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782" r:id="rId3"/>
    <p:sldMasterId id="2147483837" r:id="rId4"/>
  </p:sldMasterIdLst>
  <p:notesMasterIdLst>
    <p:notesMasterId r:id="rId80"/>
  </p:notesMasterIdLst>
  <p:sldIdLst>
    <p:sldId id="349" r:id="rId5"/>
    <p:sldId id="341" r:id="rId6"/>
    <p:sldId id="337" r:id="rId7"/>
    <p:sldId id="361" r:id="rId8"/>
    <p:sldId id="258" r:id="rId9"/>
    <p:sldId id="259" r:id="rId10"/>
    <p:sldId id="260" r:id="rId11"/>
    <p:sldId id="261" r:id="rId12"/>
    <p:sldId id="262" r:id="rId13"/>
    <p:sldId id="352" r:id="rId14"/>
    <p:sldId id="263" r:id="rId15"/>
    <p:sldId id="264" r:id="rId16"/>
    <p:sldId id="265" r:id="rId17"/>
    <p:sldId id="329" r:id="rId18"/>
    <p:sldId id="326" r:id="rId19"/>
    <p:sldId id="330" r:id="rId20"/>
    <p:sldId id="353" r:id="rId21"/>
    <p:sldId id="266" r:id="rId22"/>
    <p:sldId id="267" r:id="rId23"/>
    <p:sldId id="339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9" r:id="rId34"/>
    <p:sldId id="286" r:id="rId35"/>
    <p:sldId id="282" r:id="rId36"/>
    <p:sldId id="285" r:id="rId37"/>
    <p:sldId id="287" r:id="rId38"/>
    <p:sldId id="288" r:id="rId39"/>
    <p:sldId id="290" r:id="rId40"/>
    <p:sldId id="291" r:id="rId41"/>
    <p:sldId id="350" r:id="rId42"/>
    <p:sldId id="292" r:id="rId43"/>
    <p:sldId id="344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6" r:id="rId56"/>
    <p:sldId id="307" r:id="rId57"/>
    <p:sldId id="308" r:id="rId58"/>
    <p:sldId id="331" r:id="rId59"/>
    <p:sldId id="332" r:id="rId60"/>
    <p:sldId id="325" r:id="rId61"/>
    <p:sldId id="358" r:id="rId62"/>
    <p:sldId id="309" r:id="rId63"/>
    <p:sldId id="356" r:id="rId64"/>
    <p:sldId id="310" r:id="rId65"/>
    <p:sldId id="311" r:id="rId66"/>
    <p:sldId id="313" r:id="rId67"/>
    <p:sldId id="312" r:id="rId68"/>
    <p:sldId id="327" r:id="rId69"/>
    <p:sldId id="333" r:id="rId70"/>
    <p:sldId id="359" r:id="rId71"/>
    <p:sldId id="315" r:id="rId72"/>
    <p:sldId id="318" r:id="rId73"/>
    <p:sldId id="319" r:id="rId74"/>
    <p:sldId id="320" r:id="rId75"/>
    <p:sldId id="334" r:id="rId76"/>
    <p:sldId id="328" r:id="rId77"/>
    <p:sldId id="335" r:id="rId78"/>
    <p:sldId id="322" r:id="rId7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9900"/>
    <a:srgbClr val="FF9933"/>
    <a:srgbClr val="33CC33"/>
    <a:srgbClr val="FFCC00"/>
    <a:srgbClr val="99FF33"/>
    <a:srgbClr val="00FF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9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4004278-0A66-0043-AB9C-A22140408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97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http://4acre.wordpress.com/2010/12/06/mustard-gas/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83BDCD-8DCA-F441-864D-33BADD09CDED}" type="slidenum">
              <a:rPr 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7346CF-E42C-DE46-A9D4-F004BAEECDEC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520E17B-3D3A-C24F-BD83-FEF0E98B9427}" type="slidenum">
              <a:rPr lang="en-US" sz="1200"/>
              <a:pPr algn="r" eaLnBrk="1" hangingPunct="1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CA3AE0-7664-DA44-8D4F-598A5C64351A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90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BCC3DB4-DF42-DF4C-9EEE-8B619FCD30E5}" type="slidenum">
              <a:rPr lang="en-US" sz="1200"/>
              <a:pPr algn="r" eaLnBrk="1" hangingPunct="1"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364846-390B-FD49-B782-FDE0098C81AB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3D027F-54FF-F94D-9C47-DC6829D8277D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B8351B1-310B-FE47-A081-E54CFF4816DC}" type="slidenum">
              <a:rPr lang="en-US" sz="1200">
                <a:cs typeface="Arial" charset="0"/>
              </a:rPr>
              <a:pPr algn="r" eaLnBrk="1" hangingPunct="1"/>
              <a:t>31</a:t>
            </a:fld>
            <a:endParaRPr lang="en-US" sz="1200">
              <a:cs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EA5DD2-3F4E-604B-A77C-6F98F524B16A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11380A7-B493-574C-A6B4-C25B521F1116}" type="slidenum">
              <a:rPr lang="en-US" sz="1200">
                <a:cs typeface="Arial" charset="0"/>
              </a:rPr>
              <a:pPr algn="r" eaLnBrk="1" hangingPunct="1"/>
              <a:t>36</a:t>
            </a:fld>
            <a:endParaRPr lang="en-US" sz="1200">
              <a:cs typeface="Arial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9975E9-FF58-C54B-9117-BDAA90EC0951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1187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68FFF4A-A8A6-544F-B476-294AC2F7A668}" type="slidenum">
              <a:rPr lang="en-US" sz="1200">
                <a:cs typeface="Arial" charset="0"/>
              </a:rPr>
              <a:pPr algn="r" eaLnBrk="1" hangingPunct="1"/>
              <a:t>46</a:t>
            </a:fld>
            <a:endParaRPr lang="en-US" sz="1200">
              <a:cs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2134CC-2B71-2640-85F1-6A705BE3F8C2}" type="slidenum">
              <a:rPr lang="en-US" sz="1200"/>
              <a:pPr eaLnBrk="1" hangingPunct="1"/>
              <a:t>53</a:t>
            </a:fld>
            <a:endParaRPr lang="en-US" sz="1200"/>
          </a:p>
        </p:txBody>
      </p:sp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69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E3DD84D-D52A-4B49-A70A-F797B2117C7E}" type="slidenum">
              <a:rPr lang="en-US" sz="1200">
                <a:cs typeface="Arial" charset="0"/>
              </a:rPr>
              <a:pPr algn="r" eaLnBrk="1" hangingPunct="1"/>
              <a:t>53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1B0D68-6F01-5042-9F86-01179E4653F1}" type="slidenum">
              <a:rPr lang="en-US" sz="1200"/>
              <a:pPr eaLnBrk="1" hangingPunct="1"/>
              <a:t>54</a:t>
            </a:fld>
            <a:endParaRPr lang="en-US" sz="1200"/>
          </a:p>
        </p:txBody>
      </p:sp>
      <p:sp>
        <p:nvSpPr>
          <p:cNvPr id="1290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93AE81A-D695-AA4C-91C3-E6E31CC62FC6}" type="slidenum">
              <a:rPr lang="en-US" sz="1200">
                <a:cs typeface="Arial" charset="0"/>
              </a:rPr>
              <a:pPr algn="r" eaLnBrk="1" hangingPunct="1"/>
              <a:t>54</a:t>
            </a:fld>
            <a:endParaRPr lang="en-US" sz="1200">
              <a:cs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http://4acre.wordpress.com/2010/12/06/mustard-gas/</a:t>
            </a:r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E66641-9610-D944-86AE-F72A23686856}" type="slidenum">
              <a:rPr lang="en-US" sz="1200">
                <a:solidFill>
                  <a:srgbClr val="000000"/>
                </a:solidFill>
              </a:rPr>
              <a:pPr eaLnBrk="1" hangingPunct="1"/>
              <a:t>58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http://4acre.wordpress.com/2010/12/06/mustard-gas/</a:t>
            </a: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E66E94-154D-2543-8589-DC7AC51B5DE3}" type="slidenum">
              <a:rPr lang="en-US" sz="1200">
                <a:solidFill>
                  <a:srgbClr val="000000"/>
                </a:solidFill>
              </a:rPr>
              <a:pPr eaLnBrk="1" hangingPunct="1"/>
              <a:t>67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E8FCD1-3DEF-0648-A3A7-4E35FFE5B10E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64AAA55-150A-4841-AC93-2998F29E0B89}" type="slidenum">
              <a:rPr lang="en-US" sz="1200"/>
              <a:pPr algn="r"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91DDE4-B420-414D-A847-E49C5004DE20}" type="slidenum">
              <a:rPr lang="en-US" sz="1200"/>
              <a:pPr eaLnBrk="1" hangingPunct="1"/>
              <a:t>68</a:t>
            </a:fld>
            <a:endParaRPr lang="en-US" sz="1200"/>
          </a:p>
        </p:txBody>
      </p:sp>
      <p:sp>
        <p:nvSpPr>
          <p:cNvPr id="1464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8239DE2-3182-9948-BCE2-80E9B13F569C}" type="slidenum">
              <a:rPr lang="en-US" sz="1200"/>
              <a:pPr algn="r" eaLnBrk="1" hangingPunct="1"/>
              <a:t>68</a:t>
            </a:fld>
            <a:endParaRPr lang="en-US" sz="1200"/>
          </a:p>
        </p:txBody>
      </p:sp>
      <p:sp>
        <p:nvSpPr>
          <p:cNvPr id="1464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643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B50178C-9B6E-D744-88A9-1C9FD6039254}" type="slidenum">
              <a:rPr lang="en-US" sz="1200">
                <a:cs typeface="Arial" charset="0"/>
              </a:rPr>
              <a:pPr algn="r" eaLnBrk="1" hangingPunct="1"/>
              <a:t>68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643D61-D1A8-7D43-BC3C-04C481FCB269}" type="slidenum">
              <a:rPr lang="en-US" sz="1200"/>
              <a:pPr eaLnBrk="1" hangingPunct="1"/>
              <a:t>69</a:t>
            </a:fld>
            <a:endParaRPr lang="en-US" sz="1200"/>
          </a:p>
        </p:txBody>
      </p:sp>
      <p:sp>
        <p:nvSpPr>
          <p:cNvPr id="148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FD95338-E517-D745-B24F-534EC432A8F2}" type="slidenum">
              <a:rPr lang="en-US" sz="1200"/>
              <a:pPr algn="r" eaLnBrk="1" hangingPunct="1"/>
              <a:t>69</a:t>
            </a:fld>
            <a:endParaRPr lang="en-US" sz="1200"/>
          </a:p>
        </p:txBody>
      </p:sp>
      <p:sp>
        <p:nvSpPr>
          <p:cNvPr id="1484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848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3E25657-E0E6-154E-934A-E532AB1126EA}" type="slidenum">
              <a:rPr lang="en-US" sz="1200">
                <a:cs typeface="Arial" charset="0"/>
              </a:rPr>
              <a:pPr algn="r" eaLnBrk="1" hangingPunct="1"/>
              <a:t>69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5B35D6-1E30-FE4C-9DE7-DF0B005AD388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6882E74-A727-0244-9E8A-03DA282BCAAE}" type="slidenum">
              <a:rPr lang="en-US" sz="1200"/>
              <a:pPr algn="r"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CFA9F7-4344-DD41-92D7-DA97B6243A9E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75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BA4391C-F576-AA45-BBED-714B881336D6}" type="slidenum">
              <a:rPr lang="en-US" sz="1200"/>
              <a:pPr algn="r"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E379A2-FC7A-F543-9FA1-6C64F9ABD6B1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96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6F27A38-D1A5-D149-AB2F-AA535B843F09}" type="slidenum">
              <a:rPr lang="en-US" sz="1200"/>
              <a:pPr algn="r"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BAF402-475B-2A48-95DB-91AD6B031DFC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16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484B8BC-A4F5-5544-A185-86AD9BB642A8}" type="slidenum">
              <a:rPr lang="en-US" sz="1200"/>
              <a:pPr algn="r"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735E22-A7D0-3F46-AB4A-366E9D82373A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B38A8E7-67AA-704D-8D0F-3A1320D8A479}" type="slidenum">
              <a:rPr lang="en-US" sz="1200"/>
              <a:pPr algn="r"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B522B1-8154-8B42-9DB5-E4CB626A8B8F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68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54839A3-02D0-A44F-A250-1DC313BF4FC0}" type="slidenum">
              <a:rPr lang="en-US" sz="1200"/>
              <a:pPr algn="r" eaLnBrk="1" hangingPunct="1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C793F1-2DA3-8243-A8EB-B6EE88DD94EB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88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C2C4147-D3C9-4544-AA47-A3726A1399C7}" type="slidenum">
              <a:rPr lang="en-US" sz="1200"/>
              <a:pPr algn="r"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FA603-92BF-7A45-AA2C-ACDB17D54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39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F3463-1437-EF48-B45B-E28BA1669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63DFC-9241-BA4E-AA1A-28D95B926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24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4AE7F-2541-0E45-B711-C27AC36C4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02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E5350-F0EF-B241-9726-E1B82E71A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86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4D305-FBC2-1944-AF1A-68CDDA3F9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2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7F2F3-3B34-3240-BA16-0C4D86C06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8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35FEB0-4036-DB40-84FF-19327AEDF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98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2418F-9F4B-DD47-99F0-F3213DEFF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17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7 h 3648"/>
              <a:gd name="T2" fmla="*/ 2147483647 w 2736"/>
              <a:gd name="T3" fmla="*/ 2147483647 h 3648"/>
              <a:gd name="T4" fmla="*/ 2147483647 w 2736"/>
              <a:gd name="T5" fmla="*/ 0 h 3648"/>
              <a:gd name="T6" fmla="*/ 2147483647 w 2736"/>
              <a:gd name="T7" fmla="*/ 2147483647 h 3648"/>
              <a:gd name="T8" fmla="*/ 2147483647 w 2736"/>
              <a:gd name="T9" fmla="*/ 2147483647 h 3648"/>
              <a:gd name="T10" fmla="*/ 2147483647 w 2736"/>
              <a:gd name="T11" fmla="*/ 2147483647 h 3648"/>
              <a:gd name="T12" fmla="*/ 0 w 2736"/>
              <a:gd name="T13" fmla="*/ 2147483647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7 h 4128"/>
              <a:gd name="T2" fmla="*/ 0 w 3504"/>
              <a:gd name="T3" fmla="*/ 2147483647 h 4128"/>
              <a:gd name="T4" fmla="*/ 2147483647 w 3504"/>
              <a:gd name="T5" fmla="*/ 2147483647 h 4128"/>
              <a:gd name="T6" fmla="*/ 2147483647 w 3504"/>
              <a:gd name="T7" fmla="*/ 0 h 4128"/>
              <a:gd name="T8" fmla="*/ 2147483647 w 3504"/>
              <a:gd name="T9" fmla="*/ 0 h 4128"/>
              <a:gd name="T10" fmla="*/ 2147483647 w 3504"/>
              <a:gd name="T11" fmla="*/ 2147483647 h 4128"/>
              <a:gd name="T12" fmla="*/ 0 w 3504"/>
              <a:gd name="T13" fmla="*/ 2147483647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EBD427-7A78-B64E-B4B8-2C9E6D026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89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24B90A-C543-B74B-8962-AD93D0BA0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6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6C4D6-DC30-0445-999E-75FE3ECF7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09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6FE84D-C846-F742-AD24-C9664ECEE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23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03AA8-9D0C-BB45-8CAD-86DE0536E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92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DFE35A-3182-804A-818F-D3006507D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2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F918E-D4F5-8B45-873F-E33579CFD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80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2925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2915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2925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2915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292574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291599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7D7F81-B261-8B41-8540-992B80181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05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97BE6-72D8-3D42-BADE-937ED3BD1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98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A8CD9-2EA2-F544-BC13-E008DDAC4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49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D4C9F-4AF0-CB43-9D95-2F683BDCF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69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0B16E-101E-CD4E-B61C-06B696551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95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AEF4C-AD33-AE40-9477-613754A12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6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3D213-65C2-F449-B5B4-CD481D45C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2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51FD8-EC7C-A34E-BA92-F7E959381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0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BD923-4896-DA49-81CD-F76F8819E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18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29C04-ED84-164C-8ADC-EB502CE9D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860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717D2-1ADE-934C-A913-7E01E7C0D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12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A0D96-34EF-7D4A-BA28-634174B66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32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7B662-EBF4-D642-AE18-790F32886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4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E7A15-6D87-2D4B-910C-67CDBD3BA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441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1BAC0-7B8D-CC42-8C1A-A41BB2547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64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E7DA7946-715A-A546-B0F4-A39B949F5C60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078AD965-8F8E-2545-ACBE-AC838FFCE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9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334A2679-82CD-634F-AE62-5FA1B2DBA4BD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321AE313-B4F1-384F-B1BB-0339A45AE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5A722-47CE-D045-9B8F-48CAC1BC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21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FE4B5C0C-5FFF-7448-949D-1424F7C458CA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D7C66AA4-0270-C343-B449-2D29E348E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59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1112F645-DD05-6744-8C84-E08D89C0E218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5F32443E-044F-E740-AD38-1C0F5988E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84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DBB13543-46CB-0248-9DF9-6945986848D9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689DACF8-3C09-C244-848B-69949FDFD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910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84BAEA21-A901-F746-9C4F-156787C7A127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172E7540-D477-6D49-B289-E59ABD937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208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0D497DD6-B7FD-404C-9C3D-328151C5E667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524876A9-FD32-DC4F-929F-027861434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50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D5E79AD8-C462-9544-BFFF-C7196D7C3654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D03210E9-4CB8-7F48-9FE8-27B05DB9B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504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89A3DA0D-A0B5-974F-82EC-849DEF00E5C4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AD3F24CB-3D07-7446-BAE5-00B635AC1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50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1B8BE7C4-6769-4843-8866-7D1D6BE492B3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4BE6E369-8D5B-0841-80B5-C7EDDFEA9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A4C6D592-B1A1-D84B-8BC3-772668DEEC74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EE7D1B0E-939A-8941-8672-F6F0A87BC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8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01CEE-17D5-F349-A1E1-2649D29FA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3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D3FBC-6420-9C42-BA76-EE7050B63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5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1DE16-5189-E04E-95FF-C146B7295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1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792DA-63D2-2B46-8A54-7C5901A1F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3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44E71-F18A-644A-B80F-FF20428BD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9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7CFD6E07-1EA2-9448-A9CB-4B573F028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42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fld id="{0E297345-00F3-4B47-B8D2-A6C66EA92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7" r:id="rId1"/>
    <p:sldLayoutId id="2147484011" r:id="rId2"/>
    <p:sldLayoutId id="2147484028" r:id="rId3"/>
    <p:sldLayoutId id="2147484029" r:id="rId4"/>
    <p:sldLayoutId id="2147484030" r:id="rId5"/>
    <p:sldLayoutId id="2147484012" r:id="rId6"/>
    <p:sldLayoutId id="2147484031" r:id="rId7"/>
    <p:sldLayoutId id="2147484013" r:id="rId8"/>
    <p:sldLayoutId id="2147484032" r:id="rId9"/>
    <p:sldLayoutId id="2147484014" r:id="rId10"/>
    <p:sldLayoutId id="21474840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charset="0"/>
        <a:buChar char="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E98F7D4D-033D-5E41-A3E6-147DA0438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9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Georgia" charset="0"/>
                <a:cs typeface="+mn-cs"/>
              </a:defRPr>
            </a:lvl1pPr>
          </a:lstStyle>
          <a:p>
            <a:pPr>
              <a:defRPr/>
            </a:pPr>
            <a:fld id="{1F15A8E8-B45E-BF49-856E-72258D6C7646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Georg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Georgia" charset="0"/>
                <a:cs typeface="+mn-cs"/>
              </a:defRPr>
            </a:lvl1pPr>
          </a:lstStyle>
          <a:p>
            <a:pPr>
              <a:defRPr/>
            </a:pPr>
            <a:fld id="{8AA52CF6-8B72-4740-9401-8C21BCFA2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://images2.layoutsparks.com/1/144853/blood-splatter-red-ink.jpg" TargetMode="External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topics/world-war-i/world-war-i-history/videos/world-war-i-alliances?m=528e394da93ae&amp;s=undefined&amp;f=1&amp;free=false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hyperlink" Target="http://images2.layoutsparks.com/1/242617/goth-girl-blood-splatter.gif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madefromhistory.com/world-war-one/interactive-trench-graphic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0V1yRrjMmM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hyperlink" Target="http://www.firstworldwar.com/photos/trenches.htm" TargetMode="External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upload.wikimedia.org/wikipedia/commons/c/c9/Vickers_IWW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3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history.com/topics/world-war-i/world-war-i-history/videos/bet-you-didnt-know-trench-warfare?m=528e394da93ae&amp;s=undefined&amp;f=1&amp;free=false" TargetMode="External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topics/world-war-i/world-war-i-history/videos/wwi-firsts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bin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wmf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2.layoutsparks.com/1/242617/goth-girl-blood-splatter.gi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45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3.png"/><Relationship Id="rId7" Type="http://schemas.openxmlformats.org/officeDocument/2006/relationships/hyperlink" Target="http://www.history.com/topics/world-war-i/world-war-i-history/videos/u-boats-sink-the-lusitania-in-1915?m=528e394da93ae&amp;s=undefined&amp;f=1&amp;free=fals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144.gi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file:///C:\Users\Amanda\AppData\Local\Microsoft\Windows\Temporary%20Internet%20Files\Content.IE5\KYIGQB9B\MSSN00607_0000%5b1%5d.mid" TargetMode="External"/><Relationship Id="rId1" Type="http://schemas.microsoft.com/office/2007/relationships/media" Target="file:///C:\Users\Amanda\AppData\Local\Microsoft\Windows\Temporary%20Internet%20Files\Content.IE5\KYIGQB9B\MSSN00607_0000%5b1%5d.mid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4527" y="533400"/>
            <a:ext cx="77549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chemeClr val="accent3">
                    <a:lumMod val="75000"/>
                  </a:schemeClr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The US Enters WWI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6"/>
          <a:stretch>
            <a:fillRect/>
          </a:stretch>
        </p:blipFill>
        <p:spPr bwMode="auto">
          <a:xfrm>
            <a:off x="-12700" y="17463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5105400"/>
            <a:ext cx="7272568" cy="830997"/>
          </a:xfrm>
          <a:prstGeom prst="rect">
            <a:avLst/>
          </a:prstGeom>
          <a:pattFill prst="pct80">
            <a:fgClr>
              <a:srgbClr val="00B050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You need to watch this PPT in Animation format: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Slide Show &gt; From Beginning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http://upload.wikimedia.org/wikipedia/commons/thumb/4/47/Austria_Hungary_ethnic.svg/1000px-Austria_Hungary_ethnic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>
            <a:spLocks/>
          </p:cNvSpPr>
          <p:nvPr/>
        </p:nvSpPr>
        <p:spPr bwMode="auto">
          <a:xfrm>
            <a:off x="5334000" y="4800600"/>
            <a:ext cx="1676400" cy="1752600"/>
          </a:xfrm>
          <a:custGeom>
            <a:avLst/>
            <a:gdLst>
              <a:gd name="T0" fmla="*/ 0 w 1676400"/>
              <a:gd name="T1" fmla="*/ 876300 h 1752600"/>
              <a:gd name="T2" fmla="*/ 838200 w 1676400"/>
              <a:gd name="T3" fmla="*/ 0 h 1752600"/>
              <a:gd name="T4" fmla="*/ 1676400 w 1676400"/>
              <a:gd name="T5" fmla="*/ 876300 h 1752600"/>
              <a:gd name="T6" fmla="*/ 838200 w 1676400"/>
              <a:gd name="T7" fmla="*/ 1752600 h 1752600"/>
              <a:gd name="T8" fmla="*/ 0 w 1676400"/>
              <a:gd name="T9" fmla="*/ 876300 h 1752600"/>
              <a:gd name="T10" fmla="*/ 103803 w 1676400"/>
              <a:gd name="T11" fmla="*/ 876300 h 1752600"/>
              <a:gd name="T12" fmla="*/ 838200 w 1676400"/>
              <a:gd name="T13" fmla="*/ 1648797 h 1752600"/>
              <a:gd name="T14" fmla="*/ 1572597 w 1676400"/>
              <a:gd name="T15" fmla="*/ 876300 h 1752600"/>
              <a:gd name="T16" fmla="*/ 838200 w 1676400"/>
              <a:gd name="T17" fmla="*/ 103803 h 1752600"/>
              <a:gd name="T18" fmla="*/ 103803 w 1676400"/>
              <a:gd name="T19" fmla="*/ 876300 h 1752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76400" h="1752600">
                <a:moveTo>
                  <a:pt x="0" y="876300"/>
                </a:moveTo>
                <a:cubicBezTo>
                  <a:pt x="0" y="392333"/>
                  <a:pt x="375275" y="0"/>
                  <a:pt x="838200" y="0"/>
                </a:cubicBezTo>
                <a:cubicBezTo>
                  <a:pt x="1301125" y="0"/>
                  <a:pt x="1676400" y="392333"/>
                  <a:pt x="1676400" y="876300"/>
                </a:cubicBezTo>
                <a:cubicBezTo>
                  <a:pt x="1676400" y="1360267"/>
                  <a:pt x="1301125" y="1752600"/>
                  <a:pt x="838200" y="1752600"/>
                </a:cubicBezTo>
                <a:cubicBezTo>
                  <a:pt x="375275" y="1752600"/>
                  <a:pt x="0" y="1360267"/>
                  <a:pt x="0" y="876300"/>
                </a:cubicBezTo>
                <a:close/>
                <a:moveTo>
                  <a:pt x="103803" y="876300"/>
                </a:moveTo>
                <a:cubicBezTo>
                  <a:pt x="103803" y="1302938"/>
                  <a:pt x="432604" y="1648797"/>
                  <a:pt x="838200" y="1648797"/>
                </a:cubicBezTo>
                <a:cubicBezTo>
                  <a:pt x="1243796" y="1648797"/>
                  <a:pt x="1572597" y="1302938"/>
                  <a:pt x="1572597" y="876300"/>
                </a:cubicBezTo>
                <a:cubicBezTo>
                  <a:pt x="1572597" y="449662"/>
                  <a:pt x="1243796" y="103803"/>
                  <a:pt x="838200" y="103803"/>
                </a:cubicBezTo>
                <a:cubicBezTo>
                  <a:pt x="432604" y="103803"/>
                  <a:pt x="103803" y="449662"/>
                  <a:pt x="103803" y="87630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D5E8EA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7" descr="paper-backgroun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53000" y="1371600"/>
            <a:ext cx="41910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>
                <a:latin typeface="Arial" charset="0"/>
              </a:rPr>
              <a:t>The attempt to create an empire either through economic or political dominance.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>
                <a:latin typeface="Arial" charset="0"/>
              </a:rPr>
              <a:t>Increase in rivalry in Europe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>
                <a:latin typeface="Arial" charset="0"/>
              </a:rPr>
              <a:t>Countries were clashing for new markets especially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>
                <a:latin typeface="Arial" charset="0"/>
              </a:rPr>
              <a:t>Who gets North Africa?</a:t>
            </a:r>
          </a:p>
        </p:txBody>
      </p:sp>
      <p:pic>
        <p:nvPicPr>
          <p:cNvPr id="73731" name="Picture 5" descr="Imperialism%20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0000">
            <a:off x="228600" y="1447800"/>
            <a:ext cx="4497388" cy="5030788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WordArt 5" descr="american-flag"/>
          <p:cNvSpPr>
            <a:spLocks noChangeArrowheads="1" noChangeShapeType="1" noTextEdit="1"/>
          </p:cNvSpPr>
          <p:nvPr/>
        </p:nvSpPr>
        <p:spPr bwMode="auto">
          <a:xfrm rot="-550753">
            <a:off x="1219200" y="381000"/>
            <a:ext cx="1828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oudy Old Style"/>
                <a:ea typeface="+mn-ea"/>
                <a:cs typeface="+mn-cs"/>
              </a:rPr>
              <a:t>I</a:t>
            </a:r>
          </a:p>
        </p:txBody>
      </p:sp>
      <p:sp>
        <p:nvSpPr>
          <p:cNvPr id="19462" name="WordArt 5"/>
          <p:cNvSpPr>
            <a:spLocks noChangeArrowheads="1" noChangeShapeType="1" noTextEdit="1"/>
          </p:cNvSpPr>
          <p:nvPr/>
        </p:nvSpPr>
        <p:spPr bwMode="auto">
          <a:xfrm>
            <a:off x="2743200" y="533400"/>
            <a:ext cx="5181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err="1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+mn-ea"/>
                <a:cs typeface="Arial"/>
              </a:rPr>
              <a:t>mperialism</a:t>
            </a:r>
            <a:endParaRPr lang="en-US" sz="3600" b="1" kern="10" dirty="0">
              <a:ln w="11430"/>
              <a:solidFill>
                <a:srgbClr val="92D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istockphoto_266264-abstract-blood-splatter-messy-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6" descr="FWWarchduke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4648200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7"/>
          <p:cNvSpPr>
            <a:spLocks noChangeArrowheads="1"/>
          </p:cNvSpPr>
          <p:nvPr/>
        </p:nvSpPr>
        <p:spPr bwMode="auto">
          <a:xfrm>
            <a:off x="2057400" y="1447800"/>
            <a:ext cx="4648200" cy="4114800"/>
          </a:xfrm>
          <a:prstGeom prst="rect">
            <a:avLst/>
          </a:prstGeom>
          <a:noFill/>
          <a:ln w="889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691" name="Picture 11" descr="blood-splat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76400"/>
            <a:ext cx="36766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8" name="C5E5C348.WA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Blood Splatter Red Ink">
            <a:hlinkClick r:id="rId3" tooltip="Blood Splatter Red Ink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0" y="1371600"/>
            <a:ext cx="3810000" cy="4525963"/>
          </a:xfrm>
        </p:spPr>
        <p:txBody>
          <a:bodyPr/>
          <a:lstStyle/>
          <a:p>
            <a:pPr marL="228600" lvl="2" indent="0" eaLnBrk="1" hangingPunct="1"/>
            <a:r>
              <a:rPr lang="en-US" b="1">
                <a:latin typeface="Arial" charset="0"/>
              </a:rPr>
              <a:t>June 28, 1914, Archduke Franz Ferdinand, heir to the Austria-Hungarian throne, was assassinated in Sarajevo, Bosnia, by a Serbian nationalist belonging to an organization known as the Black Hand</a:t>
            </a:r>
            <a:r>
              <a:rPr lang="en-US">
                <a:latin typeface="Arial" charset="0"/>
              </a:rPr>
              <a:t> </a:t>
            </a:r>
          </a:p>
          <a:p>
            <a:pPr marL="0" indent="0" eaLnBrk="1" hangingPunct="1"/>
            <a:endParaRPr lang="en-US" sz="2400">
              <a:latin typeface="Arial" charset="0"/>
            </a:endParaRPr>
          </a:p>
        </p:txBody>
      </p:sp>
      <p:pic>
        <p:nvPicPr>
          <p:cNvPr id="77827" name="Picture 11" descr="franz-ferdin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1889">
            <a:off x="984250" y="1158875"/>
            <a:ext cx="3738563" cy="48006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WordArt 5" descr="american-flag"/>
          <p:cNvSpPr>
            <a:spLocks noChangeArrowheads="1" noChangeShapeType="1" noTextEdit="1"/>
          </p:cNvSpPr>
          <p:nvPr/>
        </p:nvSpPr>
        <p:spPr bwMode="auto">
          <a:xfrm rot="-550753">
            <a:off x="1219200" y="381000"/>
            <a:ext cx="1828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oudy Old Style"/>
                <a:ea typeface="+mn-ea"/>
                <a:cs typeface="+mn-cs"/>
              </a:rPr>
              <a:t>A</a:t>
            </a:r>
          </a:p>
        </p:txBody>
      </p:sp>
      <p:sp>
        <p:nvSpPr>
          <p:cNvPr id="21510" name="WordArt 9"/>
          <p:cNvSpPr>
            <a:spLocks noChangeArrowheads="1" noChangeShapeType="1" noTextEdit="1"/>
          </p:cNvSpPr>
          <p:nvPr/>
        </p:nvSpPr>
        <p:spPr bwMode="auto">
          <a:xfrm>
            <a:off x="2743200" y="533400"/>
            <a:ext cx="5181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+mn-ea"/>
                <a:cs typeface="Arial"/>
              </a:rPr>
              <a:t>ssassination</a:t>
            </a:r>
            <a:endParaRPr lang="en-US" sz="3600" b="1" kern="1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pic>
        <p:nvPicPr>
          <p:cNvPr id="12296" name="Picture 8" descr="The bloodstained coat of the Archduke Franz Ferdinand, assassinated in 1914, triggering the First World War. (Getty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14469">
            <a:off x="1350683" y="1344530"/>
            <a:ext cx="3268980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537" name="Picture 9" descr="http://pbs.twimg.com/media/BrT0Zq1CQAEsKrv.jpg:larg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3105"/>
            <a:ext cx="8839200" cy="4972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2539" name="Picture 11" descr="History meme, Archduke Ferdinand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84331"/>
            <a:ext cx="4855490" cy="4149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6" descr="GasAttack-+WWI+(538x40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0"/>
            <a:ext cx="8229600" cy="1600200"/>
          </a:xfrm>
          <a:solidFill>
            <a:schemeClr val="bg1">
              <a:alpha val="74901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400" b="1">
                <a:latin typeface="Arial" charset="0"/>
              </a:rPr>
              <a:t>What is militarism? 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429000"/>
            <a:ext cx="8153400" cy="1676400"/>
          </a:xfrm>
          <a:solidFill>
            <a:schemeClr val="bg1">
              <a:alpha val="72156"/>
            </a:schemeClr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400">
                <a:latin typeface="Arial" charset="0"/>
              </a:rPr>
              <a:t>Countries stock piling weapons </a:t>
            </a:r>
          </a:p>
          <a:p>
            <a:pPr eaLnBrk="1" hangingPunct="1">
              <a:buFontTx/>
              <a:buNone/>
            </a:pPr>
            <a:r>
              <a:rPr lang="en-US" sz="3400">
                <a:latin typeface="Arial" charset="0"/>
              </a:rPr>
              <a:t>  (arms race)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0"/>
            <a:ext cx="614559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Checking for </a:t>
            </a:r>
          </a:p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Understanding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7" descr="GasAttack-+WWI+(538x40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057400"/>
            <a:ext cx="8229600" cy="1066800"/>
          </a:xfrm>
          <a:solidFill>
            <a:schemeClr val="bg1">
              <a:alpha val="79999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4000" b="1">
                <a:latin typeface="Arial" charset="0"/>
              </a:rPr>
              <a:t>What were the 5 causes of WWI?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276600"/>
            <a:ext cx="8153400" cy="1905000"/>
          </a:xfrm>
          <a:solidFill>
            <a:schemeClr val="bg1">
              <a:alpha val="70979"/>
            </a:schemeClr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Militarism </a:t>
            </a:r>
            <a:endParaRPr lang="en-US" sz="2400" b="1" dirty="0"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Alliances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Nationalism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Imperialism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Assassination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0"/>
            <a:ext cx="614559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Checking for </a:t>
            </a:r>
          </a:p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Understanding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5" descr="GasAttack-+WWI+(538x40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0"/>
            <a:ext cx="8229600" cy="1600200"/>
          </a:xfrm>
          <a:solidFill>
            <a:schemeClr val="bg1">
              <a:alpha val="72940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400" b="1">
                <a:latin typeface="Arial" charset="0"/>
              </a:rPr>
              <a:t>What was the spark the ignited the start of WWI  ? 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429000"/>
            <a:ext cx="8153400" cy="1676400"/>
          </a:xfrm>
          <a:solidFill>
            <a:schemeClr val="bg1">
              <a:alpha val="69019"/>
            </a:schemeClr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400">
                <a:latin typeface="Arial" charset="0"/>
              </a:rPr>
              <a:t>Assassination of Archduke Franz Ferdinand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0"/>
            <a:ext cx="614559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Checking for </a:t>
            </a:r>
          </a:p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Understanding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82946" name="Picture 2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4"/>
          <a:stretch>
            <a:fillRect/>
          </a:stretch>
        </p:blipFill>
        <p:spPr bwMode="auto">
          <a:xfrm>
            <a:off x="0" y="23813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 rot="3308573">
            <a:off x="6649175" y="2287088"/>
            <a:ext cx="838200" cy="1600200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WAR</a:t>
            </a:r>
          </a:p>
        </p:txBody>
      </p:sp>
      <p:sp>
        <p:nvSpPr>
          <p:cNvPr id="14" name="Down Arrow 13"/>
          <p:cNvSpPr/>
          <p:nvPr/>
        </p:nvSpPr>
        <p:spPr>
          <a:xfrm rot="15902647">
            <a:off x="5681785" y="1532647"/>
            <a:ext cx="838200" cy="1600200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WAR</a:t>
            </a:r>
          </a:p>
        </p:txBody>
      </p:sp>
      <p:sp>
        <p:nvSpPr>
          <p:cNvPr id="15" name="Down Arrow 14"/>
          <p:cNvSpPr/>
          <p:nvPr/>
        </p:nvSpPr>
        <p:spPr>
          <a:xfrm rot="14959130">
            <a:off x="3233615" y="3021037"/>
            <a:ext cx="838200" cy="1600200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WAR</a:t>
            </a:r>
          </a:p>
        </p:txBody>
      </p:sp>
      <p:sp>
        <p:nvSpPr>
          <p:cNvPr id="16" name="Down Arrow 15"/>
          <p:cNvSpPr/>
          <p:nvPr/>
        </p:nvSpPr>
        <p:spPr>
          <a:xfrm rot="17608779">
            <a:off x="3166098" y="1339771"/>
            <a:ext cx="838200" cy="1600200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WAR</a:t>
            </a:r>
          </a:p>
        </p:txBody>
      </p:sp>
      <p:sp>
        <p:nvSpPr>
          <p:cNvPr id="17" name="Down Arrow 16"/>
          <p:cNvSpPr/>
          <p:nvPr/>
        </p:nvSpPr>
        <p:spPr>
          <a:xfrm rot="5400000">
            <a:off x="3505200" y="2211216"/>
            <a:ext cx="838200" cy="1600200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WAR</a:t>
            </a:r>
          </a:p>
        </p:txBody>
      </p:sp>
      <p:pic>
        <p:nvPicPr>
          <p:cNvPr id="82958" name="Picture 8" descr="http://thelightnashville.com/wp-content/uploads/Play-Button_shutterstock_1235835971-1024x102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45163"/>
            <a:ext cx="822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5" descr="paper-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881188"/>
            <a:ext cx="4419600" cy="45259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One week after Austria Hungary’s attack on Serbia, the five major European nations were at war.</a:t>
            </a:r>
          </a:p>
          <a:p>
            <a:pPr eaLnBrk="1" hangingPunct="1"/>
            <a:r>
              <a:rPr lang="en-US">
                <a:latin typeface="Arial" charset="0"/>
              </a:rPr>
              <a:t>Eventually it will include thirty nations on six continents</a:t>
            </a:r>
          </a:p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6634" name="Picture 10" descr="WW1 - French soldiers carrying a wounded soldier through the mud of the trenche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/>
          <a:stretch>
            <a:fillRect/>
          </a:stretch>
        </p:blipFill>
        <p:spPr bwMode="auto">
          <a:xfrm rot="220851">
            <a:off x="4737100" y="1220788"/>
            <a:ext cx="4076700" cy="52657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206477"/>
            <a:ext cx="6200159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The Great War </a:t>
            </a:r>
          </a:p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has begun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410200" y="1371600"/>
            <a:ext cx="3124200" cy="4525963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</a:rPr>
              <a:t>Germany</a:t>
            </a:r>
          </a:p>
          <a:p>
            <a:pPr eaLnBrk="1" hangingPunct="1"/>
            <a:r>
              <a:rPr lang="en-US" b="1">
                <a:latin typeface="Arial" charset="0"/>
              </a:rPr>
              <a:t>Austria-Hungary</a:t>
            </a:r>
          </a:p>
          <a:p>
            <a:pPr eaLnBrk="1" hangingPunct="1"/>
            <a:r>
              <a:rPr lang="en-US" b="1">
                <a:latin typeface="Arial" charset="0"/>
              </a:rPr>
              <a:t>Bulgaria</a:t>
            </a:r>
          </a:p>
          <a:p>
            <a:pPr eaLnBrk="1" hangingPunct="1"/>
            <a:r>
              <a:rPr lang="en-US" b="1">
                <a:latin typeface="Arial" charset="0"/>
              </a:rPr>
              <a:t>Ottoman Empire</a:t>
            </a:r>
          </a:p>
        </p:txBody>
      </p:sp>
      <p:sp>
        <p:nvSpPr>
          <p:cNvPr id="78853" name="WordArt 5" descr="Narrow vertical"/>
          <p:cNvSpPr>
            <a:spLocks noChangeArrowheads="1" noChangeShapeType="1" noTextEdit="1"/>
          </p:cNvSpPr>
          <p:nvPr/>
        </p:nvSpPr>
        <p:spPr bwMode="auto">
          <a:xfrm>
            <a:off x="609600" y="533400"/>
            <a:ext cx="2971800" cy="762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pl-PL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46662" dir="2115817" algn="ctr" rotWithShape="0">
                    <a:srgbClr val="000000">
                      <a:alpha val="79999"/>
                    </a:srgbClr>
                  </a:outerShdw>
                </a:effectLst>
                <a:latin typeface="Arial"/>
                <a:ea typeface="Arial"/>
                <a:cs typeface="Arial"/>
              </a:rPr>
              <a:t> Allied Powers </a:t>
            </a:r>
            <a:endParaRPr lang="en-US" sz="3600" kern="1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84996" name="Rectangle 3"/>
          <p:cNvSpPr>
            <a:spLocks noChangeArrowheads="1"/>
          </p:cNvSpPr>
          <p:nvPr/>
        </p:nvSpPr>
        <p:spPr bwMode="auto">
          <a:xfrm>
            <a:off x="609600" y="1447800"/>
            <a:ext cx="3124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/>
              <a:t>Great Britain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/>
              <a:t>France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/>
              <a:t>Russia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/>
              <a:t>Japan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/>
              <a:t>Italy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/>
              <a:t>US (later)</a:t>
            </a:r>
            <a:r>
              <a:rPr lang="en-US" sz="3200"/>
              <a:t> </a:t>
            </a:r>
          </a:p>
        </p:txBody>
      </p:sp>
      <p:sp>
        <p:nvSpPr>
          <p:cNvPr id="84997" name="Rectangle 6"/>
          <p:cNvSpPr>
            <a:spLocks noChangeArrowheads="1"/>
          </p:cNvSpPr>
          <p:nvPr/>
        </p:nvSpPr>
        <p:spPr bwMode="auto">
          <a:xfrm>
            <a:off x="228600" y="304800"/>
            <a:ext cx="3886200" cy="52578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8" name="Rectangle 7"/>
          <p:cNvSpPr>
            <a:spLocks noChangeArrowheads="1"/>
          </p:cNvSpPr>
          <p:nvPr/>
        </p:nvSpPr>
        <p:spPr bwMode="auto">
          <a:xfrm>
            <a:off x="4800600" y="228600"/>
            <a:ext cx="3886200" cy="5257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WordArt 5" descr="Narrow vertical"/>
          <p:cNvSpPr>
            <a:spLocks noChangeArrowheads="1" noChangeShapeType="1" noTextEdit="1"/>
          </p:cNvSpPr>
          <p:nvPr/>
        </p:nvSpPr>
        <p:spPr bwMode="auto">
          <a:xfrm>
            <a:off x="4800600" y="533400"/>
            <a:ext cx="3810000" cy="685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pl-PL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46662" dir="2115817" algn="ctr" rotWithShape="0">
                    <a:srgbClr val="000000">
                      <a:alpha val="79999"/>
                    </a:srgbClr>
                  </a:outerShdw>
                </a:effectLst>
                <a:latin typeface="Arial"/>
                <a:ea typeface="Arial"/>
                <a:cs typeface="Arial"/>
              </a:rPr>
              <a:t> Central Powers </a:t>
            </a:r>
            <a:endParaRPr lang="en-US" sz="3600" kern="1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http://www.designsbuzz.com/wp-content/uploads/2009/10/wrinkled_notebook_paper3_by_djsoundwav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Box 3"/>
          <p:cNvSpPr txBox="1">
            <a:spLocks noChangeArrowheads="1"/>
          </p:cNvSpPr>
          <p:nvPr/>
        </p:nvSpPr>
        <p:spPr bwMode="auto">
          <a:xfrm>
            <a:off x="762000" y="1371600"/>
            <a:ext cx="79248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sz="2800" dirty="0">
                <a:latin typeface="Berlin Sans FB Demi" charset="0"/>
              </a:rPr>
              <a:t>Nationalism or extreme pride in your homeland had become a powerful idea in Europe by the late 1800s. </a:t>
            </a:r>
            <a:endParaRPr lang="en-US" sz="2800" dirty="0" smtClean="0">
              <a:latin typeface="Berlin Sans FB Demi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erlin Sans FB Demi" charset="0"/>
              </a:rPr>
              <a:t>Nationalists </a:t>
            </a:r>
            <a:r>
              <a:rPr lang="en-US" sz="2800" dirty="0">
                <a:latin typeface="Berlin Sans FB Demi" charset="0"/>
              </a:rPr>
              <a:t>place primary emphasis on promoting their homelands cultures and interests above those of other countries. </a:t>
            </a:r>
            <a:endParaRPr lang="en-US" sz="2800" dirty="0" smtClean="0">
              <a:latin typeface="Berlin Sans FB Demi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erlin Sans FB Demi" charset="0"/>
              </a:rPr>
              <a:t>Nationalism </a:t>
            </a:r>
            <a:r>
              <a:rPr lang="en-US" sz="2800" dirty="0">
                <a:latin typeface="Berlin Sans FB Demi" charset="0"/>
              </a:rPr>
              <a:t>was one of the reasons behind the tensions of among European powers. </a:t>
            </a:r>
            <a:endParaRPr lang="en-US" sz="2800" dirty="0" smtClean="0">
              <a:latin typeface="Berlin Sans FB Demi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erlin Sans FB Demi" charset="0"/>
              </a:rPr>
              <a:t>Each </a:t>
            </a:r>
            <a:r>
              <a:rPr lang="en-US" sz="2800" dirty="0">
                <a:latin typeface="Berlin Sans FB Demi" charset="0"/>
              </a:rPr>
              <a:t>nation viewed the other as competitors, and many people were willing to go to war to expand their nation at the expense of others.</a:t>
            </a:r>
          </a:p>
          <a:p>
            <a:pPr eaLnBrk="1" hangingPunct="1"/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2168121" y="228600"/>
            <a:ext cx="495033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Nationalism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870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-15875"/>
            <a:ext cx="70866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0"/>
            <a:ext cx="842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0" b="13922"/>
          <a:stretch>
            <a:fillRect/>
          </a:stretch>
        </p:blipFill>
        <p:spPr bwMode="auto">
          <a:xfrm>
            <a:off x="0" y="0"/>
            <a:ext cx="128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tre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Text Box 3"/>
          <p:cNvSpPr txBox="1">
            <a:spLocks noChangeArrowheads="1"/>
          </p:cNvSpPr>
          <p:nvPr/>
        </p:nvSpPr>
        <p:spPr bwMode="auto">
          <a:xfrm>
            <a:off x="4953000" y="1752600"/>
            <a:ext cx="3810000" cy="4549775"/>
          </a:xfrm>
          <a:prstGeom prst="rect">
            <a:avLst/>
          </a:prstGeom>
          <a:solidFill>
            <a:schemeClr val="bg1">
              <a:alpha val="61176"/>
            </a:schemeClr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/>
              <a:t>As time went on a deadlock formed in the battlefields of France.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/>
              <a:t>Stalemate= or deadlock is any position or situation in which no action can be taken or progress made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/>
              <a:t>Western Front= deadlocked region in northern France</a:t>
            </a:r>
          </a:p>
        </p:txBody>
      </p:sp>
      <p:sp>
        <p:nvSpPr>
          <p:cNvPr id="29700" name="WordArt 4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7620000" cy="1066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3600" kern="10" dirty="0">
                <a:gradFill rotWithShape="1">
                  <a:gsLst>
                    <a:gs pos="0">
                      <a:srgbClr val="FF00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hiller"/>
                <a:ea typeface="+mn-ea"/>
                <a:cs typeface="+mn-cs"/>
              </a:rPr>
              <a:t>Stalemate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goth-girl-blood-splatter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WordArt 3"/>
          <p:cNvSpPr>
            <a:spLocks noChangeArrowheads="1" noChangeShapeType="1" noTextEdit="1"/>
          </p:cNvSpPr>
          <p:nvPr/>
        </p:nvSpPr>
        <p:spPr bwMode="auto">
          <a:xfrm>
            <a:off x="609600" y="3048000"/>
            <a:ext cx="8153400" cy="1447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3600" kern="10" dirty="0">
                <a:gradFill rotWithShape="1">
                  <a:gsLst>
                    <a:gs pos="0">
                      <a:srgbClr val="FF00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glow rad="127000">
                    <a:schemeClr val="tx1"/>
                  </a:glow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hiller"/>
                <a:ea typeface="+mn-ea"/>
                <a:cs typeface="+mn-cs"/>
              </a:rPr>
              <a:t>A Bloody Conflict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6" descr="'The Battle of the Lys' An Officer of the Battle Headquarters Section, 1st Battalion, The Duke of Cambridge's Own (Middlesex Regiment) writing a report near Meteren on the 16th of April 1918  (© IWM Q 6534)  (Colourised by Doug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98425"/>
            <a:ext cx="9167813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772" y="228600"/>
            <a:ext cx="669503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6699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Trench Warfare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2" descr="http://thelightnashville.com/wp-content/uploads/Play-Button_shutterstock_1235835971-1024x102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91200"/>
            <a:ext cx="822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7" descr="Over the top: Pictured above are British soldiers leaping over a trench with bayonet rifles as they charge towards their enemy - probably lying in wait with machine gu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"/>
          <a:stretch>
            <a:fillRect/>
          </a:stretch>
        </p:blipFill>
        <p:spPr bwMode="auto">
          <a:xfrm>
            <a:off x="-19050" y="-152400"/>
            <a:ext cx="916305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/>
          <a:srcRect/>
          <a:stretch>
            <a:fillRect/>
          </a:stretch>
        </p:blipFill>
        <p:spPr>
          <a:xfrm rot="370934">
            <a:off x="4191000" y="1676400"/>
            <a:ext cx="4691063" cy="49530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905000" y="-135193"/>
            <a:ext cx="6695038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6699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Trench Warfare</a:t>
            </a:r>
          </a:p>
          <a:p>
            <a:pPr algn="ctr">
              <a:defRPr/>
            </a:pPr>
            <a:r>
              <a:rPr lang="en-US" sz="5400" b="1" dirty="0">
                <a:ln w="11430"/>
                <a:solidFill>
                  <a:srgbClr val="6699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Basic Info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2286000"/>
            <a:ext cx="40386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500" b="1" dirty="0">
                <a:solidFill>
                  <a:schemeClr val="bg1"/>
                </a:solidFill>
                <a:effectLst>
                  <a:glow rad="215900">
                    <a:schemeClr val="tx1"/>
                  </a:glow>
                </a:effectLst>
                <a:latin typeface="Arial" pitchFamily="34" charset="0"/>
                <a:ea typeface="+mn-ea"/>
                <a:cs typeface="+mn-cs"/>
              </a:rPr>
              <a:t>New weapons used seemed to be made more for defense; so trenches were made for the soldiers protection.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500" b="1" dirty="0">
                <a:solidFill>
                  <a:schemeClr val="bg1"/>
                </a:solidFill>
                <a:effectLst>
                  <a:glow rad="215900">
                    <a:schemeClr val="tx1"/>
                  </a:glow>
                </a:effectLst>
                <a:latin typeface="Arial" pitchFamily="34" charset="0"/>
                <a:ea typeface="+mn-ea"/>
                <a:cs typeface="+mn-cs"/>
              </a:rPr>
              <a:t>There are two sides.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500" b="1" dirty="0">
                <a:solidFill>
                  <a:schemeClr val="bg1"/>
                </a:solidFill>
                <a:effectLst>
                  <a:glow rad="215900">
                    <a:schemeClr val="tx1"/>
                  </a:glow>
                </a:effectLst>
                <a:latin typeface="Arial" pitchFamily="34" charset="0"/>
                <a:ea typeface="+mn-ea"/>
                <a:cs typeface="+mn-cs"/>
              </a:rPr>
              <a:t>Middle = No Man’s Land.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9523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834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p0013058-world-war-i-tren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972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3733800" y="6488113"/>
            <a:ext cx="541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http://www.youtube.com/watch?v=g0V1yRrjMmM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trenchwarfare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11975"/>
          </a:xfrm>
          <a:noFill/>
        </p:spPr>
      </p:pic>
      <p:pic>
        <p:nvPicPr>
          <p:cNvPr id="3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rench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8695" y="213311"/>
            <a:ext cx="5181600" cy="6675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6" descr="WWI/ Western front - Static warfare: German soldiers in a trench. Photo, before October 1916, digitally colorized.  ©akg-images / The Image Work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8" b="11248"/>
          <a:stretch/>
        </p:blipFill>
        <p:spPr bwMode="auto">
          <a:xfrm>
            <a:off x="2477237" y="34413"/>
            <a:ext cx="4424516" cy="6880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" name="Picture 2" descr="World War 1- Hard to imagine what he must have felt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152400"/>
            <a:ext cx="5238750" cy="6496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9" descr="Swamped: Soldiers spent years manning a network of trenches which snaked across Europe. Pictured above is an abandoned trench at Ypres in Belgi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00013"/>
            <a:ext cx="916305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http://www.designsbuzz.com/wp-content/uploads/2009/10/wrinkled_notebook_paper3_by_djsoundwav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" t="2222" r="6795" b="5556"/>
          <a:stretch>
            <a:fillRect/>
          </a:stretch>
        </p:blipFill>
        <p:spPr bwMode="auto">
          <a:xfrm rot="-690075">
            <a:off x="447675" y="1304925"/>
            <a:ext cx="4572000" cy="6477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479">
            <a:off x="2220913" y="3348038"/>
            <a:ext cx="3668712" cy="4953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5" r="21976"/>
          <a:stretch>
            <a:fillRect/>
          </a:stretch>
        </p:blipFill>
        <p:spPr bwMode="auto">
          <a:xfrm rot="567991">
            <a:off x="5430838" y="1295400"/>
            <a:ext cx="3648075" cy="48768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65701" y="228600"/>
            <a:ext cx="675518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Start of WWI </a:t>
            </a:r>
          </a:p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Reading &amp; Comic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5" descr="Image:Vickers IWW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Rectangle 6"/>
          <p:cNvSpPr>
            <a:spLocks noChangeArrowheads="1"/>
          </p:cNvSpPr>
          <p:nvPr/>
        </p:nvSpPr>
        <p:spPr bwMode="auto">
          <a:xfrm>
            <a:off x="0" y="0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700" b="1" i="1">
                <a:latin typeface="Times New Roman" charset="0"/>
              </a:rPr>
              <a:t>British Vickers machine gun crew on the western front.</a:t>
            </a:r>
          </a:p>
        </p:txBody>
      </p:sp>
      <p:pic>
        <p:nvPicPr>
          <p:cNvPr id="99331" name="Picture 4" descr="11949895061112790076bullet_hole_linda_kim_a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4225">
            <a:off x="685800" y="609600"/>
            <a:ext cx="15240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5" descr="11949895061112790076bullet_hole_linda_kim_a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15240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6" descr="11949895061112790076bullet_hole_linda_kim_a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0988">
            <a:off x="762001" y="4953000"/>
            <a:ext cx="15240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4061619" cy="6477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988">
            <a:off x="4314817" y="1343157"/>
            <a:ext cx="4876800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9" descr="Apocalypse: This was all that remained of the Belgian town of Ypres in March 1919 after fierce fighting during World War One reduced it to mere rub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A Sergeant of the Lancashire Fusiliers in a flooded dugout opposite Messines near Ploegsteert Wood. January 1917 (IWM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t="1843" r="2208" b="7919"/>
          <a:stretch>
            <a:fillRect/>
          </a:stretch>
        </p:blipFill>
        <p:spPr bwMode="auto">
          <a:xfrm>
            <a:off x="1389063" y="1219200"/>
            <a:ext cx="6665912" cy="51911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874" y="76200"/>
            <a:ext cx="6758838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6699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Downside of the </a:t>
            </a:r>
          </a:p>
          <a:p>
            <a:pPr algn="ctr">
              <a:defRPr/>
            </a:pPr>
            <a:r>
              <a:rPr lang="en-US" sz="5400" b="1" dirty="0">
                <a:ln w="11430"/>
                <a:solidFill>
                  <a:srgbClr val="6699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Trenches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MPj04328600000[1]"/>
          <p:cNvPicPr>
            <a:picLocks noChangeAspect="1" noChangeArrowheads="1"/>
          </p:cNvPicPr>
          <p:nvPr/>
        </p:nvPicPr>
        <p:blipFill>
          <a:blip r:embed="rId2">
            <a:lum brigh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2" name="Picture 3" descr="Waterlogged_tre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4" descr="MCj0370092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1338"/>
            <a:ext cx="472440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4000" b="1">
                <a:latin typeface="Courier New" charset="0"/>
              </a:rPr>
              <a:t>Conditions</a:t>
            </a:r>
          </a:p>
        </p:txBody>
      </p:sp>
      <p:sp>
        <p:nvSpPr>
          <p:cNvPr id="10240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4000500" cy="4038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>
              <a:latin typeface="Arial" charset="0"/>
            </a:endParaRPr>
          </a:p>
          <a:p>
            <a:pPr eaLnBrk="1" hangingPunct="1"/>
            <a:r>
              <a:rPr lang="en-US" sz="2800">
                <a:latin typeface="Arial" charset="0"/>
              </a:rPr>
              <a:t>Lice</a:t>
            </a:r>
          </a:p>
          <a:p>
            <a:pPr eaLnBrk="1" hangingPunct="1"/>
            <a:r>
              <a:rPr lang="en-US" sz="2800">
                <a:latin typeface="Arial" charset="0"/>
              </a:rPr>
              <a:t>Rats </a:t>
            </a:r>
          </a:p>
          <a:p>
            <a:pPr eaLnBrk="1" hangingPunct="1"/>
            <a:r>
              <a:rPr lang="en-US" sz="2800">
                <a:latin typeface="Arial" charset="0"/>
              </a:rPr>
              <a:t>Flooded trenches</a:t>
            </a:r>
          </a:p>
          <a:p>
            <a:pPr eaLnBrk="1" hangingPunct="1"/>
            <a:r>
              <a:rPr lang="en-US" sz="2800">
                <a:latin typeface="Arial" charset="0"/>
              </a:rPr>
              <a:t>Diseases</a:t>
            </a:r>
          </a:p>
          <a:p>
            <a:pPr eaLnBrk="1" hangingPunct="1"/>
            <a:r>
              <a:rPr lang="en-US" sz="2800">
                <a:latin typeface="Arial" charset="0"/>
              </a:rPr>
              <a:t>Decaying flesh</a:t>
            </a:r>
          </a:p>
          <a:p>
            <a:pPr eaLnBrk="1" hangingPunct="1"/>
            <a:r>
              <a:rPr lang="en-US" sz="2800">
                <a:latin typeface="Arial" charset="0"/>
              </a:rPr>
              <a:t>Trench foot</a:t>
            </a:r>
          </a:p>
          <a:p>
            <a:pPr eaLnBrk="1" hangingPunct="1">
              <a:buFontTx/>
              <a:buNone/>
            </a:pPr>
            <a:endParaRPr lang="en-US" sz="2800">
              <a:latin typeface="Arial" charset="0"/>
            </a:endParaRPr>
          </a:p>
        </p:txBody>
      </p:sp>
      <p:sp>
        <p:nvSpPr>
          <p:cNvPr id="45063" name="WordArt 7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85344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11430"/>
                <a:solidFill>
                  <a:srgbClr val="6699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TC Bookman Light"/>
                <a:ea typeface="+mn-ea"/>
                <a:cs typeface="+mn-cs"/>
              </a:rPr>
              <a:t>Trench Warfare: </a:t>
            </a:r>
          </a:p>
        </p:txBody>
      </p:sp>
      <p:pic>
        <p:nvPicPr>
          <p:cNvPr id="102407" name="Picture 8" descr="MCj04319430000[1]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7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8" descr="http://thelightnashville.com/wp-content/uploads/Play-Button_shutterstock_1235835971-1024x1024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45163"/>
            <a:ext cx="822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103427" name="Picture 4" descr="0906ra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Rectangle 5"/>
          <p:cNvSpPr>
            <a:spLocks noChangeArrowheads="1"/>
          </p:cNvSpPr>
          <p:nvPr/>
        </p:nvSpPr>
        <p:spPr bwMode="auto">
          <a:xfrm>
            <a:off x="3352800" y="3581400"/>
            <a:ext cx="990600" cy="1600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WordArt 6"/>
          <p:cNvSpPr>
            <a:spLocks noChangeArrowheads="1" noChangeShapeType="1" noTextEdit="1"/>
          </p:cNvSpPr>
          <p:nvPr/>
        </p:nvSpPr>
        <p:spPr bwMode="auto">
          <a:xfrm>
            <a:off x="4038600" y="228600"/>
            <a:ext cx="47148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11430"/>
                <a:solidFill>
                  <a:srgbClr val="66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ea typeface="+mn-ea"/>
                <a:cs typeface="+mn-cs"/>
              </a:rPr>
              <a:t>Huge Rats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trenchfoot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104450" name="Picture 4" descr="WW1Trench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8350"/>
            <a:ext cx="22860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AutoShape 5"/>
          <p:cNvSpPr>
            <a:spLocks noChangeArrowheads="1"/>
          </p:cNvSpPr>
          <p:nvPr/>
        </p:nvSpPr>
        <p:spPr bwMode="auto">
          <a:xfrm rot="2047822">
            <a:off x="5410200" y="4648200"/>
            <a:ext cx="1828800" cy="914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786437" y="5891793"/>
            <a:ext cx="426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11430"/>
                <a:solidFill>
                  <a:srgbClr val="66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ea typeface="+mn-ea"/>
                <a:cs typeface="+mn-cs"/>
              </a:rPr>
              <a:t>Trench Foot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trenchfoot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105474" name="Picture 4" descr="MCj03124900000[1]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4800"/>
            <a:ext cx="1878013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786437" y="5891793"/>
            <a:ext cx="426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11430"/>
                <a:solidFill>
                  <a:srgbClr val="66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ea typeface="+mn-ea"/>
                <a:cs typeface="+mn-cs"/>
              </a:rPr>
              <a:t>Trench Foot</a:t>
            </a:r>
          </a:p>
        </p:txBody>
      </p:sp>
      <p:pic>
        <p:nvPicPr>
          <p:cNvPr id="6" name="Picture 4" descr="fo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oldiers suffering from trench foot exercise at a base hospital in France under the supervision of Capt. Edward Bendittz, Worcester, Mass and 1st Lt. Muriel Woolhouse, St. Paul, MN, 03/03/1945. Selected by Kathleen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457200"/>
            <a:ext cx="6096000" cy="4943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 descr="A G.I with a bad case of trench foot makes you think about foot health a little more seriousl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-50236"/>
            <a:ext cx="7162800" cy="6242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0,1020,1352470,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3693" y="4800600"/>
            <a:ext cx="591662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6699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Military </a:t>
            </a:r>
          </a:p>
          <a:p>
            <a:pPr algn="ctr">
              <a:defRPr/>
            </a:pPr>
            <a:r>
              <a:rPr lang="en-US" sz="5400" b="1" dirty="0">
                <a:ln w="11430"/>
                <a:solidFill>
                  <a:srgbClr val="6699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Advancements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aharmywife"/>
          <p:cNvPicPr>
            <a:picLocks noChangeAspect="1" noChangeArrowheads="1"/>
          </p:cNvPicPr>
          <p:nvPr/>
        </p:nvPicPr>
        <p:blipFill>
          <a:blip r:embed="rId2">
            <a:lum brigh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4495800" cy="5410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Warfare had changed</a:t>
            </a:r>
          </a:p>
          <a:p>
            <a:pPr eaLnBrk="1" hangingPunct="1"/>
            <a:r>
              <a:rPr lang="en-US">
                <a:latin typeface="Arial" charset="0"/>
              </a:rPr>
              <a:t>New technologies did not speed up war but killed more people more effectively</a:t>
            </a:r>
          </a:p>
          <a:p>
            <a:pPr eaLnBrk="1" hangingPunct="1"/>
            <a:r>
              <a:rPr lang="en-US">
                <a:latin typeface="Arial" charset="0"/>
              </a:rPr>
              <a:t>Trench warfare created a </a:t>
            </a:r>
            <a:r>
              <a:rPr lang="en-US" b="1">
                <a:latin typeface="Arial" charset="0"/>
              </a:rPr>
              <a:t>stalemate</a:t>
            </a:r>
            <a:r>
              <a:rPr lang="en-US">
                <a:latin typeface="Arial" charset="0"/>
              </a:rPr>
              <a:t>- no side moved for long periods of time</a:t>
            </a:r>
          </a:p>
        </p:txBody>
      </p:sp>
      <p:pic>
        <p:nvPicPr>
          <p:cNvPr id="108547" name="Picture 4" descr="303_machine_gun_bullets_AEG_airsoft.gif Animated AEG Gun image by milehighairsof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4419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9" name="Rectangle 6"/>
          <p:cNvSpPr>
            <a:spLocks noChangeArrowheads="1"/>
          </p:cNvSpPr>
          <p:nvPr/>
        </p:nvSpPr>
        <p:spPr bwMode="auto">
          <a:xfrm>
            <a:off x="4800600" y="3352800"/>
            <a:ext cx="4343400" cy="33528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85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" b="583"/>
          <a:stretch>
            <a:fillRect/>
          </a:stretch>
        </p:blipFill>
        <p:spPr bwMode="auto">
          <a:xfrm rot="-827433">
            <a:off x="4724400" y="225425"/>
            <a:ext cx="4191000" cy="3257550"/>
          </a:xfrm>
          <a:prstGeom prst="rect">
            <a:avLst/>
          </a:prstGeom>
          <a:noFill/>
          <a:ln w="76200">
            <a:solidFill>
              <a:srgbClr val="8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551" name="Picture 8" descr="chess%20piec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0"/>
            <a:ext cx="191611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3400" y="304800"/>
            <a:ext cx="67860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6699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New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109572" name="Picture 2" descr="Waste and ruin: Pictured above are food stores deliberately burned to the ground. The First World War impacted the lives of civilians directly and painful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630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s07iran-iraq-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3429000" cy="4525963"/>
          </a:xfrm>
          <a:solidFill>
            <a:schemeClr val="bg1">
              <a:alpha val="65881"/>
            </a:schemeClr>
          </a:solidFill>
          <a:ln w="76200">
            <a:solidFill>
              <a:srgbClr val="99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>
                <a:latin typeface="Arial" charset="0"/>
              </a:rPr>
              <a:t>New Weapons</a:t>
            </a:r>
          </a:p>
          <a:p>
            <a:pPr eaLnBrk="1" hangingPunct="1"/>
            <a:r>
              <a:rPr lang="en-US" sz="2800">
                <a:latin typeface="Arial" charset="0"/>
              </a:rPr>
              <a:t>Trench Warfare</a:t>
            </a:r>
          </a:p>
          <a:p>
            <a:pPr eaLnBrk="1" hangingPunct="1"/>
            <a:r>
              <a:rPr lang="en-US" sz="2800">
                <a:latin typeface="Arial" charset="0"/>
              </a:rPr>
              <a:t>Poison Gas</a:t>
            </a:r>
          </a:p>
          <a:p>
            <a:pPr eaLnBrk="1" hangingPunct="1"/>
            <a:r>
              <a:rPr lang="en-US" sz="2800">
                <a:latin typeface="Arial" charset="0"/>
              </a:rPr>
              <a:t>Machine Gun</a:t>
            </a:r>
          </a:p>
          <a:p>
            <a:pPr eaLnBrk="1" hangingPunct="1"/>
            <a:r>
              <a:rPr lang="en-US" sz="2800">
                <a:latin typeface="Arial" charset="0"/>
              </a:rPr>
              <a:t>Tanks</a:t>
            </a:r>
          </a:p>
          <a:p>
            <a:pPr eaLnBrk="1" hangingPunct="1"/>
            <a:r>
              <a:rPr lang="en-US" sz="2800">
                <a:latin typeface="Arial" charset="0"/>
              </a:rPr>
              <a:t>Flame throwers</a:t>
            </a:r>
          </a:p>
          <a:p>
            <a:pPr eaLnBrk="1" hangingPunct="1"/>
            <a:r>
              <a:rPr lang="en-US" sz="2800">
                <a:latin typeface="Arial" charset="0"/>
              </a:rPr>
              <a:t>Airplanes</a:t>
            </a:r>
          </a:p>
          <a:p>
            <a:pPr eaLnBrk="1" hangingPunct="1"/>
            <a:r>
              <a:rPr lang="en-US" sz="2800">
                <a:latin typeface="Arial" charset="0"/>
              </a:rPr>
              <a:t>Submarines</a:t>
            </a:r>
          </a:p>
          <a:p>
            <a:pPr eaLnBrk="1" hangingPunct="1"/>
            <a:endParaRPr lang="en-US" sz="2800"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9650" y="228600"/>
            <a:ext cx="530728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6699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Modern  War</a:t>
            </a:r>
          </a:p>
        </p:txBody>
      </p:sp>
      <p:pic>
        <p:nvPicPr>
          <p:cNvPr id="110596" name="Picture 5" descr="http://thelightnashville.com/wp-content/uploads/Play-Button_shutterstock_1235835971-1024x102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45163"/>
            <a:ext cx="822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0" descr="http://static3.businessinsider.com/image/53dfd2b669beddba36e2ba56-960-785/2-soldier-horse-gas-masks-canadian-army-veterinary-corps-ww1-colo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174163" cy="749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>
            <a:spLocks noChangeArrowheads="1"/>
          </p:cNvSpPr>
          <p:nvPr/>
        </p:nvSpPr>
        <p:spPr bwMode="auto">
          <a:xfrm rot="10800000">
            <a:off x="6781800" y="30163"/>
            <a:ext cx="2789238" cy="1981200"/>
          </a:xfrm>
          <a:prstGeom prst="cloudCallout">
            <a:avLst>
              <a:gd name="adj1" fmla="val 58630"/>
              <a:gd name="adj2" fmla="val -71264"/>
            </a:avLst>
          </a:prstGeom>
          <a:gradFill rotWithShape="1">
            <a:gsLst>
              <a:gs pos="0">
                <a:srgbClr val="F9F9F9"/>
              </a:gs>
              <a:gs pos="35001">
                <a:srgbClr val="FAFAFA"/>
              </a:gs>
              <a:gs pos="100000">
                <a:srgbClr val="FDFDFD"/>
              </a:gs>
            </a:gsLst>
            <a:lin ang="16200000" scaled="1"/>
          </a:gradFill>
          <a:ln w="1905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7"/>
          <p:cNvSpPr/>
          <p:nvPr/>
        </p:nvSpPr>
        <p:spPr>
          <a:xfrm>
            <a:off x="6903720" y="769203"/>
            <a:ext cx="2240280" cy="830997"/>
          </a:xfrm>
          <a:custGeom>
            <a:avLst/>
            <a:gdLst>
              <a:gd name="connsiteX0" fmla="*/ 0 w 3429000"/>
              <a:gd name="connsiteY0" fmla="*/ 0 h 1200329"/>
              <a:gd name="connsiteX1" fmla="*/ 3429000 w 3429000"/>
              <a:gd name="connsiteY1" fmla="*/ 0 h 1200329"/>
              <a:gd name="connsiteX2" fmla="*/ 3429000 w 3429000"/>
              <a:gd name="connsiteY2" fmla="*/ 1200329 h 1200329"/>
              <a:gd name="connsiteX3" fmla="*/ 0 w 3429000"/>
              <a:gd name="connsiteY3" fmla="*/ 1200329 h 1200329"/>
              <a:gd name="connsiteX4" fmla="*/ 0 w 3429000"/>
              <a:gd name="connsiteY4" fmla="*/ 0 h 1200329"/>
              <a:gd name="connsiteX0" fmla="*/ 0 w 3429000"/>
              <a:gd name="connsiteY0" fmla="*/ 0 h 1200329"/>
              <a:gd name="connsiteX1" fmla="*/ 3429000 w 3429000"/>
              <a:gd name="connsiteY1" fmla="*/ 0 h 1200329"/>
              <a:gd name="connsiteX2" fmla="*/ 2971800 w 3429000"/>
              <a:gd name="connsiteY2" fmla="*/ 1176266 h 1200329"/>
              <a:gd name="connsiteX3" fmla="*/ 0 w 3429000"/>
              <a:gd name="connsiteY3" fmla="*/ 1200329 h 1200329"/>
              <a:gd name="connsiteX4" fmla="*/ 0 w 342900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1200329">
                <a:moveTo>
                  <a:pt x="0" y="0"/>
                </a:moveTo>
                <a:lnTo>
                  <a:pt x="3429000" y="0"/>
                </a:lnTo>
                <a:lnTo>
                  <a:pt x="2971800" y="1176266"/>
                </a:lnTo>
                <a:lnTo>
                  <a:pt x="0" y="120032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>What started this mess?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tx2">
                  <a:satMod val="20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orbel" charset="0"/>
            </a:endParaRPr>
          </a:p>
        </p:txBody>
      </p:sp>
      <p:pic>
        <p:nvPicPr>
          <p:cNvPr id="135170" name="Picture 2" descr="World War 1 Soldi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6324600" cy="73276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s07iran-iraq-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WWImachine g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083">
            <a:off x="4411037" y="445420"/>
            <a:ext cx="4876800" cy="3790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05" name="Picture 5" descr="WWImachine gun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635">
            <a:off x="5181600" y="3420269"/>
            <a:ext cx="4152900" cy="28209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152400"/>
            <a:ext cx="565340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Machine Guns</a:t>
            </a:r>
          </a:p>
        </p:txBody>
      </p:sp>
      <p:sp>
        <p:nvSpPr>
          <p:cNvPr id="2" name="Rectangle 1"/>
          <p:cNvSpPr/>
          <p:nvPr/>
        </p:nvSpPr>
        <p:spPr>
          <a:xfrm>
            <a:off x="335280" y="1800399"/>
            <a:ext cx="3761696" cy="39010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500" b="1" dirty="0">
                <a:solidFill>
                  <a:schemeClr val="bg1"/>
                </a:solidFill>
                <a:effectLst>
                  <a:glow rad="381000">
                    <a:schemeClr val="tx2"/>
                  </a:glow>
                </a:effectLst>
                <a:latin typeface="Arial" pitchFamily="34" charset="0"/>
                <a:ea typeface="+mn-ea"/>
                <a:cs typeface="+mn-cs"/>
              </a:rPr>
              <a:t>The machine gun was a huge invention as it provided a weapon that could fire hundreds of rounds per minute.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500" b="1" dirty="0">
                <a:solidFill>
                  <a:schemeClr val="bg1"/>
                </a:solidFill>
                <a:effectLst>
                  <a:glow rad="381000">
                    <a:schemeClr val="tx2"/>
                  </a:glow>
                </a:effectLst>
                <a:latin typeface="Arial" pitchFamily="34" charset="0"/>
                <a:ea typeface="+mn-ea"/>
                <a:cs typeface="+mn-cs"/>
              </a:rPr>
              <a:t>It was most often used as a defense against charging waves of enemy </a:t>
            </a:r>
            <a:r>
              <a:rPr lang="en-US" altLang="en-US" sz="2500" b="1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troops.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1136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berta_5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15201" y="228600"/>
            <a:ext cx="385618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6699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Howitzer</a:t>
            </a:r>
          </a:p>
        </p:txBody>
      </p:sp>
      <p:pic>
        <p:nvPicPr>
          <p:cNvPr id="53253" name="Picture 5" descr="Shelling: The war was dominated by artillery fire, which battered towns and trenches for years on end. Above is pictured a German Howitzer firing on Pari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77" y="1151930"/>
            <a:ext cx="7710632" cy="4985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MPj0433127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257800"/>
            <a:ext cx="9144000" cy="4525963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Planes were used for the first time in battle, having been invented about 15 years before the war.</a:t>
            </a:r>
          </a:p>
        </p:txBody>
      </p:sp>
      <p:pic>
        <p:nvPicPr>
          <p:cNvPr id="60420" name="Picture 4" descr="WWIGerman pla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76400"/>
            <a:ext cx="4953000" cy="3159125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21" name="Picture 5" descr="WWIGerman plane shot dow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457200"/>
            <a:ext cx="2246312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0422" name="Picture 6" descr="WWIBritish dropping torpe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838200"/>
            <a:ext cx="2649537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Rectangle 7"/>
          <p:cNvSpPr/>
          <p:nvPr/>
        </p:nvSpPr>
        <p:spPr>
          <a:xfrm>
            <a:off x="483635" y="228600"/>
            <a:ext cx="405886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6699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airplanes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s07iran-iraq-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WWIgerman tank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6"/>
          <a:stretch/>
        </p:blipFill>
        <p:spPr>
          <a:xfrm>
            <a:off x="4183288" y="304800"/>
            <a:ext cx="4876800" cy="4055806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1673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648200"/>
            <a:ext cx="9144000" cy="1706563"/>
          </a:xfrm>
          <a:solidFill>
            <a:schemeClr val="bg1">
              <a:alpha val="67058"/>
            </a:schemeClr>
          </a:solidFill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Another new weapon, the first tanks were slow, clumsy and not that well armored.</a:t>
            </a:r>
          </a:p>
          <a:p>
            <a:pPr eaLnBrk="1" hangingPunct="1"/>
            <a:r>
              <a:rPr lang="en-US" sz="2400">
                <a:latin typeface="Arial" charset="0"/>
              </a:rPr>
              <a:t>As the war went on however, the technology improved a lot.</a:t>
            </a:r>
          </a:p>
        </p:txBody>
      </p:sp>
      <p:pic>
        <p:nvPicPr>
          <p:cNvPr id="61445" name="Picture 5" descr="WWIUS tank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1128">
            <a:off x="533400" y="1414793"/>
            <a:ext cx="3429000" cy="2886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6741" name="Picture 7" descr="MPj04331660000[1]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91440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00611" y="220329"/>
            <a:ext cx="248856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6699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Tanks</a:t>
            </a:r>
          </a:p>
        </p:txBody>
      </p:sp>
      <p:pic>
        <p:nvPicPr>
          <p:cNvPr id="55305" name="Picture 9" descr="L'Armée Rouge pendant la Seconde Guerre mondiale .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296">
            <a:off x="3803162" y="-105171"/>
            <a:ext cx="4800600" cy="7050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barbed_wire_fence-575x4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Barbed Wire Dead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75749" y="390562"/>
            <a:ext cx="6004045" cy="5999841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6326" name="Picture 6" descr="No-man's land: This U.S. soldier, who lies dead, entangled in barbed wire between rival tr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4" y="457200"/>
            <a:ext cx="7010400" cy="5448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" name="Rectangle 5"/>
          <p:cNvSpPr/>
          <p:nvPr/>
        </p:nvSpPr>
        <p:spPr>
          <a:xfrm>
            <a:off x="1679131" y="5257800"/>
            <a:ext cx="516558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6699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Barbed Wire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119810" name="Picture 3" descr="Flamethrow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40664" y="5934670"/>
            <a:ext cx="626171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6699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Flame Thrower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033108oc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 descr="skybox_uboa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86200"/>
            <a:ext cx="4419600" cy="26812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 descr="WWI%20U-bo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12">
            <a:off x="4800600" y="228600"/>
            <a:ext cx="3962400" cy="35718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Oval 7"/>
          <p:cNvSpPr>
            <a:spLocks noChangeArrowheads="1"/>
          </p:cNvSpPr>
          <p:nvPr/>
        </p:nvSpPr>
        <p:spPr bwMode="auto">
          <a:xfrm>
            <a:off x="4724400" y="2514600"/>
            <a:ext cx="762000" cy="6096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7" name="Rectangle 8"/>
          <p:cNvSpPr>
            <a:spLocks noChangeArrowheads="1"/>
          </p:cNvSpPr>
          <p:nvPr/>
        </p:nvSpPr>
        <p:spPr bwMode="auto">
          <a:xfrm>
            <a:off x="4724400" y="3124200"/>
            <a:ext cx="685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0838" name="Picture 9" descr="SpongeBob-SquarePants-ps01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81200"/>
            <a:ext cx="2119313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656" y="1142589"/>
            <a:ext cx="4572000" cy="57154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ea typeface="+mn-ea"/>
                <a:cs typeface="+mn-cs"/>
              </a:rPr>
              <a:t>In 1914, Germans introduced the U-Boat, or submarine.  It proved to be highly effective.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ea typeface="+mn-ea"/>
                <a:cs typeface="+mn-cs"/>
              </a:rPr>
              <a:t>During World War I, Germans engaged in unrestricted submarine warfare meaning they attacked any and all ships from enemy countries.</a:t>
            </a:r>
          </a:p>
          <a:p>
            <a:pPr>
              <a:lnSpc>
                <a:spcPct val="90000"/>
              </a:lnSpc>
              <a:defRPr/>
            </a:pPr>
            <a:endParaRPr lang="en-US" altLang="en-US" sz="16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2782" y="219259"/>
            <a:ext cx="474174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00B0F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Submarines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1218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133600"/>
            <a:ext cx="8229600" cy="4525963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</a:rPr>
              <a:t>A rise in military expenditure, an increase in military and naval forces.</a:t>
            </a:r>
          </a:p>
          <a:p>
            <a:pPr lvl="1" eaLnBrk="1" hangingPunct="1"/>
            <a:r>
              <a:rPr lang="en-US" b="1">
                <a:latin typeface="Arial" charset="0"/>
              </a:rPr>
              <a:t>Stock piling weapons</a:t>
            </a:r>
          </a:p>
          <a:p>
            <a:pPr eaLnBrk="1" hangingPunct="1"/>
            <a:r>
              <a:rPr lang="en-US" b="1">
                <a:latin typeface="Arial" charset="0"/>
              </a:rPr>
              <a:t> After 1871, the war atmosphere provoked by the secret alliances led to an arms race among world powers.</a:t>
            </a:r>
            <a:r>
              <a:rPr lang="en-US">
                <a:latin typeface="Arial" charset="0"/>
              </a:rPr>
              <a:t> </a:t>
            </a:r>
          </a:p>
        </p:txBody>
      </p:sp>
      <p:pic>
        <p:nvPicPr>
          <p:cNvPr id="60419" name="Picture 4" descr="MCj0409991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248275"/>
            <a:ext cx="23685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6" descr="MCj04151880000[1]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04800"/>
            <a:ext cx="27209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WordArt 7" descr="gi jo"/>
          <p:cNvSpPr>
            <a:spLocks noChangeArrowheads="1" noChangeShapeType="1" noTextEdit="1"/>
          </p:cNvSpPr>
          <p:nvPr/>
        </p:nvSpPr>
        <p:spPr bwMode="auto">
          <a:xfrm rot="-713319">
            <a:off x="1676400" y="685800"/>
            <a:ext cx="1752600" cy="1352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blipFill dpi="0" rotWithShape="1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+mn-ea"/>
                <a:cs typeface="+mn-cs"/>
              </a:rPr>
              <a:t>M</a:t>
            </a:r>
          </a:p>
        </p:txBody>
      </p:sp>
      <p:pic>
        <p:nvPicPr>
          <p:cNvPr id="9" name="9204AB6B.WAV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WordArt 8"/>
          <p:cNvSpPr>
            <a:spLocks noChangeArrowheads="1" noChangeShapeType="1" noTextEdit="1"/>
          </p:cNvSpPr>
          <p:nvPr/>
        </p:nvSpPr>
        <p:spPr bwMode="auto">
          <a:xfrm>
            <a:off x="3276600" y="838200"/>
            <a:ext cx="3352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err="1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+mn-ea"/>
                <a:cs typeface="Arial"/>
              </a:rPr>
              <a:t>ilitarism</a:t>
            </a:r>
            <a:endParaRPr lang="en-US" sz="3600" b="1" kern="10" dirty="0">
              <a:ln w="11430"/>
              <a:solidFill>
                <a:srgbClr val="92D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pic>
        <p:nvPicPr>
          <p:cNvPr id="10" name="Picture 2" descr="File:HMS Dreadnought 1906 H6101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39"/>
          <a:stretch>
            <a:fillRect/>
          </a:stretch>
        </p:blipFill>
        <p:spPr bwMode="auto">
          <a:xfrm rot="-815392">
            <a:off x="-158750" y="303213"/>
            <a:ext cx="711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763" y="762000"/>
            <a:ext cx="9202737" cy="5440363"/>
            <a:chOff x="0" y="762000"/>
            <a:chExt cx="9202318" cy="5440870"/>
          </a:xfrm>
        </p:grpSpPr>
        <p:pic>
          <p:nvPicPr>
            <p:cNvPr id="60426" name="Picture 4" descr="File:HMSDreadnought gunsLOCBain17494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2000"/>
              <a:ext cx="9202318" cy="5440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0" y="1455003"/>
              <a:ext cx="2286000" cy="830997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>
                <a:defRPr/>
              </a:pPr>
              <a:r>
                <a:rPr lang="en-US" sz="4800" b="1" dirty="0">
                  <a:ln w="50800"/>
                  <a:solidFill>
                    <a:schemeClr val="bg1">
                      <a:shade val="50000"/>
                    </a:schemeClr>
                  </a:solidFill>
                  <a:latin typeface="Arial" pitchFamily="34" charset="0"/>
                  <a:ea typeface="+mn-ea"/>
                  <a:cs typeface="+mn-cs"/>
                </a:rPr>
                <a:t>12 in.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witzer_Gun_Bl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0" descr="smok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3" descr="WWIgas mask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448">
            <a:off x="4343400" y="1066800"/>
            <a:ext cx="4337050" cy="5486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883" name="Picture 4" descr="DANGER3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326">
            <a:off x="3352800" y="5105400"/>
            <a:ext cx="1828800" cy="1303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88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3352800" cy="4525963"/>
          </a:xfrm>
        </p:spPr>
        <p:txBody>
          <a:bodyPr/>
          <a:lstStyle/>
          <a:p>
            <a:pPr marL="547688" indent="-411163"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Chlorine Gas: death by choking</a:t>
            </a:r>
          </a:p>
          <a:p>
            <a:pPr marL="547688" indent="-411163"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Tear Gas: may cause blindness</a:t>
            </a:r>
          </a:p>
          <a:p>
            <a:pPr marL="547688" indent="-411163" eaLnBrk="1" hangingPunct="1"/>
            <a:r>
              <a:rPr lang="en-US" b="1" u="sng">
                <a:solidFill>
                  <a:schemeClr val="bg1"/>
                </a:solidFill>
                <a:latin typeface="Arial" charset="0"/>
              </a:rPr>
              <a:t>Mustard Gas: </a:t>
            </a:r>
            <a:r>
              <a:rPr lang="en-US">
                <a:solidFill>
                  <a:schemeClr val="bg1"/>
                </a:solidFill>
                <a:latin typeface="Arial" charset="0"/>
              </a:rPr>
              <a:t>horrific blisters on the skin and caused blindness</a:t>
            </a:r>
          </a:p>
        </p:txBody>
      </p:sp>
      <p:pic>
        <p:nvPicPr>
          <p:cNvPr id="122885" name="Picture 7" descr="US_WWI_Gas_mask_with_ba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254317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71857" y="0"/>
            <a:ext cx="760028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Chemical Weapons</a:t>
            </a:r>
          </a:p>
        </p:txBody>
      </p:sp>
      <p:pic>
        <p:nvPicPr>
          <p:cNvPr id="75785" name="Picture 9" descr="http://3.bp.blogspot.com/-rmGGLAbmpEY/U-CJWMZp4II/AAAAAAAA2JM/yU2cU6N0vJs/s1600/World+War+One+Images+Transformed+into+Color+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87" y="923330"/>
            <a:ext cx="8085826" cy="5377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123907" name="Picture 4" descr="uesc_03_img0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6" descr="MCj0264374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8036">
            <a:off x="228600" y="381000"/>
            <a:ext cx="7048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21182" y="257770"/>
            <a:ext cx="52384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6699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Mustard Gas</a:t>
            </a:r>
          </a:p>
        </p:txBody>
      </p:sp>
      <p:pic>
        <p:nvPicPr>
          <p:cNvPr id="8" name="Picture 7" descr="mustardgasinju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5052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" name="Picture 6" descr="20061020005528!Mustard_gas_burn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14" y="1181100"/>
            <a:ext cx="347662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" name="Picture 5" descr="mustard gas p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90" y="1828800"/>
            <a:ext cx="5715000" cy="3478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4" descr="MustardGasBur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9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eeis_02_img07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6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249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124931" name="Picture 4" descr="Soldier_in_hospital_with_severe_mustard_gas_burns-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>
            <a:spLocks noChangeArrowheads="1"/>
          </p:cNvSpPr>
          <p:nvPr/>
        </p:nvSpPr>
        <p:spPr bwMode="auto">
          <a:xfrm>
            <a:off x="381000" y="304800"/>
            <a:ext cx="2590800" cy="1981200"/>
          </a:xfrm>
          <a:prstGeom prst="wedgeRoundRectCallout">
            <a:avLst>
              <a:gd name="adj1" fmla="val 78218"/>
              <a:gd name="adj2" fmla="val 46125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5000" dirty="0">
                <a:solidFill>
                  <a:schemeClr val="dk1"/>
                </a:solidFill>
                <a:latin typeface="Berlin Sans FB Demi" panose="020E0802020502020306" pitchFamily="34" charset="0"/>
                <a:ea typeface="+mn-ea"/>
                <a:cs typeface="+mn-cs"/>
              </a:rPr>
              <a:t>OUCH!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5" descr="napol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4" name="Picture 7" descr="wwi_mg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72200" y="5052275"/>
            <a:ext cx="1979434" cy="7478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Arial" charset="0"/>
              </a:rPr>
              <a:t>Trench </a:t>
            </a:r>
          </a:p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Arial" charset="0"/>
              </a:rPr>
              <a:t>Warfare</a:t>
            </a:r>
          </a:p>
        </p:txBody>
      </p:sp>
      <p:sp>
        <p:nvSpPr>
          <p:cNvPr id="7" name="Rectangle 6"/>
          <p:cNvSpPr/>
          <p:nvPr/>
        </p:nvSpPr>
        <p:spPr>
          <a:xfrm>
            <a:off x="194718" y="76200"/>
            <a:ext cx="86021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6699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New Type of Warfare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865" y="5052275"/>
            <a:ext cx="4384470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Arial" charset="0"/>
              </a:rPr>
              <a:t>Gentlemen’s</a:t>
            </a:r>
          </a:p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Arial" charset="0"/>
              </a:rPr>
              <a:t>Warfare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goth-girl-blood-splatter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2" name="Picture 6" descr="Dead Soldiers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914400"/>
            <a:ext cx="7696200" cy="5210175"/>
          </a:xfr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98525" y="4181475"/>
            <a:ext cx="787908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Arial" charset="0"/>
              </a:rPr>
              <a:t>In the average battle,</a:t>
            </a:r>
          </a:p>
          <a:p>
            <a:pPr algn="ctr">
              <a:defRPr/>
            </a:pPr>
            <a:r>
              <a:rPr lang="en-US" sz="5400" b="1" dirty="0">
                <a:ln w="11430"/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Arial" charset="0"/>
              </a:rPr>
              <a:t>100,000 men would die.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5" descr="GasAttack-+WWI+(538x40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0"/>
            <a:ext cx="8229600" cy="1600200"/>
          </a:xfrm>
          <a:solidFill>
            <a:schemeClr val="bg1">
              <a:alpha val="52156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400" b="1">
                <a:latin typeface="Arial" charset="0"/>
              </a:rPr>
              <a:t>Why were trenches built? 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429000"/>
            <a:ext cx="8153400" cy="1676400"/>
          </a:xfrm>
          <a:solidFill>
            <a:schemeClr val="bg1">
              <a:alpha val="58038"/>
            </a:schemeClr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400">
                <a:latin typeface="Arial" charset="0"/>
              </a:rPr>
              <a:t>As protection from machine gun fire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0"/>
            <a:ext cx="614559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Checking for </a:t>
            </a:r>
          </a:p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Understanding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5" descr="GasAttack-+WWI+(538x40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0"/>
            <a:ext cx="8229600" cy="1600200"/>
          </a:xfrm>
          <a:solidFill>
            <a:schemeClr val="bg1">
              <a:alpha val="59999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400" b="1">
                <a:latin typeface="Arial" charset="0"/>
              </a:rPr>
              <a:t>What are negatives of trench warfare? 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429000"/>
            <a:ext cx="8153400" cy="2286000"/>
          </a:xfrm>
          <a:solidFill>
            <a:schemeClr val="bg1">
              <a:alpha val="61960"/>
            </a:schemeClr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</a:rPr>
              <a:t>Lice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</a:rPr>
              <a:t>Rats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</a:rPr>
              <a:t>Flooded trenches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</a:rPr>
              <a:t>Diseases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</a:rPr>
              <a:t>Decaying flesh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</a:rPr>
              <a:t>Trench foot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0"/>
            <a:ext cx="614559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Checking for </a:t>
            </a:r>
          </a:p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Understanding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5" descr="GasAttack-+WWI+(538x40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0"/>
            <a:ext cx="8229600" cy="1600200"/>
          </a:xfrm>
          <a:solidFill>
            <a:schemeClr val="bg1">
              <a:alpha val="65097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500" b="1">
                <a:latin typeface="Arial" charset="0"/>
              </a:rPr>
              <a:t>What were new technology of WWI? 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429000"/>
            <a:ext cx="8153400" cy="2590800"/>
          </a:xfrm>
          <a:solidFill>
            <a:schemeClr val="bg1">
              <a:alpha val="76077"/>
            </a:schemeClr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Poison Gas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Machine Gun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Tanks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Flame throwers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Airplanes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Submarines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0"/>
            <a:ext cx="614559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Checking for </a:t>
            </a:r>
          </a:p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Understanding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0" descr="http://static3.businessinsider.com/image/53dfd2b669beddba36e2ba56-960-785/2-soldier-horse-gas-masks-canadian-army-veterinary-corps-ww1-colo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174163" cy="749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>
            <a:spLocks noChangeArrowheads="1"/>
          </p:cNvSpPr>
          <p:nvPr/>
        </p:nvSpPr>
        <p:spPr bwMode="auto">
          <a:xfrm rot="10800000">
            <a:off x="6781800" y="30163"/>
            <a:ext cx="2789238" cy="1981200"/>
          </a:xfrm>
          <a:prstGeom prst="cloudCallout">
            <a:avLst>
              <a:gd name="adj1" fmla="val 58630"/>
              <a:gd name="adj2" fmla="val -71264"/>
            </a:avLst>
          </a:prstGeom>
          <a:gradFill rotWithShape="1">
            <a:gsLst>
              <a:gs pos="0">
                <a:srgbClr val="CFFFFF"/>
              </a:gs>
              <a:gs pos="35001">
                <a:srgbClr val="DDFEFF"/>
              </a:gs>
              <a:gs pos="100000">
                <a:srgbClr val="F0FFFF"/>
              </a:gs>
            </a:gsLst>
            <a:lin ang="16200000" scaled="1"/>
          </a:gradFill>
          <a:ln w="1905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7"/>
          <p:cNvSpPr/>
          <p:nvPr/>
        </p:nvSpPr>
        <p:spPr>
          <a:xfrm>
            <a:off x="7178040" y="397832"/>
            <a:ext cx="2362200" cy="1246495"/>
          </a:xfrm>
          <a:custGeom>
            <a:avLst/>
            <a:gdLst>
              <a:gd name="connsiteX0" fmla="*/ 0 w 3429000"/>
              <a:gd name="connsiteY0" fmla="*/ 0 h 1200329"/>
              <a:gd name="connsiteX1" fmla="*/ 3429000 w 3429000"/>
              <a:gd name="connsiteY1" fmla="*/ 0 h 1200329"/>
              <a:gd name="connsiteX2" fmla="*/ 3429000 w 3429000"/>
              <a:gd name="connsiteY2" fmla="*/ 1200329 h 1200329"/>
              <a:gd name="connsiteX3" fmla="*/ 0 w 3429000"/>
              <a:gd name="connsiteY3" fmla="*/ 1200329 h 1200329"/>
              <a:gd name="connsiteX4" fmla="*/ 0 w 3429000"/>
              <a:gd name="connsiteY4" fmla="*/ 0 h 1200329"/>
              <a:gd name="connsiteX0" fmla="*/ 0 w 3429000"/>
              <a:gd name="connsiteY0" fmla="*/ 0 h 1200329"/>
              <a:gd name="connsiteX1" fmla="*/ 3429000 w 3429000"/>
              <a:gd name="connsiteY1" fmla="*/ 0 h 1200329"/>
              <a:gd name="connsiteX2" fmla="*/ 2971800 w 3429000"/>
              <a:gd name="connsiteY2" fmla="*/ 1176266 h 1200329"/>
              <a:gd name="connsiteX3" fmla="*/ 0 w 3429000"/>
              <a:gd name="connsiteY3" fmla="*/ 1200329 h 1200329"/>
              <a:gd name="connsiteX4" fmla="*/ 0 w 342900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1200329">
                <a:moveTo>
                  <a:pt x="0" y="0"/>
                </a:moveTo>
                <a:lnTo>
                  <a:pt x="3429000" y="0"/>
                </a:lnTo>
                <a:lnTo>
                  <a:pt x="2971800" y="1176266"/>
                </a:lnTo>
                <a:lnTo>
                  <a:pt x="0" y="120032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kern="0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>What does this have to do with US?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2" descr="American-Flag-Recovery-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343400" cy="4525963"/>
          </a:xfrm>
          <a:solidFill>
            <a:schemeClr val="bg1">
              <a:alpha val="78038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>
                <a:latin typeface="Arial" charset="0"/>
              </a:rPr>
              <a:t>Wilson declared the United States to be neutral. He did not want his country pulled into a foreign war.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>
                <a:latin typeface="Arial" charset="0"/>
              </a:rPr>
              <a:t>Neutrality-the state of not taking sides, especially in a war or dispute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>
                <a:latin typeface="Arial" charset="0"/>
              </a:rPr>
              <a:t>America had followed a policy of neutrality at the beginning of WWI</a:t>
            </a:r>
          </a:p>
        </p:txBody>
      </p:sp>
      <p:sp>
        <p:nvSpPr>
          <p:cNvPr id="8" name="Rectangle 7"/>
          <p:cNvSpPr/>
          <p:nvPr/>
        </p:nvSpPr>
        <p:spPr>
          <a:xfrm>
            <a:off x="311560" y="304800"/>
            <a:ext cx="839306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American Neutrality</a:t>
            </a:r>
          </a:p>
        </p:txBody>
      </p:sp>
      <p:pic>
        <p:nvPicPr>
          <p:cNvPr id="70662" name="Picture 6" descr="http://www.granger.com/pix/WAR/WW2/0007606_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3643">
            <a:off x="5073884" y="2141713"/>
            <a:ext cx="3875682" cy="3836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physical_map_of_europ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5913" y="1524000"/>
            <a:ext cx="3810000" cy="4876800"/>
          </a:xfrm>
          <a:solidFill>
            <a:schemeClr val="bg1">
              <a:alpha val="70195"/>
            </a:schemeClr>
          </a:solidFill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>
                <a:latin typeface="Arial" charset="0"/>
              </a:rPr>
              <a:t>Agreement between two or more parties,  made in order to ensure common goals and secure common interests</a:t>
            </a:r>
            <a:r>
              <a:rPr lang="en-US" sz="2400" b="1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>
                <a:latin typeface="Arial" charset="0"/>
              </a:rPr>
              <a:t>Europe became paranoid</a:t>
            </a:r>
            <a:r>
              <a:rPr lang="en-US" sz="2800" b="1">
                <a:latin typeface="Arial" charset="0"/>
                <a:sym typeface="Wingdings" charset="0"/>
              </a:rPr>
              <a:t></a:t>
            </a:r>
            <a:r>
              <a:rPr lang="en-US" sz="2800" b="1">
                <a:latin typeface="Arial" charset="0"/>
              </a:rPr>
              <a:t> formed entangled for protection</a:t>
            </a:r>
            <a:endParaRPr lang="en-US" sz="2400" b="1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316" name="WordArt 5" descr="american-flag"/>
          <p:cNvSpPr>
            <a:spLocks noChangeArrowheads="1" noChangeShapeType="1" noTextEdit="1"/>
          </p:cNvSpPr>
          <p:nvPr/>
        </p:nvSpPr>
        <p:spPr bwMode="auto">
          <a:xfrm rot="21049247">
            <a:off x="1197709" y="-60885"/>
            <a:ext cx="1828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ea typeface="+mn-ea"/>
                <a:cs typeface="+mn-cs"/>
              </a:rPr>
              <a:t>A</a:t>
            </a:r>
          </a:p>
        </p:txBody>
      </p:sp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3124200" y="762000"/>
            <a:ext cx="5181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+mn-ea"/>
                <a:cs typeface="Arial"/>
              </a:rPr>
              <a:t>lliances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pic>
        <p:nvPicPr>
          <p:cNvPr id="62469" name="Picture 3" descr="Allianc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095">
            <a:off x="4248150" y="1979613"/>
            <a:ext cx="4648200" cy="3733800"/>
          </a:xfrm>
          <a:prstGeom prst="rect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4"/>
          <a:stretch>
            <a:fillRect/>
          </a:stretch>
        </p:blipFill>
        <p:spPr bwMode="auto">
          <a:xfrm>
            <a:off x="152400" y="0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35001">
              <a:srgbClr val="000000"/>
            </a:gs>
            <a:gs pos="77000">
              <a:srgbClr val="404040"/>
            </a:gs>
            <a:gs pos="100000">
              <a:srgbClr val="59595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52400"/>
            <a:ext cx="8719357" cy="1219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Divided Loyalties</a:t>
            </a:r>
            <a:endParaRPr lang="en-US" sz="8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171450" y="1600200"/>
          <a:ext cx="2971800" cy="3871913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92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ea typeface="ＭＳ Ｐゴシック" charset="0"/>
                        </a:rPr>
                        <a:t>The </a:t>
                      </a:r>
                      <a:r>
                        <a:rPr kumimoji="0" lang="ja-JP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ea typeface="ＭＳ Ｐゴシック" charset="0"/>
                        </a:rPr>
                        <a:t>“</a:t>
                      </a: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ea typeface="ＭＳ Ｐゴシック" charset="0"/>
                        </a:rPr>
                        <a:t>Allies</a:t>
                      </a:r>
                      <a:r>
                        <a:rPr kumimoji="0" lang="ja-JP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ea typeface="ＭＳ Ｐゴシック" charset="0"/>
                        </a:rPr>
                        <a:t>”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07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26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0"/>
                        </a:rPr>
                        <a:t>Native-born Americans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0"/>
                        </a:rPr>
                        <a:t>Greek &amp; Russian Immigrants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Division 5"/>
          <p:cNvSpPr/>
          <p:nvPr/>
        </p:nvSpPr>
        <p:spPr>
          <a:xfrm>
            <a:off x="3124200" y="1600200"/>
            <a:ext cx="2895600" cy="3200400"/>
          </a:xfrm>
          <a:prstGeom prst="mathDivide">
            <a:avLst>
              <a:gd name="adj1" fmla="val 8981"/>
              <a:gd name="adj2" fmla="val 8676"/>
              <a:gd name="adj3" fmla="val 10642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959475" y="1657350"/>
          <a:ext cx="2989263" cy="284321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89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8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Central</a:t>
                      </a:r>
                      <a:r>
                        <a:rPr lang="en-US" sz="3600" baseline="0" dirty="0" smtClean="0"/>
                        <a:t> Powers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1476" marR="91476" marT="45722" marB="4572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44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German</a:t>
                      </a:r>
                      <a:r>
                        <a:rPr lang="en-US" sz="3200" b="1" baseline="0" dirty="0" smtClean="0"/>
                        <a:t> &amp;</a:t>
                      </a:r>
                      <a:endParaRPr lang="en-US" sz="3200" b="1" dirty="0" smtClean="0"/>
                    </a:p>
                    <a:p>
                      <a:pPr algn="ctr"/>
                      <a:r>
                        <a:rPr lang="en-US" sz="3200" b="1" dirty="0" smtClean="0"/>
                        <a:t>Austrian Immigrants</a:t>
                      </a:r>
                    </a:p>
                  </a:txBody>
                  <a:tcPr marL="91476" marR="91476"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Abstract_blue_background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668963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chemeClr val="bg1"/>
                </a:solidFill>
                <a:latin typeface="Arial" charset="0"/>
              </a:rPr>
              <a:t>Americans soon began to take sides based of their immigrant roots</a:t>
            </a:r>
          </a:p>
          <a:p>
            <a:pPr eaLnBrk="1" hangingPunct="1"/>
            <a:r>
              <a:rPr lang="en-US" sz="3600">
                <a:solidFill>
                  <a:schemeClr val="bg1"/>
                </a:solidFill>
                <a:latin typeface="Arial" charset="0"/>
              </a:rPr>
              <a:t>But overall most of the country was rooting for the Allies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0458" y="24581"/>
            <a:ext cx="759528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Support for Allies</a:t>
            </a:r>
          </a:p>
        </p:txBody>
      </p:sp>
      <p:pic>
        <p:nvPicPr>
          <p:cNvPr id="137220" name="Picture 13" descr="http://blogs.bu.edu/guidedhistory/files/2013/07/world-war-1-propagan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8"/>
          <a:stretch>
            <a:fillRect/>
          </a:stretch>
        </p:blipFill>
        <p:spPr bwMode="auto">
          <a:xfrm>
            <a:off x="1066800" y="3311525"/>
            <a:ext cx="6680200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2" descr="green_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2" name="Picture 3" descr="million-dollar-bi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33847">
            <a:off x="2514600" y="5486400"/>
            <a:ext cx="2438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5410200" cy="5410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Business interests leaned toward the Allies.</a:t>
            </a:r>
          </a:p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US banks heavily loaned money to the Allies</a:t>
            </a:r>
            <a:r>
              <a:rPr lang="en-US">
                <a:solidFill>
                  <a:schemeClr val="bg1"/>
                </a:solidFill>
                <a:latin typeface="Arial" charset="0"/>
                <a:sym typeface="Wingdings" charset="0"/>
              </a:rPr>
              <a:t> over $2 billion</a:t>
            </a:r>
          </a:p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  <a:sym typeface="Wingdings" charset="0"/>
              </a:rPr>
              <a:t>As a result we needed the Allies to win, to ensure repayment</a:t>
            </a:r>
            <a:endParaRPr lang="en-US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138244" name="Picture 6" descr="MCj0439591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2514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7" descr="million-dollar-bi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7567">
            <a:off x="6705600" y="5257800"/>
            <a:ext cx="2438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8" descr="million-dollar-bi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6072">
            <a:off x="4648200" y="5410200"/>
            <a:ext cx="2438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7" name="Picture 9" descr="million-dollar-bi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618">
            <a:off x="228600" y="5638800"/>
            <a:ext cx="2438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19537" y="304800"/>
            <a:ext cx="6577122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solidFill>
                  <a:schemeClr val="bg1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Business Links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926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British used propaganda (information designed to influence opinion) to win American support</a:t>
            </a:r>
          </a:p>
        </p:txBody>
      </p:sp>
      <p:pic>
        <p:nvPicPr>
          <p:cNvPr id="73732" name="Picture 5" descr="watc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40" y="307258"/>
            <a:ext cx="4680497" cy="632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Rectangle 5"/>
          <p:cNvSpPr/>
          <p:nvPr/>
        </p:nvSpPr>
        <p:spPr>
          <a:xfrm>
            <a:off x="3276600" y="285135"/>
            <a:ext cx="5601918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solidFill>
                  <a:schemeClr val="bg1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Propaganda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40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140291" name="Picture 4" descr="Propagand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Picture 5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0"/>
            <a:ext cx="5133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76600" y="285135"/>
            <a:ext cx="5601918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solidFill>
                  <a:schemeClr val="bg1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Propaganda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5" descr="GasAttack-+WWI+(538x40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0"/>
            <a:ext cx="8229600" cy="1600200"/>
          </a:xfrm>
          <a:solidFill>
            <a:schemeClr val="bg1">
              <a:alpha val="61176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200" b="1">
                <a:latin typeface="Arial" charset="0"/>
              </a:rPr>
              <a:t>The policy that kept the United States out of the war for three years was called</a:t>
            </a:r>
            <a:r>
              <a:rPr lang="en-US" sz="4000" b="1">
                <a:latin typeface="Arial" charset="0"/>
              </a:rPr>
              <a:t> 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429000"/>
            <a:ext cx="8153400" cy="1676400"/>
          </a:xfrm>
          <a:solidFill>
            <a:schemeClr val="bg1">
              <a:alpha val="63136"/>
            </a:schemeClr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Neutrality/ isolationism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0"/>
            <a:ext cx="614559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Checking for </a:t>
            </a:r>
          </a:p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Understanding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5" descr="GasAttack-+WWI+(538x40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0"/>
            <a:ext cx="8229600" cy="1600200"/>
          </a:xfrm>
          <a:solidFill>
            <a:schemeClr val="bg1">
              <a:alpha val="67058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200" b="1">
                <a:latin typeface="Arial" charset="0"/>
              </a:rPr>
              <a:t>Why did America need the Allies to win the war?</a:t>
            </a:r>
            <a:r>
              <a:rPr lang="en-US" sz="4000" b="1">
                <a:latin typeface="Arial" charset="0"/>
              </a:rPr>
              <a:t> 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429000"/>
            <a:ext cx="8153400" cy="1676400"/>
          </a:xfrm>
          <a:solidFill>
            <a:schemeClr val="bg1">
              <a:alpha val="72940"/>
            </a:schemeClr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We had loaned them a lot of money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0"/>
            <a:ext cx="614559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Checking for </a:t>
            </a:r>
          </a:p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Understanding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0" descr="http://static3.businessinsider.com/image/53dfd2b669beddba36e2ba56-960-785/2-soldier-horse-gas-masks-canadian-army-veterinary-corps-ww1-colo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174163" cy="749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>
            <a:spLocks noChangeArrowheads="1"/>
          </p:cNvSpPr>
          <p:nvPr/>
        </p:nvSpPr>
        <p:spPr bwMode="auto">
          <a:xfrm rot="10800000">
            <a:off x="6781800" y="30163"/>
            <a:ext cx="2789238" cy="1981200"/>
          </a:xfrm>
          <a:prstGeom prst="cloudCallout">
            <a:avLst>
              <a:gd name="adj1" fmla="val 58630"/>
              <a:gd name="adj2" fmla="val -71264"/>
            </a:avLst>
          </a:prstGeom>
          <a:gradFill rotWithShape="1">
            <a:gsLst>
              <a:gs pos="0">
                <a:srgbClr val="CFFFFF"/>
              </a:gs>
              <a:gs pos="35001">
                <a:srgbClr val="DDFEFF"/>
              </a:gs>
              <a:gs pos="100000">
                <a:srgbClr val="F0FFFF"/>
              </a:gs>
            </a:gsLst>
            <a:lin ang="16200000" scaled="1"/>
          </a:gradFill>
          <a:ln w="1905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3363" name="Rectangle 1"/>
          <p:cNvSpPr>
            <a:spLocks noChangeArrowheads="1"/>
          </p:cNvSpPr>
          <p:nvPr/>
        </p:nvSpPr>
        <p:spPr bwMode="auto">
          <a:xfrm>
            <a:off x="7285038" y="6858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Georgia" charset="0"/>
              </a:rPr>
              <a:t>How did we </a:t>
            </a:r>
            <a:br>
              <a:rPr lang="en-US" b="1">
                <a:solidFill>
                  <a:srgbClr val="000000"/>
                </a:solidFill>
                <a:latin typeface="Georgia" charset="0"/>
              </a:rPr>
            </a:br>
            <a:r>
              <a:rPr lang="en-US" b="1">
                <a:solidFill>
                  <a:srgbClr val="000000"/>
                </a:solidFill>
                <a:latin typeface="Georgia" charset="0"/>
              </a:rPr>
              <a:t>get mixed up </a:t>
            </a:r>
            <a:br>
              <a:rPr lang="en-US" b="1">
                <a:solidFill>
                  <a:srgbClr val="000000"/>
                </a:solidFill>
                <a:latin typeface="Georgia" charset="0"/>
              </a:rPr>
            </a:br>
            <a:r>
              <a:rPr lang="en-US" b="1">
                <a:solidFill>
                  <a:srgbClr val="000000"/>
                </a:solidFill>
                <a:latin typeface="Georgia" charset="0"/>
              </a:rPr>
              <a:t>in this mess?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0" name="Picture 6" descr="http://4.bp.blogspot.com/_NE-72ZXux-g/SZHp5SCPShI/AAAAAAAAIUs/IoVTVvAhQs8/s400/0+Lusitan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114">
            <a:off x="5257800" y="1295400"/>
            <a:ext cx="3538538" cy="5105400"/>
          </a:xfrm>
          <a:prstGeom prst="rect">
            <a:avLst/>
          </a:prstGeom>
          <a:noFill/>
          <a:ln w="762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447800"/>
            <a:ext cx="4724400" cy="4800600"/>
          </a:xfrm>
          <a:solidFill>
            <a:schemeClr val="bg1">
              <a:alpha val="58823"/>
            </a:schemeClr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marL="547688" indent="-411163" eaLnBrk="1" hangingPunct="1"/>
            <a:r>
              <a:rPr lang="en-US" sz="2400" b="1">
                <a:latin typeface="Arial" charset="0"/>
              </a:rPr>
              <a:t>The British passage liner, Lusitania, was torpedoed and sunk by German U-boats</a:t>
            </a:r>
          </a:p>
          <a:p>
            <a:pPr marL="547688" indent="-411163" eaLnBrk="1" hangingPunct="1"/>
            <a:r>
              <a:rPr lang="en-US" sz="2400" b="1">
                <a:latin typeface="Arial" charset="0"/>
              </a:rPr>
              <a:t>Germans claimed the ship was carrying ammunition </a:t>
            </a:r>
          </a:p>
          <a:p>
            <a:pPr marL="547688" indent="-411163" eaLnBrk="1" hangingPunct="1"/>
            <a:r>
              <a:rPr lang="en-US" sz="2400" b="1">
                <a:latin typeface="Arial" charset="0"/>
              </a:rPr>
              <a:t>1,198 total killed</a:t>
            </a:r>
          </a:p>
          <a:p>
            <a:pPr marL="547688" indent="-411163" eaLnBrk="1" hangingPunct="1"/>
            <a:r>
              <a:rPr lang="en-US" sz="2400" b="1">
                <a:latin typeface="Arial" charset="0"/>
              </a:rPr>
              <a:t>128 Americans</a:t>
            </a:r>
            <a:r>
              <a:rPr lang="en-US" sz="2400" b="1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marL="547688" indent="-411163" eaLnBrk="1" hangingPunct="1"/>
            <a:r>
              <a:rPr lang="en-US" sz="2400" b="1">
                <a:latin typeface="Arial" charset="0"/>
              </a:rPr>
              <a:t>Americans were outraged and edged towards war with Germany</a:t>
            </a:r>
          </a:p>
        </p:txBody>
      </p:sp>
      <p:pic>
        <p:nvPicPr>
          <p:cNvPr id="5" name="32FFEC6A.WAV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76162" y="0"/>
            <a:ext cx="674607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Lusitania is Sunk</a:t>
            </a:r>
          </a:p>
        </p:txBody>
      </p:sp>
      <p:pic>
        <p:nvPicPr>
          <p:cNvPr id="8" name="Picture 2" descr="http://pointsadhsblog.files.wordpress.com/2012/05/lusitanian-nyt-headlin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4379">
            <a:off x="590166" y="1625503"/>
            <a:ext cx="8535890" cy="58502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5415" name="Picture 2" descr="http://thelightnashville.com/wp-content/uploads/Play-Button_shutterstock_1235835971-1024x1024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740400"/>
            <a:ext cx="117792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effectLst>
            <a:glow rad="1905000">
              <a:schemeClr val="accent1"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2866" name="Picture 2" descr="http://www.fas.org/irp/ops/ci/docs/ci1/telegr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940436"/>
            <a:ext cx="3810000" cy="5619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47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7650" y="939800"/>
            <a:ext cx="4800600" cy="5638800"/>
          </a:xfrm>
        </p:spPr>
        <p:txBody>
          <a:bodyPr/>
          <a:lstStyle/>
          <a:p>
            <a:pPr marL="547688" indent="-411163" eaLnBrk="1" hangingPunct="1">
              <a:lnSpc>
                <a:spcPct val="90000"/>
              </a:lnSpc>
            </a:pPr>
            <a:r>
              <a:rPr lang="en-US" sz="2600" b="1">
                <a:solidFill>
                  <a:schemeClr val="bg1"/>
                </a:solidFill>
                <a:latin typeface="Arial" charset="0"/>
              </a:rPr>
              <a:t>German foreign secretary sends a message to the German ambassador in Mexico</a:t>
            </a:r>
          </a:p>
          <a:p>
            <a:pPr marL="547688" indent="-411163" eaLnBrk="1" hangingPunct="1">
              <a:lnSpc>
                <a:spcPct val="90000"/>
              </a:lnSpc>
            </a:pPr>
            <a:r>
              <a:rPr lang="en-US" sz="2600" b="1">
                <a:solidFill>
                  <a:schemeClr val="bg1"/>
                </a:solidFill>
                <a:latin typeface="Arial" charset="0"/>
              </a:rPr>
              <a:t>Intercepted by British intelligence</a:t>
            </a:r>
          </a:p>
          <a:p>
            <a:pPr marL="547688" indent="-411163" eaLnBrk="1" hangingPunct="1">
              <a:lnSpc>
                <a:spcPct val="90000"/>
              </a:lnSpc>
            </a:pPr>
            <a:r>
              <a:rPr lang="en-US" sz="2600" b="1">
                <a:solidFill>
                  <a:schemeClr val="bg1"/>
                </a:solidFill>
                <a:latin typeface="Arial" charset="0"/>
              </a:rPr>
              <a:t>Note suggested that Mexico ally itself with Germany </a:t>
            </a:r>
            <a:r>
              <a:rPr lang="en-US" sz="2600" b="1">
                <a:solidFill>
                  <a:schemeClr val="bg1"/>
                </a:solidFill>
                <a:latin typeface="Arial" charset="0"/>
                <a:sym typeface="Wingdings" charset="0"/>
              </a:rPr>
              <a:t></a:t>
            </a:r>
            <a:r>
              <a:rPr lang="en-US" sz="2600" b="1">
                <a:solidFill>
                  <a:schemeClr val="bg1"/>
                </a:solidFill>
                <a:latin typeface="Arial" charset="0"/>
              </a:rPr>
              <a:t>Mexico would be given back New Mexico, Arizona, and Texas – lands taken from them by the U.S.</a:t>
            </a:r>
          </a:p>
          <a:p>
            <a:pPr marL="547688" indent="-411163" eaLnBrk="1" hangingPunct="1">
              <a:lnSpc>
                <a:spcPct val="90000"/>
              </a:lnSpc>
            </a:pPr>
            <a:endParaRPr lang="en-US" sz="2400">
              <a:latin typeface="Arial" charset="0"/>
            </a:endParaRPr>
          </a:p>
        </p:txBody>
      </p:sp>
      <p:pic>
        <p:nvPicPr>
          <p:cNvPr id="7" name="EC11DBB9.WAV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7650" y="17106"/>
            <a:ext cx="885537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Zimmerman Telegraph</a:t>
            </a:r>
          </a:p>
        </p:txBody>
      </p:sp>
      <p:pic>
        <p:nvPicPr>
          <p:cNvPr id="10" name="Content Placeholder 4" descr="cartoon - zimmerman no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/>
          <a:stretch>
            <a:fillRect/>
          </a:stretch>
        </p:blipFill>
        <p:spPr bwMode="auto">
          <a:xfrm>
            <a:off x="1295400" y="0"/>
            <a:ext cx="6524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66563" name="Picture 5" descr="g2s1b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WordArt 8"/>
          <p:cNvSpPr>
            <a:spLocks noChangeArrowheads="1" noChangeShapeType="1" noTextEdit="1"/>
          </p:cNvSpPr>
          <p:nvPr/>
        </p:nvSpPr>
        <p:spPr bwMode="auto">
          <a:xfrm>
            <a:off x="6324600" y="6172200"/>
            <a:ext cx="2819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CECF4"/>
                </a:solidFill>
                <a:effectLst>
                  <a:outerShdw blurRad="63500" dist="40000" dir="5400000" algn="tl" rotWithShape="0">
                    <a:srgbClr val="000000">
                      <a:alpha val="32999"/>
                    </a:srgbClr>
                  </a:outerShdw>
                </a:effectLst>
                <a:latin typeface="Impact"/>
                <a:ea typeface="Impact"/>
                <a:cs typeface="Impact"/>
              </a:rPr>
              <a:t>ALLIANCE</a:t>
            </a:r>
          </a:p>
        </p:txBody>
      </p:sp>
      <p:sp>
        <p:nvSpPr>
          <p:cNvPr id="66565" name="WordArt 10"/>
          <p:cNvSpPr>
            <a:spLocks noChangeArrowheads="1" noChangeShapeType="1" noTextEdit="1"/>
          </p:cNvSpPr>
          <p:nvPr/>
        </p:nvSpPr>
        <p:spPr bwMode="auto">
          <a:xfrm>
            <a:off x="0" y="6286500"/>
            <a:ext cx="26955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CECF4"/>
                </a:solidFill>
                <a:effectLst>
                  <a:outerShdw blurRad="63500" dist="40000" dir="5400000" algn="tl" rotWithShape="0">
                    <a:srgbClr val="000000">
                      <a:alpha val="32999"/>
                    </a:srgbClr>
                  </a:outerShdw>
                </a:effectLst>
                <a:latin typeface="Impact"/>
                <a:ea typeface="Impact"/>
                <a:cs typeface="Impact"/>
              </a:rPr>
              <a:t>TRIPLE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267200" cy="4525963"/>
          </a:xfrm>
        </p:spPr>
        <p:txBody>
          <a:bodyPr/>
          <a:lstStyle/>
          <a:p>
            <a:pPr eaLnBrk="1" hangingPunct="1"/>
            <a:r>
              <a:rPr lang="en-US" sz="2800">
                <a:solidFill>
                  <a:schemeClr val="bg1"/>
                </a:solidFill>
                <a:latin typeface="Arial" charset="0"/>
              </a:rPr>
              <a:t>In February 1917, Germany went back to unrestricted submarine warfare and, soon after, sank six American merchant ships. </a:t>
            </a:r>
          </a:p>
          <a:p>
            <a:pPr eaLnBrk="1" hangingPunct="1"/>
            <a:r>
              <a:rPr lang="en-US" sz="2800">
                <a:solidFill>
                  <a:schemeClr val="bg1"/>
                </a:solidFill>
                <a:latin typeface="Arial" charset="0"/>
              </a:rPr>
              <a:t>On April 6, 1917, the United States declared war against Germany.</a:t>
            </a:r>
          </a:p>
          <a:p>
            <a:pPr eaLnBrk="1" hangingPunct="1"/>
            <a:endParaRPr lang="en-US" sz="2800">
              <a:latin typeface="Arial" charset="0"/>
            </a:endParaRPr>
          </a:p>
        </p:txBody>
      </p:sp>
      <p:pic>
        <p:nvPicPr>
          <p:cNvPr id="80901" name="Picture 5" descr="BE0011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82905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Rectangle 6"/>
          <p:cNvSpPr/>
          <p:nvPr/>
        </p:nvSpPr>
        <p:spPr>
          <a:xfrm>
            <a:off x="1354849" y="228600"/>
            <a:ext cx="664098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War is Declared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 descr="MCj04415460000[1]"/>
          <p:cNvPicPr>
            <a:picLocks noChangeAspect="1" noChangeArrowheads="1"/>
          </p:cNvPicPr>
          <p:nvPr/>
        </p:nvPicPr>
        <p:blipFill>
          <a:blip r:embed="rId2">
            <a:lum brigh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818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38862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2 million American troops marched into bloody stalemate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American soldiers were inexperienced but the were fresh, so their presence immediately boosted the moral of Allied forces</a:t>
            </a:r>
          </a:p>
        </p:txBody>
      </p:sp>
      <p:pic>
        <p:nvPicPr>
          <p:cNvPr id="150531" name="Picture 4" descr="dbuni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0"/>
            <a:ext cx="4452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6" descr="Doughboy_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13906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3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274320"/>
            <a:ext cx="449828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Doughboys</a:t>
            </a:r>
          </a:p>
        </p:txBody>
      </p:sp>
      <p:pic>
        <p:nvPicPr>
          <p:cNvPr id="11" name="Picture 5" descr="'The Battle of the Lys' An Officer of the Battle Headquarters Section, 1st Battalion, The Duke of Cambridge's Own (Middlesex Regiment) writing a report near Meteren on the 16th of April 1918  (© IWM Q 6534)  (Colourised by Doug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152400"/>
            <a:ext cx="9312275" cy="741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5" descr="GasAttack-+WWI+(538x40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0"/>
            <a:ext cx="8229600" cy="1600200"/>
          </a:xfrm>
          <a:solidFill>
            <a:schemeClr val="bg1">
              <a:alpha val="59999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400" b="1">
                <a:latin typeface="Arial" charset="0"/>
              </a:rPr>
              <a:t>What did the Zimmerman Telegram state? 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429000"/>
            <a:ext cx="8153400" cy="1676400"/>
          </a:xfrm>
          <a:solidFill>
            <a:schemeClr val="bg1">
              <a:alpha val="59999"/>
            </a:schemeClr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500" b="1">
                <a:latin typeface="Arial" charset="0"/>
              </a:rPr>
              <a:t>  Mexico ally itself with Germany </a:t>
            </a:r>
            <a:r>
              <a:rPr lang="en-US" sz="3500" b="1">
                <a:latin typeface="Arial" charset="0"/>
                <a:sym typeface="Wingdings" charset="0"/>
              </a:rPr>
              <a:t></a:t>
            </a:r>
            <a:r>
              <a:rPr lang="en-US" sz="3500" b="1">
                <a:latin typeface="Arial" charset="0"/>
              </a:rPr>
              <a:t>Mexico would be given back lands taken from them by the U.S.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500" b="1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500">
              <a:latin typeface="Arial" charset="0"/>
            </a:endParaRPr>
          </a:p>
        </p:txBody>
      </p:sp>
      <p:sp>
        <p:nvSpPr>
          <p:cNvPr id="151556" name="WordArt 6"/>
          <p:cNvSpPr>
            <a:spLocks noChangeArrowheads="1" noChangeShapeType="1" noTextEdit="1"/>
          </p:cNvSpPr>
          <p:nvPr/>
        </p:nvSpPr>
        <p:spPr bwMode="auto">
          <a:xfrm>
            <a:off x="6477000" y="4648200"/>
            <a:ext cx="2286000" cy="1885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5000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ill Sans Ultra Bold"/>
                <a:ea typeface="Gill Sans Ultra Bold"/>
                <a:cs typeface="Gill Sans Ultra Bold"/>
              </a:rPr>
              <a:t>Respond on </a:t>
            </a:r>
          </a:p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5000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ill Sans Ultra Bold"/>
                <a:ea typeface="Gill Sans Ultra Bold"/>
                <a:cs typeface="Gill Sans Ultra Bold"/>
              </a:rPr>
              <a:t>white board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0"/>
            <a:ext cx="614559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Checking for </a:t>
            </a:r>
          </a:p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Understanding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5" descr="GasAttack-+WWI+(538x40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0"/>
            <a:ext cx="8229600" cy="1600200"/>
          </a:xfrm>
          <a:solidFill>
            <a:schemeClr val="bg1">
              <a:alpha val="67058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000" b="1">
                <a:latin typeface="Arial" charset="0"/>
              </a:rPr>
              <a:t>What was the most compelling reason for the United States to enter World War I? 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429000"/>
            <a:ext cx="8153400" cy="1676400"/>
          </a:xfrm>
          <a:solidFill>
            <a:schemeClr val="bg1">
              <a:alpha val="58823"/>
            </a:schemeClr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3000">
                <a:latin typeface="Arial" charset="0"/>
              </a:rPr>
              <a:t/>
            </a:r>
            <a:br>
              <a:rPr lang="en-US" sz="3000">
                <a:latin typeface="Arial" charset="0"/>
              </a:rPr>
            </a:br>
            <a:r>
              <a:rPr lang="en-US" sz="3000">
                <a:latin typeface="Arial" charset="0"/>
              </a:rPr>
              <a:t>the outrage of American citizens over German submarine warfare.</a:t>
            </a:r>
            <a:br>
              <a:rPr lang="en-US" sz="3000">
                <a:latin typeface="Arial" charset="0"/>
              </a:rPr>
            </a:br>
            <a:endParaRPr lang="en-US" sz="3000" b="1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 sz="300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0"/>
            <a:ext cx="614559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Checking for </a:t>
            </a:r>
          </a:p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Understanding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5" descr="GasAttack-+WWI+(538x40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0"/>
            <a:ext cx="8229600" cy="1600200"/>
          </a:xfrm>
          <a:solidFill>
            <a:schemeClr val="bg1">
              <a:alpha val="65881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400" b="1">
                <a:latin typeface="Arial" charset="0"/>
              </a:rPr>
              <a:t>What are American Soldiers referred to as? 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429000"/>
            <a:ext cx="8153400" cy="1676400"/>
          </a:xfrm>
          <a:solidFill>
            <a:schemeClr val="bg1">
              <a:alpha val="61960"/>
            </a:schemeClr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400">
                <a:latin typeface="Arial" charset="0"/>
              </a:rPr>
              <a:t>Doughboy or Tommy</a:t>
            </a:r>
            <a:endParaRPr lang="en-US" sz="3400" b="1">
              <a:latin typeface="Arial" charset="0"/>
            </a:endParaRPr>
          </a:p>
          <a:p>
            <a:pPr eaLnBrk="1" hangingPunct="1"/>
            <a:endParaRPr lang="en-US" sz="340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0"/>
            <a:ext cx="614559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Checking for </a:t>
            </a:r>
          </a:p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Understanding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54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154627" name="Picture 4" descr="T_M14_WW1300g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295400"/>
            <a:ext cx="8229600" cy="2667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>
                <a:latin typeface="Arial" charset="0"/>
              </a:rPr>
              <a:t>GERMANY</a:t>
            </a:r>
          </a:p>
          <a:p>
            <a:pPr eaLnBrk="1" hangingPunct="1">
              <a:lnSpc>
                <a:spcPct val="80000"/>
              </a:lnSpc>
            </a:pPr>
            <a:endParaRPr lang="en-US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Arial" charset="0"/>
              </a:rPr>
              <a:t>AUSTRIA-HUNGARY</a:t>
            </a:r>
          </a:p>
          <a:p>
            <a:pPr eaLnBrk="1" hangingPunct="1">
              <a:lnSpc>
                <a:spcPct val="80000"/>
              </a:lnSpc>
            </a:pPr>
            <a:endParaRPr lang="en-US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Arial" charset="0"/>
              </a:rPr>
              <a:t>ITALY</a:t>
            </a:r>
          </a:p>
        </p:txBody>
      </p:sp>
      <p:sp>
        <p:nvSpPr>
          <p:cNvPr id="68610" name="WordArt 4"/>
          <p:cNvSpPr>
            <a:spLocks noChangeArrowheads="1" noChangeShapeType="1" noTextEdit="1"/>
          </p:cNvSpPr>
          <p:nvPr/>
        </p:nvSpPr>
        <p:spPr bwMode="auto">
          <a:xfrm>
            <a:off x="609600" y="304800"/>
            <a:ext cx="7620000" cy="1066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44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urlz MT"/>
                <a:ea typeface="Curlz MT"/>
                <a:cs typeface="Curlz MT"/>
              </a:rPr>
              <a:t>TRIPLE ALLIANCE</a:t>
            </a:r>
          </a:p>
        </p:txBody>
      </p:sp>
      <p:pic>
        <p:nvPicPr>
          <p:cNvPr id="68611" name="Picture 7" descr="g2s2b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WordArt 10"/>
          <p:cNvSpPr>
            <a:spLocks noChangeArrowheads="1" noChangeShapeType="1" noTextEdit="1"/>
          </p:cNvSpPr>
          <p:nvPr/>
        </p:nvSpPr>
        <p:spPr bwMode="auto">
          <a:xfrm>
            <a:off x="0" y="6286500"/>
            <a:ext cx="2695575" cy="571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noFill/>
                <a:effectLst>
                  <a:outerShdw blurRad="63500" dist="23000" dir="7020039" algn="tl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</a:rPr>
              <a:t>TRIPLE</a:t>
            </a:r>
          </a:p>
        </p:txBody>
      </p:sp>
      <p:sp>
        <p:nvSpPr>
          <p:cNvPr id="68613" name="WordArt 11"/>
          <p:cNvSpPr>
            <a:spLocks noChangeArrowheads="1" noChangeShapeType="1" noTextEdit="1"/>
          </p:cNvSpPr>
          <p:nvPr/>
        </p:nvSpPr>
        <p:spPr bwMode="auto">
          <a:xfrm>
            <a:off x="6448425" y="6172200"/>
            <a:ext cx="2695575" cy="685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noFill/>
                <a:effectLst>
                  <a:outerShdw blurRad="63500" dist="23000" dir="7020039" algn="tl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</a:rPr>
              <a:t>ENTENTE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9" descr="http://calvinayre.com/wp-content/uploads/2012/02/serbia-fla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410200" y="1676400"/>
            <a:ext cx="3352800" cy="4724400"/>
          </a:xfrm>
          <a:solidFill>
            <a:schemeClr val="bg1">
              <a:alpha val="81960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>
                <a:latin typeface="Arial" charset="0"/>
              </a:rPr>
              <a:t>loyalty and devotion to a nation</a:t>
            </a:r>
          </a:p>
          <a:p>
            <a:pPr eaLnBrk="1" hangingPunct="1">
              <a:lnSpc>
                <a:spcPct val="90000"/>
              </a:lnSpc>
            </a:pPr>
            <a:r>
              <a:rPr lang="en-US" b="1">
                <a:latin typeface="Arial" charset="0"/>
              </a:rPr>
              <a:t>Countries became very competitive </a:t>
            </a:r>
          </a:p>
          <a:p>
            <a:pPr eaLnBrk="1" hangingPunct="1">
              <a:lnSpc>
                <a:spcPct val="90000"/>
              </a:lnSpc>
            </a:pPr>
            <a:r>
              <a:rPr lang="en-US" b="1">
                <a:latin typeface="Arial" charset="0"/>
              </a:rPr>
              <a:t>Some countries wanted their independence</a:t>
            </a:r>
          </a:p>
        </p:txBody>
      </p:sp>
      <p:sp>
        <p:nvSpPr>
          <p:cNvPr id="7065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778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MSSN00607_0000[1].m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 descr="http://images.smh.com.au/2011/08/20/2570911/art-serbia-soccer-420x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9052">
            <a:off x="165100" y="4899025"/>
            <a:ext cx="2211388" cy="1600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7501" y="22123"/>
            <a:ext cx="9011571" cy="163121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 dirty="0">
                <a:ln w="11430"/>
                <a:solidFill>
                  <a:srgbClr val="FF0000"/>
                </a:solidFill>
                <a:effectLst>
                  <a:glow rad="1778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  <a:ea typeface="+mn-ea"/>
                <a:cs typeface="+mn-cs"/>
              </a:rPr>
              <a:t>Nationalism</a:t>
            </a:r>
          </a:p>
        </p:txBody>
      </p:sp>
      <p:pic>
        <p:nvPicPr>
          <p:cNvPr id="10" name="Picture 2" descr="File:Eugène Delacroix - La liberté guidant le peupl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47625"/>
            <a:ext cx="86106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GrayscaleBlood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2F2F2"/>
      </a:accent1>
      <a:accent2>
        <a:srgbClr val="F2F2F2"/>
      </a:accent2>
      <a:accent3>
        <a:srgbClr val="D0D0D0"/>
      </a:accent3>
      <a:accent4>
        <a:srgbClr val="BFBFBF"/>
      </a:accent4>
      <a:accent5>
        <a:srgbClr val="E60706"/>
      </a:accent5>
      <a:accent6>
        <a:srgbClr val="FFFFFF"/>
      </a:accent6>
      <a:hlink>
        <a:srgbClr val="FA4342"/>
      </a:hlink>
      <a:folHlink>
        <a:srgbClr val="B90504"/>
      </a:folHlink>
    </a:clrScheme>
    <a:fontScheme name="TrebuchetGeorgia">
      <a:majorFont>
        <a:latin typeface="Trebuchet MS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rayscaleBlood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F2F2F2"/>
    </a:accent1>
    <a:accent2>
      <a:srgbClr val="F2F2F2"/>
    </a:accent2>
    <a:accent3>
      <a:srgbClr val="D0D0D0"/>
    </a:accent3>
    <a:accent4>
      <a:srgbClr val="BFBFBF"/>
    </a:accent4>
    <a:accent5>
      <a:srgbClr val="E60706"/>
    </a:accent5>
    <a:accent6>
      <a:srgbClr val="FFFFFF"/>
    </a:accent6>
    <a:hlink>
      <a:srgbClr val="FA4342"/>
    </a:hlink>
    <a:folHlink>
      <a:srgbClr val="B905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3921</TotalTime>
  <Words>1252</Words>
  <Application>Microsoft Office PowerPoint</Application>
  <PresentationFormat>On-screen Show (4:3)</PresentationFormat>
  <Paragraphs>279</Paragraphs>
  <Slides>75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75</vt:i4>
      </vt:variant>
    </vt:vector>
  </HeadingPairs>
  <TitlesOfParts>
    <vt:vector size="100" baseType="lpstr">
      <vt:lpstr>ＭＳ Ｐゴシック</vt:lpstr>
      <vt:lpstr>Arial</vt:lpstr>
      <vt:lpstr>Arial Black</vt:lpstr>
      <vt:lpstr>Berlin Sans FB Demi</vt:lpstr>
      <vt:lpstr>Calibri</vt:lpstr>
      <vt:lpstr>Chiller</vt:lpstr>
      <vt:lpstr>Consolas</vt:lpstr>
      <vt:lpstr>Copperplate Gothic Bold</vt:lpstr>
      <vt:lpstr>Corbel</vt:lpstr>
      <vt:lpstr>Courier New</vt:lpstr>
      <vt:lpstr>Curlz MT</vt:lpstr>
      <vt:lpstr>Georgia</vt:lpstr>
      <vt:lpstr>Gill Sans Ultra Bold</vt:lpstr>
      <vt:lpstr>Goudy Old Style</vt:lpstr>
      <vt:lpstr>Impact</vt:lpstr>
      <vt:lpstr>ITC Bookman Light</vt:lpstr>
      <vt:lpstr>Times New Roman</vt:lpstr>
      <vt:lpstr>Trebuchet MS</vt:lpstr>
      <vt:lpstr>Wingdings</vt:lpstr>
      <vt:lpstr>Wingdings 2</vt:lpstr>
      <vt:lpstr>Wingdings 3</vt:lpstr>
      <vt:lpstr>Default Design</vt:lpstr>
      <vt:lpstr>Metro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militarism? </vt:lpstr>
      <vt:lpstr>What were the 5 causes of WWI?</vt:lpstr>
      <vt:lpstr>What was the spark the ignited the start of WWI 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were trenches built? </vt:lpstr>
      <vt:lpstr>What are negatives of trench warfare? </vt:lpstr>
      <vt:lpstr>What were new technology of WWI? </vt:lpstr>
      <vt:lpstr>PowerPoint Presentation</vt:lpstr>
      <vt:lpstr>PowerPoint Presentation</vt:lpstr>
      <vt:lpstr>Divided Loyalties</vt:lpstr>
      <vt:lpstr>PowerPoint Presentation</vt:lpstr>
      <vt:lpstr>PowerPoint Presentation</vt:lpstr>
      <vt:lpstr>PowerPoint Presentation</vt:lpstr>
      <vt:lpstr>PowerPoint Presentation</vt:lpstr>
      <vt:lpstr>The policy that kept the United States out of the war for three years was called </vt:lpstr>
      <vt:lpstr>Why did America need the Allies to win the war?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the Zimmerman Telegram state? </vt:lpstr>
      <vt:lpstr>What was the most compelling reason for the United States to enter World War I? </vt:lpstr>
      <vt:lpstr>What are American Soldiers referred to as? </vt:lpstr>
      <vt:lpstr>PowerPoint Presentation</vt:lpstr>
    </vt:vector>
  </TitlesOfParts>
  <Company>CNUSD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apitts</dc:creator>
  <cp:lastModifiedBy>alison McLin</cp:lastModifiedBy>
  <cp:revision>84</cp:revision>
  <dcterms:created xsi:type="dcterms:W3CDTF">2010-10-12T16:25:34Z</dcterms:created>
  <dcterms:modified xsi:type="dcterms:W3CDTF">2019-11-18T22:00:38Z</dcterms:modified>
</cp:coreProperties>
</file>