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4"/>
  </p:notesMasterIdLst>
  <p:sldIdLst>
    <p:sldId id="321" r:id="rId3"/>
    <p:sldId id="258" r:id="rId4"/>
    <p:sldId id="259" r:id="rId5"/>
    <p:sldId id="301" r:id="rId6"/>
    <p:sldId id="266" r:id="rId7"/>
    <p:sldId id="267" r:id="rId8"/>
    <p:sldId id="268" r:id="rId9"/>
    <p:sldId id="326" r:id="rId10"/>
    <p:sldId id="269" r:id="rId11"/>
    <p:sldId id="270" r:id="rId12"/>
    <p:sldId id="325" r:id="rId13"/>
    <p:sldId id="271" r:id="rId14"/>
    <p:sldId id="307" r:id="rId15"/>
    <p:sldId id="331" r:id="rId16"/>
    <p:sldId id="329" r:id="rId17"/>
    <p:sldId id="332" r:id="rId18"/>
    <p:sldId id="272" r:id="rId19"/>
    <p:sldId id="274" r:id="rId20"/>
    <p:sldId id="275" r:id="rId21"/>
    <p:sldId id="276" r:id="rId22"/>
    <p:sldId id="277" r:id="rId23"/>
    <p:sldId id="278" r:id="rId24"/>
    <p:sldId id="279" r:id="rId25"/>
    <p:sldId id="280" r:id="rId26"/>
    <p:sldId id="324" r:id="rId27"/>
    <p:sldId id="281" r:id="rId28"/>
    <p:sldId id="282" r:id="rId29"/>
    <p:sldId id="322" r:id="rId30"/>
    <p:sldId id="285" r:id="rId31"/>
    <p:sldId id="314" r:id="rId32"/>
    <p:sldId id="286" r:id="rId33"/>
    <p:sldId id="330" r:id="rId34"/>
    <p:sldId id="287" r:id="rId35"/>
    <p:sldId id="288" r:id="rId36"/>
    <p:sldId id="306" r:id="rId37"/>
    <p:sldId id="316" r:id="rId38"/>
    <p:sldId id="311" r:id="rId39"/>
    <p:sldId id="313" r:id="rId40"/>
    <p:sldId id="315" r:id="rId41"/>
    <p:sldId id="317" r:id="rId42"/>
    <p:sldId id="333"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00"/>
    <a:srgbClr val="FFFF00"/>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9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BF9A0BD-7253-644C-946E-FF4035F1EC05}" type="slidenum">
              <a:rPr lang="en-US"/>
              <a:pPr/>
              <a:t>‹#›</a:t>
            </a:fld>
            <a:endParaRPr lang="en-US"/>
          </a:p>
        </p:txBody>
      </p:sp>
    </p:spTree>
    <p:extLst>
      <p:ext uri="{BB962C8B-B14F-4D97-AF65-F5344CB8AC3E}">
        <p14:creationId xmlns:p14="http://schemas.microsoft.com/office/powerpoint/2010/main" val="2800794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8832B82-C808-AA4D-9221-786AEEA25A15}" type="slidenum">
              <a:rPr lang="en-US"/>
              <a:pPr/>
              <a:t>4</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9D5BEF22-46E5-8C4A-A545-C1B4AF8C87E6}" type="slidenum">
              <a:rPr lang="en-US"/>
              <a:pPr algn="r"/>
              <a:t>4</a:t>
            </a:fld>
            <a:endParaRPr 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3A2351D-A461-CC45-B071-A905FA7FC136}" type="slidenum">
              <a:rPr lang="en-US"/>
              <a:pPr/>
              <a:t>7</a:t>
            </a:fld>
            <a:endParaRPr lang="en-US"/>
          </a:p>
        </p:txBody>
      </p:sp>
      <p:sp>
        <p:nvSpPr>
          <p:cNvPr id="59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AAB87DBE-3892-E14F-AE45-00A666FDCE3A}" type="slidenum">
              <a:rPr lang="en-US">
                <a:cs typeface="Arial" charset="0"/>
              </a:rPr>
              <a:pPr algn="r"/>
              <a:t>7</a:t>
            </a:fld>
            <a:endParaRPr lang="en-US">
              <a:cs typeface="Arial"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Russia was not represented (in the grips of civil war), nor was Germany (they lost)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4BA087A-1E9C-FE40-A196-CD3E12E28178}" type="slidenum">
              <a:rPr lang="en-US"/>
              <a:pPr/>
              <a:t>9</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36585B4D-09F5-4A43-B22F-DCB649E8E5F3}" type="slidenum">
              <a:rPr lang="en-US">
                <a:cs typeface="Arial" charset="0"/>
              </a:rPr>
              <a:pPr algn="r"/>
              <a:t>9</a:t>
            </a:fld>
            <a:endParaRPr lang="en-US">
              <a:cs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5D2DB41-A3D3-B140-82AD-3BAC7BBB0D3D}" type="slidenum">
              <a:rPr lang="en-US"/>
              <a:pPr/>
              <a:t>35</a:t>
            </a:fld>
            <a:endParaRPr lang="en-US"/>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14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CD8B1F9A-50B3-B447-A422-BEA2E7931181}" type="slidenum">
              <a:rPr lang="en-US"/>
              <a:pPr algn="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6ABA58-9A2E-DB40-B954-F8F6A9FAC5EB}" type="slidenum">
              <a:rPr lang="en-US"/>
              <a:pPr/>
              <a:t>‹#›</a:t>
            </a:fld>
            <a:endParaRPr lang="en-US"/>
          </a:p>
        </p:txBody>
      </p:sp>
    </p:spTree>
    <p:extLst>
      <p:ext uri="{BB962C8B-B14F-4D97-AF65-F5344CB8AC3E}">
        <p14:creationId xmlns:p14="http://schemas.microsoft.com/office/powerpoint/2010/main" val="640160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6E0950-4449-9749-BF23-B4B126843652}" type="slidenum">
              <a:rPr lang="en-US"/>
              <a:pPr/>
              <a:t>‹#›</a:t>
            </a:fld>
            <a:endParaRPr lang="en-US"/>
          </a:p>
        </p:txBody>
      </p:sp>
    </p:spTree>
    <p:extLst>
      <p:ext uri="{BB962C8B-B14F-4D97-AF65-F5344CB8AC3E}">
        <p14:creationId xmlns:p14="http://schemas.microsoft.com/office/powerpoint/2010/main" val="415635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7BFFC4-10A9-5F4E-9C26-C3CC09CF8F35}" type="slidenum">
              <a:rPr lang="en-US"/>
              <a:pPr/>
              <a:t>‹#›</a:t>
            </a:fld>
            <a:endParaRPr lang="en-US"/>
          </a:p>
        </p:txBody>
      </p:sp>
    </p:spTree>
    <p:extLst>
      <p:ext uri="{BB962C8B-B14F-4D97-AF65-F5344CB8AC3E}">
        <p14:creationId xmlns:p14="http://schemas.microsoft.com/office/powerpoint/2010/main" val="89270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7DB805-93D8-A845-A298-01E8DAB844C7}" type="slidenum">
              <a:rPr lang="en-US"/>
              <a:pPr/>
              <a:t>‹#›</a:t>
            </a:fld>
            <a:endParaRPr lang="en-US"/>
          </a:p>
        </p:txBody>
      </p:sp>
    </p:spTree>
    <p:extLst>
      <p:ext uri="{BB962C8B-B14F-4D97-AF65-F5344CB8AC3E}">
        <p14:creationId xmlns:p14="http://schemas.microsoft.com/office/powerpoint/2010/main" val="41312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943BC19-6E88-6147-8AE4-30066A06AAC2}" type="slidenum">
              <a:rPr lang="en-US"/>
              <a:pPr/>
              <a:t>‹#›</a:t>
            </a:fld>
            <a:endParaRPr lang="en-US"/>
          </a:p>
        </p:txBody>
      </p:sp>
    </p:spTree>
    <p:extLst>
      <p:ext uri="{BB962C8B-B14F-4D97-AF65-F5344CB8AC3E}">
        <p14:creationId xmlns:p14="http://schemas.microsoft.com/office/powerpoint/2010/main" val="366706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60684D5C-95D1-5746-9818-0C54E7AFFA95}" type="datetimeFigureOut">
              <a:rPr lang="en-US"/>
              <a:pPr/>
              <a:t>11/18/2019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80635EE5-5082-464B-A11F-7F33ECCF6E58}" type="slidenum">
              <a:rPr lang="en-US"/>
              <a:pPr/>
              <a:t>‹#›</a:t>
            </a:fld>
            <a:endParaRPr lang="en-US"/>
          </a:p>
        </p:txBody>
      </p:sp>
    </p:spTree>
    <p:extLst>
      <p:ext uri="{BB962C8B-B14F-4D97-AF65-F5344CB8AC3E}">
        <p14:creationId xmlns:p14="http://schemas.microsoft.com/office/powerpoint/2010/main" val="274624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44E1F7C6-7787-444F-ABAB-A68FAE66D348}" type="datetimeFigureOut">
              <a:rPr lang="en-US"/>
              <a:pPr/>
              <a:t>11/18/2019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AB1FE4BE-3399-C944-980D-52023F7B6883}" type="slidenum">
              <a:rPr lang="en-US"/>
              <a:pPr/>
              <a:t>‹#›</a:t>
            </a:fld>
            <a:endParaRPr lang="en-US"/>
          </a:p>
        </p:txBody>
      </p:sp>
    </p:spTree>
    <p:extLst>
      <p:ext uri="{BB962C8B-B14F-4D97-AF65-F5344CB8AC3E}">
        <p14:creationId xmlns:p14="http://schemas.microsoft.com/office/powerpoint/2010/main" val="304375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fld id="{A545052D-FCB4-9F4E-AC97-FDDBECBD6AD6}" type="datetimeFigureOut">
              <a:rPr lang="en-US"/>
              <a:pPr/>
              <a:t>11/18/2019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F22C29BF-F4A5-4E40-80F5-2E5281D339E4}" type="slidenum">
              <a:rPr lang="en-US"/>
              <a:pPr/>
              <a:t>‹#›</a:t>
            </a:fld>
            <a:endParaRPr lang="en-US"/>
          </a:p>
        </p:txBody>
      </p:sp>
    </p:spTree>
    <p:extLst>
      <p:ext uri="{BB962C8B-B14F-4D97-AF65-F5344CB8AC3E}">
        <p14:creationId xmlns:p14="http://schemas.microsoft.com/office/powerpoint/2010/main" val="645754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fld id="{3AEB106F-D556-0046-807C-F1CFCD728C18}" type="datetimeFigureOut">
              <a:rPr lang="en-US"/>
              <a:pPr/>
              <a:t>11/18/2019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073588C-2380-2543-BB76-370B413433AA}" type="slidenum">
              <a:rPr lang="en-US"/>
              <a:pPr/>
              <a:t>‹#›</a:t>
            </a:fld>
            <a:endParaRPr lang="en-US"/>
          </a:p>
        </p:txBody>
      </p:sp>
    </p:spTree>
    <p:extLst>
      <p:ext uri="{BB962C8B-B14F-4D97-AF65-F5344CB8AC3E}">
        <p14:creationId xmlns:p14="http://schemas.microsoft.com/office/powerpoint/2010/main" val="115184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fld id="{0BD4393C-0535-A544-9214-D6B94D2048C5}" type="datetimeFigureOut">
              <a:rPr lang="en-US"/>
              <a:pPr/>
              <a:t>11/18/2019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BCE362FE-D85E-BD4B-963B-AF39B89DBCBC}" type="slidenum">
              <a:rPr lang="en-US"/>
              <a:pPr/>
              <a:t>‹#›</a:t>
            </a:fld>
            <a:endParaRPr lang="en-US"/>
          </a:p>
        </p:txBody>
      </p:sp>
    </p:spTree>
    <p:extLst>
      <p:ext uri="{BB962C8B-B14F-4D97-AF65-F5344CB8AC3E}">
        <p14:creationId xmlns:p14="http://schemas.microsoft.com/office/powerpoint/2010/main" val="3064414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fld id="{F4E7F4D3-D6D0-534E-A654-C2E8F6892C09}" type="datetimeFigureOut">
              <a:rPr lang="en-US"/>
              <a:pPr/>
              <a:t>11/18/2019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D93A2AA0-9BE4-8544-A026-452406735F4C}" type="slidenum">
              <a:rPr lang="en-US"/>
              <a:pPr/>
              <a:t>‹#›</a:t>
            </a:fld>
            <a:endParaRPr lang="en-US"/>
          </a:p>
        </p:txBody>
      </p:sp>
    </p:spTree>
    <p:extLst>
      <p:ext uri="{BB962C8B-B14F-4D97-AF65-F5344CB8AC3E}">
        <p14:creationId xmlns:p14="http://schemas.microsoft.com/office/powerpoint/2010/main" val="103282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7196E8-2747-B944-B26C-E516315B8B6F}" type="slidenum">
              <a:rPr lang="en-US"/>
              <a:pPr/>
              <a:t>‹#›</a:t>
            </a:fld>
            <a:endParaRPr lang="en-US"/>
          </a:p>
        </p:txBody>
      </p:sp>
    </p:spTree>
    <p:extLst>
      <p:ext uri="{BB962C8B-B14F-4D97-AF65-F5344CB8AC3E}">
        <p14:creationId xmlns:p14="http://schemas.microsoft.com/office/powerpoint/2010/main" val="3976328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fld id="{8B51B406-1E56-EC4E-9965-E82AE86098C5}" type="datetimeFigureOut">
              <a:rPr lang="en-US"/>
              <a:pPr/>
              <a:t>11/18/2019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64013E6B-6B1B-2844-94AC-280BA086F0E7}" type="slidenum">
              <a:rPr lang="en-US"/>
              <a:pPr/>
              <a:t>‹#›</a:t>
            </a:fld>
            <a:endParaRPr lang="en-US"/>
          </a:p>
        </p:txBody>
      </p:sp>
    </p:spTree>
    <p:extLst>
      <p:ext uri="{BB962C8B-B14F-4D97-AF65-F5344CB8AC3E}">
        <p14:creationId xmlns:p14="http://schemas.microsoft.com/office/powerpoint/2010/main" val="3658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fld id="{764807B4-9E75-4D43-B127-54ACEF541206}" type="datetimeFigureOut">
              <a:rPr lang="en-US"/>
              <a:pPr/>
              <a:t>11/18/2019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A1D0E89B-3213-6C4D-9895-4F7A0838CC10}" type="slidenum">
              <a:rPr lang="en-US"/>
              <a:pPr/>
              <a:t>‹#›</a:t>
            </a:fld>
            <a:endParaRPr lang="en-US"/>
          </a:p>
        </p:txBody>
      </p:sp>
    </p:spTree>
    <p:extLst>
      <p:ext uri="{BB962C8B-B14F-4D97-AF65-F5344CB8AC3E}">
        <p14:creationId xmlns:p14="http://schemas.microsoft.com/office/powerpoint/2010/main" val="279830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fld id="{31256E67-C2A1-B641-8774-8D4DB3CD915A}" type="datetimeFigureOut">
              <a:rPr lang="en-US"/>
              <a:pPr/>
              <a:t>11/18/2019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EC670F5-AF4C-E245-B4DB-D9A6DA8F6D78}" type="slidenum">
              <a:rPr lang="en-US"/>
              <a:pPr/>
              <a:t>‹#›</a:t>
            </a:fld>
            <a:endParaRPr lang="en-US"/>
          </a:p>
        </p:txBody>
      </p:sp>
    </p:spTree>
    <p:extLst>
      <p:ext uri="{BB962C8B-B14F-4D97-AF65-F5344CB8AC3E}">
        <p14:creationId xmlns:p14="http://schemas.microsoft.com/office/powerpoint/2010/main" val="132956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18206E50-4DD5-834B-99C3-6FF6FB1F1E98}" type="datetimeFigureOut">
              <a:rPr lang="en-US"/>
              <a:pPr/>
              <a:t>11/18/2019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859F0937-D2D9-DB49-8EB5-EBA647B98C24}" type="slidenum">
              <a:rPr lang="en-US"/>
              <a:pPr/>
              <a:t>‹#›</a:t>
            </a:fld>
            <a:endParaRPr lang="en-US"/>
          </a:p>
        </p:txBody>
      </p:sp>
    </p:spTree>
    <p:extLst>
      <p:ext uri="{BB962C8B-B14F-4D97-AF65-F5344CB8AC3E}">
        <p14:creationId xmlns:p14="http://schemas.microsoft.com/office/powerpoint/2010/main" val="322968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728D5F2D-B806-CF4D-95A2-85F8EECE63FF}" type="datetimeFigureOut">
              <a:rPr lang="en-US"/>
              <a:pPr/>
              <a:t>11/18/2019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3966060-4DC4-FD42-8A99-C7CBD1612D06}" type="slidenum">
              <a:rPr lang="en-US"/>
              <a:pPr/>
              <a:t>‹#›</a:t>
            </a:fld>
            <a:endParaRPr lang="en-US"/>
          </a:p>
        </p:txBody>
      </p:sp>
    </p:spTree>
    <p:extLst>
      <p:ext uri="{BB962C8B-B14F-4D97-AF65-F5344CB8AC3E}">
        <p14:creationId xmlns:p14="http://schemas.microsoft.com/office/powerpoint/2010/main" val="255851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03CA64-46F7-DA4B-843A-45E73B4E88DF}" type="slidenum">
              <a:rPr lang="en-US"/>
              <a:pPr/>
              <a:t>‹#›</a:t>
            </a:fld>
            <a:endParaRPr lang="en-US"/>
          </a:p>
        </p:txBody>
      </p:sp>
    </p:spTree>
    <p:extLst>
      <p:ext uri="{BB962C8B-B14F-4D97-AF65-F5344CB8AC3E}">
        <p14:creationId xmlns:p14="http://schemas.microsoft.com/office/powerpoint/2010/main" val="408473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B7957A-77C3-1040-840D-B4317FAEA240}" type="slidenum">
              <a:rPr lang="en-US"/>
              <a:pPr/>
              <a:t>‹#›</a:t>
            </a:fld>
            <a:endParaRPr lang="en-US"/>
          </a:p>
        </p:txBody>
      </p:sp>
    </p:spTree>
    <p:extLst>
      <p:ext uri="{BB962C8B-B14F-4D97-AF65-F5344CB8AC3E}">
        <p14:creationId xmlns:p14="http://schemas.microsoft.com/office/powerpoint/2010/main" val="28093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29F9564-C7BD-7843-BDCB-D2A51E7BD267}" type="slidenum">
              <a:rPr lang="en-US"/>
              <a:pPr/>
              <a:t>‹#›</a:t>
            </a:fld>
            <a:endParaRPr lang="en-US"/>
          </a:p>
        </p:txBody>
      </p:sp>
    </p:spTree>
    <p:extLst>
      <p:ext uri="{BB962C8B-B14F-4D97-AF65-F5344CB8AC3E}">
        <p14:creationId xmlns:p14="http://schemas.microsoft.com/office/powerpoint/2010/main" val="199027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90887D9-365B-7740-AFAC-AA409E2294AD}" type="slidenum">
              <a:rPr lang="en-US"/>
              <a:pPr/>
              <a:t>‹#›</a:t>
            </a:fld>
            <a:endParaRPr lang="en-US"/>
          </a:p>
        </p:txBody>
      </p:sp>
    </p:spTree>
    <p:extLst>
      <p:ext uri="{BB962C8B-B14F-4D97-AF65-F5344CB8AC3E}">
        <p14:creationId xmlns:p14="http://schemas.microsoft.com/office/powerpoint/2010/main" val="62565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350DFC1-414F-EE45-8986-1529AD9C2F49}" type="slidenum">
              <a:rPr lang="en-US"/>
              <a:pPr/>
              <a:t>‹#›</a:t>
            </a:fld>
            <a:endParaRPr lang="en-US"/>
          </a:p>
        </p:txBody>
      </p:sp>
    </p:spTree>
    <p:extLst>
      <p:ext uri="{BB962C8B-B14F-4D97-AF65-F5344CB8AC3E}">
        <p14:creationId xmlns:p14="http://schemas.microsoft.com/office/powerpoint/2010/main" val="234620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D21630B-24E0-794B-A42C-F49F33AE84F7}" type="slidenum">
              <a:rPr lang="en-US"/>
              <a:pPr/>
              <a:t>‹#›</a:t>
            </a:fld>
            <a:endParaRPr lang="en-US"/>
          </a:p>
        </p:txBody>
      </p:sp>
    </p:spTree>
    <p:extLst>
      <p:ext uri="{BB962C8B-B14F-4D97-AF65-F5344CB8AC3E}">
        <p14:creationId xmlns:p14="http://schemas.microsoft.com/office/powerpoint/2010/main" val="397777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6E9EF2-D2B9-DA4B-AD5A-1EC2D1FC7B30}" type="slidenum">
              <a:rPr lang="en-US"/>
              <a:pPr/>
              <a:t>‹#›</a:t>
            </a:fld>
            <a:endParaRPr lang="en-US"/>
          </a:p>
        </p:txBody>
      </p:sp>
    </p:spTree>
    <p:extLst>
      <p:ext uri="{BB962C8B-B14F-4D97-AF65-F5344CB8AC3E}">
        <p14:creationId xmlns:p14="http://schemas.microsoft.com/office/powerpoint/2010/main" val="30206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2EAA0E-487B-0C44-AF75-3BB6529342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sailles LT" charset="0"/>
              </a:defRPr>
            </a:lvl1pPr>
          </a:lstStyle>
          <a:p>
            <a:fld id="{B2896279-61F4-5944-9378-726C9359ED2A}" type="datetimeFigureOut">
              <a:rPr lang="en-US"/>
              <a:pPr/>
              <a:t>11/18/2019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Versailles 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Versailles LT" charset="0"/>
              </a:defRPr>
            </a:lvl1pPr>
          </a:lstStyle>
          <a:p>
            <a:fld id="{54FC6585-4F28-494A-96DF-910E9E5C03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Versailles LT"/>
          <a:ea typeface="ＭＳ Ｐゴシック" charset="0"/>
        </a:defRPr>
      </a:lvl2pPr>
      <a:lvl3pPr algn="ctr" rtl="0" eaLnBrk="0" fontAlgn="base" hangingPunct="0">
        <a:spcBef>
          <a:spcPct val="0"/>
        </a:spcBef>
        <a:spcAft>
          <a:spcPct val="0"/>
        </a:spcAft>
        <a:defRPr sz="4400">
          <a:solidFill>
            <a:schemeClr val="tx1"/>
          </a:solidFill>
          <a:latin typeface="Versailles LT"/>
          <a:ea typeface="ＭＳ Ｐゴシック" charset="0"/>
        </a:defRPr>
      </a:lvl3pPr>
      <a:lvl4pPr algn="ctr" rtl="0" eaLnBrk="0" fontAlgn="base" hangingPunct="0">
        <a:spcBef>
          <a:spcPct val="0"/>
        </a:spcBef>
        <a:spcAft>
          <a:spcPct val="0"/>
        </a:spcAft>
        <a:defRPr sz="4400">
          <a:solidFill>
            <a:schemeClr val="tx1"/>
          </a:solidFill>
          <a:latin typeface="Versailles LT"/>
          <a:ea typeface="ＭＳ Ｐゴシック" charset="0"/>
        </a:defRPr>
      </a:lvl4pPr>
      <a:lvl5pPr algn="ctr" rtl="0" eaLnBrk="0" fontAlgn="base" hangingPunct="0">
        <a:spcBef>
          <a:spcPct val="0"/>
        </a:spcBef>
        <a:spcAft>
          <a:spcPct val="0"/>
        </a:spcAft>
        <a:defRPr sz="4400">
          <a:solidFill>
            <a:schemeClr val="tx1"/>
          </a:solidFill>
          <a:latin typeface="Versailles LT"/>
          <a:ea typeface="ＭＳ Ｐゴシック" charset="0"/>
        </a:defRPr>
      </a:lvl5pPr>
      <a:lvl6pPr marL="457200" algn="ctr" rtl="0" fontAlgn="base">
        <a:spcBef>
          <a:spcPct val="0"/>
        </a:spcBef>
        <a:spcAft>
          <a:spcPct val="0"/>
        </a:spcAft>
        <a:defRPr sz="4400">
          <a:solidFill>
            <a:schemeClr val="tx1"/>
          </a:solidFill>
          <a:latin typeface="Versailles LT"/>
        </a:defRPr>
      </a:lvl6pPr>
      <a:lvl7pPr marL="914400" algn="ctr" rtl="0" fontAlgn="base">
        <a:spcBef>
          <a:spcPct val="0"/>
        </a:spcBef>
        <a:spcAft>
          <a:spcPct val="0"/>
        </a:spcAft>
        <a:defRPr sz="4400">
          <a:solidFill>
            <a:schemeClr val="tx1"/>
          </a:solidFill>
          <a:latin typeface="Versailles LT"/>
        </a:defRPr>
      </a:lvl7pPr>
      <a:lvl8pPr marL="1371600" algn="ctr" rtl="0" fontAlgn="base">
        <a:spcBef>
          <a:spcPct val="0"/>
        </a:spcBef>
        <a:spcAft>
          <a:spcPct val="0"/>
        </a:spcAft>
        <a:defRPr sz="4400">
          <a:solidFill>
            <a:schemeClr val="tx1"/>
          </a:solidFill>
          <a:latin typeface="Versailles LT"/>
        </a:defRPr>
      </a:lvl8pPr>
      <a:lvl9pPr marL="1828800" algn="ctr" rtl="0" fontAlgn="base">
        <a:spcBef>
          <a:spcPct val="0"/>
        </a:spcBef>
        <a:spcAft>
          <a:spcPct val="0"/>
        </a:spcAft>
        <a:defRPr sz="4400">
          <a:solidFill>
            <a:schemeClr val="tx1"/>
          </a:solidFill>
          <a:latin typeface="Versailles LT"/>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www.history.com/topics/world-war-i/world-war-i-history/videos/treaty-of-versailles-end-world-war-i"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40.jpeg"/><Relationship Id="rId5" Type="http://schemas.openxmlformats.org/officeDocument/2006/relationships/slide" Target="slide1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history.com/topics/world-war-i/world-war-i-history/videos/bet-you-didnt-know-world-war-i?m=528e394da93ae&amp;s=undefined&amp;f=1&amp;free=false"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5.xml"/><Relationship Id="rId1" Type="http://schemas.openxmlformats.org/officeDocument/2006/relationships/themeOverride" Target="../theme/themeOverride2.xml"/><Relationship Id="rId5" Type="http://schemas.openxmlformats.org/officeDocument/2006/relationships/hyperlink" Target="http://commons.wikimedia.org/wiki/User:Maps_&amp;_Lucy" TargetMode="External"/><Relationship Id="rId4" Type="http://schemas.openxmlformats.org/officeDocument/2006/relationships/image" Target="../media/image70.gif"/></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history.com/topics/world-war-i/world-war-i-history/videos/did-wwi-lead-to-wwii?m=528e394da93ae&amp;s=undefined&amp;f=1&amp;free=false" TargetMode="Externa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history.com/topics/world-war-i/world-war-i-history/videos/legacy-of-world-war-i?m=528e394da93ae&amp;s=undefined&amp;f=1&amp;free=fals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en.wikipedia.org/wiki/Georges_Clemenceau" TargetMode="External"/><Relationship Id="rId7" Type="http://schemas.openxmlformats.org/officeDocument/2006/relationships/hyperlink" Target="http://en.wikipedia.org/wiki/Vittorio_Orlando" TargetMode="Externa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en.wikipedia.org/wiki/David_Lloyd_George"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en.wikipedia.org/wiki/Woodrow_Wils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American Captain"/>
          <p:cNvPicPr>
            <a:picLocks noChangeAspect="1" noChangeArrowheads="1"/>
          </p:cNvPicPr>
          <p:nvPr/>
        </p:nvPicPr>
        <p:blipFill>
          <a:blip r:embed="rId2">
            <a:extLst>
              <a:ext uri="{28A0092B-C50C-407E-A947-70E740481C1C}">
                <a14:useLocalDpi xmlns:a14="http://schemas.microsoft.com/office/drawing/2010/main" val="0"/>
              </a:ext>
            </a:extLst>
          </a:blip>
          <a:srcRect t="17223" b="-1250"/>
          <a:stretch>
            <a:fillRect/>
          </a:stretch>
        </p:blipFill>
        <p:spPr bwMode="auto">
          <a:xfrm rot="858414">
            <a:off x="5359400" y="430213"/>
            <a:ext cx="36449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5414963" y="2373313"/>
            <a:ext cx="1865312" cy="257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2" descr="http://2.bp.blogspot.com/-oQC93Wu5wGw/UpY4AXAXfAI/AAAAAAAAArs/_Kx7fIV59uI/s1600/Screen+shot+2013-11-27+at+3.19.36+PM.png"/>
          <p:cNvPicPr>
            <a:picLocks noChangeAspect="1" noChangeArrowheads="1"/>
          </p:cNvPicPr>
          <p:nvPr/>
        </p:nvPicPr>
        <p:blipFill>
          <a:blip r:embed="rId4">
            <a:extLst>
              <a:ext uri="{28A0092B-C50C-407E-A947-70E740481C1C}">
                <a14:useLocalDpi xmlns:a14="http://schemas.microsoft.com/office/drawing/2010/main" val="0"/>
              </a:ext>
            </a:extLst>
          </a:blip>
          <a:srcRect l="49445" t="90240" r="44460" b="1064"/>
          <a:stretch>
            <a:fillRect/>
          </a:stretch>
        </p:blipFill>
        <p:spPr bwMode="auto">
          <a:xfrm>
            <a:off x="7280275" y="2373313"/>
            <a:ext cx="1863725" cy="250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0" y="5791200"/>
            <a:ext cx="2895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2" descr="http://2.bp.blogspot.com/-oQC93Wu5wGw/UpY4AXAXfAI/AAAAAAAAArs/_Kx7fIV59uI/s1600/Screen+shot+2013-11-27+at+3.19.36+PM.png"/>
          <p:cNvPicPr>
            <a:picLocks noChangeAspect="1" noChangeArrowheads="1"/>
          </p:cNvPicPr>
          <p:nvPr/>
        </p:nvPicPr>
        <p:blipFill>
          <a:blip r:embed="rId4">
            <a:extLst>
              <a:ext uri="{28A0092B-C50C-407E-A947-70E740481C1C}">
                <a14:useLocalDpi xmlns:a14="http://schemas.microsoft.com/office/drawing/2010/main" val="0"/>
              </a:ext>
            </a:extLst>
          </a:blip>
          <a:srcRect l="49445" t="90240" r="44460" b="1064"/>
          <a:stretch>
            <a:fillRect/>
          </a:stretch>
        </p:blipFill>
        <p:spPr bwMode="auto">
          <a:xfrm>
            <a:off x="2740025" y="5595938"/>
            <a:ext cx="26749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2" descr="http://2.bp.blogspot.com/-oQC93Wu5wGw/UpY4AXAXfAI/AAAAAAAAArs/_Kx7fIV59uI/s1600/Screen+shot+2013-11-27+at+3.19.36+PM.png"/>
          <p:cNvPicPr>
            <a:picLocks noChangeAspect="1" noChangeArrowheads="1"/>
          </p:cNvPicPr>
          <p:nvPr/>
        </p:nvPicPr>
        <p:blipFill>
          <a:blip r:embed="rId5" cstate="email">
            <a:extLst>
              <a:ext uri="{28A0092B-C50C-407E-A947-70E740481C1C}">
                <a14:useLocalDpi xmlns:a14="http://schemas.microsoft.com/office/drawing/2010/main" val="0"/>
              </a:ext>
            </a:extLst>
          </a:blip>
          <a:srcRect r="1990" b="26675"/>
          <a:stretch>
            <a:fillRect/>
          </a:stretch>
        </p:blipFill>
        <p:spPr bwMode="auto">
          <a:xfrm>
            <a:off x="-46038" y="0"/>
            <a:ext cx="5461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2028825" y="5867400"/>
            <a:ext cx="714375" cy="98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4" descr="http://2.bp.blogspot.com/-oQC93Wu5wGw/UpY4AXAXfAI/AAAAAAAAArs/_Kx7fIV59uI/s1600/Screen+shot+2013-11-27+at+3.19.36+PM.png"/>
          <p:cNvPicPr>
            <a:picLocks noChangeAspect="1" noChangeArrowheads="1"/>
          </p:cNvPicPr>
          <p:nvPr/>
        </p:nvPicPr>
        <p:blipFill>
          <a:blip r:embed="rId6" cstate="email">
            <a:extLst>
              <a:ext uri="{28A0092B-C50C-407E-A947-70E740481C1C}">
                <a14:useLocalDpi xmlns:a14="http://schemas.microsoft.com/office/drawing/2010/main" val="0"/>
              </a:ext>
            </a:extLst>
          </a:blip>
          <a:srcRect t="62514"/>
          <a:stretch>
            <a:fillRect/>
          </a:stretch>
        </p:blipFill>
        <p:spPr bwMode="auto">
          <a:xfrm>
            <a:off x="5414963" y="4262438"/>
            <a:ext cx="372903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303094" y="2743200"/>
            <a:ext cx="3886400" cy="1077218"/>
          </a:xfrm>
          <a:prstGeom prst="rect">
            <a:avLst/>
          </a:prstGeom>
          <a:noFill/>
        </p:spPr>
        <p:txBody>
          <a:bodyPr>
            <a:spAutoFit/>
          </a:bodyPr>
          <a:lstStyle/>
          <a:p>
            <a:pPr algn="ctr">
              <a:defRPr/>
            </a:pPr>
            <a:r>
              <a:rPr lang="en-US" sz="3200" dirty="0">
                <a:solidFill>
                  <a:schemeClr val="bg1"/>
                </a:solidFill>
                <a:effectLst>
                  <a:glow rad="279400">
                    <a:schemeClr val="tx1"/>
                  </a:glow>
                </a:effectLst>
                <a:latin typeface="Britannic Bold" panose="020B0903060703020204" pitchFamily="34" charset="0"/>
                <a:ea typeface="+mn-ea"/>
              </a:rPr>
              <a:t> &amp; the Treaty </a:t>
            </a:r>
          </a:p>
          <a:p>
            <a:pPr algn="ctr">
              <a:defRPr/>
            </a:pPr>
            <a:r>
              <a:rPr lang="en-US" sz="3200" dirty="0">
                <a:solidFill>
                  <a:schemeClr val="bg1"/>
                </a:solidFill>
                <a:effectLst>
                  <a:glow rad="279400">
                    <a:schemeClr val="tx1"/>
                  </a:glow>
                </a:effectLst>
                <a:latin typeface="Britannic Bold" panose="020B0903060703020204" pitchFamily="34" charset="0"/>
                <a:ea typeface="+mn-ea"/>
              </a:rPr>
              <a:t>of Versailles</a:t>
            </a:r>
          </a:p>
        </p:txBody>
      </p:sp>
      <p:sp>
        <p:nvSpPr>
          <p:cNvPr id="11" name="TextBox 1"/>
          <p:cNvSpPr txBox="1"/>
          <p:nvPr/>
        </p:nvSpPr>
        <p:spPr>
          <a:xfrm>
            <a:off x="441210" y="5775141"/>
            <a:ext cx="7272568" cy="830997"/>
          </a:xfrm>
          <a:prstGeom prst="rect">
            <a:avLst/>
          </a:prstGeom>
          <a:pattFill prst="pct80">
            <a:fgClr>
              <a:srgbClr val="00B050"/>
            </a:fgClr>
            <a:bgClr>
              <a:schemeClr val="bg1"/>
            </a:bgClr>
          </a:patt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2400" b="1" dirty="0" smtClean="0">
                <a:solidFill>
                  <a:srgbClr val="FFFF00"/>
                </a:solidFill>
              </a:rPr>
              <a:t>You need to watch this PPT in Animation format:</a:t>
            </a:r>
          </a:p>
          <a:p>
            <a:r>
              <a:rPr lang="en-US" sz="2400" b="1" dirty="0" smtClean="0">
                <a:solidFill>
                  <a:srgbClr val="FFFF00"/>
                </a:solidFill>
              </a:rPr>
              <a:t>Slide Show &gt; From Beginning</a:t>
            </a:r>
            <a:endParaRPr lang="en-US" sz="24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24579" name="Rectangle 3"/>
          <p:cNvSpPr>
            <a:spLocks noGrp="1"/>
          </p:cNvSpPr>
          <p:nvPr>
            <p:ph type="body" idx="1"/>
          </p:nvPr>
        </p:nvSpPr>
        <p:spPr>
          <a:xfrm>
            <a:off x="-228600" y="1371600"/>
            <a:ext cx="4572000" cy="4953000"/>
          </a:xfrm>
        </p:spPr>
        <p:txBody>
          <a:bodyPr/>
          <a:lstStyle/>
          <a:p>
            <a:pPr marL="547688" indent="-411163" eaLnBrk="1" hangingPunct="1">
              <a:lnSpc>
                <a:spcPct val="90000"/>
              </a:lnSpc>
            </a:pPr>
            <a:r>
              <a:rPr lang="en-US">
                <a:latin typeface="Arial" charset="0"/>
              </a:rPr>
              <a:t>The League’s member nations would help preserve peace and prevent future wars by pledging to respect and protect each other’s territory and political independence.</a:t>
            </a:r>
          </a:p>
        </p:txBody>
      </p:sp>
      <p:pic>
        <p:nvPicPr>
          <p:cNvPr id="12292" name="Picture 4" descr="GL_OR_LeagueOfNations_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9929">
            <a:off x="4551363" y="381000"/>
            <a:ext cx="4094162" cy="5943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05888" y="-89413"/>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League of Nations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atin typeface="Arial" charset="0"/>
            </a:endParaRPr>
          </a:p>
        </p:txBody>
      </p:sp>
      <p:sp>
        <p:nvSpPr>
          <p:cNvPr id="25603" name="Content Placeholder 2"/>
          <p:cNvSpPr>
            <a:spLocks noGrp="1"/>
          </p:cNvSpPr>
          <p:nvPr>
            <p:ph idx="1"/>
          </p:nvPr>
        </p:nvSpPr>
        <p:spPr/>
        <p:txBody>
          <a:bodyPr/>
          <a:lstStyle/>
          <a:p>
            <a:endParaRPr lang="en-US">
              <a:latin typeface="Arial" charset="0"/>
            </a:endParaRPr>
          </a:p>
        </p:txBody>
      </p:sp>
      <p:pic>
        <p:nvPicPr>
          <p:cNvPr id="25604" name="Picture 2" descr="http://sloblogs.thetribunenews.com/slovault/files/2009/11/1918-11-06-peace-not.jpg"/>
          <p:cNvPicPr>
            <a:picLocks noChangeAspect="1" noChangeArrowheads="1"/>
          </p:cNvPicPr>
          <p:nvPr/>
        </p:nvPicPr>
        <p:blipFill>
          <a:blip r:embed="rId2">
            <a:extLst>
              <a:ext uri="{28A0092B-C50C-407E-A947-70E740481C1C}">
                <a14:useLocalDpi xmlns:a14="http://schemas.microsoft.com/office/drawing/2010/main" val="0"/>
              </a:ext>
            </a:extLst>
          </a:blip>
          <a:srcRect t="7542" b="33298"/>
          <a:stretch>
            <a:fillRect/>
          </a:stretch>
        </p:blipFill>
        <p:spPr bwMode="auto">
          <a:xfrm>
            <a:off x="-4763"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26627" name="Rectangle 3"/>
          <p:cNvSpPr>
            <a:spLocks noGrp="1"/>
          </p:cNvSpPr>
          <p:nvPr>
            <p:ph type="body" idx="1"/>
          </p:nvPr>
        </p:nvSpPr>
        <p:spPr>
          <a:xfrm>
            <a:off x="-127000" y="1257300"/>
            <a:ext cx="4759325" cy="4191000"/>
          </a:xfrm>
        </p:spPr>
        <p:txBody>
          <a:bodyPr/>
          <a:lstStyle/>
          <a:p>
            <a:pPr marL="547688" indent="-411163" eaLnBrk="1" hangingPunct="1"/>
            <a:r>
              <a:rPr lang="en-US" sz="2500">
                <a:latin typeface="Arial" charset="0"/>
              </a:rPr>
              <a:t>The other Allied governments saw Wilson’s plan as too lenient towards the “aggressor” nations especially Germany.</a:t>
            </a:r>
          </a:p>
          <a:p>
            <a:pPr marL="547688" indent="-411163" eaLnBrk="1" hangingPunct="1"/>
            <a:r>
              <a:rPr lang="en-US" sz="2500">
                <a:latin typeface="Arial" charset="0"/>
              </a:rPr>
              <a:t>Treaty of Versailles, was signed by Germany in 1919 with little influence from Wilson’s 14 points</a:t>
            </a:r>
          </a:p>
          <a:p>
            <a:pPr marL="547688" indent="-411163" eaLnBrk="1" hangingPunct="1"/>
            <a:r>
              <a:rPr lang="en-US" sz="2500">
                <a:latin typeface="Arial" charset="0"/>
              </a:rPr>
              <a:t>Goal of the treaty was to punish German more than to create a lasting peace</a:t>
            </a:r>
          </a:p>
        </p:txBody>
      </p:sp>
      <p:pic>
        <p:nvPicPr>
          <p:cNvPr id="13319" name="Picture 7" descr="June 28, 1919: The Treaty of Versailles is signed, officially ending World War I."/>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0263" y="1276350"/>
            <a:ext cx="4025900" cy="48910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7921" y="76200"/>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ular Callout 8"/>
          <p:cNvSpPr/>
          <p:nvPr/>
        </p:nvSpPr>
        <p:spPr>
          <a:xfrm>
            <a:off x="228600" y="628650"/>
            <a:ext cx="6096000" cy="6172200"/>
          </a:xfrm>
          <a:prstGeom prst="wedgeRoundRectCallout">
            <a:avLst>
              <a:gd name="adj1" fmla="val 62062"/>
              <a:gd name="adj2" fmla="val 26633"/>
              <a:gd name="adj3" fmla="val 16667"/>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 name="Rectangle 4"/>
          <p:cNvSpPr/>
          <p:nvPr/>
        </p:nvSpPr>
        <p:spPr>
          <a:xfrm>
            <a:off x="405889" y="28074"/>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a:t>
            </a:r>
          </a:p>
        </p:txBody>
      </p:sp>
      <p:sp>
        <p:nvSpPr>
          <p:cNvPr id="27653" name="Rectangle 2"/>
          <p:cNvSpPr>
            <a:spLocks noChangeArrowheads="1"/>
          </p:cNvSpPr>
          <p:nvPr/>
        </p:nvSpPr>
        <p:spPr bwMode="auto">
          <a:xfrm>
            <a:off x="525463" y="1204913"/>
            <a:ext cx="5791200" cy="507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What the World Got </a:t>
            </a:r>
            <a:br>
              <a:rPr lang="en-US"/>
            </a:br>
            <a:r>
              <a:rPr lang="en-US"/>
              <a:t>June 28,1919</a:t>
            </a:r>
          </a:p>
          <a:p>
            <a:r>
              <a:rPr lang="en-US"/>
              <a:t> </a:t>
            </a:r>
          </a:p>
          <a:p>
            <a:r>
              <a:rPr lang="en-US"/>
              <a:t>1. Germany must admit war guilt </a:t>
            </a:r>
          </a:p>
          <a:p>
            <a:r>
              <a:rPr lang="en-US"/>
              <a:t>2. Germany loses colonies </a:t>
            </a:r>
          </a:p>
          <a:p>
            <a:r>
              <a:rPr lang="en-US"/>
              <a:t>3. Germany pays $30 billion in reparations </a:t>
            </a:r>
          </a:p>
          <a:p>
            <a:r>
              <a:rPr lang="en-US"/>
              <a:t>4. Germany must disarm </a:t>
            </a:r>
          </a:p>
          <a:p>
            <a:r>
              <a:rPr lang="en-US"/>
              <a:t>5. Blockades on ships are prohibited. </a:t>
            </a:r>
          </a:p>
          <a:p>
            <a:r>
              <a:rPr lang="en-US"/>
              <a:t>6. Creation of an independent Polish state </a:t>
            </a:r>
          </a:p>
          <a:p>
            <a:r>
              <a:rPr lang="en-US"/>
              <a:t>7. The Covenant of the League of Nations is to be adopted </a:t>
            </a:r>
          </a:p>
          <a:p>
            <a:r>
              <a:rPr lang="en-US"/>
              <a:t>8. Member nations all have an equal vote in the assembly </a:t>
            </a:r>
          </a:p>
          <a:p>
            <a:r>
              <a:rPr lang="en-US"/>
              <a:t>9. Members must respect and preserve independence of all member nations </a:t>
            </a:r>
          </a:p>
          <a:p>
            <a:r>
              <a:rPr lang="en-US"/>
              <a:t>10. Members must submit to all disputes </a:t>
            </a:r>
          </a:p>
          <a:p>
            <a:r>
              <a:rPr lang="en-US"/>
              <a:t>11. Members must reduce armaments </a:t>
            </a:r>
          </a:p>
          <a:p>
            <a:r>
              <a:rPr lang="en-US"/>
              <a:t>12. Members must help set up an international court </a:t>
            </a:r>
          </a:p>
        </p:txBody>
      </p:sp>
      <p:pic>
        <p:nvPicPr>
          <p:cNvPr id="27654" name="Picture 4" descr="http://4vector.com/i/free-vector-globe-man-clip-art_104430_Globe_Man_clip_art_hig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0425">
            <a:off x="6662738" y="2963863"/>
            <a:ext cx="2346325"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8" descr="http://etc-mysitemyway.s3.amazonaws.com/icons/legacy-previews/icons/simple-red-square-icons-media/129102-simple-red-square-icon-media-a-media22-arrow-forward1.png">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48500" y="1308100"/>
            <a:ext cx="15748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atin typeface="Arial" charset="0"/>
            </a:endParaRPr>
          </a:p>
        </p:txBody>
      </p:sp>
      <p:sp>
        <p:nvSpPr>
          <p:cNvPr id="28675" name="Content Placeholder 2"/>
          <p:cNvSpPr>
            <a:spLocks noGrp="1"/>
          </p:cNvSpPr>
          <p:nvPr>
            <p:ph sz="half" idx="1"/>
          </p:nvPr>
        </p:nvSpPr>
        <p:spPr/>
        <p:txBody>
          <a:bodyPr/>
          <a:lstStyle/>
          <a:p>
            <a:endParaRPr lang="en-US">
              <a:latin typeface="Arial" charset="0"/>
            </a:endParaRPr>
          </a:p>
        </p:txBody>
      </p:sp>
      <p:sp>
        <p:nvSpPr>
          <p:cNvPr id="28676" name="Text Placeholder 3"/>
          <p:cNvSpPr>
            <a:spLocks noGrp="1"/>
          </p:cNvSpPr>
          <p:nvPr>
            <p:ph type="body" sz="half" idx="2"/>
          </p:nvPr>
        </p:nvSpPr>
        <p:spPr/>
        <p:txBody>
          <a:bodyPr/>
          <a:lstStyle/>
          <a:p>
            <a:endParaRPr lang="en-US">
              <a:latin typeface="Arial" charset="0"/>
            </a:endParaRPr>
          </a:p>
        </p:txBody>
      </p:sp>
      <p:pic>
        <p:nvPicPr>
          <p:cNvPr id="2867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t="2715" b="5016"/>
          <a:stretch>
            <a:fillRect/>
          </a:stretch>
        </p:blipFill>
        <p:spPr bwMode="auto">
          <a:xfrm>
            <a:off x="-15875" y="7938"/>
            <a:ext cx="9278938" cy="6850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505200" cy="2316162"/>
          </a:xfrm>
          <a:extLst/>
        </p:spPr>
        <p:txBody>
          <a:bodyPr rtlCol="0">
            <a:normAutofit fontScale="90000"/>
            <a:scene3d>
              <a:camera prst="orthographicFront"/>
              <a:lightRig rig="soft" dir="t">
                <a:rot lat="0" lon="0" rev="10800000"/>
              </a:lightRig>
            </a:scene3d>
            <a:sp3d>
              <a:bevelT w="27940" h="12700"/>
              <a:contourClr>
                <a:srgbClr val="DDDDDD"/>
              </a:contourClr>
            </a:sp3d>
          </a:bodyPr>
          <a:lstStyle/>
          <a:p>
            <a:pPr eaLnBrk="1" fontAlgn="auto" hangingPunct="1">
              <a:spcAft>
                <a:spcPts val="0"/>
              </a:spcAft>
              <a:defRPr/>
            </a:pPr>
            <a:r>
              <a:rPr lang="en-US" b="1" spc="150" dirty="0" smtClean="0">
                <a:ln w="11430"/>
                <a:solidFill>
                  <a:srgbClr val="F8F8F8"/>
                </a:solidFill>
                <a:effectLst>
                  <a:outerShdw blurRad="25400" algn="tl" rotWithShape="0">
                    <a:srgbClr val="000000">
                      <a:alpha val="43000"/>
                    </a:srgbClr>
                  </a:outerShdw>
                </a:effectLst>
                <a:ea typeface="+mj-ea"/>
              </a:rPr>
              <a:t>Signing </a:t>
            </a:r>
            <a:br>
              <a:rPr lang="en-US" b="1" spc="150" dirty="0" smtClean="0">
                <a:ln w="11430"/>
                <a:solidFill>
                  <a:srgbClr val="F8F8F8"/>
                </a:solidFill>
                <a:effectLst>
                  <a:outerShdw blurRad="25400" algn="tl" rotWithShape="0">
                    <a:srgbClr val="000000">
                      <a:alpha val="43000"/>
                    </a:srgbClr>
                  </a:outerShdw>
                </a:effectLst>
                <a:ea typeface="+mj-ea"/>
              </a:rPr>
            </a:br>
            <a:r>
              <a:rPr lang="en-US" sz="3100" b="1" spc="150" dirty="0" smtClean="0">
                <a:ln w="11430"/>
                <a:solidFill>
                  <a:srgbClr val="F8F8F8"/>
                </a:solidFill>
                <a:effectLst>
                  <a:outerShdw blurRad="25400" algn="tl" rotWithShape="0">
                    <a:srgbClr val="000000">
                      <a:alpha val="43000"/>
                    </a:srgbClr>
                  </a:outerShdw>
                </a:effectLst>
                <a:ea typeface="+mj-ea"/>
              </a:rPr>
              <a:t>of the </a:t>
            </a:r>
            <a:r>
              <a:rPr lang="en-US" b="1" spc="150" dirty="0" smtClean="0">
                <a:ln w="11430"/>
                <a:solidFill>
                  <a:srgbClr val="F8F8F8"/>
                </a:solidFill>
                <a:effectLst>
                  <a:outerShdw blurRad="25400" algn="tl" rotWithShape="0">
                    <a:srgbClr val="000000">
                      <a:alpha val="43000"/>
                    </a:srgbClr>
                  </a:outerShdw>
                </a:effectLst>
                <a:ea typeface="+mj-ea"/>
              </a:rPr>
              <a:t/>
            </a:r>
            <a:br>
              <a:rPr lang="en-US" b="1" spc="150" dirty="0" smtClean="0">
                <a:ln w="11430"/>
                <a:solidFill>
                  <a:srgbClr val="F8F8F8"/>
                </a:solidFill>
                <a:effectLst>
                  <a:outerShdw blurRad="25400" algn="tl" rotWithShape="0">
                    <a:srgbClr val="000000">
                      <a:alpha val="43000"/>
                    </a:srgbClr>
                  </a:outerShdw>
                </a:effectLst>
                <a:ea typeface="+mj-ea"/>
              </a:rPr>
            </a:br>
            <a:r>
              <a:rPr lang="en-US" b="1" spc="150" dirty="0" smtClean="0">
                <a:ln w="11430"/>
                <a:solidFill>
                  <a:srgbClr val="F8F8F8"/>
                </a:solidFill>
                <a:effectLst>
                  <a:outerShdw blurRad="25400" algn="tl" rotWithShape="0">
                    <a:srgbClr val="000000">
                      <a:alpha val="43000"/>
                    </a:srgbClr>
                  </a:outerShdw>
                </a:effectLst>
                <a:ea typeface="+mj-ea"/>
              </a:rPr>
              <a:t>Treaty of Versailles</a:t>
            </a:r>
            <a:endParaRPr lang="en-US" b="1" spc="150" dirty="0">
              <a:ln w="11430"/>
              <a:solidFill>
                <a:srgbClr val="F8F8F8"/>
              </a:solidFill>
              <a:effectLst>
                <a:outerShdw blurRad="25400" algn="tl" rotWithShape="0">
                  <a:srgbClr val="000000">
                    <a:alpha val="43000"/>
                  </a:srgbClr>
                </a:outerShdw>
              </a:effectLst>
              <a:ea typeface="+mj-ea"/>
            </a:endParaRPr>
          </a:p>
        </p:txBody>
      </p:sp>
      <p:sp>
        <p:nvSpPr>
          <p:cNvPr id="3" name="Content Placeholder 2"/>
          <p:cNvSpPr>
            <a:spLocks noGrp="1"/>
          </p:cNvSpPr>
          <p:nvPr>
            <p:ph idx="1"/>
          </p:nvPr>
        </p:nvSpPr>
        <p:spPr>
          <a:xfrm>
            <a:off x="0" y="2743200"/>
            <a:ext cx="3505200" cy="1676400"/>
          </a:xfrm>
        </p:spPr>
        <p:txBody>
          <a:bodyPr rtlCol="0">
            <a:normAutofit/>
          </a:bodyPr>
          <a:lstStyle/>
          <a:p>
            <a:pPr algn="ctr" eaLnBrk="1" fontAlgn="auto" hangingPunct="1">
              <a:spcAft>
                <a:spcPts val="0"/>
              </a:spcAft>
              <a:buFont typeface="Arial" pitchFamily="34" charset="0"/>
              <a:buNone/>
              <a:defRPr/>
            </a:pPr>
            <a:r>
              <a:rPr lang="en-US" b="1" dirty="0" smtClean="0">
                <a:solidFill>
                  <a:schemeClr val="bg1"/>
                </a:solidFill>
                <a:ea typeface="+mn-ea"/>
              </a:rPr>
              <a:t>June 28, 1919</a:t>
            </a:r>
          </a:p>
          <a:p>
            <a:pPr marL="0" indent="0" algn="ctr" eaLnBrk="1" fontAlgn="auto" hangingPunct="1">
              <a:spcAft>
                <a:spcPts val="0"/>
              </a:spcAft>
              <a:buFont typeface="Arial" pitchFamily="34" charset="0"/>
              <a:buNone/>
              <a:defRPr/>
            </a:pPr>
            <a:r>
              <a:rPr lang="en-US" sz="1800" i="1" dirty="0" smtClean="0">
                <a:solidFill>
                  <a:schemeClr val="bg1"/>
                </a:solidFill>
                <a:ea typeface="+mn-ea"/>
              </a:rPr>
              <a:t>Five years to the day of the assassination of Archduke Franz Ferdinand</a:t>
            </a:r>
            <a:endParaRPr lang="en-US" sz="1800" dirty="0">
              <a:solidFill>
                <a:schemeClr val="bg1"/>
              </a:solidFill>
              <a:ea typeface="+mn-ea"/>
            </a:endParaRPr>
          </a:p>
          <a:p>
            <a:pPr eaLnBrk="1" fontAlgn="auto" hangingPunct="1">
              <a:spcAft>
                <a:spcPts val="0"/>
              </a:spcAft>
              <a:buFont typeface="Arial" pitchFamily="34" charset="0"/>
              <a:buChar char="•"/>
              <a:defRPr/>
            </a:pPr>
            <a:endParaRPr lang="en-US" i="1" dirty="0" smtClean="0">
              <a:solidFill>
                <a:schemeClr val="bg1"/>
              </a:solidFill>
              <a:ea typeface="+mn-ea"/>
            </a:endParaRPr>
          </a:p>
        </p:txBody>
      </p:sp>
      <p:pic>
        <p:nvPicPr>
          <p:cNvPr id="297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6350"/>
            <a:ext cx="56388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upload.wikimedia.org/wikipedia/commons/1/17/Wernerprokla.jpg">
            <a:hlinkClick r:id="rId5" action="ppaction://hlinksldjump"/>
          </p:cNvPr>
          <p:cNvPicPr>
            <a:picLocks noChangeAspect="1" noChangeArrowheads="1"/>
          </p:cNvPicPr>
          <p:nvPr/>
        </p:nvPicPr>
        <p:blipFill>
          <a:blip r:embed="rId6" cstate="print"/>
          <a:srcRect/>
          <a:stretch>
            <a:fillRect/>
          </a:stretch>
        </p:blipFill>
        <p:spPr bwMode="auto">
          <a:xfrm>
            <a:off x="457200" y="4343400"/>
            <a:ext cx="2590800" cy="1917752"/>
          </a:xfrm>
          <a:prstGeom prst="rect">
            <a:avLst/>
          </a:prstGeom>
          <a:noFill/>
          <a:ln w="38100">
            <a:noFill/>
          </a:ln>
          <a:effectLst>
            <a:glow rad="101600">
              <a:schemeClr val="accent1">
                <a:satMod val="175000"/>
                <a:alpha val="40000"/>
              </a:schemeClr>
            </a:glow>
          </a:effectLst>
        </p:spPr>
      </p:pic>
      <p:sp>
        <p:nvSpPr>
          <p:cNvPr id="29702" name="TextBox 6"/>
          <p:cNvSpPr txBox="1">
            <a:spLocks noChangeArrowheads="1"/>
          </p:cNvSpPr>
          <p:nvPr/>
        </p:nvSpPr>
        <p:spPr bwMode="auto">
          <a:xfrm>
            <a:off x="0" y="6340475"/>
            <a:ext cx="3505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Versailles LT" charset="0"/>
                <a:ea typeface="ＭＳ Ｐゴシック" charset="0"/>
              </a:defRPr>
            </a:lvl1pPr>
            <a:lvl2pPr>
              <a:defRPr sz="2800">
                <a:solidFill>
                  <a:schemeClr val="tx1"/>
                </a:solidFill>
                <a:latin typeface="Versailles LT" charset="0"/>
                <a:ea typeface="ＭＳ Ｐゴシック" charset="0"/>
              </a:defRPr>
            </a:lvl2pPr>
            <a:lvl3pPr>
              <a:defRPr sz="2400">
                <a:solidFill>
                  <a:schemeClr val="tx1"/>
                </a:solidFill>
                <a:latin typeface="Versailles LT" charset="0"/>
                <a:ea typeface="ＭＳ Ｐゴシック" charset="0"/>
              </a:defRPr>
            </a:lvl3pPr>
            <a:lvl4pPr>
              <a:defRPr sz="2000">
                <a:solidFill>
                  <a:schemeClr val="tx1"/>
                </a:solidFill>
                <a:latin typeface="Versailles LT" charset="0"/>
                <a:ea typeface="ＭＳ Ｐゴシック" charset="0"/>
              </a:defRPr>
            </a:lvl4pPr>
            <a:lvl5pPr>
              <a:defRPr sz="2000">
                <a:solidFill>
                  <a:schemeClr val="tx1"/>
                </a:solidFill>
                <a:latin typeface="Versailles LT" charset="0"/>
                <a:ea typeface="ＭＳ Ｐゴシック" charset="0"/>
              </a:defRPr>
            </a:lvl5pPr>
            <a:lvl6pPr eaLnBrk="0" fontAlgn="base" hangingPunct="0">
              <a:spcAft>
                <a:spcPct val="0"/>
              </a:spcAft>
              <a:buFont typeface="Arial" charset="0"/>
              <a:buChar char="»"/>
              <a:defRPr sz="2000">
                <a:solidFill>
                  <a:schemeClr val="tx1"/>
                </a:solidFill>
                <a:latin typeface="Versailles LT" charset="0"/>
                <a:ea typeface="ＭＳ Ｐゴシック" charset="0"/>
              </a:defRPr>
            </a:lvl6pPr>
            <a:lvl7pPr eaLnBrk="0" fontAlgn="base" hangingPunct="0">
              <a:spcAft>
                <a:spcPct val="0"/>
              </a:spcAft>
              <a:buFont typeface="Arial" charset="0"/>
              <a:buChar char="»"/>
              <a:defRPr sz="2000">
                <a:solidFill>
                  <a:schemeClr val="tx1"/>
                </a:solidFill>
                <a:latin typeface="Versailles LT" charset="0"/>
                <a:ea typeface="ＭＳ Ｐゴシック" charset="0"/>
              </a:defRPr>
            </a:lvl7pPr>
            <a:lvl8pPr eaLnBrk="0" fontAlgn="base" hangingPunct="0">
              <a:spcAft>
                <a:spcPct val="0"/>
              </a:spcAft>
              <a:buFont typeface="Arial" charset="0"/>
              <a:buChar char="»"/>
              <a:defRPr sz="2000">
                <a:solidFill>
                  <a:schemeClr val="tx1"/>
                </a:solidFill>
                <a:latin typeface="Versailles LT" charset="0"/>
                <a:ea typeface="ＭＳ Ｐゴシック" charset="0"/>
              </a:defRPr>
            </a:lvl8pPr>
            <a:lvl9pPr eaLnBrk="0" fontAlgn="base" hangingPunct="0">
              <a:spcAft>
                <a:spcPct val="0"/>
              </a:spcAft>
              <a:buFont typeface="Arial" charset="0"/>
              <a:buChar char="»"/>
              <a:defRPr sz="2000">
                <a:solidFill>
                  <a:schemeClr val="tx1"/>
                </a:solidFill>
                <a:latin typeface="Versailles LT" charset="0"/>
                <a:ea typeface="ＭＳ Ｐゴシック" charset="0"/>
              </a:defRPr>
            </a:lvl9pPr>
          </a:lstStyle>
          <a:p>
            <a:pPr algn="ctr"/>
            <a:r>
              <a:rPr lang="en-US" sz="2300" b="1" i="1">
                <a:solidFill>
                  <a:srgbClr val="FFFFFF"/>
                </a:solidFill>
              </a:rPr>
              <a:t>Look Familiar???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atin typeface="Versailles LT" charset="0"/>
            </a:endParaRPr>
          </a:p>
        </p:txBody>
      </p:sp>
      <p:sp>
        <p:nvSpPr>
          <p:cNvPr id="30723" name="Content Placeholder 2"/>
          <p:cNvSpPr>
            <a:spLocks noGrp="1"/>
          </p:cNvSpPr>
          <p:nvPr>
            <p:ph idx="1"/>
          </p:nvPr>
        </p:nvSpPr>
        <p:spPr/>
        <p:txBody>
          <a:bodyPr/>
          <a:lstStyle/>
          <a:p>
            <a:pPr eaLnBrk="1" hangingPunct="1"/>
            <a:endParaRPr lang="en-US">
              <a:latin typeface="Versailles LT" charset="0"/>
            </a:endParaRPr>
          </a:p>
        </p:txBody>
      </p:sp>
      <p:pic>
        <p:nvPicPr>
          <p:cNvPr id="30724" name="Picture 2" descr="https://www.facinghistory.org/sites/default/files/GettyImages_2643941_TREAT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0" y="7938"/>
            <a:ext cx="92202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9" y="492543"/>
            <a:ext cx="9318050" cy="5936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MCj04415880000[1]"/>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9144000"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86400"/>
            <a:ext cx="914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pic>
        <p:nvPicPr>
          <p:cNvPr id="8" name="Picture 6" descr="File:WorldWarI-MilitaryDeaths-EntentePowers-Piechart.svg"/>
          <p:cNvPicPr>
            <a:picLocks noChangeAspect="1" noChangeArrowheads="1"/>
          </p:cNvPicPr>
          <p:nvPr/>
        </p:nvPicPr>
        <p:blipFill>
          <a:blip r:embed="rId6">
            <a:extLst>
              <a:ext uri="{28A0092B-C50C-407E-A947-70E740481C1C}">
                <a14:useLocalDpi xmlns:a14="http://schemas.microsoft.com/office/drawing/2010/main" val="0"/>
              </a:ext>
            </a:extLst>
          </a:blip>
          <a:srcRect t="8403"/>
          <a:stretch>
            <a:fillRect/>
          </a:stretch>
        </p:blipFill>
        <p:spPr bwMode="auto">
          <a:xfrm>
            <a:off x="282575" y="0"/>
            <a:ext cx="8556625" cy="6858000"/>
          </a:xfrm>
          <a:prstGeom prst="rect">
            <a:avLst/>
          </a:prstGeom>
          <a:gradFill rotWithShape="1">
            <a:gsLst>
              <a:gs pos="0">
                <a:srgbClr val="85AAAD"/>
              </a:gs>
              <a:gs pos="80000">
                <a:srgbClr val="AFDEE2"/>
              </a:gs>
              <a:gs pos="100000">
                <a:srgbClr val="AFE0E4"/>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atin typeface="Arial" charset="0"/>
            </a:endParaRPr>
          </a:p>
        </p:txBody>
      </p:sp>
      <p:sp>
        <p:nvSpPr>
          <p:cNvPr id="32771" name="Rectangle 3"/>
          <p:cNvSpPr>
            <a:spLocks noGrp="1" noChangeArrowheads="1"/>
          </p:cNvSpPr>
          <p:nvPr>
            <p:ph type="body" idx="1"/>
          </p:nvPr>
        </p:nvSpPr>
        <p:spPr/>
        <p:txBody>
          <a:bodyPr/>
          <a:lstStyle/>
          <a:p>
            <a:pPr eaLnBrk="1" hangingPunct="1"/>
            <a:endParaRPr lang="en-US">
              <a:latin typeface="Arial" charset="0"/>
            </a:endParaRPr>
          </a:p>
        </p:txBody>
      </p:sp>
      <p:pic>
        <p:nvPicPr>
          <p:cNvPr id="32772" name="Picture 4" descr="RuinedChurchFrise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7" descr="Apocalypse: This was all that remained of the Belgian town of Ypres in March 1919 after fierce fighting during World War One reduced it to mere r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96838"/>
            <a:ext cx="9245600" cy="695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latin typeface="Arial" charset="0"/>
            </a:endParaRPr>
          </a:p>
        </p:txBody>
      </p:sp>
      <p:sp>
        <p:nvSpPr>
          <p:cNvPr id="33795" name="Rectangle 3"/>
          <p:cNvSpPr>
            <a:spLocks noGrp="1" noChangeArrowheads="1"/>
          </p:cNvSpPr>
          <p:nvPr>
            <p:ph type="body" idx="1"/>
          </p:nvPr>
        </p:nvSpPr>
        <p:spPr/>
        <p:txBody>
          <a:bodyPr/>
          <a:lstStyle/>
          <a:p>
            <a:pPr eaLnBrk="1" hangingPunct="1"/>
            <a:endParaRPr lang="en-US">
              <a:latin typeface="Arial" charset="0"/>
            </a:endParaRPr>
          </a:p>
        </p:txBody>
      </p:sp>
      <p:pic>
        <p:nvPicPr>
          <p:cNvPr id="33796" name="Picture 4" descr="RuinedChurchNieuwpoortBelg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A Sergeant of the Lancashire Fusiliers in a flooded dugout opposite Messines near Ploegsteert Wood. January 1917 (IWM)"/>
          <p:cNvPicPr>
            <a:picLocks noChangeAspect="1" noChangeArrowheads="1"/>
          </p:cNvPicPr>
          <p:nvPr/>
        </p:nvPicPr>
        <p:blipFill>
          <a:blip r:embed="rId2">
            <a:extLst>
              <a:ext uri="{28A0092B-C50C-407E-A947-70E740481C1C}">
                <a14:useLocalDpi xmlns:a14="http://schemas.microsoft.com/office/drawing/2010/main" val="0"/>
              </a:ext>
            </a:extLst>
          </a:blip>
          <a:srcRect l="1579" t="5659" r="3619" b="77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8"/>
          <p:cNvSpPr>
            <a:spLocks noChangeArrowheads="1"/>
          </p:cNvSpPr>
          <p:nvPr/>
        </p:nvSpPr>
        <p:spPr bwMode="auto">
          <a:xfrm>
            <a:off x="0" y="0"/>
            <a:ext cx="9144000" cy="6858000"/>
          </a:xfrm>
          <a:prstGeom prst="rect">
            <a:avLst/>
          </a:prstGeom>
          <a:noFill/>
          <a:ln w="7620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 name="Rectangle 1"/>
          <p:cNvSpPr/>
          <p:nvPr/>
        </p:nvSpPr>
        <p:spPr>
          <a:xfrm>
            <a:off x="5334000" y="1676400"/>
            <a:ext cx="3581400" cy="4247317"/>
          </a:xfrm>
          <a:prstGeom prst="rect">
            <a:avLst/>
          </a:prstGeom>
        </p:spPr>
        <p:txBody>
          <a:bodyPr>
            <a:spAutoFit/>
          </a:bodyPr>
          <a:lstStyle/>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By 1917 WWI had already devastated Europe</a:t>
            </a:r>
          </a:p>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New technologies caused more destruction than ever before</a:t>
            </a:r>
          </a:p>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Many Americans and Europeans believed American troops would quickly bring the war to an end</a:t>
            </a:r>
          </a:p>
        </p:txBody>
      </p:sp>
      <p:sp>
        <p:nvSpPr>
          <p:cNvPr id="3" name="Rectangle 2"/>
          <p:cNvSpPr/>
          <p:nvPr/>
        </p:nvSpPr>
        <p:spPr>
          <a:xfrm>
            <a:off x="198687" y="9805"/>
            <a:ext cx="4373313"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WWI- 1917</a:t>
            </a:r>
          </a:p>
        </p:txBody>
      </p:sp>
      <p:pic>
        <p:nvPicPr>
          <p:cNvPr id="16390" name="Picture 8" descr="http://etc-mysitemyway.s3.amazonaws.com/icons/legacy-previews/icons/simple-red-square-icons-media/129102-simple-red-square-icon-media-a-media22-arrow-forward1.pn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4876800"/>
            <a:ext cx="1576388" cy="157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atin typeface="Arial" charset="0"/>
            </a:endParaRPr>
          </a:p>
        </p:txBody>
      </p:sp>
      <p:sp>
        <p:nvSpPr>
          <p:cNvPr id="34819" name="Rectangle 3"/>
          <p:cNvSpPr>
            <a:spLocks noGrp="1" noChangeArrowheads="1"/>
          </p:cNvSpPr>
          <p:nvPr>
            <p:ph type="body" idx="1"/>
          </p:nvPr>
        </p:nvSpPr>
        <p:spPr/>
        <p:txBody>
          <a:bodyPr/>
          <a:lstStyle/>
          <a:p>
            <a:pPr eaLnBrk="1" hangingPunct="1"/>
            <a:endParaRPr lang="en-US">
              <a:latin typeface="Arial" charset="0"/>
            </a:endParaRPr>
          </a:p>
        </p:txBody>
      </p:sp>
      <p:pic>
        <p:nvPicPr>
          <p:cNvPr id="34820" name="Picture 4" descr="RuinedChurchRibecourt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7" descr="Sorry sight: The Cloth Hall at Ypres, which was one of the largest commercial buildings of the Middle Ages when it served as the main market for the city's cloth 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atin typeface="Arial" charset="0"/>
            </a:endParaRPr>
          </a:p>
        </p:txBody>
      </p:sp>
      <p:sp>
        <p:nvSpPr>
          <p:cNvPr id="35843" name="Rectangle 3"/>
          <p:cNvSpPr>
            <a:spLocks noGrp="1" noChangeArrowheads="1"/>
          </p:cNvSpPr>
          <p:nvPr>
            <p:ph type="body" idx="1"/>
          </p:nvPr>
        </p:nvSpPr>
        <p:spPr/>
        <p:txBody>
          <a:bodyPr/>
          <a:lstStyle/>
          <a:p>
            <a:pPr eaLnBrk="1" hangingPunct="1"/>
            <a:endParaRPr lang="en-US">
              <a:latin typeface="Arial" charset="0"/>
            </a:endParaRPr>
          </a:p>
        </p:txBody>
      </p:sp>
      <p:pic>
        <p:nvPicPr>
          <p:cNvPr id="35844" name="Picture 4" descr="RuinedCityHallPeronne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7" descr="Destroyed: The Hotel de Ville in Arras, Northern France, looks more like a medieval ruins after it was heavily shelled during World War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93663"/>
            <a:ext cx="9182100" cy="6791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atin typeface="Arial" charset="0"/>
            </a:endParaRPr>
          </a:p>
        </p:txBody>
      </p:sp>
      <p:sp>
        <p:nvSpPr>
          <p:cNvPr id="36867" name="Rectangle 3"/>
          <p:cNvSpPr>
            <a:spLocks noGrp="1" noChangeArrowheads="1"/>
          </p:cNvSpPr>
          <p:nvPr>
            <p:ph type="body" idx="1"/>
          </p:nvPr>
        </p:nvSpPr>
        <p:spPr/>
        <p:txBody>
          <a:bodyPr/>
          <a:lstStyle/>
          <a:p>
            <a:pPr eaLnBrk="1" hangingPunct="1"/>
            <a:endParaRPr lang="en-US">
              <a:latin typeface="Arial" charset="0"/>
            </a:endParaRPr>
          </a:p>
        </p:txBody>
      </p:sp>
      <p:pic>
        <p:nvPicPr>
          <p:cNvPr id="36868" name="Picture 4" descr="RuinsOfChateauThi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atin typeface="Arial" charset="0"/>
            </a:endParaRPr>
          </a:p>
        </p:txBody>
      </p:sp>
      <p:sp>
        <p:nvSpPr>
          <p:cNvPr id="37891" name="Rectangle 3"/>
          <p:cNvSpPr>
            <a:spLocks noGrp="1" noChangeArrowheads="1"/>
          </p:cNvSpPr>
          <p:nvPr>
            <p:ph type="body" idx="1"/>
          </p:nvPr>
        </p:nvSpPr>
        <p:spPr/>
        <p:txBody>
          <a:bodyPr/>
          <a:lstStyle/>
          <a:p>
            <a:pPr eaLnBrk="1" hangingPunct="1"/>
            <a:endParaRPr lang="en-US">
              <a:latin typeface="Arial" charset="0"/>
            </a:endParaRPr>
          </a:p>
        </p:txBody>
      </p:sp>
      <p:pic>
        <p:nvPicPr>
          <p:cNvPr id="37892" name="Picture 4" descr="RuinsOfOrtelsburgEastPrus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en-US">
              <a:latin typeface="Arial" charset="0"/>
            </a:endParaRPr>
          </a:p>
        </p:txBody>
      </p:sp>
      <p:sp>
        <p:nvSpPr>
          <p:cNvPr id="38915" name="Rectangle 3"/>
          <p:cNvSpPr>
            <a:spLocks noGrp="1" noChangeArrowheads="1"/>
          </p:cNvSpPr>
          <p:nvPr>
            <p:ph type="body" idx="1"/>
          </p:nvPr>
        </p:nvSpPr>
        <p:spPr/>
        <p:txBody>
          <a:bodyPr/>
          <a:lstStyle/>
          <a:p>
            <a:pPr eaLnBrk="1" hangingPunct="1"/>
            <a:endParaRPr lang="en-US">
              <a:latin typeface="Arial" charset="0"/>
            </a:endParaRPr>
          </a:p>
        </p:txBody>
      </p:sp>
      <p:pic>
        <p:nvPicPr>
          <p:cNvPr id="38916" name="Picture 4" descr="RuinsOfVraignes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7" descr="Clear-up effort: The East end of the Nave in the Basilique at Saint-Quentin in Northern France photographed soon after the end of World War One, circa March 19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779680">
            <a:off x="1290638" y="-598488"/>
            <a:ext cx="7143750" cy="709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www.wired.com/images_blogs/photos/uncategorized/mask_pai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229726"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a:latin typeface="Arial" charset="0"/>
            </a:endParaRPr>
          </a:p>
        </p:txBody>
      </p:sp>
      <p:sp>
        <p:nvSpPr>
          <p:cNvPr id="40963" name="Rectangle 3"/>
          <p:cNvSpPr>
            <a:spLocks noGrp="1" noChangeArrowheads="1"/>
          </p:cNvSpPr>
          <p:nvPr>
            <p:ph type="body" idx="1"/>
          </p:nvPr>
        </p:nvSpPr>
        <p:spPr/>
        <p:txBody>
          <a:bodyPr/>
          <a:lstStyle/>
          <a:p>
            <a:pPr eaLnBrk="1" hangingPunct="1"/>
            <a:endParaRPr lang="en-US">
              <a:latin typeface="Arial" charset="0"/>
            </a:endParaRPr>
          </a:p>
        </p:txBody>
      </p:sp>
      <p:pic>
        <p:nvPicPr>
          <p:cNvPr id="40964" name="Picture 4" descr="WWI"/>
          <p:cNvPicPr>
            <a:picLocks noChangeAspect="1" noChangeArrowheads="1"/>
          </p:cNvPicPr>
          <p:nvPr/>
        </p:nvPicPr>
        <p:blipFill>
          <a:blip r:embed="rId2">
            <a:extLst>
              <a:ext uri="{28A0092B-C50C-407E-A947-70E740481C1C}">
                <a14:useLocalDpi xmlns:a14="http://schemas.microsoft.com/office/drawing/2010/main" val="0"/>
              </a:ext>
            </a:extLst>
          </a:blip>
          <a:srcRect b="6284"/>
          <a:stretch>
            <a:fillRect/>
          </a:stretch>
        </p:blipFill>
        <p:spPr bwMode="auto">
          <a:xfrm>
            <a:off x="0" y="0"/>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996226"/>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Allies want Germany to PAY</a:t>
            </a:r>
          </a:p>
        </p:txBody>
      </p:sp>
      <p:pic>
        <p:nvPicPr>
          <p:cNvPr id="24583" name="Picture 7" descr="Greed Revenge and Other Devils Gloat Over the Treaty of Versailles Giclee Print - AllPosters.co.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5832">
            <a:off x="2189163" y="73025"/>
            <a:ext cx="4765675" cy="635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Cj04415830000[1]"/>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3"/>
          <p:cNvSpPr>
            <a:spLocks noGrp="1" noChangeArrowheads="1"/>
          </p:cNvSpPr>
          <p:nvPr>
            <p:ph type="body" idx="1"/>
          </p:nvPr>
        </p:nvSpPr>
        <p:spPr>
          <a:xfrm>
            <a:off x="0" y="1219200"/>
            <a:ext cx="4495800" cy="5638800"/>
          </a:xfrm>
        </p:spPr>
        <p:txBody>
          <a:bodyPr/>
          <a:lstStyle/>
          <a:p>
            <a:pPr eaLnBrk="1" hangingPunct="1"/>
            <a:r>
              <a:rPr lang="en-US">
                <a:latin typeface="Arial" charset="0"/>
              </a:rPr>
              <a:t>Germany was stripped of its military, its territories were split up, and they were required to pay “reparations” to the Allied countries to a total of $33 billion, a sum far beyond its financial means</a:t>
            </a:r>
          </a:p>
          <a:p>
            <a:pPr eaLnBrk="1" hangingPunct="1"/>
            <a:endParaRPr lang="en-US">
              <a:latin typeface="Arial" charset="0"/>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4800600" y="6216650"/>
            <a:ext cx="38862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pPr>
            <a:r>
              <a:rPr lang="en-US" sz="1800" b="1"/>
              <a:t>I can give him one more shot, He wont even notice.</a:t>
            </a:r>
          </a:p>
        </p:txBody>
      </p:sp>
      <p:sp>
        <p:nvSpPr>
          <p:cNvPr id="41990" name="Rectangle 6"/>
          <p:cNvSpPr>
            <a:spLocks noChangeArrowheads="1"/>
          </p:cNvSpPr>
          <p:nvPr/>
        </p:nvSpPr>
        <p:spPr bwMode="auto">
          <a:xfrm>
            <a:off x="0" y="0"/>
            <a:ext cx="9144000" cy="6858000"/>
          </a:xfrm>
          <a:prstGeom prst="rect">
            <a:avLst/>
          </a:prstGeom>
          <a:noFill/>
          <a:ln w="762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Rectangle 7"/>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Reparations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hat the treaty of versailles did to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090613"/>
            <a:ext cx="911225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New Boundaries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Cj04415980000[1]"/>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p:cNvSpPr>
          <p:nvPr>
            <p:ph type="body" idx="1"/>
          </p:nvPr>
        </p:nvSpPr>
        <p:spPr>
          <a:xfrm>
            <a:off x="0" y="1219200"/>
            <a:ext cx="5257800" cy="4525963"/>
          </a:xfrm>
        </p:spPr>
        <p:txBody>
          <a:bodyPr/>
          <a:lstStyle/>
          <a:p>
            <a:pPr marL="547688" indent="-411163" eaLnBrk="1" hangingPunct="1"/>
            <a:r>
              <a:rPr lang="en-US" sz="2800">
                <a:latin typeface="Arial" charset="0"/>
              </a:rPr>
              <a:t>The Senate was strongly opposed to the Treaty, especially Wilson’s own League of Nations, because they felt it would further entangle the United States in foreign affairs.</a:t>
            </a:r>
          </a:p>
          <a:p>
            <a:pPr marL="547688" indent="-411163" eaLnBrk="1" hangingPunct="1"/>
            <a:r>
              <a:rPr lang="en-US" sz="2800">
                <a:latin typeface="Arial" charset="0"/>
              </a:rPr>
              <a:t>They also feared that it might supersede the power of Congress to declare war.</a:t>
            </a:r>
          </a:p>
          <a:p>
            <a:pPr marL="547688" indent="-411163" eaLnBrk="1" hangingPunct="1"/>
            <a:r>
              <a:rPr lang="en-US" sz="2800">
                <a:latin typeface="Arial" charset="0"/>
              </a:rPr>
              <a:t>US did not join the league of nations</a:t>
            </a:r>
          </a:p>
        </p:txBody>
      </p:sp>
      <p:pic>
        <p:nvPicPr>
          <p:cNvPr id="44036" name="Picture 4" descr="woodrow_w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219200"/>
            <a:ext cx="398145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Rectangle 6"/>
          <p:cNvSpPr>
            <a:spLocks noChangeArrowheads="1"/>
          </p:cNvSpPr>
          <p:nvPr/>
        </p:nvSpPr>
        <p:spPr bwMode="auto">
          <a:xfrm>
            <a:off x="0" y="0"/>
            <a:ext cx="9144000" cy="6858000"/>
          </a:xfrm>
          <a:prstGeom prst="rect">
            <a:avLst/>
          </a:prstGeom>
          <a:noFill/>
          <a:ln w="762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 name="Rectangle 6"/>
          <p:cNvSpPr/>
          <p:nvPr/>
        </p:nvSpPr>
        <p:spPr>
          <a:xfrm>
            <a:off x="227007" y="228600"/>
            <a:ext cx="8738111" cy="101566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US Senate Rejects Treaty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Ocean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 y="-2540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4" descr="atl_convoy_w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5956">
            <a:off x="4079169" y="-413657"/>
            <a:ext cx="5135542" cy="67908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17412" name="Rectangle 7"/>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8" name="Rectangle 7"/>
          <p:cNvSpPr/>
          <p:nvPr/>
        </p:nvSpPr>
        <p:spPr>
          <a:xfrm>
            <a:off x="1180960" y="40186"/>
            <a:ext cx="6891630"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US Joins the War</a:t>
            </a:r>
          </a:p>
        </p:txBody>
      </p:sp>
      <p:sp>
        <p:nvSpPr>
          <p:cNvPr id="2" name="Rectangle 1"/>
          <p:cNvSpPr/>
          <p:nvPr/>
        </p:nvSpPr>
        <p:spPr>
          <a:xfrm>
            <a:off x="533400" y="1252390"/>
            <a:ext cx="3505200" cy="4939814"/>
          </a:xfrm>
          <a:prstGeom prst="rect">
            <a:avLst/>
          </a:prstGeom>
        </p:spPr>
        <p:txBody>
          <a:bodyPr>
            <a:spAutoFit/>
          </a:bodyPr>
          <a:lstStyle/>
          <a:p>
            <a:pPr marL="285750" indent="-285750">
              <a:lnSpc>
                <a:spcPct val="90000"/>
              </a:lnSpc>
              <a:buFont typeface="Arial" panose="020B0604020202020204" pitchFamily="34" charset="0"/>
              <a:buChar char="•"/>
              <a:defRPr/>
            </a:pPr>
            <a:r>
              <a:rPr lang="en-US" altLang="en-US" sz="3500" dirty="0">
                <a:solidFill>
                  <a:schemeClr val="bg1"/>
                </a:solidFill>
                <a:effectLst>
                  <a:glow rad="228600">
                    <a:schemeClr val="accent4">
                      <a:satMod val="175000"/>
                      <a:alpha val="40000"/>
                    </a:schemeClr>
                  </a:glow>
                </a:effectLst>
                <a:ea typeface="+mn-ea"/>
              </a:rPr>
              <a:t>Americans successfully sailed to Europe with out any casualties.</a:t>
            </a:r>
          </a:p>
          <a:p>
            <a:pPr marL="285750" indent="-285750">
              <a:lnSpc>
                <a:spcPct val="90000"/>
              </a:lnSpc>
              <a:buFont typeface="Arial" panose="020B0604020202020204" pitchFamily="34" charset="0"/>
              <a:buChar char="•"/>
              <a:defRPr/>
            </a:pPr>
            <a:r>
              <a:rPr lang="en-US" altLang="en-US" sz="3500" dirty="0">
                <a:solidFill>
                  <a:schemeClr val="bg1"/>
                </a:solidFill>
                <a:effectLst>
                  <a:glow rad="228600">
                    <a:schemeClr val="accent4">
                      <a:satMod val="175000"/>
                      <a:alpha val="40000"/>
                    </a:schemeClr>
                  </a:glow>
                </a:effectLst>
                <a:ea typeface="+mn-ea"/>
              </a:rPr>
              <a:t>The war is quickly over once the US enters the war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4" name="Rectangle 4"/>
          <p:cNvSpPr>
            <a:spLocks noGrp="1" noChangeArrowheads="1"/>
          </p:cNvSpPr>
          <p:nvPr>
            <p:ph type="body" idx="4294967295"/>
          </p:nvPr>
        </p:nvSpPr>
        <p:spPr>
          <a:xfrm>
            <a:off x="304800" y="4876800"/>
            <a:ext cx="8458200" cy="1676400"/>
          </a:xfrm>
          <a:solidFill>
            <a:schemeClr val="bg1"/>
          </a:solidFill>
          <a:ln w="76200">
            <a:solidFill>
              <a:srgbClr val="0000FF"/>
            </a:solidFill>
            <a:miter lim="800000"/>
            <a:headEnd/>
            <a:tailEnd/>
          </a:ln>
        </p:spPr>
        <p:txBody>
          <a:bodyPr/>
          <a:lstStyle/>
          <a:p>
            <a:pPr eaLnBrk="1" hangingPunct="1"/>
            <a:r>
              <a:rPr lang="en-US">
                <a:latin typeface="Arial" charset="0"/>
              </a:rPr>
              <a:t>The U.S. Senate refuses to ratify the Treaty of Versailles. </a:t>
            </a:r>
          </a:p>
        </p:txBody>
      </p:sp>
      <p:pic>
        <p:nvPicPr>
          <p:cNvPr id="1026" name="Picture 2"/>
          <p:cNvPicPr>
            <a:picLocks noChangeAspect="1" noChangeArrowheads="1"/>
          </p:cNvPicPr>
          <p:nvPr/>
        </p:nvPicPr>
        <p:blipFill>
          <a:blip r:embed="rId3" cstate="print"/>
          <a:srcRect/>
          <a:stretch>
            <a:fillRect/>
          </a:stretch>
        </p:blipFill>
        <p:spPr bwMode="auto">
          <a:xfrm>
            <a:off x="304800" y="1219200"/>
            <a:ext cx="4419600" cy="3533775"/>
          </a:xfrm>
          <a:prstGeom prst="rect">
            <a:avLst/>
          </a:prstGeom>
          <a:noFill/>
          <a:ln w="76200">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3"/>
          <p:cNvSpPr>
            <a:spLocks noGrp="1" noChangeArrowheads="1"/>
          </p:cNvSpPr>
          <p:nvPr>
            <p:ph type="title" idx="4294967295"/>
          </p:nvPr>
        </p:nvSpPr>
        <p:spPr>
          <a:xfrm>
            <a:off x="5181600" y="1143000"/>
            <a:ext cx="3505200" cy="3657600"/>
          </a:xfrm>
          <a:solidFill>
            <a:schemeClr val="bg1"/>
          </a:solidFill>
          <a:ln w="76200">
            <a:solidFill>
              <a:srgbClr val="FF0000"/>
            </a:solidFill>
          </a:ln>
        </p:spPr>
        <p:txBody>
          <a:bodyPr>
            <a:normAutofit fontScale="90000"/>
          </a:bodyPr>
          <a:lstStyle/>
          <a:p>
            <a:pPr eaLnBrk="1" hangingPunct="1">
              <a:defRPr/>
            </a:pPr>
            <a:r>
              <a:rPr lang="en-US" sz="4000" b="1" smtClean="0">
                <a:ea typeface="+mj-ea"/>
              </a:rPr>
              <a:t>Which action belongs in the empty box above as it relates to World War I?</a:t>
            </a:r>
          </a:p>
        </p:txBody>
      </p:sp>
      <p:sp>
        <p:nvSpPr>
          <p:cNvPr id="7" name="Rectangle 6"/>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a:latin typeface="Arial" charset="0"/>
            </a:endParaRPr>
          </a:p>
        </p:txBody>
      </p:sp>
      <p:sp>
        <p:nvSpPr>
          <p:cNvPr id="46083" name="Rectangle 3"/>
          <p:cNvSpPr>
            <a:spLocks noGrp="1" noChangeArrowheads="1"/>
          </p:cNvSpPr>
          <p:nvPr>
            <p:ph type="body" idx="1"/>
          </p:nvPr>
        </p:nvSpPr>
        <p:spPr/>
        <p:txBody>
          <a:bodyPr/>
          <a:lstStyle/>
          <a:p>
            <a:pPr eaLnBrk="1" hangingPunct="1"/>
            <a:endParaRPr lang="en-US">
              <a:latin typeface="Arial" charset="0"/>
            </a:endParaRPr>
          </a:p>
        </p:txBody>
      </p:sp>
      <p:pic>
        <p:nvPicPr>
          <p:cNvPr id="46084" name="Picture 4" descr="graphics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6" descr="CC2W18  The League of Nations was something that America gained from the treaty of Versailles. The job of the League of nations was to spread peace throughout the worl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86844">
            <a:off x="1579563" y="63500"/>
            <a:ext cx="5984875" cy="6731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31684" cy="1143000"/>
          </a:xfrm>
          <a:extLst/>
        </p:spPr>
        <p:txBody>
          <a:bodyPr rtlCol="0">
            <a:noAutofit/>
            <a:scene3d>
              <a:camera prst="orthographicFront"/>
              <a:lightRig rig="balanced" dir="t">
                <a:rot lat="0" lon="0" rev="2100000"/>
              </a:lightRig>
            </a:scene3d>
            <a:sp3d extrusionH="57150" prstMaterial="metal">
              <a:bevelT w="38100" h="25400"/>
              <a:contourClr>
                <a:schemeClr val="bg2"/>
              </a:contourClr>
            </a:sp3d>
          </a:bodyPr>
          <a:lstStyle/>
          <a:p>
            <a:pPr algn="l" eaLnBrk="1" fontAlgn="auto" hangingPunct="1">
              <a:spcAft>
                <a:spcPts val="0"/>
              </a:spcAft>
              <a:defRPr/>
            </a:pPr>
            <a:r>
              <a:rPr lang="en-US" sz="5200" b="1" dirty="0" smtClean="0">
                <a:ln w="50800"/>
                <a:solidFill>
                  <a:schemeClr val="bg1">
                    <a:lumMod val="85000"/>
                  </a:schemeClr>
                </a:solidFill>
                <a:ea typeface="+mj-ea"/>
              </a:rPr>
              <a:t>League Membership</a:t>
            </a:r>
            <a:endParaRPr lang="en-US" sz="5200" b="1" dirty="0">
              <a:ln w="50800"/>
              <a:solidFill>
                <a:schemeClr val="bg1">
                  <a:lumMod val="85000"/>
                </a:schemeClr>
              </a:solidFill>
              <a:ea typeface="+mj-ea"/>
            </a:endParaRPr>
          </a:p>
        </p:txBody>
      </p:sp>
      <p:sp>
        <p:nvSpPr>
          <p:cNvPr id="47107" name="Content Placeholder 2"/>
          <p:cNvSpPr>
            <a:spLocks noGrp="1"/>
          </p:cNvSpPr>
          <p:nvPr>
            <p:ph idx="1"/>
          </p:nvPr>
        </p:nvSpPr>
        <p:spPr>
          <a:xfrm>
            <a:off x="0" y="5791200"/>
            <a:ext cx="9144000" cy="990600"/>
          </a:xfrm>
        </p:spPr>
        <p:txBody>
          <a:bodyPr/>
          <a:lstStyle/>
          <a:p>
            <a:pPr marL="0" indent="0" algn="ctr" eaLnBrk="1" hangingPunct="1">
              <a:buFont typeface="Arial" charset="0"/>
              <a:buNone/>
            </a:pPr>
            <a:r>
              <a:rPr lang="en-US" sz="3000" b="1">
                <a:solidFill>
                  <a:schemeClr val="bg1"/>
                </a:solidFill>
                <a:latin typeface="Versailles LT" charset="0"/>
              </a:rPr>
              <a:t>The United States never joined the League.  </a:t>
            </a:r>
            <a:r>
              <a:rPr lang="en-US" sz="2800" b="1">
                <a:solidFill>
                  <a:schemeClr val="bg1"/>
                </a:solidFill>
                <a:latin typeface="Versailles LT" charset="0"/>
              </a:rPr>
              <a:t/>
            </a:r>
            <a:br>
              <a:rPr lang="en-US" sz="2800" b="1">
                <a:solidFill>
                  <a:schemeClr val="bg1"/>
                </a:solidFill>
                <a:latin typeface="Versailles LT" charset="0"/>
              </a:rPr>
            </a:br>
            <a:r>
              <a:rPr lang="en-US" sz="600" b="1">
                <a:solidFill>
                  <a:schemeClr val="bg1"/>
                </a:solidFill>
                <a:latin typeface="Versailles LT" charset="0"/>
              </a:rPr>
              <a:t> </a:t>
            </a:r>
            <a:r>
              <a:rPr lang="en-US" sz="2800" b="1">
                <a:solidFill>
                  <a:schemeClr val="bg1"/>
                </a:solidFill>
                <a:latin typeface="Versailles LT" charset="0"/>
              </a:rPr>
              <a:t/>
            </a:r>
            <a:br>
              <a:rPr lang="en-US" sz="2800" b="1">
                <a:solidFill>
                  <a:schemeClr val="bg1"/>
                </a:solidFill>
                <a:latin typeface="Versailles LT" charset="0"/>
              </a:rPr>
            </a:br>
            <a:r>
              <a:rPr lang="en-US" sz="1600" b="1">
                <a:solidFill>
                  <a:schemeClr val="bg1"/>
                </a:solidFill>
                <a:latin typeface="Versailles LT" charset="0"/>
              </a:rPr>
              <a:t>Wilson’s mission to intimately involve the U.S. in global affairs was a failure.</a:t>
            </a:r>
          </a:p>
        </p:txBody>
      </p:sp>
      <p:pic>
        <p:nvPicPr>
          <p:cNvPr id="47108" name="Picture 2" descr="http://upload.wikimedia.org/wikipedia/commons/0/02/LN_member_states_animation.gif"/>
          <p:cNvPicPr>
            <a:picLocks noChangeAspect="1" noChangeArrowheads="1" noCrop="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527175"/>
            <a:ext cx="9525000" cy="417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Rectangle 4"/>
          <p:cNvSpPr>
            <a:spLocks noChangeArrowheads="1"/>
          </p:cNvSpPr>
          <p:nvPr/>
        </p:nvSpPr>
        <p:spPr bwMode="auto">
          <a:xfrm>
            <a:off x="7558088" y="188913"/>
            <a:ext cx="135731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b="1">
                <a:solidFill>
                  <a:srgbClr val="FFFFFF"/>
                </a:solidFill>
                <a:latin typeface="Versailles LT" charset="0"/>
              </a:rPr>
              <a:t>1920-</a:t>
            </a:r>
            <a:br>
              <a:rPr lang="en-US" sz="3200" b="1">
                <a:solidFill>
                  <a:srgbClr val="FFFFFF"/>
                </a:solidFill>
                <a:latin typeface="Versailles LT" charset="0"/>
              </a:rPr>
            </a:br>
            <a:r>
              <a:rPr lang="en-US" sz="3200" b="1">
                <a:solidFill>
                  <a:srgbClr val="FFFFFF"/>
                </a:solidFill>
                <a:latin typeface="Versailles LT" charset="0"/>
              </a:rPr>
              <a:t>1946</a:t>
            </a:r>
            <a:endParaRPr lang="en-US" sz="3200" b="1">
              <a:solidFill>
                <a:srgbClr val="000000"/>
              </a:solidFill>
              <a:latin typeface="Versailles LT" charset="0"/>
            </a:endParaRPr>
          </a:p>
        </p:txBody>
      </p:sp>
      <p:sp useBgFill="1">
        <p:nvSpPr>
          <p:cNvPr id="47110" name="Rectangle 3"/>
          <p:cNvSpPr>
            <a:spLocks noChangeArrowheads="1"/>
          </p:cNvSpPr>
          <p:nvPr/>
        </p:nvSpPr>
        <p:spPr bwMode="auto">
          <a:xfrm>
            <a:off x="5091113" y="5181600"/>
            <a:ext cx="2452687" cy="307975"/>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rgbClr val="FFFFFF"/>
                </a:solidFill>
                <a:latin typeface="Versailles LT" charset="0"/>
              </a:rPr>
              <a:t>Map Credit:  </a:t>
            </a:r>
            <a:r>
              <a:rPr lang="en-US" sz="1400">
                <a:solidFill>
                  <a:srgbClr val="FFFFFF"/>
                </a:solidFill>
                <a:latin typeface="Versailles LT" charset="0"/>
                <a:hlinkClick r:id="rId5" tooltip="User:Maps &amp; Lucy"/>
              </a:rPr>
              <a:t>Maps &amp; Lucy</a:t>
            </a:r>
            <a:endParaRPr lang="en-US" sz="1400">
              <a:solidFill>
                <a:srgbClr val="FFFFFF"/>
              </a:solidFill>
              <a:latin typeface="Versailles LT"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Pj04411660000[1]"/>
          <p:cNvPicPr>
            <a:picLocks noChangeAspect="1" noChangeArrowheads="1"/>
          </p:cNvPicPr>
          <p:nvPr/>
        </p:nvPicPr>
        <p:blipFill>
          <a:blip r:embed="rId2" cstate="email">
            <a:lum bright="60000"/>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3"/>
          <p:cNvSpPr>
            <a:spLocks noGrp="1" noChangeArrowheads="1"/>
          </p:cNvSpPr>
          <p:nvPr>
            <p:ph type="body" idx="1"/>
          </p:nvPr>
        </p:nvSpPr>
        <p:spPr>
          <a:xfrm>
            <a:off x="0" y="457200"/>
            <a:ext cx="9144000" cy="6400800"/>
          </a:xfrm>
          <a:solidFill>
            <a:schemeClr val="bg1">
              <a:alpha val="81175"/>
            </a:schemeClr>
          </a:solidFill>
        </p:spPr>
        <p:txBody>
          <a:bodyPr/>
          <a:lstStyle/>
          <a:p>
            <a:pPr eaLnBrk="1" hangingPunct="1">
              <a:lnSpc>
                <a:spcPct val="80000"/>
              </a:lnSpc>
              <a:buFontTx/>
              <a:buNone/>
            </a:pPr>
            <a:r>
              <a:rPr lang="en-US" sz="2800" b="1">
                <a:latin typeface="Arial" charset="0"/>
              </a:rPr>
              <a:t>WAS DUMB</a:t>
            </a:r>
            <a:r>
              <a:rPr lang="en-US" sz="2800">
                <a:latin typeface="Arial" charset="0"/>
              </a:rPr>
              <a:t>! </a:t>
            </a:r>
          </a:p>
          <a:p>
            <a:pPr eaLnBrk="1" hangingPunct="1">
              <a:lnSpc>
                <a:spcPct val="80000"/>
              </a:lnSpc>
              <a:buFontTx/>
              <a:buNone/>
            </a:pPr>
            <a:r>
              <a:rPr lang="en-US" sz="1600">
                <a:latin typeface="Arial" charset="0"/>
              </a:rPr>
              <a:t> </a:t>
            </a:r>
          </a:p>
          <a:p>
            <a:pPr eaLnBrk="1" hangingPunct="1">
              <a:lnSpc>
                <a:spcPct val="80000"/>
              </a:lnSpc>
            </a:pPr>
            <a:r>
              <a:rPr lang="en-US" sz="2400" b="1" u="sng">
                <a:latin typeface="Arial" charset="0"/>
              </a:rPr>
              <a:t>W</a:t>
            </a:r>
            <a:r>
              <a:rPr lang="en-US" sz="2000">
                <a:latin typeface="Arial" charset="0"/>
              </a:rPr>
              <a:t>eak – the League’s ‘powers’ were little more than going ‘tut-tut’. Sanctions did not work.   It had no army.  </a:t>
            </a:r>
          </a:p>
          <a:p>
            <a:pPr eaLnBrk="1" hangingPunct="1">
              <a:lnSpc>
                <a:spcPct val="80000"/>
              </a:lnSpc>
            </a:pPr>
            <a:r>
              <a:rPr lang="en-US" sz="2400" b="1" u="sng">
                <a:latin typeface="Arial" charset="0"/>
              </a:rPr>
              <a:t>A</a:t>
            </a:r>
            <a:r>
              <a:rPr lang="en-US" sz="2000">
                <a:latin typeface="Arial" charset="0"/>
              </a:rPr>
              <a:t>merica – the strongest nation in the world never joined.   Britain and France were not strong enough to impose pace on their own.  </a:t>
            </a:r>
          </a:p>
          <a:p>
            <a:pPr eaLnBrk="1" hangingPunct="1">
              <a:lnSpc>
                <a:spcPct val="80000"/>
              </a:lnSpc>
            </a:pPr>
            <a:r>
              <a:rPr lang="en-US" sz="2400" b="1" u="sng">
                <a:latin typeface="Arial" charset="0"/>
              </a:rPr>
              <a:t>S</a:t>
            </a:r>
            <a:r>
              <a:rPr lang="en-US" sz="2000">
                <a:latin typeface="Arial" charset="0"/>
              </a:rPr>
              <a:t>tructure – the League was jumbled, so it took ages to do anything.   Members couldn’t agree – but decisions had to be unanimous.   This paralyzed the League.  </a:t>
            </a:r>
          </a:p>
          <a:p>
            <a:pPr eaLnBrk="1" hangingPunct="1">
              <a:lnSpc>
                <a:spcPct val="80000"/>
              </a:lnSpc>
            </a:pPr>
            <a:r>
              <a:rPr lang="en-US" sz="2400" b="1" u="sng">
                <a:latin typeface="Arial" charset="0"/>
              </a:rPr>
              <a:t>D</a:t>
            </a:r>
            <a:r>
              <a:rPr lang="en-US" sz="2000">
                <a:latin typeface="Arial" charset="0"/>
              </a:rPr>
              <a:t>epression – the world-wide Depression made countries try to get more land and power.   They were worried about themselves, not about world peace.  </a:t>
            </a:r>
          </a:p>
          <a:p>
            <a:pPr eaLnBrk="1" hangingPunct="1">
              <a:lnSpc>
                <a:spcPct val="80000"/>
              </a:lnSpc>
            </a:pPr>
            <a:r>
              <a:rPr lang="en-US" sz="2800" b="1" u="sng">
                <a:latin typeface="Arial" charset="0"/>
              </a:rPr>
              <a:t>U</a:t>
            </a:r>
            <a:r>
              <a:rPr lang="en-US" sz="2000">
                <a:latin typeface="Arial" charset="0"/>
              </a:rPr>
              <a:t>nsuccessful – the more the League failed, the less people trusted it.   In the end, everybody just ignored it.  </a:t>
            </a:r>
          </a:p>
          <a:p>
            <a:pPr eaLnBrk="1" hangingPunct="1">
              <a:lnSpc>
                <a:spcPct val="80000"/>
              </a:lnSpc>
            </a:pPr>
            <a:r>
              <a:rPr lang="en-US" sz="2800" b="1" u="sng">
                <a:latin typeface="Arial" charset="0"/>
              </a:rPr>
              <a:t>M</a:t>
            </a:r>
            <a:r>
              <a:rPr lang="en-US" sz="2000">
                <a:latin typeface="Arial" charset="0"/>
              </a:rPr>
              <a:t>embers – the League’s main members let it down. Italy and Japan betrayed the League.   France and Britain did nothing to help it.  </a:t>
            </a:r>
          </a:p>
          <a:p>
            <a:pPr eaLnBrk="1" hangingPunct="1">
              <a:lnSpc>
                <a:spcPct val="80000"/>
              </a:lnSpc>
            </a:pPr>
            <a:r>
              <a:rPr lang="en-US" sz="2800" b="1" u="sng">
                <a:latin typeface="Arial" charset="0"/>
              </a:rPr>
              <a:t>B</a:t>
            </a:r>
            <a:r>
              <a:rPr lang="en-US" sz="2000">
                <a:latin typeface="Arial" charset="0"/>
              </a:rPr>
              <a:t>ig bullies – in the 1920s, the League had dealt with weak countries.   In the 1930s, powerful countries like Germany, Italy and Japan attacked weaker countries.   They were too strong for the League to stop them.  </a:t>
            </a:r>
            <a:r>
              <a:rPr lang="en-US" sz="1800">
                <a:latin typeface="Arial" charset="0"/>
              </a:rPr>
              <a:t> </a:t>
            </a:r>
          </a:p>
        </p:txBody>
      </p:sp>
      <p:sp>
        <p:nvSpPr>
          <p:cNvPr id="48132" name="Rectangle 5"/>
          <p:cNvSpPr>
            <a:spLocks noChangeArrowheads="1"/>
          </p:cNvSpPr>
          <p:nvPr/>
        </p:nvSpPr>
        <p:spPr bwMode="auto">
          <a:xfrm>
            <a:off x="0" y="0"/>
            <a:ext cx="9144000" cy="6858000"/>
          </a:xfrm>
          <a:prstGeom prst="rect">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 name="Rectangle 5"/>
          <p:cNvSpPr/>
          <p:nvPr/>
        </p:nvSpPr>
        <p:spPr>
          <a:xfrm>
            <a:off x="227007" y="228600"/>
            <a:ext cx="8738111" cy="63094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en-US" sz="35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League of Nations: Problems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http://s3.amazonaws.com/rapgenius/flames.jpg"/>
          <p:cNvPicPr>
            <a:picLocks noChangeAspect="1" noChangeArrowheads="1"/>
          </p:cNvPicPr>
          <p:nvPr/>
        </p:nvPicPr>
        <p:blipFill>
          <a:blip r:embed="rId2">
            <a:extLst>
              <a:ext uri="{28A0092B-C50C-407E-A947-70E740481C1C}">
                <a14:useLocalDpi xmlns:a14="http://schemas.microsoft.com/office/drawing/2010/main" val="0"/>
              </a:ext>
            </a:extLst>
          </a:blip>
          <a:srcRect t="5116" r="4840"/>
          <a:stretch>
            <a:fillRect/>
          </a:stretch>
        </p:blipFill>
        <p:spPr bwMode="auto">
          <a:xfrm>
            <a:off x="-31750" y="-4763"/>
            <a:ext cx="917575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 Problems</a:t>
            </a:r>
          </a:p>
        </p:txBody>
      </p:sp>
      <p:pic>
        <p:nvPicPr>
          <p:cNvPr id="31754" name="Picture 10" descr="http://www.warhistoryonline.com/wp-content/uploads/2013/01/HitlerSurveysDM_468x326.jpg"/>
          <p:cNvPicPr>
            <a:picLocks noChangeAspect="1" noChangeArrowheads="1"/>
          </p:cNvPicPr>
          <p:nvPr/>
        </p:nvPicPr>
        <p:blipFill>
          <a:blip r:embed="rId3">
            <a:extLst>
              <a:ext uri="{28A0092B-C50C-407E-A947-70E740481C1C}">
                <a14:useLocalDpi xmlns:a14="http://schemas.microsoft.com/office/drawing/2010/main" val="0"/>
              </a:ext>
            </a:extLst>
          </a:blip>
          <a:srcRect l="10106" r="6836"/>
          <a:stretch>
            <a:fillRect/>
          </a:stretch>
        </p:blipFill>
        <p:spPr bwMode="auto">
          <a:xfrm>
            <a:off x="4537075" y="1917700"/>
            <a:ext cx="4419600" cy="37068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81000" y="1690687"/>
            <a:ext cx="4572000" cy="3933384"/>
          </a:xfrm>
          <a:prstGeom prst="rect">
            <a:avLst/>
          </a:prstGeom>
        </p:spPr>
        <p:txBody>
          <a:bodyPr>
            <a:spAutoFit/>
          </a:bodyPr>
          <a:lstStyle/>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 This treaty took away Germany's land, money, livestock, and natural resources, which forced their trading and population to decline. </a:t>
            </a:r>
          </a:p>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It also set limitations on Germany's army, forcing them to have a much smaller army. </a:t>
            </a:r>
          </a:p>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This led to the rising of Adolf Hitler and the German Nazis, who eventually started World War II. </a:t>
            </a:r>
          </a:p>
        </p:txBody>
      </p:sp>
      <p:pic>
        <p:nvPicPr>
          <p:cNvPr id="31748" name="Picture 6" descr="120px-Swasti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1143000" cy="1095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8" descr="http://etc-mysitemyway.s3.amazonaws.com/icons/legacy-previews/icons/simple-red-square-icons-media/129102-simple-red-square-icon-media-a-media22-arrow-forward1.png">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2350" y="5281613"/>
            <a:ext cx="1576388" cy="157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was the goal of Wilson’s 14 Points?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eaLnBrk="1" hangingPunct="1"/>
            <a:r>
              <a:rPr lang="en-US">
                <a:latin typeface="Arial" charset="0"/>
              </a:rPr>
              <a:t>To create a lasting peace</a:t>
            </a: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was Wilson’s 14</a:t>
            </a:r>
            <a:r>
              <a:rPr lang="en-US" b="1" baseline="30000">
                <a:latin typeface="Arial" charset="0"/>
              </a:rPr>
              <a:t>th</a:t>
            </a:r>
            <a:r>
              <a:rPr lang="en-US" b="1">
                <a:latin typeface="Arial" charset="0"/>
              </a:rPr>
              <a:t> Point?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eaLnBrk="1" hangingPunct="1"/>
            <a:r>
              <a:rPr lang="en-US">
                <a:latin typeface="Arial" charset="0"/>
              </a:rPr>
              <a:t>Formation of the League of Nations</a:t>
            </a: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The Treaty of Versailles overlooked the importance of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342900" lvl="1" indent="-342900" eaLnBrk="1" hangingPunct="1">
              <a:buFont typeface="Arial" charset="0"/>
              <a:buChar char="•"/>
            </a:pPr>
            <a:r>
              <a:rPr lang="en-US">
                <a:latin typeface="Arial" charset="0"/>
              </a:rPr>
              <a:t>treating all nations justly, including the losers of a war.</a:t>
            </a:r>
            <a:endParaRPr lang="en-US" sz="4000">
              <a:latin typeface="Arial" charset="0"/>
            </a:endParaRPr>
          </a:p>
          <a:p>
            <a:pPr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country was forced to take blame for the entire war?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342900" lvl="1" indent="-342900" eaLnBrk="1" hangingPunct="1">
              <a:buFont typeface="Arial" charset="0"/>
              <a:buChar char="•"/>
            </a:pPr>
            <a:r>
              <a:rPr lang="en-US">
                <a:latin typeface="Arial" charset="0"/>
              </a:rPr>
              <a:t>Germany</a:t>
            </a:r>
            <a:endParaRPr lang="en-US" sz="4000">
              <a:latin typeface="Arial" charset="0"/>
            </a:endParaRPr>
          </a:p>
          <a:p>
            <a:pPr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2" descr="yellow-background-thumb4867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Oval 18"/>
          <p:cNvSpPr>
            <a:spLocks noChangeArrowheads="1"/>
          </p:cNvSpPr>
          <p:nvPr/>
        </p:nvSpPr>
        <p:spPr bwMode="auto">
          <a:xfrm>
            <a:off x="6096000" y="2514600"/>
            <a:ext cx="3429000" cy="3733800"/>
          </a:xfrm>
          <a:prstGeom prst="ellipse">
            <a:avLst/>
          </a:prstGeom>
          <a:gradFill rotWithShape="1">
            <a:gsLst>
              <a:gs pos="0">
                <a:srgbClr val="FF0066"/>
              </a:gs>
              <a:gs pos="100000">
                <a:srgbClr val="FF66FF"/>
              </a:gs>
            </a:gsLst>
            <a:lin ang="5400000" scaled="1"/>
          </a:gradFill>
          <a:ln w="76200">
            <a:solidFill>
              <a:srgbClr val="CC99FF"/>
            </a:solidFill>
            <a:round/>
            <a:headEnd/>
            <a:tailEnd/>
          </a:ln>
        </p:spPr>
        <p:txBody>
          <a:bodyPr wrap="none" anchor="ctr"/>
          <a:lstStyle/>
          <a:p>
            <a:endParaRPr lang="en-US"/>
          </a:p>
        </p:txBody>
      </p:sp>
      <p:sp>
        <p:nvSpPr>
          <p:cNvPr id="18436" name="Oval 16"/>
          <p:cNvSpPr>
            <a:spLocks noChangeArrowheads="1"/>
          </p:cNvSpPr>
          <p:nvPr/>
        </p:nvSpPr>
        <p:spPr bwMode="auto">
          <a:xfrm>
            <a:off x="-228600" y="2209800"/>
            <a:ext cx="3429000" cy="3733800"/>
          </a:xfrm>
          <a:prstGeom prst="ellipse">
            <a:avLst/>
          </a:prstGeom>
          <a:gradFill rotWithShape="1">
            <a:gsLst>
              <a:gs pos="0">
                <a:srgbClr val="33CC33"/>
              </a:gs>
              <a:gs pos="100000">
                <a:srgbClr val="CCFF33"/>
              </a:gs>
            </a:gsLst>
            <a:lin ang="5400000" scaled="1"/>
          </a:gradFill>
          <a:ln w="76200">
            <a:solidFill>
              <a:srgbClr val="339966"/>
            </a:solidFill>
            <a:round/>
            <a:headEnd/>
            <a:tailEnd/>
          </a:ln>
        </p:spPr>
        <p:txBody>
          <a:bodyPr wrap="none" anchor="ctr"/>
          <a:lstStyle/>
          <a:p>
            <a:pPr algn="ctr"/>
            <a:endParaRPr lang="en-US"/>
          </a:p>
        </p:txBody>
      </p:sp>
      <p:sp>
        <p:nvSpPr>
          <p:cNvPr id="18437" name="Oval 17"/>
          <p:cNvSpPr>
            <a:spLocks noChangeArrowheads="1"/>
          </p:cNvSpPr>
          <p:nvPr/>
        </p:nvSpPr>
        <p:spPr bwMode="auto">
          <a:xfrm>
            <a:off x="2667000" y="3276600"/>
            <a:ext cx="3733800" cy="3733800"/>
          </a:xfrm>
          <a:prstGeom prst="ellipse">
            <a:avLst/>
          </a:prstGeom>
          <a:gradFill rotWithShape="1">
            <a:gsLst>
              <a:gs pos="0">
                <a:srgbClr val="00FFFF"/>
              </a:gs>
              <a:gs pos="100000">
                <a:srgbClr val="6600FF"/>
              </a:gs>
            </a:gsLst>
            <a:lin ang="5400000" scaled="1"/>
          </a:gradFill>
          <a:ln w="76200">
            <a:solidFill>
              <a:srgbClr val="0000FF"/>
            </a:solidFill>
            <a:round/>
            <a:headEnd/>
            <a:tailEnd/>
          </a:ln>
        </p:spPr>
        <p:txBody>
          <a:bodyPr wrap="none" anchor="ctr"/>
          <a:lstStyle/>
          <a:p>
            <a:pPr algn="ctr"/>
            <a:endParaRPr lang="en-US"/>
          </a:p>
        </p:txBody>
      </p:sp>
      <p:sp>
        <p:nvSpPr>
          <p:cNvPr id="18438" name="Oval 10"/>
          <p:cNvSpPr>
            <a:spLocks noChangeArrowheads="1"/>
          </p:cNvSpPr>
          <p:nvPr/>
        </p:nvSpPr>
        <p:spPr bwMode="auto">
          <a:xfrm>
            <a:off x="3048000" y="1143000"/>
            <a:ext cx="3581400" cy="1752600"/>
          </a:xfrm>
          <a:prstGeom prst="ellipse">
            <a:avLst/>
          </a:prstGeom>
          <a:gradFill rotWithShape="1">
            <a:gsLst>
              <a:gs pos="0">
                <a:srgbClr val="FF9900"/>
              </a:gs>
              <a:gs pos="100000">
                <a:srgbClr val="FFFF00"/>
              </a:gs>
            </a:gsLst>
            <a:lin ang="5400000" scaled="1"/>
          </a:gradFill>
          <a:ln w="76200">
            <a:solidFill>
              <a:srgbClr val="FF0000"/>
            </a:solidFill>
            <a:round/>
            <a:headEnd/>
            <a:tailEnd/>
          </a:ln>
        </p:spPr>
        <p:txBody>
          <a:bodyPr wrap="none" anchor="ctr"/>
          <a:lstStyle/>
          <a:p>
            <a:endParaRPr lang="en-US"/>
          </a:p>
        </p:txBody>
      </p:sp>
      <p:sp>
        <p:nvSpPr>
          <p:cNvPr id="18439" name="Rectangle 9"/>
          <p:cNvSpPr>
            <a:spLocks noChangeArrowheads="1"/>
          </p:cNvSpPr>
          <p:nvPr/>
        </p:nvSpPr>
        <p:spPr bwMode="auto">
          <a:xfrm>
            <a:off x="3429000" y="1524000"/>
            <a:ext cx="289560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90000"/>
              </a:lnSpc>
            </a:pPr>
            <a:r>
              <a:rPr lang="en-US" sz="2800" b="1"/>
              <a:t>Reasons why WWI ended</a:t>
            </a:r>
          </a:p>
        </p:txBody>
      </p:sp>
      <p:sp>
        <p:nvSpPr>
          <p:cNvPr id="18440" name="Rectangle 11"/>
          <p:cNvSpPr>
            <a:spLocks noChangeArrowheads="1"/>
          </p:cNvSpPr>
          <p:nvPr/>
        </p:nvSpPr>
        <p:spPr bwMode="auto">
          <a:xfrm>
            <a:off x="0" y="2438400"/>
            <a:ext cx="2743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t>1. US joins the war. Bringing supplies and fresh troops</a:t>
            </a:r>
          </a:p>
        </p:txBody>
      </p:sp>
      <p:sp>
        <p:nvSpPr>
          <p:cNvPr id="18441" name="Rectangle 12"/>
          <p:cNvSpPr>
            <a:spLocks noChangeArrowheads="1"/>
          </p:cNvSpPr>
          <p:nvPr/>
        </p:nvSpPr>
        <p:spPr bwMode="auto">
          <a:xfrm>
            <a:off x="6400800" y="2895600"/>
            <a:ext cx="27432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t>3. </a:t>
            </a:r>
            <a:r>
              <a:rPr lang="en-US" sz="2400"/>
              <a:t>Germany is weak and German citizens force the emperor to step down</a:t>
            </a:r>
          </a:p>
        </p:txBody>
      </p:sp>
      <p:sp>
        <p:nvSpPr>
          <p:cNvPr id="18442" name="Rectangle 15"/>
          <p:cNvSpPr>
            <a:spLocks noChangeArrowheads="1"/>
          </p:cNvSpPr>
          <p:nvPr/>
        </p:nvSpPr>
        <p:spPr bwMode="auto">
          <a:xfrm>
            <a:off x="2895600" y="3733800"/>
            <a:ext cx="32004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t>2. Empires Crumble</a:t>
            </a:r>
          </a:p>
          <a:p>
            <a:pPr algn="ctr">
              <a:buFontTx/>
              <a:buChar char="•"/>
            </a:pPr>
            <a:r>
              <a:rPr lang="en-US" sz="2400"/>
              <a:t>Ottoman</a:t>
            </a:r>
          </a:p>
          <a:p>
            <a:pPr algn="ctr">
              <a:buFontTx/>
              <a:buChar char="•"/>
            </a:pPr>
            <a:r>
              <a:rPr lang="en-US" sz="2400"/>
              <a:t>Austro-Hungarian</a:t>
            </a:r>
          </a:p>
          <a:p>
            <a:pPr algn="ctr">
              <a:buFontTx/>
              <a:buChar char="•"/>
            </a:pPr>
            <a:r>
              <a:rPr lang="en-US" sz="2400"/>
              <a:t>Russian</a:t>
            </a:r>
            <a:endParaRPr lang="en-US"/>
          </a:p>
        </p:txBody>
      </p:sp>
      <p:sp>
        <p:nvSpPr>
          <p:cNvPr id="18443" name="Line 19"/>
          <p:cNvSpPr>
            <a:spLocks noChangeShapeType="1"/>
          </p:cNvSpPr>
          <p:nvPr/>
        </p:nvSpPr>
        <p:spPr bwMode="auto">
          <a:xfrm flipH="1">
            <a:off x="1752600" y="2057400"/>
            <a:ext cx="1371600" cy="304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4" name="Line 20"/>
          <p:cNvSpPr>
            <a:spLocks noChangeShapeType="1"/>
          </p:cNvSpPr>
          <p:nvPr/>
        </p:nvSpPr>
        <p:spPr bwMode="auto">
          <a:xfrm>
            <a:off x="4724400" y="2895600"/>
            <a:ext cx="0" cy="5334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5" name="Line 21"/>
          <p:cNvSpPr>
            <a:spLocks noChangeShapeType="1"/>
          </p:cNvSpPr>
          <p:nvPr/>
        </p:nvSpPr>
        <p:spPr bwMode="auto">
          <a:xfrm>
            <a:off x="6553200" y="1981200"/>
            <a:ext cx="137160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8446" name="Picture 21" descr="world-war-i-in-1918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0"/>
            <a:ext cx="28194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23" descr="white0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4800600"/>
            <a:ext cx="16859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25" descr="Protection-agains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86600" y="4876800"/>
            <a:ext cx="13874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112561" y="40186"/>
            <a:ext cx="9028434"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War Comes to an End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sz="4000" b="1">
                <a:latin typeface="Arial" charset="0"/>
              </a:rPr>
              <a:t>Why didn’t the Senate approve the Treaty of Versailles?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533400" lvl="1" indent="-533400" eaLnBrk="1" hangingPunct="1"/>
            <a:r>
              <a:rPr lang="en-US">
                <a:latin typeface="Arial" charset="0"/>
              </a:rPr>
              <a:t>They thought it would involve the United States in future conflicts.</a:t>
            </a:r>
            <a:r>
              <a:rPr lang="en-US" sz="3200">
                <a:latin typeface="Arial" charset="0"/>
              </a:rPr>
              <a:t> </a:t>
            </a:r>
            <a:endParaRPr lang="en-US" sz="4000">
              <a:latin typeface="Arial" charset="0"/>
            </a:endParaRPr>
          </a:p>
          <a:p>
            <a:pPr marL="609600" indent="-609600"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pic>
        <p:nvPicPr>
          <p:cNvPr id="56323" name="Picture 8" descr="http://etc-mysitemyway.s3.amazonaws.com/icons/legacy-previews/icons/simple-red-square-icons-media/129102-simple-red-square-icon-media-a-media22-arrow-forward1.png">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4876800"/>
            <a:ext cx="1576388" cy="157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189142" y="1371600"/>
            <a:ext cx="7116471" cy="378565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dirty="0">
                <a:ln w="11430"/>
                <a:solidFill>
                  <a:srgbClr val="FF0000"/>
                </a:solidFill>
                <a:effectLst>
                  <a:outerShdw blurRad="50800" dist="39000" dir="5460000" algn="tl">
                    <a:srgbClr val="000000">
                      <a:alpha val="38000"/>
                    </a:srgbClr>
                  </a:outerShdw>
                </a:effectLst>
                <a:ea typeface="+mn-ea"/>
              </a:rPr>
              <a:t>How the War Changed the World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5" descr="second-world-war-end-german-resistance-berlin"/>
          <p:cNvPicPr>
            <a:picLocks noChangeAspect="1" noChangeArrowheads="1"/>
          </p:cNvPicPr>
          <p:nvPr/>
        </p:nvPicPr>
        <p:blipFill>
          <a:blip r:embed="rId3">
            <a:extLst>
              <a:ext uri="{28A0092B-C50C-407E-A947-70E740481C1C}">
                <a14:useLocalDpi xmlns:a14="http://schemas.microsoft.com/office/drawing/2010/main" val="0"/>
              </a:ext>
            </a:extLst>
          </a:blip>
          <a:srcRect r="3078"/>
          <a:stretch>
            <a:fillRect/>
          </a:stretch>
        </p:blipFill>
        <p:spPr bwMode="auto">
          <a:xfrm>
            <a:off x="4800600" y="2057400"/>
            <a:ext cx="3832225" cy="4343400"/>
          </a:xfrm>
          <a:prstGeom prst="rect">
            <a:avLst/>
          </a:prstGeom>
          <a:noFill/>
          <a:ln w="38100">
            <a:solidFill>
              <a:srgbClr val="808000"/>
            </a:solidFill>
            <a:miter lim="800000"/>
            <a:headEnd/>
            <a:tailEnd/>
          </a:ln>
          <a:extLst>
            <a:ext uri="{909E8E84-426E-40dd-AFC4-6F175D3DCCD1}">
              <a14:hiddenFill xmlns:a14="http://schemas.microsoft.com/office/drawing/2010/main" xmlns="">
                <a:solidFill>
                  <a:srgbClr val="FFFFFF"/>
                </a:solidFill>
              </a14:hiddenFill>
            </a:ext>
          </a:extLst>
        </p:spPr>
      </p:pic>
      <p:sp>
        <p:nvSpPr>
          <p:cNvPr id="19460" name="Rectangle 7"/>
          <p:cNvSpPr>
            <a:spLocks noChangeArrowheads="1"/>
          </p:cNvSpPr>
          <p:nvPr/>
        </p:nvSpPr>
        <p:spPr bwMode="auto">
          <a:xfrm>
            <a:off x="0" y="0"/>
            <a:ext cx="9144000" cy="6858000"/>
          </a:xfrm>
          <a:prstGeom prst="rect">
            <a:avLst/>
          </a:prstGeom>
          <a:noFill/>
          <a:ln w="76200">
            <a:solidFill>
              <a:srgbClr val="8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Rectangle 7"/>
          <p:cNvSpPr/>
          <p:nvPr/>
        </p:nvSpPr>
        <p:spPr>
          <a:xfrm>
            <a:off x="-7126" y="228600"/>
            <a:ext cx="4807726"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11-11-11, 1918</a:t>
            </a:r>
          </a:p>
        </p:txBody>
      </p:sp>
      <p:pic>
        <p:nvPicPr>
          <p:cNvPr id="1946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322723">
            <a:off x="4781550" y="425450"/>
            <a:ext cx="4267200" cy="1643063"/>
          </a:xfrm>
          <a:prstGeom prst="rect">
            <a:avLst/>
          </a:prstGeom>
          <a:noFill/>
          <a:ln w="381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19463" name="Rectangle 1"/>
          <p:cNvSpPr>
            <a:spLocks noChangeArrowheads="1"/>
          </p:cNvSpPr>
          <p:nvPr/>
        </p:nvSpPr>
        <p:spPr bwMode="auto">
          <a:xfrm>
            <a:off x="111125" y="1784350"/>
            <a:ext cx="4572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nSpc>
                <a:spcPct val="90000"/>
              </a:lnSpc>
              <a:buFontTx/>
              <a:buChar char="•"/>
            </a:pPr>
            <a:r>
              <a:rPr lang="en-US" sz="3000"/>
              <a:t>On the 11</a:t>
            </a:r>
            <a:r>
              <a:rPr lang="en-US" sz="3000" baseline="30000"/>
              <a:t>th</a:t>
            </a:r>
            <a:r>
              <a:rPr lang="en-US" sz="3000"/>
              <a:t> hour, of the 11</a:t>
            </a:r>
            <a:r>
              <a:rPr lang="en-US" sz="3000" baseline="30000"/>
              <a:t>th</a:t>
            </a:r>
            <a:r>
              <a:rPr lang="en-US" sz="3000"/>
              <a:t> day, of the 11</a:t>
            </a:r>
            <a:r>
              <a:rPr lang="en-US" sz="3000" baseline="30000"/>
              <a:t>th</a:t>
            </a:r>
            <a:r>
              <a:rPr lang="en-US" sz="3000"/>
              <a:t> month, 1918 the fighting stopped</a:t>
            </a:r>
          </a:p>
          <a:p>
            <a:pPr marL="285750" indent="-285750">
              <a:lnSpc>
                <a:spcPct val="90000"/>
              </a:lnSpc>
              <a:buFontTx/>
              <a:buChar char="•"/>
            </a:pPr>
            <a:r>
              <a:rPr lang="en-US" sz="3000"/>
              <a:t>Germany finally signed an armistice, or cease fire, that ended the war</a:t>
            </a:r>
          </a:p>
        </p:txBody>
      </p:sp>
      <p:pic>
        <p:nvPicPr>
          <p:cNvPr id="8201" name="Picture 9" descr="A lone British soldier stands up to his knees in spent shell cases. France, W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0"/>
            <a:ext cx="47625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3" name="Picture 11" descr="What we call &quot;Veterans Day&quot; today was originally &quot;Armistice Day,&quot; marking the day WWI ended. In this photo, Americans celebrate news of German surrender on Wall Street, November 19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653702">
            <a:off x="3409950" y="50800"/>
            <a:ext cx="5222875"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3" y="-65088"/>
            <a:ext cx="9236076" cy="6994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7178"/>
                                        </p:tgtEl>
                                        <p:attrNameLst>
                                          <p:attrName>style.visibility</p:attrName>
                                        </p:attrNameLst>
                                      </p:cBhvr>
                                      <p:to>
                                        <p:strVal val="visible"/>
                                      </p:to>
                                    </p:set>
                                    <p:animEffect transition="in" filter="circle(in)">
                                      <p:cBhvr>
                                        <p:cTn id="1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he eyes of war, World War I."/>
          <p:cNvPicPr>
            <a:picLocks noChangeAspect="1" noChangeArrowheads="1"/>
          </p:cNvPicPr>
          <p:nvPr/>
        </p:nvPicPr>
        <p:blipFill>
          <a:blip r:embed="rId2">
            <a:extLst>
              <a:ext uri="{28A0092B-C50C-407E-A947-70E740481C1C}">
                <a14:useLocalDpi xmlns:a14="http://schemas.microsoft.com/office/drawing/2010/main" val="0"/>
              </a:ext>
            </a:extLst>
          </a:blip>
          <a:srcRect t="22641" b="22641"/>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447800" y="-14860"/>
            <a:ext cx="6760185"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A Flawed Peace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Versailles palace  z France."/>
          <p:cNvPicPr>
            <a:picLocks noChangeAspect="1" noChangeArrowheads="1"/>
          </p:cNvPicPr>
          <p:nvPr/>
        </p:nvPicPr>
        <p:blipFill>
          <a:blip r:embed="rId3">
            <a:extLst>
              <a:ext uri="{28A0092B-C50C-407E-A947-70E740481C1C}">
                <a14:useLocalDpi xmlns:a14="http://schemas.microsoft.com/office/drawing/2010/main" val="0"/>
              </a:ext>
            </a:extLst>
          </a:blip>
          <a:srcRect l="833" t="19162" r="-833" b="25423"/>
          <a:stretch>
            <a:fillRect/>
          </a:stretch>
        </p:blipFill>
        <p:spPr bwMode="auto">
          <a:xfrm>
            <a:off x="-127000" y="-152400"/>
            <a:ext cx="9347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8" descr="Wilson"/>
          <p:cNvPicPr>
            <a:picLocks noGrp="1" noChangeAspect="1" noChangeArrowheads="1"/>
          </p:cNvPicPr>
          <p:nvPr>
            <p:ph sz="quarter" idx="4294967295"/>
          </p:nvPr>
        </p:nvPicPr>
        <p:blipFill>
          <a:blip r:embed="rId4" cstate="email">
            <a:extLst>
              <a:ext uri="{28A0092B-C50C-407E-A947-70E740481C1C}">
                <a14:useLocalDpi xmlns:a14="http://schemas.microsoft.com/office/drawing/2010/main" val="0"/>
              </a:ext>
            </a:extLst>
          </a:blip>
          <a:srcRect/>
          <a:stretch>
            <a:fillRect/>
          </a:stretch>
        </p:blipFill>
        <p:spPr>
          <a:xfrm>
            <a:off x="381000" y="990600"/>
            <a:ext cx="1876425" cy="22860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4" name="Picture 14" descr="Orlando"/>
          <p:cNvPicPr>
            <a:picLocks noGrp="1" noChangeAspect="1" noChangeArrowheads="1"/>
          </p:cNvPicPr>
          <p:nvPr>
            <p:ph sz="quarter" idx="4294967295"/>
          </p:nvPr>
        </p:nvPicPr>
        <p:blipFill>
          <a:blip r:embed="rId5" cstate="email">
            <a:extLst>
              <a:ext uri="{28A0092B-C50C-407E-A947-70E740481C1C}">
                <a14:useLocalDpi xmlns:a14="http://schemas.microsoft.com/office/drawing/2010/main" val="0"/>
              </a:ext>
            </a:extLst>
          </a:blip>
          <a:srcRect/>
          <a:stretch>
            <a:fillRect/>
          </a:stretch>
        </p:blipFill>
        <p:spPr>
          <a:xfrm>
            <a:off x="2590800" y="990600"/>
            <a:ext cx="1677988" cy="2290763"/>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5" name="Picture 10" descr="George"/>
          <p:cNvPicPr>
            <a:picLocks noGrp="1" noChangeAspect="1" noChangeArrowheads="1"/>
          </p:cNvPicPr>
          <p:nvPr>
            <p:ph sz="quarter" idx="4294967295"/>
          </p:nvPr>
        </p:nvPicPr>
        <p:blipFill>
          <a:blip r:embed="rId6" cstate="email">
            <a:extLst>
              <a:ext uri="{28A0092B-C50C-407E-A947-70E740481C1C}">
                <a14:useLocalDpi xmlns:a14="http://schemas.microsoft.com/office/drawing/2010/main" val="0"/>
              </a:ext>
            </a:extLst>
          </a:blip>
          <a:srcRect/>
          <a:stretch>
            <a:fillRect/>
          </a:stretch>
        </p:blipFill>
        <p:spPr>
          <a:xfrm>
            <a:off x="376238" y="3429000"/>
            <a:ext cx="1824037" cy="28956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6" name="Picture 11" descr="Clemenceau"/>
          <p:cNvPicPr>
            <a:picLocks noGrp="1" noChangeAspect="1" noChangeArrowheads="1"/>
          </p:cNvPicPr>
          <p:nvPr>
            <p:ph sz="quarter" idx="4294967295"/>
          </p:nvPr>
        </p:nvPicPr>
        <p:blipFill>
          <a:blip r:embed="rId7" cstate="email">
            <a:extLst>
              <a:ext uri="{28A0092B-C50C-407E-A947-70E740481C1C}">
                <a14:useLocalDpi xmlns:a14="http://schemas.microsoft.com/office/drawing/2010/main" val="0"/>
              </a:ext>
            </a:extLst>
          </a:blip>
          <a:srcRect/>
          <a:stretch>
            <a:fillRect/>
          </a:stretch>
        </p:blipFill>
        <p:spPr>
          <a:xfrm>
            <a:off x="2438400" y="3505200"/>
            <a:ext cx="1860550" cy="27432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511" name="Text Box 12"/>
          <p:cNvSpPr txBox="1">
            <a:spLocks noChangeArrowheads="1"/>
          </p:cNvSpPr>
          <p:nvPr/>
        </p:nvSpPr>
        <p:spPr bwMode="auto">
          <a:xfrm>
            <a:off x="381000" y="2819400"/>
            <a:ext cx="37338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pPr>
            <a:r>
              <a:rPr lang="en-US" sz="1600">
                <a:solidFill>
                  <a:schemeClr val="bg1"/>
                </a:solidFill>
                <a:cs typeface="Arial" charset="0"/>
              </a:rPr>
              <a:t>Woodrow Wilson</a:t>
            </a:r>
          </a:p>
          <a:p>
            <a:pPr>
              <a:spcBef>
                <a:spcPct val="50000"/>
              </a:spcBef>
            </a:pPr>
            <a:endParaRPr lang="en-US" sz="1600">
              <a:cs typeface="Arial" charset="0"/>
            </a:endParaRPr>
          </a:p>
          <a:p>
            <a:pPr>
              <a:spcBef>
                <a:spcPct val="50000"/>
              </a:spcBef>
            </a:pPr>
            <a:endParaRPr lang="en-US" sz="1600">
              <a:cs typeface="Arial" charset="0"/>
            </a:endParaRPr>
          </a:p>
          <a:p>
            <a:pPr>
              <a:spcBef>
                <a:spcPct val="50000"/>
              </a:spcBef>
            </a:pPr>
            <a:endParaRPr lang="en-US" sz="1600">
              <a:cs typeface="Arial" charset="0"/>
            </a:endParaRPr>
          </a:p>
          <a:p>
            <a:pPr>
              <a:spcBef>
                <a:spcPct val="50000"/>
              </a:spcBef>
            </a:pPr>
            <a:r>
              <a:rPr lang="en-US" sz="1600">
                <a:cs typeface="Arial" charset="0"/>
              </a:rPr>
              <a:t>	</a:t>
            </a:r>
          </a:p>
        </p:txBody>
      </p:sp>
      <p:sp>
        <p:nvSpPr>
          <p:cNvPr id="21512" name="Rectangle 8"/>
          <p:cNvSpPr>
            <a:spLocks noChangeArrowheads="1"/>
          </p:cNvSpPr>
          <p:nvPr/>
        </p:nvSpPr>
        <p:spPr bwMode="auto">
          <a:xfrm>
            <a:off x="457200" y="5486400"/>
            <a:ext cx="1441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solidFill>
                  <a:schemeClr val="bg1"/>
                </a:solidFill>
              </a:rPr>
              <a:t>David Lloyd </a:t>
            </a:r>
          </a:p>
          <a:p>
            <a:pPr algn="ctr"/>
            <a:r>
              <a:rPr lang="en-US">
                <a:solidFill>
                  <a:schemeClr val="bg1"/>
                </a:solidFill>
              </a:rPr>
              <a:t>George</a:t>
            </a:r>
          </a:p>
        </p:txBody>
      </p:sp>
      <p:sp>
        <p:nvSpPr>
          <p:cNvPr id="21513" name="Rectangle 9"/>
          <p:cNvSpPr>
            <a:spLocks noChangeArrowheads="1"/>
          </p:cNvSpPr>
          <p:nvPr/>
        </p:nvSpPr>
        <p:spPr bwMode="auto">
          <a:xfrm>
            <a:off x="2590800" y="2819400"/>
            <a:ext cx="1771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a:solidFill>
                  <a:schemeClr val="bg1"/>
                </a:solidFill>
              </a:rPr>
              <a:t>Vittorio Orlando</a:t>
            </a:r>
          </a:p>
        </p:txBody>
      </p:sp>
      <p:sp>
        <p:nvSpPr>
          <p:cNvPr id="21514" name="Rectangle 10"/>
          <p:cNvSpPr>
            <a:spLocks noChangeArrowheads="1"/>
          </p:cNvSpPr>
          <p:nvPr/>
        </p:nvSpPr>
        <p:spPr bwMode="auto">
          <a:xfrm>
            <a:off x="2667000" y="5105400"/>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a:solidFill>
                  <a:schemeClr val="bg1"/>
                </a:solidFill>
              </a:rPr>
              <a:t>Georges             	    Clemenceau</a:t>
            </a:r>
          </a:p>
        </p:txBody>
      </p:sp>
      <p:sp>
        <p:nvSpPr>
          <p:cNvPr id="15" name="Rectangle 14"/>
          <p:cNvSpPr/>
          <p:nvPr/>
        </p:nvSpPr>
        <p:spPr>
          <a:xfrm>
            <a:off x="405889" y="-89413"/>
            <a:ext cx="368402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Big Four</a:t>
            </a:r>
          </a:p>
        </p:txBody>
      </p:sp>
      <p:sp>
        <p:nvSpPr>
          <p:cNvPr id="2" name="Rectangle 1"/>
          <p:cNvSpPr/>
          <p:nvPr/>
        </p:nvSpPr>
        <p:spPr>
          <a:xfrm>
            <a:off x="4648200" y="770067"/>
            <a:ext cx="4572000" cy="4832092"/>
          </a:xfrm>
          <a:prstGeom prst="rect">
            <a:avLst/>
          </a:prstGeom>
        </p:spPr>
        <p:txBody>
          <a:bodyPr>
            <a:spAutoFit/>
          </a:bodyPr>
          <a:lstStyle/>
          <a:p>
            <a:pPr>
              <a:spcBef>
                <a:spcPct val="50000"/>
              </a:spcBef>
              <a:buFontTx/>
              <a:buChar char="•"/>
              <a:defRPr/>
            </a:pPr>
            <a:r>
              <a:rPr lang="en-US" altLang="en-US" sz="2200" dirty="0">
                <a:solidFill>
                  <a:schemeClr val="bg1"/>
                </a:solidFill>
                <a:effectLst>
                  <a:glow rad="215900">
                    <a:schemeClr val="tx1"/>
                  </a:glow>
                </a:effectLst>
                <a:ea typeface="+mn-ea"/>
              </a:rPr>
              <a:t>A peace conference began in Paris to try and resolve the complicated issues arising from WWI </a:t>
            </a:r>
          </a:p>
          <a:p>
            <a:pPr>
              <a:spcBef>
                <a:spcPct val="50000"/>
              </a:spcBef>
              <a:buFontTx/>
              <a:buChar char="•"/>
              <a:defRPr/>
            </a:pPr>
            <a:r>
              <a:rPr lang="en-US" altLang="en-US" sz="2200" dirty="0">
                <a:solidFill>
                  <a:schemeClr val="bg1"/>
                </a:solidFill>
                <a:effectLst>
                  <a:glow rad="215900">
                    <a:schemeClr val="tx1"/>
                  </a:glow>
                </a:effectLst>
                <a:ea typeface="+mn-ea"/>
              </a:rPr>
              <a:t>Germany was not invited</a:t>
            </a:r>
          </a:p>
          <a:p>
            <a:pPr>
              <a:spcBef>
                <a:spcPct val="50000"/>
              </a:spcBef>
              <a:buFontTx/>
              <a:buChar char="•"/>
              <a:defRPr/>
            </a:pPr>
            <a:r>
              <a:rPr lang="en-US" altLang="en-US" sz="2200" dirty="0">
                <a:solidFill>
                  <a:schemeClr val="bg1"/>
                </a:solidFill>
                <a:effectLst>
                  <a:glow rad="215900">
                    <a:schemeClr val="tx1"/>
                  </a:glow>
                </a:effectLst>
                <a:ea typeface="+mn-ea"/>
              </a:rPr>
              <a:t>Leaders of the victorious Allied nations, known as the “Big Four”</a:t>
            </a:r>
          </a:p>
          <a:p>
            <a:pPr lvl="1">
              <a:spcBef>
                <a:spcPct val="50000"/>
              </a:spcBef>
              <a:buFontTx/>
              <a:buChar char="•"/>
              <a:defRPr/>
            </a:pPr>
            <a:r>
              <a:rPr lang="en-US" altLang="en-US" sz="2200" dirty="0">
                <a:solidFill>
                  <a:schemeClr val="bg1"/>
                </a:solidFill>
                <a:effectLst>
                  <a:glow rad="215900">
                    <a:schemeClr val="tx1"/>
                  </a:glow>
                </a:effectLst>
                <a:ea typeface="+mn-ea"/>
              </a:rPr>
              <a:t>Wilson- Unites States</a:t>
            </a:r>
          </a:p>
          <a:p>
            <a:pPr lvl="1">
              <a:spcBef>
                <a:spcPct val="50000"/>
              </a:spcBef>
              <a:buFontTx/>
              <a:buChar char="•"/>
              <a:defRPr/>
            </a:pPr>
            <a:r>
              <a:rPr lang="en-US" altLang="en-US" sz="2200" dirty="0">
                <a:solidFill>
                  <a:schemeClr val="bg1"/>
                </a:solidFill>
                <a:effectLst>
                  <a:glow rad="215900">
                    <a:schemeClr val="tx1"/>
                  </a:glow>
                </a:effectLst>
                <a:ea typeface="+mn-ea"/>
              </a:rPr>
              <a:t>Orlando- Italy</a:t>
            </a:r>
          </a:p>
          <a:p>
            <a:pPr lvl="1">
              <a:spcBef>
                <a:spcPct val="50000"/>
              </a:spcBef>
              <a:buFontTx/>
              <a:buChar char="•"/>
              <a:defRPr/>
            </a:pPr>
            <a:r>
              <a:rPr lang="en-US" altLang="en-US" sz="2200" dirty="0">
                <a:solidFill>
                  <a:schemeClr val="bg1"/>
                </a:solidFill>
                <a:effectLst>
                  <a:glow rad="215900">
                    <a:schemeClr val="tx1"/>
                  </a:glow>
                </a:effectLst>
                <a:ea typeface="+mn-ea"/>
              </a:rPr>
              <a:t>George- Great Britain</a:t>
            </a:r>
          </a:p>
          <a:p>
            <a:pPr lvl="1">
              <a:spcBef>
                <a:spcPct val="50000"/>
              </a:spcBef>
              <a:buFontTx/>
              <a:buChar char="•"/>
              <a:defRPr/>
            </a:pPr>
            <a:r>
              <a:rPr lang="en-US" altLang="en-US" sz="2200" dirty="0">
                <a:solidFill>
                  <a:schemeClr val="bg1"/>
                </a:solidFill>
                <a:effectLst>
                  <a:glow rad="215900">
                    <a:schemeClr val="tx1"/>
                  </a:glow>
                </a:effectLst>
                <a:ea typeface="+mn-ea"/>
              </a:rPr>
              <a:t>Clemenceau- France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t="6642"/>
          <a:stretch>
            <a:fillRect/>
          </a:stretch>
        </p:blipFill>
        <p:spPr bwMode="auto">
          <a:xfrm>
            <a:off x="0" y="-1270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76200" y="-152400"/>
            <a:ext cx="7543800" cy="1143000"/>
          </a:xfrm>
          <a:solidFill>
            <a:schemeClr val="tx1"/>
          </a:solidFill>
          <a:effectLst>
            <a:softEdge rad="317500"/>
          </a:effectLst>
          <a:extLst/>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latin typeface="Versailles LT" pitchFamily="2" charset="0"/>
                <a:ea typeface="+mj-ea"/>
              </a:rPr>
              <a:t>Paris Peace Conference</a:t>
            </a:r>
            <a:endParaRPr lang="en-US" b="1" dirty="0">
              <a:ln w="50800"/>
              <a:solidFill>
                <a:schemeClr val="bg1">
                  <a:shade val="50000"/>
                </a:schemeClr>
              </a:solidFill>
              <a:latin typeface="Versailles LT" pitchFamily="2" charset="0"/>
              <a:ea typeface="+mj-ea"/>
            </a:endParaRPr>
          </a:p>
        </p:txBody>
      </p:sp>
      <p:sp>
        <p:nvSpPr>
          <p:cNvPr id="5" name="TextBox 4"/>
          <p:cNvSpPr txBox="1">
            <a:spLocks noChangeArrowheads="1"/>
          </p:cNvSpPr>
          <p:nvPr/>
        </p:nvSpPr>
        <p:spPr bwMode="auto">
          <a:xfrm>
            <a:off x="1143000" y="4341813"/>
            <a:ext cx="7696200" cy="1354137"/>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40000" dist="20000" dir="5400000" rotWithShape="0">
              <a:srgbClr val="000000">
                <a:alpha val="37999"/>
              </a:srgbClr>
            </a:outerShdw>
          </a:effectLst>
        </p:spPr>
        <p:txBody>
          <a:bodyPr>
            <a:spAutoFit/>
          </a:bodyPr>
          <a:lstStyle>
            <a:lvl1pPr marL="173038" indent="-1730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ja-JP" altLang="en-US" sz="2400" b="1">
                <a:solidFill>
                  <a:srgbClr val="000000"/>
                </a:solidFill>
              </a:rPr>
              <a:t>“</a:t>
            </a:r>
            <a:r>
              <a:rPr lang="en-US" sz="2400" b="1">
                <a:solidFill>
                  <a:srgbClr val="000000"/>
                </a:solidFill>
              </a:rPr>
              <a:t>The Conference was an affair of three sides – the victors, the vanquished, and Wilson.</a:t>
            </a:r>
            <a:r>
              <a:rPr lang="ja-JP" altLang="en-US" sz="2400" b="1">
                <a:solidFill>
                  <a:srgbClr val="000000"/>
                </a:solidFill>
              </a:rPr>
              <a:t>”</a:t>
            </a:r>
            <a:r>
              <a:rPr lang="en-US" sz="2400" b="1">
                <a:solidFill>
                  <a:srgbClr val="000000"/>
                </a:solidFill>
              </a:rPr>
              <a:t>  </a:t>
            </a:r>
          </a:p>
          <a:p>
            <a:pPr eaLnBrk="1" hangingPunct="1"/>
            <a:r>
              <a:rPr lang="en-US" sz="1000" b="1">
                <a:solidFill>
                  <a:srgbClr val="000000"/>
                </a:solidFill>
              </a:rPr>
              <a:t/>
            </a:r>
            <a:br>
              <a:rPr lang="en-US" sz="1000" b="1">
                <a:solidFill>
                  <a:srgbClr val="000000"/>
                </a:solidFill>
              </a:rPr>
            </a:br>
            <a:r>
              <a:rPr lang="en-US" sz="2400" b="1">
                <a:solidFill>
                  <a:srgbClr val="000000"/>
                </a:solidFill>
              </a:rPr>
              <a:t>				-- Richard Hofstadter</a:t>
            </a:r>
          </a:p>
        </p:txBody>
      </p:sp>
      <p:pic>
        <p:nvPicPr>
          <p:cNvPr id="22533" name="Picture 6" descr="File:Flag of France.svg">
            <a:hlinkClick r:id="rId3" tooltip="Georges Clemenceau, Prime Minister of France"/>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19600" y="2514600"/>
            <a:ext cx="1209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2" descr="File:Flag of the United Kingdom.svg">
            <a:hlinkClick r:id="rId5" tooltip="David Lloyd George, British Prime Minister"/>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8600" y="2667000"/>
            <a:ext cx="152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2" descr="File:Flag of Italy.svg">
            <a:hlinkClick r:id="rId7" tooltip="Vittorio Orlando, Prime Minister of Italy"/>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48000" y="3276600"/>
            <a:ext cx="1181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6" name="Picture 6" descr="File:US flag 48 stars.svg">
            <a:hlinkClick r:id="rId9" tooltip="Woodrow Wilson, President of the United States"/>
          </p:cNvPr>
          <p:cNvPicPr>
            <a:picLocks noChangeAspect="1" noChangeArrowheads="1"/>
          </p:cNvPicPr>
          <p:nvPr/>
        </p:nvPicPr>
        <p:blipFill>
          <a:blip r:embed="rId10" cstate="email">
            <a:extLst>
              <a:ext uri="{28A0092B-C50C-407E-A947-70E740481C1C}">
                <a14:useLocalDpi xmlns:a14="http://schemas.microsoft.com/office/drawing/2010/main" val="0"/>
              </a:ext>
            </a:extLst>
          </a:blip>
          <a:srcRect r="9091"/>
          <a:stretch>
            <a:fillRect/>
          </a:stretch>
        </p:blipFill>
        <p:spPr bwMode="auto">
          <a:xfrm>
            <a:off x="7391400" y="2667000"/>
            <a:ext cx="1524000"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Versailles palace  z France."/>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ular Callout 2"/>
          <p:cNvSpPr/>
          <p:nvPr/>
        </p:nvSpPr>
        <p:spPr>
          <a:xfrm>
            <a:off x="228600" y="304800"/>
            <a:ext cx="6096000" cy="6172200"/>
          </a:xfrm>
          <a:prstGeom prst="wedgeRoundRectCallout">
            <a:avLst>
              <a:gd name="adj1" fmla="val 62062"/>
              <a:gd name="adj2" fmla="val 26633"/>
              <a:gd name="adj3" fmla="val 16667"/>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3556" name="TextBox 8"/>
          <p:cNvSpPr txBox="1">
            <a:spLocks noChangeArrowheads="1"/>
          </p:cNvSpPr>
          <p:nvPr/>
        </p:nvSpPr>
        <p:spPr bwMode="auto">
          <a:xfrm>
            <a:off x="457200" y="304800"/>
            <a:ext cx="609600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2000" b="1"/>
              <a:t/>
            </a:r>
            <a:br>
              <a:rPr lang="en-US" sz="2000" b="1"/>
            </a:br>
            <a:r>
              <a:rPr lang="en-US" sz="2000"/>
              <a:t>What Wilson Wanted</a:t>
            </a:r>
            <a:r>
              <a:rPr lang="en-US" sz="2000" b="1"/>
              <a:t/>
            </a:r>
            <a:br>
              <a:rPr lang="en-US" sz="2000" b="1"/>
            </a:br>
            <a:r>
              <a:rPr lang="en-US" sz="2000"/>
              <a:t>January 8, 1918</a:t>
            </a:r>
          </a:p>
          <a:p>
            <a:endParaRPr lang="en-US" sz="2000"/>
          </a:p>
          <a:p>
            <a:r>
              <a:rPr lang="en-US" sz="2000"/>
              <a:t>1. No secret treaties </a:t>
            </a:r>
          </a:p>
          <a:p>
            <a:r>
              <a:rPr lang="en-US" sz="2000"/>
              <a:t>2. Freedom of navigation of the seas </a:t>
            </a:r>
          </a:p>
          <a:p>
            <a:r>
              <a:rPr lang="en-US" sz="2000"/>
              <a:t>3. Removal of economic barriers to trade </a:t>
            </a:r>
          </a:p>
          <a:p>
            <a:r>
              <a:rPr lang="en-US" sz="2000"/>
              <a:t>4. Reduction of national armaments </a:t>
            </a:r>
          </a:p>
          <a:p>
            <a:r>
              <a:rPr lang="en-US" sz="2000"/>
              <a:t>5. Adjustment &amp; self-determination for colonies </a:t>
            </a:r>
          </a:p>
          <a:p>
            <a:r>
              <a:rPr lang="en-US" sz="2000"/>
              <a:t>6. Withdrawal of foreign troops from Russia </a:t>
            </a:r>
          </a:p>
          <a:p>
            <a:r>
              <a:rPr lang="en-US" sz="2000"/>
              <a:t>7. Restoration of Belgium </a:t>
            </a:r>
          </a:p>
          <a:p>
            <a:r>
              <a:rPr lang="en-US" sz="2000"/>
              <a:t>8. Restoration of France and return of Alsace and Lorraine </a:t>
            </a:r>
          </a:p>
          <a:p>
            <a:r>
              <a:rPr lang="en-US" sz="2000"/>
              <a:t>9. Establishment of Italy’s frontiers </a:t>
            </a:r>
          </a:p>
          <a:p>
            <a:r>
              <a:rPr lang="en-US" sz="2000"/>
              <a:t>10. Independence for Austria-Hungary </a:t>
            </a:r>
          </a:p>
          <a:p>
            <a:r>
              <a:rPr lang="en-US" sz="2000"/>
              <a:t>11. Independence for Romania and Serbia </a:t>
            </a:r>
          </a:p>
          <a:p>
            <a:r>
              <a:rPr lang="en-US" sz="2000"/>
              <a:t>12. Establishment of independent Turkey </a:t>
            </a:r>
          </a:p>
          <a:p>
            <a:r>
              <a:rPr lang="en-US" sz="2000"/>
              <a:t>13. Creation of Poland </a:t>
            </a:r>
          </a:p>
          <a:p>
            <a:r>
              <a:rPr lang="en-US" sz="2000"/>
              <a:t>14. Establishment of the League of Nations </a:t>
            </a:r>
          </a:p>
        </p:txBody>
      </p:sp>
      <p:pic>
        <p:nvPicPr>
          <p:cNvPr id="23557" name="Picture 6" descr="http://etc.usf.edu/clipart/79800/79896/79896_wilson_md.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6600" y="4246563"/>
            <a:ext cx="20574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4669511" y="609600"/>
            <a:ext cx="3767378"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14 Points</a:t>
            </a:r>
          </a:p>
        </p:txBody>
      </p:sp>
      <p:pic>
        <p:nvPicPr>
          <p:cNvPr id="11273" name="Picture 9" descr="In 1918, PRESIDENT WOODROW WILSON outlined his vision for a post-war world. He aimed to reduce arms, provide for self-determination and create an association of nations to prevent future wars.  His ideas faced opposition at home and abroad and the &quot;Treaty of Versailles&quot; was never ratified by the United St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990600"/>
            <a:ext cx="924877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fontScheme name="Versailles">
      <a:majorFont>
        <a:latin typeface="Versailles LT"/>
        <a:ea typeface=""/>
        <a:cs typeface=""/>
      </a:majorFont>
      <a:minorFont>
        <a:latin typeface="Versailles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2.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docProps/app.xml><?xml version="1.0" encoding="utf-8"?>
<Properties xmlns="http://schemas.openxmlformats.org/officeDocument/2006/extended-properties" xmlns:vt="http://schemas.openxmlformats.org/officeDocument/2006/docPropsVTypes">
  <TotalTime>311</TotalTime>
  <Words>808</Words>
  <Application>Microsoft Office PowerPoint</Application>
  <PresentationFormat>On-screen Show (4:3)</PresentationFormat>
  <Paragraphs>149</Paragraphs>
  <Slides>41</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ＭＳ Ｐゴシック</vt:lpstr>
      <vt:lpstr>Arial</vt:lpstr>
      <vt:lpstr>Berlin Sans FB Demi</vt:lpstr>
      <vt:lpstr>Britannic Bold</vt:lpstr>
      <vt:lpstr>Versailles LT</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 Peace Conference</vt:lpstr>
      <vt:lpstr>PowerPoint Presentation</vt:lpstr>
      <vt:lpstr>PowerPoint Presentation</vt:lpstr>
      <vt:lpstr>PowerPoint Presentation</vt:lpstr>
      <vt:lpstr>PowerPoint Presentation</vt:lpstr>
      <vt:lpstr>PowerPoint Presentation</vt:lpstr>
      <vt:lpstr>PowerPoint Presentation</vt:lpstr>
      <vt:lpstr>Signing  of the  Treaty of Versailles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action belongs in the empty box above as it relates to World War I?</vt:lpstr>
      <vt:lpstr>PowerPoint Presentation</vt:lpstr>
      <vt:lpstr>League Membership</vt:lpstr>
      <vt:lpstr>PowerPoint Presentation</vt:lpstr>
      <vt:lpstr>PowerPoint Presentation</vt:lpstr>
      <vt:lpstr>PowerPoint Presentation</vt:lpstr>
      <vt:lpstr>What was the goal of Wilson’s 14 Points? </vt:lpstr>
      <vt:lpstr>What was Wilson’s 14th Point? </vt:lpstr>
      <vt:lpstr>The Treaty of Versailles overlooked the importance of </vt:lpstr>
      <vt:lpstr>What country was forced to take blame for the entire war? </vt:lpstr>
      <vt:lpstr>Why didn’t the Senate approve the Treaty of Versailles?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apitts</dc:creator>
  <cp:lastModifiedBy>alison McLin</cp:lastModifiedBy>
  <cp:revision>28</cp:revision>
  <dcterms:created xsi:type="dcterms:W3CDTF">2010-10-15T15:41:11Z</dcterms:created>
  <dcterms:modified xsi:type="dcterms:W3CDTF">2019-11-18T22:14:28Z</dcterms:modified>
</cp:coreProperties>
</file>