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21" r:id="rId2"/>
    <p:sldId id="323" r:id="rId3"/>
    <p:sldId id="325" r:id="rId4"/>
    <p:sldId id="332" r:id="rId5"/>
    <p:sldId id="333" r:id="rId6"/>
    <p:sldId id="334" r:id="rId7"/>
    <p:sldId id="327" r:id="rId8"/>
    <p:sldId id="329" r:id="rId9"/>
    <p:sldId id="322" r:id="rId10"/>
    <p:sldId id="331" r:id="rId11"/>
    <p:sldId id="338" r:id="rId12"/>
    <p:sldId id="340" r:id="rId13"/>
    <p:sldId id="341" r:id="rId14"/>
    <p:sldId id="342" r:id="rId15"/>
    <p:sldId id="389" r:id="rId16"/>
    <p:sldId id="386" r:id="rId17"/>
    <p:sldId id="344" r:id="rId18"/>
    <p:sldId id="356" r:id="rId19"/>
    <p:sldId id="347" r:id="rId20"/>
    <p:sldId id="346" r:id="rId21"/>
    <p:sldId id="351" r:id="rId22"/>
    <p:sldId id="352" r:id="rId23"/>
    <p:sldId id="349" r:id="rId24"/>
    <p:sldId id="393" r:id="rId25"/>
    <p:sldId id="368" r:id="rId26"/>
    <p:sldId id="353" r:id="rId27"/>
    <p:sldId id="345" r:id="rId28"/>
    <p:sldId id="296" r:id="rId29"/>
    <p:sldId id="355" r:id="rId30"/>
    <p:sldId id="390"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Black" pitchFamily="34" charset="0"/>
        <a:ea typeface="+mn-ea"/>
        <a:cs typeface="Times New Roman" pitchFamily="18" charset="0"/>
      </a:defRPr>
    </a:lvl1pPr>
    <a:lvl2pPr marL="457200" algn="l" rtl="0" eaLnBrk="0" fontAlgn="base" hangingPunct="0">
      <a:spcBef>
        <a:spcPct val="0"/>
      </a:spcBef>
      <a:spcAft>
        <a:spcPct val="0"/>
      </a:spcAft>
      <a:defRPr sz="2400" kern="1200">
        <a:solidFill>
          <a:schemeClr val="tx1"/>
        </a:solidFill>
        <a:latin typeface="Arial Black" pitchFamily="34" charset="0"/>
        <a:ea typeface="+mn-ea"/>
        <a:cs typeface="Times New Roman" pitchFamily="18" charset="0"/>
      </a:defRPr>
    </a:lvl2pPr>
    <a:lvl3pPr marL="914400" algn="l" rtl="0" eaLnBrk="0" fontAlgn="base" hangingPunct="0">
      <a:spcBef>
        <a:spcPct val="0"/>
      </a:spcBef>
      <a:spcAft>
        <a:spcPct val="0"/>
      </a:spcAft>
      <a:defRPr sz="2400" kern="1200">
        <a:solidFill>
          <a:schemeClr val="tx1"/>
        </a:solidFill>
        <a:latin typeface="Arial Black" pitchFamily="34" charset="0"/>
        <a:ea typeface="+mn-ea"/>
        <a:cs typeface="Times New Roman" pitchFamily="18" charset="0"/>
      </a:defRPr>
    </a:lvl3pPr>
    <a:lvl4pPr marL="1371600" algn="l" rtl="0" eaLnBrk="0" fontAlgn="base" hangingPunct="0">
      <a:spcBef>
        <a:spcPct val="0"/>
      </a:spcBef>
      <a:spcAft>
        <a:spcPct val="0"/>
      </a:spcAft>
      <a:defRPr sz="2400" kern="1200">
        <a:solidFill>
          <a:schemeClr val="tx1"/>
        </a:solidFill>
        <a:latin typeface="Arial Black" pitchFamily="34" charset="0"/>
        <a:ea typeface="+mn-ea"/>
        <a:cs typeface="Times New Roman" pitchFamily="18" charset="0"/>
      </a:defRPr>
    </a:lvl4pPr>
    <a:lvl5pPr marL="1828800" algn="l" rtl="0" eaLnBrk="0" fontAlgn="base" hangingPunct="0">
      <a:spcBef>
        <a:spcPct val="0"/>
      </a:spcBef>
      <a:spcAft>
        <a:spcPct val="0"/>
      </a:spcAft>
      <a:defRPr sz="2400" kern="1200">
        <a:solidFill>
          <a:schemeClr val="tx1"/>
        </a:solidFill>
        <a:latin typeface="Arial Black" pitchFamily="34" charset="0"/>
        <a:ea typeface="+mn-ea"/>
        <a:cs typeface="Times New Roman" pitchFamily="18" charset="0"/>
      </a:defRPr>
    </a:lvl5pPr>
    <a:lvl6pPr marL="2286000" algn="l" defTabSz="914400" rtl="0" eaLnBrk="1" latinLnBrk="0" hangingPunct="1">
      <a:defRPr sz="2400" kern="1200">
        <a:solidFill>
          <a:schemeClr val="tx1"/>
        </a:solidFill>
        <a:latin typeface="Arial Black" pitchFamily="34" charset="0"/>
        <a:ea typeface="+mn-ea"/>
        <a:cs typeface="Times New Roman" pitchFamily="18" charset="0"/>
      </a:defRPr>
    </a:lvl6pPr>
    <a:lvl7pPr marL="2743200" algn="l" defTabSz="914400" rtl="0" eaLnBrk="1" latinLnBrk="0" hangingPunct="1">
      <a:defRPr sz="2400" kern="1200">
        <a:solidFill>
          <a:schemeClr val="tx1"/>
        </a:solidFill>
        <a:latin typeface="Arial Black" pitchFamily="34" charset="0"/>
        <a:ea typeface="+mn-ea"/>
        <a:cs typeface="Times New Roman" pitchFamily="18" charset="0"/>
      </a:defRPr>
    </a:lvl7pPr>
    <a:lvl8pPr marL="3200400" algn="l" defTabSz="914400" rtl="0" eaLnBrk="1" latinLnBrk="0" hangingPunct="1">
      <a:defRPr sz="2400" kern="1200">
        <a:solidFill>
          <a:schemeClr val="tx1"/>
        </a:solidFill>
        <a:latin typeface="Arial Black" pitchFamily="34" charset="0"/>
        <a:ea typeface="+mn-ea"/>
        <a:cs typeface="Times New Roman" pitchFamily="18" charset="0"/>
      </a:defRPr>
    </a:lvl8pPr>
    <a:lvl9pPr marL="3657600" algn="l" defTabSz="914400" rtl="0" eaLnBrk="1" latinLnBrk="0" hangingPunct="1">
      <a:defRPr sz="2400" kern="1200">
        <a:solidFill>
          <a:schemeClr val="tx1"/>
        </a:solidFill>
        <a:latin typeface="Arial Black"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7FBC"/>
    <a:srgbClr val="3F7FC2"/>
    <a:srgbClr val="D26B38"/>
    <a:srgbClr val="EE851C"/>
    <a:srgbClr val="FF7A37"/>
    <a:srgbClr val="478E00"/>
    <a:srgbClr val="99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0" autoAdjust="0"/>
    <p:restoredTop sz="90456" autoAdjust="0"/>
  </p:normalViewPr>
  <p:slideViewPr>
    <p:cSldViewPr>
      <p:cViewPr varScale="1">
        <p:scale>
          <a:sx n="98" d="100"/>
          <a:sy n="98" d="100"/>
        </p:scale>
        <p:origin x="-804" y="-96"/>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6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61ACDB4-20E8-41EA-985F-EB298525001A}" type="datetimeFigureOut">
              <a:rPr lang="en-US" altLang="en-US"/>
              <a:pPr/>
              <a:t>9/10/2018</a:t>
            </a:fld>
            <a:endParaRPr lang="en-US"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6E652B0-193A-4B78-A8E9-FA791A67A4FB}" type="slidenum">
              <a:rPr lang="en-US" altLang="en-US"/>
              <a:pPr/>
              <a:t>‹#›</a:t>
            </a:fld>
            <a:endParaRPr lang="en-US" altLang="en-US"/>
          </a:p>
        </p:txBody>
      </p:sp>
    </p:spTree>
    <p:extLst>
      <p:ext uri="{BB962C8B-B14F-4D97-AF65-F5344CB8AC3E}">
        <p14:creationId xmlns:p14="http://schemas.microsoft.com/office/powerpoint/2010/main" val="2524241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EB9AF8F-A314-41D1-9AAD-3D157CDAF78E}" type="slidenum">
              <a:rPr lang="en-US" altLang="en-US"/>
              <a:pPr/>
              <a:t>‹#›</a:t>
            </a:fld>
            <a:endParaRPr lang="en-US" altLang="en-US"/>
          </a:p>
        </p:txBody>
      </p:sp>
    </p:spTree>
    <p:extLst>
      <p:ext uri="{BB962C8B-B14F-4D97-AF65-F5344CB8AC3E}">
        <p14:creationId xmlns:p14="http://schemas.microsoft.com/office/powerpoint/2010/main" val="224139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7F9188C-5D7B-4573-A52A-AF21636B05F6}" type="slidenum">
              <a:rPr lang="en-US" altLang="en-US"/>
              <a:pPr/>
              <a:t>‹#›</a:t>
            </a:fld>
            <a:endParaRPr lang="en-US" altLang="en-US"/>
          </a:p>
        </p:txBody>
      </p:sp>
    </p:spTree>
    <p:extLst>
      <p:ext uri="{BB962C8B-B14F-4D97-AF65-F5344CB8AC3E}">
        <p14:creationId xmlns:p14="http://schemas.microsoft.com/office/powerpoint/2010/main" val="382157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CC53151-2CBA-4425-89C0-3C6DEE537DCF}" type="slidenum">
              <a:rPr lang="en-US" altLang="en-US"/>
              <a:pPr/>
              <a:t>‹#›</a:t>
            </a:fld>
            <a:endParaRPr lang="en-US" altLang="en-US"/>
          </a:p>
        </p:txBody>
      </p:sp>
    </p:spTree>
    <p:extLst>
      <p:ext uri="{BB962C8B-B14F-4D97-AF65-F5344CB8AC3E}">
        <p14:creationId xmlns:p14="http://schemas.microsoft.com/office/powerpoint/2010/main" val="154165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03A1DF4-8CFF-42F1-97B3-867A66F895B9}" type="slidenum">
              <a:rPr lang="en-US" altLang="en-US"/>
              <a:pPr/>
              <a:t>‹#›</a:t>
            </a:fld>
            <a:endParaRPr lang="en-US" altLang="en-US"/>
          </a:p>
        </p:txBody>
      </p:sp>
    </p:spTree>
    <p:extLst>
      <p:ext uri="{BB962C8B-B14F-4D97-AF65-F5344CB8AC3E}">
        <p14:creationId xmlns:p14="http://schemas.microsoft.com/office/powerpoint/2010/main" val="146961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0574C4C0-250A-4152-8876-98EAD30B0860}" type="slidenum">
              <a:rPr lang="en-US" altLang="en-US"/>
              <a:pPr/>
              <a:t>‹#›</a:t>
            </a:fld>
            <a:endParaRPr lang="en-US" altLang="en-US"/>
          </a:p>
        </p:txBody>
      </p:sp>
    </p:spTree>
    <p:extLst>
      <p:ext uri="{BB962C8B-B14F-4D97-AF65-F5344CB8AC3E}">
        <p14:creationId xmlns:p14="http://schemas.microsoft.com/office/powerpoint/2010/main" val="80019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80EECE54-BC64-458E-9D15-1B3D98F350AF}" type="slidenum">
              <a:rPr lang="en-US" altLang="en-US"/>
              <a:pPr/>
              <a:t>‹#›</a:t>
            </a:fld>
            <a:endParaRPr lang="en-US" altLang="en-US"/>
          </a:p>
        </p:txBody>
      </p:sp>
    </p:spTree>
    <p:extLst>
      <p:ext uri="{BB962C8B-B14F-4D97-AF65-F5344CB8AC3E}">
        <p14:creationId xmlns:p14="http://schemas.microsoft.com/office/powerpoint/2010/main" val="377676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D7F2D43F-A55D-4714-AB44-2089C22730B3}" type="slidenum">
              <a:rPr lang="en-US" altLang="en-US"/>
              <a:pPr/>
              <a:t>‹#›</a:t>
            </a:fld>
            <a:endParaRPr lang="en-US" altLang="en-US"/>
          </a:p>
        </p:txBody>
      </p:sp>
    </p:spTree>
    <p:extLst>
      <p:ext uri="{BB962C8B-B14F-4D97-AF65-F5344CB8AC3E}">
        <p14:creationId xmlns:p14="http://schemas.microsoft.com/office/powerpoint/2010/main" val="15223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4C752FA5-9D42-4E83-A72E-6B332A0F8FE0}" type="slidenum">
              <a:rPr lang="en-US" altLang="en-US"/>
              <a:pPr/>
              <a:t>‹#›</a:t>
            </a:fld>
            <a:endParaRPr lang="en-US" altLang="en-US"/>
          </a:p>
        </p:txBody>
      </p:sp>
    </p:spTree>
    <p:extLst>
      <p:ext uri="{BB962C8B-B14F-4D97-AF65-F5344CB8AC3E}">
        <p14:creationId xmlns:p14="http://schemas.microsoft.com/office/powerpoint/2010/main" val="218521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6474385A-7260-41D4-BC83-0701CDA9ACB2}" type="slidenum">
              <a:rPr lang="en-US" altLang="en-US"/>
              <a:pPr/>
              <a:t>‹#›</a:t>
            </a:fld>
            <a:endParaRPr lang="en-US" altLang="en-US"/>
          </a:p>
        </p:txBody>
      </p:sp>
    </p:spTree>
    <p:extLst>
      <p:ext uri="{BB962C8B-B14F-4D97-AF65-F5344CB8AC3E}">
        <p14:creationId xmlns:p14="http://schemas.microsoft.com/office/powerpoint/2010/main" val="351717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1CE54EF7-4508-45FA-AF5C-835DEFD6A415}" type="slidenum">
              <a:rPr lang="en-US" altLang="en-US"/>
              <a:pPr/>
              <a:t>‹#›</a:t>
            </a:fld>
            <a:endParaRPr lang="en-US" altLang="en-US"/>
          </a:p>
        </p:txBody>
      </p:sp>
    </p:spTree>
    <p:extLst>
      <p:ext uri="{BB962C8B-B14F-4D97-AF65-F5344CB8AC3E}">
        <p14:creationId xmlns:p14="http://schemas.microsoft.com/office/powerpoint/2010/main" val="70227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E3C0449-14E3-49BC-BBF5-B3F7CDC3B6A2}" type="slidenum">
              <a:rPr lang="en-US" altLang="en-US"/>
              <a:pPr/>
              <a:t>‹#›</a:t>
            </a:fld>
            <a:endParaRPr lang="en-US" altLang="en-US"/>
          </a:p>
        </p:txBody>
      </p:sp>
    </p:spTree>
    <p:extLst>
      <p:ext uri="{BB962C8B-B14F-4D97-AF65-F5344CB8AC3E}">
        <p14:creationId xmlns:p14="http://schemas.microsoft.com/office/powerpoint/2010/main" val="247009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2EFF4276-F956-4EF1-B35B-ED1E3F6C83A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8.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descr="http://www.visitingdc.com/images/jefferson-memorial-pi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WordArt 10"/>
          <p:cNvSpPr>
            <a:spLocks noChangeArrowheads="1" noChangeShapeType="1" noTextEdit="1"/>
          </p:cNvSpPr>
          <p:nvPr/>
        </p:nvSpPr>
        <p:spPr bwMode="auto">
          <a:xfrm>
            <a:off x="1981200" y="152400"/>
            <a:ext cx="68580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THE AGE OF JEFFERSON</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WordArt 14"/>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THE NATION EXPANDS</a:t>
            </a:r>
          </a:p>
        </p:txBody>
      </p:sp>
      <p:sp>
        <p:nvSpPr>
          <p:cNvPr id="7" name="Rectangle 6"/>
          <p:cNvSpPr>
            <a:spLocks noChangeArrowheads="1"/>
          </p:cNvSpPr>
          <p:nvPr/>
        </p:nvSpPr>
        <p:spPr bwMode="auto">
          <a:xfrm>
            <a:off x="228600" y="1143000"/>
            <a:ext cx="5562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In 1804, Jefferson sent Meriwether Lewis and William Clark to explore the new territory.  </a:t>
            </a:r>
          </a:p>
        </p:txBody>
      </p:sp>
      <p:pic>
        <p:nvPicPr>
          <p:cNvPr id="60420" name="Picture 1029" descr="http://www.timewarptrio.com/show/who/images/sacagawe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13446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descr="http://vignette1.wikia.nocookie.net/civilization/images/2/24/Lewis_and_Clark_(Civ4Col).png/revision/latest?cb=201411180149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144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p:cNvSpPr>
            <a:spLocks noChangeArrowheads="1"/>
          </p:cNvSpPr>
          <p:nvPr/>
        </p:nvSpPr>
        <p:spPr bwMode="auto">
          <a:xfrm>
            <a:off x="228600" y="1860550"/>
            <a:ext cx="5715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                       The men were guided by a Shoshone woman, named </a:t>
            </a:r>
            <a:r>
              <a:rPr lang="en-US" altLang="en-US" sz="2400" u="sng">
                <a:solidFill>
                  <a:schemeClr val="bg1"/>
                </a:solidFill>
                <a:latin typeface="Arial" charset="0"/>
              </a:rPr>
              <a:t>Sacajawea</a:t>
            </a:r>
            <a:r>
              <a:rPr lang="en-US" altLang="en-US" sz="2400">
                <a:solidFill>
                  <a:schemeClr val="bg1"/>
                </a:solidFill>
                <a:latin typeface="Arial" charset="0"/>
              </a:rPr>
              <a:t> and her husband.</a:t>
            </a:r>
          </a:p>
        </p:txBody>
      </p:sp>
      <p:pic>
        <p:nvPicPr>
          <p:cNvPr id="60423" name="Picture 10" descr="http://www.braintan.com/about/L-&amp;-C-at-Three-For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160713"/>
            <a:ext cx="6019800" cy="346868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5311" name="AutoShape 14"/>
          <p:cNvSpPr>
            <a:spLocks noChangeArrowheads="1"/>
          </p:cNvSpPr>
          <p:nvPr/>
        </p:nvSpPr>
        <p:spPr bwMode="auto">
          <a:xfrm>
            <a:off x="1219200" y="3124200"/>
            <a:ext cx="1524000" cy="1143000"/>
          </a:xfrm>
          <a:prstGeom prst="wedgeRoundRectCallout">
            <a:avLst>
              <a:gd name="adj1" fmla="val -62292"/>
              <a:gd name="adj2" fmla="val 64444"/>
              <a:gd name="adj3" fmla="val 16667"/>
            </a:avLst>
          </a:prstGeom>
          <a:solidFill>
            <a:schemeClr val="bg1"/>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en-US" altLang="en-US" sz="1800">
                <a:latin typeface="Trebuchet MS" pitchFamily="34" charset="0"/>
              </a:rPr>
              <a:t>Let me show you the way.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0421"/>
                                        </p:tgtEl>
                                        <p:attrNameLst>
                                          <p:attrName>style.visibility</p:attrName>
                                        </p:attrNameLst>
                                      </p:cBhvr>
                                      <p:to>
                                        <p:strVal val="visible"/>
                                      </p:to>
                                    </p:set>
                                    <p:animEffect transition="in" filter="wipe(up)">
                                      <p:cBhvr>
                                        <p:cTn id="12" dur="500"/>
                                        <p:tgtEl>
                                          <p:spTgt spid="604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5311"/>
                                        </p:tgtEl>
                                        <p:attrNameLst>
                                          <p:attrName>style.visibility</p:attrName>
                                        </p:attrNameLst>
                                      </p:cBhvr>
                                      <p:to>
                                        <p:strVal val="visible"/>
                                      </p:to>
                                    </p:set>
                                    <p:animEffect transition="in" filter="box(out)">
                                      <p:cBhvr>
                                        <p:cTn id="22" dur="500"/>
                                        <p:tgtEl>
                                          <p:spTgt spid="55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2" grpId="0" autoUpdateAnimBg="0"/>
      <p:bldP spid="5531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C:\Documents and Settings\Eric Dunham\My Documents\My Pictures\Barbar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5260975" cy="2740025"/>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86021" name="Rectangle 5"/>
          <p:cNvSpPr>
            <a:spLocks noChangeArrowheads="1"/>
          </p:cNvSpPr>
          <p:nvPr/>
        </p:nvSpPr>
        <p:spPr bwMode="auto">
          <a:xfrm>
            <a:off x="5562600" y="1044575"/>
            <a:ext cx="3429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The Barbary states were seizing American ships and sailors.  Washington &amp; Adam administrations had paid </a:t>
            </a:r>
            <a:r>
              <a:rPr lang="en-US" altLang="en-US" sz="2400" u="sng">
                <a:solidFill>
                  <a:schemeClr val="bg1"/>
                </a:solidFill>
                <a:latin typeface="Arial" charset="0"/>
              </a:rPr>
              <a:t>protection</a:t>
            </a:r>
            <a:r>
              <a:rPr lang="en-US" altLang="en-US" sz="2400">
                <a:solidFill>
                  <a:schemeClr val="bg1"/>
                </a:solidFill>
                <a:latin typeface="Arial" charset="0"/>
              </a:rPr>
              <a:t> money to the Barbary States.</a:t>
            </a:r>
          </a:p>
        </p:txBody>
      </p:sp>
      <p:sp>
        <p:nvSpPr>
          <p:cNvPr id="61444" name="Text Box 6"/>
          <p:cNvSpPr txBox="1">
            <a:spLocks noChangeArrowheads="1"/>
          </p:cNvSpPr>
          <p:nvPr/>
        </p:nvSpPr>
        <p:spPr bwMode="auto">
          <a:xfrm>
            <a:off x="304800" y="1143000"/>
            <a:ext cx="5257800" cy="495300"/>
          </a:xfrm>
          <a:prstGeom prst="rect">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2400" b="1">
                <a:solidFill>
                  <a:srgbClr val="990000"/>
                </a:solidFill>
                <a:latin typeface="Trebuchet MS" pitchFamily="34" charset="0"/>
              </a:rPr>
              <a:t>BARBARY WAR</a:t>
            </a:r>
          </a:p>
        </p:txBody>
      </p:sp>
      <p:sp>
        <p:nvSpPr>
          <p:cNvPr id="61445" name="WordArt 7"/>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JEFFERSON'S FOREIGN TROUBLE</a:t>
            </a:r>
          </a:p>
        </p:txBody>
      </p:sp>
      <p:sp>
        <p:nvSpPr>
          <p:cNvPr id="6" name="Rectangle 1029"/>
          <p:cNvSpPr>
            <a:spLocks noChangeArrowheads="1"/>
          </p:cNvSpPr>
          <p:nvPr/>
        </p:nvSpPr>
        <p:spPr bwMode="auto">
          <a:xfrm>
            <a:off x="228600" y="4543425"/>
            <a:ext cx="5791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Jefferson was willing to do the same until the ruler of Tripoli increased his price.  Jefferson ordered for a naval </a:t>
            </a:r>
            <a:r>
              <a:rPr lang="en-US" altLang="en-US" sz="2400" u="sng">
                <a:solidFill>
                  <a:schemeClr val="bg1"/>
                </a:solidFill>
                <a:latin typeface="Arial" charset="0"/>
              </a:rPr>
              <a:t>blockade</a:t>
            </a:r>
            <a:r>
              <a:rPr lang="en-US" altLang="en-US" sz="2400">
                <a:solidFill>
                  <a:schemeClr val="bg1"/>
                </a:solidFill>
                <a:latin typeface="Arial" charset="0"/>
              </a:rPr>
              <a:t> of Tripoli’s port.</a:t>
            </a:r>
          </a:p>
        </p:txBody>
      </p:sp>
      <p:sp>
        <p:nvSpPr>
          <p:cNvPr id="7" name="Rectangle 7"/>
          <p:cNvSpPr>
            <a:spLocks noChangeArrowheads="1"/>
          </p:cNvSpPr>
          <p:nvPr/>
        </p:nvSpPr>
        <p:spPr bwMode="auto">
          <a:xfrm>
            <a:off x="219075" y="5654675"/>
            <a:ext cx="6257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                       Jefferson won a favorable </a:t>
            </a:r>
            <a:r>
              <a:rPr lang="en-US" altLang="en-US" sz="2400" u="sng">
                <a:solidFill>
                  <a:schemeClr val="bg1"/>
                </a:solidFill>
                <a:latin typeface="Arial" charset="0"/>
              </a:rPr>
              <a:t>peace</a:t>
            </a:r>
            <a:r>
              <a:rPr lang="en-US" altLang="en-US" sz="2400">
                <a:solidFill>
                  <a:schemeClr val="bg1"/>
                </a:solidFill>
                <a:latin typeface="Arial" charset="0"/>
              </a:rPr>
              <a:t> in 1805, concluding the Barbary War.</a:t>
            </a:r>
          </a:p>
        </p:txBody>
      </p:sp>
      <p:pic>
        <p:nvPicPr>
          <p:cNvPr id="614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814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21"/>
                                        </p:tgtEl>
                                        <p:attrNameLst>
                                          <p:attrName>style.visibility</p:attrName>
                                        </p:attrNameLst>
                                      </p:cBhvr>
                                      <p:to>
                                        <p:strVal val="visible"/>
                                      </p:to>
                                    </p:set>
                                    <p:animEffect transition="in" filter="dissolve">
                                      <p:cBhvr>
                                        <p:cTn id="7" dur="500"/>
                                        <p:tgtEl>
                                          <p:spTgt spid="860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1448"/>
                                        </p:tgtEl>
                                        <p:attrNameLst>
                                          <p:attrName>style.visibility</p:attrName>
                                        </p:attrNameLst>
                                      </p:cBhvr>
                                      <p:to>
                                        <p:strVal val="visible"/>
                                      </p:to>
                                    </p:set>
                                    <p:animEffect transition="in" filter="wipe(up)">
                                      <p:cBhvr>
                                        <p:cTn id="12" dur="500"/>
                                        <p:tgtEl>
                                          <p:spTgt spid="614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utoUpdateAnimBg="0"/>
      <p:bldP spid="6" grpId="0" autoUpdateAnimBg="0"/>
      <p:bldP spid="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ChangeArrowheads="1"/>
          </p:cNvSpPr>
          <p:nvPr/>
        </p:nvSpPr>
        <p:spPr bwMode="auto">
          <a:xfrm>
            <a:off x="2819400" y="1006475"/>
            <a:ext cx="5943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The British navy relied on </a:t>
            </a:r>
            <a:r>
              <a:rPr lang="en-US" altLang="en-US" sz="2400" u="sng">
                <a:solidFill>
                  <a:schemeClr val="bg1"/>
                </a:solidFill>
                <a:latin typeface="Arial" charset="0"/>
              </a:rPr>
              <a:t>impressments</a:t>
            </a:r>
            <a:r>
              <a:rPr lang="en-US" altLang="en-US" sz="2400">
                <a:solidFill>
                  <a:schemeClr val="bg1"/>
                </a:solidFill>
                <a:latin typeface="Arial" charset="0"/>
              </a:rPr>
              <a:t> for their need of sailors for their huge fleet.</a:t>
            </a:r>
          </a:p>
        </p:txBody>
      </p:sp>
      <p:sp>
        <p:nvSpPr>
          <p:cNvPr id="88075" name="Rectangle 11"/>
          <p:cNvSpPr>
            <a:spLocks noChangeArrowheads="1"/>
          </p:cNvSpPr>
          <p:nvPr/>
        </p:nvSpPr>
        <p:spPr bwMode="auto">
          <a:xfrm>
            <a:off x="228600" y="3505200"/>
            <a:ext cx="4648200" cy="1590675"/>
          </a:xfrm>
          <a:prstGeom prst="rect">
            <a:avLst/>
          </a:prstGeom>
          <a:solidFill>
            <a:schemeClr val="bg1"/>
          </a:solidFill>
          <a:ln w="38100" cmpd="dbl">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b="1">
                <a:solidFill>
                  <a:srgbClr val="990000"/>
                </a:solidFill>
                <a:latin typeface="Arial" charset="0"/>
              </a:rPr>
              <a:t>Impressment</a:t>
            </a:r>
            <a:r>
              <a:rPr lang="en-US" altLang="en-US" sz="2400">
                <a:solidFill>
                  <a:srgbClr val="990000"/>
                </a:solidFill>
                <a:latin typeface="Arial" charset="0"/>
              </a:rPr>
              <a:t> </a:t>
            </a:r>
            <a:r>
              <a:rPr lang="en-US" altLang="en-US" sz="2400" b="1">
                <a:solidFill>
                  <a:srgbClr val="990000"/>
                </a:solidFill>
                <a:latin typeface="Arial" charset="0"/>
              </a:rPr>
              <a:t>– </a:t>
            </a:r>
            <a:r>
              <a:rPr lang="en-US" altLang="en-US" sz="2400">
                <a:solidFill>
                  <a:srgbClr val="990000"/>
                </a:solidFill>
                <a:latin typeface="Arial" charset="0"/>
              </a:rPr>
              <a:t>the taking of American sailors from their ships and forcing them to serve in the British navy.</a:t>
            </a:r>
            <a:endParaRPr lang="en-US" altLang="en-US" sz="2400" b="1">
              <a:solidFill>
                <a:srgbClr val="990000"/>
              </a:solidFill>
              <a:latin typeface="Arial" charset="0"/>
            </a:endParaRPr>
          </a:p>
        </p:txBody>
      </p:sp>
      <p:sp>
        <p:nvSpPr>
          <p:cNvPr id="88076" name="Rectangle 12"/>
          <p:cNvSpPr>
            <a:spLocks noChangeArrowheads="1"/>
          </p:cNvSpPr>
          <p:nvPr/>
        </p:nvSpPr>
        <p:spPr bwMode="auto">
          <a:xfrm>
            <a:off x="2819400" y="1752600"/>
            <a:ext cx="6019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In 1807, the British attacked an American warship, the Chesapeake, in order to take some of its sailors. Many Americans, including Federalists, were outraged.</a:t>
            </a:r>
          </a:p>
        </p:txBody>
      </p:sp>
      <p:sp>
        <p:nvSpPr>
          <p:cNvPr id="62469" name="Text Box 14"/>
          <p:cNvSpPr txBox="1">
            <a:spLocks noChangeArrowheads="1"/>
          </p:cNvSpPr>
          <p:nvPr/>
        </p:nvSpPr>
        <p:spPr bwMode="auto">
          <a:xfrm>
            <a:off x="228600" y="1143000"/>
            <a:ext cx="2514600" cy="679450"/>
          </a:xfrm>
          <a:prstGeom prst="rect">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1800" b="1">
                <a:solidFill>
                  <a:srgbClr val="990000"/>
                </a:solidFill>
                <a:latin typeface="Eurostile" pitchFamily="34" charset="0"/>
              </a:rPr>
              <a:t>PROBLEMS WITH BRITISH…AGAIN!</a:t>
            </a:r>
          </a:p>
        </p:txBody>
      </p:sp>
      <p:sp>
        <p:nvSpPr>
          <p:cNvPr id="62470" name="WordArt 15"/>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JEFFERSON'S FOREIGN TROUBLE</a:t>
            </a:r>
          </a:p>
        </p:txBody>
      </p:sp>
      <p:pic>
        <p:nvPicPr>
          <p:cNvPr id="62471" name="Picture 18" descr="http://www.yulusovaad.gym2.ru/pictures/Great-Britain-fla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2514600" cy="1350963"/>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2472" name="Picture 5" descr="http://etc.usf.edu/clipart/16100/16107/impressment_16107_l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482975"/>
            <a:ext cx="3886200" cy="3148013"/>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38919" name="Picture 11" descr="http://www.clipartbest.com/cliparts/ncE/XX4/ncEXX4M4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664075"/>
            <a:ext cx="25908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dissolve">
                                      <p:cBhvr>
                                        <p:cTn id="7" dur="500"/>
                                        <p:tgtEl>
                                          <p:spTgt spid="88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75"/>
                                        </p:tgtEl>
                                        <p:attrNameLst>
                                          <p:attrName>style.visibility</p:attrName>
                                        </p:attrNameLst>
                                      </p:cBhvr>
                                      <p:to>
                                        <p:strVal val="visible"/>
                                      </p:to>
                                    </p:set>
                                    <p:animEffect transition="in" filter="dissolve">
                                      <p:cBhvr>
                                        <p:cTn id="12" dur="500"/>
                                        <p:tgtEl>
                                          <p:spTgt spid="880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076"/>
                                        </p:tgtEl>
                                        <p:attrNameLst>
                                          <p:attrName>style.visibility</p:attrName>
                                        </p:attrNameLst>
                                      </p:cBhvr>
                                      <p:to>
                                        <p:strVal val="visible"/>
                                      </p:to>
                                    </p:set>
                                    <p:animEffect transition="in" filter="dissolve">
                                      <p:cBhvr>
                                        <p:cTn id="17" dur="500"/>
                                        <p:tgtEl>
                                          <p:spTgt spid="880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8919"/>
                                        </p:tgtEl>
                                        <p:attrNameLst>
                                          <p:attrName>style.visibility</p:attrName>
                                        </p:attrNameLst>
                                      </p:cBhvr>
                                      <p:to>
                                        <p:strVal val="visible"/>
                                      </p:to>
                                    </p:set>
                                    <p:animEffect transition="in" filter="wipe(up)">
                                      <p:cBhvr>
                                        <p:cTn id="22"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autoUpdateAnimBg="0"/>
      <p:bldP spid="88075" grpId="0" animBg="1" autoUpdateAnimBg="0"/>
      <p:bldP spid="8807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Documents and Settings\Eric Dunham\My Documents\My Pictures\Chesapeak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76200" y="76200"/>
            <a:ext cx="2438400" cy="619125"/>
          </a:xfrm>
          <a:prstGeom prst="rect">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1600" b="1">
                <a:latin typeface="Trebuchet MS" pitchFamily="34" charset="0"/>
              </a:rPr>
              <a:t>British Sailors taking over Chesapeake</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2819400" y="1082675"/>
            <a:ext cx="5410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The U.S. lacked a large enough      navy to challenge the British fleet.</a:t>
            </a:r>
          </a:p>
        </p:txBody>
      </p:sp>
      <p:sp>
        <p:nvSpPr>
          <p:cNvPr id="90121" name="Rectangle 9"/>
          <p:cNvSpPr>
            <a:spLocks noChangeArrowheads="1"/>
          </p:cNvSpPr>
          <p:nvPr/>
        </p:nvSpPr>
        <p:spPr bwMode="auto">
          <a:xfrm>
            <a:off x="2819400" y="1828800"/>
            <a:ext cx="3962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Jefferson decided on an </a:t>
            </a:r>
            <a:r>
              <a:rPr lang="en-US" altLang="en-US" sz="2400" u="sng">
                <a:solidFill>
                  <a:schemeClr val="bg1"/>
                </a:solidFill>
                <a:latin typeface="Arial" charset="0"/>
              </a:rPr>
              <a:t>embargo</a:t>
            </a:r>
            <a:r>
              <a:rPr lang="en-US" altLang="en-US" sz="2400">
                <a:solidFill>
                  <a:schemeClr val="bg1"/>
                </a:solidFill>
                <a:latin typeface="Arial" charset="0"/>
              </a:rPr>
              <a:t>, suspending trade by ordering American ships to stay at port.</a:t>
            </a:r>
          </a:p>
        </p:txBody>
      </p:sp>
      <p:sp>
        <p:nvSpPr>
          <p:cNvPr id="90122" name="Rectangle 10"/>
          <p:cNvSpPr>
            <a:spLocks noChangeArrowheads="1"/>
          </p:cNvSpPr>
          <p:nvPr/>
        </p:nvSpPr>
        <p:spPr bwMode="auto">
          <a:xfrm>
            <a:off x="76200" y="3352800"/>
            <a:ext cx="6934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The Embargo Act of 1807 did not have the effects                      that Jefferson intended.  </a:t>
            </a:r>
          </a:p>
        </p:txBody>
      </p:sp>
      <p:sp>
        <p:nvSpPr>
          <p:cNvPr id="64517" name="Rectangle 11"/>
          <p:cNvSpPr>
            <a:spLocks noChangeArrowheads="1"/>
          </p:cNvSpPr>
          <p:nvPr/>
        </p:nvSpPr>
        <p:spPr bwMode="auto">
          <a:xfrm>
            <a:off x="2057400" y="3721100"/>
            <a:ext cx="5029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en-US" altLang="en-US" sz="2400">
                <a:solidFill>
                  <a:schemeClr val="bg1"/>
                </a:solidFill>
                <a:latin typeface="Arial" charset="0"/>
              </a:rPr>
              <a:t>                The embargo </a:t>
            </a:r>
            <a:r>
              <a:rPr lang="en-US" altLang="en-US" sz="2400" u="sng">
                <a:solidFill>
                  <a:schemeClr val="bg1"/>
                </a:solidFill>
                <a:latin typeface="Arial" charset="0"/>
              </a:rPr>
              <a:t>bankrupted</a:t>
            </a:r>
            <a:r>
              <a:rPr lang="en-US" altLang="en-US" sz="2400">
                <a:solidFill>
                  <a:schemeClr val="bg1"/>
                </a:solidFill>
                <a:latin typeface="Arial" charset="0"/>
              </a:rPr>
              <a:t> American merchants, threw American sailors out of work,          and hurt farmers, who could no longer export their crops.</a:t>
            </a:r>
          </a:p>
        </p:txBody>
      </p:sp>
      <p:sp>
        <p:nvSpPr>
          <p:cNvPr id="64518" name="WordArt 14"/>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JEFFERSON'S FOREIGN TROUBLE</a:t>
            </a:r>
          </a:p>
        </p:txBody>
      </p:sp>
      <p:sp>
        <p:nvSpPr>
          <p:cNvPr id="64519" name="Text Box 14"/>
          <p:cNvSpPr txBox="1">
            <a:spLocks noChangeArrowheads="1"/>
          </p:cNvSpPr>
          <p:nvPr/>
        </p:nvSpPr>
        <p:spPr bwMode="auto">
          <a:xfrm>
            <a:off x="228600" y="1143000"/>
            <a:ext cx="2514600" cy="679450"/>
          </a:xfrm>
          <a:prstGeom prst="rect">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1800" b="1">
                <a:solidFill>
                  <a:srgbClr val="990000"/>
                </a:solidFill>
                <a:latin typeface="Eurostile" pitchFamily="34" charset="0"/>
              </a:rPr>
              <a:t>PROBLEMS WITH BRITISH…AGAIN!</a:t>
            </a:r>
          </a:p>
        </p:txBody>
      </p:sp>
      <p:pic>
        <p:nvPicPr>
          <p:cNvPr id="64520" name="Picture 18" descr="http://www.yulusovaad.gym2.ru/pictures/Great-Britain-fla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2514600" cy="1350963"/>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4521" name="Picture 16" descr="http://www.clipartbest.com/cliparts/aiq/e85/aiqe85y6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276600"/>
            <a:ext cx="26654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18" descr="http://www.clker.com/cliparts/A/x/z/U/T/p/no-trad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371600"/>
            <a:ext cx="16002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Picture 2" descr="http://talksense.weebly.com/uploads/3/0/7/0/3070350/457151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67225"/>
            <a:ext cx="23812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1" name="AutoShape 14"/>
          <p:cNvSpPr>
            <a:spLocks noChangeArrowheads="1"/>
          </p:cNvSpPr>
          <p:nvPr/>
        </p:nvSpPr>
        <p:spPr bwMode="auto">
          <a:xfrm>
            <a:off x="2438400" y="5715000"/>
            <a:ext cx="2438400" cy="762000"/>
          </a:xfrm>
          <a:prstGeom prst="wedgeRoundRectCallout">
            <a:avLst>
              <a:gd name="adj1" fmla="val -75782"/>
              <a:gd name="adj2" fmla="val -40000"/>
              <a:gd name="adj3" fmla="val 16667"/>
            </a:avLst>
          </a:prstGeom>
          <a:solidFill>
            <a:schemeClr val="bg1"/>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en-US" altLang="en-US" sz="1800">
                <a:latin typeface="Trebuchet MS" pitchFamily="34" charset="0"/>
              </a:rPr>
              <a:t>That wasn’t suppose to happen.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dissolve">
                                      <p:cBhvr>
                                        <p:cTn id="7" dur="500"/>
                                        <p:tgtEl>
                                          <p:spTgt spid="901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121"/>
                                        </p:tgtEl>
                                        <p:attrNameLst>
                                          <p:attrName>style.visibility</p:attrName>
                                        </p:attrNameLst>
                                      </p:cBhvr>
                                      <p:to>
                                        <p:strVal val="visible"/>
                                      </p:to>
                                    </p:set>
                                    <p:animEffect transition="in" filter="dissolve">
                                      <p:cBhvr>
                                        <p:cTn id="12" dur="500"/>
                                        <p:tgtEl>
                                          <p:spTgt spid="901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4522"/>
                                        </p:tgtEl>
                                        <p:attrNameLst>
                                          <p:attrName>style.visibility</p:attrName>
                                        </p:attrNameLst>
                                      </p:cBhvr>
                                      <p:to>
                                        <p:strVal val="visible"/>
                                      </p:to>
                                    </p:set>
                                    <p:animEffect transition="in" filter="wipe(up)">
                                      <p:cBhvr>
                                        <p:cTn id="17" dur="500"/>
                                        <p:tgtEl>
                                          <p:spTgt spid="645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0122"/>
                                        </p:tgtEl>
                                        <p:attrNameLst>
                                          <p:attrName>style.visibility</p:attrName>
                                        </p:attrNameLst>
                                      </p:cBhvr>
                                      <p:to>
                                        <p:strVal val="visible"/>
                                      </p:to>
                                    </p:set>
                                    <p:animEffect transition="in" filter="dissolve">
                                      <p:cBhvr>
                                        <p:cTn id="22" dur="500"/>
                                        <p:tgtEl>
                                          <p:spTgt spid="901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4517"/>
                                        </p:tgtEl>
                                        <p:attrNameLst>
                                          <p:attrName>style.visibility</p:attrName>
                                        </p:attrNameLst>
                                      </p:cBhvr>
                                      <p:to>
                                        <p:strVal val="visible"/>
                                      </p:to>
                                    </p:set>
                                    <p:animEffect transition="in" filter="dissolve">
                                      <p:cBhvr>
                                        <p:cTn id="27" dur="500"/>
                                        <p:tgtEl>
                                          <p:spTgt spid="645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4521"/>
                                        </p:tgtEl>
                                        <p:attrNameLst>
                                          <p:attrName>style.visibility</p:attrName>
                                        </p:attrNameLst>
                                      </p:cBhvr>
                                      <p:to>
                                        <p:strVal val="visible"/>
                                      </p:to>
                                    </p:set>
                                    <p:animEffect transition="in" filter="wipe(up)">
                                      <p:cBhvr>
                                        <p:cTn id="32" dur="500"/>
                                        <p:tgtEl>
                                          <p:spTgt spid="645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5311"/>
                                        </p:tgtEl>
                                        <p:attrNameLst>
                                          <p:attrName>style.visibility</p:attrName>
                                        </p:attrNameLst>
                                      </p:cBhvr>
                                      <p:to>
                                        <p:strVal val="visible"/>
                                      </p:to>
                                    </p:set>
                                    <p:animEffect transition="in" filter="box(out)">
                                      <p:cBhvr>
                                        <p:cTn id="37" dur="500"/>
                                        <p:tgtEl>
                                          <p:spTgt spid="55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utoUpdateAnimBg="0"/>
      <p:bldP spid="90121" grpId="0" autoUpdateAnimBg="0"/>
      <p:bldP spid="90122" grpId="0" autoUpdateAnimBg="0"/>
      <p:bldP spid="64517" grpId="0" autoUpdateAnimBg="0"/>
      <p:bldP spid="5531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WordArt 2"/>
          <p:cNvSpPr>
            <a:spLocks noChangeArrowheads="1" noChangeShapeType="1" noTextEdit="1"/>
          </p:cNvSpPr>
          <p:nvPr/>
        </p:nvSpPr>
        <p:spPr bwMode="auto">
          <a:xfrm>
            <a:off x="5410200" y="304800"/>
            <a:ext cx="3505200" cy="1905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WHAT WE</a:t>
            </a:r>
          </a:p>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LEARNED TODAY:</a:t>
            </a:r>
          </a:p>
        </p:txBody>
      </p:sp>
      <p:pic>
        <p:nvPicPr>
          <p:cNvPr id="65539" name="Picture 3" descr="http://www.visitingdc.com/images/thomas-jefferson-stat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64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5295900" y="2438400"/>
            <a:ext cx="3733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2400">
                <a:solidFill>
                  <a:schemeClr val="bg1"/>
                </a:solidFill>
                <a:latin typeface="Arial" charset="0"/>
              </a:rPr>
              <a:t>What were the successes and failures of the Jefferson administration?</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regent.edu/general/library/about_the_library/news_publications/images/ConstitutionDayP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WordArt 3"/>
          <p:cNvSpPr>
            <a:spLocks noChangeArrowheads="1" noChangeShapeType="1" noTextEdit="1"/>
          </p:cNvSpPr>
          <p:nvPr/>
        </p:nvSpPr>
        <p:spPr bwMode="auto">
          <a:xfrm>
            <a:off x="304800" y="152400"/>
            <a:ext cx="6629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THE NEW REPUBLIC</a:t>
            </a:r>
          </a:p>
        </p:txBody>
      </p:sp>
      <p:sp>
        <p:nvSpPr>
          <p:cNvPr id="66564" name="WordArt 4"/>
          <p:cNvSpPr>
            <a:spLocks noChangeArrowheads="1" noChangeShapeType="1" noTextEdit="1"/>
          </p:cNvSpPr>
          <p:nvPr/>
        </p:nvSpPr>
        <p:spPr bwMode="auto">
          <a:xfrm>
            <a:off x="381000" y="1066800"/>
            <a:ext cx="2895600" cy="6858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(1789-1816)</a:t>
            </a:r>
          </a:p>
        </p:txBody>
      </p:sp>
      <p:sp>
        <p:nvSpPr>
          <p:cNvPr id="66565" name="WordArt 5"/>
          <p:cNvSpPr>
            <a:spLocks noChangeArrowheads="1" noChangeShapeType="1" noTextEdit="1"/>
          </p:cNvSpPr>
          <p:nvPr/>
        </p:nvSpPr>
        <p:spPr bwMode="auto">
          <a:xfrm>
            <a:off x="5410200" y="5486400"/>
            <a:ext cx="3505200" cy="1143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CHAPTER 2</a:t>
            </a:r>
          </a:p>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SECTION 4</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4" descr="C:\Documents and Settings\Eric Dunham\My Documents\My Pictures\us181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19075"/>
            <a:ext cx="2781300" cy="145732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7587" name="Picture 15" descr="http://www.yulusovaad.gym2.ru/pictures/Great-Britain-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181600"/>
            <a:ext cx="2743200" cy="1473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7588" name="Picture 17" descr="C:\Documents and Settings\Eric Dunham\My Documents\My Pictures\us181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81600"/>
            <a:ext cx="2781300" cy="145732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7589" name="Picture 18" descr="http://www.yulusovaad.gym2.ru/pictures/Great-Britain-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03200"/>
            <a:ext cx="2743200" cy="1473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7590" name="WordArt 23"/>
          <p:cNvSpPr>
            <a:spLocks noChangeArrowheads="1" noChangeShapeType="1" noTextEdit="1"/>
          </p:cNvSpPr>
          <p:nvPr/>
        </p:nvSpPr>
        <p:spPr bwMode="auto">
          <a:xfrm>
            <a:off x="304800" y="2667000"/>
            <a:ext cx="8534400" cy="12192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THE WAR OF 1812</a:t>
            </a:r>
          </a:p>
        </p:txBody>
      </p:sp>
      <p:sp>
        <p:nvSpPr>
          <p:cNvPr id="67591" name="WordArt 24"/>
          <p:cNvSpPr>
            <a:spLocks noChangeArrowheads="1" noChangeShapeType="1" noTextEdit="1"/>
          </p:cNvSpPr>
          <p:nvPr/>
        </p:nvSpPr>
        <p:spPr bwMode="auto">
          <a:xfrm>
            <a:off x="3352800" y="5867400"/>
            <a:ext cx="2438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PAGES 82-87</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WordArt 1026"/>
          <p:cNvSpPr>
            <a:spLocks noChangeArrowheads="1" noChangeShapeType="1" noTextEdit="1"/>
          </p:cNvSpPr>
          <p:nvPr/>
        </p:nvSpPr>
        <p:spPr bwMode="auto">
          <a:xfrm>
            <a:off x="304800" y="228600"/>
            <a:ext cx="3733800" cy="1905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WHAT WE WILL</a:t>
            </a:r>
          </a:p>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LEARN TODAY:</a:t>
            </a:r>
          </a:p>
        </p:txBody>
      </p:sp>
      <p:pic>
        <p:nvPicPr>
          <p:cNvPr id="68611" name="Picture 1030" descr="http://www.cmhg.gc.ca/cmh/book_images/high/v2_c4_s15_ss01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888" y="0"/>
            <a:ext cx="4837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9"/>
          <p:cNvSpPr txBox="1">
            <a:spLocks noChangeArrowheads="1"/>
          </p:cNvSpPr>
          <p:nvPr/>
        </p:nvSpPr>
        <p:spPr bwMode="auto">
          <a:xfrm>
            <a:off x="293688" y="2514600"/>
            <a:ext cx="3733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2400">
                <a:solidFill>
                  <a:schemeClr val="bg1"/>
                </a:solidFill>
                <a:latin typeface="Arial" charset="0"/>
              </a:rPr>
              <a:t>Why did the United States go to war with Britain, and what was the outcome of that war?</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051" descr="Image:Jm4.gif">
            <a:hlinkClick r:id=""/>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088" y="1219200"/>
            <a:ext cx="2144712" cy="2819400"/>
          </a:xfrm>
          <a:prstGeom prst="rect">
            <a:avLst/>
          </a:prstGeom>
          <a:noFill/>
          <a:ln w="38100">
            <a:solidFill>
              <a:srgbClr val="478E00"/>
            </a:solidFill>
            <a:miter lim="800000"/>
            <a:headEnd/>
            <a:tailEnd/>
          </a:ln>
          <a:extLst>
            <a:ext uri="{909E8E84-426E-40DD-AFC4-6F175D3DCCD1}">
              <a14:hiddenFill xmlns:a14="http://schemas.microsoft.com/office/drawing/2010/main">
                <a:solidFill>
                  <a:srgbClr val="FFFFFF"/>
                </a:solidFill>
              </a14:hiddenFill>
            </a:ext>
          </a:extLst>
        </p:spPr>
      </p:pic>
      <p:pic>
        <p:nvPicPr>
          <p:cNvPr id="69635" name="Picture 2055" descr="http://static.howstuffworks.com/gif/charles-pinckney-national-historic-si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2286000" cy="2857500"/>
          </a:xfrm>
          <a:prstGeom prst="rect">
            <a:avLst/>
          </a:prstGeom>
          <a:noFill/>
          <a:ln w="38100">
            <a:solidFill>
              <a:srgbClr val="D26B38"/>
            </a:solidFill>
            <a:miter lim="800000"/>
            <a:headEnd/>
            <a:tailEnd/>
          </a:ln>
          <a:extLst>
            <a:ext uri="{909E8E84-426E-40DD-AFC4-6F175D3DCCD1}">
              <a14:hiddenFill xmlns:a14="http://schemas.microsoft.com/office/drawing/2010/main">
                <a:solidFill>
                  <a:srgbClr val="FFFFFF"/>
                </a:solidFill>
              </a14:hiddenFill>
            </a:ext>
          </a:extLst>
        </p:spPr>
      </p:pic>
      <p:sp>
        <p:nvSpPr>
          <p:cNvPr id="69636" name="WordArt 2057"/>
          <p:cNvSpPr>
            <a:spLocks noChangeArrowheads="1" noChangeShapeType="1" noTextEdit="1"/>
          </p:cNvSpPr>
          <p:nvPr/>
        </p:nvSpPr>
        <p:spPr bwMode="auto">
          <a:xfrm>
            <a:off x="4029075" y="2362200"/>
            <a:ext cx="1076325" cy="857250"/>
          </a:xfrm>
          <a:prstGeom prst="rect">
            <a:avLst/>
          </a:prstGeom>
        </p:spPr>
        <p:txBody>
          <a:bodyPr wrap="none" fromWordArt="1">
            <a:prstTxWarp prst="textPlain">
              <a:avLst>
                <a:gd name="adj" fmla="val 50000"/>
              </a:avLst>
            </a:prstTxWarp>
          </a:bodyPr>
          <a:lstStyle/>
          <a:p>
            <a:pPr algn="ctr"/>
            <a:r>
              <a:rPr lang="en-US" sz="3600" kern="10">
                <a:ln w="38100">
                  <a:solidFill>
                    <a:srgbClr val="CC0000"/>
                  </a:solidFill>
                  <a:round/>
                  <a:headEnd/>
                  <a:tailEnd/>
                </a:ln>
                <a:solidFill>
                  <a:srgbClr val="FFFFFF"/>
                </a:solidFill>
                <a:latin typeface="Arial Black"/>
              </a:rPr>
              <a:t>vs.</a:t>
            </a:r>
          </a:p>
        </p:txBody>
      </p:sp>
      <p:sp>
        <p:nvSpPr>
          <p:cNvPr id="95242" name="Rectangle 2058"/>
          <p:cNvSpPr>
            <a:spLocks noChangeArrowheads="1"/>
          </p:cNvSpPr>
          <p:nvPr/>
        </p:nvSpPr>
        <p:spPr bwMode="auto">
          <a:xfrm>
            <a:off x="1219200" y="4114800"/>
            <a:ext cx="266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2400">
                <a:solidFill>
                  <a:srgbClr val="D26B38"/>
                </a:solidFill>
                <a:latin typeface="Arial" charset="0"/>
              </a:rPr>
              <a:t>Charles Pinckney Federalist</a:t>
            </a:r>
            <a:r>
              <a:rPr lang="en-US" altLang="en-US" sz="2400">
                <a:solidFill>
                  <a:schemeClr val="bg1"/>
                </a:solidFill>
                <a:latin typeface="Arial" charset="0"/>
              </a:rPr>
              <a:t>  </a:t>
            </a:r>
          </a:p>
        </p:txBody>
      </p:sp>
      <p:sp>
        <p:nvSpPr>
          <p:cNvPr id="95243" name="Rectangle 2059"/>
          <p:cNvSpPr>
            <a:spLocks noChangeArrowheads="1"/>
          </p:cNvSpPr>
          <p:nvPr/>
        </p:nvSpPr>
        <p:spPr bwMode="auto">
          <a:xfrm>
            <a:off x="4419600" y="4114800"/>
            <a:ext cx="396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2400">
                <a:solidFill>
                  <a:srgbClr val="478E00"/>
                </a:solidFill>
                <a:latin typeface="Arial" charset="0"/>
              </a:rPr>
              <a:t>James Madison Democratic-Republican</a:t>
            </a:r>
          </a:p>
        </p:txBody>
      </p:sp>
      <p:sp>
        <p:nvSpPr>
          <p:cNvPr id="95244" name="Rectangle 2060"/>
          <p:cNvSpPr>
            <a:spLocks noChangeArrowheads="1"/>
          </p:cNvSpPr>
          <p:nvPr/>
        </p:nvSpPr>
        <p:spPr bwMode="auto">
          <a:xfrm>
            <a:off x="381000" y="5105400"/>
            <a:ext cx="8382000" cy="1225550"/>
          </a:xfrm>
          <a:prstGeom prst="rect">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2400">
                <a:solidFill>
                  <a:srgbClr val="CC0000"/>
                </a:solidFill>
                <a:latin typeface="Arial" charset="0"/>
              </a:rPr>
              <a:t>Jefferson believed strongly in the </a:t>
            </a:r>
            <a:r>
              <a:rPr lang="en-US" altLang="en-US" sz="2400" u="sng">
                <a:solidFill>
                  <a:srgbClr val="CC0000"/>
                </a:solidFill>
                <a:latin typeface="Arial" charset="0"/>
              </a:rPr>
              <a:t>tradition</a:t>
            </a:r>
            <a:r>
              <a:rPr lang="en-US" altLang="en-US" sz="2400">
                <a:solidFill>
                  <a:srgbClr val="CC0000"/>
                </a:solidFill>
                <a:latin typeface="Arial" charset="0"/>
              </a:rPr>
              <a:t> established by Washington of voluntarily retiring from the presidency after a second term.  Jefferson supported Madison, his close friend.</a:t>
            </a:r>
          </a:p>
        </p:txBody>
      </p:sp>
      <p:sp>
        <p:nvSpPr>
          <p:cNvPr id="69640" name="WordArt 2061"/>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ELECTION OF 1808</a:t>
            </a:r>
          </a:p>
        </p:txBody>
      </p:sp>
      <p:sp>
        <p:nvSpPr>
          <p:cNvPr id="69641" name="WordArt 2061"/>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ELECTION OF 1808</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5242"/>
                                        </p:tgtEl>
                                        <p:attrNameLst>
                                          <p:attrName>style.visibility</p:attrName>
                                        </p:attrNameLst>
                                      </p:cBhvr>
                                      <p:to>
                                        <p:strVal val="visible"/>
                                      </p:to>
                                    </p:set>
                                    <p:animEffect transition="in" filter="dissolve">
                                      <p:cBhvr>
                                        <p:cTn id="7" dur="500"/>
                                        <p:tgtEl>
                                          <p:spTgt spid="95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243"/>
                                        </p:tgtEl>
                                        <p:attrNameLst>
                                          <p:attrName>style.visibility</p:attrName>
                                        </p:attrNameLst>
                                      </p:cBhvr>
                                      <p:to>
                                        <p:strVal val="visible"/>
                                      </p:to>
                                    </p:set>
                                    <p:animEffect transition="in" filter="dissolve">
                                      <p:cBhvr>
                                        <p:cTn id="12" dur="500"/>
                                        <p:tgtEl>
                                          <p:spTgt spid="952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5244"/>
                                        </p:tgtEl>
                                        <p:attrNameLst>
                                          <p:attrName>style.visibility</p:attrName>
                                        </p:attrNameLst>
                                      </p:cBhvr>
                                      <p:to>
                                        <p:strVal val="visible"/>
                                      </p:to>
                                    </p:set>
                                    <p:animEffect transition="in" filter="dissolve">
                                      <p:cBhvr>
                                        <p:cTn id="17" dur="500"/>
                                        <p:tgtEl>
                                          <p:spTgt spid="95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2" grpId="0" autoUpdateAnimBg="0"/>
      <p:bldP spid="95243" grpId="0" autoUpdateAnimBg="0"/>
      <p:bldP spid="95244"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2"/>
          <p:cNvSpPr>
            <a:spLocks noChangeArrowheads="1" noChangeShapeType="1" noTextEdit="1"/>
          </p:cNvSpPr>
          <p:nvPr/>
        </p:nvSpPr>
        <p:spPr bwMode="auto">
          <a:xfrm>
            <a:off x="5410200" y="304800"/>
            <a:ext cx="3505200" cy="1905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WHAT WE WILL</a:t>
            </a:r>
          </a:p>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LEARN TODAY:</a:t>
            </a:r>
          </a:p>
        </p:txBody>
      </p:sp>
      <p:pic>
        <p:nvPicPr>
          <p:cNvPr id="52227" name="Picture 5" descr="http://www.visitingdc.com/images/thomas-jefferson-stat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64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9"/>
          <p:cNvSpPr txBox="1">
            <a:spLocks noChangeArrowheads="1"/>
          </p:cNvSpPr>
          <p:nvPr/>
        </p:nvSpPr>
        <p:spPr bwMode="auto">
          <a:xfrm>
            <a:off x="5295900" y="2438400"/>
            <a:ext cx="3733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2400">
                <a:solidFill>
                  <a:schemeClr val="bg1"/>
                </a:solidFill>
                <a:latin typeface="Arial" charset="0"/>
              </a:rPr>
              <a:t>What were the successes and failures of the Jefferson administration?</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mage:ElectoralCollege1808-Large.png">
            <a:hlinkClick r:id=""/>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95400"/>
            <a:ext cx="6172200" cy="4522788"/>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94213" name="Rectangle 5"/>
          <p:cNvSpPr>
            <a:spLocks noChangeArrowheads="1"/>
          </p:cNvSpPr>
          <p:nvPr/>
        </p:nvSpPr>
        <p:spPr bwMode="auto">
          <a:xfrm>
            <a:off x="228600" y="1295400"/>
            <a:ext cx="2286000" cy="2686050"/>
          </a:xfrm>
          <a:prstGeom prst="rect">
            <a:avLst/>
          </a:prstGeom>
          <a:solidFill>
            <a:schemeClr val="bg1"/>
          </a:solidFill>
          <a:ln w="38100">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2400">
                <a:solidFill>
                  <a:srgbClr val="990000"/>
                </a:solidFill>
                <a:latin typeface="Arial" charset="0"/>
              </a:rPr>
              <a:t>Madison also had to fight against other factions of the Democratic-Republican Party.</a:t>
            </a:r>
          </a:p>
        </p:txBody>
      </p:sp>
      <p:sp>
        <p:nvSpPr>
          <p:cNvPr id="70661" name="WordArt 6"/>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ELECTION OF 1808</a:t>
            </a:r>
          </a:p>
        </p:txBody>
      </p:sp>
      <p:pic>
        <p:nvPicPr>
          <p:cNvPr id="70662" name="Picture 6" descr="http://thumbs.dreamstime.com/x/james-madison-6811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4191000"/>
            <a:ext cx="2233612" cy="236220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dissolve">
                                      <p:cBhvr>
                                        <p:cTn id="7"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1028"/>
          <p:cNvSpPr>
            <a:spLocks noChangeArrowheads="1"/>
          </p:cNvSpPr>
          <p:nvPr/>
        </p:nvSpPr>
        <p:spPr bwMode="auto">
          <a:xfrm>
            <a:off x="2743200" y="990600"/>
            <a:ext cx="6400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Shawnee chief </a:t>
            </a:r>
            <a:r>
              <a:rPr lang="en-US" altLang="en-US" sz="2400" u="sng">
                <a:solidFill>
                  <a:schemeClr val="bg1"/>
                </a:solidFill>
                <a:latin typeface="Arial" charset="0"/>
              </a:rPr>
              <a:t>Tecumseh</a:t>
            </a:r>
            <a:r>
              <a:rPr lang="en-US" altLang="en-US" sz="2400">
                <a:solidFill>
                  <a:schemeClr val="bg1"/>
                </a:solidFill>
                <a:latin typeface="Arial" charset="0"/>
              </a:rPr>
              <a:t> believed that the only way to protect their homeland against intruding white settlers (and the dishonest government) was to form a</a:t>
            </a:r>
            <a:r>
              <a:rPr lang="en-US" altLang="en-US" sz="2400" b="1">
                <a:solidFill>
                  <a:srgbClr val="FFFF00"/>
                </a:solidFill>
                <a:latin typeface="Arial" charset="0"/>
              </a:rPr>
              <a:t> </a:t>
            </a:r>
            <a:r>
              <a:rPr lang="en-US" altLang="en-US" sz="2400" u="sng">
                <a:solidFill>
                  <a:schemeClr val="bg1"/>
                </a:solidFill>
                <a:latin typeface="Arial" charset="0"/>
              </a:rPr>
              <a:t>confederacy</a:t>
            </a:r>
            <a:r>
              <a:rPr lang="en-US" altLang="en-US" sz="2400">
                <a:solidFill>
                  <a:schemeClr val="bg1"/>
                </a:solidFill>
                <a:latin typeface="Arial" charset="0"/>
              </a:rPr>
              <a:t>, a united Native American nation.</a:t>
            </a:r>
          </a:p>
        </p:txBody>
      </p:sp>
      <p:sp>
        <p:nvSpPr>
          <p:cNvPr id="71683" name="WordArt 1038"/>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BATTLING NATIVE AMERICANS</a:t>
            </a:r>
          </a:p>
        </p:txBody>
      </p:sp>
      <p:sp>
        <p:nvSpPr>
          <p:cNvPr id="98311" name="Rectangle 7"/>
          <p:cNvSpPr>
            <a:spLocks noChangeArrowheads="1"/>
          </p:cNvSpPr>
          <p:nvPr/>
        </p:nvSpPr>
        <p:spPr bwMode="auto">
          <a:xfrm>
            <a:off x="2743200" y="2819400"/>
            <a:ext cx="6019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While Tecumseh was seeking allies in the South, General W.H. </a:t>
            </a:r>
            <a:r>
              <a:rPr lang="en-US" altLang="en-US" sz="2400" u="sng">
                <a:solidFill>
                  <a:schemeClr val="bg1"/>
                </a:solidFill>
                <a:latin typeface="Arial" charset="0"/>
              </a:rPr>
              <a:t>Harrison</a:t>
            </a:r>
            <a:r>
              <a:rPr lang="en-US" altLang="en-US" sz="2400">
                <a:solidFill>
                  <a:schemeClr val="bg1"/>
                </a:solidFill>
                <a:latin typeface="Arial" charset="0"/>
              </a:rPr>
              <a:t> led troops to destroy the beginnings of this “uprising” near the Tippecanoe River.</a:t>
            </a:r>
          </a:p>
        </p:txBody>
      </p:sp>
      <p:pic>
        <p:nvPicPr>
          <p:cNvPr id="71686" name="Picture 11" descr="C:\Users\Eric\Desktop\Tecumseh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2354263" cy="3124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1688" name="Picture 14" descr="C:\Users\Eric\Desktop\Rembrandt_Peale_-_William_Henry_Harrison_-_Google_Art_Proj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2362200" cy="3124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8314" name="Rectangle 10"/>
          <p:cNvSpPr>
            <a:spLocks noChangeArrowheads="1"/>
          </p:cNvSpPr>
          <p:nvPr/>
        </p:nvSpPr>
        <p:spPr bwMode="auto">
          <a:xfrm>
            <a:off x="2667000" y="5486400"/>
            <a:ext cx="6248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After the “Battle” of </a:t>
            </a:r>
            <a:r>
              <a:rPr lang="en-US" altLang="en-US" sz="2400" u="sng">
                <a:solidFill>
                  <a:schemeClr val="bg1"/>
                </a:solidFill>
                <a:latin typeface="Arial" charset="0"/>
              </a:rPr>
              <a:t>Tippecanoe</a:t>
            </a:r>
            <a:r>
              <a:rPr lang="en-US" altLang="en-US" sz="2400">
                <a:solidFill>
                  <a:schemeClr val="bg1"/>
                </a:solidFill>
                <a:latin typeface="Arial" charset="0"/>
              </a:rPr>
              <a:t>, the Native American were defeated, but most Native Americans escaped to fight again.</a:t>
            </a:r>
          </a:p>
        </p:txBody>
      </p:sp>
      <p:pic>
        <p:nvPicPr>
          <p:cNvPr id="71691" name="Picture 19" descr="http://www.clker.com/cliparts/q/F/f/w/z/K/musket-american-gun-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343400"/>
            <a:ext cx="5791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2" name="WordArt 1038"/>
          <p:cNvSpPr>
            <a:spLocks noChangeArrowheads="1" noChangeShapeType="1" noTextEdit="1"/>
          </p:cNvSpPr>
          <p:nvPr/>
        </p:nvSpPr>
        <p:spPr bwMode="auto">
          <a:xfrm>
            <a:off x="304800" y="4419600"/>
            <a:ext cx="2667000" cy="9144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BRITISH WERE</a:t>
            </a:r>
          </a:p>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HELPING THE N.A.'s</a:t>
            </a:r>
          </a:p>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BY GIVING THEM GUNS.</a:t>
            </a:r>
          </a:p>
        </p:txBody>
      </p:sp>
      <p:pic>
        <p:nvPicPr>
          <p:cNvPr id="71693" name="Picture 18" descr="http://www.yulusovaad.gym2.ru/pictures/Great-Britain-fla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5562600"/>
            <a:ext cx="1905000" cy="102393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dissolve">
                                      <p:cBhvr>
                                        <p:cTn id="7" dur="500"/>
                                        <p:tgtEl>
                                          <p:spTgt spid="993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311"/>
                                        </p:tgtEl>
                                        <p:attrNameLst>
                                          <p:attrName>style.visibility</p:attrName>
                                        </p:attrNameLst>
                                      </p:cBhvr>
                                      <p:to>
                                        <p:strVal val="visible"/>
                                      </p:to>
                                    </p:set>
                                    <p:animEffect transition="in" filter="dissolve">
                                      <p:cBhvr>
                                        <p:cTn id="12" dur="500"/>
                                        <p:tgtEl>
                                          <p:spTgt spid="983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71688"/>
                                        </p:tgtEl>
                                        <p:attrNameLst>
                                          <p:attrName>style.visibility</p:attrName>
                                        </p:attrNameLst>
                                      </p:cBhvr>
                                      <p:to>
                                        <p:strVal val="visible"/>
                                      </p:to>
                                    </p:set>
                                    <p:animEffect transition="in" filter="box(out)">
                                      <p:cBhvr>
                                        <p:cTn id="17" dur="500"/>
                                        <p:tgtEl>
                                          <p:spTgt spid="716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71691"/>
                                        </p:tgtEl>
                                        <p:attrNameLst>
                                          <p:attrName>style.visibility</p:attrName>
                                        </p:attrNameLst>
                                      </p:cBhvr>
                                      <p:to>
                                        <p:strVal val="visible"/>
                                      </p:to>
                                    </p:set>
                                    <p:anim calcmode="lin" valueType="num">
                                      <p:cBhvr additive="base">
                                        <p:cTn id="22" dur="500" fill="hold"/>
                                        <p:tgtEl>
                                          <p:spTgt spid="71691"/>
                                        </p:tgtEl>
                                        <p:attrNameLst>
                                          <p:attrName>ppt_x</p:attrName>
                                        </p:attrNameLst>
                                      </p:cBhvr>
                                      <p:tavLst>
                                        <p:tav tm="0">
                                          <p:val>
                                            <p:strVal val="0-#ppt_w/2"/>
                                          </p:val>
                                        </p:tav>
                                        <p:tav tm="100000">
                                          <p:val>
                                            <p:strVal val="#ppt_x"/>
                                          </p:val>
                                        </p:tav>
                                      </p:tavLst>
                                    </p:anim>
                                    <p:anim calcmode="lin" valueType="num">
                                      <p:cBhvr additive="base">
                                        <p:cTn id="23" dur="500" fill="hold"/>
                                        <p:tgtEl>
                                          <p:spTgt spid="71691"/>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1692"/>
                                        </p:tgtEl>
                                        <p:attrNameLst>
                                          <p:attrName>style.visibility</p:attrName>
                                        </p:attrNameLst>
                                      </p:cBhvr>
                                      <p:to>
                                        <p:strVal val="visible"/>
                                      </p:to>
                                    </p:set>
                                    <p:anim calcmode="lin" valueType="num">
                                      <p:cBhvr additive="base">
                                        <p:cTn id="28" dur="500" fill="hold"/>
                                        <p:tgtEl>
                                          <p:spTgt spid="71692"/>
                                        </p:tgtEl>
                                        <p:attrNameLst>
                                          <p:attrName>ppt_x</p:attrName>
                                        </p:attrNameLst>
                                      </p:cBhvr>
                                      <p:tavLst>
                                        <p:tav tm="0">
                                          <p:val>
                                            <p:strVal val="0-#ppt_w/2"/>
                                          </p:val>
                                        </p:tav>
                                        <p:tav tm="100000">
                                          <p:val>
                                            <p:strVal val="#ppt_x"/>
                                          </p:val>
                                        </p:tav>
                                      </p:tavLst>
                                    </p:anim>
                                    <p:anim calcmode="lin" valueType="num">
                                      <p:cBhvr additive="base">
                                        <p:cTn id="29" dur="500" fill="hold"/>
                                        <p:tgtEl>
                                          <p:spTgt spid="71692"/>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nodeType="clickEffect">
                                  <p:stCondLst>
                                    <p:cond delay="0"/>
                                  </p:stCondLst>
                                  <p:childTnLst>
                                    <p:set>
                                      <p:cBhvr>
                                        <p:cTn id="33" dur="1" fill="hold">
                                          <p:stCondLst>
                                            <p:cond delay="0"/>
                                          </p:stCondLst>
                                        </p:cTn>
                                        <p:tgtEl>
                                          <p:spTgt spid="71693"/>
                                        </p:tgtEl>
                                        <p:attrNameLst>
                                          <p:attrName>style.visibility</p:attrName>
                                        </p:attrNameLst>
                                      </p:cBhvr>
                                      <p:to>
                                        <p:strVal val="visible"/>
                                      </p:to>
                                    </p:set>
                                    <p:animEffect transition="in" filter="box(out)">
                                      <p:cBhvr>
                                        <p:cTn id="34" dur="500"/>
                                        <p:tgtEl>
                                          <p:spTgt spid="7169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98314"/>
                                        </p:tgtEl>
                                        <p:attrNameLst>
                                          <p:attrName>style.visibility</p:attrName>
                                        </p:attrNameLst>
                                      </p:cBhvr>
                                      <p:to>
                                        <p:strVal val="visible"/>
                                      </p:to>
                                    </p:set>
                                    <p:animEffect transition="in" filter="dissolve">
                                      <p:cBhvr>
                                        <p:cTn id="39" dur="500"/>
                                        <p:tgtEl>
                                          <p:spTgt spid="98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autoUpdateAnimBg="0"/>
      <p:bldP spid="98311" grpId="0" autoUpdateAnimBg="0"/>
      <p:bldP spid="98314" grpId="0" autoUpdateAnimBg="0"/>
      <p:bldP spid="7169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054" descr="http://www.birth-of-america.com/french/Images/Autres/1811%20Tippecanoe%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2055"/>
          <p:cNvSpPr txBox="1">
            <a:spLocks noChangeArrowheads="1"/>
          </p:cNvSpPr>
          <p:nvPr/>
        </p:nvSpPr>
        <p:spPr bwMode="auto">
          <a:xfrm>
            <a:off x="7239000" y="228600"/>
            <a:ext cx="1676400" cy="679450"/>
          </a:xfrm>
          <a:prstGeom prst="rect">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1800">
                <a:latin typeface="Trebuchet MS" pitchFamily="34" charset="0"/>
              </a:rPr>
              <a:t>Battle of Tippecanoe</a:t>
            </a: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ChangeArrowheads="1"/>
          </p:cNvSpPr>
          <p:nvPr/>
        </p:nvSpPr>
        <p:spPr bwMode="auto">
          <a:xfrm>
            <a:off x="1905000" y="1066800"/>
            <a:ext cx="731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“War Hawks” were a group of young </a:t>
            </a:r>
            <a:r>
              <a:rPr lang="en-US" altLang="en-US" sz="2400" u="sng">
                <a:solidFill>
                  <a:schemeClr val="bg1"/>
                </a:solidFill>
                <a:latin typeface="Arial" charset="0"/>
              </a:rPr>
              <a:t>congressmen</a:t>
            </a:r>
            <a:r>
              <a:rPr lang="en-US" altLang="en-US" sz="2400">
                <a:solidFill>
                  <a:schemeClr val="bg1"/>
                </a:solidFill>
                <a:latin typeface="Arial" charset="0"/>
              </a:rPr>
              <a:t> from the South and West that were interested in expanding into British Canada and Spanish Florida.  </a:t>
            </a:r>
          </a:p>
        </p:txBody>
      </p:sp>
      <p:pic>
        <p:nvPicPr>
          <p:cNvPr id="73731" name="Picture 5" descr="http://www.yulusovaad.gym2.ru/pictures/Great-Britain-fla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462213"/>
            <a:ext cx="1524000" cy="1042987"/>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73732" name="Picture 6" descr="C:\Documents and Settings\Eric Dunham\My Documents\My Pictures\us181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00150"/>
            <a:ext cx="1524000" cy="105092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7288" name="Rectangle 8"/>
          <p:cNvSpPr>
            <a:spLocks noChangeArrowheads="1"/>
          </p:cNvSpPr>
          <p:nvPr/>
        </p:nvSpPr>
        <p:spPr bwMode="auto">
          <a:xfrm>
            <a:off x="1905000" y="2209800"/>
            <a:ext cx="6553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The war hawks called for war against </a:t>
            </a:r>
            <a:r>
              <a:rPr lang="en-US" altLang="en-US" sz="2400" u="sng">
                <a:solidFill>
                  <a:schemeClr val="bg1"/>
                </a:solidFill>
                <a:latin typeface="Arial" charset="0"/>
              </a:rPr>
              <a:t>Britain</a:t>
            </a:r>
            <a:r>
              <a:rPr lang="en-US" altLang="en-US" sz="2400">
                <a:solidFill>
                  <a:schemeClr val="bg1"/>
                </a:solidFill>
                <a:latin typeface="Arial" charset="0"/>
              </a:rPr>
              <a:t> and in 1812 the call was answered. The war was </a:t>
            </a:r>
            <a:r>
              <a:rPr lang="en-US" altLang="en-US" sz="2400" u="sng">
                <a:solidFill>
                  <a:schemeClr val="bg1"/>
                </a:solidFill>
                <a:latin typeface="Arial" charset="0"/>
              </a:rPr>
              <a:t>not</a:t>
            </a:r>
            <a:r>
              <a:rPr lang="en-US" altLang="en-US" sz="2400">
                <a:solidFill>
                  <a:schemeClr val="bg1"/>
                </a:solidFill>
                <a:latin typeface="Arial" charset="0"/>
              </a:rPr>
              <a:t> supported by all Americans. </a:t>
            </a:r>
          </a:p>
        </p:txBody>
      </p:sp>
      <p:sp>
        <p:nvSpPr>
          <p:cNvPr id="73734" name="WordArt 11"/>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WAR HAWKS DEMAND WAR</a:t>
            </a:r>
          </a:p>
        </p:txBody>
      </p:sp>
      <p:sp>
        <p:nvSpPr>
          <p:cNvPr id="2" name="Rectangle 8"/>
          <p:cNvSpPr>
            <a:spLocks noChangeArrowheads="1"/>
          </p:cNvSpPr>
          <p:nvPr/>
        </p:nvSpPr>
        <p:spPr bwMode="auto">
          <a:xfrm>
            <a:off x="304800" y="3733800"/>
            <a:ext cx="8610600" cy="1627188"/>
          </a:xfrm>
          <a:prstGeom prst="rect">
            <a:avLst/>
          </a:prstGeom>
          <a:solidFill>
            <a:srgbClr val="C0C0C0"/>
          </a:solidFill>
          <a:ln w="38100" cmpd="dbl">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20000"/>
              </a:spcBef>
              <a:buChar char="•"/>
              <a:defRPr sz="3200">
                <a:solidFill>
                  <a:schemeClr val="tx1"/>
                </a:solidFill>
                <a:latin typeface="Times New Roman" pitchFamily="18" charset="0"/>
                <a:cs typeface="Times New Roman" pitchFamily="18" charset="0"/>
              </a:defRPr>
            </a:lvl1pPr>
            <a:lvl2pPr marL="990600" indent="-533400">
              <a:spcBef>
                <a:spcPct val="20000"/>
              </a:spcBef>
              <a:buChar char="–"/>
              <a:defRPr sz="2800">
                <a:solidFill>
                  <a:schemeClr val="tx1"/>
                </a:solidFill>
                <a:latin typeface="Times New Roman" pitchFamily="18" charset="0"/>
                <a:cs typeface="Times New Roman" pitchFamily="18" charset="0"/>
              </a:defRPr>
            </a:lvl2pPr>
            <a:lvl3pPr marL="1371600" indent="-457200">
              <a:spcBef>
                <a:spcPct val="20000"/>
              </a:spcBef>
              <a:buChar char="•"/>
              <a:defRPr sz="2400">
                <a:solidFill>
                  <a:schemeClr val="tx1"/>
                </a:solidFill>
                <a:latin typeface="Times New Roman" pitchFamily="18" charset="0"/>
                <a:cs typeface="Times New Roman" pitchFamily="18" charset="0"/>
              </a:defRPr>
            </a:lvl3pPr>
            <a:lvl4pPr marL="1752600" indent="-381000">
              <a:spcBef>
                <a:spcPct val="20000"/>
              </a:spcBef>
              <a:buChar char="–"/>
              <a:defRPr sz="2000">
                <a:solidFill>
                  <a:schemeClr val="tx1"/>
                </a:solidFill>
                <a:latin typeface="Times New Roman" pitchFamily="18" charset="0"/>
                <a:cs typeface="Times New Roman" pitchFamily="18" charset="0"/>
              </a:defRPr>
            </a:lvl4pPr>
            <a:lvl5pPr marL="2209800" indent="-381000">
              <a:spcBef>
                <a:spcPct val="20000"/>
              </a:spcBef>
              <a:buChar char="»"/>
              <a:defRPr sz="2000">
                <a:solidFill>
                  <a:schemeClr val="tx1"/>
                </a:solidFill>
                <a:latin typeface="Times New Roman" pitchFamily="18" charset="0"/>
                <a:cs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80000"/>
              </a:lnSpc>
              <a:spcBef>
                <a:spcPct val="30000"/>
              </a:spcBef>
              <a:buFontTx/>
              <a:buNone/>
            </a:pPr>
            <a:r>
              <a:rPr lang="en-US" altLang="en-US" sz="2400" b="1">
                <a:solidFill>
                  <a:srgbClr val="990000"/>
                </a:solidFill>
                <a:latin typeface="Arial" charset="0"/>
              </a:rPr>
              <a:t>Causes for War of 1812:</a:t>
            </a:r>
          </a:p>
          <a:p>
            <a:pPr eaLnBrk="1" hangingPunct="1">
              <a:lnSpc>
                <a:spcPct val="80000"/>
              </a:lnSpc>
              <a:spcBef>
                <a:spcPct val="30000"/>
              </a:spcBef>
              <a:buFontTx/>
              <a:buNone/>
            </a:pPr>
            <a:r>
              <a:rPr lang="en-US" altLang="en-US" sz="2400">
                <a:solidFill>
                  <a:srgbClr val="990000"/>
                </a:solidFill>
                <a:latin typeface="Arial" charset="0"/>
              </a:rPr>
              <a:t>	1. Impressments of U.S. citizens.</a:t>
            </a:r>
          </a:p>
          <a:p>
            <a:pPr eaLnBrk="1" hangingPunct="1">
              <a:lnSpc>
                <a:spcPct val="80000"/>
              </a:lnSpc>
              <a:spcBef>
                <a:spcPct val="30000"/>
              </a:spcBef>
              <a:buFontTx/>
              <a:buNone/>
            </a:pPr>
            <a:r>
              <a:rPr lang="en-US" altLang="en-US" sz="2400">
                <a:solidFill>
                  <a:srgbClr val="990000"/>
                </a:solidFill>
                <a:latin typeface="Arial" charset="0"/>
              </a:rPr>
              <a:t>	2. British giving guns to Native Americans.</a:t>
            </a:r>
          </a:p>
          <a:p>
            <a:pPr eaLnBrk="1" hangingPunct="1">
              <a:lnSpc>
                <a:spcPct val="80000"/>
              </a:lnSpc>
              <a:spcBef>
                <a:spcPct val="30000"/>
              </a:spcBef>
              <a:buFontTx/>
              <a:buNone/>
            </a:pPr>
            <a:r>
              <a:rPr lang="en-US" altLang="en-US" sz="2400">
                <a:solidFill>
                  <a:srgbClr val="990000"/>
                </a:solidFill>
                <a:latin typeface="Arial" charset="0"/>
              </a:rPr>
              <a:t>	3. War Hawks demanding war.</a:t>
            </a:r>
          </a:p>
        </p:txBody>
      </p:sp>
      <p:pic>
        <p:nvPicPr>
          <p:cNvPr id="7373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3434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2" descr="http://clipartion.com/wp-content/uploads/2015/11/free-hawk-clipa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971800"/>
            <a:ext cx="21336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2" descr="http://www.clker.com/cliparts/q/F/f/w/z/K/musket-american-gun-h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562600"/>
            <a:ext cx="5791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dissolve">
                                      <p:cBhvr>
                                        <p:cTn id="7" dur="500"/>
                                        <p:tgtEl>
                                          <p:spTgt spid="972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7288"/>
                                        </p:tgtEl>
                                        <p:attrNameLst>
                                          <p:attrName>style.visibility</p:attrName>
                                        </p:attrNameLst>
                                      </p:cBhvr>
                                      <p:to>
                                        <p:strVal val="visible"/>
                                      </p:to>
                                    </p:set>
                                    <p:animEffect transition="in" filter="dissolve">
                                      <p:cBhvr>
                                        <p:cTn id="12" dur="500"/>
                                        <p:tgtEl>
                                          <p:spTgt spid="972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3737"/>
                                        </p:tgtEl>
                                        <p:attrNameLst>
                                          <p:attrName>style.visibility</p:attrName>
                                        </p:attrNameLst>
                                      </p:cBhvr>
                                      <p:to>
                                        <p:strVal val="visible"/>
                                      </p:to>
                                    </p:set>
                                    <p:animEffect transition="in" filter="wipe(up)">
                                      <p:cBhvr>
                                        <p:cTn id="22" dur="500"/>
                                        <p:tgtEl>
                                          <p:spTgt spid="737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73736"/>
                                        </p:tgtEl>
                                        <p:attrNameLst>
                                          <p:attrName>style.visibility</p:attrName>
                                        </p:attrNameLst>
                                      </p:cBhvr>
                                      <p:to>
                                        <p:strVal val="visible"/>
                                      </p:to>
                                    </p:set>
                                    <p:animEffect transition="in" filter="wipe(up)">
                                      <p:cBhvr>
                                        <p:cTn id="27" dur="500"/>
                                        <p:tgtEl>
                                          <p:spTgt spid="737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73738"/>
                                        </p:tgtEl>
                                        <p:attrNameLst>
                                          <p:attrName>style.visibility</p:attrName>
                                        </p:attrNameLst>
                                      </p:cBhvr>
                                      <p:to>
                                        <p:strVal val="visible"/>
                                      </p:to>
                                    </p:set>
                                    <p:animEffect transition="in" filter="wipe(up)">
                                      <p:cBhvr>
                                        <p:cTn id="32" dur="500"/>
                                        <p:tgtEl>
                                          <p:spTgt spid="73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utoUpdateAnimBg="0"/>
      <p:bldP spid="97288" grpId="0" autoUpdateAnimBg="0"/>
      <p:bldP spid="2"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305" name="Group 145"/>
          <p:cNvGraphicFramePr>
            <a:graphicFrameLocks noGrp="1"/>
          </p:cNvGraphicFramePr>
          <p:nvPr/>
        </p:nvGraphicFramePr>
        <p:xfrm>
          <a:off x="304800" y="228600"/>
          <a:ext cx="8610600" cy="579120"/>
        </p:xfrm>
        <a:graphic>
          <a:graphicData uri="http://schemas.openxmlformats.org/drawingml/2006/table">
            <a:tbl>
              <a:tblPr/>
              <a:tblGrid>
                <a:gridCol w="8610600"/>
              </a:tblGrid>
              <a:tr h="533400">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eaLnBrk="0" fontAlgn="base" hangingPunct="0">
                        <a:spcBef>
                          <a:spcPct val="20000"/>
                        </a:spcBef>
                        <a:spcAft>
                          <a:spcPct val="0"/>
                        </a:spcAft>
                        <a:defRPr>
                          <a:solidFill>
                            <a:schemeClr val="tx1"/>
                          </a:solidFill>
                          <a:latin typeface="Times New Roman" pitchFamily="18" charset="0"/>
                          <a:cs typeface="Times New Roman" pitchFamily="18" charset="0"/>
                        </a:defRPr>
                      </a:lvl6pPr>
                      <a:lvl7pPr eaLnBrk="0" fontAlgn="base" hangingPunct="0">
                        <a:spcBef>
                          <a:spcPct val="20000"/>
                        </a:spcBef>
                        <a:spcAft>
                          <a:spcPct val="0"/>
                        </a:spcAft>
                        <a:defRPr>
                          <a:solidFill>
                            <a:schemeClr val="tx1"/>
                          </a:solidFill>
                          <a:latin typeface="Times New Roman" pitchFamily="18" charset="0"/>
                          <a:cs typeface="Times New Roman" pitchFamily="18" charset="0"/>
                        </a:defRPr>
                      </a:lvl7pPr>
                      <a:lvl8pPr eaLnBrk="0" fontAlgn="base" hangingPunct="0">
                        <a:spcBef>
                          <a:spcPct val="20000"/>
                        </a:spcBef>
                        <a:spcAft>
                          <a:spcPct val="0"/>
                        </a:spcAft>
                        <a:defRPr>
                          <a:solidFill>
                            <a:schemeClr val="tx1"/>
                          </a:solidFill>
                          <a:latin typeface="Times New Roman" pitchFamily="18" charset="0"/>
                          <a:cs typeface="Times New Roman" pitchFamily="18" charset="0"/>
                        </a:defRPr>
                      </a:lvl8pPr>
                      <a:lvl9pPr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3200" b="1" i="0" u="none" strike="noStrike" cap="none" normalizeH="0" baseline="0" smtClean="0">
                          <a:ln>
                            <a:noFill/>
                          </a:ln>
                          <a:solidFill>
                            <a:srgbClr val="990000"/>
                          </a:solidFill>
                          <a:effectLst/>
                          <a:latin typeface="Arial" charset="0"/>
                          <a:cs typeface="Times New Roman" pitchFamily="18" charset="0"/>
                        </a:rPr>
                        <a:t>WAR OF 1812</a:t>
                      </a:r>
                    </a:p>
                  </a:txBody>
                  <a:tcPr horzOverflow="overflow">
                    <a:lnL w="28575"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2319" name="Group 159"/>
          <p:cNvGraphicFramePr>
            <a:graphicFrameLocks noGrp="1"/>
          </p:cNvGraphicFramePr>
          <p:nvPr/>
        </p:nvGraphicFramePr>
        <p:xfrm>
          <a:off x="304800" y="228600"/>
          <a:ext cx="8610600" cy="1493520"/>
        </p:xfrm>
        <a:graphic>
          <a:graphicData uri="http://schemas.openxmlformats.org/drawingml/2006/table">
            <a:tbl>
              <a:tblPr/>
              <a:tblGrid>
                <a:gridCol w="3505200"/>
                <a:gridCol w="5105400"/>
              </a:tblGrid>
              <a:tr h="533400">
                <a:tc gridSpan="2">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eaLnBrk="0" fontAlgn="base" hangingPunct="0">
                        <a:spcBef>
                          <a:spcPct val="20000"/>
                        </a:spcBef>
                        <a:spcAft>
                          <a:spcPct val="0"/>
                        </a:spcAft>
                        <a:defRPr>
                          <a:solidFill>
                            <a:schemeClr val="tx1"/>
                          </a:solidFill>
                          <a:latin typeface="Times New Roman" pitchFamily="18" charset="0"/>
                          <a:cs typeface="Times New Roman" pitchFamily="18" charset="0"/>
                        </a:defRPr>
                      </a:lvl6pPr>
                      <a:lvl7pPr eaLnBrk="0" fontAlgn="base" hangingPunct="0">
                        <a:spcBef>
                          <a:spcPct val="20000"/>
                        </a:spcBef>
                        <a:spcAft>
                          <a:spcPct val="0"/>
                        </a:spcAft>
                        <a:defRPr>
                          <a:solidFill>
                            <a:schemeClr val="tx1"/>
                          </a:solidFill>
                          <a:latin typeface="Times New Roman" pitchFamily="18" charset="0"/>
                          <a:cs typeface="Times New Roman" pitchFamily="18" charset="0"/>
                        </a:defRPr>
                      </a:lvl7pPr>
                      <a:lvl8pPr eaLnBrk="0" fontAlgn="base" hangingPunct="0">
                        <a:spcBef>
                          <a:spcPct val="20000"/>
                        </a:spcBef>
                        <a:spcAft>
                          <a:spcPct val="0"/>
                        </a:spcAft>
                        <a:defRPr>
                          <a:solidFill>
                            <a:schemeClr val="tx1"/>
                          </a:solidFill>
                          <a:latin typeface="Times New Roman" pitchFamily="18" charset="0"/>
                          <a:cs typeface="Times New Roman" pitchFamily="18" charset="0"/>
                        </a:defRPr>
                      </a:lvl8pPr>
                      <a:lvl9pPr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3200" b="1" i="0" u="none" strike="noStrike" cap="none" normalizeH="0" baseline="0" smtClean="0">
                          <a:ln>
                            <a:noFill/>
                          </a:ln>
                          <a:solidFill>
                            <a:srgbClr val="990000"/>
                          </a:solidFill>
                          <a:effectLst/>
                          <a:latin typeface="Arial" charset="0"/>
                          <a:cs typeface="Times New Roman" pitchFamily="18" charset="0"/>
                        </a:rPr>
                        <a:t>WAR OF 1812</a:t>
                      </a:r>
                    </a:p>
                  </a:txBody>
                  <a:tcPr horzOverflow="overflow">
                    <a:lnL w="28575"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914400">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eaLnBrk="0" fontAlgn="base" hangingPunct="0">
                        <a:spcBef>
                          <a:spcPct val="20000"/>
                        </a:spcBef>
                        <a:spcAft>
                          <a:spcPct val="0"/>
                        </a:spcAft>
                        <a:defRPr>
                          <a:solidFill>
                            <a:schemeClr val="tx1"/>
                          </a:solidFill>
                          <a:latin typeface="Times New Roman" pitchFamily="18" charset="0"/>
                          <a:cs typeface="Times New Roman" pitchFamily="18" charset="0"/>
                        </a:defRPr>
                      </a:lvl6pPr>
                      <a:lvl7pPr eaLnBrk="0" fontAlgn="base" hangingPunct="0">
                        <a:spcBef>
                          <a:spcPct val="20000"/>
                        </a:spcBef>
                        <a:spcAft>
                          <a:spcPct val="0"/>
                        </a:spcAft>
                        <a:defRPr>
                          <a:solidFill>
                            <a:schemeClr val="tx1"/>
                          </a:solidFill>
                          <a:latin typeface="Times New Roman" pitchFamily="18" charset="0"/>
                          <a:cs typeface="Times New Roman" pitchFamily="18" charset="0"/>
                        </a:defRPr>
                      </a:lvl7pPr>
                      <a:lvl8pPr eaLnBrk="0" fontAlgn="base" hangingPunct="0">
                        <a:spcBef>
                          <a:spcPct val="20000"/>
                        </a:spcBef>
                        <a:spcAft>
                          <a:spcPct val="0"/>
                        </a:spcAft>
                        <a:defRPr>
                          <a:solidFill>
                            <a:schemeClr val="tx1"/>
                          </a:solidFill>
                          <a:latin typeface="Times New Roman" pitchFamily="18" charset="0"/>
                          <a:cs typeface="Times New Roman" pitchFamily="18" charset="0"/>
                        </a:defRPr>
                      </a:lvl8pPr>
                      <a:lvl9pPr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990000"/>
                          </a:solidFill>
                          <a:effectLst/>
                          <a:latin typeface="Arial" charset="0"/>
                          <a:cs typeface="Times New Roman" pitchFamily="18" charset="0"/>
                        </a:rPr>
                        <a:t>The United States got beaten up at:</a:t>
                      </a:r>
                    </a:p>
                  </a:txBody>
                  <a:tcPr horzOverflow="overflow">
                    <a:lnL w="28575"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eaLnBrk="0" fontAlgn="base" hangingPunct="0">
                        <a:spcBef>
                          <a:spcPct val="20000"/>
                        </a:spcBef>
                        <a:spcAft>
                          <a:spcPct val="0"/>
                        </a:spcAft>
                        <a:defRPr>
                          <a:solidFill>
                            <a:schemeClr val="tx1"/>
                          </a:solidFill>
                          <a:latin typeface="Times New Roman" pitchFamily="18" charset="0"/>
                          <a:cs typeface="Times New Roman" pitchFamily="18" charset="0"/>
                        </a:defRPr>
                      </a:lvl6pPr>
                      <a:lvl7pPr eaLnBrk="0" fontAlgn="base" hangingPunct="0">
                        <a:spcBef>
                          <a:spcPct val="20000"/>
                        </a:spcBef>
                        <a:spcAft>
                          <a:spcPct val="0"/>
                        </a:spcAft>
                        <a:defRPr>
                          <a:solidFill>
                            <a:schemeClr val="tx1"/>
                          </a:solidFill>
                          <a:latin typeface="Times New Roman" pitchFamily="18" charset="0"/>
                          <a:cs typeface="Times New Roman" pitchFamily="18" charset="0"/>
                        </a:defRPr>
                      </a:lvl7pPr>
                      <a:lvl8pPr eaLnBrk="0" fontAlgn="base" hangingPunct="0">
                        <a:spcBef>
                          <a:spcPct val="20000"/>
                        </a:spcBef>
                        <a:spcAft>
                          <a:spcPct val="0"/>
                        </a:spcAft>
                        <a:defRPr>
                          <a:solidFill>
                            <a:schemeClr val="tx1"/>
                          </a:solidFill>
                          <a:latin typeface="Times New Roman" pitchFamily="18" charset="0"/>
                          <a:cs typeface="Times New Roman" pitchFamily="18" charset="0"/>
                        </a:defRPr>
                      </a:lvl8pPr>
                      <a:lvl9pPr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990000"/>
                          </a:solidFill>
                          <a:effectLst/>
                          <a:latin typeface="Arial" charset="0"/>
                          <a:cs typeface="Times New Roman" pitchFamily="18" charset="0"/>
                        </a:rPr>
                        <a:t>Americans won their greatest victory at the Battle of New Orleans.</a:t>
                      </a:r>
                    </a:p>
                  </a:txBody>
                  <a:tcPr horzOverflow="overflow">
                    <a:lnL w="28575"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2343" name="Group 183"/>
          <p:cNvGraphicFramePr>
            <a:graphicFrameLocks noGrp="1"/>
          </p:cNvGraphicFramePr>
          <p:nvPr/>
        </p:nvGraphicFramePr>
        <p:xfrm>
          <a:off x="304800" y="228600"/>
          <a:ext cx="8610600" cy="4364736"/>
        </p:xfrm>
        <a:graphic>
          <a:graphicData uri="http://schemas.openxmlformats.org/drawingml/2006/table">
            <a:tbl>
              <a:tblPr/>
              <a:tblGrid>
                <a:gridCol w="3505200"/>
                <a:gridCol w="5105400"/>
              </a:tblGrid>
              <a:tr h="533400">
                <a:tc gridSpan="2">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eaLnBrk="0" fontAlgn="base" hangingPunct="0">
                        <a:spcBef>
                          <a:spcPct val="20000"/>
                        </a:spcBef>
                        <a:spcAft>
                          <a:spcPct val="0"/>
                        </a:spcAft>
                        <a:defRPr>
                          <a:solidFill>
                            <a:schemeClr val="tx1"/>
                          </a:solidFill>
                          <a:latin typeface="Times New Roman" pitchFamily="18" charset="0"/>
                          <a:cs typeface="Times New Roman" pitchFamily="18" charset="0"/>
                        </a:defRPr>
                      </a:lvl6pPr>
                      <a:lvl7pPr eaLnBrk="0" fontAlgn="base" hangingPunct="0">
                        <a:spcBef>
                          <a:spcPct val="20000"/>
                        </a:spcBef>
                        <a:spcAft>
                          <a:spcPct val="0"/>
                        </a:spcAft>
                        <a:defRPr>
                          <a:solidFill>
                            <a:schemeClr val="tx1"/>
                          </a:solidFill>
                          <a:latin typeface="Times New Roman" pitchFamily="18" charset="0"/>
                          <a:cs typeface="Times New Roman" pitchFamily="18" charset="0"/>
                        </a:defRPr>
                      </a:lvl7pPr>
                      <a:lvl8pPr eaLnBrk="0" fontAlgn="base" hangingPunct="0">
                        <a:spcBef>
                          <a:spcPct val="20000"/>
                        </a:spcBef>
                        <a:spcAft>
                          <a:spcPct val="0"/>
                        </a:spcAft>
                        <a:defRPr>
                          <a:solidFill>
                            <a:schemeClr val="tx1"/>
                          </a:solidFill>
                          <a:latin typeface="Times New Roman" pitchFamily="18" charset="0"/>
                          <a:cs typeface="Times New Roman" pitchFamily="18" charset="0"/>
                        </a:defRPr>
                      </a:lvl8pPr>
                      <a:lvl9pPr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3200" b="1" i="0" u="none" strike="noStrike" cap="none" normalizeH="0" baseline="0" smtClean="0">
                          <a:ln>
                            <a:noFill/>
                          </a:ln>
                          <a:solidFill>
                            <a:srgbClr val="990000"/>
                          </a:solidFill>
                          <a:effectLst/>
                          <a:latin typeface="Arial" charset="0"/>
                          <a:cs typeface="Times New Roman" pitchFamily="18" charset="0"/>
                        </a:rPr>
                        <a:t>WAR OF 1812</a:t>
                      </a:r>
                    </a:p>
                  </a:txBody>
                  <a:tcPr horzOverflow="overflow">
                    <a:lnL w="28575"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914400">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eaLnBrk="0" fontAlgn="base" hangingPunct="0">
                        <a:spcBef>
                          <a:spcPct val="20000"/>
                        </a:spcBef>
                        <a:spcAft>
                          <a:spcPct val="0"/>
                        </a:spcAft>
                        <a:defRPr>
                          <a:solidFill>
                            <a:schemeClr val="tx1"/>
                          </a:solidFill>
                          <a:latin typeface="Times New Roman" pitchFamily="18" charset="0"/>
                          <a:cs typeface="Times New Roman" pitchFamily="18" charset="0"/>
                        </a:defRPr>
                      </a:lvl6pPr>
                      <a:lvl7pPr eaLnBrk="0" fontAlgn="base" hangingPunct="0">
                        <a:spcBef>
                          <a:spcPct val="20000"/>
                        </a:spcBef>
                        <a:spcAft>
                          <a:spcPct val="0"/>
                        </a:spcAft>
                        <a:defRPr>
                          <a:solidFill>
                            <a:schemeClr val="tx1"/>
                          </a:solidFill>
                          <a:latin typeface="Times New Roman" pitchFamily="18" charset="0"/>
                          <a:cs typeface="Times New Roman" pitchFamily="18" charset="0"/>
                        </a:defRPr>
                      </a:lvl7pPr>
                      <a:lvl8pPr eaLnBrk="0" fontAlgn="base" hangingPunct="0">
                        <a:spcBef>
                          <a:spcPct val="20000"/>
                        </a:spcBef>
                        <a:spcAft>
                          <a:spcPct val="0"/>
                        </a:spcAft>
                        <a:defRPr>
                          <a:solidFill>
                            <a:schemeClr val="tx1"/>
                          </a:solidFill>
                          <a:latin typeface="Times New Roman" pitchFamily="18" charset="0"/>
                          <a:cs typeface="Times New Roman" pitchFamily="18" charset="0"/>
                        </a:defRPr>
                      </a:lvl8pPr>
                      <a:lvl9pPr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990000"/>
                          </a:solidFill>
                          <a:effectLst/>
                          <a:latin typeface="Arial" charset="0"/>
                          <a:cs typeface="Times New Roman" pitchFamily="18" charset="0"/>
                        </a:rPr>
                        <a:t>The United States got beaten up at:</a:t>
                      </a:r>
                    </a:p>
                  </a:txBody>
                  <a:tcPr horzOverflow="overflow">
                    <a:lnL w="28575"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eaLnBrk="0" fontAlgn="base" hangingPunct="0">
                        <a:spcBef>
                          <a:spcPct val="20000"/>
                        </a:spcBef>
                        <a:spcAft>
                          <a:spcPct val="0"/>
                        </a:spcAft>
                        <a:defRPr>
                          <a:solidFill>
                            <a:schemeClr val="tx1"/>
                          </a:solidFill>
                          <a:latin typeface="Times New Roman" pitchFamily="18" charset="0"/>
                          <a:cs typeface="Times New Roman" pitchFamily="18" charset="0"/>
                        </a:defRPr>
                      </a:lvl6pPr>
                      <a:lvl7pPr eaLnBrk="0" fontAlgn="base" hangingPunct="0">
                        <a:spcBef>
                          <a:spcPct val="20000"/>
                        </a:spcBef>
                        <a:spcAft>
                          <a:spcPct val="0"/>
                        </a:spcAft>
                        <a:defRPr>
                          <a:solidFill>
                            <a:schemeClr val="tx1"/>
                          </a:solidFill>
                          <a:latin typeface="Times New Roman" pitchFamily="18" charset="0"/>
                          <a:cs typeface="Times New Roman" pitchFamily="18" charset="0"/>
                        </a:defRPr>
                      </a:lvl7pPr>
                      <a:lvl8pPr eaLnBrk="0" fontAlgn="base" hangingPunct="0">
                        <a:spcBef>
                          <a:spcPct val="20000"/>
                        </a:spcBef>
                        <a:spcAft>
                          <a:spcPct val="0"/>
                        </a:spcAft>
                        <a:defRPr>
                          <a:solidFill>
                            <a:schemeClr val="tx1"/>
                          </a:solidFill>
                          <a:latin typeface="Times New Roman" pitchFamily="18" charset="0"/>
                          <a:cs typeface="Times New Roman" pitchFamily="18" charset="0"/>
                        </a:defRPr>
                      </a:lvl8pPr>
                      <a:lvl9pPr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990000"/>
                          </a:solidFill>
                          <a:effectLst/>
                          <a:latin typeface="Arial" charset="0"/>
                          <a:cs typeface="Times New Roman" pitchFamily="18" charset="0"/>
                        </a:rPr>
                        <a:t>Americans won their greatest victory at the Battle of New Orleans.</a:t>
                      </a:r>
                    </a:p>
                  </a:txBody>
                  <a:tcPr horzOverflow="overflow">
                    <a:lnL w="28575"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solidFill>
                      <a:schemeClr val="bg1"/>
                    </a:solidFill>
                  </a:tcPr>
                </a:tc>
              </a:tr>
              <a:tr h="2819400">
                <a:tc>
                  <a:txBody>
                    <a:bodyPr/>
                    <a:lstStyle>
                      <a:lvl1pPr marL="533400" indent="-533400">
                        <a:spcBef>
                          <a:spcPct val="20000"/>
                        </a:spcBef>
                        <a:defRPr sz="2800">
                          <a:solidFill>
                            <a:schemeClr val="tx1"/>
                          </a:solidFill>
                          <a:latin typeface="Times New Roman" pitchFamily="18" charset="0"/>
                          <a:cs typeface="Times New Roman" pitchFamily="18" charset="0"/>
                        </a:defRPr>
                      </a:lvl1pPr>
                      <a:lvl2pPr marL="914400" indent="-457200">
                        <a:spcBef>
                          <a:spcPct val="20000"/>
                        </a:spcBef>
                        <a:defRPr sz="2400">
                          <a:solidFill>
                            <a:schemeClr val="tx1"/>
                          </a:solidFill>
                          <a:latin typeface="Times New Roman" pitchFamily="18" charset="0"/>
                          <a:cs typeface="Times New Roman" pitchFamily="18" charset="0"/>
                        </a:defRPr>
                      </a:lvl2pPr>
                      <a:lvl3pPr marL="1295400" indent="-381000">
                        <a:spcBef>
                          <a:spcPct val="20000"/>
                        </a:spcBef>
                        <a:defRPr sz="2000">
                          <a:solidFill>
                            <a:schemeClr val="tx1"/>
                          </a:solidFill>
                          <a:latin typeface="Times New Roman" pitchFamily="18" charset="0"/>
                          <a:cs typeface="Times New Roman" pitchFamily="18" charset="0"/>
                        </a:defRPr>
                      </a:lvl3pPr>
                      <a:lvl4pPr marL="1714500" indent="-342900">
                        <a:spcBef>
                          <a:spcPct val="20000"/>
                        </a:spcBef>
                        <a:defRPr>
                          <a:solidFill>
                            <a:schemeClr val="tx1"/>
                          </a:solidFill>
                          <a:latin typeface="Times New Roman" pitchFamily="18" charset="0"/>
                          <a:cs typeface="Times New Roman" pitchFamily="18" charset="0"/>
                        </a:defRPr>
                      </a:lvl4pPr>
                      <a:lvl5pPr marL="2171700" indent="-342900">
                        <a:spcBef>
                          <a:spcPct val="20000"/>
                        </a:spcBef>
                        <a:defRPr>
                          <a:solidFill>
                            <a:schemeClr val="tx1"/>
                          </a:solidFill>
                          <a:latin typeface="Times New Roman" pitchFamily="18" charset="0"/>
                          <a:cs typeface="Times New Roman" pitchFamily="18" charset="0"/>
                        </a:defRPr>
                      </a:lvl5pPr>
                      <a:lvl6pPr marL="2628900" indent="-342900" eaLnBrk="0" fontAlgn="base" hangingPunct="0">
                        <a:spcBef>
                          <a:spcPct val="20000"/>
                        </a:spcBef>
                        <a:spcAft>
                          <a:spcPct val="0"/>
                        </a:spcAft>
                        <a:defRPr>
                          <a:solidFill>
                            <a:schemeClr val="tx1"/>
                          </a:solidFill>
                          <a:latin typeface="Times New Roman" pitchFamily="18" charset="0"/>
                          <a:cs typeface="Times New Roman" pitchFamily="18" charset="0"/>
                        </a:defRPr>
                      </a:lvl6pPr>
                      <a:lvl7pPr marL="3086100" indent="-342900" eaLnBrk="0" fontAlgn="base" hangingPunct="0">
                        <a:spcBef>
                          <a:spcPct val="20000"/>
                        </a:spcBef>
                        <a:spcAft>
                          <a:spcPct val="0"/>
                        </a:spcAft>
                        <a:defRPr>
                          <a:solidFill>
                            <a:schemeClr val="tx1"/>
                          </a:solidFill>
                          <a:latin typeface="Times New Roman" pitchFamily="18" charset="0"/>
                          <a:cs typeface="Times New Roman" pitchFamily="18" charset="0"/>
                        </a:defRPr>
                      </a:lvl7pPr>
                      <a:lvl8pPr marL="3543300" indent="-342900" eaLnBrk="0" fontAlgn="base" hangingPunct="0">
                        <a:spcBef>
                          <a:spcPct val="20000"/>
                        </a:spcBef>
                        <a:spcAft>
                          <a:spcPct val="0"/>
                        </a:spcAft>
                        <a:defRPr>
                          <a:solidFill>
                            <a:schemeClr val="tx1"/>
                          </a:solidFill>
                          <a:latin typeface="Times New Roman" pitchFamily="18" charset="0"/>
                          <a:cs typeface="Times New Roman" pitchFamily="18" charset="0"/>
                        </a:defRPr>
                      </a:lvl8pPr>
                      <a:lvl9pPr marL="4000500" indent="-342900"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altLang="en-US" sz="2400" b="1" i="0" u="none" strike="noStrike" cap="none" normalizeH="0" baseline="0" smtClean="0">
                          <a:ln>
                            <a:noFill/>
                          </a:ln>
                          <a:solidFill>
                            <a:srgbClr val="990000"/>
                          </a:solidFill>
                          <a:effectLst/>
                          <a:latin typeface="Arial" charset="0"/>
                          <a:cs typeface="Times New Roman" pitchFamily="18" charset="0"/>
                        </a:rPr>
                        <a:t>Sea</a:t>
                      </a:r>
                      <a:r>
                        <a:rPr kumimoji="0" lang="en-US" altLang="en-US" sz="2400" b="0" i="0" u="none" strike="noStrike" cap="none" normalizeH="0" baseline="0" smtClean="0">
                          <a:ln>
                            <a:noFill/>
                          </a:ln>
                          <a:solidFill>
                            <a:srgbClr val="990000"/>
                          </a:solidFill>
                          <a:effectLst/>
                          <a:latin typeface="Arial" charset="0"/>
                          <a:cs typeface="Times New Roman" pitchFamily="18" charset="0"/>
                        </a:rPr>
                        <a:t> – British blockade of America’s ports.</a:t>
                      </a: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endParaRPr kumimoji="0" lang="en-US" altLang="en-US" sz="800" b="0" i="0" u="none" strike="noStrike" cap="none" normalizeH="0" baseline="0" smtClean="0">
                        <a:ln>
                          <a:noFill/>
                        </a:ln>
                        <a:solidFill>
                          <a:srgbClr val="990000"/>
                        </a:solidFill>
                        <a:effectLst/>
                        <a:latin typeface="Arial" charset="0"/>
                        <a:cs typeface="Times New Roman" pitchFamily="18" charset="0"/>
                      </a:endParaRP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altLang="en-US" sz="2400" b="1" i="0" u="none" strike="noStrike" cap="none" normalizeH="0" baseline="0" smtClean="0">
                          <a:ln>
                            <a:noFill/>
                          </a:ln>
                          <a:solidFill>
                            <a:srgbClr val="990000"/>
                          </a:solidFill>
                          <a:effectLst/>
                          <a:latin typeface="Arial" charset="0"/>
                          <a:cs typeface="Times New Roman" pitchFamily="18" charset="0"/>
                        </a:rPr>
                        <a:t>Land</a:t>
                      </a:r>
                      <a:r>
                        <a:rPr kumimoji="0" lang="en-US" altLang="en-US" sz="2400" b="0" i="0" u="none" strike="noStrike" cap="none" normalizeH="0" baseline="0" smtClean="0">
                          <a:ln>
                            <a:noFill/>
                          </a:ln>
                          <a:solidFill>
                            <a:srgbClr val="990000"/>
                          </a:solidFill>
                          <a:effectLst/>
                          <a:latin typeface="Arial" charset="0"/>
                          <a:cs typeface="Times New Roman" pitchFamily="18" charset="0"/>
                        </a:rPr>
                        <a:t> – British forces burned the </a:t>
                      </a:r>
                      <a:r>
                        <a:rPr kumimoji="0" lang="en-US" altLang="en-US" sz="2400" b="0" i="0" u="sng" strike="noStrike" cap="none" normalizeH="0" baseline="0" smtClean="0">
                          <a:ln>
                            <a:noFill/>
                          </a:ln>
                          <a:solidFill>
                            <a:srgbClr val="990000"/>
                          </a:solidFill>
                          <a:effectLst/>
                          <a:latin typeface="Arial" charset="0"/>
                          <a:cs typeface="Times New Roman" pitchFamily="18" charset="0"/>
                        </a:rPr>
                        <a:t>White</a:t>
                      </a:r>
                      <a:r>
                        <a:rPr kumimoji="0" lang="en-US" altLang="en-US" sz="2400" b="0" i="0" u="none" strike="noStrike" cap="none" normalizeH="0" baseline="0" smtClean="0">
                          <a:ln>
                            <a:noFill/>
                          </a:ln>
                          <a:solidFill>
                            <a:srgbClr val="990000"/>
                          </a:solidFill>
                          <a:effectLst/>
                          <a:latin typeface="Arial" charset="0"/>
                          <a:cs typeface="Times New Roman" pitchFamily="18" charset="0"/>
                        </a:rPr>
                        <a:t> </a:t>
                      </a:r>
                      <a:r>
                        <a:rPr kumimoji="0" lang="en-US" altLang="en-US" sz="2400" b="0" i="0" u="sng" strike="noStrike" cap="none" normalizeH="0" baseline="0" smtClean="0">
                          <a:ln>
                            <a:noFill/>
                          </a:ln>
                          <a:solidFill>
                            <a:srgbClr val="990000"/>
                          </a:solidFill>
                          <a:effectLst/>
                          <a:latin typeface="Arial" charset="0"/>
                          <a:cs typeface="Times New Roman" pitchFamily="18" charset="0"/>
                        </a:rPr>
                        <a:t>House</a:t>
                      </a:r>
                      <a:r>
                        <a:rPr kumimoji="0" lang="en-US" altLang="en-US" sz="2400" b="0" i="0" u="none" strike="noStrike" cap="none" normalizeH="0" baseline="0" smtClean="0">
                          <a:ln>
                            <a:noFill/>
                          </a:ln>
                          <a:solidFill>
                            <a:srgbClr val="990000"/>
                          </a:solidFill>
                          <a:effectLst/>
                          <a:latin typeface="Arial" charset="0"/>
                          <a:cs typeface="Times New Roman" pitchFamily="18" charset="0"/>
                        </a:rPr>
                        <a:t> &amp; Capitol.</a:t>
                      </a:r>
                    </a:p>
                  </a:txBody>
                  <a:tcPr horzOverflow="overflow">
                    <a:lnL w="28575"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eaLnBrk="0" fontAlgn="base" hangingPunct="0">
                        <a:spcBef>
                          <a:spcPct val="20000"/>
                        </a:spcBef>
                        <a:spcAft>
                          <a:spcPct val="0"/>
                        </a:spcAft>
                        <a:defRPr>
                          <a:solidFill>
                            <a:schemeClr val="tx1"/>
                          </a:solidFill>
                          <a:latin typeface="Times New Roman" pitchFamily="18" charset="0"/>
                          <a:cs typeface="Times New Roman" pitchFamily="18" charset="0"/>
                        </a:defRPr>
                      </a:lvl6pPr>
                      <a:lvl7pPr eaLnBrk="0" fontAlgn="base" hangingPunct="0">
                        <a:spcBef>
                          <a:spcPct val="20000"/>
                        </a:spcBef>
                        <a:spcAft>
                          <a:spcPct val="0"/>
                        </a:spcAft>
                        <a:defRPr>
                          <a:solidFill>
                            <a:schemeClr val="tx1"/>
                          </a:solidFill>
                          <a:latin typeface="Times New Roman" pitchFamily="18" charset="0"/>
                          <a:cs typeface="Times New Roman" pitchFamily="18" charset="0"/>
                        </a:defRPr>
                      </a:lvl7pPr>
                      <a:lvl8pPr eaLnBrk="0" fontAlgn="base" hangingPunct="0">
                        <a:spcBef>
                          <a:spcPct val="20000"/>
                        </a:spcBef>
                        <a:spcAft>
                          <a:spcPct val="0"/>
                        </a:spcAft>
                        <a:defRPr>
                          <a:solidFill>
                            <a:schemeClr val="tx1"/>
                          </a:solidFill>
                          <a:latin typeface="Times New Roman" pitchFamily="18" charset="0"/>
                          <a:cs typeface="Times New Roman" pitchFamily="18" charset="0"/>
                        </a:defRPr>
                      </a:lvl8pPr>
                      <a:lvl9pPr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990000"/>
                          </a:solidFill>
                          <a:effectLst/>
                          <a:latin typeface="Arial" charset="0"/>
                          <a:cs typeface="Times New Roman" pitchFamily="18" charset="0"/>
                        </a:rPr>
                        <a:t>General Andrew </a:t>
                      </a:r>
                      <a:r>
                        <a:rPr kumimoji="0" lang="en-US" altLang="en-US" sz="2400" b="0" i="0" u="sng" strike="noStrike" cap="none" normalizeH="0" baseline="0" smtClean="0">
                          <a:ln>
                            <a:noFill/>
                          </a:ln>
                          <a:solidFill>
                            <a:srgbClr val="990000"/>
                          </a:solidFill>
                          <a:effectLst/>
                          <a:latin typeface="Arial" charset="0"/>
                          <a:cs typeface="Times New Roman" pitchFamily="18" charset="0"/>
                        </a:rPr>
                        <a:t>Jackson</a:t>
                      </a:r>
                      <a:r>
                        <a:rPr kumimoji="0" lang="en-US" altLang="en-US" sz="2400" b="0" i="0" u="none" strike="noStrike" cap="none" normalizeH="0" baseline="0" smtClean="0">
                          <a:ln>
                            <a:noFill/>
                          </a:ln>
                          <a:solidFill>
                            <a:srgbClr val="990000"/>
                          </a:solidFill>
                          <a:effectLst/>
                          <a:latin typeface="Arial" charset="0"/>
                          <a:cs typeface="Times New Roman" pitchFamily="18" charset="0"/>
                        </a:rPr>
                        <a:t> lost only 71 men, while the British lost 2,036.</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800" b="0" i="0" u="none" strike="noStrike" cap="none" normalizeH="0" baseline="0" smtClean="0">
                        <a:ln>
                          <a:noFill/>
                        </a:ln>
                        <a:solidFill>
                          <a:srgbClr val="99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990000"/>
                          </a:solidFill>
                          <a:effectLst/>
                          <a:latin typeface="Arial" charset="0"/>
                          <a:cs typeface="Times New Roman" pitchFamily="18" charset="0"/>
                        </a:rPr>
                        <a:t>By 1814, the British were weary of war, and Madison realized that the Americans would be unable to win a decisive </a:t>
                      </a:r>
                      <a:r>
                        <a:rPr kumimoji="0" lang="en-US" altLang="en-US" sz="2400" b="0" i="0" u="sng" strike="noStrike" cap="none" normalizeH="0" baseline="0" smtClean="0">
                          <a:ln>
                            <a:noFill/>
                          </a:ln>
                          <a:solidFill>
                            <a:srgbClr val="990000"/>
                          </a:solidFill>
                          <a:effectLst/>
                          <a:latin typeface="Arial" charset="0"/>
                          <a:cs typeface="Times New Roman" pitchFamily="18" charset="0"/>
                        </a:rPr>
                        <a:t>victory</a:t>
                      </a:r>
                      <a:r>
                        <a:rPr kumimoji="0" lang="en-US" altLang="en-US" sz="2400" b="0" i="0" u="none" strike="noStrike" cap="none" normalizeH="0" baseline="0" smtClean="0">
                          <a:ln>
                            <a:noFill/>
                          </a:ln>
                          <a:solidFill>
                            <a:srgbClr val="990000"/>
                          </a:solidFill>
                          <a:effectLst/>
                          <a:latin typeface="Arial" charset="0"/>
                          <a:cs typeface="Times New Roman" pitchFamily="18" charset="0"/>
                        </a:rPr>
                        <a:t>.</a:t>
                      </a:r>
                    </a:p>
                  </a:txBody>
                  <a:tcPr horzOverflow="overflow">
                    <a:lnL w="28575"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9233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8" y="3962400"/>
            <a:ext cx="2093912" cy="274320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92335" name="Picture 175" descr="http://www.ultimatehistoryproject.com/uploads/3/0/6/7/3067335/13915554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988" y="4406900"/>
            <a:ext cx="4138612" cy="229870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92344" name="Picture 184" descr="http://www.clipartbest.com/cliparts/McL/58g/McL58g7c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0"/>
            <a:ext cx="1912938"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2319"/>
                                        </p:tgtEl>
                                        <p:attrNameLst>
                                          <p:attrName>style.visibility</p:attrName>
                                        </p:attrNameLst>
                                      </p:cBhvr>
                                      <p:to>
                                        <p:strVal val="visible"/>
                                      </p:to>
                                    </p:set>
                                    <p:animEffect transition="in" filter="wipe(up)">
                                      <p:cBhvr>
                                        <p:cTn id="7" dur="500"/>
                                        <p:tgtEl>
                                          <p:spTgt spid="92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2343"/>
                                        </p:tgtEl>
                                        <p:attrNameLst>
                                          <p:attrName>style.visibility</p:attrName>
                                        </p:attrNameLst>
                                      </p:cBhvr>
                                      <p:to>
                                        <p:strVal val="visible"/>
                                      </p:to>
                                    </p:set>
                                    <p:animEffect transition="in" filter="wipe(up)">
                                      <p:cBhvr>
                                        <p:cTn id="12" dur="500"/>
                                        <p:tgtEl>
                                          <p:spTgt spid="923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2333"/>
                                        </p:tgtEl>
                                        <p:attrNameLst>
                                          <p:attrName>style.visibility</p:attrName>
                                        </p:attrNameLst>
                                      </p:cBhvr>
                                      <p:to>
                                        <p:strVal val="visible"/>
                                      </p:to>
                                    </p:set>
                                    <p:animEffect transition="in" filter="box(out)">
                                      <p:cBhvr>
                                        <p:cTn id="17" dur="500"/>
                                        <p:tgtEl>
                                          <p:spTgt spid="923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92335"/>
                                        </p:tgtEl>
                                        <p:attrNameLst>
                                          <p:attrName>style.visibility</p:attrName>
                                        </p:attrNameLst>
                                      </p:cBhvr>
                                      <p:to>
                                        <p:strVal val="visible"/>
                                      </p:to>
                                    </p:set>
                                    <p:animEffect transition="in" filter="box(out)">
                                      <p:cBhvr>
                                        <p:cTn id="22" dur="500"/>
                                        <p:tgtEl>
                                          <p:spTgt spid="923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92344"/>
                                        </p:tgtEl>
                                        <p:attrNameLst>
                                          <p:attrName>style.visibility</p:attrName>
                                        </p:attrNameLst>
                                      </p:cBhvr>
                                      <p:to>
                                        <p:strVal val="visible"/>
                                      </p:to>
                                    </p:set>
                                    <p:animEffect transition="in" filter="box(out)">
                                      <p:cBhvr>
                                        <p:cTn id="27" dur="500"/>
                                        <p:tgtEl>
                                          <p:spTgt spid="92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026" descr="battnoz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6803" name="Text Box 1027"/>
          <p:cNvSpPr txBox="1">
            <a:spLocks noChangeArrowheads="1"/>
          </p:cNvSpPr>
          <p:nvPr/>
        </p:nvSpPr>
        <p:spPr bwMode="auto">
          <a:xfrm>
            <a:off x="76200" y="76200"/>
            <a:ext cx="1600200" cy="679450"/>
          </a:xfrm>
          <a:prstGeom prst="rect">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1800">
                <a:latin typeface="Trebuchet MS" pitchFamily="34" charset="0"/>
              </a:rPr>
              <a:t>Battle of New Orleans</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8" name="Rectangle 1036"/>
          <p:cNvSpPr>
            <a:spLocks noChangeArrowheads="1"/>
          </p:cNvSpPr>
          <p:nvPr/>
        </p:nvSpPr>
        <p:spPr bwMode="auto">
          <a:xfrm>
            <a:off x="304800" y="1847850"/>
            <a:ext cx="51054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914400" indent="-457200">
              <a:spcBef>
                <a:spcPct val="20000"/>
              </a:spcBef>
              <a:buChar char="–"/>
              <a:defRPr sz="2800">
                <a:solidFill>
                  <a:schemeClr val="tx1"/>
                </a:solidFill>
                <a:latin typeface="Times New Roman" pitchFamily="18" charset="0"/>
                <a:cs typeface="Times New Roman" pitchFamily="18" charset="0"/>
              </a:defRPr>
            </a:lvl2pPr>
            <a:lvl3pPr marL="1371600" indent="-457200">
              <a:spcBef>
                <a:spcPct val="20000"/>
              </a:spcBef>
              <a:buChar char="•"/>
              <a:defRPr sz="2400">
                <a:solidFill>
                  <a:schemeClr val="tx1"/>
                </a:solidFill>
                <a:latin typeface="Times New Roman" pitchFamily="18" charset="0"/>
                <a:cs typeface="Times New Roman" pitchFamily="18" charset="0"/>
              </a:defRPr>
            </a:lvl3pPr>
            <a:lvl4pPr marL="1828800" indent="-457200">
              <a:spcBef>
                <a:spcPct val="20000"/>
              </a:spcBef>
              <a:buChar char="–"/>
              <a:defRPr sz="2000">
                <a:solidFill>
                  <a:schemeClr val="tx1"/>
                </a:solidFill>
                <a:latin typeface="Times New Roman" pitchFamily="18" charset="0"/>
                <a:cs typeface="Times New Roman" pitchFamily="18" charset="0"/>
              </a:defRPr>
            </a:lvl4pPr>
            <a:lvl5pPr marL="2286000" indent="-457200">
              <a:spcBef>
                <a:spcPct val="20000"/>
              </a:spcBef>
              <a:buChar char="»"/>
              <a:defRPr sz="2000">
                <a:solidFill>
                  <a:schemeClr val="tx1"/>
                </a:solidFill>
                <a:latin typeface="Times New Roman" pitchFamily="18" charset="0"/>
                <a:cs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AutoNum type="arabicPeriod"/>
            </a:pPr>
            <a:r>
              <a:rPr lang="en-US" altLang="en-US" sz="2400">
                <a:solidFill>
                  <a:schemeClr val="bg1"/>
                </a:solidFill>
                <a:latin typeface="Arial" charset="0"/>
              </a:rPr>
              <a:t>A halt to the </a:t>
            </a:r>
            <a:r>
              <a:rPr lang="en-US" altLang="en-US" sz="2400" u="sng">
                <a:solidFill>
                  <a:schemeClr val="bg1"/>
                </a:solidFill>
                <a:latin typeface="Arial" charset="0"/>
              </a:rPr>
              <a:t>fighting</a:t>
            </a:r>
            <a:r>
              <a:rPr lang="en-US" altLang="en-US" sz="2400">
                <a:solidFill>
                  <a:schemeClr val="bg1"/>
                </a:solidFill>
                <a:latin typeface="Arial" charset="0"/>
              </a:rPr>
              <a:t>.</a:t>
            </a:r>
          </a:p>
          <a:p>
            <a:pPr eaLnBrk="1" hangingPunct="1">
              <a:spcBef>
                <a:spcPct val="50000"/>
              </a:spcBef>
              <a:buFontTx/>
              <a:buAutoNum type="arabicPeriod"/>
            </a:pPr>
            <a:r>
              <a:rPr lang="en-US" altLang="en-US" sz="2400">
                <a:solidFill>
                  <a:schemeClr val="bg1"/>
                </a:solidFill>
                <a:latin typeface="Arial" charset="0"/>
              </a:rPr>
              <a:t>The return of all conquered territory to the prewar claimant.</a:t>
            </a:r>
          </a:p>
          <a:p>
            <a:pPr eaLnBrk="1" hangingPunct="1">
              <a:spcBef>
                <a:spcPct val="50000"/>
              </a:spcBef>
              <a:buFontTx/>
              <a:buAutoNum type="arabicPeriod"/>
            </a:pPr>
            <a:r>
              <a:rPr lang="en-US" altLang="en-US" sz="2400">
                <a:solidFill>
                  <a:schemeClr val="bg1"/>
                </a:solidFill>
                <a:latin typeface="Arial" charset="0"/>
              </a:rPr>
              <a:t>Recognition of the prewar boundary between </a:t>
            </a:r>
            <a:r>
              <a:rPr lang="en-US" altLang="en-US" sz="2400" u="sng">
                <a:solidFill>
                  <a:schemeClr val="bg1"/>
                </a:solidFill>
                <a:latin typeface="Arial" charset="0"/>
              </a:rPr>
              <a:t>Canada</a:t>
            </a:r>
            <a:r>
              <a:rPr lang="en-US" altLang="en-US" sz="2400">
                <a:solidFill>
                  <a:schemeClr val="bg1"/>
                </a:solidFill>
                <a:latin typeface="Arial" charset="0"/>
              </a:rPr>
              <a:t> and the U.S.</a:t>
            </a:r>
          </a:p>
        </p:txBody>
      </p:sp>
      <p:sp>
        <p:nvSpPr>
          <p:cNvPr id="101394" name="Text Box 1042"/>
          <p:cNvSpPr txBox="1">
            <a:spLocks noChangeArrowheads="1"/>
          </p:cNvSpPr>
          <p:nvPr/>
        </p:nvSpPr>
        <p:spPr bwMode="auto">
          <a:xfrm>
            <a:off x="381000" y="1257300"/>
            <a:ext cx="4953000" cy="495300"/>
          </a:xfrm>
          <a:prstGeom prst="rect">
            <a:avLst/>
          </a:prstGeom>
          <a:solidFill>
            <a:schemeClr val="bg1"/>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2400" b="1">
                <a:solidFill>
                  <a:srgbClr val="990000"/>
                </a:solidFill>
                <a:latin typeface="Trebuchet MS" pitchFamily="34" charset="0"/>
              </a:rPr>
              <a:t>TREATY OF GHENT</a:t>
            </a:r>
          </a:p>
        </p:txBody>
      </p:sp>
      <p:sp>
        <p:nvSpPr>
          <p:cNvPr id="74758" name="WordArt 1043"/>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WAR OF 1812</a:t>
            </a:r>
          </a:p>
        </p:txBody>
      </p:sp>
      <p:pic>
        <p:nvPicPr>
          <p:cNvPr id="74763" name="Picture 11" descr="C:\Users\Eric\Desktop\download.j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79525"/>
            <a:ext cx="3140075" cy="3140075"/>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74764" name="Picture 12" descr="http://www.clipartbest.com/cliparts/McL/58g/McL58g7c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0"/>
            <a:ext cx="1912938" cy="2286000"/>
          </a:xfrm>
          <a:prstGeom prst="rect">
            <a:avLst/>
          </a:prstGeom>
          <a:noFill/>
          <a:extLst>
            <a:ext uri="{909E8E84-426E-40DD-AFC4-6F175D3DCCD1}">
              <a14:hiddenFill xmlns:a14="http://schemas.microsoft.com/office/drawing/2010/main">
                <a:solidFill>
                  <a:srgbClr val="FFFFFF"/>
                </a:solidFill>
              </a14:hiddenFill>
            </a:ext>
          </a:extLst>
        </p:spPr>
      </p:pic>
      <p:sp>
        <p:nvSpPr>
          <p:cNvPr id="30732" name="AutoShape 14"/>
          <p:cNvSpPr>
            <a:spLocks noChangeArrowheads="1"/>
          </p:cNvSpPr>
          <p:nvPr/>
        </p:nvSpPr>
        <p:spPr bwMode="auto">
          <a:xfrm>
            <a:off x="1828800" y="4572000"/>
            <a:ext cx="4267200" cy="1219200"/>
          </a:xfrm>
          <a:prstGeom prst="wedgeRoundRectCallout">
            <a:avLst>
              <a:gd name="adj1" fmla="val -56921"/>
              <a:gd name="adj2" fmla="val 78514"/>
              <a:gd name="adj3" fmla="val 16667"/>
            </a:avLst>
          </a:prstGeom>
          <a:solidFill>
            <a:schemeClr val="bg1"/>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en-US" altLang="en-US" sz="2200">
                <a:solidFill>
                  <a:srgbClr val="990000"/>
                </a:solidFill>
                <a:latin typeface="Trebuchet MS" pitchFamily="34" charset="0"/>
              </a:rPr>
              <a:t>That seemed a bit pointless… at least we got our National Anthem from this war.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4763"/>
                                        </p:tgtEl>
                                        <p:attrNameLst>
                                          <p:attrName>style.visibility</p:attrName>
                                        </p:attrNameLst>
                                      </p:cBhvr>
                                      <p:to>
                                        <p:strVal val="visible"/>
                                      </p:to>
                                    </p:set>
                                    <p:animEffect transition="in" filter="box(out)">
                                      <p:cBhvr>
                                        <p:cTn id="7" dur="500"/>
                                        <p:tgtEl>
                                          <p:spTgt spid="74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388">
                                            <p:txEl>
                                              <p:pRg st="0" end="0"/>
                                            </p:txEl>
                                          </p:spTgt>
                                        </p:tgtEl>
                                        <p:attrNameLst>
                                          <p:attrName>style.visibility</p:attrName>
                                        </p:attrNameLst>
                                      </p:cBhvr>
                                      <p:to>
                                        <p:strVal val="visible"/>
                                      </p:to>
                                    </p:set>
                                    <p:animEffect transition="in" filter="dissolve">
                                      <p:cBhvr>
                                        <p:cTn id="12" dur="500"/>
                                        <p:tgtEl>
                                          <p:spTgt spid="10138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1388">
                                            <p:txEl>
                                              <p:pRg st="1" end="1"/>
                                            </p:txEl>
                                          </p:spTgt>
                                        </p:tgtEl>
                                        <p:attrNameLst>
                                          <p:attrName>style.visibility</p:attrName>
                                        </p:attrNameLst>
                                      </p:cBhvr>
                                      <p:to>
                                        <p:strVal val="visible"/>
                                      </p:to>
                                    </p:set>
                                    <p:animEffect transition="in" filter="dissolve">
                                      <p:cBhvr>
                                        <p:cTn id="17" dur="500"/>
                                        <p:tgtEl>
                                          <p:spTgt spid="10138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1388">
                                            <p:txEl>
                                              <p:pRg st="2" end="2"/>
                                            </p:txEl>
                                          </p:spTgt>
                                        </p:tgtEl>
                                        <p:attrNameLst>
                                          <p:attrName>style.visibility</p:attrName>
                                        </p:attrNameLst>
                                      </p:cBhvr>
                                      <p:to>
                                        <p:strVal val="visible"/>
                                      </p:to>
                                    </p:set>
                                    <p:animEffect transition="in" filter="dissolve">
                                      <p:cBhvr>
                                        <p:cTn id="22" dur="500"/>
                                        <p:tgtEl>
                                          <p:spTgt spid="10138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74764"/>
                                        </p:tgtEl>
                                        <p:attrNameLst>
                                          <p:attrName>style.visibility</p:attrName>
                                        </p:attrNameLst>
                                      </p:cBhvr>
                                      <p:to>
                                        <p:strVal val="visible"/>
                                      </p:to>
                                    </p:set>
                                    <p:animEffect transition="in" filter="wipe(up)">
                                      <p:cBhvr>
                                        <p:cTn id="27" dur="500"/>
                                        <p:tgtEl>
                                          <p:spTgt spid="747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0732"/>
                                        </p:tgtEl>
                                        <p:attrNameLst>
                                          <p:attrName>style.visibility</p:attrName>
                                        </p:attrNameLst>
                                      </p:cBhvr>
                                      <p:to>
                                        <p:strVal val="visible"/>
                                      </p:to>
                                    </p:set>
                                    <p:animEffect transition="in" filter="box(out)">
                                      <p:cBhvr>
                                        <p:cTn id="32" dur="500"/>
                                        <p:tgtEl>
                                          <p:spTgt spid="30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8" grpId="0" build="p" autoUpdateAnimBg="0"/>
      <p:bldP spid="30732"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Documents and Settings\Eric Dunham\My Documents\My Pictures\1812ke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4"/>
          <p:cNvSpPr txBox="1">
            <a:spLocks noChangeArrowheads="1"/>
          </p:cNvSpPr>
          <p:nvPr/>
        </p:nvSpPr>
        <p:spPr bwMode="auto">
          <a:xfrm>
            <a:off x="5181600" y="152400"/>
            <a:ext cx="3810000" cy="954088"/>
          </a:xfrm>
          <a:prstGeom prst="rect">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1800">
                <a:latin typeface="Trebuchet MS" pitchFamily="34" charset="0"/>
              </a:rPr>
              <a:t>Battle at Fort McHenry, where Francis Scott Key was inspired to write “The Star Spangled Banner”</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WordArt 21"/>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WAR OF 1812 RESULTS</a:t>
            </a:r>
          </a:p>
        </p:txBody>
      </p:sp>
      <p:pic>
        <p:nvPicPr>
          <p:cNvPr id="18440" name="Picture 33" descr="http://clipart.peirceinternet.com/png/washingt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363" y="4495800"/>
            <a:ext cx="21796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AutoShape 14"/>
          <p:cNvSpPr>
            <a:spLocks noChangeArrowheads="1"/>
          </p:cNvSpPr>
          <p:nvPr/>
        </p:nvSpPr>
        <p:spPr bwMode="auto">
          <a:xfrm>
            <a:off x="4724400" y="3581400"/>
            <a:ext cx="2743200" cy="1219200"/>
          </a:xfrm>
          <a:prstGeom prst="wedgeRoundRectCallout">
            <a:avLst>
              <a:gd name="adj1" fmla="val 35824"/>
              <a:gd name="adj2" fmla="val 110157"/>
              <a:gd name="adj3" fmla="val 16667"/>
            </a:avLst>
          </a:prstGeom>
          <a:solidFill>
            <a:schemeClr val="bg1"/>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en-US" altLang="en-US" sz="2200">
                <a:latin typeface="Trebuchet MS" pitchFamily="34" charset="0"/>
              </a:rPr>
              <a:t>I told you… Neutrality is the way to go!</a:t>
            </a:r>
          </a:p>
        </p:txBody>
      </p:sp>
      <p:sp>
        <p:nvSpPr>
          <p:cNvPr id="2" name="Rectangle 8"/>
          <p:cNvSpPr>
            <a:spLocks noChangeArrowheads="1"/>
          </p:cNvSpPr>
          <p:nvPr/>
        </p:nvSpPr>
        <p:spPr bwMode="auto">
          <a:xfrm>
            <a:off x="304800" y="1143000"/>
            <a:ext cx="8610600" cy="2244725"/>
          </a:xfrm>
          <a:prstGeom prst="rect">
            <a:avLst/>
          </a:prstGeom>
          <a:solidFill>
            <a:srgbClr val="C0C0C0"/>
          </a:solidFill>
          <a:ln w="38100" cmpd="dbl">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20000"/>
              </a:spcBef>
              <a:buChar char="•"/>
              <a:defRPr sz="3200">
                <a:solidFill>
                  <a:schemeClr val="tx1"/>
                </a:solidFill>
                <a:latin typeface="Times New Roman" pitchFamily="18" charset="0"/>
                <a:cs typeface="Times New Roman" pitchFamily="18" charset="0"/>
              </a:defRPr>
            </a:lvl1pPr>
            <a:lvl2pPr marL="990600" indent="-533400">
              <a:spcBef>
                <a:spcPct val="20000"/>
              </a:spcBef>
              <a:buChar char="–"/>
              <a:defRPr sz="2800">
                <a:solidFill>
                  <a:schemeClr val="tx1"/>
                </a:solidFill>
                <a:latin typeface="Times New Roman" pitchFamily="18" charset="0"/>
                <a:cs typeface="Times New Roman" pitchFamily="18" charset="0"/>
              </a:defRPr>
            </a:lvl2pPr>
            <a:lvl3pPr marL="1371600" indent="-457200">
              <a:spcBef>
                <a:spcPct val="20000"/>
              </a:spcBef>
              <a:buChar char="•"/>
              <a:defRPr sz="2400">
                <a:solidFill>
                  <a:schemeClr val="tx1"/>
                </a:solidFill>
                <a:latin typeface="Times New Roman" pitchFamily="18" charset="0"/>
                <a:cs typeface="Times New Roman" pitchFamily="18" charset="0"/>
              </a:defRPr>
            </a:lvl3pPr>
            <a:lvl4pPr marL="1752600" indent="-381000">
              <a:spcBef>
                <a:spcPct val="20000"/>
              </a:spcBef>
              <a:buChar char="–"/>
              <a:defRPr sz="2000">
                <a:solidFill>
                  <a:schemeClr val="tx1"/>
                </a:solidFill>
                <a:latin typeface="Times New Roman" pitchFamily="18" charset="0"/>
                <a:cs typeface="Times New Roman" pitchFamily="18" charset="0"/>
              </a:defRPr>
            </a:lvl4pPr>
            <a:lvl5pPr marL="2209800" indent="-381000">
              <a:spcBef>
                <a:spcPct val="20000"/>
              </a:spcBef>
              <a:buChar char="»"/>
              <a:defRPr sz="2000">
                <a:solidFill>
                  <a:schemeClr val="tx1"/>
                </a:solidFill>
                <a:latin typeface="Times New Roman" pitchFamily="18" charset="0"/>
                <a:cs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80000"/>
              </a:lnSpc>
              <a:spcBef>
                <a:spcPct val="30000"/>
              </a:spcBef>
              <a:buFontTx/>
              <a:buNone/>
            </a:pPr>
            <a:endParaRPr lang="en-US" altLang="en-US" sz="400" b="1">
              <a:solidFill>
                <a:srgbClr val="990000"/>
              </a:solidFill>
              <a:latin typeface="Arial" charset="0"/>
            </a:endParaRPr>
          </a:p>
          <a:p>
            <a:pPr eaLnBrk="1" hangingPunct="1">
              <a:lnSpc>
                <a:spcPct val="80000"/>
              </a:lnSpc>
              <a:spcBef>
                <a:spcPct val="30000"/>
              </a:spcBef>
              <a:buFontTx/>
              <a:buNone/>
            </a:pPr>
            <a:r>
              <a:rPr lang="en-US" altLang="en-US" sz="2400" b="1">
                <a:solidFill>
                  <a:srgbClr val="990000"/>
                </a:solidFill>
                <a:latin typeface="Arial" charset="0"/>
              </a:rPr>
              <a:t>Long-Term Effects for War of 1812:</a:t>
            </a:r>
          </a:p>
          <a:p>
            <a:pPr lvl="1" eaLnBrk="1" hangingPunct="1">
              <a:lnSpc>
                <a:spcPct val="80000"/>
              </a:lnSpc>
              <a:spcBef>
                <a:spcPct val="30000"/>
              </a:spcBef>
              <a:buFontTx/>
              <a:buAutoNum type="arabicPeriod"/>
            </a:pPr>
            <a:r>
              <a:rPr lang="en-US" altLang="en-US" sz="2400">
                <a:solidFill>
                  <a:srgbClr val="990000"/>
                </a:solidFill>
                <a:latin typeface="Arial" charset="0"/>
              </a:rPr>
              <a:t>The war reinforced the belief that a policy of </a:t>
            </a:r>
            <a:r>
              <a:rPr lang="en-US" altLang="en-US" sz="2400" u="sng">
                <a:solidFill>
                  <a:srgbClr val="990000"/>
                </a:solidFill>
                <a:latin typeface="Arial" charset="0"/>
              </a:rPr>
              <a:t>neutrality</a:t>
            </a:r>
            <a:r>
              <a:rPr lang="en-US" altLang="en-US" sz="2400">
                <a:solidFill>
                  <a:srgbClr val="990000"/>
                </a:solidFill>
                <a:latin typeface="Arial" charset="0"/>
              </a:rPr>
              <a:t> was justified.</a:t>
            </a:r>
          </a:p>
          <a:p>
            <a:pPr lvl="1" eaLnBrk="1" hangingPunct="1">
              <a:lnSpc>
                <a:spcPct val="80000"/>
              </a:lnSpc>
              <a:spcBef>
                <a:spcPct val="30000"/>
              </a:spcBef>
              <a:buFontTx/>
              <a:buAutoNum type="arabicPeriod"/>
            </a:pPr>
            <a:r>
              <a:rPr lang="en-US" altLang="en-US" sz="2400">
                <a:solidFill>
                  <a:srgbClr val="990000"/>
                </a:solidFill>
                <a:latin typeface="Arial" charset="0"/>
              </a:rPr>
              <a:t>Native American tribes lost Britain as an ally.</a:t>
            </a:r>
          </a:p>
          <a:p>
            <a:pPr lvl="1" eaLnBrk="1" hangingPunct="1">
              <a:lnSpc>
                <a:spcPct val="80000"/>
              </a:lnSpc>
              <a:spcBef>
                <a:spcPct val="30000"/>
              </a:spcBef>
              <a:buFontTx/>
              <a:buAutoNum type="arabicPeriod"/>
            </a:pPr>
            <a:r>
              <a:rPr lang="en-US" altLang="en-US" sz="2400">
                <a:solidFill>
                  <a:srgbClr val="990000"/>
                </a:solidFill>
                <a:latin typeface="Arial" charset="0"/>
              </a:rPr>
              <a:t>Opposing the war weakened the </a:t>
            </a:r>
            <a:r>
              <a:rPr lang="en-US" altLang="en-US" sz="2400" u="sng">
                <a:solidFill>
                  <a:srgbClr val="990000"/>
                </a:solidFill>
                <a:latin typeface="Arial" charset="0"/>
              </a:rPr>
              <a:t>Federalist </a:t>
            </a:r>
            <a:r>
              <a:rPr lang="en-US" altLang="en-US" sz="2400">
                <a:solidFill>
                  <a:srgbClr val="990000"/>
                </a:solidFill>
                <a:latin typeface="Arial" charset="0"/>
              </a:rPr>
              <a:t>Party.</a:t>
            </a:r>
          </a:p>
          <a:p>
            <a:pPr lvl="1" eaLnBrk="1" hangingPunct="1">
              <a:lnSpc>
                <a:spcPct val="80000"/>
              </a:lnSpc>
              <a:spcBef>
                <a:spcPct val="30000"/>
              </a:spcBef>
              <a:buFontTx/>
              <a:buAutoNum type="arabicPeriod"/>
            </a:pPr>
            <a:endParaRPr lang="en-US" altLang="en-US" sz="1000">
              <a:solidFill>
                <a:srgbClr val="990000"/>
              </a:solidFill>
              <a:latin typeface="Arial" charset="0"/>
            </a:endParaRPr>
          </a:p>
        </p:txBody>
      </p:sp>
      <p:pic>
        <p:nvPicPr>
          <p:cNvPr id="77833" name="Picture 5" descr="http://www.yulusovaad.gym2.ru/pictures/Great-Britain-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657600"/>
            <a:ext cx="2057400" cy="1408113"/>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77834" name="Picture 6" descr="C:\Documents and Settings\Eric Dunham\My Documents\My Pictures\us181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657600"/>
            <a:ext cx="2057400" cy="141922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7835" name="Picture 6" descr="C:\Documents and Settings\Eric Dunham\My Documents\My Pictures\us181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105400"/>
            <a:ext cx="2057400" cy="141922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7836" name="Picture 5" descr="http://www.yulusovaad.gym2.ru/pictures/Great-Britain-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5105400"/>
            <a:ext cx="2057400" cy="1408113"/>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8440"/>
                                        </p:tgtEl>
                                        <p:attrNameLst>
                                          <p:attrName>style.visibility</p:attrName>
                                        </p:attrNameLst>
                                      </p:cBhvr>
                                      <p:to>
                                        <p:strVal val="visible"/>
                                      </p:to>
                                    </p:set>
                                    <p:anim calcmode="lin" valueType="num">
                                      <p:cBhvr additive="base">
                                        <p:cTn id="12" dur="500" fill="hold"/>
                                        <p:tgtEl>
                                          <p:spTgt spid="18440"/>
                                        </p:tgtEl>
                                        <p:attrNameLst>
                                          <p:attrName>ppt_x</p:attrName>
                                        </p:attrNameLst>
                                      </p:cBhvr>
                                      <p:tavLst>
                                        <p:tav tm="0">
                                          <p:val>
                                            <p:strVal val="1+#ppt_w/2"/>
                                          </p:val>
                                        </p:tav>
                                        <p:tav tm="100000">
                                          <p:val>
                                            <p:strVal val="#ppt_x"/>
                                          </p:val>
                                        </p:tav>
                                      </p:tavLst>
                                    </p:anim>
                                    <p:anim calcmode="lin" valueType="num">
                                      <p:cBhvr additive="base">
                                        <p:cTn id="13" dur="500" fill="hold"/>
                                        <p:tgtEl>
                                          <p:spTgt spid="1844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0732"/>
                                        </p:tgtEl>
                                        <p:attrNameLst>
                                          <p:attrName>style.visibility</p:attrName>
                                        </p:attrNameLst>
                                      </p:cBhvr>
                                      <p:to>
                                        <p:strVal val="visible"/>
                                      </p:to>
                                    </p:set>
                                    <p:animEffect transition="in" filter="box(out)">
                                      <p:cBhvr>
                                        <p:cTn id="18" dur="500"/>
                                        <p:tgtEl>
                                          <p:spTgt spid="30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animBg="1" autoUpdateAnimBg="0"/>
      <p:bldP spid="2"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Text Box 1029"/>
          <p:cNvSpPr txBox="1">
            <a:spLocks noChangeArrowheads="1"/>
          </p:cNvSpPr>
          <p:nvPr/>
        </p:nvSpPr>
        <p:spPr bwMode="auto">
          <a:xfrm>
            <a:off x="304800" y="1143000"/>
            <a:ext cx="8534400" cy="495300"/>
          </a:xfrm>
          <a:prstGeom prst="rect">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2400" b="1">
                <a:solidFill>
                  <a:srgbClr val="990000"/>
                </a:solidFill>
                <a:latin typeface="Trebuchet MS" pitchFamily="34" charset="0"/>
              </a:rPr>
              <a:t>HARTFORD CONVENTION</a:t>
            </a:r>
          </a:p>
        </p:txBody>
      </p:sp>
      <p:sp>
        <p:nvSpPr>
          <p:cNvPr id="103431" name="Rectangle 1031"/>
          <p:cNvSpPr>
            <a:spLocks noChangeArrowheads="1"/>
          </p:cNvSpPr>
          <p:nvPr/>
        </p:nvSpPr>
        <p:spPr bwMode="auto">
          <a:xfrm>
            <a:off x="228600" y="1708150"/>
            <a:ext cx="8686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The Federalist were </a:t>
            </a:r>
            <a:r>
              <a:rPr lang="en-US" altLang="en-US" sz="2400" u="sng">
                <a:solidFill>
                  <a:schemeClr val="bg1"/>
                </a:solidFill>
                <a:latin typeface="Arial" charset="0"/>
              </a:rPr>
              <a:t>opposed</a:t>
            </a:r>
            <a:r>
              <a:rPr lang="en-US" altLang="en-US" sz="2400">
                <a:solidFill>
                  <a:schemeClr val="bg1"/>
                </a:solidFill>
                <a:latin typeface="Arial" charset="0"/>
              </a:rPr>
              <a:t> to the war.  Radical Federalists secretly met and discussed the possibility of voting on </a:t>
            </a:r>
            <a:r>
              <a:rPr lang="en-US" altLang="en-US" sz="2400" u="sng">
                <a:solidFill>
                  <a:schemeClr val="bg1"/>
                </a:solidFill>
                <a:latin typeface="Arial" charset="0"/>
              </a:rPr>
              <a:t>secession</a:t>
            </a:r>
            <a:r>
              <a:rPr lang="en-US" altLang="en-US" sz="2400">
                <a:solidFill>
                  <a:schemeClr val="bg1"/>
                </a:solidFill>
                <a:latin typeface="Arial" charset="0"/>
              </a:rPr>
              <a:t>.</a:t>
            </a:r>
          </a:p>
        </p:txBody>
      </p:sp>
      <p:sp>
        <p:nvSpPr>
          <p:cNvPr id="103432" name="Rectangle 1032"/>
          <p:cNvSpPr>
            <a:spLocks noChangeArrowheads="1"/>
          </p:cNvSpPr>
          <p:nvPr/>
        </p:nvSpPr>
        <p:spPr bwMode="auto">
          <a:xfrm>
            <a:off x="228600" y="2438400"/>
            <a:ext cx="8686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                   Their talks of secession reached Washington, D.C. at the same time as the news of the peace treaty and Jackson’s victory.</a:t>
            </a:r>
          </a:p>
        </p:txBody>
      </p:sp>
      <p:sp>
        <p:nvSpPr>
          <p:cNvPr id="103434" name="Rectangle 1034"/>
          <p:cNvSpPr>
            <a:spLocks noChangeArrowheads="1"/>
          </p:cNvSpPr>
          <p:nvPr/>
        </p:nvSpPr>
        <p:spPr bwMode="auto">
          <a:xfrm>
            <a:off x="228600" y="4191000"/>
            <a:ext cx="6096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That combination embarrassed the Federalists, who were mocked as </a:t>
            </a:r>
            <a:r>
              <a:rPr lang="en-US" altLang="en-US" sz="2400" u="sng">
                <a:solidFill>
                  <a:schemeClr val="bg1"/>
                </a:solidFill>
                <a:latin typeface="Arial" charset="0"/>
              </a:rPr>
              <a:t>traitors</a:t>
            </a:r>
            <a:r>
              <a:rPr lang="en-US" altLang="en-US" sz="2400">
                <a:solidFill>
                  <a:schemeClr val="bg1"/>
                </a:solidFill>
                <a:latin typeface="Arial" charset="0"/>
              </a:rPr>
              <a:t>.  The voters punished the Federalists in the elections that followed. By 1820, the Federalist Party was…</a:t>
            </a:r>
          </a:p>
        </p:txBody>
      </p:sp>
      <p:sp>
        <p:nvSpPr>
          <p:cNvPr id="78855" name="WordArt 1042"/>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FATE OF THE FEDERALISTS</a:t>
            </a:r>
          </a:p>
        </p:txBody>
      </p:sp>
      <p:pic>
        <p:nvPicPr>
          <p:cNvPr id="78857" name="Picture 12" descr="http://www.clipartlord.com/wp-content/uploads/2014/08/grim-reaper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124200"/>
            <a:ext cx="3962400"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8" name="WordArt 1042"/>
          <p:cNvSpPr>
            <a:spLocks noChangeArrowheads="1" noChangeShapeType="1" noTextEdit="1"/>
          </p:cNvSpPr>
          <p:nvPr/>
        </p:nvSpPr>
        <p:spPr bwMode="auto">
          <a:xfrm>
            <a:off x="3581400" y="5791200"/>
            <a:ext cx="1676400" cy="6858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DEAD</a:t>
            </a:r>
          </a:p>
        </p:txBody>
      </p:sp>
      <p:sp>
        <p:nvSpPr>
          <p:cNvPr id="78859" name="Line 11"/>
          <p:cNvSpPr>
            <a:spLocks noChangeShapeType="1"/>
          </p:cNvSpPr>
          <p:nvPr/>
        </p:nvSpPr>
        <p:spPr bwMode="auto">
          <a:xfrm>
            <a:off x="381000" y="3962400"/>
            <a:ext cx="4419600" cy="0"/>
          </a:xfrm>
          <a:prstGeom prst="line">
            <a:avLst/>
          </a:prstGeom>
          <a:noFill/>
          <a:ln w="76200">
            <a:solidFill>
              <a:schemeClr val="bg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0" name="Line 12"/>
          <p:cNvSpPr>
            <a:spLocks noChangeShapeType="1"/>
          </p:cNvSpPr>
          <p:nvPr/>
        </p:nvSpPr>
        <p:spPr bwMode="auto">
          <a:xfrm>
            <a:off x="3581400" y="6629400"/>
            <a:ext cx="1676400"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431"/>
                                        </p:tgtEl>
                                        <p:attrNameLst>
                                          <p:attrName>style.visibility</p:attrName>
                                        </p:attrNameLst>
                                      </p:cBhvr>
                                      <p:to>
                                        <p:strVal val="visible"/>
                                      </p:to>
                                    </p:set>
                                    <p:animEffect transition="in" filter="dissolve">
                                      <p:cBhvr>
                                        <p:cTn id="7" dur="500"/>
                                        <p:tgtEl>
                                          <p:spTgt spid="1034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3432"/>
                                        </p:tgtEl>
                                        <p:attrNameLst>
                                          <p:attrName>style.visibility</p:attrName>
                                        </p:attrNameLst>
                                      </p:cBhvr>
                                      <p:to>
                                        <p:strVal val="visible"/>
                                      </p:to>
                                    </p:set>
                                    <p:animEffect transition="in" filter="dissolve">
                                      <p:cBhvr>
                                        <p:cTn id="12" dur="500"/>
                                        <p:tgtEl>
                                          <p:spTgt spid="1034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8859"/>
                                        </p:tgtEl>
                                        <p:attrNameLst>
                                          <p:attrName>style.visibility</p:attrName>
                                        </p:attrNameLst>
                                      </p:cBhvr>
                                      <p:to>
                                        <p:strVal val="visible"/>
                                      </p:to>
                                    </p:set>
                                    <p:anim calcmode="lin" valueType="num">
                                      <p:cBhvr additive="base">
                                        <p:cTn id="17" dur="500" fill="hold"/>
                                        <p:tgtEl>
                                          <p:spTgt spid="78859"/>
                                        </p:tgtEl>
                                        <p:attrNameLst>
                                          <p:attrName>ppt_x</p:attrName>
                                        </p:attrNameLst>
                                      </p:cBhvr>
                                      <p:tavLst>
                                        <p:tav tm="0">
                                          <p:val>
                                            <p:strVal val="0-#ppt_w/2"/>
                                          </p:val>
                                        </p:tav>
                                        <p:tav tm="100000">
                                          <p:val>
                                            <p:strVal val="#ppt_x"/>
                                          </p:val>
                                        </p:tav>
                                      </p:tavLst>
                                    </p:anim>
                                    <p:anim calcmode="lin" valueType="num">
                                      <p:cBhvr additive="base">
                                        <p:cTn id="18" dur="500" fill="hold"/>
                                        <p:tgtEl>
                                          <p:spTgt spid="7885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3434"/>
                                        </p:tgtEl>
                                        <p:attrNameLst>
                                          <p:attrName>style.visibility</p:attrName>
                                        </p:attrNameLst>
                                      </p:cBhvr>
                                      <p:to>
                                        <p:strVal val="visible"/>
                                      </p:to>
                                    </p:set>
                                    <p:animEffect transition="in" filter="dissolve">
                                      <p:cBhvr>
                                        <p:cTn id="23" dur="500"/>
                                        <p:tgtEl>
                                          <p:spTgt spid="1034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8858"/>
                                        </p:tgtEl>
                                        <p:attrNameLst>
                                          <p:attrName>style.visibility</p:attrName>
                                        </p:attrNameLst>
                                      </p:cBhvr>
                                      <p:to>
                                        <p:strVal val="visible"/>
                                      </p:to>
                                    </p:set>
                                    <p:anim calcmode="lin" valueType="num">
                                      <p:cBhvr additive="base">
                                        <p:cTn id="28" dur="500" fill="hold"/>
                                        <p:tgtEl>
                                          <p:spTgt spid="78858"/>
                                        </p:tgtEl>
                                        <p:attrNameLst>
                                          <p:attrName>ppt_x</p:attrName>
                                        </p:attrNameLst>
                                      </p:cBhvr>
                                      <p:tavLst>
                                        <p:tav tm="0">
                                          <p:val>
                                            <p:strVal val="#ppt_x"/>
                                          </p:val>
                                        </p:tav>
                                        <p:tav tm="100000">
                                          <p:val>
                                            <p:strVal val="#ppt_x"/>
                                          </p:val>
                                        </p:tav>
                                      </p:tavLst>
                                    </p:anim>
                                    <p:anim calcmode="lin" valueType="num">
                                      <p:cBhvr additive="base">
                                        <p:cTn id="29" dur="500" fill="hold"/>
                                        <p:tgtEl>
                                          <p:spTgt spid="78858"/>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8860"/>
                                        </p:tgtEl>
                                        <p:attrNameLst>
                                          <p:attrName>style.visibility</p:attrName>
                                        </p:attrNameLst>
                                      </p:cBhvr>
                                      <p:to>
                                        <p:strVal val="visible"/>
                                      </p:to>
                                    </p:set>
                                    <p:anim calcmode="lin" valueType="num">
                                      <p:cBhvr additive="base">
                                        <p:cTn id="34" dur="500" fill="hold"/>
                                        <p:tgtEl>
                                          <p:spTgt spid="78860"/>
                                        </p:tgtEl>
                                        <p:attrNameLst>
                                          <p:attrName>ppt_x</p:attrName>
                                        </p:attrNameLst>
                                      </p:cBhvr>
                                      <p:tavLst>
                                        <p:tav tm="0">
                                          <p:val>
                                            <p:strVal val="#ppt_x"/>
                                          </p:val>
                                        </p:tav>
                                        <p:tav tm="100000">
                                          <p:val>
                                            <p:strVal val="#ppt_x"/>
                                          </p:val>
                                        </p:tav>
                                      </p:tavLst>
                                    </p:anim>
                                    <p:anim calcmode="lin" valueType="num">
                                      <p:cBhvr additive="base">
                                        <p:cTn id="35" dur="500" fill="hold"/>
                                        <p:tgtEl>
                                          <p:spTgt spid="78860"/>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78857"/>
                                        </p:tgtEl>
                                        <p:attrNameLst>
                                          <p:attrName>style.visibility</p:attrName>
                                        </p:attrNameLst>
                                      </p:cBhvr>
                                      <p:to>
                                        <p:strVal val="visible"/>
                                      </p:to>
                                    </p:set>
                                    <p:animEffect transition="in" filter="wipe(up)">
                                      <p:cBhvr>
                                        <p:cTn id="40" dur="500"/>
                                        <p:tgtEl>
                                          <p:spTgt spid="78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autoUpdateAnimBg="0"/>
      <p:bldP spid="103432" grpId="0" autoUpdateAnimBg="0"/>
      <p:bldP spid="103434" grpId="0" autoUpdateAnimBg="0"/>
      <p:bldP spid="78858" grpId="0" animBg="1"/>
      <p:bldP spid="78859" grpId="0" animBg="1"/>
      <p:bldP spid="788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228600" y="1066800"/>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Jefferson’s administration set out to </a:t>
            </a:r>
            <a:r>
              <a:rPr lang="en-US" altLang="en-US" sz="2400" u="sng">
                <a:solidFill>
                  <a:schemeClr val="bg1"/>
                </a:solidFill>
                <a:latin typeface="Arial" charset="0"/>
              </a:rPr>
              <a:t>simplify</a:t>
            </a:r>
            <a:r>
              <a:rPr lang="en-US" altLang="en-US" sz="2400">
                <a:solidFill>
                  <a:schemeClr val="bg1"/>
                </a:solidFill>
                <a:latin typeface="Arial" charset="0"/>
              </a:rPr>
              <a:t> the presidency with new government policies:</a:t>
            </a:r>
          </a:p>
        </p:txBody>
      </p:sp>
      <p:sp>
        <p:nvSpPr>
          <p:cNvPr id="72709" name="Rectangle 5"/>
          <p:cNvSpPr>
            <a:spLocks noChangeArrowheads="1"/>
          </p:cNvSpPr>
          <p:nvPr/>
        </p:nvSpPr>
        <p:spPr bwMode="auto">
          <a:xfrm>
            <a:off x="228600" y="1828800"/>
            <a:ext cx="8686800" cy="283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914400" indent="-457200">
              <a:spcBef>
                <a:spcPct val="20000"/>
              </a:spcBef>
              <a:buChar char="–"/>
              <a:defRPr sz="2800">
                <a:solidFill>
                  <a:schemeClr val="tx1"/>
                </a:solidFill>
                <a:latin typeface="Times New Roman" pitchFamily="18" charset="0"/>
                <a:cs typeface="Times New Roman" pitchFamily="18" charset="0"/>
              </a:defRPr>
            </a:lvl2pPr>
            <a:lvl3pPr marL="1371600" indent="-457200">
              <a:spcBef>
                <a:spcPct val="20000"/>
              </a:spcBef>
              <a:buChar char="•"/>
              <a:defRPr sz="2400">
                <a:solidFill>
                  <a:schemeClr val="tx1"/>
                </a:solidFill>
                <a:latin typeface="Times New Roman" pitchFamily="18" charset="0"/>
                <a:cs typeface="Times New Roman" pitchFamily="18" charset="0"/>
              </a:defRPr>
            </a:lvl3pPr>
            <a:lvl4pPr marL="1828800" indent="-457200">
              <a:spcBef>
                <a:spcPct val="20000"/>
              </a:spcBef>
              <a:buChar char="–"/>
              <a:defRPr sz="2000">
                <a:solidFill>
                  <a:schemeClr val="tx1"/>
                </a:solidFill>
                <a:latin typeface="Times New Roman" pitchFamily="18" charset="0"/>
                <a:cs typeface="Times New Roman" pitchFamily="18" charset="0"/>
              </a:defRPr>
            </a:lvl4pPr>
            <a:lvl5pPr marL="2286000" indent="-457200">
              <a:spcBef>
                <a:spcPct val="20000"/>
              </a:spcBef>
              <a:buChar char="»"/>
              <a:defRPr sz="2000">
                <a:solidFill>
                  <a:schemeClr val="tx1"/>
                </a:solidFill>
                <a:latin typeface="Times New Roman" pitchFamily="18" charset="0"/>
                <a:cs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AutoNum type="arabicPeriod"/>
            </a:pPr>
            <a:r>
              <a:rPr lang="en-US" altLang="en-US" sz="2400">
                <a:solidFill>
                  <a:schemeClr val="bg1"/>
                </a:solidFill>
                <a:latin typeface="Arial" charset="0"/>
              </a:rPr>
              <a:t>Recognized the popularity of the </a:t>
            </a:r>
            <a:r>
              <a:rPr lang="en-US" altLang="en-US" sz="2400" u="sng">
                <a:solidFill>
                  <a:schemeClr val="bg1"/>
                </a:solidFill>
                <a:latin typeface="Arial" charset="0"/>
              </a:rPr>
              <a:t>common</a:t>
            </a:r>
            <a:r>
              <a:rPr lang="en-US" altLang="en-US" sz="2400">
                <a:solidFill>
                  <a:schemeClr val="bg1"/>
                </a:solidFill>
                <a:latin typeface="Arial" charset="0"/>
              </a:rPr>
              <a:t> style.  He symbolically simplified the presidency.</a:t>
            </a:r>
          </a:p>
          <a:p>
            <a:pPr lvl="1" eaLnBrk="1" hangingPunct="1">
              <a:spcBef>
                <a:spcPct val="50000"/>
              </a:spcBef>
              <a:buFontTx/>
              <a:buAutoNum type="alphaLcPeriod"/>
            </a:pPr>
            <a:r>
              <a:rPr lang="en-US" altLang="en-US" sz="2200">
                <a:solidFill>
                  <a:schemeClr val="bg1"/>
                </a:solidFill>
                <a:latin typeface="Arial" charset="0"/>
              </a:rPr>
              <a:t>Walked to his own </a:t>
            </a:r>
            <a:r>
              <a:rPr lang="en-US" altLang="en-US" sz="2200" u="sng">
                <a:solidFill>
                  <a:schemeClr val="bg1"/>
                </a:solidFill>
                <a:latin typeface="Arial" charset="0"/>
              </a:rPr>
              <a:t>inauguration</a:t>
            </a:r>
            <a:r>
              <a:rPr lang="en-US" altLang="en-US" sz="2200">
                <a:solidFill>
                  <a:schemeClr val="bg1"/>
                </a:solidFill>
                <a:latin typeface="Arial" charset="0"/>
              </a:rPr>
              <a:t>                                              instead of riding in a carriage.</a:t>
            </a:r>
          </a:p>
          <a:p>
            <a:pPr lvl="1" eaLnBrk="1" hangingPunct="1">
              <a:spcBef>
                <a:spcPct val="50000"/>
              </a:spcBef>
              <a:buFontTx/>
              <a:buAutoNum type="alphaLcPeriod"/>
            </a:pPr>
            <a:r>
              <a:rPr lang="en-US" altLang="en-US" sz="2200">
                <a:solidFill>
                  <a:schemeClr val="bg1"/>
                </a:solidFill>
                <a:latin typeface="Arial" charset="0"/>
              </a:rPr>
              <a:t>Took off his powdered wig, wore                                                      work clothes &amp; frayed slippers                                                     when receiving visitors.</a:t>
            </a:r>
          </a:p>
        </p:txBody>
      </p:sp>
      <p:sp>
        <p:nvSpPr>
          <p:cNvPr id="53252" name="WordArt 9"/>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PURSUING REPUBLICAN PRINCIPLES</a:t>
            </a:r>
          </a:p>
        </p:txBody>
      </p:sp>
      <p:pic>
        <p:nvPicPr>
          <p:cNvPr id="53253" name="Picture 2" descr="http://talksense.weebly.com/uploads/3/0/7/0/3070350/45715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7225"/>
            <a:ext cx="23812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8" descr="http://www.cavespider.co.uk/images/keep-it-simple-stupid-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888" y="2819400"/>
            <a:ext cx="3265487" cy="38100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4282" name="AutoShape 14"/>
          <p:cNvSpPr>
            <a:spLocks noChangeArrowheads="1"/>
          </p:cNvSpPr>
          <p:nvPr/>
        </p:nvSpPr>
        <p:spPr bwMode="auto">
          <a:xfrm>
            <a:off x="2286000" y="4724400"/>
            <a:ext cx="3200400" cy="1219200"/>
          </a:xfrm>
          <a:prstGeom prst="wedgeRoundRectCallout">
            <a:avLst>
              <a:gd name="adj1" fmla="val -66917"/>
              <a:gd name="adj2" fmla="val 34245"/>
              <a:gd name="adj3" fmla="val 16667"/>
            </a:avLst>
          </a:prstGeom>
          <a:solidFill>
            <a:schemeClr val="bg1"/>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en-US" altLang="en-US" sz="2200">
                <a:latin typeface="Trebuchet MS" pitchFamily="34" charset="0"/>
              </a:rPr>
              <a:t>When visitors came to the White House I answered the door.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dissolve">
                                      <p:cBhvr>
                                        <p:cTn id="7" dur="500"/>
                                        <p:tgtEl>
                                          <p:spTgt spid="727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709">
                                            <p:txEl>
                                              <p:pRg st="0" end="0"/>
                                            </p:txEl>
                                          </p:spTgt>
                                        </p:tgtEl>
                                        <p:attrNameLst>
                                          <p:attrName>style.visibility</p:attrName>
                                        </p:attrNameLst>
                                      </p:cBhvr>
                                      <p:to>
                                        <p:strVal val="visible"/>
                                      </p:to>
                                    </p:set>
                                    <p:animEffect transition="in" filter="dissolve">
                                      <p:cBhvr>
                                        <p:cTn id="12" dur="500"/>
                                        <p:tgtEl>
                                          <p:spTgt spid="7270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2709">
                                            <p:txEl>
                                              <p:pRg st="1" end="1"/>
                                            </p:txEl>
                                          </p:spTgt>
                                        </p:tgtEl>
                                        <p:attrNameLst>
                                          <p:attrName>style.visibility</p:attrName>
                                        </p:attrNameLst>
                                      </p:cBhvr>
                                      <p:to>
                                        <p:strVal val="visible"/>
                                      </p:to>
                                    </p:set>
                                    <p:animEffect transition="in" filter="dissolve">
                                      <p:cBhvr>
                                        <p:cTn id="17" dur="500"/>
                                        <p:tgtEl>
                                          <p:spTgt spid="7270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2709">
                                            <p:txEl>
                                              <p:pRg st="2" end="2"/>
                                            </p:txEl>
                                          </p:spTgt>
                                        </p:tgtEl>
                                        <p:attrNameLst>
                                          <p:attrName>style.visibility</p:attrName>
                                        </p:attrNameLst>
                                      </p:cBhvr>
                                      <p:to>
                                        <p:strVal val="visible"/>
                                      </p:to>
                                    </p:set>
                                    <p:animEffect transition="in" filter="dissolve">
                                      <p:cBhvr>
                                        <p:cTn id="22" dur="500"/>
                                        <p:tgtEl>
                                          <p:spTgt spid="7270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54278"/>
                                        </p:tgtEl>
                                        <p:attrNameLst>
                                          <p:attrName>style.visibility</p:attrName>
                                        </p:attrNameLst>
                                      </p:cBhvr>
                                      <p:to>
                                        <p:strVal val="visible"/>
                                      </p:to>
                                    </p:set>
                                    <p:animEffect transition="in" filter="box(out)">
                                      <p:cBhvr>
                                        <p:cTn id="27" dur="500"/>
                                        <p:tgtEl>
                                          <p:spTgt spid="542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4282"/>
                                        </p:tgtEl>
                                        <p:attrNameLst>
                                          <p:attrName>style.visibility</p:attrName>
                                        </p:attrNameLst>
                                      </p:cBhvr>
                                      <p:to>
                                        <p:strVal val="visible"/>
                                      </p:to>
                                    </p:set>
                                    <p:animEffect transition="in" filter="box(out)">
                                      <p:cBhvr>
                                        <p:cTn id="32" dur="500"/>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utoUpdateAnimBg="0"/>
      <p:bldP spid="72709" grpId="0" build="p" bldLvl="2" autoUpdateAnimBg="0"/>
      <p:bldP spid="54282"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WordArt 2"/>
          <p:cNvSpPr>
            <a:spLocks noChangeArrowheads="1" noChangeShapeType="1" noTextEdit="1"/>
          </p:cNvSpPr>
          <p:nvPr/>
        </p:nvSpPr>
        <p:spPr bwMode="auto">
          <a:xfrm>
            <a:off x="304800" y="228600"/>
            <a:ext cx="3733800" cy="1905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WHAT WE</a:t>
            </a:r>
          </a:p>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LEARNED TODAY:</a:t>
            </a:r>
          </a:p>
        </p:txBody>
      </p:sp>
      <p:pic>
        <p:nvPicPr>
          <p:cNvPr id="79875" name="Picture 3" descr="http://www.cmhg.gc.ca/cmh/book_images/high/v2_c4_s15_ss01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888" y="0"/>
            <a:ext cx="4837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 Box 9"/>
          <p:cNvSpPr txBox="1">
            <a:spLocks noChangeArrowheads="1"/>
          </p:cNvSpPr>
          <p:nvPr/>
        </p:nvSpPr>
        <p:spPr bwMode="auto">
          <a:xfrm>
            <a:off x="293688" y="2514600"/>
            <a:ext cx="3733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2400">
                <a:solidFill>
                  <a:schemeClr val="bg1"/>
                </a:solidFill>
                <a:latin typeface="Arial" charset="0"/>
              </a:rPr>
              <a:t>Why did the United States go to war with Britain, and what was the outcome of that war?</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228600" y="1066800"/>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Jefferson’s administration set out to </a:t>
            </a:r>
            <a:r>
              <a:rPr lang="en-US" altLang="en-US" sz="2400" u="sng">
                <a:solidFill>
                  <a:schemeClr val="bg1"/>
                </a:solidFill>
                <a:latin typeface="Arial" charset="0"/>
              </a:rPr>
              <a:t>simplify</a:t>
            </a:r>
            <a:r>
              <a:rPr lang="en-US" altLang="en-US" sz="2400">
                <a:solidFill>
                  <a:schemeClr val="bg1"/>
                </a:solidFill>
                <a:latin typeface="Arial" charset="0"/>
              </a:rPr>
              <a:t> the presidency with new government policies:</a:t>
            </a:r>
          </a:p>
        </p:txBody>
      </p:sp>
      <p:sp>
        <p:nvSpPr>
          <p:cNvPr id="79877" name="Rectangle 5"/>
          <p:cNvSpPr>
            <a:spLocks noChangeArrowheads="1"/>
          </p:cNvSpPr>
          <p:nvPr/>
        </p:nvSpPr>
        <p:spPr bwMode="auto">
          <a:xfrm>
            <a:off x="228600" y="1828800"/>
            <a:ext cx="54864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914400" indent="-457200">
              <a:spcBef>
                <a:spcPct val="20000"/>
              </a:spcBef>
              <a:buChar char="–"/>
              <a:defRPr sz="2800">
                <a:solidFill>
                  <a:schemeClr val="tx1"/>
                </a:solidFill>
                <a:latin typeface="Times New Roman" pitchFamily="18" charset="0"/>
                <a:cs typeface="Times New Roman" pitchFamily="18" charset="0"/>
              </a:defRPr>
            </a:lvl2pPr>
            <a:lvl3pPr marL="1371600" indent="-457200">
              <a:spcBef>
                <a:spcPct val="20000"/>
              </a:spcBef>
              <a:buChar char="•"/>
              <a:defRPr sz="2400">
                <a:solidFill>
                  <a:schemeClr val="tx1"/>
                </a:solidFill>
                <a:latin typeface="Times New Roman" pitchFamily="18" charset="0"/>
                <a:cs typeface="Times New Roman" pitchFamily="18" charset="0"/>
              </a:defRPr>
            </a:lvl3pPr>
            <a:lvl4pPr marL="1828800" indent="-457200">
              <a:spcBef>
                <a:spcPct val="20000"/>
              </a:spcBef>
              <a:buChar char="–"/>
              <a:defRPr sz="2000">
                <a:solidFill>
                  <a:schemeClr val="tx1"/>
                </a:solidFill>
                <a:latin typeface="Times New Roman" pitchFamily="18" charset="0"/>
                <a:cs typeface="Times New Roman" pitchFamily="18" charset="0"/>
              </a:defRPr>
            </a:lvl4pPr>
            <a:lvl5pPr marL="2286000" indent="-457200">
              <a:spcBef>
                <a:spcPct val="20000"/>
              </a:spcBef>
              <a:buChar char="»"/>
              <a:defRPr sz="2000">
                <a:solidFill>
                  <a:schemeClr val="tx1"/>
                </a:solidFill>
                <a:latin typeface="Times New Roman" pitchFamily="18" charset="0"/>
                <a:cs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AutoNum type="arabicPeriod" startAt="2"/>
            </a:pPr>
            <a:r>
              <a:rPr lang="en-US" altLang="en-US" sz="2400">
                <a:solidFill>
                  <a:schemeClr val="bg1"/>
                </a:solidFill>
                <a:latin typeface="Arial" charset="0"/>
              </a:rPr>
              <a:t>He cut the </a:t>
            </a:r>
            <a:r>
              <a:rPr lang="en-US" altLang="en-US" sz="2400" u="sng">
                <a:solidFill>
                  <a:schemeClr val="bg1"/>
                </a:solidFill>
                <a:latin typeface="Arial" charset="0"/>
              </a:rPr>
              <a:t>national</a:t>
            </a:r>
            <a:r>
              <a:rPr lang="en-US" altLang="en-US" sz="2400">
                <a:solidFill>
                  <a:schemeClr val="bg1"/>
                </a:solidFill>
                <a:latin typeface="Arial" charset="0"/>
              </a:rPr>
              <a:t> </a:t>
            </a:r>
            <a:r>
              <a:rPr lang="en-US" altLang="en-US" sz="2400" u="sng">
                <a:solidFill>
                  <a:schemeClr val="bg1"/>
                </a:solidFill>
                <a:latin typeface="Arial" charset="0"/>
              </a:rPr>
              <a:t>debt</a:t>
            </a:r>
            <a:r>
              <a:rPr lang="en-US" altLang="en-US" sz="2400">
                <a:solidFill>
                  <a:schemeClr val="bg1"/>
                </a:solidFill>
                <a:latin typeface="Arial" charset="0"/>
              </a:rPr>
              <a:t> from $80 million when he took office to $57 million in 1809.</a:t>
            </a:r>
          </a:p>
          <a:p>
            <a:pPr eaLnBrk="1" hangingPunct="1">
              <a:spcBef>
                <a:spcPct val="50000"/>
              </a:spcBef>
              <a:buFontTx/>
              <a:buAutoNum type="arabicPeriod" startAt="2"/>
            </a:pPr>
            <a:r>
              <a:rPr lang="en-US" altLang="en-US" sz="2400">
                <a:solidFill>
                  <a:schemeClr val="bg1"/>
                </a:solidFill>
                <a:latin typeface="Arial" charset="0"/>
              </a:rPr>
              <a:t>He made major cuts to the army and navy and streamlined the government’s bureaucracy.</a:t>
            </a:r>
          </a:p>
        </p:txBody>
      </p:sp>
      <p:sp>
        <p:nvSpPr>
          <p:cNvPr id="54276" name="WordArt 8"/>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PURSUING REPUBLICAN PRINCIPLES</a:t>
            </a:r>
          </a:p>
        </p:txBody>
      </p:sp>
      <p:pic>
        <p:nvPicPr>
          <p:cNvPr id="54277" name="Picture 2" descr="http://talksense.weebly.com/uploads/3/0/7/0/3070350/45715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7225"/>
            <a:ext cx="23812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1" name="AutoShape 14"/>
          <p:cNvSpPr>
            <a:spLocks noChangeArrowheads="1"/>
          </p:cNvSpPr>
          <p:nvPr/>
        </p:nvSpPr>
        <p:spPr bwMode="auto">
          <a:xfrm>
            <a:off x="2286000" y="4724400"/>
            <a:ext cx="3200400" cy="1219200"/>
          </a:xfrm>
          <a:prstGeom prst="wedgeRoundRectCallout">
            <a:avLst>
              <a:gd name="adj1" fmla="val -66917"/>
              <a:gd name="adj2" fmla="val 34245"/>
              <a:gd name="adj3" fmla="val 16667"/>
            </a:avLst>
          </a:prstGeom>
          <a:solidFill>
            <a:schemeClr val="bg1"/>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en-US" altLang="en-US" sz="2200">
                <a:latin typeface="Trebuchet MS" pitchFamily="34" charset="0"/>
              </a:rPr>
              <a:t>Wish the U.S. was only $57 million in debt today!?</a:t>
            </a:r>
          </a:p>
        </p:txBody>
      </p:sp>
      <p:pic>
        <p:nvPicPr>
          <p:cNvPr id="54281" name="Picture 8" descr="http://www.cavespider.co.uk/images/keep-it-simple-stupid-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888" y="2819400"/>
            <a:ext cx="3265487" cy="38100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5307" name="Picture 13" descr="C:\Users\Eric\Desktop\img_02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819400"/>
            <a:ext cx="3265488" cy="381000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54284" name="Picture 12" descr="http://www.cliparthut.com/clip-arts/462/soldier-clip-art-46203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3063" y="1600200"/>
            <a:ext cx="1454150" cy="179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7">
                                            <p:txEl>
                                              <p:pRg st="0" end="0"/>
                                            </p:txEl>
                                          </p:spTgt>
                                        </p:tgtEl>
                                        <p:attrNameLst>
                                          <p:attrName>style.visibility</p:attrName>
                                        </p:attrNameLst>
                                      </p:cBhvr>
                                      <p:to>
                                        <p:strVal val="visible"/>
                                      </p:to>
                                    </p:set>
                                    <p:animEffect transition="in" filter="dissolve">
                                      <p:cBhvr>
                                        <p:cTn id="7" dur="500"/>
                                        <p:tgtEl>
                                          <p:spTgt spid="798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9877">
                                            <p:txEl>
                                              <p:pRg st="1" end="1"/>
                                            </p:txEl>
                                          </p:spTgt>
                                        </p:tgtEl>
                                        <p:attrNameLst>
                                          <p:attrName>style.visibility</p:attrName>
                                        </p:attrNameLst>
                                      </p:cBhvr>
                                      <p:to>
                                        <p:strVal val="visible"/>
                                      </p:to>
                                    </p:set>
                                    <p:animEffect transition="in" filter="dissolve">
                                      <p:cBhvr>
                                        <p:cTn id="12" dur="500"/>
                                        <p:tgtEl>
                                          <p:spTgt spid="7987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55307"/>
                                        </p:tgtEl>
                                        <p:attrNameLst>
                                          <p:attrName>style.visibility</p:attrName>
                                        </p:attrNameLst>
                                      </p:cBhvr>
                                      <p:to>
                                        <p:strVal val="visible"/>
                                      </p:to>
                                    </p:set>
                                    <p:animEffect transition="in" filter="box(out)">
                                      <p:cBhvr>
                                        <p:cTn id="17" dur="500"/>
                                        <p:tgtEl>
                                          <p:spTgt spid="553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5311"/>
                                        </p:tgtEl>
                                        <p:attrNameLst>
                                          <p:attrName>style.visibility</p:attrName>
                                        </p:attrNameLst>
                                      </p:cBhvr>
                                      <p:to>
                                        <p:strVal val="visible"/>
                                      </p:to>
                                    </p:set>
                                    <p:animEffect transition="in" filter="box(out)">
                                      <p:cBhvr>
                                        <p:cTn id="22" dur="500"/>
                                        <p:tgtEl>
                                          <p:spTgt spid="553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4284"/>
                                        </p:tgtEl>
                                        <p:attrNameLst>
                                          <p:attrName>style.visibility</p:attrName>
                                        </p:attrNameLst>
                                      </p:cBhvr>
                                      <p:to>
                                        <p:strVal val="visible"/>
                                      </p:to>
                                    </p:set>
                                    <p:animEffect transition="in" filter="wipe(up)">
                                      <p:cBhvr>
                                        <p:cTn id="27" dur="500"/>
                                        <p:tgtEl>
                                          <p:spTgt spid="54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build="p" autoUpdateAnimBg="0"/>
      <p:bldP spid="55311"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1028"/>
          <p:cNvSpPr>
            <a:spLocks noChangeArrowheads="1"/>
          </p:cNvSpPr>
          <p:nvPr/>
        </p:nvSpPr>
        <p:spPr bwMode="auto">
          <a:xfrm>
            <a:off x="2819400" y="1098550"/>
            <a:ext cx="6096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John Marshall became </a:t>
            </a:r>
            <a:r>
              <a:rPr lang="en-US" altLang="en-US" sz="2400" u="sng">
                <a:solidFill>
                  <a:schemeClr val="bg1"/>
                </a:solidFill>
                <a:latin typeface="Arial" charset="0"/>
              </a:rPr>
              <a:t>Chief</a:t>
            </a:r>
            <a:r>
              <a:rPr lang="en-US" altLang="en-US" sz="2400">
                <a:solidFill>
                  <a:schemeClr val="bg1"/>
                </a:solidFill>
                <a:latin typeface="Arial" charset="0"/>
              </a:rPr>
              <a:t> Justice of the Supreme Court when Thomas Jefferson became President in 1801.</a:t>
            </a:r>
          </a:p>
        </p:txBody>
      </p:sp>
      <p:sp>
        <p:nvSpPr>
          <p:cNvPr id="80901" name="Rectangle 1029"/>
          <p:cNvSpPr>
            <a:spLocks noChangeArrowheads="1"/>
          </p:cNvSpPr>
          <p:nvPr/>
        </p:nvSpPr>
        <p:spPr bwMode="auto">
          <a:xfrm>
            <a:off x="2819400" y="1828800"/>
            <a:ext cx="6096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                                             Marshall was a Federalist, a last </a:t>
            </a:r>
            <a:r>
              <a:rPr lang="en-US" altLang="en-US" sz="2400" u="sng">
                <a:solidFill>
                  <a:schemeClr val="bg1"/>
                </a:solidFill>
                <a:latin typeface="Arial" charset="0"/>
              </a:rPr>
              <a:t>minute</a:t>
            </a:r>
            <a:r>
              <a:rPr lang="en-US" altLang="en-US" sz="2400">
                <a:solidFill>
                  <a:schemeClr val="bg1"/>
                </a:solidFill>
                <a:latin typeface="Arial" charset="0"/>
              </a:rPr>
              <a:t> appointment by outgoing President Adams.</a:t>
            </a:r>
          </a:p>
        </p:txBody>
      </p:sp>
      <p:sp>
        <p:nvSpPr>
          <p:cNvPr id="55300" name="WordArt 1035"/>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JOHN MARSHALL'S SUPREME COURT</a:t>
            </a:r>
          </a:p>
        </p:txBody>
      </p:sp>
      <p:pic>
        <p:nvPicPr>
          <p:cNvPr id="55301" name="Picture 10" descr="http://a4.files.biography.com/image/upload/c_fill,cs_srgb,dpr_1.0,g_face,h_300,q_80,w_300/MTIwNjA4NjMzOTA4MjY2NT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2362200" cy="2362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6326" name="Picture 12" descr="http://www.clipartlord.com/wp-content/uploads/2014/12/jud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362200"/>
            <a:ext cx="30305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50" name="Rectangle 1050"/>
          <p:cNvSpPr>
            <a:spLocks noChangeArrowheads="1"/>
          </p:cNvSpPr>
          <p:nvPr/>
        </p:nvSpPr>
        <p:spPr bwMode="auto">
          <a:xfrm>
            <a:off x="228600" y="3657600"/>
            <a:ext cx="5791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Under Marshall, the Supreme Court reviewed the case Marbury v. Madison when the Court claimed the power of </a:t>
            </a:r>
            <a:r>
              <a:rPr lang="en-US" altLang="en-US" sz="2400" u="sng">
                <a:solidFill>
                  <a:schemeClr val="bg1"/>
                </a:solidFill>
                <a:latin typeface="Arial" charset="0"/>
              </a:rPr>
              <a:t>judicial</a:t>
            </a:r>
            <a:r>
              <a:rPr lang="en-US" altLang="en-US" sz="2400">
                <a:solidFill>
                  <a:schemeClr val="bg1"/>
                </a:solidFill>
                <a:latin typeface="Arial" charset="0"/>
              </a:rPr>
              <a:t> </a:t>
            </a:r>
            <a:r>
              <a:rPr lang="en-US" altLang="en-US" sz="2400" u="sng">
                <a:solidFill>
                  <a:schemeClr val="bg1"/>
                </a:solidFill>
                <a:latin typeface="Arial" charset="0"/>
              </a:rPr>
              <a:t>review</a:t>
            </a:r>
            <a:r>
              <a:rPr lang="en-US" altLang="en-US" sz="2400">
                <a:solidFill>
                  <a:schemeClr val="bg1"/>
                </a:solidFill>
                <a:latin typeface="Arial" charset="0"/>
              </a:rPr>
              <a:t> when it made its decision.</a:t>
            </a:r>
          </a:p>
        </p:txBody>
      </p:sp>
      <p:sp>
        <p:nvSpPr>
          <p:cNvPr id="77851" name="Rectangle 1051"/>
          <p:cNvSpPr>
            <a:spLocks noChangeArrowheads="1"/>
          </p:cNvSpPr>
          <p:nvPr/>
        </p:nvSpPr>
        <p:spPr bwMode="auto">
          <a:xfrm>
            <a:off x="304800" y="5410200"/>
            <a:ext cx="8534400" cy="1225550"/>
          </a:xfrm>
          <a:prstGeom prst="rect">
            <a:avLst/>
          </a:prstGeom>
          <a:solidFill>
            <a:schemeClr val="bg1"/>
          </a:solidFill>
          <a:ln w="38100" cmpd="dbl">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2400" b="1">
                <a:solidFill>
                  <a:srgbClr val="990000"/>
                </a:solidFill>
                <a:latin typeface="Arial" charset="0"/>
              </a:rPr>
              <a:t>Judicial Review</a:t>
            </a:r>
            <a:r>
              <a:rPr lang="en-US" altLang="en-US" sz="2400">
                <a:solidFill>
                  <a:srgbClr val="990000"/>
                </a:solidFill>
                <a:latin typeface="Arial" charset="0"/>
              </a:rPr>
              <a:t> </a:t>
            </a:r>
            <a:r>
              <a:rPr lang="en-US" altLang="en-US" sz="2400" b="1">
                <a:solidFill>
                  <a:srgbClr val="990000"/>
                </a:solidFill>
                <a:latin typeface="Arial" charset="0"/>
              </a:rPr>
              <a:t>–</a:t>
            </a:r>
            <a:r>
              <a:rPr lang="en-US" altLang="en-US" sz="2400">
                <a:solidFill>
                  <a:srgbClr val="990000"/>
                </a:solidFill>
                <a:latin typeface="Arial" charset="0"/>
              </a:rPr>
              <a:t> power of the Supreme Court                           to decide whether the acts of the president or laws                       passed by Congress are constitutional.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dissolve">
                                      <p:cBhvr>
                                        <p:cTn id="7" dur="500"/>
                                        <p:tgtEl>
                                          <p:spTgt spid="80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901"/>
                                        </p:tgtEl>
                                        <p:attrNameLst>
                                          <p:attrName>style.visibility</p:attrName>
                                        </p:attrNameLst>
                                      </p:cBhvr>
                                      <p:to>
                                        <p:strVal val="visible"/>
                                      </p:to>
                                    </p:set>
                                    <p:animEffect transition="in" filter="dissolve">
                                      <p:cBhvr>
                                        <p:cTn id="12" dur="500"/>
                                        <p:tgtEl>
                                          <p:spTgt spid="809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6326"/>
                                        </p:tgtEl>
                                        <p:attrNameLst>
                                          <p:attrName>style.visibility</p:attrName>
                                        </p:attrNameLst>
                                      </p:cBhvr>
                                      <p:to>
                                        <p:strVal val="visible"/>
                                      </p:to>
                                    </p:set>
                                    <p:animEffect transition="in" filter="wipe(up)">
                                      <p:cBhvr>
                                        <p:cTn id="17" dur="500"/>
                                        <p:tgtEl>
                                          <p:spTgt spid="563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7850"/>
                                        </p:tgtEl>
                                        <p:attrNameLst>
                                          <p:attrName>style.visibility</p:attrName>
                                        </p:attrNameLst>
                                      </p:cBhvr>
                                      <p:to>
                                        <p:strVal val="visible"/>
                                      </p:to>
                                    </p:set>
                                    <p:animEffect transition="in" filter="dissolve">
                                      <p:cBhvr>
                                        <p:cTn id="22" dur="500"/>
                                        <p:tgtEl>
                                          <p:spTgt spid="778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77851"/>
                                        </p:tgtEl>
                                        <p:attrNameLst>
                                          <p:attrName>style.visibility</p:attrName>
                                        </p:attrNameLst>
                                      </p:cBhvr>
                                      <p:to>
                                        <p:strVal val="visible"/>
                                      </p:to>
                                    </p:set>
                                    <p:animEffect transition="in" filter="box(out)">
                                      <p:cBhvr>
                                        <p:cTn id="27" dur="500"/>
                                        <p:tgtEl>
                                          <p:spTgt spid="77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utoUpdateAnimBg="0"/>
      <p:bldP spid="80901" grpId="0" autoUpdateAnimBg="0"/>
      <p:bldP spid="77850" grpId="0" autoUpdateAnimBg="0"/>
      <p:bldP spid="77851"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420" name="Group 52"/>
          <p:cNvGraphicFramePr>
            <a:graphicFrameLocks noGrp="1"/>
          </p:cNvGraphicFramePr>
          <p:nvPr/>
        </p:nvGraphicFramePr>
        <p:xfrm>
          <a:off x="152400" y="1143000"/>
          <a:ext cx="8839200" cy="3810000"/>
        </p:xfrm>
        <a:graphic>
          <a:graphicData uri="http://schemas.openxmlformats.org/drawingml/2006/table">
            <a:tbl>
              <a:tblPr/>
              <a:tblGrid>
                <a:gridCol w="3200400"/>
                <a:gridCol w="2514600"/>
                <a:gridCol w="3124200"/>
              </a:tblGrid>
              <a:tr h="609600">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rebuchet MS" pitchFamily="34" charset="0"/>
                          <a:cs typeface="Times New Roman" pitchFamily="18" charset="0"/>
                        </a:rPr>
                        <a:t>The Facts</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rebuchet MS" pitchFamily="34" charset="0"/>
                          <a:cs typeface="Times New Roman" pitchFamily="18" charset="0"/>
                        </a:rPr>
                        <a:t>The Issue</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rebuchet MS" pitchFamily="34" charset="0"/>
                          <a:cs typeface="Times New Roman" pitchFamily="18" charset="0"/>
                        </a:rPr>
                        <a:t>The Decision</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r>
              <a:tr h="3200400">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cs typeface="Times New Roman" pitchFamily="18" charset="0"/>
                        </a:rPr>
                        <a:t>William Marbury asked the Supreme Court to grant him a job as a federal judge, which had been promised by the Adams administration but denied by the incoming Jefferson administration.  He also sued Secretary of State James Madison.</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charset="0"/>
                        <a:cs typeface="Times New Roman" pitchFamily="18" charset="0"/>
                      </a:endParaRP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charset="0"/>
                        <a:cs typeface="Times New Roman" pitchFamily="18" charset="0"/>
                      </a:endParaRP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8419" name="Group 51"/>
          <p:cNvGraphicFramePr>
            <a:graphicFrameLocks noGrp="1"/>
          </p:cNvGraphicFramePr>
          <p:nvPr/>
        </p:nvGraphicFramePr>
        <p:xfrm>
          <a:off x="152400" y="1143000"/>
          <a:ext cx="8839200" cy="3810000"/>
        </p:xfrm>
        <a:graphic>
          <a:graphicData uri="http://schemas.openxmlformats.org/drawingml/2006/table">
            <a:tbl>
              <a:tblPr/>
              <a:tblGrid>
                <a:gridCol w="3200400"/>
                <a:gridCol w="2514600"/>
                <a:gridCol w="3124200"/>
              </a:tblGrid>
              <a:tr h="609600">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rebuchet MS" pitchFamily="34" charset="0"/>
                          <a:cs typeface="Times New Roman" pitchFamily="18" charset="0"/>
                        </a:rPr>
                        <a:t>The Facts</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rebuchet MS" pitchFamily="34" charset="0"/>
                          <a:cs typeface="Times New Roman" pitchFamily="18" charset="0"/>
                        </a:rPr>
                        <a:t>The Issue</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rebuchet MS" pitchFamily="34" charset="0"/>
                          <a:cs typeface="Times New Roman" pitchFamily="18" charset="0"/>
                        </a:rPr>
                        <a:t>The Decision</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r>
              <a:tr h="3200400">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cs typeface="Times New Roman" pitchFamily="18" charset="0"/>
                        </a:rPr>
                        <a:t>William Marbury asked the Supreme Court to grant him a job as a federal judge, which had been promised by the Adams administration but denied by the incoming Jefferson administration.  He also sued Secretary of State James Madison.</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cs typeface="Times New Roman" pitchFamily="18" charset="0"/>
                        </a:rPr>
                        <a:t>Marbury argued that the Judiciary Act of 1789, gave the Supreme Court the power to make a government official perform a certain duty.</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charset="0"/>
                        <a:cs typeface="Times New Roman" pitchFamily="18" charset="0"/>
                      </a:endParaRP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8416" name="Group 48"/>
          <p:cNvGraphicFramePr>
            <a:graphicFrameLocks noGrp="1"/>
          </p:cNvGraphicFramePr>
          <p:nvPr/>
        </p:nvGraphicFramePr>
        <p:xfrm>
          <a:off x="152400" y="1143000"/>
          <a:ext cx="8839200" cy="3810000"/>
        </p:xfrm>
        <a:graphic>
          <a:graphicData uri="http://schemas.openxmlformats.org/drawingml/2006/table">
            <a:tbl>
              <a:tblPr/>
              <a:tblGrid>
                <a:gridCol w="3200400"/>
                <a:gridCol w="2514600"/>
                <a:gridCol w="3124200"/>
              </a:tblGrid>
              <a:tr h="609600">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rebuchet MS" panose="020B0603020202020204" pitchFamily="34" charset="0"/>
                          <a:cs typeface="Times New Roman" panose="02020603050405020304" pitchFamily="18" charset="0"/>
                        </a:rPr>
                        <a:t>The Facts</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rebuchet MS" panose="020B0603020202020204" pitchFamily="34" charset="0"/>
                          <a:cs typeface="Times New Roman" panose="02020603050405020304" pitchFamily="18" charset="0"/>
                        </a:rPr>
                        <a:t>The Issue</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rebuchet MS" panose="020B0603020202020204" pitchFamily="34" charset="0"/>
                          <a:cs typeface="Times New Roman" panose="02020603050405020304" pitchFamily="18" charset="0"/>
                        </a:rPr>
                        <a:t>The Decision</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r>
              <a:tr h="3200400">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William Marbury asked the Supreme Court to grant him a job as a federal judge, which had been promised by the Adams administration but denied by the incoming Jefferson administration.  He also sued Secretary of State James Madison.</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Marbury argued that the Judiciary Act of 1789, gave the Supreme Court the power to make a government official perform a certain duty.</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The Court ruled that in passing the 1789 law, Congress had exceeded the powers granted by the Constitution.  Since the law was unconstitutional, the Supreme Court could not order Madison to grant Marbury his commission.</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6364" name="WordArt 135"/>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MARBURY V. MADISON</a:t>
            </a:r>
          </a:p>
        </p:txBody>
      </p:sp>
      <p:sp>
        <p:nvSpPr>
          <p:cNvPr id="5" name="Rectangle 1034"/>
          <p:cNvSpPr>
            <a:spLocks noChangeArrowheads="1"/>
          </p:cNvSpPr>
          <p:nvPr/>
        </p:nvSpPr>
        <p:spPr bwMode="auto">
          <a:xfrm>
            <a:off x="304800" y="5807075"/>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en-US" altLang="en-US" sz="2400">
                <a:solidFill>
                  <a:schemeClr val="bg1"/>
                </a:solidFill>
                <a:latin typeface="Arial" charset="0"/>
              </a:rPr>
              <a:t>Marshall interpreted the Constitution broadly to find the implied powers needed for a strong </a:t>
            </a:r>
            <a:r>
              <a:rPr lang="en-US" altLang="en-US" sz="2400" u="sng">
                <a:solidFill>
                  <a:schemeClr val="bg1"/>
                </a:solidFill>
                <a:latin typeface="Arial" charset="0"/>
              </a:rPr>
              <a:t>national</a:t>
            </a:r>
            <a:r>
              <a:rPr lang="en-US" altLang="en-US" sz="2400">
                <a:solidFill>
                  <a:schemeClr val="bg1"/>
                </a:solidFill>
                <a:latin typeface="Arial" charset="0"/>
              </a:rPr>
              <a:t> government.</a:t>
            </a:r>
          </a:p>
        </p:txBody>
      </p:sp>
      <p:pic>
        <p:nvPicPr>
          <p:cNvPr id="58421" name="Picture 15" descr="http://www.corpawds.com/images/large/6C1202-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048125"/>
            <a:ext cx="41148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8420"/>
                                        </p:tgtEl>
                                        <p:attrNameLst>
                                          <p:attrName>style.visibility</p:attrName>
                                        </p:attrNameLst>
                                      </p:cBhvr>
                                      <p:to>
                                        <p:strVal val="visible"/>
                                      </p:to>
                                    </p:set>
                                    <p:animEffect transition="in" filter="dissolve">
                                      <p:cBhvr>
                                        <p:cTn id="7" dur="500"/>
                                        <p:tgtEl>
                                          <p:spTgt spid="58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8419"/>
                                        </p:tgtEl>
                                        <p:attrNameLst>
                                          <p:attrName>style.visibility</p:attrName>
                                        </p:attrNameLst>
                                      </p:cBhvr>
                                      <p:to>
                                        <p:strVal val="visible"/>
                                      </p:to>
                                    </p:set>
                                    <p:animEffect transition="in" filter="dissolve">
                                      <p:cBhvr>
                                        <p:cTn id="12" dur="500"/>
                                        <p:tgtEl>
                                          <p:spTgt spid="584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8416"/>
                                        </p:tgtEl>
                                        <p:attrNameLst>
                                          <p:attrName>style.visibility</p:attrName>
                                        </p:attrNameLst>
                                      </p:cBhvr>
                                      <p:to>
                                        <p:strVal val="visible"/>
                                      </p:to>
                                    </p:set>
                                    <p:animEffect transition="in" filter="dissolve">
                                      <p:cBhvr>
                                        <p:cTn id="17" dur="500"/>
                                        <p:tgtEl>
                                          <p:spTgt spid="584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58421"/>
                                        </p:tgtEl>
                                        <p:attrNameLst>
                                          <p:attrName>style.visibility</p:attrName>
                                        </p:attrNameLst>
                                      </p:cBhvr>
                                      <p:to>
                                        <p:strVal val="visible"/>
                                      </p:to>
                                    </p:set>
                                    <p:animEffect transition="in" filter="box(out)">
                                      <p:cBhvr>
                                        <p:cTn id="22" dur="500"/>
                                        <p:tgtEl>
                                          <p:spTgt spid="584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0" name="Rectangle 8"/>
          <p:cNvSpPr>
            <a:spLocks noChangeArrowheads="1"/>
          </p:cNvSpPr>
          <p:nvPr/>
        </p:nvSpPr>
        <p:spPr bwMode="auto">
          <a:xfrm>
            <a:off x="3505200" y="1022350"/>
            <a:ext cx="518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During Jefferson’s presidency, Americans continued their </a:t>
            </a:r>
            <a:r>
              <a:rPr lang="en-US" altLang="en-US" sz="2400" u="sng">
                <a:solidFill>
                  <a:schemeClr val="bg1"/>
                </a:solidFill>
                <a:latin typeface="Arial" charset="0"/>
              </a:rPr>
              <a:t>westward</a:t>
            </a:r>
            <a:r>
              <a:rPr lang="en-US" altLang="en-US" sz="2400">
                <a:solidFill>
                  <a:schemeClr val="bg1"/>
                </a:solidFill>
                <a:latin typeface="Arial" charset="0"/>
              </a:rPr>
              <a:t> migration across the Appalachians. </a:t>
            </a:r>
          </a:p>
        </p:txBody>
      </p:sp>
      <p:sp>
        <p:nvSpPr>
          <p:cNvPr id="74765" name="Rectangle 13"/>
          <p:cNvSpPr>
            <a:spLocks noChangeArrowheads="1"/>
          </p:cNvSpPr>
          <p:nvPr/>
        </p:nvSpPr>
        <p:spPr bwMode="auto">
          <a:xfrm>
            <a:off x="3505200" y="2149475"/>
            <a:ext cx="502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Although pioneer life was hard, the pioneers kept coming.</a:t>
            </a:r>
          </a:p>
        </p:txBody>
      </p:sp>
      <p:sp>
        <p:nvSpPr>
          <p:cNvPr id="74766" name="Rectangle 14"/>
          <p:cNvSpPr>
            <a:spLocks noChangeArrowheads="1"/>
          </p:cNvSpPr>
          <p:nvPr/>
        </p:nvSpPr>
        <p:spPr bwMode="auto">
          <a:xfrm>
            <a:off x="152400" y="3962400"/>
            <a:ext cx="6324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Jefferson believed that Spain’s                    vast </a:t>
            </a:r>
            <a:r>
              <a:rPr lang="en-US" altLang="en-US" sz="2400" u="sng">
                <a:solidFill>
                  <a:schemeClr val="bg1"/>
                </a:solidFill>
                <a:latin typeface="Arial" charset="0"/>
              </a:rPr>
              <a:t>Louisiana</a:t>
            </a:r>
            <a:r>
              <a:rPr lang="en-US" altLang="en-US" sz="2400">
                <a:solidFill>
                  <a:schemeClr val="bg1"/>
                </a:solidFill>
                <a:latin typeface="Arial" charset="0"/>
              </a:rPr>
              <a:t> Territory west of the Mississippi River would be easy to conquer.</a:t>
            </a:r>
          </a:p>
        </p:txBody>
      </p:sp>
      <p:sp>
        <p:nvSpPr>
          <p:cNvPr id="74767" name="Rectangle 15"/>
          <p:cNvSpPr>
            <a:spLocks noChangeArrowheads="1"/>
          </p:cNvSpPr>
          <p:nvPr/>
        </p:nvSpPr>
        <p:spPr bwMode="auto">
          <a:xfrm>
            <a:off x="152400" y="5105400"/>
            <a:ext cx="6096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Jefferson’s plans went awry, when </a:t>
            </a:r>
            <a:r>
              <a:rPr lang="en-US" altLang="en-US" sz="2400" u="sng">
                <a:solidFill>
                  <a:schemeClr val="bg1"/>
                </a:solidFill>
                <a:latin typeface="Arial" charset="0"/>
              </a:rPr>
              <a:t>France</a:t>
            </a:r>
            <a:r>
              <a:rPr lang="en-US" altLang="en-US" sz="2400">
                <a:solidFill>
                  <a:schemeClr val="bg1"/>
                </a:solidFill>
                <a:latin typeface="Arial" charset="0"/>
              </a:rPr>
              <a:t>, a much more dangerous neighbor, forced Spain to give them the Territory.</a:t>
            </a:r>
          </a:p>
        </p:txBody>
      </p:sp>
      <p:pic>
        <p:nvPicPr>
          <p:cNvPr id="58374" name="Picture 18" descr="http://upload.wikimedia.org/wikipedia/commons/6/6f/Spain_flag_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073400"/>
            <a:ext cx="2133600" cy="1422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4771" name="Picture 19" descr="http://www.jigsawart.co.uk/france_fl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068638"/>
            <a:ext cx="2133600" cy="142716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7352" name="WordArt 21"/>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THE NATION EXPANDS</a:t>
            </a:r>
          </a:p>
        </p:txBody>
      </p:sp>
      <p:pic>
        <p:nvPicPr>
          <p:cNvPr id="57353" name="Picture 13" descr="http://4.bp.blogspot.com/-gCgHwWb8ZoA/VEWglUSUjlI/AAAAAAAAN4A/zIuBFXI199c/s1600/thomas+jefferson_louisiana+purcha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3124200" cy="278130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58378" name="Picture 13" descr="http://www.clipartlord.com/wp-content/uploads/2014/09/napoleon-bonapar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6975" y="2590800"/>
            <a:ext cx="15970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60"/>
                                        </p:tgtEl>
                                        <p:attrNameLst>
                                          <p:attrName>style.visibility</p:attrName>
                                        </p:attrNameLst>
                                      </p:cBhvr>
                                      <p:to>
                                        <p:strVal val="visible"/>
                                      </p:to>
                                    </p:set>
                                    <p:animEffect transition="in" filter="dissolve">
                                      <p:cBhvr>
                                        <p:cTn id="7" dur="500"/>
                                        <p:tgtEl>
                                          <p:spTgt spid="747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65"/>
                                        </p:tgtEl>
                                        <p:attrNameLst>
                                          <p:attrName>style.visibility</p:attrName>
                                        </p:attrNameLst>
                                      </p:cBhvr>
                                      <p:to>
                                        <p:strVal val="visible"/>
                                      </p:to>
                                    </p:set>
                                    <p:animEffect transition="in" filter="dissolve">
                                      <p:cBhvr>
                                        <p:cTn id="12" dur="500"/>
                                        <p:tgtEl>
                                          <p:spTgt spid="747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4766"/>
                                        </p:tgtEl>
                                        <p:attrNameLst>
                                          <p:attrName>style.visibility</p:attrName>
                                        </p:attrNameLst>
                                      </p:cBhvr>
                                      <p:to>
                                        <p:strVal val="visible"/>
                                      </p:to>
                                    </p:set>
                                    <p:animEffect transition="in" filter="dissolve">
                                      <p:cBhvr>
                                        <p:cTn id="17" dur="500"/>
                                        <p:tgtEl>
                                          <p:spTgt spid="747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58374"/>
                                        </p:tgtEl>
                                        <p:attrNameLst>
                                          <p:attrName>style.visibility</p:attrName>
                                        </p:attrNameLst>
                                      </p:cBhvr>
                                      <p:to>
                                        <p:strVal val="visible"/>
                                      </p:to>
                                    </p:set>
                                    <p:animEffect transition="in" filter="box(out)">
                                      <p:cBhvr>
                                        <p:cTn id="22" dur="500"/>
                                        <p:tgtEl>
                                          <p:spTgt spid="583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4767"/>
                                        </p:tgtEl>
                                        <p:attrNameLst>
                                          <p:attrName>style.visibility</p:attrName>
                                        </p:attrNameLst>
                                      </p:cBhvr>
                                      <p:to>
                                        <p:strVal val="visible"/>
                                      </p:to>
                                    </p:set>
                                    <p:animEffect transition="in" filter="dissolve">
                                      <p:cBhvr>
                                        <p:cTn id="27" dur="500"/>
                                        <p:tgtEl>
                                          <p:spTgt spid="747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74771"/>
                                        </p:tgtEl>
                                        <p:attrNameLst>
                                          <p:attrName>style.visibility</p:attrName>
                                        </p:attrNameLst>
                                      </p:cBhvr>
                                      <p:to>
                                        <p:strVal val="visible"/>
                                      </p:to>
                                    </p:set>
                                    <p:animEffect transition="in" filter="box(out)">
                                      <p:cBhvr>
                                        <p:cTn id="32" dur="500"/>
                                        <p:tgtEl>
                                          <p:spTgt spid="747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58378"/>
                                        </p:tgtEl>
                                        <p:attrNameLst>
                                          <p:attrName>style.visibility</p:attrName>
                                        </p:attrNameLst>
                                      </p:cBhvr>
                                      <p:to>
                                        <p:strVal val="visible"/>
                                      </p:to>
                                    </p:set>
                                    <p:anim calcmode="lin" valueType="num">
                                      <p:cBhvr additive="base">
                                        <p:cTn id="37" dur="500" fill="hold"/>
                                        <p:tgtEl>
                                          <p:spTgt spid="58378"/>
                                        </p:tgtEl>
                                        <p:attrNameLst>
                                          <p:attrName>ppt_x</p:attrName>
                                        </p:attrNameLst>
                                      </p:cBhvr>
                                      <p:tavLst>
                                        <p:tav tm="0">
                                          <p:val>
                                            <p:strVal val="1+#ppt_w/2"/>
                                          </p:val>
                                        </p:tav>
                                        <p:tav tm="100000">
                                          <p:val>
                                            <p:strVal val="#ppt_x"/>
                                          </p:val>
                                        </p:tav>
                                      </p:tavLst>
                                    </p:anim>
                                    <p:anim calcmode="lin" valueType="num">
                                      <p:cBhvr additive="base">
                                        <p:cTn id="38" dur="500" fill="hold"/>
                                        <p:tgtEl>
                                          <p:spTgt spid="583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0" grpId="0" autoUpdateAnimBg="0"/>
      <p:bldP spid="74765" grpId="0" autoUpdateAnimBg="0"/>
      <p:bldP spid="74766" grpId="0" autoUpdateAnimBg="0"/>
      <p:bldP spid="7476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descr="C:\Documents and Settings\Eric Dunham\My Documents\My Pictures\loui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3825"/>
            <a:ext cx="5105400" cy="39655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6807" name="Rectangle 7"/>
          <p:cNvSpPr>
            <a:spLocks noChangeArrowheads="1"/>
          </p:cNvSpPr>
          <p:nvPr/>
        </p:nvSpPr>
        <p:spPr bwMode="auto">
          <a:xfrm>
            <a:off x="228600" y="990600"/>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When James Monroe and Robert Livingston approached </a:t>
            </a:r>
            <a:r>
              <a:rPr lang="en-US" altLang="en-US" sz="2400" u="sng">
                <a:solidFill>
                  <a:schemeClr val="bg1"/>
                </a:solidFill>
                <a:latin typeface="Arial" charset="0"/>
              </a:rPr>
              <a:t>Napoleon</a:t>
            </a:r>
            <a:r>
              <a:rPr lang="en-US" altLang="en-US" sz="2400">
                <a:solidFill>
                  <a:schemeClr val="bg1"/>
                </a:solidFill>
                <a:latin typeface="Arial" charset="0"/>
              </a:rPr>
              <a:t>, they found him surprisingly receptive.  </a:t>
            </a:r>
          </a:p>
        </p:txBody>
      </p:sp>
      <p:sp>
        <p:nvSpPr>
          <p:cNvPr id="76808" name="Rectangle 8"/>
          <p:cNvSpPr>
            <a:spLocks noChangeArrowheads="1"/>
          </p:cNvSpPr>
          <p:nvPr/>
        </p:nvSpPr>
        <p:spPr bwMode="auto">
          <a:xfrm>
            <a:off x="228600" y="1752600"/>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Without an army to occupy Louisiana, and needing money to fight the British, Napoleon decided to sell all of the Territory.</a:t>
            </a:r>
          </a:p>
        </p:txBody>
      </p:sp>
      <p:sp>
        <p:nvSpPr>
          <p:cNvPr id="76809" name="Rectangle 9"/>
          <p:cNvSpPr>
            <a:spLocks noChangeArrowheads="1"/>
          </p:cNvSpPr>
          <p:nvPr/>
        </p:nvSpPr>
        <p:spPr bwMode="auto">
          <a:xfrm>
            <a:off x="5486400" y="4711700"/>
            <a:ext cx="2590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The Territory nearly </a:t>
            </a:r>
            <a:r>
              <a:rPr lang="en-US" altLang="en-US" sz="2400" u="sng">
                <a:solidFill>
                  <a:schemeClr val="bg1"/>
                </a:solidFill>
                <a:latin typeface="Arial" charset="0"/>
              </a:rPr>
              <a:t>doubled</a:t>
            </a:r>
            <a:r>
              <a:rPr lang="en-US" altLang="en-US" sz="2400">
                <a:solidFill>
                  <a:schemeClr val="bg1"/>
                </a:solidFill>
                <a:latin typeface="Arial" charset="0"/>
              </a:rPr>
              <a:t> the size of the U.S. and it only cost </a:t>
            </a:r>
            <a:r>
              <a:rPr lang="en-US" altLang="en-US" sz="2400" u="sng">
                <a:solidFill>
                  <a:schemeClr val="bg1"/>
                </a:solidFill>
                <a:latin typeface="Arial" charset="0"/>
              </a:rPr>
              <a:t>$15</a:t>
            </a:r>
            <a:r>
              <a:rPr lang="en-US" altLang="en-US" sz="2400">
                <a:solidFill>
                  <a:schemeClr val="bg1"/>
                </a:solidFill>
                <a:latin typeface="Arial" charset="0"/>
              </a:rPr>
              <a:t> million.</a:t>
            </a:r>
          </a:p>
        </p:txBody>
      </p:sp>
      <p:sp>
        <p:nvSpPr>
          <p:cNvPr id="58374" name="WordArt 12"/>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THE NATION EXPANDS</a:t>
            </a:r>
          </a:p>
        </p:txBody>
      </p:sp>
      <p:pic>
        <p:nvPicPr>
          <p:cNvPr id="58375" name="Picture 8" descr="http://www.clipartlord.com/wp-content/uploads/2014/09/napoleon-bonapar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975" y="2590800"/>
            <a:ext cx="15970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1" name="AutoShape 14"/>
          <p:cNvSpPr>
            <a:spLocks noChangeArrowheads="1"/>
          </p:cNvSpPr>
          <p:nvPr/>
        </p:nvSpPr>
        <p:spPr bwMode="auto">
          <a:xfrm>
            <a:off x="5562600" y="2667000"/>
            <a:ext cx="2133600" cy="1524000"/>
          </a:xfrm>
          <a:prstGeom prst="wedgeRoundRectCallout">
            <a:avLst>
              <a:gd name="adj1" fmla="val 61088"/>
              <a:gd name="adj2" fmla="val -13435"/>
              <a:gd name="adj3" fmla="val 16667"/>
            </a:avLst>
          </a:prstGeom>
          <a:solidFill>
            <a:schemeClr val="bg1"/>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en-US" altLang="en-US" sz="2200">
                <a:latin typeface="Trebuchet MS" pitchFamily="34" charset="0"/>
              </a:rPr>
              <a:t>It’s all yours… if I get the money right now!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07"/>
                                        </p:tgtEl>
                                        <p:attrNameLst>
                                          <p:attrName>style.visibility</p:attrName>
                                        </p:attrNameLst>
                                      </p:cBhvr>
                                      <p:to>
                                        <p:strVal val="visible"/>
                                      </p:to>
                                    </p:set>
                                    <p:animEffect transition="in" filter="dissolve">
                                      <p:cBhvr>
                                        <p:cTn id="7" dur="500"/>
                                        <p:tgtEl>
                                          <p:spTgt spid="768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808"/>
                                        </p:tgtEl>
                                        <p:attrNameLst>
                                          <p:attrName>style.visibility</p:attrName>
                                        </p:attrNameLst>
                                      </p:cBhvr>
                                      <p:to>
                                        <p:strVal val="visible"/>
                                      </p:to>
                                    </p:set>
                                    <p:animEffect transition="in" filter="dissolve">
                                      <p:cBhvr>
                                        <p:cTn id="12" dur="500"/>
                                        <p:tgtEl>
                                          <p:spTgt spid="768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59394"/>
                                        </p:tgtEl>
                                        <p:attrNameLst>
                                          <p:attrName>style.visibility</p:attrName>
                                        </p:attrNameLst>
                                      </p:cBhvr>
                                      <p:to>
                                        <p:strVal val="visible"/>
                                      </p:to>
                                    </p:set>
                                    <p:animEffect transition="in" filter="box(out)">
                                      <p:cBhvr>
                                        <p:cTn id="17" dur="500"/>
                                        <p:tgtEl>
                                          <p:spTgt spid="593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6809"/>
                                        </p:tgtEl>
                                        <p:attrNameLst>
                                          <p:attrName>style.visibility</p:attrName>
                                        </p:attrNameLst>
                                      </p:cBhvr>
                                      <p:to>
                                        <p:strVal val="visible"/>
                                      </p:to>
                                    </p:set>
                                    <p:animEffect transition="in" filter="dissolve">
                                      <p:cBhvr>
                                        <p:cTn id="22" dur="500"/>
                                        <p:tgtEl>
                                          <p:spTgt spid="768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5311"/>
                                        </p:tgtEl>
                                        <p:attrNameLst>
                                          <p:attrName>style.visibility</p:attrName>
                                        </p:attrNameLst>
                                      </p:cBhvr>
                                      <p:to>
                                        <p:strVal val="visible"/>
                                      </p:to>
                                    </p:set>
                                    <p:animEffect transition="in" filter="box(out)">
                                      <p:cBhvr>
                                        <p:cTn id="27" dur="500"/>
                                        <p:tgtEl>
                                          <p:spTgt spid="55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autoUpdateAnimBg="0"/>
      <p:bldP spid="76808" grpId="0" autoUpdateAnimBg="0"/>
      <p:bldP spid="76809" grpId="0" autoUpdateAnimBg="0"/>
      <p:bldP spid="55311"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http://www.explorepahistory.com/images/ExplorePAHistory-a0a8t2-a_3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048000"/>
            <a:ext cx="5740400" cy="3581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9395" name="WordArt 12"/>
          <p:cNvSpPr>
            <a:spLocks noChangeArrowheads="1" noChangeShapeType="1" noTextEdit="1"/>
          </p:cNvSpPr>
          <p:nvPr/>
        </p:nvSpPr>
        <p:spPr bwMode="auto">
          <a:xfrm>
            <a:off x="304800" y="152400"/>
            <a:ext cx="8534400" cy="762000"/>
          </a:xfrm>
          <a:prstGeom prst="rect">
            <a:avLst/>
          </a:prstGeom>
        </p:spPr>
        <p:txBody>
          <a:bodyPr wrap="none" fromWordArt="1">
            <a:prstTxWarp prst="textPlain">
              <a:avLst>
                <a:gd name="adj" fmla="val 50000"/>
              </a:avLst>
            </a:prstTxWarp>
          </a:bodyPr>
          <a:lstStyle/>
          <a:p>
            <a:pPr algn="ctr"/>
            <a:r>
              <a:rPr lang="en-US" sz="5400" kern="10">
                <a:ln w="12700">
                  <a:solidFill>
                    <a:srgbClr val="CC0000"/>
                  </a:solidFill>
                  <a:round/>
                  <a:headEnd/>
                  <a:tailEnd/>
                </a:ln>
                <a:solidFill>
                  <a:schemeClr val="bg1"/>
                </a:solidFill>
                <a:effectLst>
                  <a:outerShdw dist="35921" dir="2700000" algn="ctr" rotWithShape="0">
                    <a:srgbClr val="990000"/>
                  </a:outerShdw>
                </a:effectLst>
                <a:latin typeface="AR DARLING"/>
              </a:rPr>
              <a:t>THE NATION EXPANDS</a:t>
            </a:r>
          </a:p>
        </p:txBody>
      </p:sp>
      <p:sp>
        <p:nvSpPr>
          <p:cNvPr id="8" name="Rectangle 6"/>
          <p:cNvSpPr>
            <a:spLocks noChangeArrowheads="1"/>
          </p:cNvSpPr>
          <p:nvPr/>
        </p:nvSpPr>
        <p:spPr bwMode="auto">
          <a:xfrm>
            <a:off x="152400" y="990600"/>
            <a:ext cx="891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The Louisiana Purchase was a political </a:t>
            </a:r>
            <a:r>
              <a:rPr lang="en-US" altLang="en-US" sz="2400" u="sng">
                <a:solidFill>
                  <a:schemeClr val="bg1"/>
                </a:solidFill>
                <a:latin typeface="Arial" charset="0"/>
              </a:rPr>
              <a:t>embarrassment</a:t>
            </a:r>
            <a:r>
              <a:rPr lang="en-US" altLang="en-US" sz="2400">
                <a:solidFill>
                  <a:schemeClr val="bg1"/>
                </a:solidFill>
                <a:latin typeface="Arial" charset="0"/>
              </a:rPr>
              <a:t> because it contradicted Jefferson’s strict constitutional principles.</a:t>
            </a:r>
          </a:p>
        </p:txBody>
      </p:sp>
      <p:sp>
        <p:nvSpPr>
          <p:cNvPr id="2" name="Rectangle 6"/>
          <p:cNvSpPr>
            <a:spLocks noChangeArrowheads="1"/>
          </p:cNvSpPr>
          <p:nvPr/>
        </p:nvSpPr>
        <p:spPr bwMode="auto">
          <a:xfrm>
            <a:off x="152400" y="1708150"/>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solidFill>
                  <a:schemeClr val="bg1"/>
                </a:solidFill>
                <a:latin typeface="Arial" charset="0"/>
              </a:rPr>
              <a:t>(The Constitution did not authorize the federal government to buy territory from a foreign government.)</a:t>
            </a:r>
          </a:p>
        </p:txBody>
      </p:sp>
      <p:sp>
        <p:nvSpPr>
          <p:cNvPr id="55311" name="AutoShape 14"/>
          <p:cNvSpPr>
            <a:spLocks noChangeArrowheads="1"/>
          </p:cNvSpPr>
          <p:nvPr/>
        </p:nvSpPr>
        <p:spPr bwMode="auto">
          <a:xfrm>
            <a:off x="304800" y="3124200"/>
            <a:ext cx="2667000" cy="1143000"/>
          </a:xfrm>
          <a:prstGeom prst="wedgeRoundRectCallout">
            <a:avLst>
              <a:gd name="adj1" fmla="val 10120"/>
              <a:gd name="adj2" fmla="val 121111"/>
              <a:gd name="adj3" fmla="val 16667"/>
            </a:avLst>
          </a:prstGeom>
          <a:solidFill>
            <a:schemeClr val="bg1"/>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en-US" altLang="en-US" sz="1800">
                <a:latin typeface="Trebuchet MS" pitchFamily="34" charset="0"/>
              </a:rPr>
              <a:t>This is purchase is making me look like a political hypocrite.</a:t>
            </a:r>
          </a:p>
        </p:txBody>
      </p:sp>
      <p:pic>
        <p:nvPicPr>
          <p:cNvPr id="59399" name="Picture 2" descr="http://talksense.weebly.com/uploads/3/0/7/0/3070350/45715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7225"/>
            <a:ext cx="23812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5311"/>
                                        </p:tgtEl>
                                        <p:attrNameLst>
                                          <p:attrName>style.visibility</p:attrName>
                                        </p:attrNameLst>
                                      </p:cBhvr>
                                      <p:to>
                                        <p:strVal val="visible"/>
                                      </p:to>
                                    </p:set>
                                    <p:animEffect transition="in" filter="box(out)">
                                      <p:cBhvr>
                                        <p:cTn id="17" dur="500"/>
                                        <p:tgtEl>
                                          <p:spTgt spid="55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2" grpId="0" autoUpdateAnimBg="0"/>
      <p:bldP spid="55311" grpId="0" animBg="1"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Black" panose="020B0A040201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Black" panose="020B0A04020102020204" pitchFamily="34" charset="0"/>
            <a:cs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10135</TotalTime>
  <Words>1577</Words>
  <Application>Microsoft Office PowerPoint</Application>
  <PresentationFormat>On-screen Show (4:3)</PresentationFormat>
  <Paragraphs>145</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 Black</vt:lpstr>
      <vt:lpstr>Times New Roman</vt:lpstr>
      <vt:lpstr>Arial</vt:lpstr>
      <vt:lpstr>Calibri</vt:lpstr>
      <vt:lpstr>Trebuchet MS</vt:lpstr>
      <vt:lpstr>Eurostile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Dunham</dc:creator>
  <cp:lastModifiedBy>Alison Mc Lin</cp:lastModifiedBy>
  <cp:revision>123</cp:revision>
  <dcterms:created xsi:type="dcterms:W3CDTF">2008-06-06T02:30:00Z</dcterms:created>
  <dcterms:modified xsi:type="dcterms:W3CDTF">2018-09-10T18:18:09Z</dcterms:modified>
</cp:coreProperties>
</file>