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-41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6ADF3-FE92-43EC-B5A4-00F111C396E0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FB11C-0C52-4085-AEC1-EBEA3A680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209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2C446-FC81-4C69-9FD3-472CE7CA0DCA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F435B-D44F-42A5-B009-A90D78450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111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D6ADF3-FE92-43EC-B5A4-00F111C396E0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FB11C-0C52-4085-AEC1-EBEA3A680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46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hyperlink" Target="https://www.youtube.com/watch?v=PuCoSjqQK34&amp;index=5&amp;list=PLGTShTj_H-cLhz3KdLZEa8WEAY3JHhuA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ttps://upload.wikimedia.org/wikipedia/commons/thumb/4/40/Thirteen_Colonies_Original_Highlighted.svg/1024px-Thirteen_Colonies_Original_Highlighted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60874" cy="121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c/c4/Salem_shipping_colonial_col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9943"/>
            <a:ext cx="1905000" cy="1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upload.wikimedia.org/wikipedia/commons/3/31/RapaljeChildre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1295400" cy="114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publicdomainpictures.net/pictures/90000/nahled/colonial-storefront-in-williamsbur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1" y="65184"/>
            <a:ext cx="1828799" cy="111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upload.wikimedia.org/wikipedia/commons/6/6d/A_Colonial_Kitchen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99" y="49943"/>
            <a:ext cx="1843405" cy="113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219200"/>
            <a:ext cx="9144000" cy="56388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1676400"/>
            <a:ext cx="9144000" cy="23622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Copperplate Gothic Bold" panose="020E0705020206020404" pitchFamily="34" charset="0"/>
              </a:rPr>
              <a:t>the 13 Colonies:</a:t>
            </a:r>
          </a:p>
          <a:p>
            <a:pPr algn="ctr"/>
            <a:r>
              <a:rPr lang="en-US" sz="4400" dirty="0">
                <a:latin typeface="Copperplate Gothic Bold" panose="020E0705020206020404" pitchFamily="34" charset="0"/>
              </a:rPr>
              <a:t>New England, Middle &amp; Southern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4163290"/>
            <a:ext cx="9144000" cy="16648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KB3LadybugRed" panose="02000603000000000000" pitchFamily="2" charset="0"/>
                <a:ea typeface="KB3LadybugRed" panose="02000603000000000000" pitchFamily="2" charset="0"/>
              </a:rPr>
              <a:t>The American Experience</a:t>
            </a:r>
          </a:p>
          <a:p>
            <a:pPr algn="ctr"/>
            <a:r>
              <a:rPr lang="en-US" sz="3600" dirty="0" smtClean="0">
                <a:latin typeface="KB3LadybugRed" panose="02000603000000000000" pitchFamily="2" charset="0"/>
                <a:ea typeface="KB3LadybugRed" panose="02000603000000000000" pitchFamily="2" charset="0"/>
              </a:rPr>
              <a:t>Unit 1: Rebels and Outcasts</a:t>
            </a:r>
          </a:p>
          <a:p>
            <a:pPr algn="ctr"/>
            <a:r>
              <a:rPr lang="en-US" sz="3600" dirty="0">
                <a:latin typeface="KB3LadybugRed" panose="02000603000000000000" pitchFamily="2" charset="0"/>
                <a:ea typeface="KB3LadybugRed" panose="02000603000000000000" pitchFamily="2" charset="0"/>
              </a:rPr>
              <a:t>Module 1: Beginnings of American Identity</a:t>
            </a:r>
            <a:endParaRPr lang="en-US" sz="3600" dirty="0">
              <a:latin typeface="KB3LadybugRed" panose="02000603000000000000" pitchFamily="2" charset="0"/>
              <a:ea typeface="KB3LadybugRed" panose="02000603000000000000" pitchFamily="2" charset="0"/>
            </a:endParaRPr>
          </a:p>
        </p:txBody>
      </p:sp>
      <p:pic>
        <p:nvPicPr>
          <p:cNvPr id="1026" name="Picture 2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701" y="5874325"/>
            <a:ext cx="921703" cy="921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521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30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3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89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90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19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564" y="6594186"/>
            <a:ext cx="674256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603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770" y="6699538"/>
            <a:ext cx="19240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350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770" y="6718010"/>
            <a:ext cx="19240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045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770" y="6718010"/>
            <a:ext cx="19240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706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4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0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566" y="6594186"/>
            <a:ext cx="1108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675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770" y="6594186"/>
            <a:ext cx="19240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020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7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10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0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9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02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1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3694545"/>
            <a:ext cx="9144000" cy="3163455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9144001" cy="6858000"/>
            <a:chOff x="0" y="0"/>
            <a:chExt cx="9144001" cy="6858000"/>
          </a:xfrm>
        </p:grpSpPr>
        <p:pic>
          <p:nvPicPr>
            <p:cNvPr id="3" name="Picture 2"/>
            <p:cNvPicPr/>
            <p:nvPr/>
          </p:nvPicPr>
          <p:blipFill rotWithShape="1">
            <a:blip r:embed="rId2"/>
            <a:srcRect b="46128"/>
            <a:stretch/>
          </p:blipFill>
          <p:spPr>
            <a:xfrm>
              <a:off x="0" y="0"/>
              <a:ext cx="9144000" cy="3694545"/>
            </a:xfrm>
            <a:prstGeom prst="rect">
              <a:avLst/>
            </a:prstGeom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3694546"/>
              <a:ext cx="9144000" cy="3163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2146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31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770" y="6594186"/>
            <a:ext cx="19240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707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91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0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6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03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770" y="6690302"/>
            <a:ext cx="19240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479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0" y="6594186"/>
            <a:ext cx="277093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022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018" y="6594186"/>
            <a:ext cx="30480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25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770" y="6690302"/>
            <a:ext cx="19240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093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311" y="6528665"/>
            <a:ext cx="805006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553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770" y="6699538"/>
            <a:ext cx="19240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593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770" y="6594186"/>
            <a:ext cx="19240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115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123775"/>
            <a:ext cx="9144000" cy="26399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Because of its cold climate and rocky soil, colonists in this region turned to other economic resources to make a living?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5029200"/>
            <a:ext cx="9144000" cy="1401097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Arial Rounded MT Bold" panose="020F0704030504030204" pitchFamily="34" charset="0"/>
              </a:rPr>
              <a:t>New England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770" y="6594186"/>
            <a:ext cx="19240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932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123775"/>
            <a:ext cx="9144000" cy="26399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Colonists in this region lived the most isolated lives of the three because they were spread out on large farms?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5029200"/>
            <a:ext cx="9144000" cy="1401097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Arial Rounded MT Bold" panose="020F0704030504030204" pitchFamily="34" charset="0"/>
              </a:rPr>
              <a:t>Southern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770" y="6594186"/>
            <a:ext cx="19240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027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123775"/>
            <a:ext cx="9144000" cy="26399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This region enjoyed the greatest diversity of religion and ethnic backgrounds?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5029200"/>
            <a:ext cx="9144000" cy="1401097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Arial Rounded MT Bold" panose="020F0704030504030204" pitchFamily="34" charset="0"/>
              </a:rPr>
              <a:t>Middle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770" y="6594186"/>
            <a:ext cx="19240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470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123775"/>
            <a:ext cx="9144000" cy="26399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Slavery, while it existed in all 3 regions, took the greatest hold here because of the need for farm labor?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5029200"/>
            <a:ext cx="9144000" cy="1401097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Arial Rounded MT Bold" panose="020F0704030504030204" pitchFamily="34" charset="0"/>
              </a:rPr>
              <a:t>Southern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770" y="6594186"/>
            <a:ext cx="19240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422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123775"/>
            <a:ext cx="9144000" cy="26399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 Rounded MT Bold" panose="020F0704030504030204" pitchFamily="34" charset="0"/>
              </a:rPr>
              <a:t>This region had the least amount of religious tolerance?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5029200"/>
            <a:ext cx="9144000" cy="1401097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Arial Rounded MT Bold" panose="020F0704030504030204" pitchFamily="34" charset="0"/>
              </a:rPr>
              <a:t>New England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770" y="6594186"/>
            <a:ext cx="19240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219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123775"/>
            <a:ext cx="9144000" cy="26399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 Rounded MT Bold" panose="020F0704030504030204" pitchFamily="34" charset="0"/>
              </a:rPr>
              <a:t>This region contained two of the largest cities in Colonial America?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5029200"/>
            <a:ext cx="9144000" cy="1401097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Arial Rounded MT Bold" panose="020F0704030504030204" pitchFamily="34" charset="0"/>
              </a:rPr>
              <a:t>Middle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770" y="6594186"/>
            <a:ext cx="19240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833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123775"/>
            <a:ext cx="9144000" cy="26399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 Rounded MT Bold" panose="020F0704030504030204" pitchFamily="34" charset="0"/>
              </a:rPr>
              <a:t>This region was the least involved in the Atlantic trade network?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5029200"/>
            <a:ext cx="9144000" cy="1401097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Arial Rounded MT Bold" panose="020F0704030504030204" pitchFamily="34" charset="0"/>
              </a:rPr>
              <a:t>Southern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770" y="6594186"/>
            <a:ext cx="19240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295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020539"/>
            <a:ext cx="9144000" cy="22122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 Rounded MT Bold" panose="020F0704030504030204" pitchFamily="34" charset="0"/>
              </a:rPr>
              <a:t>Despite their differences what did colonists in all 3 regions have in common?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4380271"/>
            <a:ext cx="9144000" cy="2374489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Democratic governmental tendencies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1000" dirty="0">
              <a:latin typeface="Arial Rounded MT Bold" panose="020F0704030504030204" pitchFamily="34" charset="0"/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Better standard of living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1000" dirty="0">
              <a:latin typeface="Arial Rounded MT Bold" panose="020F0704030504030204" pitchFamily="34" charset="0"/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Better health</a:t>
            </a:r>
          </a:p>
        </p:txBody>
      </p:sp>
    </p:spTree>
    <p:extLst>
      <p:ext uri="{BB962C8B-B14F-4D97-AF65-F5344CB8AC3E}">
        <p14:creationId xmlns:p14="http://schemas.microsoft.com/office/powerpoint/2010/main" val="295412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Picture 2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0" y="6594186"/>
              <a:ext cx="1924050" cy="24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4035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742" y="4120010"/>
            <a:ext cx="713188" cy="481488"/>
          </a:xfrm>
          <a:prstGeom prst="rect">
            <a:avLst/>
          </a:prstGeom>
        </p:spPr>
      </p:pic>
      <p:sp>
        <p:nvSpPr>
          <p:cNvPr id="6" name="Right Triangle 5"/>
          <p:cNvSpPr/>
          <p:nvPr/>
        </p:nvSpPr>
        <p:spPr>
          <a:xfrm rot="5400000">
            <a:off x="6995504" y="4070996"/>
            <a:ext cx="88490" cy="186519"/>
          </a:xfrm>
          <a:prstGeom prst="rt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770" y="6594186"/>
            <a:ext cx="19240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386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770" y="6594186"/>
            <a:ext cx="19240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917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770" y="6594186"/>
            <a:ext cx="19240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106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474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76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1442</TotalTime>
  <Words>171</Words>
  <Application>Microsoft Office PowerPoint</Application>
  <PresentationFormat>On-screen Show (4:3)</PresentationFormat>
  <Paragraphs>25</Paragraphs>
  <Slides>49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Raymond, Jeffrey B.</dc:creator>
  <cp:lastModifiedBy>Alison Mc Lin</cp:lastModifiedBy>
  <cp:revision>13</cp:revision>
  <dcterms:created xsi:type="dcterms:W3CDTF">2016-09-04T15:24:43Z</dcterms:created>
  <dcterms:modified xsi:type="dcterms:W3CDTF">2018-05-30T16:58:05Z</dcterms:modified>
</cp:coreProperties>
</file>