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6858000" cy="9144000" type="screen4x3"/>
  <p:notesSz cx="6858000" cy="9144000"/>
  <p:embeddedFontLst>
    <p:embeddedFont>
      <p:font typeface="Calibri" panose="020F0502020204030204" pitchFamily="34" charset="0"/>
      <p:regular r:id="rId5"/>
      <p:bold r:id="rId6"/>
      <p:italic r:id="rId7"/>
      <p:boldItalic r:id="rId8"/>
    </p:embeddedFont>
    <p:embeddedFont>
      <p:font typeface="Impact" panose="020B0806030902050204" pitchFamily="34" charset="0"/>
      <p:regular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542" y="-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viewProps" Target="viewProps.xml"/><Relationship Id="rId5" Type="http://schemas.openxmlformats.org/officeDocument/2006/relationships/font" Target="fonts/font1.fntdata"/><Relationship Id="rId10" Type="http://schemas.openxmlformats.org/officeDocument/2006/relationships/presProps" Target="presProps.xml"/><Relationship Id="rId4" Type="http://schemas.openxmlformats.org/officeDocument/2006/relationships/notesMaster" Target="notesMasters/notesMaster1.xml"/><Relationship Id="rId9"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2838889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514350" y="1496484"/>
            <a:ext cx="5829300" cy="3183467"/>
          </a:xfrm>
          <a:prstGeom prst="rect">
            <a:avLst/>
          </a:prstGeom>
          <a:noFill/>
          <a:ln>
            <a:noFill/>
          </a:ln>
        </p:spPr>
        <p:txBody>
          <a:bodyPr spcFirstLastPara="1" wrap="square" lIns="91425" tIns="91425" rIns="91425" bIns="91425" anchor="b" anchorCtr="0"/>
          <a:lstStyle>
            <a:lvl1pPr marL="0" marR="0" lvl="0" indent="0" algn="ctr" rtl="0">
              <a:lnSpc>
                <a:spcPct val="90000"/>
              </a:lnSpc>
              <a:spcBef>
                <a:spcPts val="0"/>
              </a:spcBef>
              <a:spcAft>
                <a:spcPts val="0"/>
              </a:spcAft>
              <a:buClr>
                <a:schemeClr val="dk1"/>
              </a:buClr>
              <a:buSzPts val="1400"/>
              <a:buFont typeface="Calibri"/>
              <a:buNone/>
              <a:defRPr sz="45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857250" y="4802717"/>
            <a:ext cx="5143500" cy="2207683"/>
          </a:xfrm>
          <a:prstGeom prst="rect">
            <a:avLst/>
          </a:prstGeom>
          <a:noFill/>
          <a:ln>
            <a:noFill/>
          </a:ln>
        </p:spPr>
        <p:txBody>
          <a:bodyPr spcFirstLastPara="1" wrap="square" lIns="91425" tIns="91425" rIns="91425" bIns="91425" anchor="t" anchorCtr="0"/>
          <a:lstStyle>
            <a:lvl1pPr marL="0" marR="0" lvl="0" indent="0" algn="ctr" rtl="0">
              <a:lnSpc>
                <a:spcPct val="90000"/>
              </a:lnSpc>
              <a:spcBef>
                <a:spcPts val="750"/>
              </a:spcBef>
              <a:spcAft>
                <a:spcPts val="0"/>
              </a:spcAft>
              <a:buClr>
                <a:schemeClr val="dk1"/>
              </a:buClr>
              <a:buSzPts val="2100"/>
              <a:buFont typeface="Arial"/>
              <a:buNone/>
              <a:defRPr sz="1800" b="0" i="0" u="none" strike="noStrike" cap="none">
                <a:solidFill>
                  <a:schemeClr val="dk1"/>
                </a:solidFill>
                <a:latin typeface="Calibri"/>
                <a:ea typeface="Calibri"/>
                <a:cs typeface="Calibri"/>
                <a:sym typeface="Calibri"/>
              </a:defRPr>
            </a:lvl1pPr>
            <a:lvl2pPr marL="342900" marR="0" lvl="1" indent="0" algn="ctr" rtl="0">
              <a:lnSpc>
                <a:spcPct val="90000"/>
              </a:lnSpc>
              <a:spcBef>
                <a:spcPts val="375"/>
              </a:spcBef>
              <a:spcAft>
                <a:spcPts val="0"/>
              </a:spcAft>
              <a:buClr>
                <a:schemeClr val="dk1"/>
              </a:buClr>
              <a:buSzPts val="18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375"/>
              </a:spcBef>
              <a:spcAft>
                <a:spcPts val="0"/>
              </a:spcAft>
              <a:buClr>
                <a:schemeClr val="dk1"/>
              </a:buClr>
              <a:buSzPts val="1500"/>
              <a:buFont typeface="Arial"/>
              <a:buNone/>
              <a:defRPr sz="135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71488" y="486836"/>
            <a:ext cx="5915025" cy="1767417"/>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528108" y="2377546"/>
            <a:ext cx="5801784" cy="5915025"/>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772576" y="3622015"/>
            <a:ext cx="7749117" cy="1478756"/>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227799" y="2186121"/>
            <a:ext cx="7749117" cy="4350544"/>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Shape 18"/>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71488" y="486836"/>
            <a:ext cx="5915025" cy="1767417"/>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3" name="Shape 23"/>
          <p:cNvSpPr txBox="1">
            <a:spLocks noGrp="1"/>
          </p:cNvSpPr>
          <p:nvPr>
            <p:ph type="body" idx="1"/>
          </p:nvPr>
        </p:nvSpPr>
        <p:spPr>
          <a:xfrm>
            <a:off x="471488" y="2434167"/>
            <a:ext cx="5915025" cy="5801784"/>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67916" y="2279653"/>
            <a:ext cx="5915025" cy="3803649"/>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45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467916" y="6119286"/>
            <a:ext cx="5915025" cy="2000249"/>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750"/>
              </a:spcBef>
              <a:spcAft>
                <a:spcPts val="0"/>
              </a:spcAft>
              <a:buClr>
                <a:schemeClr val="dk1"/>
              </a:buClr>
              <a:buSzPts val="21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rgbClr val="888888"/>
              </a:buClr>
              <a:buSzPts val="18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375"/>
              </a:spcBef>
              <a:spcAft>
                <a:spcPts val="0"/>
              </a:spcAft>
              <a:buClr>
                <a:srgbClr val="888888"/>
              </a:buClr>
              <a:buSzPts val="1500"/>
              <a:buFont typeface="Arial"/>
              <a:buNone/>
              <a:defRPr sz="135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71488" y="486836"/>
            <a:ext cx="5915025" cy="1767417"/>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471488" y="2434167"/>
            <a:ext cx="2914650" cy="5801784"/>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3471863" y="2434167"/>
            <a:ext cx="2914650" cy="5801784"/>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72381" y="486836"/>
            <a:ext cx="5915025" cy="1767417"/>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472381" y="2241551"/>
            <a:ext cx="2901255" cy="1098549"/>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750"/>
              </a:spcBef>
              <a:spcAft>
                <a:spcPts val="0"/>
              </a:spcAft>
              <a:buClr>
                <a:schemeClr val="dk1"/>
              </a:buClr>
              <a:buSzPts val="21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8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50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72381" y="3340100"/>
            <a:ext cx="2901255" cy="4912784"/>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3471863" y="2241551"/>
            <a:ext cx="2915543" cy="1098549"/>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750"/>
              </a:spcBef>
              <a:spcAft>
                <a:spcPts val="0"/>
              </a:spcAft>
              <a:buClr>
                <a:schemeClr val="dk1"/>
              </a:buClr>
              <a:buSzPts val="21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8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50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3471863" y="3340100"/>
            <a:ext cx="2915543" cy="4912784"/>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71488" y="486836"/>
            <a:ext cx="5915025" cy="1767417"/>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72381" y="609600"/>
            <a:ext cx="2211884" cy="2133600"/>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2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2915543" y="1316569"/>
            <a:ext cx="3471863" cy="6498167"/>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75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37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72381" y="2743200"/>
            <a:ext cx="2211884" cy="508211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750"/>
              </a:spcBef>
              <a:spcAft>
                <a:spcPts val="0"/>
              </a:spcAft>
              <a:buClr>
                <a:schemeClr val="dk1"/>
              </a:buClr>
              <a:buSzPts val="21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80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5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72381" y="609600"/>
            <a:ext cx="2211884" cy="2133600"/>
          </a:xfrm>
          <a:prstGeom prst="rect">
            <a:avLst/>
          </a:prstGeom>
          <a:noFill/>
          <a:ln>
            <a:noFill/>
          </a:ln>
        </p:spPr>
        <p:txBody>
          <a:bodyPr spcFirstLastPara="1" wrap="square" lIns="91425" tIns="91425" rIns="91425" bIns="91425" anchor="b" anchorCtr="0"/>
          <a:lstStyle>
            <a:lvl1pPr marL="0" marR="0" lvl="0" indent="0" algn="l" rtl="0">
              <a:lnSpc>
                <a:spcPct val="90000"/>
              </a:lnSpc>
              <a:spcBef>
                <a:spcPts val="0"/>
              </a:spcBef>
              <a:spcAft>
                <a:spcPts val="0"/>
              </a:spcAft>
              <a:buClr>
                <a:schemeClr val="dk1"/>
              </a:buClr>
              <a:buSzPts val="1400"/>
              <a:buFont typeface="Calibri"/>
              <a:buNone/>
              <a:defRPr sz="2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Shape 63"/>
          <p:cNvSpPr>
            <a:spLocks noGrp="1"/>
          </p:cNvSpPr>
          <p:nvPr>
            <p:ph type="pic" idx="2"/>
          </p:nvPr>
        </p:nvSpPr>
        <p:spPr>
          <a:xfrm>
            <a:off x="2915543" y="1316569"/>
            <a:ext cx="3471863" cy="6498167"/>
          </a:xfrm>
          <a:prstGeom prst="rect">
            <a:avLst/>
          </a:prstGeom>
          <a:noFill/>
          <a:ln>
            <a:noFill/>
          </a:ln>
        </p:spPr>
        <p:txBody>
          <a:bodyPr spcFirstLastPara="1" wrap="square" lIns="91425" tIns="91425" rIns="91425" bIns="91425" anchor="t" anchorCtr="0"/>
          <a:lstStyle>
            <a:lvl1pPr marL="0" marR="0" lvl="0" indent="0" algn="l" rtl="0">
              <a:lnSpc>
                <a:spcPct val="90000"/>
              </a:lnSpc>
              <a:spcBef>
                <a:spcPts val="75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spcAft>
                <a:spcPts val="0"/>
              </a:spcAft>
              <a:buClr>
                <a:schemeClr val="dk1"/>
              </a:buClr>
              <a:buSzPts val="1400"/>
              <a:buFont typeface="Arial"/>
              <a:buNone/>
              <a:defRPr sz="2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spcAft>
                <a:spcPts val="0"/>
              </a:spcAft>
              <a:buClr>
                <a:schemeClr val="dk1"/>
              </a:buClr>
              <a:buSzPts val="1400"/>
              <a:buFont typeface="Arial"/>
              <a:buNone/>
              <a:defRPr sz="18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472381" y="2743200"/>
            <a:ext cx="2211884" cy="508211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750"/>
              </a:spcBef>
              <a:spcAft>
                <a:spcPts val="0"/>
              </a:spcAft>
              <a:buClr>
                <a:schemeClr val="dk1"/>
              </a:buClr>
              <a:buSzPts val="21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80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5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488" y="486836"/>
            <a:ext cx="5915025" cy="1767417"/>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471488" y="2434167"/>
            <a:ext cx="5915025" cy="5801784"/>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137225" y="304800"/>
            <a:ext cx="6639300" cy="523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600" dirty="0">
                <a:solidFill>
                  <a:srgbClr val="FF0000"/>
                </a:solidFill>
                <a:latin typeface="Impact"/>
                <a:ea typeface="Impact"/>
                <a:cs typeface="Impact"/>
                <a:sym typeface="Impact"/>
              </a:rPr>
              <a:t>Wilson’s 14 Points and the Treaty of Versailles</a:t>
            </a:r>
            <a:endParaRPr sz="2600" b="0" i="0" u="none" strike="noStrike" cap="none" dirty="0">
              <a:solidFill>
                <a:srgbClr val="FF0000"/>
              </a:solidFill>
              <a:latin typeface="Impact"/>
              <a:ea typeface="Impact"/>
              <a:cs typeface="Impact"/>
              <a:sym typeface="Impact"/>
            </a:endParaRPr>
          </a:p>
        </p:txBody>
      </p:sp>
      <p:sp>
        <p:nvSpPr>
          <p:cNvPr id="85" name="Shape 85"/>
          <p:cNvSpPr txBox="1"/>
          <p:nvPr/>
        </p:nvSpPr>
        <p:spPr>
          <a:xfrm>
            <a:off x="318475" y="675600"/>
            <a:ext cx="6381300" cy="945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200" b="1"/>
              <a:t>Directions: </a:t>
            </a:r>
            <a:r>
              <a:rPr lang="en-US" sz="1200"/>
              <a:t>Review President Wilson’s 14 Points plan for world peace and then the major agreements of the Treaty of Versailles. Find as many of their common goals and place them in the middle of the Venn Diagram below. On the next page, explain the different aspects of each in a well-developed paragraph..</a:t>
            </a:r>
            <a:endParaRPr sz="1200"/>
          </a:p>
        </p:txBody>
      </p:sp>
      <p:sp>
        <p:nvSpPr>
          <p:cNvPr id="86" name="Shape 86"/>
          <p:cNvSpPr txBox="1"/>
          <p:nvPr/>
        </p:nvSpPr>
        <p:spPr>
          <a:xfrm>
            <a:off x="135875" y="1522800"/>
            <a:ext cx="3196500" cy="3306900"/>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en-US">
                <a:latin typeface="Anton"/>
                <a:ea typeface="Anton"/>
                <a:cs typeface="Anton"/>
                <a:sym typeface="Anton"/>
              </a:rPr>
              <a:t>Wilson’s Fourteen Points</a:t>
            </a:r>
            <a:endParaRPr>
              <a:latin typeface="Anton"/>
              <a:ea typeface="Anton"/>
              <a:cs typeface="Anton"/>
              <a:sym typeface="Anton"/>
            </a:endParaRPr>
          </a:p>
          <a:p>
            <a:pPr marL="0" lvl="0" indent="0">
              <a:spcBef>
                <a:spcPts val="0"/>
              </a:spcBef>
              <a:spcAft>
                <a:spcPts val="0"/>
              </a:spcAft>
              <a:buClr>
                <a:schemeClr val="dk1"/>
              </a:buClr>
              <a:buSzPts val="1100"/>
              <a:buFont typeface="Arial"/>
              <a:buNone/>
            </a:pPr>
            <a:r>
              <a:rPr lang="en-US" sz="1200"/>
              <a:t>1. No secret treaties</a:t>
            </a:r>
            <a:endParaRPr sz="1200"/>
          </a:p>
          <a:p>
            <a:pPr marL="0" lvl="0" indent="0">
              <a:spcBef>
                <a:spcPts val="0"/>
              </a:spcBef>
              <a:spcAft>
                <a:spcPts val="0"/>
              </a:spcAft>
              <a:buClr>
                <a:schemeClr val="dk1"/>
              </a:buClr>
              <a:buSzPts val="1100"/>
              <a:buFont typeface="Arial"/>
              <a:buNone/>
            </a:pPr>
            <a:r>
              <a:rPr lang="en-US" sz="1200"/>
              <a:t>2. Freedom of navigation of the seas</a:t>
            </a:r>
            <a:endParaRPr sz="1200"/>
          </a:p>
          <a:p>
            <a:pPr marL="0" lvl="0" indent="0">
              <a:spcBef>
                <a:spcPts val="0"/>
              </a:spcBef>
              <a:spcAft>
                <a:spcPts val="0"/>
              </a:spcAft>
              <a:buClr>
                <a:schemeClr val="dk1"/>
              </a:buClr>
              <a:buSzPts val="1100"/>
              <a:buFont typeface="Arial"/>
              <a:buNone/>
            </a:pPr>
            <a:r>
              <a:rPr lang="en-US" sz="1200"/>
              <a:t>3. Removal of economic barriers to trade</a:t>
            </a:r>
            <a:endParaRPr sz="1200"/>
          </a:p>
          <a:p>
            <a:pPr marL="0" lvl="0" indent="0">
              <a:spcBef>
                <a:spcPts val="0"/>
              </a:spcBef>
              <a:spcAft>
                <a:spcPts val="0"/>
              </a:spcAft>
              <a:buClr>
                <a:schemeClr val="dk1"/>
              </a:buClr>
              <a:buSzPts val="1100"/>
              <a:buFont typeface="Arial"/>
              <a:buNone/>
            </a:pPr>
            <a:r>
              <a:rPr lang="en-US" sz="1200"/>
              <a:t>4. Reduction of national armaments</a:t>
            </a:r>
            <a:endParaRPr sz="1200"/>
          </a:p>
          <a:p>
            <a:pPr marL="0" lvl="0" indent="0">
              <a:spcBef>
                <a:spcPts val="0"/>
              </a:spcBef>
              <a:spcAft>
                <a:spcPts val="0"/>
              </a:spcAft>
              <a:buClr>
                <a:schemeClr val="dk1"/>
              </a:buClr>
              <a:buSzPts val="1100"/>
              <a:buFont typeface="Arial"/>
              <a:buNone/>
            </a:pPr>
            <a:r>
              <a:rPr lang="en-US" sz="1200"/>
              <a:t>5. Adjustment &amp; self-determination for colonies</a:t>
            </a:r>
            <a:endParaRPr sz="1200"/>
          </a:p>
          <a:p>
            <a:pPr marL="0" lvl="0" indent="0">
              <a:spcBef>
                <a:spcPts val="0"/>
              </a:spcBef>
              <a:spcAft>
                <a:spcPts val="0"/>
              </a:spcAft>
              <a:buClr>
                <a:schemeClr val="dk1"/>
              </a:buClr>
              <a:buSzPts val="1100"/>
              <a:buFont typeface="Arial"/>
              <a:buNone/>
            </a:pPr>
            <a:r>
              <a:rPr lang="en-US" sz="1200"/>
              <a:t>6. Withdrawal of foreign troops from Russia</a:t>
            </a:r>
            <a:endParaRPr sz="1200"/>
          </a:p>
          <a:p>
            <a:pPr marL="0" lvl="0" indent="0">
              <a:spcBef>
                <a:spcPts val="0"/>
              </a:spcBef>
              <a:spcAft>
                <a:spcPts val="0"/>
              </a:spcAft>
              <a:buClr>
                <a:schemeClr val="dk1"/>
              </a:buClr>
              <a:buSzPts val="1100"/>
              <a:buFont typeface="Arial"/>
              <a:buNone/>
            </a:pPr>
            <a:r>
              <a:rPr lang="en-US" sz="1200"/>
              <a:t>7. Restoration of Belgium</a:t>
            </a:r>
            <a:endParaRPr sz="1200"/>
          </a:p>
          <a:p>
            <a:pPr marL="0" lvl="0" indent="0">
              <a:spcBef>
                <a:spcPts val="0"/>
              </a:spcBef>
              <a:spcAft>
                <a:spcPts val="0"/>
              </a:spcAft>
              <a:buClr>
                <a:schemeClr val="dk1"/>
              </a:buClr>
              <a:buSzPts val="1100"/>
              <a:buFont typeface="Arial"/>
              <a:buNone/>
            </a:pPr>
            <a:r>
              <a:rPr lang="en-US" sz="1200"/>
              <a:t>8. Restoration of France and return of Alsace and Lorraine</a:t>
            </a:r>
            <a:endParaRPr sz="1200"/>
          </a:p>
          <a:p>
            <a:pPr marL="0" lvl="0" indent="0">
              <a:spcBef>
                <a:spcPts val="0"/>
              </a:spcBef>
              <a:spcAft>
                <a:spcPts val="0"/>
              </a:spcAft>
              <a:buClr>
                <a:schemeClr val="dk1"/>
              </a:buClr>
              <a:buSzPts val="1100"/>
              <a:buFont typeface="Arial"/>
              <a:buNone/>
            </a:pPr>
            <a:r>
              <a:rPr lang="en-US" sz="1200"/>
              <a:t>9. Establishment of Italy’s frontiers</a:t>
            </a:r>
            <a:endParaRPr sz="1200"/>
          </a:p>
          <a:p>
            <a:pPr marL="0" lvl="0" indent="0">
              <a:spcBef>
                <a:spcPts val="0"/>
              </a:spcBef>
              <a:spcAft>
                <a:spcPts val="0"/>
              </a:spcAft>
              <a:buClr>
                <a:schemeClr val="dk1"/>
              </a:buClr>
              <a:buSzPts val="1100"/>
              <a:buFont typeface="Arial"/>
              <a:buNone/>
            </a:pPr>
            <a:r>
              <a:rPr lang="en-US" sz="1200"/>
              <a:t>10. Independence for Austria-Hungary</a:t>
            </a:r>
            <a:endParaRPr sz="1200"/>
          </a:p>
          <a:p>
            <a:pPr marL="0" lvl="0" indent="0">
              <a:spcBef>
                <a:spcPts val="0"/>
              </a:spcBef>
              <a:spcAft>
                <a:spcPts val="0"/>
              </a:spcAft>
              <a:buClr>
                <a:schemeClr val="dk1"/>
              </a:buClr>
              <a:buSzPts val="1100"/>
              <a:buFont typeface="Arial"/>
              <a:buNone/>
            </a:pPr>
            <a:r>
              <a:rPr lang="en-US" sz="1200"/>
              <a:t>11. Independence for Romania and Serbia</a:t>
            </a:r>
            <a:endParaRPr sz="1200"/>
          </a:p>
          <a:p>
            <a:pPr marL="0" lvl="0" indent="0">
              <a:spcBef>
                <a:spcPts val="0"/>
              </a:spcBef>
              <a:spcAft>
                <a:spcPts val="0"/>
              </a:spcAft>
              <a:buClr>
                <a:schemeClr val="dk1"/>
              </a:buClr>
              <a:buSzPts val="1100"/>
              <a:buFont typeface="Arial"/>
              <a:buNone/>
            </a:pPr>
            <a:r>
              <a:rPr lang="en-US" sz="1200"/>
              <a:t>12. Establishment of independent Turkey</a:t>
            </a:r>
            <a:endParaRPr sz="1200"/>
          </a:p>
          <a:p>
            <a:pPr marL="0" lvl="0" indent="0">
              <a:spcBef>
                <a:spcPts val="0"/>
              </a:spcBef>
              <a:spcAft>
                <a:spcPts val="0"/>
              </a:spcAft>
              <a:buClr>
                <a:schemeClr val="dk1"/>
              </a:buClr>
              <a:buSzPts val="1100"/>
              <a:buFont typeface="Arial"/>
              <a:buNone/>
            </a:pPr>
            <a:r>
              <a:rPr lang="en-US" sz="1200"/>
              <a:t>13. Creation of Poland</a:t>
            </a:r>
            <a:endParaRPr sz="1200"/>
          </a:p>
          <a:p>
            <a:pPr marL="0" lvl="0" indent="0">
              <a:spcBef>
                <a:spcPts val="0"/>
              </a:spcBef>
              <a:spcAft>
                <a:spcPts val="0"/>
              </a:spcAft>
              <a:buClr>
                <a:schemeClr val="dk1"/>
              </a:buClr>
              <a:buSzPts val="1100"/>
              <a:buFont typeface="Arial"/>
              <a:buNone/>
            </a:pPr>
            <a:r>
              <a:rPr lang="en-US" sz="1200"/>
              <a:t>14. Establishment of the League of Nations</a:t>
            </a:r>
            <a:endParaRPr sz="1200"/>
          </a:p>
          <a:p>
            <a:pPr marL="0" lvl="0" indent="0">
              <a:spcBef>
                <a:spcPts val="0"/>
              </a:spcBef>
              <a:spcAft>
                <a:spcPts val="0"/>
              </a:spcAft>
              <a:buNone/>
            </a:pPr>
            <a:endParaRPr sz="1200"/>
          </a:p>
        </p:txBody>
      </p:sp>
      <p:sp>
        <p:nvSpPr>
          <p:cNvPr id="87" name="Shape 87"/>
          <p:cNvSpPr txBox="1"/>
          <p:nvPr/>
        </p:nvSpPr>
        <p:spPr>
          <a:xfrm>
            <a:off x="3553950" y="1522875"/>
            <a:ext cx="3146400" cy="3286500"/>
          </a:xfrm>
          <a:prstGeom prst="rect">
            <a:avLst/>
          </a:prstGeom>
          <a:solidFill>
            <a:srgbClr val="D0E0E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en-US">
                <a:latin typeface="Anton"/>
                <a:ea typeface="Anton"/>
                <a:cs typeface="Anton"/>
                <a:sym typeface="Anton"/>
              </a:rPr>
              <a:t>Treaty of Versailles</a:t>
            </a:r>
            <a:endParaRPr>
              <a:latin typeface="Anton"/>
              <a:ea typeface="Anton"/>
              <a:cs typeface="Anton"/>
              <a:sym typeface="Anton"/>
            </a:endParaRPr>
          </a:p>
          <a:p>
            <a:pPr marL="0" lvl="0" indent="0">
              <a:spcBef>
                <a:spcPts val="0"/>
              </a:spcBef>
              <a:spcAft>
                <a:spcPts val="0"/>
              </a:spcAft>
              <a:buClr>
                <a:schemeClr val="dk1"/>
              </a:buClr>
              <a:buSzPts val="1100"/>
              <a:buFont typeface="Arial"/>
              <a:buNone/>
            </a:pPr>
            <a:r>
              <a:rPr lang="en-US" sz="1200"/>
              <a:t>1. Germany must admit war guilt</a:t>
            </a:r>
            <a:endParaRPr sz="1200"/>
          </a:p>
          <a:p>
            <a:pPr marL="0" lvl="0" indent="0">
              <a:spcBef>
                <a:spcPts val="0"/>
              </a:spcBef>
              <a:spcAft>
                <a:spcPts val="0"/>
              </a:spcAft>
              <a:buClr>
                <a:schemeClr val="dk1"/>
              </a:buClr>
              <a:buSzPts val="1100"/>
              <a:buFont typeface="Arial"/>
              <a:buNone/>
            </a:pPr>
            <a:r>
              <a:rPr lang="en-US" sz="1200"/>
              <a:t>2. Germany loses colonies</a:t>
            </a:r>
            <a:endParaRPr sz="1200"/>
          </a:p>
          <a:p>
            <a:pPr marL="0" lvl="0" indent="0">
              <a:spcBef>
                <a:spcPts val="0"/>
              </a:spcBef>
              <a:spcAft>
                <a:spcPts val="0"/>
              </a:spcAft>
              <a:buClr>
                <a:schemeClr val="dk1"/>
              </a:buClr>
              <a:buSzPts val="1100"/>
              <a:buFont typeface="Arial"/>
              <a:buNone/>
            </a:pPr>
            <a:r>
              <a:rPr lang="en-US" sz="1200"/>
              <a:t>3. Germany pays $30 billion in reparations</a:t>
            </a:r>
            <a:endParaRPr sz="1200"/>
          </a:p>
          <a:p>
            <a:pPr marL="0" lvl="0" indent="0">
              <a:spcBef>
                <a:spcPts val="0"/>
              </a:spcBef>
              <a:spcAft>
                <a:spcPts val="0"/>
              </a:spcAft>
              <a:buClr>
                <a:schemeClr val="dk1"/>
              </a:buClr>
              <a:buSzPts val="1100"/>
              <a:buFont typeface="Arial"/>
              <a:buNone/>
            </a:pPr>
            <a:r>
              <a:rPr lang="en-US" sz="1200"/>
              <a:t>4. Germany must disarm</a:t>
            </a:r>
            <a:endParaRPr sz="1200"/>
          </a:p>
          <a:p>
            <a:pPr marL="0" lvl="0" indent="0">
              <a:spcBef>
                <a:spcPts val="0"/>
              </a:spcBef>
              <a:spcAft>
                <a:spcPts val="0"/>
              </a:spcAft>
              <a:buClr>
                <a:schemeClr val="dk1"/>
              </a:buClr>
              <a:buSzPts val="1100"/>
              <a:buFont typeface="Arial"/>
              <a:buNone/>
            </a:pPr>
            <a:r>
              <a:rPr lang="en-US" sz="1200"/>
              <a:t>5. Blockades on ships are prohibited.</a:t>
            </a:r>
            <a:endParaRPr sz="1200"/>
          </a:p>
          <a:p>
            <a:pPr marL="0" lvl="0" indent="0">
              <a:spcBef>
                <a:spcPts val="0"/>
              </a:spcBef>
              <a:spcAft>
                <a:spcPts val="0"/>
              </a:spcAft>
              <a:buClr>
                <a:schemeClr val="dk1"/>
              </a:buClr>
              <a:buSzPts val="1100"/>
              <a:buFont typeface="Arial"/>
              <a:buNone/>
            </a:pPr>
            <a:r>
              <a:rPr lang="en-US" sz="1200"/>
              <a:t>6. Creation of an independent Polish state</a:t>
            </a:r>
            <a:endParaRPr sz="1200"/>
          </a:p>
          <a:p>
            <a:pPr marL="0" lvl="0" indent="0">
              <a:spcBef>
                <a:spcPts val="0"/>
              </a:spcBef>
              <a:spcAft>
                <a:spcPts val="0"/>
              </a:spcAft>
              <a:buClr>
                <a:schemeClr val="dk1"/>
              </a:buClr>
              <a:buSzPts val="1100"/>
              <a:buFont typeface="Arial"/>
              <a:buNone/>
            </a:pPr>
            <a:r>
              <a:rPr lang="en-US" sz="1200"/>
              <a:t>7. The Covenant of the League of Nations is to be adopted</a:t>
            </a:r>
            <a:endParaRPr sz="1200"/>
          </a:p>
          <a:p>
            <a:pPr marL="0" lvl="0" indent="0">
              <a:spcBef>
                <a:spcPts val="0"/>
              </a:spcBef>
              <a:spcAft>
                <a:spcPts val="0"/>
              </a:spcAft>
              <a:buClr>
                <a:schemeClr val="dk1"/>
              </a:buClr>
              <a:buSzPts val="1100"/>
              <a:buFont typeface="Arial"/>
              <a:buNone/>
            </a:pPr>
            <a:r>
              <a:rPr lang="en-US" sz="1200"/>
              <a:t>8. Member nations all have an equal vote in the assembly</a:t>
            </a:r>
            <a:endParaRPr sz="1200"/>
          </a:p>
          <a:p>
            <a:pPr marL="0" lvl="0" indent="0">
              <a:spcBef>
                <a:spcPts val="0"/>
              </a:spcBef>
              <a:spcAft>
                <a:spcPts val="0"/>
              </a:spcAft>
              <a:buClr>
                <a:schemeClr val="dk1"/>
              </a:buClr>
              <a:buSzPts val="1100"/>
              <a:buFont typeface="Arial"/>
              <a:buNone/>
            </a:pPr>
            <a:r>
              <a:rPr lang="en-US" sz="1200"/>
              <a:t>9. Members must respect and preserve independence of all member nations</a:t>
            </a:r>
            <a:endParaRPr sz="1200"/>
          </a:p>
          <a:p>
            <a:pPr marL="0" lvl="0" indent="0">
              <a:spcBef>
                <a:spcPts val="0"/>
              </a:spcBef>
              <a:spcAft>
                <a:spcPts val="0"/>
              </a:spcAft>
              <a:buClr>
                <a:schemeClr val="dk1"/>
              </a:buClr>
              <a:buSzPts val="1100"/>
              <a:buFont typeface="Arial"/>
              <a:buNone/>
            </a:pPr>
            <a:r>
              <a:rPr lang="en-US" sz="1200"/>
              <a:t>10. Members must submit to all disputes</a:t>
            </a:r>
            <a:endParaRPr sz="1200"/>
          </a:p>
          <a:p>
            <a:pPr marL="0" lvl="0" indent="0">
              <a:spcBef>
                <a:spcPts val="0"/>
              </a:spcBef>
              <a:spcAft>
                <a:spcPts val="0"/>
              </a:spcAft>
              <a:buClr>
                <a:schemeClr val="dk1"/>
              </a:buClr>
              <a:buSzPts val="1100"/>
              <a:buFont typeface="Arial"/>
              <a:buNone/>
            </a:pPr>
            <a:r>
              <a:rPr lang="en-US" sz="1200"/>
              <a:t>11. Members must reduce armaments</a:t>
            </a:r>
            <a:endParaRPr sz="1200"/>
          </a:p>
          <a:p>
            <a:pPr marL="0" lvl="0" indent="0">
              <a:spcBef>
                <a:spcPts val="0"/>
              </a:spcBef>
              <a:spcAft>
                <a:spcPts val="0"/>
              </a:spcAft>
              <a:buClr>
                <a:schemeClr val="dk1"/>
              </a:buClr>
              <a:buSzPts val="1100"/>
              <a:buFont typeface="Arial"/>
              <a:buNone/>
            </a:pPr>
            <a:r>
              <a:rPr lang="en-US" sz="1200"/>
              <a:t>12. Members must help set up an international court</a:t>
            </a:r>
            <a:endParaRPr sz="1200"/>
          </a:p>
          <a:p>
            <a:pPr marL="0" lvl="0" indent="0" rtl="0">
              <a:spcBef>
                <a:spcPts val="0"/>
              </a:spcBef>
              <a:spcAft>
                <a:spcPts val="0"/>
              </a:spcAft>
              <a:buNone/>
            </a:pPr>
            <a:endParaRPr sz="1200"/>
          </a:p>
        </p:txBody>
      </p:sp>
      <p:pic>
        <p:nvPicPr>
          <p:cNvPr id="88" name="Shape 88"/>
          <p:cNvPicPr preferRelativeResize="0"/>
          <p:nvPr/>
        </p:nvPicPr>
        <p:blipFill>
          <a:blip r:embed="rId3">
            <a:alphaModFix/>
          </a:blip>
          <a:stretch>
            <a:fillRect/>
          </a:stretch>
        </p:blipFill>
        <p:spPr>
          <a:xfrm>
            <a:off x="62350" y="4973325"/>
            <a:ext cx="4540825" cy="3976375"/>
          </a:xfrm>
          <a:prstGeom prst="rect">
            <a:avLst/>
          </a:prstGeom>
          <a:noFill/>
          <a:ln>
            <a:noFill/>
          </a:ln>
        </p:spPr>
      </p:pic>
      <p:pic>
        <p:nvPicPr>
          <p:cNvPr id="89" name="Shape 89"/>
          <p:cNvPicPr preferRelativeResize="0"/>
          <p:nvPr/>
        </p:nvPicPr>
        <p:blipFill>
          <a:blip r:embed="rId4">
            <a:alphaModFix/>
          </a:blip>
          <a:stretch>
            <a:fillRect/>
          </a:stretch>
        </p:blipFill>
        <p:spPr>
          <a:xfrm>
            <a:off x="2482475" y="4989900"/>
            <a:ext cx="4375525" cy="3976376"/>
          </a:xfrm>
          <a:prstGeom prst="rect">
            <a:avLst/>
          </a:prstGeom>
          <a:noFill/>
          <a:ln>
            <a:noFill/>
          </a:ln>
        </p:spPr>
      </p:pic>
      <p:sp>
        <p:nvSpPr>
          <p:cNvPr id="90" name="Shape 90"/>
          <p:cNvSpPr txBox="1"/>
          <p:nvPr/>
        </p:nvSpPr>
        <p:spPr>
          <a:xfrm>
            <a:off x="1293944" y="5037075"/>
            <a:ext cx="1662900" cy="51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800">
                <a:solidFill>
                  <a:srgbClr val="FF0000"/>
                </a:solidFill>
                <a:latin typeface="Anton"/>
                <a:ea typeface="Anton"/>
                <a:cs typeface="Anton"/>
                <a:sym typeface="Anton"/>
              </a:rPr>
              <a:t>The 14 Points</a:t>
            </a:r>
            <a:endParaRPr sz="1800">
              <a:solidFill>
                <a:srgbClr val="FF0000"/>
              </a:solidFill>
              <a:latin typeface="Anton"/>
              <a:ea typeface="Anton"/>
              <a:cs typeface="Anton"/>
              <a:sym typeface="Anton"/>
            </a:endParaRPr>
          </a:p>
        </p:txBody>
      </p:sp>
      <p:sp>
        <p:nvSpPr>
          <p:cNvPr id="91" name="Shape 91"/>
          <p:cNvSpPr txBox="1"/>
          <p:nvPr/>
        </p:nvSpPr>
        <p:spPr>
          <a:xfrm>
            <a:off x="2956850" y="5474125"/>
            <a:ext cx="1209600" cy="334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800">
                <a:solidFill>
                  <a:srgbClr val="FF0000"/>
                </a:solidFill>
                <a:latin typeface="Anton"/>
                <a:ea typeface="Anton"/>
                <a:cs typeface="Anton"/>
                <a:sym typeface="Anton"/>
              </a:rPr>
              <a:t>Both</a:t>
            </a:r>
            <a:endParaRPr sz="1800">
              <a:solidFill>
                <a:srgbClr val="FF0000"/>
              </a:solidFill>
              <a:latin typeface="Anton"/>
              <a:ea typeface="Anton"/>
              <a:cs typeface="Anton"/>
              <a:sym typeface="Anton"/>
            </a:endParaRPr>
          </a:p>
        </p:txBody>
      </p:sp>
      <p:sp>
        <p:nvSpPr>
          <p:cNvPr id="92" name="Shape 92"/>
          <p:cNvSpPr txBox="1"/>
          <p:nvPr/>
        </p:nvSpPr>
        <p:spPr>
          <a:xfrm>
            <a:off x="318475" y="5474125"/>
            <a:ext cx="2283000" cy="34080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a:t>Type your responses here…</a:t>
            </a:r>
            <a:endParaRPr/>
          </a:p>
        </p:txBody>
      </p:sp>
      <p:sp>
        <p:nvSpPr>
          <p:cNvPr id="93" name="Shape 93"/>
          <p:cNvSpPr txBox="1"/>
          <p:nvPr/>
        </p:nvSpPr>
        <p:spPr>
          <a:xfrm>
            <a:off x="4603175" y="5730651"/>
            <a:ext cx="2254800" cy="29643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a:t>Type your responses here…..</a:t>
            </a:r>
            <a:endParaRPr/>
          </a:p>
        </p:txBody>
      </p:sp>
      <p:sp>
        <p:nvSpPr>
          <p:cNvPr id="94" name="Shape 94"/>
          <p:cNvSpPr txBox="1"/>
          <p:nvPr/>
        </p:nvSpPr>
        <p:spPr>
          <a:xfrm>
            <a:off x="2601400" y="6012825"/>
            <a:ext cx="1814700" cy="21405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a:t>Type your responses here…..</a:t>
            </a:r>
            <a:endParaRPr/>
          </a:p>
        </p:txBody>
      </p:sp>
      <p:sp>
        <p:nvSpPr>
          <p:cNvPr id="95" name="Shape 95"/>
          <p:cNvSpPr txBox="1"/>
          <p:nvPr/>
        </p:nvSpPr>
        <p:spPr>
          <a:xfrm>
            <a:off x="5342944" y="5037075"/>
            <a:ext cx="1662900" cy="51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800">
                <a:solidFill>
                  <a:srgbClr val="FF0000"/>
                </a:solidFill>
                <a:latin typeface="Anton"/>
                <a:ea typeface="Anton"/>
                <a:cs typeface="Anton"/>
                <a:sym typeface="Anton"/>
              </a:rPr>
              <a:t>Treaty of Versailles</a:t>
            </a:r>
            <a:endParaRPr sz="1800">
              <a:solidFill>
                <a:srgbClr val="FF0000"/>
              </a:solidFill>
              <a:latin typeface="Anton"/>
              <a:ea typeface="Anton"/>
              <a:cs typeface="Anton"/>
              <a:sym typeface="Anton"/>
            </a:endParaRPr>
          </a:p>
        </p:txBody>
      </p:sp>
      <p:sp>
        <p:nvSpPr>
          <p:cNvPr id="2" name="TextBox 1"/>
          <p:cNvSpPr txBox="1"/>
          <p:nvPr/>
        </p:nvSpPr>
        <p:spPr>
          <a:xfrm>
            <a:off x="318475" y="12700"/>
            <a:ext cx="5320325" cy="338554"/>
          </a:xfrm>
          <a:prstGeom prst="rect">
            <a:avLst/>
          </a:prstGeom>
          <a:noFill/>
        </p:spPr>
        <p:txBody>
          <a:bodyPr wrap="square" rtlCol="0">
            <a:spAutoFit/>
          </a:bodyPr>
          <a:lstStyle/>
          <a:p>
            <a:r>
              <a:rPr lang="en-US" sz="1600" b="1" smtClean="0"/>
              <a:t>Name:  </a:t>
            </a:r>
            <a:endParaRPr lang="en-US"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p:nvPr/>
        </p:nvSpPr>
        <p:spPr>
          <a:xfrm>
            <a:off x="368375" y="1033100"/>
            <a:ext cx="6043800" cy="34080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US"/>
              <a:t>Type your paragraph here…</a:t>
            </a:r>
            <a:endParaRPr/>
          </a:p>
        </p:txBody>
      </p:sp>
      <p:sp>
        <p:nvSpPr>
          <p:cNvPr id="101" name="Shape 101"/>
          <p:cNvSpPr txBox="1"/>
          <p:nvPr/>
        </p:nvSpPr>
        <p:spPr>
          <a:xfrm>
            <a:off x="109350" y="292675"/>
            <a:ext cx="6639300" cy="523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600">
                <a:solidFill>
                  <a:srgbClr val="FF0000"/>
                </a:solidFill>
                <a:latin typeface="Impact"/>
                <a:ea typeface="Impact"/>
                <a:cs typeface="Impact"/>
                <a:sym typeface="Impact"/>
              </a:rPr>
              <a:t>Comparing the 14 Points &amp; Treaty of Versailles</a:t>
            </a:r>
            <a:endParaRPr sz="2600" b="0" i="0" u="none" strike="noStrike" cap="none">
              <a:solidFill>
                <a:srgbClr val="FF0000"/>
              </a:solidFill>
              <a:latin typeface="Impact"/>
              <a:ea typeface="Impact"/>
              <a:cs typeface="Impact"/>
              <a:sym typeface="Impact"/>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306</Words>
  <Application>Microsoft Office PowerPoint</Application>
  <PresentationFormat>On-screen Show (4:3)</PresentationFormat>
  <Paragraphs>39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Anton</vt:lpstr>
      <vt:lpstr>Calibri</vt:lpstr>
      <vt:lpstr>Impact</vt: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Mc Lin</dc:creator>
  <cp:lastModifiedBy>Alison Mc Lin</cp:lastModifiedBy>
  <cp:revision>2</cp:revision>
  <dcterms:modified xsi:type="dcterms:W3CDTF">2019-04-26T18:17:37Z</dcterms:modified>
</cp:coreProperties>
</file>