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7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Relationship Id="rId4" Type="http://schemas.openxmlformats.org/officeDocument/2006/relationships/image" Target="../media/image8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Relationship Id="rId4" Type="http://schemas.openxmlformats.org/officeDocument/2006/relationships/image" Target="../media/image1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124.png"/><Relationship Id="rId4" Type="http://schemas.openxmlformats.org/officeDocument/2006/relationships/image" Target="../media/image1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B990C-83A9-4209-9FCB-3FBACD6957FA}" type="doc">
      <dgm:prSet loTypeId="urn:microsoft.com/office/officeart/2005/8/layout/vList3#1" loCatId="list" qsTypeId="urn:microsoft.com/office/officeart/2005/8/quickstyle/3d1" qsCatId="3D" csTypeId="urn:microsoft.com/office/officeart/2005/8/colors/colorful5" csCatId="colorful" phldr="1"/>
      <dgm:spPr/>
    </dgm:pt>
    <dgm:pt modelId="{977046E3-9476-4B63-AB4A-77C14C5EC559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solidFill>
                <a:srgbClr val="000000"/>
              </a:solidFill>
              <a:latin typeface="Antique Olive Compact" pitchFamily="34" charset="0"/>
            </a:rPr>
            <a:t>After WWI prices of cars dropped</a:t>
          </a:r>
        </a:p>
        <a:p>
          <a:pPr defTabSz="1689100">
            <a:spcBef>
              <a:spcPct val="0"/>
            </a:spcBef>
            <a:spcAft>
              <a:spcPct val="35000"/>
            </a:spcAft>
          </a:pPr>
          <a:endParaRPr lang="en-US" dirty="0">
            <a:solidFill>
              <a:srgbClr val="000000"/>
            </a:solidFill>
          </a:endParaRPr>
        </a:p>
      </dgm:t>
    </dgm:pt>
    <dgm:pt modelId="{3C4719DB-AB73-4238-8FC0-F3C62BB4F9AA}" type="parTrans" cxnId="{E8770D5D-F861-4498-8086-5798819E631F}">
      <dgm:prSet/>
      <dgm:spPr/>
      <dgm:t>
        <a:bodyPr/>
        <a:lstStyle/>
        <a:p>
          <a:endParaRPr lang="en-US"/>
        </a:p>
      </dgm:t>
    </dgm:pt>
    <dgm:pt modelId="{AC250FF1-0120-4D54-ADE0-D67802D9F4AC}" type="sibTrans" cxnId="{E8770D5D-F861-4498-8086-5798819E631F}">
      <dgm:prSet/>
      <dgm:spPr/>
      <dgm:t>
        <a:bodyPr/>
        <a:lstStyle/>
        <a:p>
          <a:endParaRPr lang="en-US"/>
        </a:p>
      </dgm:t>
    </dgm:pt>
    <dgm:pt modelId="{97E1B5AC-CAC4-48DB-B2D2-6DBD78A33DAA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solidFill>
                <a:srgbClr val="000000"/>
              </a:solidFill>
              <a:latin typeface="Antique Olive Compact" pitchFamily="34" charset="0"/>
            </a:rPr>
            <a:t>Created factory jobs in the Midwest</a:t>
          </a:r>
        </a:p>
        <a:p>
          <a:pPr defTabSz="1689100">
            <a:spcBef>
              <a:spcPct val="0"/>
            </a:spcBef>
            <a:spcAft>
              <a:spcPct val="35000"/>
            </a:spcAft>
          </a:pPr>
          <a:endParaRPr lang="en-US" dirty="0">
            <a:solidFill>
              <a:srgbClr val="000000"/>
            </a:solidFill>
          </a:endParaRPr>
        </a:p>
      </dgm:t>
    </dgm:pt>
    <dgm:pt modelId="{28B39934-B86B-4FBE-A326-0E02D3DDA752}" type="parTrans" cxnId="{58100AF5-54E5-4F32-A678-B2E63920CF20}">
      <dgm:prSet/>
      <dgm:spPr/>
      <dgm:t>
        <a:bodyPr/>
        <a:lstStyle/>
        <a:p>
          <a:endParaRPr lang="en-US"/>
        </a:p>
      </dgm:t>
    </dgm:pt>
    <dgm:pt modelId="{B369E532-F666-40B1-BEF8-DFA6E13B0A3E}" type="sibTrans" cxnId="{58100AF5-54E5-4F32-A678-B2E63920CF20}">
      <dgm:prSet/>
      <dgm:spPr/>
      <dgm:t>
        <a:bodyPr/>
        <a:lstStyle/>
        <a:p>
          <a:endParaRPr lang="en-US"/>
        </a:p>
      </dgm:t>
    </dgm:pt>
    <dgm:pt modelId="{1BAC2414-7A67-4998-AA26-36B516485A79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solidFill>
                <a:srgbClr val="000000"/>
              </a:solidFill>
              <a:latin typeface="Antique Olive Compact" pitchFamily="34" charset="0"/>
            </a:rPr>
            <a:t>They were now affordable to the middle class</a:t>
          </a:r>
        </a:p>
        <a:p>
          <a:pPr defTabSz="1689100">
            <a:spcBef>
              <a:spcPct val="0"/>
            </a:spcBef>
            <a:spcAft>
              <a:spcPct val="35000"/>
            </a:spcAft>
          </a:pPr>
          <a:endParaRPr lang="en-US" dirty="0">
            <a:solidFill>
              <a:srgbClr val="000000"/>
            </a:solidFill>
          </a:endParaRPr>
        </a:p>
      </dgm:t>
    </dgm:pt>
    <dgm:pt modelId="{5DEB159A-F58E-423C-ACBC-8A2689BEBF8E}" type="parTrans" cxnId="{E33A9403-CF5D-40BC-A3B5-C5235D6E5724}">
      <dgm:prSet/>
      <dgm:spPr/>
      <dgm:t>
        <a:bodyPr/>
        <a:lstStyle/>
        <a:p>
          <a:endParaRPr lang="en-US"/>
        </a:p>
      </dgm:t>
    </dgm:pt>
    <dgm:pt modelId="{45438E3E-292B-4525-B1EE-0299925CC476}" type="sibTrans" cxnId="{E33A9403-CF5D-40BC-A3B5-C5235D6E5724}">
      <dgm:prSet/>
      <dgm:spPr/>
      <dgm:t>
        <a:bodyPr/>
        <a:lstStyle/>
        <a:p>
          <a:endParaRPr lang="en-US"/>
        </a:p>
      </dgm:t>
    </dgm:pt>
    <dgm:pt modelId="{455AB8A6-67F3-402A-8CCF-E987EFF715D9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solidFill>
                <a:srgbClr val="000000"/>
              </a:solidFill>
              <a:latin typeface="Antique Olive Compact" pitchFamily="34" charset="0"/>
            </a:rPr>
            <a:t>Increaser auto use by the average family led to lifestyle changes. </a:t>
          </a:r>
        </a:p>
        <a:p>
          <a:pPr defTabSz="1689100">
            <a:spcBef>
              <a:spcPct val="0"/>
            </a:spcBef>
            <a:spcAft>
              <a:spcPct val="35000"/>
            </a:spcAft>
          </a:pPr>
          <a:endParaRPr lang="en-US" dirty="0">
            <a:solidFill>
              <a:srgbClr val="000000"/>
            </a:solidFill>
          </a:endParaRPr>
        </a:p>
      </dgm:t>
    </dgm:pt>
    <dgm:pt modelId="{BE7DD993-97FC-4A68-B605-7CB29C0B6D7D}" type="parTrans" cxnId="{5FCC70DC-AF1A-4BB4-BA55-47B38BF82192}">
      <dgm:prSet/>
      <dgm:spPr/>
      <dgm:t>
        <a:bodyPr/>
        <a:lstStyle/>
        <a:p>
          <a:endParaRPr lang="en-US"/>
        </a:p>
      </dgm:t>
    </dgm:pt>
    <dgm:pt modelId="{7EAFC525-5633-4732-8092-B8C97067F3D4}" type="sibTrans" cxnId="{5FCC70DC-AF1A-4BB4-BA55-47B38BF82192}">
      <dgm:prSet/>
      <dgm:spPr/>
      <dgm:t>
        <a:bodyPr/>
        <a:lstStyle/>
        <a:p>
          <a:endParaRPr lang="en-US"/>
        </a:p>
      </dgm:t>
    </dgm:pt>
    <dgm:pt modelId="{F9E60D21-9F89-496F-ACF8-050FE456E7D9}" type="pres">
      <dgm:prSet presAssocID="{C45B990C-83A9-4209-9FCB-3FBACD6957FA}" presName="linearFlow" presStyleCnt="0">
        <dgm:presLayoutVars>
          <dgm:dir/>
          <dgm:resizeHandles val="exact"/>
        </dgm:presLayoutVars>
      </dgm:prSet>
      <dgm:spPr/>
    </dgm:pt>
    <dgm:pt modelId="{5097F925-E572-4475-B163-B2C2E95A81F0}" type="pres">
      <dgm:prSet presAssocID="{977046E3-9476-4B63-AB4A-77C14C5EC559}" presName="composite" presStyleCnt="0"/>
      <dgm:spPr/>
    </dgm:pt>
    <dgm:pt modelId="{82EAF9B4-E6E1-4B6A-9831-C69BA3CE4411}" type="pres">
      <dgm:prSet presAssocID="{977046E3-9476-4B63-AB4A-77C14C5EC559}" presName="imgShp" presStyleLbl="fgImgPlace1" presStyleIdx="0" presStyleCnt="4"/>
      <dgm:spPr>
        <a:blipFill rotWithShape="0"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52CAEAD9-53FC-41A8-B6C1-B0AE45AA71A1}" type="pres">
      <dgm:prSet presAssocID="{977046E3-9476-4B63-AB4A-77C14C5EC559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B58D6-16F0-4C5D-87B6-69939DAE8257}" type="pres">
      <dgm:prSet presAssocID="{AC250FF1-0120-4D54-ADE0-D67802D9F4AC}" presName="spacing" presStyleCnt="0"/>
      <dgm:spPr/>
    </dgm:pt>
    <dgm:pt modelId="{7564101A-2D96-4320-8A85-AA6B680E9F61}" type="pres">
      <dgm:prSet presAssocID="{97E1B5AC-CAC4-48DB-B2D2-6DBD78A33DAA}" presName="composite" presStyleCnt="0"/>
      <dgm:spPr/>
    </dgm:pt>
    <dgm:pt modelId="{FB95D94D-51A6-4221-8DE8-DF78A20CFF8A}" type="pres">
      <dgm:prSet presAssocID="{97E1B5AC-CAC4-48DB-B2D2-6DBD78A33DAA}" presName="imgShp" presStyleLbl="fgImgPlace1" presStyleIdx="1" presStyleCnt="4"/>
      <dgm:spPr>
        <a:blipFill rotWithShape="0">
          <a:blip xmlns:r="http://schemas.openxmlformats.org/officeDocument/2006/relationships"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90C1AF01-98AE-4830-B60E-407CAF580B6D}" type="pres">
      <dgm:prSet presAssocID="{97E1B5AC-CAC4-48DB-B2D2-6DBD78A33DAA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1F6C0-D4C9-4C86-A0B9-C956EA5B2142}" type="pres">
      <dgm:prSet presAssocID="{B369E532-F666-40B1-BEF8-DFA6E13B0A3E}" presName="spacing" presStyleCnt="0"/>
      <dgm:spPr/>
    </dgm:pt>
    <dgm:pt modelId="{1928558D-B478-475B-8A58-7648ABD72BD4}" type="pres">
      <dgm:prSet presAssocID="{1BAC2414-7A67-4998-AA26-36B516485A79}" presName="composite" presStyleCnt="0"/>
      <dgm:spPr/>
    </dgm:pt>
    <dgm:pt modelId="{87E3F303-4FFF-4A0D-9224-A8B47124FABF}" type="pres">
      <dgm:prSet presAssocID="{1BAC2414-7A67-4998-AA26-36B516485A79}" presName="imgShp" presStyleLbl="fgImgPlace1" presStyleIdx="2" presStyleCnt="4"/>
      <dgm:spPr>
        <a:blipFill rotWithShape="0">
          <a:blip xmlns:r="http://schemas.openxmlformats.org/officeDocument/2006/relationships" r:embed="rId3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a:blipFill>
      </dgm:spPr>
    </dgm:pt>
    <dgm:pt modelId="{C47A7773-FB83-4BDB-BC71-DC6E263A4FB7}" type="pres">
      <dgm:prSet presAssocID="{1BAC2414-7A67-4998-AA26-36B516485A79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E880D-3FA6-4EE6-963D-2E8B4C3DDEE9}" type="pres">
      <dgm:prSet presAssocID="{45438E3E-292B-4525-B1EE-0299925CC476}" presName="spacing" presStyleCnt="0"/>
      <dgm:spPr/>
    </dgm:pt>
    <dgm:pt modelId="{7E779CD3-DCC2-48B3-8940-AF744C1364BB}" type="pres">
      <dgm:prSet presAssocID="{455AB8A6-67F3-402A-8CCF-E987EFF715D9}" presName="composite" presStyleCnt="0"/>
      <dgm:spPr/>
    </dgm:pt>
    <dgm:pt modelId="{CE0B4791-650B-43EC-9580-A3D469223B27}" type="pres">
      <dgm:prSet presAssocID="{455AB8A6-67F3-402A-8CCF-E987EFF715D9}" presName="imgShp" presStyleLbl="fgImgPlace1" presStyleIdx="3" presStyleCnt="4"/>
      <dgm:spPr>
        <a:blipFill rotWithShape="0">
          <a:blip xmlns:r="http://schemas.openxmlformats.org/officeDocument/2006/relationships"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02BAF65C-E5B0-43C3-B6D2-905B320C0CB5}" type="pres">
      <dgm:prSet presAssocID="{455AB8A6-67F3-402A-8CCF-E987EFF715D9}" presName="txShp" presStyleLbl="node1" presStyleIdx="3" presStyleCnt="4" custScaleY="120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96295A-9D36-4D89-A23B-67B1529C2D89}" type="presOf" srcId="{1BAC2414-7A67-4998-AA26-36B516485A79}" destId="{C47A7773-FB83-4BDB-BC71-DC6E263A4FB7}" srcOrd="0" destOrd="0" presId="urn:microsoft.com/office/officeart/2005/8/layout/vList3#1"/>
    <dgm:cxn modelId="{5FCC70DC-AF1A-4BB4-BA55-47B38BF82192}" srcId="{C45B990C-83A9-4209-9FCB-3FBACD6957FA}" destId="{455AB8A6-67F3-402A-8CCF-E987EFF715D9}" srcOrd="3" destOrd="0" parTransId="{BE7DD993-97FC-4A68-B605-7CB29C0B6D7D}" sibTransId="{7EAFC525-5633-4732-8092-B8C97067F3D4}"/>
    <dgm:cxn modelId="{E33A9403-CF5D-40BC-A3B5-C5235D6E5724}" srcId="{C45B990C-83A9-4209-9FCB-3FBACD6957FA}" destId="{1BAC2414-7A67-4998-AA26-36B516485A79}" srcOrd="2" destOrd="0" parTransId="{5DEB159A-F58E-423C-ACBC-8A2689BEBF8E}" sibTransId="{45438E3E-292B-4525-B1EE-0299925CC476}"/>
    <dgm:cxn modelId="{E8770D5D-F861-4498-8086-5798819E631F}" srcId="{C45B990C-83A9-4209-9FCB-3FBACD6957FA}" destId="{977046E3-9476-4B63-AB4A-77C14C5EC559}" srcOrd="0" destOrd="0" parTransId="{3C4719DB-AB73-4238-8FC0-F3C62BB4F9AA}" sibTransId="{AC250FF1-0120-4D54-ADE0-D67802D9F4AC}"/>
    <dgm:cxn modelId="{73D62297-380F-4D21-A2F9-4664076664A4}" type="presOf" srcId="{455AB8A6-67F3-402A-8CCF-E987EFF715D9}" destId="{02BAF65C-E5B0-43C3-B6D2-905B320C0CB5}" srcOrd="0" destOrd="0" presId="urn:microsoft.com/office/officeart/2005/8/layout/vList3#1"/>
    <dgm:cxn modelId="{8DC1FCCC-2237-45E6-A270-5ABB7C0A4FE6}" type="presOf" srcId="{977046E3-9476-4B63-AB4A-77C14C5EC559}" destId="{52CAEAD9-53FC-41A8-B6C1-B0AE45AA71A1}" srcOrd="0" destOrd="0" presId="urn:microsoft.com/office/officeart/2005/8/layout/vList3#1"/>
    <dgm:cxn modelId="{C42F9323-FC1B-494C-BA47-D737202D3757}" type="presOf" srcId="{97E1B5AC-CAC4-48DB-B2D2-6DBD78A33DAA}" destId="{90C1AF01-98AE-4830-B60E-407CAF580B6D}" srcOrd="0" destOrd="0" presId="urn:microsoft.com/office/officeart/2005/8/layout/vList3#1"/>
    <dgm:cxn modelId="{C84E7479-F9C2-4297-9F3C-079B129C467A}" type="presOf" srcId="{C45B990C-83A9-4209-9FCB-3FBACD6957FA}" destId="{F9E60D21-9F89-496F-ACF8-050FE456E7D9}" srcOrd="0" destOrd="0" presId="urn:microsoft.com/office/officeart/2005/8/layout/vList3#1"/>
    <dgm:cxn modelId="{58100AF5-54E5-4F32-A678-B2E63920CF20}" srcId="{C45B990C-83A9-4209-9FCB-3FBACD6957FA}" destId="{97E1B5AC-CAC4-48DB-B2D2-6DBD78A33DAA}" srcOrd="1" destOrd="0" parTransId="{28B39934-B86B-4FBE-A326-0E02D3DDA752}" sibTransId="{B369E532-F666-40B1-BEF8-DFA6E13B0A3E}"/>
    <dgm:cxn modelId="{57AF4D6F-E114-43D6-A39F-1777C7336708}" type="presParOf" srcId="{F9E60D21-9F89-496F-ACF8-050FE456E7D9}" destId="{5097F925-E572-4475-B163-B2C2E95A81F0}" srcOrd="0" destOrd="0" presId="urn:microsoft.com/office/officeart/2005/8/layout/vList3#1"/>
    <dgm:cxn modelId="{ED62D3DD-709C-4097-985C-D39698667990}" type="presParOf" srcId="{5097F925-E572-4475-B163-B2C2E95A81F0}" destId="{82EAF9B4-E6E1-4B6A-9831-C69BA3CE4411}" srcOrd="0" destOrd="0" presId="urn:microsoft.com/office/officeart/2005/8/layout/vList3#1"/>
    <dgm:cxn modelId="{D91494C4-FFF7-4354-90A9-5A12E5966D66}" type="presParOf" srcId="{5097F925-E572-4475-B163-B2C2E95A81F0}" destId="{52CAEAD9-53FC-41A8-B6C1-B0AE45AA71A1}" srcOrd="1" destOrd="0" presId="urn:microsoft.com/office/officeart/2005/8/layout/vList3#1"/>
    <dgm:cxn modelId="{5F50E965-9B21-423A-AB81-41A00BD1379E}" type="presParOf" srcId="{F9E60D21-9F89-496F-ACF8-050FE456E7D9}" destId="{E48B58D6-16F0-4C5D-87B6-69939DAE8257}" srcOrd="1" destOrd="0" presId="urn:microsoft.com/office/officeart/2005/8/layout/vList3#1"/>
    <dgm:cxn modelId="{56089993-C262-45D9-9F67-E8526E443595}" type="presParOf" srcId="{F9E60D21-9F89-496F-ACF8-050FE456E7D9}" destId="{7564101A-2D96-4320-8A85-AA6B680E9F61}" srcOrd="2" destOrd="0" presId="urn:microsoft.com/office/officeart/2005/8/layout/vList3#1"/>
    <dgm:cxn modelId="{6BC2E3E3-6F7A-445E-8F65-4188B3259689}" type="presParOf" srcId="{7564101A-2D96-4320-8A85-AA6B680E9F61}" destId="{FB95D94D-51A6-4221-8DE8-DF78A20CFF8A}" srcOrd="0" destOrd="0" presId="urn:microsoft.com/office/officeart/2005/8/layout/vList3#1"/>
    <dgm:cxn modelId="{ECAB29CB-96CD-4E31-9B09-7F236E015283}" type="presParOf" srcId="{7564101A-2D96-4320-8A85-AA6B680E9F61}" destId="{90C1AF01-98AE-4830-B60E-407CAF580B6D}" srcOrd="1" destOrd="0" presId="urn:microsoft.com/office/officeart/2005/8/layout/vList3#1"/>
    <dgm:cxn modelId="{EA380804-0558-4DEB-998B-37BB3D8E2840}" type="presParOf" srcId="{F9E60D21-9F89-496F-ACF8-050FE456E7D9}" destId="{5C71F6C0-D4C9-4C86-A0B9-C956EA5B2142}" srcOrd="3" destOrd="0" presId="urn:microsoft.com/office/officeart/2005/8/layout/vList3#1"/>
    <dgm:cxn modelId="{3A73DF65-59F5-406A-B581-C26B09FAF9B5}" type="presParOf" srcId="{F9E60D21-9F89-496F-ACF8-050FE456E7D9}" destId="{1928558D-B478-475B-8A58-7648ABD72BD4}" srcOrd="4" destOrd="0" presId="urn:microsoft.com/office/officeart/2005/8/layout/vList3#1"/>
    <dgm:cxn modelId="{EF7B2368-6D34-42A1-9D4E-92F4563FB1DE}" type="presParOf" srcId="{1928558D-B478-475B-8A58-7648ABD72BD4}" destId="{87E3F303-4FFF-4A0D-9224-A8B47124FABF}" srcOrd="0" destOrd="0" presId="urn:microsoft.com/office/officeart/2005/8/layout/vList3#1"/>
    <dgm:cxn modelId="{754AB2EF-4FE6-4462-A53A-D6CD8A5FD707}" type="presParOf" srcId="{1928558D-B478-475B-8A58-7648ABD72BD4}" destId="{C47A7773-FB83-4BDB-BC71-DC6E263A4FB7}" srcOrd="1" destOrd="0" presId="urn:microsoft.com/office/officeart/2005/8/layout/vList3#1"/>
    <dgm:cxn modelId="{F7FF0C60-0F34-4A89-9B12-7813D23C3835}" type="presParOf" srcId="{F9E60D21-9F89-496F-ACF8-050FE456E7D9}" destId="{0D2E880D-3FA6-4EE6-963D-2E8B4C3DDEE9}" srcOrd="5" destOrd="0" presId="urn:microsoft.com/office/officeart/2005/8/layout/vList3#1"/>
    <dgm:cxn modelId="{E212B8E9-F46C-4302-B2BB-679BF0366736}" type="presParOf" srcId="{F9E60D21-9F89-496F-ACF8-050FE456E7D9}" destId="{7E779CD3-DCC2-48B3-8940-AF744C1364BB}" srcOrd="6" destOrd="0" presId="urn:microsoft.com/office/officeart/2005/8/layout/vList3#1"/>
    <dgm:cxn modelId="{2E0E8AE5-3502-4F2F-97CA-4F197C90CC30}" type="presParOf" srcId="{7E779CD3-DCC2-48B3-8940-AF744C1364BB}" destId="{CE0B4791-650B-43EC-9580-A3D469223B27}" srcOrd="0" destOrd="0" presId="urn:microsoft.com/office/officeart/2005/8/layout/vList3#1"/>
    <dgm:cxn modelId="{DE5B0C6A-A281-4CBC-84E4-C5C6778FEB4B}" type="presParOf" srcId="{7E779CD3-DCC2-48B3-8940-AF744C1364BB}" destId="{02BAF65C-E5B0-43C3-B6D2-905B320C0CB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3985D3-4386-4C21-A851-DB81BAAAF993}" type="doc">
      <dgm:prSet loTypeId="urn:microsoft.com/office/officeart/2005/8/layout/vList3#2" loCatId="list" qsTypeId="urn:microsoft.com/office/officeart/2005/8/quickstyle/simple5" qsCatId="simple" csTypeId="urn:microsoft.com/office/officeart/2005/8/colors/colorful5" csCatId="colorful" phldr="1"/>
      <dgm:spPr/>
    </dgm:pt>
    <dgm:pt modelId="{9F7BB46B-F350-4EE4-98DA-F5DC1FA8B1E3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solidFill>
                <a:srgbClr val="000000"/>
              </a:solidFill>
              <a:latin typeface="Antique Olive Compact" pitchFamily="34" charset="0"/>
            </a:rPr>
            <a:t>More people traveled for pleasure</a:t>
          </a:r>
        </a:p>
        <a:p>
          <a:pPr defTabSz="2311400">
            <a:spcBef>
              <a:spcPct val="0"/>
            </a:spcBef>
            <a:spcAft>
              <a:spcPct val="35000"/>
            </a:spcAft>
          </a:pPr>
          <a:endParaRPr lang="en-US" dirty="0">
            <a:solidFill>
              <a:srgbClr val="000000"/>
            </a:solidFill>
          </a:endParaRPr>
        </a:p>
      </dgm:t>
    </dgm:pt>
    <dgm:pt modelId="{979D3666-2D8A-4FA0-ADA1-3B8FC3787E94}" type="parTrans" cxnId="{A30D92E6-315A-4F2C-914B-AD4759A16620}">
      <dgm:prSet/>
      <dgm:spPr/>
      <dgm:t>
        <a:bodyPr/>
        <a:lstStyle/>
        <a:p>
          <a:endParaRPr lang="en-US"/>
        </a:p>
      </dgm:t>
    </dgm:pt>
    <dgm:pt modelId="{87D54CAD-9397-4C5F-9FC6-5180E493C4EB}" type="sibTrans" cxnId="{A30D92E6-315A-4F2C-914B-AD4759A16620}">
      <dgm:prSet/>
      <dgm:spPr/>
      <dgm:t>
        <a:bodyPr/>
        <a:lstStyle/>
        <a:p>
          <a:endParaRPr lang="en-US"/>
        </a:p>
      </dgm:t>
    </dgm:pt>
    <dgm:pt modelId="{38EEFCF3-DB01-4A61-96B1-54EFC37817CC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solidFill>
                <a:srgbClr val="000000"/>
              </a:solidFill>
              <a:latin typeface="Antique Olive Compact" pitchFamily="34" charset="0"/>
            </a:rPr>
            <a:t>People began to commute to work (lived in suburbs)</a:t>
          </a:r>
        </a:p>
        <a:p>
          <a:pPr defTabSz="2311400">
            <a:spcBef>
              <a:spcPct val="0"/>
            </a:spcBef>
            <a:spcAft>
              <a:spcPct val="35000"/>
            </a:spcAft>
          </a:pPr>
          <a:endParaRPr lang="en-US" dirty="0">
            <a:solidFill>
              <a:srgbClr val="000000"/>
            </a:solidFill>
          </a:endParaRPr>
        </a:p>
      </dgm:t>
    </dgm:pt>
    <dgm:pt modelId="{30732D17-0A68-446E-A27D-487BE6EE0B8A}" type="parTrans" cxnId="{C8E38994-D0A1-466A-9DFA-46CF700F7E15}">
      <dgm:prSet/>
      <dgm:spPr/>
      <dgm:t>
        <a:bodyPr/>
        <a:lstStyle/>
        <a:p>
          <a:endParaRPr lang="en-US"/>
        </a:p>
      </dgm:t>
    </dgm:pt>
    <dgm:pt modelId="{9659413D-7793-40E6-9EE5-81FE49B89137}" type="sibTrans" cxnId="{C8E38994-D0A1-466A-9DFA-46CF700F7E15}">
      <dgm:prSet/>
      <dgm:spPr/>
      <dgm:t>
        <a:bodyPr/>
        <a:lstStyle/>
        <a:p>
          <a:endParaRPr lang="en-US"/>
        </a:p>
      </dgm:t>
    </dgm:pt>
    <dgm:pt modelId="{8D5D409D-9AFC-42C1-8E2C-642CF4C82ACB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solidFill>
                <a:schemeClr val="tx1"/>
              </a:solidFill>
              <a:latin typeface="Antique Olive Compact" pitchFamily="34" charset="0"/>
            </a:rPr>
            <a:t>Women and teens had more independence</a:t>
          </a:r>
        </a:p>
        <a:p>
          <a:pPr defTabSz="2311400">
            <a:spcBef>
              <a:spcPct val="0"/>
            </a:spcBef>
            <a:spcAft>
              <a:spcPct val="35000"/>
            </a:spcAft>
          </a:pPr>
          <a:endParaRPr lang="en-US" dirty="0">
            <a:solidFill>
              <a:schemeClr val="tx1"/>
            </a:solidFill>
          </a:endParaRPr>
        </a:p>
      </dgm:t>
    </dgm:pt>
    <dgm:pt modelId="{5644ABED-24A9-4B8B-BE75-4E2FA10EBC9A}" type="parTrans" cxnId="{5CF10A70-3EED-4C0E-AD20-2892742E0608}">
      <dgm:prSet/>
      <dgm:spPr/>
      <dgm:t>
        <a:bodyPr/>
        <a:lstStyle/>
        <a:p>
          <a:endParaRPr lang="en-US"/>
        </a:p>
      </dgm:t>
    </dgm:pt>
    <dgm:pt modelId="{02E13BE6-2B45-4C82-B2C1-C55C822C8933}" type="sibTrans" cxnId="{5CF10A70-3EED-4C0E-AD20-2892742E0608}">
      <dgm:prSet/>
      <dgm:spPr/>
      <dgm:t>
        <a:bodyPr/>
        <a:lstStyle/>
        <a:p>
          <a:endParaRPr lang="en-US"/>
        </a:p>
      </dgm:t>
    </dgm:pt>
    <dgm:pt modelId="{9DFA2903-BAE4-4685-843A-EE21D132D159}" type="pres">
      <dgm:prSet presAssocID="{DD3985D3-4386-4C21-A851-DB81BAAAF993}" presName="linearFlow" presStyleCnt="0">
        <dgm:presLayoutVars>
          <dgm:dir/>
          <dgm:resizeHandles val="exact"/>
        </dgm:presLayoutVars>
      </dgm:prSet>
      <dgm:spPr/>
    </dgm:pt>
    <dgm:pt modelId="{48211011-CD79-4B9A-8A0A-5C8468CED8A4}" type="pres">
      <dgm:prSet presAssocID="{9F7BB46B-F350-4EE4-98DA-F5DC1FA8B1E3}" presName="composite" presStyleCnt="0"/>
      <dgm:spPr/>
    </dgm:pt>
    <dgm:pt modelId="{0D4B4377-0FFC-47A1-B35B-AB4450E19225}" type="pres">
      <dgm:prSet presAssocID="{9F7BB46B-F350-4EE4-98DA-F5DC1FA8B1E3}" presName="imgShp" presStyleLbl="fgImgPlace1" presStyleIdx="0" presStyleCnt="3"/>
      <dgm:spPr>
        <a:blipFill rotWithShape="0"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73AB69B7-13A9-4B66-A813-95F25ABB4ABE}" type="pres">
      <dgm:prSet presAssocID="{9F7BB46B-F350-4EE4-98DA-F5DC1FA8B1E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5B9048-45C1-46D3-A526-CD36FCF4F24D}" type="pres">
      <dgm:prSet presAssocID="{87D54CAD-9397-4C5F-9FC6-5180E493C4EB}" presName="spacing" presStyleCnt="0"/>
      <dgm:spPr/>
    </dgm:pt>
    <dgm:pt modelId="{977C5A39-405E-4B4F-A27F-0A7681A4EABA}" type="pres">
      <dgm:prSet presAssocID="{38EEFCF3-DB01-4A61-96B1-54EFC37817CC}" presName="composite" presStyleCnt="0"/>
      <dgm:spPr/>
    </dgm:pt>
    <dgm:pt modelId="{8B46E7EF-737F-4D78-8AF4-4958AB9EE880}" type="pres">
      <dgm:prSet presAssocID="{38EEFCF3-DB01-4A61-96B1-54EFC37817CC}" presName="imgShp" presStyleLbl="fgImgPlace1" presStyleIdx="1" presStyleCnt="3"/>
      <dgm:spPr>
        <a:blipFill rotWithShape="0">
          <a:blip xmlns:r="http://schemas.openxmlformats.org/officeDocument/2006/relationships"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03420DC9-F02B-4196-A7F0-26B4974A0CC9}" type="pres">
      <dgm:prSet presAssocID="{38EEFCF3-DB01-4A61-96B1-54EFC37817C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C39B3-F1ED-4BDA-98F9-B4732AF3E913}" type="pres">
      <dgm:prSet presAssocID="{9659413D-7793-40E6-9EE5-81FE49B89137}" presName="spacing" presStyleCnt="0"/>
      <dgm:spPr/>
    </dgm:pt>
    <dgm:pt modelId="{2C95D475-BEB1-4A25-8D9D-74D83AC6277B}" type="pres">
      <dgm:prSet presAssocID="{8D5D409D-9AFC-42C1-8E2C-642CF4C82ACB}" presName="composite" presStyleCnt="0"/>
      <dgm:spPr/>
    </dgm:pt>
    <dgm:pt modelId="{7A26D6BA-C15F-4B03-B0AA-F80F165070AF}" type="pres">
      <dgm:prSet presAssocID="{8D5D409D-9AFC-42C1-8E2C-642CF4C82ACB}" presName="imgShp" presStyleLbl="fgImgPlace1" presStyleIdx="2" presStyleCnt="3" custScaleX="100604" custScaleY="109640"/>
      <dgm:spPr>
        <a:blipFill rotWithShape="0">
          <a:blip xmlns:r="http://schemas.openxmlformats.org/officeDocument/2006/relationships"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93D42F66-F3F3-44C7-BFB0-5B63EDA4BE18}" type="pres">
      <dgm:prSet presAssocID="{8D5D409D-9AFC-42C1-8E2C-642CF4C82AC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84830-5321-41C6-973B-24BB9544864E}" type="presOf" srcId="{DD3985D3-4386-4C21-A851-DB81BAAAF993}" destId="{9DFA2903-BAE4-4685-843A-EE21D132D159}" srcOrd="0" destOrd="0" presId="urn:microsoft.com/office/officeart/2005/8/layout/vList3#2"/>
    <dgm:cxn modelId="{9ADE9860-2EE3-4AEB-BA47-A41A3FAB2FF0}" type="presOf" srcId="{8D5D409D-9AFC-42C1-8E2C-642CF4C82ACB}" destId="{93D42F66-F3F3-44C7-BFB0-5B63EDA4BE18}" srcOrd="0" destOrd="0" presId="urn:microsoft.com/office/officeart/2005/8/layout/vList3#2"/>
    <dgm:cxn modelId="{C174F3C9-FED9-4C71-ACF0-1DFEF41ACBD5}" type="presOf" srcId="{9F7BB46B-F350-4EE4-98DA-F5DC1FA8B1E3}" destId="{73AB69B7-13A9-4B66-A813-95F25ABB4ABE}" srcOrd="0" destOrd="0" presId="urn:microsoft.com/office/officeart/2005/8/layout/vList3#2"/>
    <dgm:cxn modelId="{5CF10A70-3EED-4C0E-AD20-2892742E0608}" srcId="{DD3985D3-4386-4C21-A851-DB81BAAAF993}" destId="{8D5D409D-9AFC-42C1-8E2C-642CF4C82ACB}" srcOrd="2" destOrd="0" parTransId="{5644ABED-24A9-4B8B-BE75-4E2FA10EBC9A}" sibTransId="{02E13BE6-2B45-4C82-B2C1-C55C822C8933}"/>
    <dgm:cxn modelId="{A30D92E6-315A-4F2C-914B-AD4759A16620}" srcId="{DD3985D3-4386-4C21-A851-DB81BAAAF993}" destId="{9F7BB46B-F350-4EE4-98DA-F5DC1FA8B1E3}" srcOrd="0" destOrd="0" parTransId="{979D3666-2D8A-4FA0-ADA1-3B8FC3787E94}" sibTransId="{87D54CAD-9397-4C5F-9FC6-5180E493C4EB}"/>
    <dgm:cxn modelId="{A0B564C0-37BA-47E6-94CB-5A5C04C05185}" type="presOf" srcId="{38EEFCF3-DB01-4A61-96B1-54EFC37817CC}" destId="{03420DC9-F02B-4196-A7F0-26B4974A0CC9}" srcOrd="0" destOrd="0" presId="urn:microsoft.com/office/officeart/2005/8/layout/vList3#2"/>
    <dgm:cxn modelId="{C8E38994-D0A1-466A-9DFA-46CF700F7E15}" srcId="{DD3985D3-4386-4C21-A851-DB81BAAAF993}" destId="{38EEFCF3-DB01-4A61-96B1-54EFC37817CC}" srcOrd="1" destOrd="0" parTransId="{30732D17-0A68-446E-A27D-487BE6EE0B8A}" sibTransId="{9659413D-7793-40E6-9EE5-81FE49B89137}"/>
    <dgm:cxn modelId="{1F1C3E71-CDE3-4EF1-BA5E-D9C55C640B97}" type="presParOf" srcId="{9DFA2903-BAE4-4685-843A-EE21D132D159}" destId="{48211011-CD79-4B9A-8A0A-5C8468CED8A4}" srcOrd="0" destOrd="0" presId="urn:microsoft.com/office/officeart/2005/8/layout/vList3#2"/>
    <dgm:cxn modelId="{2B2DA630-BEB7-449B-B042-EB513BB1A030}" type="presParOf" srcId="{48211011-CD79-4B9A-8A0A-5C8468CED8A4}" destId="{0D4B4377-0FFC-47A1-B35B-AB4450E19225}" srcOrd="0" destOrd="0" presId="urn:microsoft.com/office/officeart/2005/8/layout/vList3#2"/>
    <dgm:cxn modelId="{93B49E9E-1E8F-4EAD-9FCF-2BFDE50F89AB}" type="presParOf" srcId="{48211011-CD79-4B9A-8A0A-5C8468CED8A4}" destId="{73AB69B7-13A9-4B66-A813-95F25ABB4ABE}" srcOrd="1" destOrd="0" presId="urn:microsoft.com/office/officeart/2005/8/layout/vList3#2"/>
    <dgm:cxn modelId="{31BB5FA2-52F3-4C0E-9CB9-1CA9B68C11F3}" type="presParOf" srcId="{9DFA2903-BAE4-4685-843A-EE21D132D159}" destId="{6C5B9048-45C1-46D3-A526-CD36FCF4F24D}" srcOrd="1" destOrd="0" presId="urn:microsoft.com/office/officeart/2005/8/layout/vList3#2"/>
    <dgm:cxn modelId="{DF96F36C-2DDD-4EC2-86C5-3AC7B7447C74}" type="presParOf" srcId="{9DFA2903-BAE4-4685-843A-EE21D132D159}" destId="{977C5A39-405E-4B4F-A27F-0A7681A4EABA}" srcOrd="2" destOrd="0" presId="urn:microsoft.com/office/officeart/2005/8/layout/vList3#2"/>
    <dgm:cxn modelId="{D27D2005-131F-40DB-B060-3741196FB696}" type="presParOf" srcId="{977C5A39-405E-4B4F-A27F-0A7681A4EABA}" destId="{8B46E7EF-737F-4D78-8AF4-4958AB9EE880}" srcOrd="0" destOrd="0" presId="urn:microsoft.com/office/officeart/2005/8/layout/vList3#2"/>
    <dgm:cxn modelId="{7093CD1A-2ADF-45D5-AC39-8920DE317DBA}" type="presParOf" srcId="{977C5A39-405E-4B4F-A27F-0A7681A4EABA}" destId="{03420DC9-F02B-4196-A7F0-26B4974A0CC9}" srcOrd="1" destOrd="0" presId="urn:microsoft.com/office/officeart/2005/8/layout/vList3#2"/>
    <dgm:cxn modelId="{5863DFD0-70DD-4083-A01A-1FBA5F9FEDE5}" type="presParOf" srcId="{9DFA2903-BAE4-4685-843A-EE21D132D159}" destId="{8B8C39B3-F1ED-4BDA-98F9-B4732AF3E913}" srcOrd="3" destOrd="0" presId="urn:microsoft.com/office/officeart/2005/8/layout/vList3#2"/>
    <dgm:cxn modelId="{4384CE2F-7656-439A-9D98-F4076CFEDB6E}" type="presParOf" srcId="{9DFA2903-BAE4-4685-843A-EE21D132D159}" destId="{2C95D475-BEB1-4A25-8D9D-74D83AC6277B}" srcOrd="4" destOrd="0" presId="urn:microsoft.com/office/officeart/2005/8/layout/vList3#2"/>
    <dgm:cxn modelId="{C24E5FB4-0AB0-418E-A041-BE28664FE21F}" type="presParOf" srcId="{2C95D475-BEB1-4A25-8D9D-74D83AC6277B}" destId="{7A26D6BA-C15F-4B03-B0AA-F80F165070AF}" srcOrd="0" destOrd="0" presId="urn:microsoft.com/office/officeart/2005/8/layout/vList3#2"/>
    <dgm:cxn modelId="{BDC845B1-4F0F-4C6E-ABBB-0B58C9EC4E1E}" type="presParOf" srcId="{2C95D475-BEB1-4A25-8D9D-74D83AC6277B}" destId="{93D42F66-F3F3-44C7-BFB0-5B63EDA4BE18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348516-944A-45B5-9801-75482A536C60}" type="doc">
      <dgm:prSet loTypeId="urn:microsoft.com/office/officeart/2005/8/layout/pList2#1" loCatId="list" qsTypeId="urn:microsoft.com/office/officeart/2005/8/quickstyle/3d2" qsCatId="3D" csTypeId="urn:microsoft.com/office/officeart/2005/8/colors/accent4_1" csCatId="accent4" phldr="1"/>
      <dgm:spPr/>
    </dgm:pt>
    <dgm:pt modelId="{92663522-6090-4781-B94C-19F0538A5C2E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dirty="0" smtClean="0"/>
            <a:t>The rise of young, single women in the workforce brought a new perspective on how women participate in society – as laborers and consumers.</a:t>
          </a:r>
        </a:p>
        <a:p>
          <a:pPr defTabSz="1289050">
            <a:spcBef>
              <a:spcPct val="0"/>
            </a:spcBef>
            <a:spcAft>
              <a:spcPct val="35000"/>
            </a:spcAft>
          </a:pPr>
          <a:endParaRPr lang="en-US" sz="1600" dirty="0"/>
        </a:p>
      </dgm:t>
    </dgm:pt>
    <dgm:pt modelId="{C8B5B39A-D627-4BF6-838C-D769EC3FB1EE}" type="parTrans" cxnId="{78898518-F492-4863-9B97-C95D81002F63}">
      <dgm:prSet/>
      <dgm:spPr/>
      <dgm:t>
        <a:bodyPr/>
        <a:lstStyle/>
        <a:p>
          <a:endParaRPr lang="en-US"/>
        </a:p>
      </dgm:t>
    </dgm:pt>
    <dgm:pt modelId="{BDEB4BD6-1D76-4EB0-85EE-018899B10849}" type="sibTrans" cxnId="{78898518-F492-4863-9B97-C95D81002F63}">
      <dgm:prSet/>
      <dgm:spPr/>
      <dgm:t>
        <a:bodyPr/>
        <a:lstStyle/>
        <a:p>
          <a:endParaRPr lang="en-US"/>
        </a:p>
      </dgm:t>
    </dgm:pt>
    <dgm:pt modelId="{EC7EB46B-393B-4F54-A645-8737E2DAC5E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500" dirty="0" smtClean="0"/>
            <a:t>But DON’T expect equal pay</a:t>
          </a:r>
        </a:p>
        <a:p>
          <a:pPr defTabSz="1289050"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3D4894DE-FEB7-4106-9775-73F3E49C8E10}" type="parTrans" cxnId="{A559A617-5E96-4B93-B4D8-D3CEAF815853}">
      <dgm:prSet/>
      <dgm:spPr/>
      <dgm:t>
        <a:bodyPr/>
        <a:lstStyle/>
        <a:p>
          <a:endParaRPr lang="en-US"/>
        </a:p>
      </dgm:t>
    </dgm:pt>
    <dgm:pt modelId="{26A1A6B3-3A95-4D02-BEED-B9CAB3C43B20}" type="sibTrans" cxnId="{A559A617-5E96-4B93-B4D8-D3CEAF815853}">
      <dgm:prSet/>
      <dgm:spPr/>
      <dgm:t>
        <a:bodyPr/>
        <a:lstStyle/>
        <a:p>
          <a:endParaRPr lang="en-US"/>
        </a:p>
      </dgm:t>
    </dgm:pt>
    <dgm:pt modelId="{5DC068EE-FEC4-4A25-8A9C-3FC36A14CAA5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smtClean="0"/>
            <a:t>The rise of women attending college altered views of the intellectual status of women and increased their independence.</a:t>
          </a:r>
        </a:p>
        <a:p>
          <a:pPr defTabSz="1289050"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91ECC7EF-71D0-4B88-B1DE-759283C466B1}" type="parTrans" cxnId="{A354957D-27B1-4794-91DA-AF22B49BB1F6}">
      <dgm:prSet/>
      <dgm:spPr/>
      <dgm:t>
        <a:bodyPr/>
        <a:lstStyle/>
        <a:p>
          <a:endParaRPr lang="en-US"/>
        </a:p>
      </dgm:t>
    </dgm:pt>
    <dgm:pt modelId="{9E059644-749A-4A97-9FB1-0D3C790300B4}" type="sibTrans" cxnId="{A354957D-27B1-4794-91DA-AF22B49BB1F6}">
      <dgm:prSet/>
      <dgm:spPr/>
      <dgm:t>
        <a:bodyPr/>
        <a:lstStyle/>
        <a:p>
          <a:endParaRPr lang="en-US"/>
        </a:p>
      </dgm:t>
    </dgm:pt>
    <dgm:pt modelId="{4ABEFD80-CB6A-41FC-9A98-76880A709212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dirty="0" smtClean="0"/>
            <a:t>The automobile allowed young people a chance to escape the confines of their parents’ home and gain their independence with increased private socializing opportunities.</a:t>
          </a:r>
        </a:p>
        <a:p>
          <a:pPr defTabSz="2889250">
            <a:spcBef>
              <a:spcPct val="0"/>
            </a:spcBef>
            <a:spcAft>
              <a:spcPct val="35000"/>
            </a:spcAft>
          </a:pPr>
          <a:endParaRPr lang="en-US" sz="1600" dirty="0"/>
        </a:p>
      </dgm:t>
    </dgm:pt>
    <dgm:pt modelId="{73525394-E68B-4AAC-A1AD-20D0A80E917E}" type="parTrans" cxnId="{894DCC21-D09A-4FF9-9559-874FCEDA237D}">
      <dgm:prSet/>
      <dgm:spPr/>
      <dgm:t>
        <a:bodyPr/>
        <a:lstStyle/>
        <a:p>
          <a:endParaRPr lang="en-US"/>
        </a:p>
      </dgm:t>
    </dgm:pt>
    <dgm:pt modelId="{1979AF81-C64E-4367-AE2A-D0CA6941E57B}" type="sibTrans" cxnId="{894DCC21-D09A-4FF9-9559-874FCEDA237D}">
      <dgm:prSet/>
      <dgm:spPr/>
      <dgm:t>
        <a:bodyPr/>
        <a:lstStyle/>
        <a:p>
          <a:endParaRPr lang="en-US"/>
        </a:p>
      </dgm:t>
    </dgm:pt>
    <dgm:pt modelId="{A501ED1E-3213-4FA7-8867-31B7B20BCC4C}" type="pres">
      <dgm:prSet presAssocID="{83348516-944A-45B5-9801-75482A536C60}" presName="Name0" presStyleCnt="0">
        <dgm:presLayoutVars>
          <dgm:dir/>
          <dgm:resizeHandles val="exact"/>
        </dgm:presLayoutVars>
      </dgm:prSet>
      <dgm:spPr/>
    </dgm:pt>
    <dgm:pt modelId="{B44DF8C1-3596-43F6-A284-8DC29A7936B2}" type="pres">
      <dgm:prSet presAssocID="{83348516-944A-45B5-9801-75482A536C60}" presName="bkgdShp" presStyleLbl="alignAccFollowNode1" presStyleIdx="0" presStyleCnt="1" custLinFactNeighborX="3571" custLinFactNeighborY="-9524"/>
      <dgm:spPr/>
    </dgm:pt>
    <dgm:pt modelId="{A8CD465F-31ED-48A4-BCE5-607321E1122A}" type="pres">
      <dgm:prSet presAssocID="{83348516-944A-45B5-9801-75482A536C60}" presName="linComp" presStyleCnt="0"/>
      <dgm:spPr/>
    </dgm:pt>
    <dgm:pt modelId="{96DD901D-9D16-458F-8BF8-11258EAD60FB}" type="pres">
      <dgm:prSet presAssocID="{92663522-6090-4781-B94C-19F0538A5C2E}" presName="compNode" presStyleCnt="0"/>
      <dgm:spPr/>
    </dgm:pt>
    <dgm:pt modelId="{1B9FE809-D0CC-412E-892A-22A69D53DEE3}" type="pres">
      <dgm:prSet presAssocID="{92663522-6090-4781-B94C-19F0538A5C2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3FC75C-8EC5-43ED-B4D5-6AC4B8068F12}" type="pres">
      <dgm:prSet presAssocID="{92663522-6090-4781-B94C-19F0538A5C2E}" presName="invisiNode" presStyleLbl="node1" presStyleIdx="0" presStyleCnt="4"/>
      <dgm:spPr/>
    </dgm:pt>
    <dgm:pt modelId="{550B0D41-4CA0-493F-824B-9EB896C58F6B}" type="pres">
      <dgm:prSet presAssocID="{92663522-6090-4781-B94C-19F0538A5C2E}" presName="imagNode" presStyleLbl="fgImgPlace1" presStyleIdx="0" presStyleCnt="4"/>
      <dgm:spPr>
        <a:blipFill rotWithShape="0"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E889E9DB-EEE4-485C-8330-83A9B792DF9C}" type="pres">
      <dgm:prSet presAssocID="{BDEB4BD6-1D76-4EB0-85EE-018899B1084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FB6AC50-3933-4F9B-B901-AE1C10EE1EC6}" type="pres">
      <dgm:prSet presAssocID="{EC7EB46B-393B-4F54-A645-8737E2DAC5EF}" presName="compNode" presStyleCnt="0"/>
      <dgm:spPr/>
    </dgm:pt>
    <dgm:pt modelId="{A9187B5E-CC31-426E-8EF6-BE9958556A9A}" type="pres">
      <dgm:prSet presAssocID="{EC7EB46B-393B-4F54-A645-8737E2DAC5E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65D3E-A001-42FB-89B4-1FDC9E925664}" type="pres">
      <dgm:prSet presAssocID="{EC7EB46B-393B-4F54-A645-8737E2DAC5EF}" presName="invisiNode" presStyleLbl="node1" presStyleIdx="1" presStyleCnt="4"/>
      <dgm:spPr/>
    </dgm:pt>
    <dgm:pt modelId="{0A5B0ECB-0EA2-402C-BD0B-ADD99F28DF6D}" type="pres">
      <dgm:prSet presAssocID="{EC7EB46B-393B-4F54-A645-8737E2DAC5EF}" presName="imagNode" presStyleLbl="fgImgPlace1" presStyleIdx="1" presStyleCnt="4"/>
      <dgm:spPr>
        <a:blipFill rotWithShape="0">
          <a:blip xmlns:r="http://schemas.openxmlformats.org/officeDocument/2006/relationships"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18D89E1C-F62D-4084-B197-77049AB775BB}" type="pres">
      <dgm:prSet presAssocID="{26A1A6B3-3A95-4D02-BEED-B9CAB3C43B2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E315DF4-C708-4521-848C-BFD190C68380}" type="pres">
      <dgm:prSet presAssocID="{5DC068EE-FEC4-4A25-8A9C-3FC36A14CAA5}" presName="compNode" presStyleCnt="0"/>
      <dgm:spPr/>
    </dgm:pt>
    <dgm:pt modelId="{AC38F059-8C3E-442B-83F1-D76F24FB07A2}" type="pres">
      <dgm:prSet presAssocID="{5DC068EE-FEC4-4A25-8A9C-3FC36A14CAA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DDA43-E017-4A05-B3EB-79DB1742389A}" type="pres">
      <dgm:prSet presAssocID="{5DC068EE-FEC4-4A25-8A9C-3FC36A14CAA5}" presName="invisiNode" presStyleLbl="node1" presStyleIdx="2" presStyleCnt="4"/>
      <dgm:spPr/>
    </dgm:pt>
    <dgm:pt modelId="{9F4AAA62-53B0-4ACB-B0D4-98138130681A}" type="pres">
      <dgm:prSet presAssocID="{5DC068EE-FEC4-4A25-8A9C-3FC36A14CAA5}" presName="imagNode" presStyleLbl="fgImgPlace1" presStyleIdx="2" presStyleCnt="4"/>
      <dgm:spPr>
        <a:blipFill rotWithShape="0">
          <a:blip xmlns:r="http://schemas.openxmlformats.org/officeDocument/2006/relationships" r:embed="rId3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a:blipFill>
      </dgm:spPr>
    </dgm:pt>
    <dgm:pt modelId="{2BA24BCB-9C0E-4D53-AAAA-49E3378EF853}" type="pres">
      <dgm:prSet presAssocID="{9E059644-749A-4A97-9FB1-0D3C790300B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27779A8-24BE-4C51-8936-58A1FB795B4D}" type="pres">
      <dgm:prSet presAssocID="{4ABEFD80-CB6A-41FC-9A98-76880A709212}" presName="compNode" presStyleCnt="0"/>
      <dgm:spPr/>
    </dgm:pt>
    <dgm:pt modelId="{840ED895-A3E7-41C0-80D0-F3D63F668618}" type="pres">
      <dgm:prSet presAssocID="{4ABEFD80-CB6A-41FC-9A98-76880A70921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D9083-14D5-48A6-884C-8BD251690D6A}" type="pres">
      <dgm:prSet presAssocID="{4ABEFD80-CB6A-41FC-9A98-76880A709212}" presName="invisiNode" presStyleLbl="node1" presStyleIdx="3" presStyleCnt="4"/>
      <dgm:spPr/>
    </dgm:pt>
    <dgm:pt modelId="{C00B15F4-3D39-43CF-9022-1E5E1874AB27}" type="pres">
      <dgm:prSet presAssocID="{4ABEFD80-CB6A-41FC-9A98-76880A709212}" presName="imagNode" presStyleLbl="fgImgPlace1" presStyleIdx="3" presStyleCnt="4"/>
      <dgm:spPr>
        <a:blipFill rotWithShape="0">
          <a:blip xmlns:r="http://schemas.openxmlformats.org/officeDocument/2006/relationships"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</dgm:ptLst>
  <dgm:cxnLst>
    <dgm:cxn modelId="{1E361297-DC1D-413D-8D6D-9C49B3B06806}" type="presOf" srcId="{5DC068EE-FEC4-4A25-8A9C-3FC36A14CAA5}" destId="{AC38F059-8C3E-442B-83F1-D76F24FB07A2}" srcOrd="0" destOrd="0" presId="urn:microsoft.com/office/officeart/2005/8/layout/pList2#1"/>
    <dgm:cxn modelId="{56C31C91-9088-49A8-83FB-636CBE42E35B}" type="presOf" srcId="{83348516-944A-45B5-9801-75482A536C60}" destId="{A501ED1E-3213-4FA7-8867-31B7B20BCC4C}" srcOrd="0" destOrd="0" presId="urn:microsoft.com/office/officeart/2005/8/layout/pList2#1"/>
    <dgm:cxn modelId="{EEBF4C10-5DEA-406E-A474-E02788F4B2AB}" type="presOf" srcId="{EC7EB46B-393B-4F54-A645-8737E2DAC5EF}" destId="{A9187B5E-CC31-426E-8EF6-BE9958556A9A}" srcOrd="0" destOrd="0" presId="urn:microsoft.com/office/officeart/2005/8/layout/pList2#1"/>
    <dgm:cxn modelId="{A559A617-5E96-4B93-B4D8-D3CEAF815853}" srcId="{83348516-944A-45B5-9801-75482A536C60}" destId="{EC7EB46B-393B-4F54-A645-8737E2DAC5EF}" srcOrd="1" destOrd="0" parTransId="{3D4894DE-FEB7-4106-9775-73F3E49C8E10}" sibTransId="{26A1A6B3-3A95-4D02-BEED-B9CAB3C43B20}"/>
    <dgm:cxn modelId="{A354957D-27B1-4794-91DA-AF22B49BB1F6}" srcId="{83348516-944A-45B5-9801-75482A536C60}" destId="{5DC068EE-FEC4-4A25-8A9C-3FC36A14CAA5}" srcOrd="2" destOrd="0" parTransId="{91ECC7EF-71D0-4B88-B1DE-759283C466B1}" sibTransId="{9E059644-749A-4A97-9FB1-0D3C790300B4}"/>
    <dgm:cxn modelId="{FD1E4534-944E-44FB-AD0C-A30C0F164248}" type="presOf" srcId="{9E059644-749A-4A97-9FB1-0D3C790300B4}" destId="{2BA24BCB-9C0E-4D53-AAAA-49E3378EF853}" srcOrd="0" destOrd="0" presId="urn:microsoft.com/office/officeart/2005/8/layout/pList2#1"/>
    <dgm:cxn modelId="{78898518-F492-4863-9B97-C95D81002F63}" srcId="{83348516-944A-45B5-9801-75482A536C60}" destId="{92663522-6090-4781-B94C-19F0538A5C2E}" srcOrd="0" destOrd="0" parTransId="{C8B5B39A-D627-4BF6-838C-D769EC3FB1EE}" sibTransId="{BDEB4BD6-1D76-4EB0-85EE-018899B10849}"/>
    <dgm:cxn modelId="{FB2A9CD1-6A4C-43DC-AA71-5A8887219A1C}" type="presOf" srcId="{92663522-6090-4781-B94C-19F0538A5C2E}" destId="{1B9FE809-D0CC-412E-892A-22A69D53DEE3}" srcOrd="0" destOrd="0" presId="urn:microsoft.com/office/officeart/2005/8/layout/pList2#1"/>
    <dgm:cxn modelId="{59296E4B-B7A8-400F-9586-2CF8242A095F}" type="presOf" srcId="{26A1A6B3-3A95-4D02-BEED-B9CAB3C43B20}" destId="{18D89E1C-F62D-4084-B197-77049AB775BB}" srcOrd="0" destOrd="0" presId="urn:microsoft.com/office/officeart/2005/8/layout/pList2#1"/>
    <dgm:cxn modelId="{604D8D08-AEFB-496A-918C-7E0AE9CA2EDE}" type="presOf" srcId="{4ABEFD80-CB6A-41FC-9A98-76880A709212}" destId="{840ED895-A3E7-41C0-80D0-F3D63F668618}" srcOrd="0" destOrd="0" presId="urn:microsoft.com/office/officeart/2005/8/layout/pList2#1"/>
    <dgm:cxn modelId="{894DCC21-D09A-4FF9-9559-874FCEDA237D}" srcId="{83348516-944A-45B5-9801-75482A536C60}" destId="{4ABEFD80-CB6A-41FC-9A98-76880A709212}" srcOrd="3" destOrd="0" parTransId="{73525394-E68B-4AAC-A1AD-20D0A80E917E}" sibTransId="{1979AF81-C64E-4367-AE2A-D0CA6941E57B}"/>
    <dgm:cxn modelId="{AEF62B95-3D77-4561-941D-332D7E3B8737}" type="presOf" srcId="{BDEB4BD6-1D76-4EB0-85EE-018899B10849}" destId="{E889E9DB-EEE4-485C-8330-83A9B792DF9C}" srcOrd="0" destOrd="0" presId="urn:microsoft.com/office/officeart/2005/8/layout/pList2#1"/>
    <dgm:cxn modelId="{331A5D7C-2F83-476A-ABE9-BD274A126D06}" type="presParOf" srcId="{A501ED1E-3213-4FA7-8867-31B7B20BCC4C}" destId="{B44DF8C1-3596-43F6-A284-8DC29A7936B2}" srcOrd="0" destOrd="0" presId="urn:microsoft.com/office/officeart/2005/8/layout/pList2#1"/>
    <dgm:cxn modelId="{27AF7A0D-5507-40B1-9C4C-579C2F4F3040}" type="presParOf" srcId="{A501ED1E-3213-4FA7-8867-31B7B20BCC4C}" destId="{A8CD465F-31ED-48A4-BCE5-607321E1122A}" srcOrd="1" destOrd="0" presId="urn:microsoft.com/office/officeart/2005/8/layout/pList2#1"/>
    <dgm:cxn modelId="{603161C8-2F31-44A0-A909-D16E21C0F5F0}" type="presParOf" srcId="{A8CD465F-31ED-48A4-BCE5-607321E1122A}" destId="{96DD901D-9D16-458F-8BF8-11258EAD60FB}" srcOrd="0" destOrd="0" presId="urn:microsoft.com/office/officeart/2005/8/layout/pList2#1"/>
    <dgm:cxn modelId="{6B76709D-64FE-4606-B91A-EB359B830EE8}" type="presParOf" srcId="{96DD901D-9D16-458F-8BF8-11258EAD60FB}" destId="{1B9FE809-D0CC-412E-892A-22A69D53DEE3}" srcOrd="0" destOrd="0" presId="urn:microsoft.com/office/officeart/2005/8/layout/pList2#1"/>
    <dgm:cxn modelId="{F9A79807-3A73-44CC-A43C-3D5C7C3B2B6F}" type="presParOf" srcId="{96DD901D-9D16-458F-8BF8-11258EAD60FB}" destId="{963FC75C-8EC5-43ED-B4D5-6AC4B8068F12}" srcOrd="1" destOrd="0" presId="urn:microsoft.com/office/officeart/2005/8/layout/pList2#1"/>
    <dgm:cxn modelId="{7385F668-3D7D-4D8C-BFD7-49632F95F9B1}" type="presParOf" srcId="{96DD901D-9D16-458F-8BF8-11258EAD60FB}" destId="{550B0D41-4CA0-493F-824B-9EB896C58F6B}" srcOrd="2" destOrd="0" presId="urn:microsoft.com/office/officeart/2005/8/layout/pList2#1"/>
    <dgm:cxn modelId="{4708A46F-F00A-4BED-A6A7-06887025E354}" type="presParOf" srcId="{A8CD465F-31ED-48A4-BCE5-607321E1122A}" destId="{E889E9DB-EEE4-485C-8330-83A9B792DF9C}" srcOrd="1" destOrd="0" presId="urn:microsoft.com/office/officeart/2005/8/layout/pList2#1"/>
    <dgm:cxn modelId="{750A956C-136A-4308-8923-F590B565F54C}" type="presParOf" srcId="{A8CD465F-31ED-48A4-BCE5-607321E1122A}" destId="{EFB6AC50-3933-4F9B-B901-AE1C10EE1EC6}" srcOrd="2" destOrd="0" presId="urn:microsoft.com/office/officeart/2005/8/layout/pList2#1"/>
    <dgm:cxn modelId="{759E61B6-8714-41B6-B0CE-B59FBC07C0DA}" type="presParOf" srcId="{EFB6AC50-3933-4F9B-B901-AE1C10EE1EC6}" destId="{A9187B5E-CC31-426E-8EF6-BE9958556A9A}" srcOrd="0" destOrd="0" presId="urn:microsoft.com/office/officeart/2005/8/layout/pList2#1"/>
    <dgm:cxn modelId="{7B67EF9B-4340-4998-BE17-06E41C918EA2}" type="presParOf" srcId="{EFB6AC50-3933-4F9B-B901-AE1C10EE1EC6}" destId="{41B65D3E-A001-42FB-89B4-1FDC9E925664}" srcOrd="1" destOrd="0" presId="urn:microsoft.com/office/officeart/2005/8/layout/pList2#1"/>
    <dgm:cxn modelId="{7A252A7D-AEB8-4301-AB7D-1A56BCE9CD1E}" type="presParOf" srcId="{EFB6AC50-3933-4F9B-B901-AE1C10EE1EC6}" destId="{0A5B0ECB-0EA2-402C-BD0B-ADD99F28DF6D}" srcOrd="2" destOrd="0" presId="urn:microsoft.com/office/officeart/2005/8/layout/pList2#1"/>
    <dgm:cxn modelId="{15B72203-15D2-4F70-B89D-7422035078E2}" type="presParOf" srcId="{A8CD465F-31ED-48A4-BCE5-607321E1122A}" destId="{18D89E1C-F62D-4084-B197-77049AB775BB}" srcOrd="3" destOrd="0" presId="urn:microsoft.com/office/officeart/2005/8/layout/pList2#1"/>
    <dgm:cxn modelId="{602D8073-9999-4255-A640-14074F67A66E}" type="presParOf" srcId="{A8CD465F-31ED-48A4-BCE5-607321E1122A}" destId="{9E315DF4-C708-4521-848C-BFD190C68380}" srcOrd="4" destOrd="0" presId="urn:microsoft.com/office/officeart/2005/8/layout/pList2#1"/>
    <dgm:cxn modelId="{FA778BFB-C5ED-4B14-8556-F40B68A0AB51}" type="presParOf" srcId="{9E315DF4-C708-4521-848C-BFD190C68380}" destId="{AC38F059-8C3E-442B-83F1-D76F24FB07A2}" srcOrd="0" destOrd="0" presId="urn:microsoft.com/office/officeart/2005/8/layout/pList2#1"/>
    <dgm:cxn modelId="{277953CF-8FC1-40A2-84BC-C459DEB9D4B9}" type="presParOf" srcId="{9E315DF4-C708-4521-848C-BFD190C68380}" destId="{E29DDA43-E017-4A05-B3EB-79DB1742389A}" srcOrd="1" destOrd="0" presId="urn:microsoft.com/office/officeart/2005/8/layout/pList2#1"/>
    <dgm:cxn modelId="{E4F8CC5C-93B0-4494-B31A-A3377F94D54B}" type="presParOf" srcId="{9E315DF4-C708-4521-848C-BFD190C68380}" destId="{9F4AAA62-53B0-4ACB-B0D4-98138130681A}" srcOrd="2" destOrd="0" presId="urn:microsoft.com/office/officeart/2005/8/layout/pList2#1"/>
    <dgm:cxn modelId="{BFF99316-7708-4F2C-8566-9EF0C5DF610D}" type="presParOf" srcId="{A8CD465F-31ED-48A4-BCE5-607321E1122A}" destId="{2BA24BCB-9C0E-4D53-AAAA-49E3378EF853}" srcOrd="5" destOrd="0" presId="urn:microsoft.com/office/officeart/2005/8/layout/pList2#1"/>
    <dgm:cxn modelId="{03FF2856-0418-4BF9-9679-C5592B24CCCC}" type="presParOf" srcId="{A8CD465F-31ED-48A4-BCE5-607321E1122A}" destId="{927779A8-24BE-4C51-8936-58A1FB795B4D}" srcOrd="6" destOrd="0" presId="urn:microsoft.com/office/officeart/2005/8/layout/pList2#1"/>
    <dgm:cxn modelId="{8F1457F8-B829-413B-B98F-4274668B8370}" type="presParOf" srcId="{927779A8-24BE-4C51-8936-58A1FB795B4D}" destId="{840ED895-A3E7-41C0-80D0-F3D63F668618}" srcOrd="0" destOrd="0" presId="urn:microsoft.com/office/officeart/2005/8/layout/pList2#1"/>
    <dgm:cxn modelId="{B9900A24-B31E-49E7-8729-AD12FAF31969}" type="presParOf" srcId="{927779A8-24BE-4C51-8936-58A1FB795B4D}" destId="{839D9083-14D5-48A6-884C-8BD251690D6A}" srcOrd="1" destOrd="0" presId="urn:microsoft.com/office/officeart/2005/8/layout/pList2#1"/>
    <dgm:cxn modelId="{7CB2D28B-208B-4346-BAC6-DB162A1FA28E}" type="presParOf" srcId="{927779A8-24BE-4C51-8936-58A1FB795B4D}" destId="{C00B15F4-3D39-43CF-9022-1E5E1874AB27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D8AF69-CFC8-4B40-830B-35EE78AAF9DE}" type="doc">
      <dgm:prSet loTypeId="urn:microsoft.com/office/officeart/2008/layout/TitlePictureLineup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6D1960-1FA1-CE4E-887D-818C9D51A00E}">
      <dgm:prSet phldrT="[Text]"/>
      <dgm:spPr/>
      <dgm:t>
        <a:bodyPr/>
        <a:lstStyle/>
        <a:p>
          <a:r>
            <a:rPr lang="en-US" dirty="0" smtClean="0"/>
            <a:t>Les Fauves</a:t>
          </a:r>
          <a:endParaRPr lang="en-US" dirty="0"/>
        </a:p>
      </dgm:t>
    </dgm:pt>
    <dgm:pt modelId="{531F7724-78E4-C040-A582-6A11D5BFB4DE}" type="parTrans" cxnId="{250D6339-5557-3148-B77B-4273C31EAADA}">
      <dgm:prSet/>
      <dgm:spPr/>
      <dgm:t>
        <a:bodyPr/>
        <a:lstStyle/>
        <a:p>
          <a:endParaRPr lang="en-US"/>
        </a:p>
      </dgm:t>
    </dgm:pt>
    <dgm:pt modelId="{3ED1C746-E8B5-9B44-AFC4-DB0C9A39EB45}" type="sibTrans" cxnId="{250D6339-5557-3148-B77B-4273C31EAADA}">
      <dgm:prSet/>
      <dgm:spPr/>
      <dgm:t>
        <a:bodyPr/>
        <a:lstStyle/>
        <a:p>
          <a:endParaRPr lang="en-US"/>
        </a:p>
      </dgm:t>
    </dgm:pt>
    <dgm:pt modelId="{8A488673-8CF3-9F4E-A339-24B1B5181106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rPr>
            <a:t>Focused more on the colors used in the painting, rather than making sure the painting </a:t>
          </a:r>
          <a:r>
            <a:rPr lang="ja-JP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</a:rPr>
            <a:t>“</a:t>
          </a:r>
          <a:r>
            <a: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rPr>
            <a:t>looked like</a:t>
          </a:r>
          <a:r>
            <a:rPr lang="ja-JP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</a:rPr>
            <a:t>”</a:t>
          </a:r>
          <a:r>
            <a: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rPr>
            <a:t> the subject</a:t>
          </a:r>
          <a:endParaRPr lang="en-US" dirty="0"/>
        </a:p>
      </dgm:t>
    </dgm:pt>
    <dgm:pt modelId="{4766AACB-064A-584B-901D-096DF3D700E1}" type="parTrans" cxnId="{2C654702-DF3F-6F42-AA4F-A41EF9868626}">
      <dgm:prSet/>
      <dgm:spPr/>
      <dgm:t>
        <a:bodyPr/>
        <a:lstStyle/>
        <a:p>
          <a:endParaRPr lang="en-US"/>
        </a:p>
      </dgm:t>
    </dgm:pt>
    <dgm:pt modelId="{D2319731-4ECC-114E-8AE5-08CDF088F84B}" type="sibTrans" cxnId="{2C654702-DF3F-6F42-AA4F-A41EF9868626}">
      <dgm:prSet/>
      <dgm:spPr/>
      <dgm:t>
        <a:bodyPr/>
        <a:lstStyle/>
        <a:p>
          <a:endParaRPr lang="en-US"/>
        </a:p>
      </dgm:t>
    </dgm:pt>
    <dgm:pt modelId="{FFD02CBC-9E4F-1A40-ADFD-5BBF23197CFE}">
      <dgm:prSet phldrT="[Text]"/>
      <dgm:spPr/>
      <dgm:t>
        <a:bodyPr/>
        <a:lstStyle/>
        <a:p>
          <a:r>
            <a:rPr lang="en-US" dirty="0" smtClean="0"/>
            <a:t>Cubism</a:t>
          </a:r>
          <a:endParaRPr lang="en-US" dirty="0"/>
        </a:p>
      </dgm:t>
    </dgm:pt>
    <dgm:pt modelId="{5104D904-AB2C-AB48-92F3-2DDE8D246299}" type="parTrans" cxnId="{275D6DB7-3174-514B-A4C2-9753D9B8DF48}">
      <dgm:prSet/>
      <dgm:spPr/>
      <dgm:t>
        <a:bodyPr/>
        <a:lstStyle/>
        <a:p>
          <a:endParaRPr lang="en-US"/>
        </a:p>
      </dgm:t>
    </dgm:pt>
    <dgm:pt modelId="{49721097-5DCC-6D4E-A148-6FE3FCC043F2}" type="sibTrans" cxnId="{275D6DB7-3174-514B-A4C2-9753D9B8DF48}">
      <dgm:prSet/>
      <dgm:spPr/>
      <dgm:t>
        <a:bodyPr/>
        <a:lstStyle/>
        <a:p>
          <a:endParaRPr lang="en-US"/>
        </a:p>
      </dgm:t>
    </dgm:pt>
    <dgm:pt modelId="{5838A092-B72E-B24B-B6E3-FDF313F49602}">
      <dgm:prSet phldrT="[Text]"/>
      <dgm:spPr/>
      <dgm:t>
        <a:bodyPr/>
        <a:lstStyle/>
        <a:p>
          <a:r>
            <a:rPr lang="en-US" dirty="0" smtClean="0"/>
            <a:t>Pioneered by Pablo Picasso. Objects are broken up, analyzed, and re-assembled in an abstracted form</a:t>
          </a:r>
          <a:endParaRPr lang="en-US" dirty="0"/>
        </a:p>
      </dgm:t>
    </dgm:pt>
    <dgm:pt modelId="{4E5EA412-9E2D-274C-AAF7-DBE509FB0E27}" type="parTrans" cxnId="{F5422095-B39F-5348-BBA5-D445F2A5F629}">
      <dgm:prSet/>
      <dgm:spPr/>
      <dgm:t>
        <a:bodyPr/>
        <a:lstStyle/>
        <a:p>
          <a:endParaRPr lang="en-US"/>
        </a:p>
      </dgm:t>
    </dgm:pt>
    <dgm:pt modelId="{7C2130AC-1EA4-E145-83FF-8619807586D1}" type="sibTrans" cxnId="{F5422095-B39F-5348-BBA5-D445F2A5F629}">
      <dgm:prSet/>
      <dgm:spPr/>
      <dgm:t>
        <a:bodyPr/>
        <a:lstStyle/>
        <a:p>
          <a:endParaRPr lang="en-US"/>
        </a:p>
      </dgm:t>
    </dgm:pt>
    <dgm:pt modelId="{9762C752-5A09-394D-9538-7CC4ED81D072}">
      <dgm:prSet phldrT="[Text]"/>
      <dgm:spPr/>
      <dgm:t>
        <a:bodyPr/>
        <a:lstStyle/>
        <a:p>
          <a:r>
            <a:rPr lang="en-US" dirty="0" smtClean="0"/>
            <a:t>Surrealism</a:t>
          </a:r>
          <a:endParaRPr lang="en-US" dirty="0"/>
        </a:p>
      </dgm:t>
    </dgm:pt>
    <dgm:pt modelId="{0126FBA2-0D74-6B42-AC6B-69ACE6959160}" type="parTrans" cxnId="{468EEDB1-6831-6344-9D5C-8740EFEB5345}">
      <dgm:prSet/>
      <dgm:spPr/>
      <dgm:t>
        <a:bodyPr/>
        <a:lstStyle/>
        <a:p>
          <a:endParaRPr lang="en-US"/>
        </a:p>
      </dgm:t>
    </dgm:pt>
    <dgm:pt modelId="{5FA6ABF4-490B-454B-BB6E-C52ACE8F5781}" type="sibTrans" cxnId="{468EEDB1-6831-6344-9D5C-8740EFEB5345}">
      <dgm:prSet/>
      <dgm:spPr/>
      <dgm:t>
        <a:bodyPr/>
        <a:lstStyle/>
        <a:p>
          <a:endParaRPr lang="en-US"/>
        </a:p>
      </dgm:t>
    </dgm:pt>
    <dgm:pt modelId="{78CD7606-7C64-6A40-81D7-8BB4C7397762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An art movement that sought to link the world of dream with real </a:t>
          </a:r>
          <a:r>
            <a:rPr lang="en-US" dirty="0" smtClean="0">
              <a:solidFill>
                <a:schemeClr val="tx1"/>
              </a:solidFill>
            </a:rPr>
            <a:t>life, was inspired by Freud's ideas.</a:t>
          </a:r>
          <a:endParaRPr lang="en-US" dirty="0"/>
        </a:p>
      </dgm:t>
    </dgm:pt>
    <dgm:pt modelId="{9C8B7804-0D94-B24D-94D7-7DA74892FBFE}" type="parTrans" cxnId="{91B263A9-543B-724A-A6FE-6BCCE27A189D}">
      <dgm:prSet/>
      <dgm:spPr/>
      <dgm:t>
        <a:bodyPr/>
        <a:lstStyle/>
        <a:p>
          <a:endParaRPr lang="en-US"/>
        </a:p>
      </dgm:t>
    </dgm:pt>
    <dgm:pt modelId="{429F77AF-7FAA-064E-AEAE-37FCAE8BF311}" type="sibTrans" cxnId="{91B263A9-543B-724A-A6FE-6BCCE27A189D}">
      <dgm:prSet/>
      <dgm:spPr/>
      <dgm:t>
        <a:bodyPr/>
        <a:lstStyle/>
        <a:p>
          <a:endParaRPr lang="en-US"/>
        </a:p>
      </dgm:t>
    </dgm:pt>
    <dgm:pt modelId="{F61F3606-859A-7944-A51F-D078EB4EA221}">
      <dgm:prSet/>
      <dgm:spPr/>
      <dgm:t>
        <a:bodyPr/>
        <a:lstStyle/>
        <a:p>
          <a:r>
            <a:rPr lang="en-US" dirty="0" smtClean="0"/>
            <a:t>Art Deco</a:t>
          </a:r>
          <a:endParaRPr lang="en-US" dirty="0"/>
        </a:p>
      </dgm:t>
    </dgm:pt>
    <dgm:pt modelId="{6EA2FFD2-1212-A84A-BE79-C9DB53F41E96}" type="parTrans" cxnId="{3D194E7A-1081-2B43-97DF-214FD0DFCC2F}">
      <dgm:prSet/>
      <dgm:spPr/>
      <dgm:t>
        <a:bodyPr/>
        <a:lstStyle/>
        <a:p>
          <a:endParaRPr lang="en-US"/>
        </a:p>
      </dgm:t>
    </dgm:pt>
    <dgm:pt modelId="{CE23A8A8-CDD3-3D4D-8814-79BE3B0E7EA3}" type="sibTrans" cxnId="{3D194E7A-1081-2B43-97DF-214FD0DFCC2F}">
      <dgm:prSet/>
      <dgm:spPr/>
      <dgm:t>
        <a:bodyPr/>
        <a:lstStyle/>
        <a:p>
          <a:endParaRPr lang="en-US"/>
        </a:p>
      </dgm:t>
    </dgm:pt>
    <dgm:pt modelId="{0227638F-67F3-5043-89A3-AFB38C48C3B9}">
      <dgm:prSet/>
      <dgm:spPr/>
      <dgm:t>
        <a:bodyPr/>
        <a:lstStyle/>
        <a:p>
          <a:r>
            <a:rPr lang="en-US" dirty="0" smtClean="0"/>
            <a:t>Art Deco was an innovative design style popular in the 1920s and 1930s. Its sleek, streamlined forms conveyed elegance and sophistication</a:t>
          </a:r>
          <a:endParaRPr lang="en-US" dirty="0"/>
        </a:p>
      </dgm:t>
    </dgm:pt>
    <dgm:pt modelId="{4A4FDCA7-C682-D441-B89B-D9ACF0D773E7}" type="parTrans" cxnId="{7E5BC3EA-B342-C548-ACA2-D624DA996596}">
      <dgm:prSet/>
      <dgm:spPr/>
      <dgm:t>
        <a:bodyPr/>
        <a:lstStyle/>
        <a:p>
          <a:endParaRPr lang="en-US"/>
        </a:p>
      </dgm:t>
    </dgm:pt>
    <dgm:pt modelId="{2A866800-16E3-AD44-85E5-11DA0A35BCBB}" type="sibTrans" cxnId="{7E5BC3EA-B342-C548-ACA2-D624DA996596}">
      <dgm:prSet/>
      <dgm:spPr/>
      <dgm:t>
        <a:bodyPr/>
        <a:lstStyle/>
        <a:p>
          <a:endParaRPr lang="en-US"/>
        </a:p>
      </dgm:t>
    </dgm:pt>
    <dgm:pt modelId="{76CD4608-9E79-CF4B-9EEC-1614FBED5CB3}" type="pres">
      <dgm:prSet presAssocID="{89D8AF69-CFC8-4B40-830B-35EE78AAF9DE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28B1EBC6-8CF7-4E49-A4E3-E43AAD61DD2A}" type="pres">
      <dgm:prSet presAssocID="{BD6D1960-1FA1-CE4E-887D-818C9D51A00E}" presName="composite" presStyleCnt="0"/>
      <dgm:spPr/>
    </dgm:pt>
    <dgm:pt modelId="{E34A6FA0-FD27-A540-8C81-AE3087022967}" type="pres">
      <dgm:prSet presAssocID="{BD6D1960-1FA1-CE4E-887D-818C9D51A00E}" presName="Accent" presStyleLbl="alignAcc1" presStyleIdx="0" presStyleCnt="4"/>
      <dgm:spPr/>
    </dgm:pt>
    <dgm:pt modelId="{9D0235D8-682A-1042-9669-C3C236C8F5BB}" type="pres">
      <dgm:prSet presAssocID="{BD6D1960-1FA1-CE4E-887D-818C9D51A00E}" presName="Imag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1FE52F5-947E-AE4C-A9EB-2487CEC931E1}" type="pres">
      <dgm:prSet presAssocID="{BD6D1960-1FA1-CE4E-887D-818C9D51A00E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46CFFF-4F70-5A4F-B7DD-001B6229DF45}" type="pres">
      <dgm:prSet presAssocID="{BD6D1960-1FA1-CE4E-887D-818C9D51A00E}" presName="Paren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8DC50-C7DE-9E4B-AF0E-F4C1CA8DAB59}" type="pres">
      <dgm:prSet presAssocID="{3ED1C746-E8B5-9B44-AFC4-DB0C9A39EB45}" presName="sibTrans" presStyleCnt="0"/>
      <dgm:spPr/>
    </dgm:pt>
    <dgm:pt modelId="{DDE84A8F-8552-A343-89C6-0337847FBE10}" type="pres">
      <dgm:prSet presAssocID="{FFD02CBC-9E4F-1A40-ADFD-5BBF23197CFE}" presName="composite" presStyleCnt="0"/>
      <dgm:spPr/>
    </dgm:pt>
    <dgm:pt modelId="{51F2EBF2-2A67-844E-9693-1EE12687D9DB}" type="pres">
      <dgm:prSet presAssocID="{FFD02CBC-9E4F-1A40-ADFD-5BBF23197CFE}" presName="Accent" presStyleLbl="alignAcc1" presStyleIdx="1" presStyleCnt="4"/>
      <dgm:spPr/>
    </dgm:pt>
    <dgm:pt modelId="{3D326AA4-CF2C-F74B-90E7-CA91446AADAA}" type="pres">
      <dgm:prSet presAssocID="{FFD02CBC-9E4F-1A40-ADFD-5BBF23197CFE}" presName="Image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BF5F78A-5895-A349-99F1-CC268C7B224D}" type="pres">
      <dgm:prSet presAssocID="{FFD02CBC-9E4F-1A40-ADFD-5BBF23197CFE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138AA-6EA4-3245-8E2A-266E1A424E5C}" type="pres">
      <dgm:prSet presAssocID="{FFD02CBC-9E4F-1A40-ADFD-5BBF23197CFE}" presName="Paren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66DC0-CC61-9644-B125-826EAE028FF7}" type="pres">
      <dgm:prSet presAssocID="{49721097-5DCC-6D4E-A148-6FE3FCC043F2}" presName="sibTrans" presStyleCnt="0"/>
      <dgm:spPr/>
    </dgm:pt>
    <dgm:pt modelId="{40816869-4958-B242-8015-E4ADBFFEC247}" type="pres">
      <dgm:prSet presAssocID="{9762C752-5A09-394D-9538-7CC4ED81D072}" presName="composite" presStyleCnt="0"/>
      <dgm:spPr/>
    </dgm:pt>
    <dgm:pt modelId="{C1C8049D-4584-F041-84B9-DA9FFE560E49}" type="pres">
      <dgm:prSet presAssocID="{9762C752-5A09-394D-9538-7CC4ED81D072}" presName="Accent" presStyleLbl="alignAcc1" presStyleIdx="2" presStyleCnt="4"/>
      <dgm:spPr/>
    </dgm:pt>
    <dgm:pt modelId="{ACD71823-ACC0-D84B-A681-E9C9B06B643B}" type="pres">
      <dgm:prSet presAssocID="{9762C752-5A09-394D-9538-7CC4ED81D072}" presName="Image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F6E2209-677E-6A4C-8A17-52C748DD33AF}" type="pres">
      <dgm:prSet presAssocID="{9762C752-5A09-394D-9538-7CC4ED81D072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3D102-0A8F-5B45-B1CD-05CE4D93EA5D}" type="pres">
      <dgm:prSet presAssocID="{9762C752-5A09-394D-9538-7CC4ED81D072}" presName="Paren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894FB-C031-0D4F-A28F-F1DEBD5E763B}" type="pres">
      <dgm:prSet presAssocID="{5FA6ABF4-490B-454B-BB6E-C52ACE8F5781}" presName="sibTrans" presStyleCnt="0"/>
      <dgm:spPr/>
    </dgm:pt>
    <dgm:pt modelId="{2EADAD9A-1847-944A-B706-36803CDC0B2C}" type="pres">
      <dgm:prSet presAssocID="{F61F3606-859A-7944-A51F-D078EB4EA221}" presName="composite" presStyleCnt="0"/>
      <dgm:spPr/>
    </dgm:pt>
    <dgm:pt modelId="{0B436872-5048-9D48-9CAC-27FAE8552E75}" type="pres">
      <dgm:prSet presAssocID="{F61F3606-859A-7944-A51F-D078EB4EA221}" presName="Accent" presStyleLbl="alignAcc1" presStyleIdx="3" presStyleCnt="4"/>
      <dgm:spPr/>
    </dgm:pt>
    <dgm:pt modelId="{A63B5D5D-66BD-0A4E-90FF-81FE5B14420D}" type="pres">
      <dgm:prSet presAssocID="{F61F3606-859A-7944-A51F-D078EB4EA221}" presName="Image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06C117B-E9EC-8943-A709-22C0AE835108}" type="pres">
      <dgm:prSet presAssocID="{F61F3606-859A-7944-A51F-D078EB4EA221}" presName="Chil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A380D-BCEC-794A-B4A5-F646A810E430}" type="pres">
      <dgm:prSet presAssocID="{F61F3606-859A-7944-A51F-D078EB4EA221}" presName="Paren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415A65-D469-4461-B694-532ADCB93C35}" type="presOf" srcId="{F61F3606-859A-7944-A51F-D078EB4EA221}" destId="{6E4A380D-BCEC-794A-B4A5-F646A810E430}" srcOrd="0" destOrd="0" presId="urn:microsoft.com/office/officeart/2008/layout/TitlePictureLineup"/>
    <dgm:cxn modelId="{42E55E3B-381A-42C0-95DD-A884A2870794}" type="presOf" srcId="{FFD02CBC-9E4F-1A40-ADFD-5BBF23197CFE}" destId="{006138AA-6EA4-3245-8E2A-266E1A424E5C}" srcOrd="0" destOrd="0" presId="urn:microsoft.com/office/officeart/2008/layout/TitlePictureLineup"/>
    <dgm:cxn modelId="{AB3399CD-DE52-45B7-BD17-96E5B56FCA03}" type="presOf" srcId="{0227638F-67F3-5043-89A3-AFB38C48C3B9}" destId="{106C117B-E9EC-8943-A709-22C0AE835108}" srcOrd="0" destOrd="0" presId="urn:microsoft.com/office/officeart/2008/layout/TitlePictureLineup"/>
    <dgm:cxn modelId="{7E5BC3EA-B342-C548-ACA2-D624DA996596}" srcId="{F61F3606-859A-7944-A51F-D078EB4EA221}" destId="{0227638F-67F3-5043-89A3-AFB38C48C3B9}" srcOrd="0" destOrd="0" parTransId="{4A4FDCA7-C682-D441-B89B-D9ACF0D773E7}" sibTransId="{2A866800-16E3-AD44-85E5-11DA0A35BCBB}"/>
    <dgm:cxn modelId="{250D6339-5557-3148-B77B-4273C31EAADA}" srcId="{89D8AF69-CFC8-4B40-830B-35EE78AAF9DE}" destId="{BD6D1960-1FA1-CE4E-887D-818C9D51A00E}" srcOrd="0" destOrd="0" parTransId="{531F7724-78E4-C040-A582-6A11D5BFB4DE}" sibTransId="{3ED1C746-E8B5-9B44-AFC4-DB0C9A39EB45}"/>
    <dgm:cxn modelId="{A2538D4A-EFA8-4250-B496-7132889635FF}" type="presOf" srcId="{5838A092-B72E-B24B-B6E3-FDF313F49602}" destId="{2BF5F78A-5895-A349-99F1-CC268C7B224D}" srcOrd="0" destOrd="0" presId="urn:microsoft.com/office/officeart/2008/layout/TitlePictureLineup"/>
    <dgm:cxn modelId="{3F05450E-9DF4-4896-A826-9F6703561AB5}" type="presOf" srcId="{BD6D1960-1FA1-CE4E-887D-818C9D51A00E}" destId="{7F46CFFF-4F70-5A4F-B7DD-001B6229DF45}" srcOrd="0" destOrd="0" presId="urn:microsoft.com/office/officeart/2008/layout/TitlePictureLineup"/>
    <dgm:cxn modelId="{275D6DB7-3174-514B-A4C2-9753D9B8DF48}" srcId="{89D8AF69-CFC8-4B40-830B-35EE78AAF9DE}" destId="{FFD02CBC-9E4F-1A40-ADFD-5BBF23197CFE}" srcOrd="1" destOrd="0" parTransId="{5104D904-AB2C-AB48-92F3-2DDE8D246299}" sibTransId="{49721097-5DCC-6D4E-A148-6FE3FCC043F2}"/>
    <dgm:cxn modelId="{91B263A9-543B-724A-A6FE-6BCCE27A189D}" srcId="{9762C752-5A09-394D-9538-7CC4ED81D072}" destId="{78CD7606-7C64-6A40-81D7-8BB4C7397762}" srcOrd="0" destOrd="0" parTransId="{9C8B7804-0D94-B24D-94D7-7DA74892FBFE}" sibTransId="{429F77AF-7FAA-064E-AEAE-37FCAE8BF311}"/>
    <dgm:cxn modelId="{468EEDB1-6831-6344-9D5C-8740EFEB5345}" srcId="{89D8AF69-CFC8-4B40-830B-35EE78AAF9DE}" destId="{9762C752-5A09-394D-9538-7CC4ED81D072}" srcOrd="2" destOrd="0" parTransId="{0126FBA2-0D74-6B42-AC6B-69ACE6959160}" sibTransId="{5FA6ABF4-490B-454B-BB6E-C52ACE8F5781}"/>
    <dgm:cxn modelId="{3D194E7A-1081-2B43-97DF-214FD0DFCC2F}" srcId="{89D8AF69-CFC8-4B40-830B-35EE78AAF9DE}" destId="{F61F3606-859A-7944-A51F-D078EB4EA221}" srcOrd="3" destOrd="0" parTransId="{6EA2FFD2-1212-A84A-BE79-C9DB53F41E96}" sibTransId="{CE23A8A8-CDD3-3D4D-8814-79BE3B0E7EA3}"/>
    <dgm:cxn modelId="{F5422095-B39F-5348-BBA5-D445F2A5F629}" srcId="{FFD02CBC-9E4F-1A40-ADFD-5BBF23197CFE}" destId="{5838A092-B72E-B24B-B6E3-FDF313F49602}" srcOrd="0" destOrd="0" parTransId="{4E5EA412-9E2D-274C-AAF7-DBE509FB0E27}" sibTransId="{7C2130AC-1EA4-E145-83FF-8619807586D1}"/>
    <dgm:cxn modelId="{BE7E5112-984B-43A1-B5F8-2FD820AD328E}" type="presOf" srcId="{9762C752-5A09-394D-9538-7CC4ED81D072}" destId="{F223D102-0A8F-5B45-B1CD-05CE4D93EA5D}" srcOrd="0" destOrd="0" presId="urn:microsoft.com/office/officeart/2008/layout/TitlePictureLineup"/>
    <dgm:cxn modelId="{2C654702-DF3F-6F42-AA4F-A41EF9868626}" srcId="{BD6D1960-1FA1-CE4E-887D-818C9D51A00E}" destId="{8A488673-8CF3-9F4E-A339-24B1B5181106}" srcOrd="0" destOrd="0" parTransId="{4766AACB-064A-584B-901D-096DF3D700E1}" sibTransId="{D2319731-4ECC-114E-8AE5-08CDF088F84B}"/>
    <dgm:cxn modelId="{EB34C978-2B9C-4308-89E4-AE66D8ED193F}" type="presOf" srcId="{89D8AF69-CFC8-4B40-830B-35EE78AAF9DE}" destId="{76CD4608-9E79-CF4B-9EEC-1614FBED5CB3}" srcOrd="0" destOrd="0" presId="urn:microsoft.com/office/officeart/2008/layout/TitlePictureLineup"/>
    <dgm:cxn modelId="{F3AE6303-E97A-4360-85DA-A45A7F1573B5}" type="presOf" srcId="{8A488673-8CF3-9F4E-A339-24B1B5181106}" destId="{01FE52F5-947E-AE4C-A9EB-2487CEC931E1}" srcOrd="0" destOrd="0" presId="urn:microsoft.com/office/officeart/2008/layout/TitlePictureLineup"/>
    <dgm:cxn modelId="{9D5C2D79-0D64-40A6-9545-F9EA51D47CCD}" type="presOf" srcId="{78CD7606-7C64-6A40-81D7-8BB4C7397762}" destId="{1F6E2209-677E-6A4C-8A17-52C748DD33AF}" srcOrd="0" destOrd="0" presId="urn:microsoft.com/office/officeart/2008/layout/TitlePictureLineup"/>
    <dgm:cxn modelId="{845AE5D7-EAE7-40FF-98DC-4B5122B16967}" type="presParOf" srcId="{76CD4608-9E79-CF4B-9EEC-1614FBED5CB3}" destId="{28B1EBC6-8CF7-4E49-A4E3-E43AAD61DD2A}" srcOrd="0" destOrd="0" presId="urn:microsoft.com/office/officeart/2008/layout/TitlePictureLineup"/>
    <dgm:cxn modelId="{22CF89FD-272D-4897-B961-91EBE633AD45}" type="presParOf" srcId="{28B1EBC6-8CF7-4E49-A4E3-E43AAD61DD2A}" destId="{E34A6FA0-FD27-A540-8C81-AE3087022967}" srcOrd="0" destOrd="0" presId="urn:microsoft.com/office/officeart/2008/layout/TitlePictureLineup"/>
    <dgm:cxn modelId="{AA84F025-0D3D-4700-894F-D8A14A6C8A3D}" type="presParOf" srcId="{28B1EBC6-8CF7-4E49-A4E3-E43AAD61DD2A}" destId="{9D0235D8-682A-1042-9669-C3C236C8F5BB}" srcOrd="1" destOrd="0" presId="urn:microsoft.com/office/officeart/2008/layout/TitlePictureLineup"/>
    <dgm:cxn modelId="{F847A088-E57A-44F1-80B0-1179061F9F3D}" type="presParOf" srcId="{28B1EBC6-8CF7-4E49-A4E3-E43AAD61DD2A}" destId="{01FE52F5-947E-AE4C-A9EB-2487CEC931E1}" srcOrd="2" destOrd="0" presId="urn:microsoft.com/office/officeart/2008/layout/TitlePictureLineup"/>
    <dgm:cxn modelId="{17EAC152-03E9-4E71-A0FB-347C464612D1}" type="presParOf" srcId="{28B1EBC6-8CF7-4E49-A4E3-E43AAD61DD2A}" destId="{7F46CFFF-4F70-5A4F-B7DD-001B6229DF45}" srcOrd="3" destOrd="0" presId="urn:microsoft.com/office/officeart/2008/layout/TitlePictureLineup"/>
    <dgm:cxn modelId="{53EA841D-B59A-4675-8811-207110F5204E}" type="presParOf" srcId="{76CD4608-9E79-CF4B-9EEC-1614FBED5CB3}" destId="{2058DC50-C7DE-9E4B-AF0E-F4C1CA8DAB59}" srcOrd="1" destOrd="0" presId="urn:microsoft.com/office/officeart/2008/layout/TitlePictureLineup"/>
    <dgm:cxn modelId="{A6471CDA-2320-4EA7-B289-28A15990948A}" type="presParOf" srcId="{76CD4608-9E79-CF4B-9EEC-1614FBED5CB3}" destId="{DDE84A8F-8552-A343-89C6-0337847FBE10}" srcOrd="2" destOrd="0" presId="urn:microsoft.com/office/officeart/2008/layout/TitlePictureLineup"/>
    <dgm:cxn modelId="{877BF070-2267-408C-AB98-FA221FE020F1}" type="presParOf" srcId="{DDE84A8F-8552-A343-89C6-0337847FBE10}" destId="{51F2EBF2-2A67-844E-9693-1EE12687D9DB}" srcOrd="0" destOrd="0" presId="urn:microsoft.com/office/officeart/2008/layout/TitlePictureLineup"/>
    <dgm:cxn modelId="{E3A32ACB-87CC-4A38-A3BE-1320A8AF65CD}" type="presParOf" srcId="{DDE84A8F-8552-A343-89C6-0337847FBE10}" destId="{3D326AA4-CF2C-F74B-90E7-CA91446AADAA}" srcOrd="1" destOrd="0" presId="urn:microsoft.com/office/officeart/2008/layout/TitlePictureLineup"/>
    <dgm:cxn modelId="{E6F4C8DC-2153-4DA6-BF3E-AACD0E2E8EC6}" type="presParOf" srcId="{DDE84A8F-8552-A343-89C6-0337847FBE10}" destId="{2BF5F78A-5895-A349-99F1-CC268C7B224D}" srcOrd="2" destOrd="0" presId="urn:microsoft.com/office/officeart/2008/layout/TitlePictureLineup"/>
    <dgm:cxn modelId="{DA4FE4BA-E97B-41DB-8CA6-D9279F7FC2D1}" type="presParOf" srcId="{DDE84A8F-8552-A343-89C6-0337847FBE10}" destId="{006138AA-6EA4-3245-8E2A-266E1A424E5C}" srcOrd="3" destOrd="0" presId="urn:microsoft.com/office/officeart/2008/layout/TitlePictureLineup"/>
    <dgm:cxn modelId="{8E96EFAE-8A64-4079-A6F4-58FFDC3C4EEB}" type="presParOf" srcId="{76CD4608-9E79-CF4B-9EEC-1614FBED5CB3}" destId="{54666DC0-CC61-9644-B125-826EAE028FF7}" srcOrd="3" destOrd="0" presId="urn:microsoft.com/office/officeart/2008/layout/TitlePictureLineup"/>
    <dgm:cxn modelId="{89DA1DE6-96CD-40E7-9FC3-F63CADB690FB}" type="presParOf" srcId="{76CD4608-9E79-CF4B-9EEC-1614FBED5CB3}" destId="{40816869-4958-B242-8015-E4ADBFFEC247}" srcOrd="4" destOrd="0" presId="urn:microsoft.com/office/officeart/2008/layout/TitlePictureLineup"/>
    <dgm:cxn modelId="{5FFC3AE5-B79B-4250-A740-2CF7717639CC}" type="presParOf" srcId="{40816869-4958-B242-8015-E4ADBFFEC247}" destId="{C1C8049D-4584-F041-84B9-DA9FFE560E49}" srcOrd="0" destOrd="0" presId="urn:microsoft.com/office/officeart/2008/layout/TitlePictureLineup"/>
    <dgm:cxn modelId="{12A44102-2BAC-4368-80CE-040821DF0B60}" type="presParOf" srcId="{40816869-4958-B242-8015-E4ADBFFEC247}" destId="{ACD71823-ACC0-D84B-A681-E9C9B06B643B}" srcOrd="1" destOrd="0" presId="urn:microsoft.com/office/officeart/2008/layout/TitlePictureLineup"/>
    <dgm:cxn modelId="{A37330A3-25CE-4E43-B9FD-9EAB49AE76A4}" type="presParOf" srcId="{40816869-4958-B242-8015-E4ADBFFEC247}" destId="{1F6E2209-677E-6A4C-8A17-52C748DD33AF}" srcOrd="2" destOrd="0" presId="urn:microsoft.com/office/officeart/2008/layout/TitlePictureLineup"/>
    <dgm:cxn modelId="{D14F3341-4E42-4B6D-903D-E18216363B2E}" type="presParOf" srcId="{40816869-4958-B242-8015-E4ADBFFEC247}" destId="{F223D102-0A8F-5B45-B1CD-05CE4D93EA5D}" srcOrd="3" destOrd="0" presId="urn:microsoft.com/office/officeart/2008/layout/TitlePictureLineup"/>
    <dgm:cxn modelId="{94AA7C13-B010-4705-BD68-23407743750E}" type="presParOf" srcId="{76CD4608-9E79-CF4B-9EEC-1614FBED5CB3}" destId="{AFF894FB-C031-0D4F-A28F-F1DEBD5E763B}" srcOrd="5" destOrd="0" presId="urn:microsoft.com/office/officeart/2008/layout/TitlePictureLineup"/>
    <dgm:cxn modelId="{D9544FB4-CB4A-4AE3-8885-126443039362}" type="presParOf" srcId="{76CD4608-9E79-CF4B-9EEC-1614FBED5CB3}" destId="{2EADAD9A-1847-944A-B706-36803CDC0B2C}" srcOrd="6" destOrd="0" presId="urn:microsoft.com/office/officeart/2008/layout/TitlePictureLineup"/>
    <dgm:cxn modelId="{842A5192-600F-42D1-9A09-339C2908C1EE}" type="presParOf" srcId="{2EADAD9A-1847-944A-B706-36803CDC0B2C}" destId="{0B436872-5048-9D48-9CAC-27FAE8552E75}" srcOrd="0" destOrd="0" presId="urn:microsoft.com/office/officeart/2008/layout/TitlePictureLineup"/>
    <dgm:cxn modelId="{9E6EED92-E03E-4F73-A253-7CEA236C3CFE}" type="presParOf" srcId="{2EADAD9A-1847-944A-B706-36803CDC0B2C}" destId="{A63B5D5D-66BD-0A4E-90FF-81FE5B14420D}" srcOrd="1" destOrd="0" presId="urn:microsoft.com/office/officeart/2008/layout/TitlePictureLineup"/>
    <dgm:cxn modelId="{0E0DA284-4D62-4767-937A-07976C8AADE4}" type="presParOf" srcId="{2EADAD9A-1847-944A-B706-36803CDC0B2C}" destId="{106C117B-E9EC-8943-A709-22C0AE835108}" srcOrd="2" destOrd="0" presId="urn:microsoft.com/office/officeart/2008/layout/TitlePictureLineup"/>
    <dgm:cxn modelId="{634DE872-3C8A-400C-80DA-D41E18E61C7A}" type="presParOf" srcId="{2EADAD9A-1847-944A-B706-36803CDC0B2C}" destId="{6E4A380D-BCEC-794A-B4A5-F646A810E430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4FF2-7AC5-4A4D-984D-CE4488345757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13F61-9634-43B1-90E6-621A5F6F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5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1406A81-703A-EE4C-9534-A130CCBDB65F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20F4D829-927E-4520-8C94-94CB7B71165F}" type="slidenum">
              <a:rPr lang="en-US" altLang="en-US" smtClean="0"/>
              <a:pPr/>
              <a:t>40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7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0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3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3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7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1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8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3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2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0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BBA66-1A0C-4A83-A334-56D866B6FB26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5EAD9-C33B-4A28-ABF3-0C69C9120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9i84xYelZI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79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5J-ckIsitpI" TargetMode="Externa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://www.youtube.com/watch?v=339ixMtHrVk" TargetMode="External"/><Relationship Id="rId4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cassohead.com/create.html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40.png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wmf"/><Relationship Id="rId5" Type="http://schemas.openxmlformats.org/officeDocument/2006/relationships/image" Target="../media/image174.png"/><Relationship Id="rId4" Type="http://schemas.openxmlformats.org/officeDocument/2006/relationships/image" Target="../media/image17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0" descr="speakeasy171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AutoShape 14"/>
          <p:cNvSpPr>
            <a:spLocks noChangeArrowheads="1"/>
          </p:cNvSpPr>
          <p:nvPr/>
        </p:nvSpPr>
        <p:spPr bwMode="auto">
          <a:xfrm>
            <a:off x="4495800" y="228600"/>
            <a:ext cx="4038600" cy="3505200"/>
          </a:xfrm>
          <a:prstGeom prst="wedgeEllipseCallout">
            <a:avLst>
              <a:gd name="adj1" fmla="val -111565"/>
              <a:gd name="adj2" fmla="val 9352"/>
            </a:avLst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6150" name="Text Box 15"/>
          <p:cNvSpPr txBox="1">
            <a:spLocks noChangeArrowheads="1"/>
          </p:cNvSpPr>
          <p:nvPr/>
        </p:nvSpPr>
        <p:spPr bwMode="auto">
          <a:xfrm>
            <a:off x="5105400" y="534988"/>
            <a:ext cx="29718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ＭＳ Ｐゴシック" charset="-128"/>
              </a:rPr>
              <a:t>If you owned a credit card what are 3 items you would buy right away?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a typeface="ＭＳ Ｐゴシック" charset="-128"/>
            </a:endParaRPr>
          </a:p>
        </p:txBody>
      </p:sp>
      <p:pic>
        <p:nvPicPr>
          <p:cNvPr id="25607" name="Picture 26" descr="APPLE_MARTI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181600"/>
            <a:ext cx="104298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22" descr="music-not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2173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9"/>
          <p:cNvSpPr txBox="1">
            <a:spLocks noChangeArrowheads="1"/>
          </p:cNvSpPr>
          <p:nvPr/>
        </p:nvSpPr>
        <p:spPr bwMode="auto">
          <a:xfrm>
            <a:off x="3464692" y="3733800"/>
            <a:ext cx="3733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CONTENT VOCABULARY</a:t>
            </a:r>
          </a:p>
          <a:p>
            <a:pPr algn="ctr" eaLnBrk="1" hangingPunct="1"/>
            <a:r>
              <a:rPr lang="en-US" altLang="en-US" b="1" dirty="0" smtClean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Flapper</a:t>
            </a:r>
            <a:endParaRPr lang="en-US" altLang="en-US" b="1" dirty="0">
              <a:solidFill>
                <a:schemeClr val="bg1"/>
              </a:solidFill>
              <a:effectLst>
                <a:glow rad="419100">
                  <a:schemeClr val="tx1"/>
                </a:glow>
              </a:effectLst>
              <a:latin typeface="Arial" pitchFamily="34" charset="0"/>
            </a:endParaRPr>
          </a:p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Model T</a:t>
            </a:r>
          </a:p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-Installment Plan</a:t>
            </a:r>
          </a:p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-Consumerism</a:t>
            </a:r>
          </a:p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-Art </a:t>
            </a:r>
            <a:r>
              <a:rPr lang="en-US" altLang="en-US" b="1" dirty="0" smtClean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Deco</a:t>
            </a:r>
          </a:p>
          <a:p>
            <a:pPr algn="ctr" eaLnBrk="1" hangingPunct="1"/>
            <a:endParaRPr lang="en-US" altLang="en-US" b="1" dirty="0">
              <a:solidFill>
                <a:schemeClr val="bg1"/>
              </a:solidFill>
              <a:effectLst>
                <a:glow rad="419100">
                  <a:schemeClr val="tx1"/>
                </a:glow>
              </a:effectLst>
              <a:latin typeface="Arial" pitchFamily="34" charset="0"/>
            </a:endParaRPr>
          </a:p>
          <a:p>
            <a:pPr algn="ctr" eaLnBrk="1" hangingPunct="1"/>
            <a:r>
              <a:rPr lang="en-US" altLang="en-US" b="1" dirty="0" smtClean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ACADEMIC VOCABULARY</a:t>
            </a:r>
          </a:p>
          <a:p>
            <a:pPr algn="ctr" eaLnBrk="1" hangingPunct="1"/>
            <a:r>
              <a:rPr lang="en-US" altLang="en-US" b="1" dirty="0" smtClean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Culture</a:t>
            </a:r>
            <a:endParaRPr lang="en-US" altLang="en-US" b="1" dirty="0">
              <a:solidFill>
                <a:schemeClr val="bg1"/>
              </a:solidFill>
              <a:effectLst>
                <a:glow rad="419100">
                  <a:schemeClr val="tx1"/>
                </a:glow>
              </a:effectLst>
              <a:latin typeface="Arial" pitchFamily="34" charset="0"/>
            </a:endParaRPr>
          </a:p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  <a:effectLst>
                  <a:glow rad="419100">
                    <a:schemeClr val="tx1"/>
                  </a:glow>
                </a:effectLst>
                <a:latin typeface="Arial" pitchFamily="34" charset="0"/>
              </a:rPr>
              <a:t>Prosperity </a:t>
            </a:r>
          </a:p>
          <a:p>
            <a:pPr algn="ctr" eaLnBrk="1" hangingPunct="1"/>
            <a:endParaRPr lang="en-US" altLang="en-US" b="1" dirty="0">
              <a:solidFill>
                <a:schemeClr val="bg1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b="1" dirty="0"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dirty="0">
              <a:latin typeface="Arial" pitchFamily="34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396063" y="205323"/>
            <a:ext cx="46668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Bell Ringer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1977656" y="1024473"/>
            <a:ext cx="2929474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&amp; Vocab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7" name="Picture 15" descr="\\erhsfile\userdata$\asandoval\My Documents\My Pictures\flapper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645" l="16331" r="89926">
                        <a14:foregroundMark x1="25239" y1="47660" x2="23330" y2="57305"/>
                        <a14:foregroundMark x1="23330" y1="17730" x2="26405" y2="46667"/>
                        <a14:foregroundMark x1="32344" y1="25816" x2="40297" y2="18014"/>
                        <a14:foregroundMark x1="24602" y1="59291" x2="27890" y2="74468"/>
                        <a14:foregroundMark x1="18664" y1="2553" x2="18346" y2="3121"/>
                        <a14:foregroundMark x1="18346" y1="20851" x2="18346" y2="23121"/>
                        <a14:foregroundMark x1="18346" y1="19149" x2="17922" y2="20709"/>
                        <a14:foregroundMark x1="26617" y1="27943" x2="29480" y2="31206"/>
                        <a14:foregroundMark x1="29480" y1="32057" x2="30859" y2="37872"/>
                        <a14:foregroundMark x1="43372" y1="56312" x2="40403" y2="54610"/>
                        <a14:backgroundMark x1="18452" y1="33617" x2="18452" y2="46525"/>
                        <a14:backgroundMark x1="26829" y1="12908" x2="26829" y2="12908"/>
                        <a14:backgroundMark x1="30329" y1="58582" x2="30329" y2="58582"/>
                        <a14:backgroundMark x1="26829" y1="60142" x2="26829" y2="60142"/>
                        <a14:backgroundMark x1="28950" y1="68936" x2="30647" y2="72482"/>
                        <a14:backgroundMark x1="25027" y1="75177" x2="24496" y2="69929"/>
                        <a14:backgroundMark x1="21209" y1="48511" x2="19936" y2="57589"/>
                        <a14:backgroundMark x1="21421" y1="58865" x2="23118" y2="63121"/>
                        <a14:backgroundMark x1="39343" y1="16879" x2="41994" y2="14894"/>
                        <a14:backgroundMark x1="17497" y1="16312" x2="17497" y2="16312"/>
                        <a14:backgroundMark x1="17391" y1="6241" x2="17391" y2="6241"/>
                        <a14:backgroundMark x1="17073" y1="8936" x2="17073" y2="8936"/>
                        <a14:backgroundMark x1="16755" y1="13759" x2="16755" y2="13759"/>
                        <a14:backgroundMark x1="27784" y1="26950" x2="26617" y2="22553"/>
                        <a14:backgroundMark x1="32344" y1="40000" x2="32344" y2="43262"/>
                        <a14:backgroundMark x1="28102" y1="49220" x2="27996" y2="50071"/>
                        <a14:backgroundMark x1="26723" y1="52908" x2="27572" y2="50496"/>
                        <a14:backgroundMark x1="36903" y1="53617" x2="28208" y2="53333"/>
                        <a14:backgroundMark x1="39767" y1="52340" x2="43160" y2="55035"/>
                        <a14:backgroundMark x1="38070" y1="52340" x2="37434" y2="52766"/>
                        <a14:backgroundMark x1="42206" y1="59007" x2="42206" y2="5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2"/>
          <a:stretch/>
        </p:blipFill>
        <p:spPr bwMode="auto">
          <a:xfrm>
            <a:off x="-1432143" y="1354356"/>
            <a:ext cx="4896835" cy="781629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30" descr="lipsti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2444">
            <a:off x="-365186" y="2874044"/>
            <a:ext cx="1253512" cy="88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8" descr="APPLE_MARTI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06" y="2019723"/>
            <a:ext cx="87153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4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http://www.norcorp.com/Portals/60349/images/art-deco-grip-LG-front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1765" r="8000" b="22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MPj0438719000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574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5"/>
          <p:cNvSpPr>
            <a:spLocks noGrp="1"/>
          </p:cNvSpPr>
          <p:nvPr>
            <p:ph type="body" idx="1"/>
          </p:nvPr>
        </p:nvSpPr>
        <p:spPr>
          <a:xfrm>
            <a:off x="533400" y="1143000"/>
            <a:ext cx="60198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Calibri" charset="0"/>
              </a:rPr>
              <a:t>Many people bought refrigerators, cars, etc. with money that they did not have.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Calibri" charset="0"/>
              </a:rPr>
              <a:t> This system was called installment buying. 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Calibri" charset="0"/>
              </a:rPr>
              <a:t>With this system, people could make a monthly, weekly, or yearly payment on an item that they wanted or needed.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pic>
        <p:nvPicPr>
          <p:cNvPr id="30725" name="Picture 6" descr="MCj0406168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191">
            <a:off x="6934200" y="668338"/>
            <a:ext cx="22098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9" name="WordArt 7"/>
          <p:cNvSpPr>
            <a:spLocks noChangeArrowheads="1" noChangeShapeType="1" noTextEdit="1"/>
          </p:cNvSpPr>
          <p:nvPr/>
        </p:nvSpPr>
        <p:spPr bwMode="auto">
          <a:xfrm>
            <a:off x="304800" y="914400"/>
            <a:ext cx="67056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+mn-ea"/>
                <a:cs typeface="+mn-cs"/>
              </a:rPr>
              <a:t>                </a:t>
            </a:r>
          </a:p>
        </p:txBody>
      </p:sp>
      <p:pic>
        <p:nvPicPr>
          <p:cNvPr id="30727" name="Picture 3" descr="MPj04052440000[1]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36576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228600"/>
            <a:ext cx="6781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agneto" pitchFamily="82" charset="0"/>
                <a:ea typeface="+mn-ea"/>
                <a:cs typeface="+mn-cs"/>
              </a:rPr>
              <a:t>Buying on Credit</a:t>
            </a:r>
          </a:p>
        </p:txBody>
      </p:sp>
    </p:spTree>
    <p:extLst>
      <p:ext uri="{BB962C8B-B14F-4D97-AF65-F5344CB8AC3E}">
        <p14:creationId xmlns:p14="http://schemas.microsoft.com/office/powerpoint/2010/main" val="28930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stocks"/>
          <p:cNvPicPr>
            <a:picLocks noChangeAspect="1" noChangeArrowheads="1"/>
          </p:cNvPicPr>
          <p:nvPr/>
        </p:nvPicPr>
        <p:blipFill>
          <a:blip r:embed="rId2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solidFill>
              <a:srgbClr val="339966"/>
            </a:solidFill>
            <a:miter lim="800000"/>
            <a:headEnd/>
            <a:tailEnd/>
          </a:ln>
        </p:spPr>
      </p:pic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the 1920s more people invested in the stock market than ever before.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Stock prices rose so fast that at the end of the decade, some people became rich overnight by buying and selling stocks. </a:t>
            </a:r>
          </a:p>
        </p:txBody>
      </p:sp>
      <p:pic>
        <p:nvPicPr>
          <p:cNvPr id="39940" name="Picture 4" descr="2004-07-01%2520Stock%2520market%2520Boom%2520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006">
            <a:off x="4724400" y="1752600"/>
            <a:ext cx="4179888" cy="4724400"/>
          </a:xfrm>
          <a:prstGeom prst="rect">
            <a:avLst/>
          </a:prstGeom>
          <a:noFill/>
          <a:ln w="762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WordArt 9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807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/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agneto" pitchFamily="82" charset="0"/>
                <a:ea typeface="ＭＳ Ｐゴシック" charset="-128"/>
              </a:rPr>
              <a:t>Buying on Margin</a:t>
            </a:r>
          </a:p>
        </p:txBody>
      </p:sp>
    </p:spTree>
    <p:extLst>
      <p:ext uri="{BB962C8B-B14F-4D97-AF65-F5344CB8AC3E}">
        <p14:creationId xmlns:p14="http://schemas.microsoft.com/office/powerpoint/2010/main" val="33505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stocks_chart"/>
          <p:cNvPicPr>
            <a:picLocks noChangeAspect="1" noChangeArrowheads="1"/>
          </p:cNvPicPr>
          <p:nvPr/>
        </p:nvPicPr>
        <p:blipFill>
          <a:blip r:embed="rId2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3810000" cy="4953000"/>
          </a:xfrm>
          <a:gradFill rotWithShape="1">
            <a:gsLst>
              <a:gs pos="0">
                <a:srgbClr val="33CC33"/>
              </a:gs>
              <a:gs pos="100000">
                <a:srgbClr val="CCFF99"/>
              </a:gs>
            </a:gsLst>
            <a:lin ang="5400000" scaled="1"/>
          </a:gradFill>
          <a:ln w="57150">
            <a:solidFill>
              <a:srgbClr val="3399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500" smtClean="0"/>
              <a:t>People could buy stocks on margin which was like </a:t>
            </a:r>
            <a:r>
              <a:rPr lang="en-US" altLang="en-US" sz="2500" b="1" u="sng" smtClean="0"/>
              <a:t>installment</a:t>
            </a:r>
            <a:r>
              <a:rPr lang="en-US" altLang="en-US" sz="2500" smtClean="0"/>
              <a:t> buying.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500" smtClean="0"/>
              <a:t>You could buy stocks for only a 10% down payment! The buyer would hold the stock until the price rose and then sell it for a profit.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500" smtClean="0"/>
              <a:t>As long as the stock prices kept going up, the system worked. </a:t>
            </a:r>
          </a:p>
        </p:txBody>
      </p:sp>
      <p:pic>
        <p:nvPicPr>
          <p:cNvPr id="29703" name="Picture 7" descr="http://www.google.com/url?source=imglanding&amp;ct=img&amp;q=http://24.media.tumblr.com/4182248974dbe9278496ec3e9cb1e4d7/tumblr_mfu4ox1ONb1rubozqo1_1280.jpg&amp;sa=X&amp;ei=_KhuUuu2FO7VigKqzoCAAQ&amp;ved=0CAkQ8wc&amp;usg=AFQjCNHVOXiV4A-42KdR9TNeOjslwN__p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5634">
            <a:off x="4261962" y="1638501"/>
            <a:ext cx="5126735" cy="3871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65" name="Picture 4" descr="MCj043983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84725"/>
            <a:ext cx="2667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807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/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agneto" pitchFamily="82" charset="0"/>
                <a:ea typeface="ＭＳ Ｐゴシック" charset="-128"/>
              </a:rPr>
              <a:t>Stock Market</a:t>
            </a:r>
          </a:p>
        </p:txBody>
      </p:sp>
    </p:spTree>
    <p:extLst>
      <p:ext uri="{BB962C8B-B14F-4D97-AF65-F5344CB8AC3E}">
        <p14:creationId xmlns:p14="http://schemas.microsoft.com/office/powerpoint/2010/main" val="140879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ocks_chart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4191000" cy="4648200"/>
          </a:xfrm>
          <a:solidFill>
            <a:schemeClr val="bg1">
              <a:alpha val="83136"/>
            </a:schemeClr>
          </a:solidFill>
          <a:ln w="76200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/>
              <a:t>Buying on credit was a huge problem in the 1920s. </a:t>
            </a:r>
          </a:p>
          <a:p>
            <a:pPr eaLnBrk="1" hangingPunct="1"/>
            <a:r>
              <a:rPr lang="en-US" altLang="en-US" smtClean="0"/>
              <a:t>Since the 20s was a period of great economic boom, not many people took the future into consideration. </a:t>
            </a:r>
          </a:p>
        </p:txBody>
      </p: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8001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/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agneto" pitchFamily="82" charset="0"/>
                <a:ea typeface="ＭＳ Ｐゴシック" charset="-128"/>
              </a:rPr>
              <a:t>Buying on Credit</a:t>
            </a:r>
          </a:p>
        </p:txBody>
      </p:sp>
      <p:pic>
        <p:nvPicPr>
          <p:cNvPr id="30728" name="Picture 8" descr="http://www.google.com/url?source=imglanding&amp;ct=img&amp;q=http://callisto.ggsrv.com/imgsrv/FastFetch/UBER2/gdnd_01_img0027&amp;sa=X&amp;ei=aqluUoeLGJDtiQL49IHoDA&amp;ved=0CAkQ8wc4Dw&amp;usg=AFQjCNEZLgfqhlt9U4YoKosFPYgueZksyA"/>
          <p:cNvPicPr>
            <a:picLocks noChangeAspect="1" noChangeArrowheads="1"/>
          </p:cNvPicPr>
          <p:nvPr/>
        </p:nvPicPr>
        <p:blipFill>
          <a:blip r:embed="rId3" cstate="print"/>
          <a:srcRect t="8451" b="5634"/>
          <a:stretch>
            <a:fillRect/>
          </a:stretch>
        </p:blipFill>
        <p:spPr bwMode="auto">
          <a:xfrm>
            <a:off x="5105400" y="1524000"/>
            <a:ext cx="3730614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37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en-US" sz="4000" b="1">
                <a:latin typeface="Calibri" charset="0"/>
              </a:rPr>
              <a:t>prosperous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587500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500" b="1"/>
              <a:t>How was the economy during the 20s?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3500"/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en-US" sz="4000" b="1">
                <a:latin typeface="Calibri" charset="0"/>
              </a:rPr>
              <a:t>Due to mass production techniques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587500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500" b="1"/>
              <a:t>Why did the advertising industry increase during the 20s?</a:t>
            </a:r>
            <a:endParaRPr lang="en-US" sz="3500"/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199657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en-US" sz="4000" b="1">
                <a:latin typeface="Calibri" charset="0"/>
              </a:rPr>
              <a:t>It is creating debt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070806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500" b="1" dirty="0"/>
              <a:t>What problems might develop from </a:t>
            </a:r>
            <a:r>
              <a:rPr lang="en-US" sz="3500" b="1" dirty="0" smtClean="0"/>
              <a:t>buying </a:t>
            </a:r>
            <a:r>
              <a:rPr lang="en-US" sz="3500" b="1" dirty="0"/>
              <a:t>on credit?</a:t>
            </a:r>
            <a:r>
              <a:rPr lang="en-US" sz="3500" dirty="0"/>
              <a:t> 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http://www.norcorp.com/Portals/60349/images/art-deco-grip-LG-front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1765" r="8000" b="22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pkg_99_b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819400"/>
            <a:ext cx="44005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1920_Charron,%2520Giradot%2520et%2520Voig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0056">
            <a:off x="609600" y="3048000"/>
            <a:ext cx="3962400" cy="3235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4" name="Picture 5" descr="1920radi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19400"/>
            <a:ext cx="18843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 descr="Movie-Ree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19400"/>
            <a:ext cx="137636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609600" y="1524000"/>
            <a:ext cx="8153400" cy="11906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Arial" pitchFamily="34" charset="0"/>
              </a:rPr>
              <a:t>How did mass radios, and movies play a role in popular culture?</a:t>
            </a:r>
          </a:p>
        </p:txBody>
      </p:sp>
      <p:sp>
        <p:nvSpPr>
          <p:cNvPr id="43017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533400" y="255180"/>
            <a:ext cx="8185298" cy="8450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New Technologies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www.norcorp.com/Portals/60349/images/art-deco-grip-LG-front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1765" r="8000" b="22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191000" cy="5334000"/>
          </a:xfrm>
          <a:solidFill>
            <a:schemeClr val="bg1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 charset="0"/>
              </a:rPr>
              <a:t>Was the 1</a:t>
            </a:r>
            <a:r>
              <a:rPr lang="en-US" sz="2800" baseline="30000" dirty="0" smtClean="0">
                <a:latin typeface="Calibri" charset="0"/>
              </a:rPr>
              <a:t>st</a:t>
            </a:r>
            <a:r>
              <a:rPr lang="en-US" sz="2800" dirty="0" smtClean="0">
                <a:latin typeface="Calibri" charset="0"/>
              </a:rPr>
              <a:t> form of mass media.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 charset="0"/>
              </a:rPr>
              <a:t>Almost </a:t>
            </a:r>
            <a:r>
              <a:rPr lang="en-US" sz="2800" dirty="0">
                <a:latin typeface="Calibri" charset="0"/>
              </a:rPr>
              <a:t>overnight radio mania swept the United States. </a:t>
            </a:r>
            <a:endParaRPr lang="en-US" sz="2800" dirty="0" smtClean="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</a:rPr>
              <a:t>Every major city had stations broadcasting news, plays, and even live sporting events.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 charset="0"/>
              </a:rPr>
              <a:t>Almost </a:t>
            </a:r>
            <a:r>
              <a:rPr lang="en-US" sz="2800" dirty="0">
                <a:latin typeface="Calibri" charset="0"/>
              </a:rPr>
              <a:t>every family owned a </a:t>
            </a:r>
            <a:r>
              <a:rPr lang="en-US" sz="2800" dirty="0" smtClean="0">
                <a:latin typeface="Calibri" charset="0"/>
              </a:rPr>
              <a:t>radio</a:t>
            </a:r>
            <a:endParaRPr lang="en-US" sz="2800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 charset="0"/>
              </a:rPr>
              <a:t>Contributed </a:t>
            </a:r>
            <a:r>
              <a:rPr lang="en-US" sz="2800" dirty="0">
                <a:latin typeface="Calibri" charset="0"/>
              </a:rPr>
              <a:t>to the world wide  diffusion of </a:t>
            </a:r>
            <a:r>
              <a:rPr lang="en-US" sz="2800" dirty="0" smtClean="0">
                <a:latin typeface="Calibri" charset="0"/>
              </a:rPr>
              <a:t>pop-culture: Helped unify the nation</a:t>
            </a:r>
            <a:endParaRPr lang="en-US" sz="2800" dirty="0">
              <a:latin typeface="Calibri" charset="0"/>
            </a:endParaRPr>
          </a:p>
        </p:txBody>
      </p:sp>
      <p:pic>
        <p:nvPicPr>
          <p:cNvPr id="44037" name="Picture 13" descr="listen_with_moth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871913" cy="5067300"/>
          </a:xfrm>
          <a:prstGeom prst="rect">
            <a:avLst/>
          </a:prstGeom>
          <a:solidFill>
            <a:srgbClr val="FFCC99"/>
          </a:solidFill>
          <a:ln w="762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32775" name="Picture 7" descr="1920's --  The radio!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9915">
            <a:off x="5021989" y="1255412"/>
            <a:ext cx="4205358" cy="5221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533400" y="255180"/>
            <a:ext cx="8185298" cy="8450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Mass Media: Radio &amp; Music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6845">
            <a:off x="4482607" y="1467786"/>
            <a:ext cx="4965097" cy="3922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50" y="125513"/>
            <a:ext cx="4876800" cy="656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621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4194" y="1170738"/>
            <a:ext cx="3895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skerville Old Face" panose="02020602080505020303" pitchFamily="18" charset="0"/>
                <a:cs typeface="Bellerose Light:1.0"/>
              </a:rPr>
              <a:t>Silent Movies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skerville Old Face" panose="02020602080505020303" pitchFamily="18" charset="0"/>
              <a:cs typeface="Bellerose Light:1.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4253" y="2094068"/>
            <a:ext cx="55554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ell MT" panose="02020503060305020303" pitchFamily="18" charset="0"/>
                <a:cs typeface="Bellerose Light:1.0"/>
              </a:rPr>
              <a:t>Silent movies became "talkies" when sound was finally added. 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ell MT" panose="02020503060305020303" pitchFamily="18" charset="0"/>
                <a:cs typeface="Bellerose Light:1.0"/>
              </a:rPr>
              <a:t>Charlie Chaplin, the Little Tramp, was one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ell MT" panose="02020503060305020303" pitchFamily="18" charset="0"/>
                <a:cs typeface="Bellerose Light:1.0"/>
              </a:rPr>
              <a:t>of the most famous stars in motion-picture history</a:t>
            </a:r>
          </a:p>
        </p:txBody>
      </p:sp>
    </p:spTree>
    <p:extLst>
      <p:ext uri="{BB962C8B-B14F-4D97-AF65-F5344CB8AC3E}">
        <p14:creationId xmlns:p14="http://schemas.microsoft.com/office/powerpoint/2010/main" val="40088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/>
          </p:cNvSpPr>
          <p:nvPr>
            <p:ph type="subTitle" idx="1"/>
          </p:nvPr>
        </p:nvSpPr>
        <p:spPr>
          <a:xfrm>
            <a:off x="3429000" y="5981700"/>
            <a:ext cx="6400800" cy="17526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Calibri" charset="0"/>
              </a:rPr>
              <a:t>Chapter 7.2</a:t>
            </a:r>
            <a:r>
              <a:rPr lang="en-US">
                <a:solidFill>
                  <a:schemeClr val="tx1"/>
                </a:solidFill>
                <a:latin typeface="Calibri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8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idata.over-blog.com/0/00/35/40/portraits2/charlie-chaplin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66" y="6927"/>
            <a:ext cx="7175848" cy="669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276" y1="49275" x2="80460" y2="49855"/>
                        <a14:foregroundMark x1="77874" y1="13913" x2="85057" y2="20290"/>
                        <a14:foregroundMark x1="89655" y1="32174" x2="90805" y2="35652"/>
                        <a14:foregroundMark x1="38218" y1="7826" x2="29885" y2="13913"/>
                        <a14:foregroundMark x1="6034" y1="61159" x2="12931" y2="77101"/>
                        <a14:foregroundMark x1="62069" y1="94203" x2="88218" y2="74783"/>
                        <a14:foregroundMark x1="21264" y1="42609" x2="22126" y2="57971"/>
                        <a14:foregroundMark x1="46552" y1="53333" x2="47126" y2="6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96" y="5646321"/>
            <a:ext cx="971674" cy="9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415">
            <a:off x="304888" y="1018924"/>
            <a:ext cx="4165902" cy="541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5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0"/>
            <a:ext cx="4633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http://rds.yahoo.com/_ylt=A0S020yGkWpJtU4AZn.jzbkF/SIG=11ubp4aln/EXP=1231807238/**http%3A/www.musicals101.com/News/jol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3505200" cy="155416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Arial" charset="0"/>
              </a:rPr>
              <a:t>1927- First movie with sound was "Jazz Singer."</a:t>
            </a:r>
          </a:p>
        </p:txBody>
      </p:sp>
      <p:sp>
        <p:nvSpPr>
          <p:cNvPr id="46085" name="TextBox 9"/>
          <p:cNvSpPr txBox="1">
            <a:spLocks noChangeArrowheads="1"/>
          </p:cNvSpPr>
          <p:nvPr/>
        </p:nvSpPr>
        <p:spPr bwMode="auto">
          <a:xfrm>
            <a:off x="457200" y="2286000"/>
            <a:ext cx="3352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6000">
                <a:latin typeface="Arial" charset="0"/>
              </a:rPr>
              <a:t>Why does he look so funny?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24" name="Picture 8" descr="AL JOL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33592">
            <a:off x="3657732" y="1291259"/>
            <a:ext cx="5197475" cy="4140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826" name="Picture 10" descr="Al Jolson ... the most famous vaudevillian of the time...famous for his black makeup &amp; for the song Mamm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77165">
            <a:off x="4419600" y="457200"/>
            <a:ext cx="4435475" cy="5686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13622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794641" y="2020918"/>
            <a:ext cx="7049814" cy="1084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Airplanes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3121682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1903: The wright brothers flew first motorized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1927: Charles Lindberg- First solo flight across the Atlantic Ocean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5308" y="1119352"/>
            <a:ext cx="2506719" cy="32476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1919, a wealthy hotel man, Raymond </a:t>
            </a:r>
            <a:r>
              <a:rPr lang="en-US" altLang="en-US" b="1" dirty="0" err="1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Orteig</a:t>
            </a:r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offered a prize of $25,000 to anyone who could fly from New York to Paris. Several pilots tried for the prize. No one collected</a:t>
            </a:r>
            <a:r>
              <a:rPr lang="en-US" altLang="en-US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8640" y="1119352"/>
            <a:ext cx="2506719" cy="32476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 smtClean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1927, competition got fierce. Besides the money, everyone knew there would be much glory for the pilot who first crossed the Atlantic Ocean.</a:t>
            </a:r>
            <a:r>
              <a:rPr lang="en-US" altLang="en-US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28541" y="1119352"/>
            <a:ext cx="2506719" cy="32476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mid-May, three planes were being made ready. Newspapers were full of their stories. The competition had captured the imagination of people on both sides of the Atlantic.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1" y="4091152"/>
            <a:ext cx="1749972" cy="2333296"/>
          </a:xfrm>
          <a:prstGeom prst="roundRect">
            <a:avLst>
              <a:gd name="adj" fmla="val 241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 descr="camel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54" y="3031002"/>
            <a:ext cx="3562787" cy="267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AIRPLANCE%20LINDBERGH%2019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30" y="4532923"/>
            <a:ext cx="2279710" cy="1449753"/>
          </a:xfrm>
          <a:prstGeom prst="roundRect">
            <a:avLst>
              <a:gd name="adj" fmla="val 379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WordArt 7"/>
          <p:cNvSpPr>
            <a:spLocks noChangeArrowheads="1" noChangeShapeType="1" noTextEdit="1"/>
          </p:cNvSpPr>
          <p:nvPr/>
        </p:nvSpPr>
        <p:spPr bwMode="auto">
          <a:xfrm>
            <a:off x="1305910" y="207884"/>
            <a:ext cx="7049814" cy="1084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Ortega Prize- 1927 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305910" y="207884"/>
            <a:ext cx="7049814" cy="1084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Ortega Prize- 1927 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430" y="1292772"/>
            <a:ext cx="2506719" cy="32476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newspaper attention focused on </a:t>
            </a:r>
            <a:r>
              <a:rPr lang="en-US" altLang="en-US" b="1" dirty="0" smtClean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Byrd</a:t>
            </a:r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who was famous </a:t>
            </a:r>
            <a:r>
              <a:rPr lang="en-US" altLang="en-US" b="1" dirty="0" smtClean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his past attempts. </a:t>
            </a:r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plane had three engines and a well-trained crew. </a:t>
            </a:r>
          </a:p>
          <a:p>
            <a:pPr algn="ctr"/>
            <a:r>
              <a:rPr lang="en-US" altLang="en-US" dirty="0" smtClean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dirty="0">
              <a:solidFill>
                <a:srgbClr val="221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18640" y="1292773"/>
            <a:ext cx="2506719" cy="32476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plane, with two engines, was to be flown by two experienced pilots.</a:t>
            </a:r>
            <a:endParaRPr lang="en-US" altLang="en-US" dirty="0">
              <a:solidFill>
                <a:srgbClr val="221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58908" y="1292773"/>
            <a:ext cx="2506719" cy="32476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third plane, a small single-engine craft, could hold only one person. It was called the Spirit of St. Louis.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r="22124"/>
          <a:stretch/>
        </p:blipFill>
        <p:spPr bwMode="auto">
          <a:xfrm>
            <a:off x="551795" y="4296104"/>
            <a:ext cx="2049517" cy="2255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08" y="4418286"/>
            <a:ext cx="2583473" cy="2011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AIRPLANCE%20LINDBERGH%2019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60" y="4540468"/>
            <a:ext cx="2958480" cy="188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1283" y="129059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Lindberg was the first man to fly non-stop across the Atlantic Ocean.  He became an instant world-wide celebrity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taken less time than he expected, so he was worried that no one would be at the airport to meet him.</a:t>
            </a:r>
            <a:r>
              <a:rPr lang="en-US" altLang="en-US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>
                <a:solidFill>
                  <a:srgbClr val="221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he looked down and saw a mob of people. They were waving and screaming.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5218384" y="360429"/>
            <a:ext cx="3704897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Charles Lindberg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8" name="Picture 4" descr="041503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3" y="360429"/>
            <a:ext cx="5612523" cy="5922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858000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nited States of America Congressional Gold Medal and Congressional Medal of Honor Recipient Col. Charles A. Lindberg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2" y="693355"/>
            <a:ext cx="7677807" cy="57418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p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37" y="-1"/>
            <a:ext cx="9294875" cy="67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4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harles Lindbergh, 1923 by Dana Ke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199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346">
            <a:off x="5909113" y="3661176"/>
            <a:ext cx="2724150" cy="2695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6532" y="379586"/>
            <a:ext cx="2636571" cy="31393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n-US" dirty="0" smtClean="0">
                <a:latin typeface="Century Gothic"/>
                <a:cs typeface="Century Gothic"/>
              </a:rPr>
              <a:t>Spirit </a:t>
            </a:r>
            <a:r>
              <a:rPr lang="en-US" dirty="0">
                <a:latin typeface="Century Gothic"/>
                <a:cs typeface="Century Gothic"/>
              </a:rPr>
              <a:t>of St. Louis first solo flight across the Atlantic</a:t>
            </a:r>
          </a:p>
          <a:p>
            <a:pPr marL="342900" indent="-342900" algn="ctr">
              <a:buFont typeface="Arial"/>
              <a:buChar char="•"/>
            </a:pPr>
            <a:r>
              <a:rPr lang="en-US" dirty="0">
                <a:latin typeface="Century Gothic"/>
                <a:cs typeface="Century Gothic"/>
              </a:rPr>
              <a:t>Became a  world-wide sensation</a:t>
            </a:r>
          </a:p>
          <a:p>
            <a:pPr marL="342900" indent="-342900" algn="ctr">
              <a:buFont typeface="Arial"/>
              <a:buChar char="•"/>
            </a:pPr>
            <a:r>
              <a:rPr lang="en-US" dirty="0">
                <a:latin typeface="Century Gothic"/>
                <a:cs typeface="Century Gothic"/>
              </a:rPr>
              <a:t>Lindbergh law: Made kidnapping a federal offense if the victim was taken across state lines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3294994" y="360429"/>
            <a:ext cx="5465167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Charles Lindberg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6" b="218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4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52" y="0"/>
            <a:ext cx="54332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"/>
          <a:stretch/>
        </p:blipFill>
        <p:spPr bwMode="auto">
          <a:xfrm rot="390107">
            <a:off x="445812" y="904217"/>
            <a:ext cx="4531137" cy="56720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8" name="Picture 6" descr="Amelia Earhart.   In 1932 Earhart—with her leather jacket, scarf and close-cropped hair—became the first female aviator to fly a solo transatlantic flight, redefining expectations of women along the way. Though the 39-year-old disappeared in 1937 during a flight around the world, she still serves as a reminder of female fearlessness. - Amy Spencer, Glamour Magazine 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193">
            <a:off x="4674588" y="805885"/>
            <a:ext cx="3804062" cy="5706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8439" name="Picture 7" descr="C:\Users\asandoval\AppData\Local\Microsoft\Windows\Temporary Internet Files\Content.IE5\MSIIHUFX\IMG_0547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77" y="1083704"/>
            <a:ext cx="5389426" cy="5389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99090" y="169304"/>
            <a:ext cx="8161071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Amelia Earhart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4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326"/>
            <a:ext cx="9144000" cy="713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123293" y="207884"/>
            <a:ext cx="7049814" cy="1084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0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Baseball</a:t>
            </a:r>
            <a:endParaRPr lang="en-US" sz="3600" b="1" kern="10" dirty="0">
              <a:ln w="11430"/>
              <a:solidFill>
                <a:srgbClr val="FF0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0275" y="1488962"/>
            <a:ext cx="34841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entury Gothic"/>
                <a:cs typeface="Century Gothic"/>
              </a:rPr>
              <a:t>1920S: Baseball’s Golden Age</a:t>
            </a:r>
          </a:p>
          <a:p>
            <a:pPr>
              <a:buFont typeface="Arial"/>
              <a:buChar char="•"/>
            </a:pP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Century Gothic"/>
              <a:cs typeface="Century Gothic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entury Gothic"/>
                <a:cs typeface="Century Gothic"/>
              </a:rPr>
              <a:t>Radio and newspapers helped the enthusiasm for baseball</a:t>
            </a:r>
          </a:p>
          <a:p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Century Gothic"/>
              <a:cs typeface="Century Gothic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entury Gothic"/>
                <a:cs typeface="Century Gothic"/>
              </a:rPr>
              <a:t>Cork filled baseballs helped the ball “jump” off the bat</a:t>
            </a:r>
          </a:p>
          <a:p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Century Gothic"/>
              <a:cs typeface="Century Gothic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entury Gothic"/>
                <a:cs typeface="Century Gothic"/>
              </a:rPr>
              <a:t>Stadiums were built for the thousands of spectators</a:t>
            </a:r>
          </a:p>
        </p:txBody>
      </p:sp>
    </p:spTree>
    <p:extLst>
      <p:ext uri="{BB962C8B-B14F-4D97-AF65-F5344CB8AC3E}">
        <p14:creationId xmlns:p14="http://schemas.microsoft.com/office/powerpoint/2010/main" val="22120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http://www.norcorp.com/Portals/60349/images/art-deco-grip-LG-front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667" t="11765" r="8000" b="2268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457200" y="1447800"/>
            <a:ext cx="3352800" cy="4524375"/>
          </a:xfrm>
          <a:prstGeom prst="rect">
            <a:avLst/>
          </a:prstGeom>
          <a:gradFill rotWithShape="1">
            <a:gsLst>
              <a:gs pos="0">
                <a:srgbClr val="99CCFF">
                  <a:alpha val="48000"/>
                </a:srgbClr>
              </a:gs>
              <a:gs pos="100000">
                <a:srgbClr val="66FFFF"/>
              </a:gs>
            </a:gsLst>
            <a:lin ang="5400000" scaled="1"/>
          </a:gradFill>
          <a:ln w="57150">
            <a:solidFill>
              <a:srgbClr val="00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en-US" altLang="en-US" sz="3200">
                <a:latin typeface="Arial" pitchFamily="34" charset="0"/>
              </a:rPr>
              <a:t>The 1920's were a prosperous time known as the Roaring Twenties, the Jazz Age, and the Age of Wonderful Nonsense.</a:t>
            </a:r>
            <a:r>
              <a:rPr lang="en-US" altLang="en-US" sz="3200">
                <a:solidFill>
                  <a:srgbClr val="222222"/>
                </a:solidFill>
                <a:latin typeface="Arial" pitchFamily="34" charset="0"/>
              </a:rPr>
              <a:t>  </a:t>
            </a:r>
          </a:p>
        </p:txBody>
      </p:sp>
      <p:pic>
        <p:nvPicPr>
          <p:cNvPr id="9221" name="Picture 5" descr="http://davies-linguistics.byu.edu/elang495/images/COCKTAILflapp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8624">
            <a:off x="4114800" y="990599"/>
            <a:ext cx="4343400" cy="450342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11270" y="228600"/>
            <a:ext cx="410833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gneto" pitchFamily="82" charset="0"/>
                <a:ea typeface="+mn-ea"/>
              </a:rPr>
              <a:t>Jazz Age</a:t>
            </a:r>
          </a:p>
        </p:txBody>
      </p:sp>
    </p:spTree>
    <p:extLst>
      <p:ext uri="{BB962C8B-B14F-4D97-AF65-F5344CB8AC3E}">
        <p14:creationId xmlns:p14="http://schemas.microsoft.com/office/powerpoint/2010/main" val="25873438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4000" b="1" dirty="0">
                <a:latin typeface="Calibri" charset="0"/>
              </a:rPr>
              <a:t>It led to the diffusions (spread) of popular </a:t>
            </a:r>
            <a:r>
              <a:rPr lang="en-US" sz="4000" b="1" dirty="0" smtClean="0">
                <a:latin typeface="Calibri" charset="0"/>
              </a:rPr>
              <a:t>culture; helped unify the nation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587500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500" b="1"/>
              <a:t>How did the radio, mass advertising, and movies effect pop culture?</a:t>
            </a:r>
            <a:r>
              <a:rPr lang="en-US" b="1"/>
              <a:t> </a:t>
            </a:r>
            <a:r>
              <a:rPr lang="en-US" sz="3500"/>
              <a:t> 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2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en-US" sz="4000" b="1">
                <a:latin typeface="Calibri" charset="0"/>
              </a:rPr>
              <a:t>The radio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108075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500" b="1"/>
              <a:t>What was the first form of mass media?</a:t>
            </a:r>
            <a:r>
              <a:rPr lang="en-US" b="1"/>
              <a:t> </a:t>
            </a:r>
            <a:r>
              <a:rPr lang="en-US" sz="3500"/>
              <a:t> 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774"/>
            <a:ext cx="9144001" cy="684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1944" y="1989083"/>
            <a:ext cx="2743200" cy="82391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Model T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33CC3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Arial" charset="0"/>
              </a:rPr>
              <a:t>How did the mass production of the automobile  affect modern society?</a:t>
            </a:r>
          </a:p>
        </p:txBody>
      </p:sp>
    </p:spTree>
    <p:extLst>
      <p:ext uri="{BB962C8B-B14F-4D97-AF65-F5344CB8AC3E}">
        <p14:creationId xmlns:p14="http://schemas.microsoft.com/office/powerpoint/2010/main" val="1486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MPj0443266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685800" y="4800600"/>
            <a:ext cx="8153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3200">
                <a:solidFill>
                  <a:schemeClr val="bg1"/>
                </a:solidFill>
                <a:latin typeface="Arial" charset="0"/>
              </a:rPr>
              <a:t>Henry Ford began mass production of the "Model T" automobile, the first car priced so the average man could afford one.</a:t>
            </a:r>
          </a:p>
        </p:txBody>
      </p:sp>
      <p:pic>
        <p:nvPicPr>
          <p:cNvPr id="54278" name="Picture 9" descr="MCj043472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0" descr="MCj043388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52600"/>
            <a:ext cx="2438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1"/>
          <a:stretch/>
        </p:blipFill>
        <p:spPr bwMode="auto">
          <a:xfrm>
            <a:off x="3217334" y="1289722"/>
            <a:ext cx="2817429" cy="3313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Model T Changes Culture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" y="5715000"/>
            <a:ext cx="9747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029200"/>
            <a:ext cx="914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54</a:t>
            </a:r>
            <a:r>
              <a:rPr lang="en-US" dirty="0" smtClean="0">
                <a:sym typeface="Wingdings" panose="05000000000000000000" pitchFamily="2" charset="2"/>
              </a:rPr>
              <a:t>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960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http://www.photographyblogger.net/wp-content/uploads/2010/02/open-roa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WordArt 4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8153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0E7"/>
                </a:solidFill>
                <a:effectLst>
                  <a:outerShdw blurRad="63500" dist="40000" dir="5400000" algn="tl" rotWithShape="0">
                    <a:srgbClr val="000000">
                      <a:alpha val="32999"/>
                    </a:srgbClr>
                  </a:outerShdw>
                </a:effectLst>
                <a:latin typeface="Goudy Old Style"/>
                <a:ea typeface="Goudy Old Style"/>
                <a:cs typeface="Goudy Old Style"/>
              </a:rPr>
              <a:t>The Automobile  Alters Society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15910997"/>
              </p:ext>
            </p:extLst>
          </p:nvPr>
        </p:nvGraphicFramePr>
        <p:xfrm>
          <a:off x="-152400" y="1371600"/>
          <a:ext cx="4419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46173059"/>
              </p:ext>
            </p:extLst>
          </p:nvPr>
        </p:nvGraphicFramePr>
        <p:xfrm>
          <a:off x="3733800" y="1346200"/>
          <a:ext cx="4800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7896" name="Picture 8" descr="http://www.autocadws.com/blog/wp-content/uploads/2011/05/ford-model-t_14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324600" y="4743450"/>
            <a:ext cx="2819400" cy="211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61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_catwalk_yourself_1920s_open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1"/>
            <a:ext cx="9144000" cy="642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3848" y="2438400"/>
            <a:ext cx="4065083" cy="156966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9600" b="1" dirty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arker Felt"/>
                <a:ea typeface="+mn-ea"/>
                <a:cs typeface="Marker Felt"/>
              </a:rPr>
              <a:t>Women</a:t>
            </a:r>
          </a:p>
        </p:txBody>
      </p:sp>
    </p:spTree>
    <p:extLst>
      <p:ext uri="{BB962C8B-B14F-4D97-AF65-F5344CB8AC3E}">
        <p14:creationId xmlns:p14="http://schemas.microsoft.com/office/powerpoint/2010/main" val="26027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511812" y="2282966"/>
            <a:ext cx="257305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latin typeface="Arial" charset="0"/>
              </a:rPr>
              <a:t>Answer: </a:t>
            </a:r>
            <a:r>
              <a:rPr lang="en-US" sz="3200" b="1" dirty="0">
                <a:latin typeface="Arial" charset="0"/>
              </a:rPr>
              <a:t>Right of women to vote</a:t>
            </a:r>
            <a:r>
              <a:rPr lang="en-US" sz="3200" dirty="0">
                <a:latin typeface="Arial" charset="0"/>
              </a:rPr>
              <a:t>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838">
            <a:off x="4587766" y="1392073"/>
            <a:ext cx="3810000" cy="4895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What is Women’s Suffrage?</a:t>
            </a:r>
            <a:endParaRPr lang="en-US" sz="3600" b="1" kern="10" dirty="0">
              <a:ln w="11430"/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39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00 Years Ago, The 1913 Women's Suffrage Parade - In Focus - The Atlan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2"/>
            <a:ext cx="9199444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2"/>
          <p:cNvSpPr>
            <a:spLocks noGrp="1"/>
          </p:cNvSpPr>
          <p:nvPr>
            <p:ph type="body" idx="1"/>
          </p:nvPr>
        </p:nvSpPr>
        <p:spPr>
          <a:xfrm>
            <a:off x="449465" y="5018013"/>
            <a:ext cx="8458051" cy="1635036"/>
          </a:xfr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Calibri" charset="0"/>
              </a:rPr>
              <a:t>World War I had disrupted traditional social patterns.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Calibri" charset="0"/>
              </a:rPr>
              <a:t>After the War, women</a:t>
            </a:r>
            <a:r>
              <a:rPr lang="ja-JP" altLang="en-US" sz="2000" dirty="0" smtClean="0">
                <a:latin typeface="Calibri" charset="0"/>
              </a:rPr>
              <a:t>’</a:t>
            </a:r>
            <a:r>
              <a:rPr lang="en-US" altLang="ja-JP" sz="2000" dirty="0" smtClean="0">
                <a:latin typeface="Calibri" charset="0"/>
              </a:rPr>
              <a:t>s suffrage became law in many countries including the United States, Britain, Germany, Sweden, and Australia due to their contributions during the war </a:t>
            </a:r>
            <a:endParaRPr lang="en-US" altLang="ja-JP" sz="2000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Calibri" charset="0"/>
              </a:rPr>
              <a:t>1920: 8.2 million voter increase from 1916</a:t>
            </a: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Women’s Suffrage</a:t>
            </a:r>
            <a:endParaRPr lang="en-US" sz="3600" b="1" kern="10" dirty="0">
              <a:ln w="11430"/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www.norcorp.com/Portals/60349/images/art-deco-grip-LG-front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667" t="11765" r="8000" b="2268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1987" name="Picture 2" descr="terr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52600"/>
            <a:ext cx="3886200" cy="4748213"/>
          </a:xfrm>
          <a:prstGeom prst="rect">
            <a:avLst/>
          </a:prstGeom>
          <a:noFill/>
          <a:ln w="76200">
            <a:solidFill>
              <a:srgbClr val="4F6228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1988" name="Picture 3" descr="421687283_d50cc822c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9100" y="2057400"/>
            <a:ext cx="4762500" cy="396240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9397" name="Text Box 4"/>
          <p:cNvSpPr txBox="1">
            <a:spLocks noChangeArrowheads="1"/>
          </p:cNvSpPr>
          <p:nvPr/>
        </p:nvSpPr>
        <p:spPr bwMode="auto">
          <a:xfrm>
            <a:off x="1905000" y="1752600"/>
            <a:ext cx="1981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chemeClr val="bg1"/>
                </a:solidFill>
                <a:latin typeface="Arial" pitchFamily="34" charset="0"/>
              </a:rPr>
              <a:t>1880s</a:t>
            </a:r>
          </a:p>
        </p:txBody>
      </p:sp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7010400" y="5181600"/>
            <a:ext cx="1905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chemeClr val="bg1"/>
                </a:solidFill>
                <a:latin typeface="Arial" pitchFamily="34" charset="0"/>
              </a:rPr>
              <a:t>1920s</a:t>
            </a:r>
          </a:p>
        </p:txBody>
      </p:sp>
      <p:sp>
        <p:nvSpPr>
          <p:cNvPr id="41991" name="WordArt 6"/>
          <p:cNvSpPr>
            <a:spLocks noChangeArrowheads="1" noChangeShapeType="1" noTextEdit="1"/>
          </p:cNvSpPr>
          <p:nvPr/>
        </p:nvSpPr>
        <p:spPr bwMode="auto">
          <a:xfrm>
            <a:off x="152400" y="228600"/>
            <a:ext cx="84582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  <a:ea typeface="+mn-ea"/>
              </a:rPr>
              <a:t>What are some differences between </a:t>
            </a:r>
          </a:p>
          <a:p>
            <a:pPr algn="ctr">
              <a:defRPr/>
            </a:pPr>
            <a:r>
              <a:rPr lang="en-US" sz="3600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  <a:ea typeface="+mn-ea"/>
              </a:rPr>
              <a:t>these women's demeanor and appearance?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4724400" y="129540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</a:rPr>
              <a:t>3 examples</a:t>
            </a:r>
          </a:p>
        </p:txBody>
      </p:sp>
      <p:pic>
        <p:nvPicPr>
          <p:cNvPr id="48140" name="Picture 12" descr="cors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9517">
            <a:off x="430285" y="1171942"/>
            <a:ext cx="3733800" cy="550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8142" name="Picture 14" descr="A Gibson Girl in her corset in the early 1900s.  One word: ouch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01851">
            <a:off x="762511" y="1130593"/>
            <a:ext cx="3429000" cy="5375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9403" name="TextBox 11"/>
          <p:cNvSpPr txBox="1">
            <a:spLocks noChangeArrowheads="1"/>
          </p:cNvSpPr>
          <p:nvPr/>
        </p:nvSpPr>
        <p:spPr bwMode="auto">
          <a:xfrm>
            <a:off x="914400" y="13716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Gibson Girl</a:t>
            </a:r>
          </a:p>
        </p:txBody>
      </p:sp>
      <p:pic>
        <p:nvPicPr>
          <p:cNvPr id="48144" name="Picture 16" descr="The proper length for little girls' skirts at various ages during the Victorian era 1837-19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3685" y="991658"/>
            <a:ext cx="2667000" cy="5707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42" y="1454747"/>
            <a:ext cx="3241458" cy="45650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05497">
            <a:off x="470648" y="1921898"/>
            <a:ext cx="3908571" cy="39085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2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7683" y="1181986"/>
            <a:ext cx="4233561" cy="482467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Considered as rebels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Cut their hair short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Wore short dresses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Wore make-up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Single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“Working Girl”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Smoked cigarettes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Partied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The Sexualized woman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Scandalous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Danced- Charleston</a:t>
            </a:r>
          </a:p>
          <a:p>
            <a:endParaRPr lang="en-US" sz="2400" dirty="0" smtClean="0">
              <a:latin typeface="Century Gothic"/>
              <a:cs typeface="Century Gothic"/>
            </a:endParaRPr>
          </a:p>
          <a:p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8" name="Content Placeholder 6" descr="underwood_legs_1910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99326">
            <a:off x="3953569" y="1951995"/>
            <a:ext cx="2146502" cy="34577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78" name="Picture 2" descr="I saw a color picture of this in the women's room of Doc's  Harley Davidson dealership in Kirkwood, M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36" y="1594945"/>
            <a:ext cx="2667000" cy="4591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2264462" y="364812"/>
            <a:ext cx="6454235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Flappers</a:t>
            </a:r>
            <a:endParaRPr lang="en-US" sz="3600" b="1" kern="10" dirty="0">
              <a:ln w="11430"/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0279" y="6205866"/>
            <a:ext cx="45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www.youtube.com/watch?v=5J-ckIsitpI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109"/>
            <a:ext cx="9144000" cy="6859415"/>
            <a:chOff x="0" y="-1415"/>
            <a:chExt cx="10178040" cy="70285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0" y="0"/>
              <a:ext cx="2551176" cy="26243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1907888" y="-1415"/>
              <a:ext cx="2551176" cy="26243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3822139" y="1415"/>
              <a:ext cx="2551176" cy="26243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5730027" y="0"/>
              <a:ext cx="2551176" cy="26243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7626864" y="-1415"/>
              <a:ext cx="2551176" cy="26243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0" y="2210582"/>
              <a:ext cx="2551176" cy="26243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1907888" y="2209167"/>
              <a:ext cx="2551176" cy="26243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3822139" y="2211997"/>
              <a:ext cx="2551176" cy="26243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5730027" y="2210582"/>
              <a:ext cx="2551176" cy="26243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7626864" y="2209167"/>
              <a:ext cx="2551176" cy="262432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0" y="4401441"/>
              <a:ext cx="2551176" cy="262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1907888" y="4400026"/>
              <a:ext cx="2551176" cy="262432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3822139" y="4402856"/>
              <a:ext cx="2551176" cy="26243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5730027" y="4401441"/>
              <a:ext cx="2551176" cy="262432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7626864" y="4400026"/>
              <a:ext cx="2551176" cy="262432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-65364" y="191457"/>
            <a:ext cx="95431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3"/>
                </a:solidFill>
                <a:effectLst>
                  <a:glow rad="127000">
                    <a:schemeClr val="tx1"/>
                  </a:glow>
                </a:effectLst>
                <a:latin typeface="Engravers MT"/>
                <a:cs typeface="Engravers MT"/>
              </a:rPr>
              <a:t>Economic Prosperity</a:t>
            </a:r>
            <a:endParaRPr lang="en-US" sz="3600" b="1" dirty="0">
              <a:ln/>
              <a:solidFill>
                <a:schemeClr val="accent3"/>
              </a:solidFill>
              <a:effectLst>
                <a:glow rad="127000">
                  <a:schemeClr val="tx1"/>
                </a:glow>
              </a:effectLst>
              <a:latin typeface="Engravers MT"/>
              <a:cs typeface="Engravers M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8148" y="1293273"/>
            <a:ext cx="8200602" cy="2003236"/>
          </a:xfrm>
          <a:prstGeom prst="rect">
            <a:avLst/>
          </a:prstGeom>
          <a:solidFill>
            <a:schemeClr val="accent3">
              <a:lumMod val="60000"/>
              <a:lumOff val="40000"/>
              <a:alpha val="88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cs typeface="Avenir Black"/>
              </a:rPr>
              <a:t>1920-1929 some of the most prosperous days in US History</a:t>
            </a:r>
          </a:p>
          <a:p>
            <a:pPr>
              <a:lnSpc>
                <a:spcPct val="90000"/>
              </a:lnSpc>
            </a:pPr>
            <a:r>
              <a:rPr lang="en-US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cs typeface="Avenir Black"/>
              </a:rPr>
              <a:t>Americans owned 40% of the world</a:t>
            </a:r>
            <a:r>
              <a:rPr lang="ja-JP" altLang="en-US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cs typeface="Avenir Black"/>
              </a:rPr>
              <a:t>’</a:t>
            </a:r>
            <a:r>
              <a:rPr lang="en-US" altLang="ja-JP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cs typeface="Avenir Black"/>
              </a:rPr>
              <a:t>s </a:t>
            </a:r>
            <a:r>
              <a:rPr lang="en-US" altLang="ja-JP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cs typeface="Avenir Black"/>
              </a:rPr>
              <a:t>wealth</a:t>
            </a:r>
          </a:p>
          <a:p>
            <a:pPr>
              <a:lnSpc>
                <a:spcPct val="90000"/>
              </a:lnSpc>
            </a:pPr>
            <a:r>
              <a:rPr lang="en-US" altLang="ja-JP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cs typeface="Avenir Black"/>
              </a:rPr>
              <a:t>People’s income increased by 35% on average</a:t>
            </a:r>
          </a:p>
          <a:p>
            <a:pPr>
              <a:lnSpc>
                <a:spcPct val="90000"/>
              </a:lnSpc>
            </a:pPr>
            <a:r>
              <a:rPr lang="en-US" altLang="ja-JP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cs typeface="Avenir Black"/>
              </a:rPr>
              <a:t>Created leisure time</a:t>
            </a:r>
            <a:endParaRPr lang="en-US" altLang="ja-JP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venir Black"/>
              <a:cs typeface="Avenir Black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10" y="3398972"/>
            <a:ext cx="5137818" cy="330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653" y="5459165"/>
            <a:ext cx="2138347" cy="139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/>
          <p:cNvSpPr/>
          <p:nvPr/>
        </p:nvSpPr>
        <p:spPr>
          <a:xfrm rot="21237708">
            <a:off x="-145467" y="719988"/>
            <a:ext cx="15407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A"/>
                </a:solidFill>
                <a:effectLst>
                  <a:glow rad="228600">
                    <a:schemeClr val="bg2">
                      <a:lumMod val="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Engravers MT"/>
                <a:cs typeface="Engravers MT"/>
              </a:rPr>
              <a:t>$$$</a:t>
            </a:r>
            <a:endParaRPr lang="en-US" sz="4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A"/>
              </a:solidFill>
              <a:effectLst>
                <a:glow rad="228600">
                  <a:schemeClr val="bg2">
                    <a:lumMod val="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Engravers MT"/>
              <a:cs typeface="Engravers MT"/>
            </a:endParaRPr>
          </a:p>
        </p:txBody>
      </p:sp>
      <p:sp>
        <p:nvSpPr>
          <p:cNvPr id="28" name="Rectangle 27"/>
          <p:cNvSpPr/>
          <p:nvPr/>
        </p:nvSpPr>
        <p:spPr>
          <a:xfrm rot="1047191">
            <a:off x="7510564" y="2616406"/>
            <a:ext cx="15407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A"/>
                </a:solidFill>
                <a:effectLst>
                  <a:glow rad="228600">
                    <a:schemeClr val="bg2">
                      <a:lumMod val="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Engravers MT"/>
                <a:cs typeface="Engravers MT"/>
              </a:rPr>
              <a:t>$$$</a:t>
            </a:r>
            <a:endParaRPr lang="en-US" sz="4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A"/>
              </a:solidFill>
              <a:effectLst>
                <a:glow rad="228600">
                  <a:schemeClr val="bg2">
                    <a:lumMod val="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Engravers MT"/>
              <a:cs typeface="Engravers M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13383" y="3511571"/>
            <a:ext cx="2181322" cy="3190283"/>
            <a:chOff x="1057872" y="3175108"/>
            <a:chExt cx="2468234" cy="3614020"/>
          </a:xfrm>
        </p:grpSpPr>
        <p:sp>
          <p:nvSpPr>
            <p:cNvPr id="30" name="Rounded Rectangle 29"/>
            <p:cNvSpPr/>
            <p:nvPr/>
          </p:nvSpPr>
          <p:spPr>
            <a:xfrm>
              <a:off x="1057872" y="3175108"/>
              <a:ext cx="2468234" cy="3614020"/>
            </a:xfrm>
            <a:prstGeom prst="roundRect">
              <a:avLst/>
            </a:prstGeom>
            <a:solidFill>
              <a:schemeClr val="bg1">
                <a:alpha val="59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7" descr="1920sfam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87" y="3296509"/>
              <a:ext cx="2394632" cy="3392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19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8" name="Picture 2" descr="A gal from the 1920'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7338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4" descr="Flapper girls, 19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3161">
            <a:off x="4228597" y="1168445"/>
            <a:ext cx="4572000" cy="4726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7702" name="Picture 6" descr="1930's Betty Dav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0439">
            <a:off x="773241" y="222084"/>
            <a:ext cx="3886200" cy="6389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7704" name="Picture 8" descr="Women Of Harlem Renaissance #newyork, #NYC, #pinsland, https://apps.facebook.com/yangut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914400"/>
            <a:ext cx="3962400" cy="5355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87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6" name="Picture 2" descr="1920's Sally O'Ne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543282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8308" name="Picture 4" descr="Flapp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1546">
            <a:off x="566068" y="437827"/>
            <a:ext cx="5410200" cy="6695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8310" name="Picture 6" descr="Flapper #Twenties #flapp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97115">
            <a:off x="4488778" y="256361"/>
            <a:ext cx="4776707" cy="6677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3" name="Picture 7" descr="1920's fash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228600"/>
            <a:ext cx="4724400" cy="6025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0185" name="Picture 9" descr="1920's Sally O'Ne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19713">
            <a:off x="1371600" y="609600"/>
            <a:ext cx="3810000" cy="4794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1752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0"/>
            <a:ext cx="4572000" cy="1447800"/>
          </a:xfrm>
        </p:spPr>
        <p:txBody>
          <a:bodyPr>
            <a:noAutofit/>
          </a:bodyPr>
          <a:lstStyle/>
          <a:p>
            <a:pPr marL="484632" algn="ctr" fontAlgn="auto">
              <a:spcAft>
                <a:spcPts val="0"/>
              </a:spcAft>
              <a:defRPr/>
            </a:pPr>
            <a:r>
              <a:rPr lang="en-US" sz="3500" dirty="0" smtClean="0">
                <a:solidFill>
                  <a:schemeClr val="tx1"/>
                </a:solidFill>
                <a:ea typeface="+mj-ea"/>
              </a:rPr>
              <a:t>First Miss America Pageant-1921 </a:t>
            </a:r>
            <a:endParaRPr lang="en-US" sz="3500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361" y="40770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3" descr="1921-Miss-America-Margaret-Gorma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7062" y="1447800"/>
            <a:ext cx="3398071" cy="513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0" y="5825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Miss America 1921</a:t>
            </a:r>
          </a:p>
          <a:p>
            <a:pPr algn="ctr"/>
            <a:r>
              <a:rPr lang="en-US" dirty="0"/>
              <a:t>Margaret Gorman</a:t>
            </a:r>
          </a:p>
        </p:txBody>
      </p:sp>
      <p:pic>
        <p:nvPicPr>
          <p:cNvPr id="10" name="Picture 9" descr="MissAm19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6556" y="3753250"/>
            <a:ext cx="4374115" cy="2718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20" y="306761"/>
            <a:ext cx="3925807" cy="3091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4" y="1447800"/>
            <a:ext cx="3976764" cy="4920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069">
            <a:off x="4297010" y="435933"/>
            <a:ext cx="4373617" cy="5831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04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norcorp.com/Portals/60349/images/art-deco-grip-LG-front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667" t="11765" r="8000" b="2268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4724400" y="990600"/>
            <a:ext cx="3810000" cy="4524375"/>
          </a:xfrm>
          <a:prstGeom prst="rect">
            <a:avLst/>
          </a:prstGeom>
          <a:ln>
            <a:solidFill>
              <a:srgbClr val="00FFFF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Arial" charset="0"/>
              </a:rPr>
              <a:t>In the 1920's, women who did the Charleston were called "Flappers" because of the way they would flap their arms and walk like birds while doing the Charleston. </a:t>
            </a:r>
          </a:p>
        </p:txBody>
      </p:sp>
      <p:pic>
        <p:nvPicPr>
          <p:cNvPr id="143368" name="Picture 8" descr="http://www.glogster.com/media/4/27/25/80/27258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39256">
            <a:off x="304800" y="457200"/>
            <a:ext cx="39433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3048000" y="0"/>
            <a:ext cx="609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Eras Bold ITC" pitchFamily="34" charset="0"/>
                <a:ea typeface="+mn-ea"/>
                <a:cs typeface="+mn-cs"/>
              </a:rPr>
              <a:t>The Charleston</a:t>
            </a:r>
          </a:p>
        </p:txBody>
      </p:sp>
      <p:pic>
        <p:nvPicPr>
          <p:cNvPr id="83975" name="Picture 7" descr="1920's Charleston Dance Flapp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16324">
            <a:off x="609600" y="1066800"/>
            <a:ext cx="3505200" cy="4663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276" y1="49275" x2="80460" y2="49855"/>
                        <a14:foregroundMark x1="77874" y1="13913" x2="85057" y2="20290"/>
                        <a14:foregroundMark x1="89655" y1="32174" x2="90805" y2="35652"/>
                        <a14:foregroundMark x1="38218" y1="7826" x2="29885" y2="13913"/>
                        <a14:foregroundMark x1="6034" y1="61159" x2="12931" y2="77101"/>
                        <a14:foregroundMark x1="62069" y1="94203" x2="88218" y2="74783"/>
                        <a14:foregroundMark x1="21264" y1="42609" x2="22126" y2="57971"/>
                        <a14:foregroundMark x1="46552" y1="53333" x2="47126" y2="6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96" y="5646321"/>
            <a:ext cx="971674" cy="9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8701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www.norcorp.com/Portals/60349/images/art-deco-grip-LG-front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6667" t="11765" r="8000" b="2268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5" name="Diagram 4"/>
          <p:cNvGraphicFramePr/>
          <p:nvPr/>
        </p:nvGraphicFramePr>
        <p:xfrm>
          <a:off x="304800" y="1295400"/>
          <a:ext cx="8534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241882" y="152400"/>
            <a:ext cx="870623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Ravie" pitchFamily="82" charset="0"/>
                <a:ea typeface="+mn-ea"/>
                <a:cs typeface="+mn-cs"/>
              </a:rPr>
              <a:t>New Morality</a:t>
            </a:r>
          </a:p>
        </p:txBody>
      </p:sp>
    </p:spTree>
    <p:extLst>
      <p:ext uri="{BB962C8B-B14F-4D97-AF65-F5344CB8AC3E}">
        <p14:creationId xmlns:p14="http://schemas.microsoft.com/office/powerpoint/2010/main" val="1635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en-US" sz="4000" b="1">
                <a:latin typeface="Calibri" charset="0"/>
              </a:rPr>
              <a:t>Ford</a:t>
            </a:r>
            <a:r>
              <a:rPr lang="ja-JP" altLang="en-US" sz="4000" b="1">
                <a:latin typeface="Calibri" charset="0"/>
              </a:rPr>
              <a:t>’</a:t>
            </a:r>
            <a:r>
              <a:rPr lang="en-US" altLang="ja-JP" sz="4000" b="1">
                <a:latin typeface="Calibri" charset="0"/>
              </a:rPr>
              <a:t>s efficient assembly line</a:t>
            </a:r>
            <a:endParaRPr lang="en-US" sz="4000" b="1">
              <a:latin typeface="Calibri" charset="0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108075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500" b="1"/>
              <a:t>Why was the Model T so affordable?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85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4000" b="1">
                <a:latin typeface="Calibri" charset="0"/>
              </a:rPr>
              <a:t>The car allowed them to live further from work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382713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000" b="1"/>
              <a:t>Why did  people begin  to move from the center of the cities in the 20s to suburbs?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en-US" sz="4000" b="1">
                <a:latin typeface="Calibri" charset="0"/>
              </a:rPr>
              <a:t>Midwest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247775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4000" b="1"/>
              <a:t>Where are most of the car factory jobs?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en-US" sz="4000" b="1">
                <a:latin typeface="Calibri" charset="0"/>
              </a:rPr>
              <a:t>Women</a:t>
            </a:r>
            <a:r>
              <a:rPr lang="ja-JP" altLang="en-US" sz="4000" b="1">
                <a:latin typeface="Calibri" charset="0"/>
              </a:rPr>
              <a:t>’</a:t>
            </a:r>
            <a:r>
              <a:rPr lang="en-US" altLang="ja-JP" sz="4000" b="1">
                <a:latin typeface="Calibri" charset="0"/>
              </a:rPr>
              <a:t>s contributions during WWI</a:t>
            </a:r>
            <a:endParaRPr lang="en-US" sz="4000" b="1">
              <a:latin typeface="Calibri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108075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500"/>
              <a:t>What influenced the Women</a:t>
            </a:r>
            <a:r>
              <a:rPr lang="ja-JP" altLang="en-US" sz="3500"/>
              <a:t>’</a:t>
            </a:r>
            <a:r>
              <a:rPr lang="en-US" altLang="ja-JP" sz="3500"/>
              <a:t>s suffrage movement?</a:t>
            </a:r>
            <a:endParaRPr lang="en-US" sz="3500"/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en-US" sz="4000" b="1">
                <a:latin typeface="Calibri" charset="0"/>
              </a:rPr>
              <a:t>19</a:t>
            </a:r>
            <a:r>
              <a:rPr lang="en-US" sz="4000" b="1" baseline="30000">
                <a:latin typeface="Calibri" charset="0"/>
              </a:rPr>
              <a:t>th</a:t>
            </a:r>
            <a:r>
              <a:rPr lang="en-US" sz="4000" b="1">
                <a:latin typeface="Calibri" charset="0"/>
              </a:rPr>
              <a:t> Amendment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108075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500"/>
              <a:t>What amendment gave women the right to vote?</a:t>
            </a:r>
          </a:p>
        </p:txBody>
      </p:sp>
      <p:sp>
        <p:nvSpPr>
          <p:cNvPr id="282630" name="Oval 6"/>
          <p:cNvSpPr>
            <a:spLocks noChangeArrowheads="1"/>
          </p:cNvSpPr>
          <p:nvPr/>
        </p:nvSpPr>
        <p:spPr bwMode="auto">
          <a:xfrm>
            <a:off x="381000" y="3352800"/>
            <a:ext cx="4343400" cy="990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  <p:bldP spid="2826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109"/>
            <a:ext cx="9144000" cy="6859415"/>
            <a:chOff x="0" y="-1415"/>
            <a:chExt cx="10178040" cy="70285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0" y="0"/>
              <a:ext cx="2551176" cy="26243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1907888" y="-1415"/>
              <a:ext cx="2551176" cy="26243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3822139" y="1415"/>
              <a:ext cx="2551176" cy="26243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5730027" y="0"/>
              <a:ext cx="2551176" cy="26243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7626864" y="-1415"/>
              <a:ext cx="2551176" cy="26243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0" y="2210582"/>
              <a:ext cx="2551176" cy="26243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1907888" y="2209167"/>
              <a:ext cx="2551176" cy="26243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3822139" y="2211997"/>
              <a:ext cx="2551176" cy="26243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5730027" y="2210582"/>
              <a:ext cx="2551176" cy="26243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7626864" y="2209167"/>
              <a:ext cx="2551176" cy="26243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0" y="4401441"/>
              <a:ext cx="2551176" cy="262432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1907888" y="4400026"/>
              <a:ext cx="2551176" cy="262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3822139" y="4402856"/>
              <a:ext cx="2551176" cy="262432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5730027" y="4401441"/>
              <a:ext cx="2551176" cy="26243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48" t="3257" r="3219" b="3239"/>
            <a:stretch/>
          </p:blipFill>
          <p:spPr>
            <a:xfrm>
              <a:off x="7626864" y="4400026"/>
              <a:ext cx="2551176" cy="2624328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32584" y="1474982"/>
            <a:ext cx="4218116" cy="4154984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glow rad="101600">
              <a:schemeClr val="accent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Consumerism Became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Major Facet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 Life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the growth of mass production techniques during the 20s, there was in increase in advertising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Sexuality to Sell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Especially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Sexuality</a:t>
            </a:r>
          </a:p>
          <a:p>
            <a:endParaRPr lang="en-US" sz="2400" dirty="0" smtClean="0">
              <a:latin typeface="Bauhaus 93"/>
              <a:cs typeface="Bauhaus 9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69820" y="147092"/>
            <a:ext cx="606582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ll Sans Ultra Bold"/>
                <a:cs typeface="Gill Sans Ultra Bold"/>
              </a:rPr>
              <a:t>Consumerism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ll Sans Ultra Bold"/>
              <a:cs typeface="Gill Sans Ultra Bold"/>
            </a:endParaRPr>
          </a:p>
        </p:txBody>
      </p:sp>
      <p:pic>
        <p:nvPicPr>
          <p:cNvPr id="22" name="Picture 21" descr="1920s- shampoo 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4346" y="1382273"/>
            <a:ext cx="3257252" cy="4507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Campbell's ad 1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86791">
            <a:off x="5362703" y="1474982"/>
            <a:ext cx="3418402" cy="4414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5" descr="Pro-phy-lac-tic Brushes ad, 1920 by Gatoch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981">
            <a:off x="5147884" y="1474982"/>
            <a:ext cx="3523714" cy="4234846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 rot="20271706">
            <a:off x="96738" y="719988"/>
            <a:ext cx="15407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A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Engravers MT"/>
                <a:cs typeface="Engravers MT"/>
              </a:rPr>
              <a:t>$$$</a:t>
            </a:r>
            <a:endParaRPr lang="en-US" sz="4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A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Engravers MT"/>
              <a:cs typeface="Engravers MT"/>
            </a:endParaRPr>
          </a:p>
        </p:txBody>
      </p:sp>
      <p:sp>
        <p:nvSpPr>
          <p:cNvPr id="27" name="Rectangle 26"/>
          <p:cNvSpPr/>
          <p:nvPr/>
        </p:nvSpPr>
        <p:spPr>
          <a:xfrm rot="844596">
            <a:off x="3530566" y="4906690"/>
            <a:ext cx="15407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A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Engravers MT"/>
                <a:cs typeface="Engravers MT"/>
              </a:rPr>
              <a:t>$$$</a:t>
            </a:r>
            <a:endParaRPr lang="en-US" sz="4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A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Engravers MT"/>
              <a:cs typeface="Engravers MT"/>
            </a:endParaRPr>
          </a:p>
        </p:txBody>
      </p:sp>
      <p:pic>
        <p:nvPicPr>
          <p:cNvPr id="28" name="Picture 7" descr="coke-santa.jpg image by sindic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186">
            <a:off x="5166021" y="1500900"/>
            <a:ext cx="3576049" cy="422624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b="19526"/>
          <a:stretch/>
        </p:blipFill>
        <p:spPr>
          <a:xfrm rot="591677">
            <a:off x="5147884" y="1832069"/>
            <a:ext cx="3433827" cy="3246605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2567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3600" b="1">
                <a:latin typeface="Calibri" charset="0"/>
              </a:rPr>
              <a:t>The challenged societies norms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3600" b="1">
                <a:latin typeface="Calibri" charset="0"/>
              </a:rPr>
              <a:t>Partied, shorter skirts, drank, danced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136650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600"/>
              <a:t>How were flappers a </a:t>
            </a:r>
            <a:r>
              <a:rPr lang="ja-JP" altLang="en-US" sz="3600"/>
              <a:t>“</a:t>
            </a:r>
            <a:r>
              <a:rPr lang="en-US" altLang="ja-JP" sz="3600"/>
              <a:t>different</a:t>
            </a:r>
            <a:r>
              <a:rPr lang="ja-JP" altLang="en-US" sz="3600"/>
              <a:t>”</a:t>
            </a:r>
            <a:r>
              <a:rPr lang="en-US" altLang="ja-JP" sz="3600"/>
              <a:t> type of women?</a:t>
            </a:r>
            <a:endParaRPr lang="en-US" sz="3600"/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ainbow-ocean-by-thel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828800"/>
            <a:ext cx="3526971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457200" y="1567013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Artists rebelled against earlier realistic styles of painting.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They wanted to depict the inner world of emotion and imagination rather than show realistic representation of objects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Styles that were dream like or not so literal</a:t>
            </a: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173422" y="529906"/>
            <a:ext cx="8718330" cy="835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What art styles were popular after WWI?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rainbow-ocean-by-thel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371600"/>
            <a:ext cx="9144000" cy="4495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28396" y="838200"/>
          <a:ext cx="9039404" cy="5445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46" name="Rectangle 7"/>
          <p:cNvSpPr>
            <a:spLocks noChangeArrowheads="1"/>
          </p:cNvSpPr>
          <p:nvPr/>
        </p:nvSpPr>
        <p:spPr bwMode="auto">
          <a:xfrm>
            <a:off x="0" y="6172200"/>
            <a:ext cx="4267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hlinkClick r:id="rId8"/>
              </a:rPr>
              <a:t>http://www.picassohead.com/create.html</a:t>
            </a:r>
            <a:endParaRPr lang="en-US" dirty="0"/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848293" y="364812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20s Art Styles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2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 descr="rainbow-ocean-by-thel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228600"/>
            <a:ext cx="4648200" cy="6278563"/>
          </a:xfrm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4756" name="Rectangle 5"/>
          <p:cNvSpPr>
            <a:spLocks noGrp="1" noChangeArrowheads="1"/>
          </p:cNvSpPr>
          <p:nvPr>
            <p:ph type="title"/>
          </p:nvPr>
        </p:nvSpPr>
        <p:spPr>
          <a:xfrm>
            <a:off x="5257800" y="1143000"/>
            <a:ext cx="3352800" cy="4419600"/>
          </a:xfr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Calibri" charset="0"/>
              </a:rPr>
              <a:t>Les Fauves-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Henri Matisse – </a:t>
            </a:r>
            <a:r>
              <a:rPr lang="en-US" b="1" i="1">
                <a:latin typeface="Calibri" charset="0"/>
              </a:rPr>
              <a:t>Woman With A Hat</a:t>
            </a:r>
          </a:p>
        </p:txBody>
      </p:sp>
    </p:spTree>
    <p:extLst>
      <p:ext uri="{BB962C8B-B14F-4D97-AF65-F5344CB8AC3E}">
        <p14:creationId xmlns:p14="http://schemas.microsoft.com/office/powerpoint/2010/main" val="4420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  <p:sp>
        <p:nvSpPr>
          <p:cNvPr id="75779" name="TextBox 1"/>
          <p:cNvSpPr txBox="1">
            <a:spLocks noChangeArrowheads="1"/>
          </p:cNvSpPr>
          <p:nvPr/>
        </p:nvSpPr>
        <p:spPr bwMode="auto">
          <a:xfrm>
            <a:off x="2133600" y="5791200"/>
            <a:ext cx="5441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chemeClr val="bg1"/>
                </a:solidFill>
              </a:rPr>
              <a:t>Les Fauves- Red Room</a:t>
            </a:r>
          </a:p>
        </p:txBody>
      </p:sp>
    </p:spTree>
    <p:extLst>
      <p:ext uri="{BB962C8B-B14F-4D97-AF65-F5344CB8AC3E}">
        <p14:creationId xmlns:p14="http://schemas.microsoft.com/office/powerpoint/2010/main" val="20920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9" descr="istockphoto_5580142-soft-beige-wallpaper-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19600" cy="6858000"/>
          </a:xfrm>
          <a:noFill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0"/>
            <a:ext cx="4738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r="32234"/>
          <a:stretch>
            <a:fillRect/>
          </a:stretch>
        </p:blipFill>
        <p:spPr bwMode="auto">
          <a:xfrm>
            <a:off x="3733800" y="0"/>
            <a:ext cx="1582738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1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0"/>
            <a:ext cx="4976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00200" y="0"/>
            <a:ext cx="6646863" cy="6858000"/>
          </a:xfrm>
          <a:noFill/>
        </p:spPr>
      </p:pic>
      <p:sp>
        <p:nvSpPr>
          <p:cNvPr id="77828" name="TextBox 1"/>
          <p:cNvSpPr txBox="1">
            <a:spLocks noChangeArrowheads="1"/>
          </p:cNvSpPr>
          <p:nvPr/>
        </p:nvSpPr>
        <p:spPr bwMode="auto">
          <a:xfrm>
            <a:off x="5486400" y="6172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Cubism</a:t>
            </a:r>
          </a:p>
        </p:txBody>
      </p:sp>
    </p:spTree>
    <p:extLst>
      <p:ext uri="{BB962C8B-B14F-4D97-AF65-F5344CB8AC3E}">
        <p14:creationId xmlns:p14="http://schemas.microsoft.com/office/powerpoint/2010/main" val="3022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9144000" cy="6864350"/>
          </a:xfrm>
          <a:noFill/>
        </p:spPr>
      </p:pic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7075488" y="381000"/>
            <a:ext cx="18716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Goudy Stout" charset="0"/>
              </a:rPr>
              <a:t>Synthetic Cubism</a:t>
            </a:r>
          </a:p>
        </p:txBody>
      </p:sp>
    </p:spTree>
    <p:extLst>
      <p:ext uri="{BB962C8B-B14F-4D97-AF65-F5344CB8AC3E}">
        <p14:creationId xmlns:p14="http://schemas.microsoft.com/office/powerpoint/2010/main" val="2584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95" y="0"/>
            <a:ext cx="9144000" cy="6858000"/>
          </a:xfrm>
          <a:noFill/>
        </p:spPr>
      </p:pic>
      <p:sp>
        <p:nvSpPr>
          <p:cNvPr id="79875" name="TextBox 3"/>
          <p:cNvSpPr txBox="1">
            <a:spLocks noChangeArrowheads="1"/>
          </p:cNvSpPr>
          <p:nvPr/>
        </p:nvSpPr>
        <p:spPr bwMode="auto">
          <a:xfrm>
            <a:off x="5943600" y="3048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Cubism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501">
            <a:off x="871139" y="603433"/>
            <a:ext cx="4317997" cy="567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2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629400" y="5638800"/>
            <a:ext cx="2132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Surrealism</a:t>
            </a:r>
          </a:p>
          <a:p>
            <a:r>
              <a:rPr lang="en-US">
                <a:solidFill>
                  <a:schemeClr val="tx2"/>
                </a:solidFill>
              </a:rPr>
              <a:t>Max Ernst</a:t>
            </a:r>
          </a:p>
        </p:txBody>
      </p:sp>
    </p:spTree>
    <p:extLst>
      <p:ext uri="{BB962C8B-B14F-4D97-AF65-F5344CB8AC3E}">
        <p14:creationId xmlns:p14="http://schemas.microsoft.com/office/powerpoint/2010/main" val="14815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6868" name="Picture 5" descr="Listerine Mouth Wash, 1925 by Gatoch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5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192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6477000" y="30480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Surrealism- Salvador Dali</a:t>
            </a:r>
          </a:p>
        </p:txBody>
      </p:sp>
      <p:pic>
        <p:nvPicPr>
          <p:cNvPr id="696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1" r="65514" b="-2"/>
          <a:stretch>
            <a:fillRect/>
          </a:stretch>
        </p:blipFill>
        <p:spPr bwMode="auto">
          <a:xfrm>
            <a:off x="6934200" y="990600"/>
            <a:ext cx="19431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Simpson-Dal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2133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9" descr="Art of The Simpsons"/>
          <p:cNvPicPr>
            <a:picLocks noChangeAspect="1" noChangeArrowheads="1"/>
          </p:cNvPicPr>
          <p:nvPr/>
        </p:nvPicPr>
        <p:blipFill>
          <a:blip r:embed="rId5" cstate="print"/>
          <a:srcRect b="8967"/>
          <a:stretch>
            <a:fillRect/>
          </a:stretch>
        </p:blipFill>
        <p:spPr bwMode="auto">
          <a:xfrm>
            <a:off x="5943600" y="4308528"/>
            <a:ext cx="3200400" cy="2320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28613"/>
            <a:ext cx="4762500" cy="6200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37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2948" name="Picture 5" descr="Dali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3972" name="Picture 7" descr="Salvador%20Dali%20-%20Autumn%20Cannibalism%20-%201937_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8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4996" name="Picture 5" descr="salvador_dali-galatea_of_the_sphe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5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402780842_d25d6f4e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3463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12" descr="152780365_a4730525b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33800"/>
            <a:ext cx="56388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14" descr="space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47750"/>
            <a:ext cx="1828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6" descr="465370202_949428f3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638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8" descr="gargl_chrys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9000"/>
            <a:ext cx="3581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22" descr="724539452_fcf81655b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3718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4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7044" name="Picture 2" descr="Art Deco Architect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5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8068" name="Picture 5" descr="tl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7" descr="110058066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0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0" descr="Pearl Jewelry Art deco Ear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91000"/>
            <a:ext cx="3619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 descr="Art Deco Estate jewelry at Primavera Gall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304800"/>
            <a:ext cx="4953000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6" descr="Art-Deco-ruby-and-diamond-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22663"/>
            <a:ext cx="3581400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" descr="Antique and vintage jewelry at Primavera Gall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2940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8" descr="French Art Deco jewelry Raymond Templier brooch  at Primavera Galle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0"/>
            <a:ext cx="29400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4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olorful-cir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355834" y="364812"/>
            <a:ext cx="6700345" cy="3521388"/>
          </a:xfrm>
          <a:prstGeom prst="rect">
            <a:avLst/>
          </a:prstGeom>
          <a:solidFill>
            <a:srgbClr val="FFFFFF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0119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804705">
            <a:off x="228600" y="3886200"/>
            <a:ext cx="1884363" cy="2544763"/>
          </a:xfr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012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323">
            <a:off x="2133600" y="3886200"/>
            <a:ext cx="22780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3451">
            <a:off x="6629400" y="3886200"/>
            <a:ext cx="22098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5" descr="tlgir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1981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1848293" y="364812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Revolution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2000693" y="1507812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In the ARTS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1810193" y="275436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REVIEW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1140" name="Picture 7" descr="salvador-d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Surrealism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4820" name="Picture 5" descr="Lysol Disinfectant ad, 1921 by Gatoch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8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2164" name="Picture 5" descr="the-turning-r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Les Fauves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3188" name="Picture 9" descr="Southern%20Railway%20Poster%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Art Deco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6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4212" name="Picture 5" descr="picasso_weeping19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ubism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5236" name="Picture 7" descr="Henri-Matisse-Red-Fish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Les Fauves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6260" name="Picture 7" descr="salvador-dali-3-sphinxes-of-bikin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Surrealism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7284" name="Picture 5" descr="art-deco-building-w-spotlights-thumb644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Art Deco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8308" name="Picture 5" descr="Juan Gris - Violin and G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ubism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9332" name="Picture 5" descr="picasso_carafe@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ubism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00356" name="Picture 2" descr="Art Deco Architect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Art Deco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01380" name="Picture 5" descr=" Art Fantasy Fantastic Illusion Magic Painting Surrealism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48293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Surrealism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5844" name="Picture 5" descr="Old Dutch Cleanser ad, 1921 by Gatoch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5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505200"/>
            <a:ext cx="8001000" cy="1295400"/>
          </a:xfrm>
          <a:solidFill>
            <a:schemeClr val="bg1">
              <a:alpha val="63136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3600" b="1">
                <a:latin typeface="Calibri" charset="0"/>
              </a:rPr>
              <a:t>Art Deco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001000" cy="1089025"/>
          </a:xfrm>
          <a:prstGeom prst="rect">
            <a:avLst/>
          </a:prstGeom>
          <a:solidFill>
            <a:schemeClr val="bg1">
              <a:alpha val="74117"/>
            </a:schemeClr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sz="3600" dirty="0"/>
              <a:t>What art style focused on streamline &amp; sleek </a:t>
            </a:r>
            <a:r>
              <a:rPr lang="en-US" sz="3600" dirty="0" smtClean="0"/>
              <a:t>shapes?</a:t>
            </a:r>
            <a:endParaRPr lang="en-US" sz="3600" dirty="0"/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33400" y="364812"/>
            <a:ext cx="81852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Checking for Understanding</a:t>
            </a:r>
            <a:endParaRPr lang="en-US" sz="3600" b="1" kern="1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2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http://scaryreasoner.files.wordpress.com/2008/10/art_nouveau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8229600" cy="4525963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The 1920s was a carefree lifestyle</a:t>
            </a:r>
          </a:p>
          <a:p>
            <a:pPr lvl="1" eaLnBrk="1" hangingPunct="1"/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Economic prosperity</a:t>
            </a:r>
          </a:p>
          <a:p>
            <a:pPr lvl="1" eaLnBrk="1" hangingPunct="1"/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Diffusion of popular culture</a:t>
            </a:r>
          </a:p>
          <a:p>
            <a:pPr lvl="1" eaLnBrk="1" hangingPunct="1"/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Easy credit</a:t>
            </a:r>
          </a:p>
          <a:p>
            <a:pPr lvl="1" eaLnBrk="1" hangingPunct="1"/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New forms of entertainment</a:t>
            </a:r>
          </a:p>
          <a:p>
            <a:pPr lvl="1" eaLnBrk="1" hangingPunct="1"/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New consumer products</a:t>
            </a:r>
          </a:p>
          <a:p>
            <a:pPr lvl="1" eaLnBrk="1" hangingPunct="1"/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Freedom of the car</a:t>
            </a:r>
          </a:p>
          <a:p>
            <a:pPr lvl="1" eaLnBrk="1" hangingPunct="1"/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Women</a:t>
            </a:r>
            <a:r>
              <a:rPr lang="ja-JP" alt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’</a:t>
            </a:r>
            <a:r>
              <a:rPr lang="en-US" altLang="ja-JP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alibri" charset="0"/>
              </a:rPr>
              <a:t>s Suffrage</a:t>
            </a:r>
          </a:p>
          <a:p>
            <a:pPr lvl="1" eaLnBrk="1" hangingPunct="1"/>
            <a:endParaRPr lang="en-US" b="1" dirty="0">
              <a:latin typeface="Calibri" charset="0"/>
            </a:endParaRPr>
          </a:p>
        </p:txBody>
      </p:sp>
      <p:pic>
        <p:nvPicPr>
          <p:cNvPr id="103429" name="Picture 9" descr="model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4696">
            <a:off x="6192838" y="2133600"/>
            <a:ext cx="29511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11" descr="electric-washing-mach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784">
            <a:off x="5410200" y="4038600"/>
            <a:ext cx="279876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12" descr="MCj0440384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172243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13" descr="MCj042606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349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14" descr="MCj0280925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219200"/>
            <a:ext cx="12636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287507" y="274638"/>
            <a:ext cx="5924107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anose="0204060206030A020304" pitchFamily="18" charset="0"/>
              </a:rPr>
              <a:t>Conclusion</a:t>
            </a:r>
            <a:endParaRPr lang="en-US" sz="3600" b="1" kern="10" dirty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/>
          </p:cNvSpPr>
          <p:nvPr/>
        </p:nvSpPr>
        <p:spPr bwMode="auto">
          <a:xfrm>
            <a:off x="0" y="2057400"/>
            <a:ext cx="2743200" cy="4038600"/>
          </a:xfrm>
          <a:prstGeom prst="rect">
            <a:avLst/>
          </a:prstGeom>
          <a:gradFill rotWithShape="1">
            <a:gsLst>
              <a:gs pos="0">
                <a:srgbClr val="CCFFFF">
                  <a:alpha val="90999"/>
                </a:srgbClr>
              </a:gs>
              <a:gs pos="100000">
                <a:srgbClr val="00CCFF"/>
              </a:gs>
            </a:gsLst>
            <a:lin ang="5400000" scaled="1"/>
          </a:gradFill>
          <a:ln w="5715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Q-Tips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Band-Aids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Toasters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Electric Razors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Tissues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Oscar Meyer Wieners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Gum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 err="1">
                <a:latin typeface="+mn-lt"/>
                <a:ea typeface="ＭＳ Ｐゴシック" charset="-128"/>
                <a:cs typeface="+mn-cs"/>
              </a:rPr>
              <a:t>Jello</a:t>
            </a:r>
            <a:endParaRPr lang="en-US" sz="2300" dirty="0">
              <a:latin typeface="+mn-lt"/>
              <a:ea typeface="ＭＳ Ｐゴシック" charset="-128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Kool-Aid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5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9144000" cy="86177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  <a:ea typeface="ＭＳ Ｐゴシック" charset="-128"/>
                <a:cs typeface="+mn-cs"/>
              </a:rPr>
              <a:t>NEW 1920s Products</a:t>
            </a:r>
          </a:p>
        </p:txBody>
      </p:sp>
      <p:sp>
        <p:nvSpPr>
          <p:cNvPr id="32772" name="AutoShape 2" descr="data:image/jpeg;base64,/9j/4AAQSkZJRgABAQAAAQABAAD/2wCEAAkGBhQSERMUExISFRUVFBQUFBQVFxUUExQVFRcVFRcWGRUXGyYeGBwjGhQUHy8gIycpLCwsFh8xNTAqNSYrLCkBCQoKDgwOGg8PFy0kHBwsLCwpLCkqKSwsLCksKSkpKSwsLCwsLCksLCwsKS0sKSwpLCwsLCwsLCwsLCwsKSwsLP/AABEIALABHwMBIgACEQEDEQH/xAAbAAEAAwEBAQEAAAAAAAAAAAAAAQIDBgUEB//EAEQQAAIBAgQCBQgGCAUFAQAAAAERAAIhAxIxQQRRBlJhodEFExYicYGR8EJTk6Ox0hQVIzJUcpLBM4KDosJDYrLT4TT/xAAaAQEBAAMBAQAAAAAAAAAAAAAAAQIEBQMG/8QAKxEBAAEDAgQEBgMAAAAAAAAAAAECA1ERFAQSE1IhYZHwIjEzQYGxMkKh/9oADAMBAAIRAxEAPwD9xiIgIiICIiAiIgIiICIiAiIgIiICIiAiIgIiICIiAiIgIiICIiAiIgIiICIiAiIgIiICIiAiIgIiICIiAiIgIiICIiAiIgIiICIiAiIgIiICIiAiIgIiICIiAiIgIifB5W8pDCof0jakf390xqqimNZWmmap0h98TkvSDF63dT4SR0gxesPgPCa27o82zta/J1kTlPSDF63cPCB0gxet3DwjeW/NNrX5Oricr+vcXrd1PhI/X2L1+6nwjeUYldrXmHVxOUq8v4nW7h4Sn6+xet3Dwk3lGJNrX5OuickPL+N1u6nwkDy9jdbup8JN7RiTa15h10TkPSDG63+2nwlvSHF63dT4RvbeJNrXmHWxOUp6QYvW7h4StXSHG6w+A8I3tvEm1r8nWxOQ9IcXr91PhHpDi9fup8I3tvEm1rzDr4nInpFi9bup8JX0jxut3U+Em+t4ldpX5Owicb6R43W7qfCVPSPH6/dT4RvreJ9/k2leYdpE4kdJMfr91PhJ9Jsbrj+mnwjfW8T7/JtK8w7WJxJ6UY3WH9NPhK1dKsbrD+mnwjfW8T7/ACbS55O4icKeluN1v9tPhMj0wx+uP6afCN9bxPv8rs7nk7+J+eVdLMc/TPuAH9p1PRvy75+lVfv06/8AcOfj/wDZ6WuKouTyw87nD1241l7URE2muREQERECCZxPlrjvO4tV/Vp9Wn2DU+8vunV+WOJ83g4lW4pt7TYd5E4Omc/ja/lS3uEo11qbUS4mVJlqW9uxa6DX3uc5uryZWpopPZ6e9SXKLKQpBdkk7ttI6LtWsZoF6KJ9X6IOc+SmsvSyN2NWEFroy+yanFliY+7GYlrVhCV83PnOLVmGmVFsnNmYQASSzXewk+ciZg0lt5oS3mBPk85UwhZF1MBEJBals+xTQV9sngaS+jzQ5ylXDuYjELSKTdlqLc3r8JbPL4GktDwAMDybMjjlgAWuy1lta27NuyaefMfDg+LK/wCrRzgeThzmGJxVVkGCUSwMoRLvrcAIc+yW/SDGtOE0qytVwI5z5MekC0vjcWRoKqmQFSiQymWdBqeyfNjYjMwnT7M4iVYJlaylaosgWDT3PIDcyxmDNnVKViWxKjZUksgW+i9yyLCUqhWWJMTNKqrrKUnm2bS11390pMWUKufX5K484OLRWNjcc6dx8J8dN9QRc2K2JANjoU/fL0z0pmaZ1hjVETGj9ZwsQVUgi4IYPYZeeL0T4vPw9Id6CaPcLjuIntT6CirmpirLhV08tUxgiImbEiIgeD0vxlg0jrVh+wAn8QJylE6HppX/AII/nPwy+M5+icfi51uOrw0aW4XWniZek/jy3HtlBq2EtFvzb7lND88prPeVSaaBsKRz0G2/tljQ9yLg21ttd2k0EoPVXWj7OyVLYQCuyTcWsgr37RCFWIAgTqUO0on8AYNNwWdwrI6XNnZHfcywPKVLeyRZZzNhIJJPfYc7QBih5WMya3TT9jKg0Ko1Oq4ARPqhO4GxLvfYS+a3Y/kylVZzEZSgAc1spJYQu2ENQrjWFUGPSajRmGYAVGl3AJIBXImk/AyxouCzYEJjKWrkK5CtfcyXZe+UNRaVkXUxYghBbsE32XbILHFDFJIBLIB1OVNDsY+MsiwcyABdKFyUjm1CRtu+yVNUqcQ5gMpSJNTpQISCbJLJsPonSzLo1OMARSwyCQHcgJldjHxErUGafWqCJKCVViEWNGQbLSRmlM5aRSeaybASbe+itGqaNDjB5WGs2XdNNcnIqBdJFQADzBPNayqfqoo6HRRmlKq7gKot3AYCv6x25CQXrxgCASAaiqWRco1IcygT7pFQJNPrEANhA5rIB6hG9uUlylVZYGUkFs+qBShuy76WBkXROJWAmQGUO0nafPVSTUEQLhsN07jUI9u3IzasCzAKLDAKPMcjc3mWJir6NRvSFSGbkBrkGz2Ay0i5EpiUmyIABZs2L2Fwjpe/sk4mGCswBy1CoNFVBgG+huZXFqISpNTICBpCB1PrEWGvPlCorICuLlDa50XbMq6Sx6wADYTNVrIuyN93Na12W0tvzExrKIQJZVkqbEssi1tucis66wwCQy0N7XsN5nkuSzcBDYJs82Xz2E0rHz8+6Y3ey2Lu2WF7FeRkg1AsA9hRuLdxvL00zM2BVN7lBBn26X5mXomUJLsOg2N/iU/y1fiPCdbOI6F1/tiOdB/ETt52+FnW3Dj8TGlySIibLXIiIHK9NNcH/U/4TwKJ7/TQXwf9T/hOeoM4vFfVn39nW4b6Ue/u2p108JYlCwO5Q+JkUmTT2p9mnfNd7JqpepNiDYrQ6ezsg13ARu7oqy30GsiomyA1uykNyLXOlpdwiuUMG7DAuVfW2h03kecGbKw01ujZrkxJJL0CRZd3ZBb7/CWcKgUXeY6LLbLq82je2q7JXzoJIBBITDBIejGzkiq6y1JN2y6rLq3vpIrHIC+psytGYkZmn1m6kiMtsrY9bRuy1V9JY1hqz5b/ADcfGUOJ6xGWrQHMvVLsnztpBoDaGYAgEgZgCiQDqAUPgJiySRcHMUiDSgibXadltzMsKh/ftmZruAqrglo5QlrVoDfTe8ZA8yDWVoZk2nqneBpULggkANiyqsRd3CN7coNQG4DsO08pnVjAGmkkOp5RvVlDK9gvJroBTAKLDAKKIYehRN+2EWRbdl+6t3rm9m0k1hgMMtB3K1Q3lfOest09Do1rpBwwSCgSGiQGHqjqGhpAk0nMDmGVFhXJKRbslVZXY5S8zqrRARLdwCQFe5AVPv1kV4NNRpzB5as1NyEUQ7a2qMgYuayNI9YZswJdN/3UQjpc2lQJOLjClMpkUjW9R0Ft5niUAkMAoioMMCoaVe0S0i1dLSJCLKRzWNiwbXdkbayuLiCkGqogAakkAXtqe2TiYoAuyyKbAkslCwB+O0sfn3QrHEoJ0ICIbDsCGEwiQw9u2Z4uIAmQGUGQHUdAHqZpj1oEqqrspDJZ2vIrt7u6RWGJTcH1rM2JANiLjcX/AAmRrDIYYAJDuAWiu1H4TTEqOwJuAdLC/rFn8GbypPz8+2Rkyy63Juw1YIBW2sTfmZfCqBDCIO+oL3gNm1rIvXV+qrK3x2UtSBtM4SZdD0N//R/kq/tO6nEdC6P2xK0oP4idvOxwn03I4r+ZERNtrEREDnemeF+zw6uVa91VJ8BOWonc9IOHz8PiDcDMP8tz3AzhqJyeMp0ua5dPhZ1o0w0HNeJkhVAG6KI1pOoI5EaC0imXc021JVWAmUyh2nl7bGTVQGDdh7lXtcAo++SDDhECsNWaad1zUnLds6JWXt0fepHzpeSYEmUuyzSrZQAWLXZJRvylBQASQESmdyrCKqpCEmVNBzPNZEZULli+bXmF2yBTclm4ARPqhO4HMu/sEsDIyW2kZS9RlQsjmzO5bSSsvfKij1s2ar90U5bZQWTm0buBqraTSRCkSuU5vo5cp55sz+CXvcebGbNdrLrUkSD+60TbUh6y8oiFfZLtb/BKVqouC6rA2B9UtXIV0rX3kuQTKVNhAEXzElEWsgi79oXbINNxVdgEJlXILNOhPq2OzPOWJkEOYY1RBGUAuoZmUqbshAs6WtrrL10s0qohFkAA5giMpYsGQWL29sK8sKs5li0MJ1U6XpTsWrg66ScTCFVqqQbgogEOksFdhAMmowKVGZYjKurgm2ZjcX589ppUZnVIrOuoA3Ivp22dnrMjTfUpJWy666N7ay+IAxYFaWDDtY7azM/KhmgVh6i2u63vLYNKADJQTJZPtO5lRSA7APXQE6Bn3ACWoF5lDGXY9BsL/Fq/lp99yf7TrJ4vRTg8nD0k61k1n2Gw7gJ7U7vD08tuIcW/VzXJkiInu8SIiBFVLnAeUOB81i1UbAun+U3Hh7p+gTy/LHkQY+U5jSaXcAFjlNbiLU3KfD5w2LF3p1ePylxgl3PYHQ/F+vw/s6vzy3olifW0f0H805+1u4b24t5eNBM9A9FeK6/D/eeEsOi/E9bA+88JNtdx+jrW8vOcOffT0Y4nf9H91eJ/65NXRniOWEfZXV/eiTb3e1etby8zEHKfDi45E9avyHxQJ/YArcYlF/iRr2zLF8g8SQzw9X9eET3Vzzmxc7ZelN2juj1eV+mGWo4sy3EeRuIpKPDYxY+jTmHxpJlaeCxabHhuJfPzOIR3Azz6Vztn0evPRmGtPEGaDEkUYGJ/D8T9ji/lmowMT6jiPscX8sdOvtn0ljz05VzmDWZfzGJ9RxH2OL+WPMV/UcR9jjfljpV9s+ic9OWRxIOJLmmv+H4r7DG/JLnhcX+H4j7KqOlc7Z9Dnpy+c4plKuIm54TF/huJ+zqlsHyVjVtcPjBdakU/DMQ46Nztn0XqUZh8NfGHYS+FjEz7vR3HP/Qr+OGB/wCUtT0b4p2wN9TiYY99qjLFi72yk3beY9XzSDPWp6I8RzwR7aqj+FEHohxW1fD/AHnhPWOGuz/X9PPr2+545mNZ+bz2z0M4rr8N974SvoXxX1nDfey7S72/pevb7nhViZKdCehHFdfhvvZX0F4n6zh/vfCTaXe3/YXcW+5z5E+/yPwBxsWmgbn1jypGp+eyepg9BcdjNiYGXfKMQ1e52nT+Q/INPDipE1VVa1EIoaCe1rhK5qjmjweN3iaIp+GfF6eHQAABYAIDsEtETruUREQEREBERAREQEREBERAREQIUKTECMsKTECFCkxAjLCkxAhSVEQEREBERAREQEREBERAREQEREBERAREQEREBERAREQEREBERAREQEREBERAREQEREBERAREQEREBERAREQEREBEjNGaBMSM0ZoExIzRmgTEjNGaBMSM0ZoExIzRmgTEjNGaBMSM0ZoExIzRmgTEjNGaBMSM0ZoExIzRmgTEjNGaBMSM0ZoExIzRmgTEjNGaBMSM0ZoExIzRmgf/2Q=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AutoShape 4" descr="data:image/jpeg;base64,/9j/4AAQSkZJRgABAQAAAQABAAD/2wCEAAkGBhQSERMUExISFRUVFBQUFBQVFxUUExQVFRcVFRcWGRUXGyYeGBwjGhQUHy8gIycpLCwsFh8xNTAqNSYrLCkBCQoKDgwOGg8PFy0kHBwsLCwpLCkqKSwsLCksKSkpKSwsLCwsLCksLCwsKS0sKSwpLCwsLCwsLCwsLCwsKSwsLP/AABEIALABHwMBIgACEQEDEQH/xAAbAAEAAwEBAQEAAAAAAAAAAAAAAQIDBgUEB//EAEQQAAIBAgQCBQgGCAUFAQAAAAERAAIhAxIxQQRRBlJhodEFExYicYGR8EJTk6Ox0hQVIzJUcpLBM4KDosJDYrLT4TT/xAAaAQEBAAMBAQAAAAAAAAAAAAAAAQIEBQMG/8QAKxEBAAEDAgQEBgMAAAAAAAAAAAECA1ERFAQSE1IhYZHwIjEzQYGxMkKh/9oADAMBAAIRAxEAPwD9xiIgIiICIiAiIgIiICIiAiIgIiICIiAiIgIiICIiAiIgIiICIiAiIgIiICIiAiIgIiICIiAiIgIiICIiAiIgIiICIiAiIgIiICIiAiIgIiICIiAiIgIiICIiAiIgIifB5W8pDCof0jakf390xqqimNZWmmap0h98TkvSDF63dT4SR0gxesPgPCa27o82zta/J1kTlPSDF63cPCB0gxet3DwjeW/NNrX5Oricr+vcXrd1PhI/X2L1+6nwjeUYldrXmHVxOUq8v4nW7h4Sn6+xet3Dwk3lGJNrX5OuickPL+N1u6nwkDy9jdbup8JN7RiTa15h10TkPSDG63+2nwlvSHF63dT4RvbeJNrXmHWxOUp6QYvW7h4StXSHG6w+A8I3tvEm1r8nWxOQ9IcXr91PhHpDi9fup8I3tvEm1rzDr4nInpFi9bup8JX0jxut3U+Em+t4ldpX5Owicb6R43W7qfCVPSPH6/dT4RvreJ9/k2leYdpE4kdJMfr91PhJ9Jsbrj+mnwjfW8T7/JtK8w7WJxJ6UY3WH9NPhK1dKsbrD+mnwjfW8T7/ACbS55O4icKeluN1v9tPhMj0wx+uP6afCN9bxPv8rs7nk7+J+eVdLMc/TPuAH9p1PRvy75+lVfv06/8AcOfj/wDZ6WuKouTyw87nD1241l7URE2muREQERECCZxPlrjvO4tV/Vp9Wn2DU+8vunV+WOJ83g4lW4pt7TYd5E4Omc/ja/lS3uEo11qbUS4mVJlqW9uxa6DX3uc5uryZWpopPZ6e9SXKLKQpBdkk7ttI6LtWsZoF6KJ9X6IOc+SmsvSyN2NWEFroy+yanFliY+7GYlrVhCV83PnOLVmGmVFsnNmYQASSzXewk+ciZg0lt5oS3mBPk85UwhZF1MBEJBals+xTQV9sngaS+jzQ5ylXDuYjELSKTdlqLc3r8JbPL4GktDwAMDybMjjlgAWuy1lta27NuyaefMfDg+LK/wCrRzgeThzmGJxVVkGCUSwMoRLvrcAIc+yW/SDGtOE0qytVwI5z5MekC0vjcWRoKqmQFSiQymWdBqeyfNjYjMwnT7M4iVYJlaylaosgWDT3PIDcyxmDNnVKViWxKjZUksgW+i9yyLCUqhWWJMTNKqrrKUnm2bS11390pMWUKufX5K484OLRWNjcc6dx8J8dN9QRc2K2JANjoU/fL0z0pmaZ1hjVETGj9ZwsQVUgi4IYPYZeeL0T4vPw9Id6CaPcLjuIntT6CirmpirLhV08tUxgiImbEiIgeD0vxlg0jrVh+wAn8QJylE6HppX/AII/nPwy+M5+icfi51uOrw0aW4XWniZek/jy3HtlBq2EtFvzb7lND88prPeVSaaBsKRz0G2/tljQ9yLg21ttd2k0EoPVXWj7OyVLYQCuyTcWsgr37RCFWIAgTqUO0on8AYNNwWdwrI6XNnZHfcywPKVLeyRZZzNhIJJPfYc7QBih5WMya3TT9jKg0Ko1Oq4ARPqhO4GxLvfYS+a3Y/kylVZzEZSgAc1spJYQu2ENQrjWFUGPSajRmGYAVGl3AJIBXImk/AyxouCzYEJjKWrkK5CtfcyXZe+UNRaVkXUxYghBbsE32XbILHFDFJIBLIB1OVNDsY+MsiwcyABdKFyUjm1CRtu+yVNUqcQ5gMpSJNTpQISCbJLJsPonSzLo1OMARSwyCQHcgJldjHxErUGafWqCJKCVViEWNGQbLSRmlM5aRSeaybASbe+itGqaNDjB5WGs2XdNNcnIqBdJFQADzBPNayqfqoo6HRRmlKq7gKot3AYCv6x25CQXrxgCASAaiqWRco1IcygT7pFQJNPrEANhA5rIB6hG9uUlylVZYGUkFs+qBShuy76WBkXROJWAmQGUO0nafPVSTUEQLhsN07jUI9u3IzasCzAKLDAKPMcjc3mWJir6NRvSFSGbkBrkGz2Ay0i5EpiUmyIABZs2L2Fwjpe/sk4mGCswBy1CoNFVBgG+huZXFqISpNTICBpCB1PrEWGvPlCorICuLlDa50XbMq6Sx6wADYTNVrIuyN93Na12W0tvzExrKIQJZVkqbEssi1tucis66wwCQy0N7XsN5nkuSzcBDYJs82Xz2E0rHz8+6Y3ey2Lu2WF7FeRkg1AsA9hRuLdxvL00zM2BVN7lBBn26X5mXomUJLsOg2N/iU/y1fiPCdbOI6F1/tiOdB/ETt52+FnW3Dj8TGlySIibLXIiIHK9NNcH/U/4TwKJ7/TQXwf9T/hOeoM4vFfVn39nW4b6Ue/u2p108JYlCwO5Q+JkUmTT2p9mnfNd7JqpepNiDYrQ6ezsg13ARu7oqy30GsiomyA1uykNyLXOlpdwiuUMG7DAuVfW2h03kecGbKw01ujZrkxJJL0CRZd3ZBb7/CWcKgUXeY6LLbLq82je2q7JXzoJIBBITDBIejGzkiq6y1JN2y6rLq3vpIrHIC+psytGYkZmn1m6kiMtsrY9bRuy1V9JY1hqz5b/ADcfGUOJ6xGWrQHMvVLsnztpBoDaGYAgEgZgCiQDqAUPgJiySRcHMUiDSgibXadltzMsKh/ftmZruAqrglo5QlrVoDfTe8ZA8yDWVoZk2nqneBpULggkANiyqsRd3CN7coNQG4DsO08pnVjAGmkkOp5RvVlDK9gvJroBTAKLDAKKIYehRN+2EWRbdl+6t3rm9m0k1hgMMtB3K1Q3lfOest09Do1rpBwwSCgSGiQGHqjqGhpAk0nMDmGVFhXJKRbslVZXY5S8zqrRARLdwCQFe5AVPv1kV4NNRpzB5as1NyEUQ7a2qMgYuayNI9YZswJdN/3UQjpc2lQJOLjClMpkUjW9R0Ft5niUAkMAoioMMCoaVe0S0i1dLSJCLKRzWNiwbXdkbayuLiCkGqogAakkAXtqe2TiYoAuyyKbAkslCwB+O0sfn3QrHEoJ0ICIbDsCGEwiQw9u2Z4uIAmQGUGQHUdAHqZpj1oEqqrspDJZ2vIrt7u6RWGJTcH1rM2JANiLjcX/AAmRrDIYYAJDuAWiu1H4TTEqOwJuAdLC/rFn8GbypPz8+2Rkyy63Juw1YIBW2sTfmZfCqBDCIO+oL3gNm1rIvXV+qrK3x2UtSBtM4SZdD0N//R/kq/tO6nEdC6P2xK0oP4idvOxwn03I4r+ZERNtrEREDnemeF+zw6uVa91VJ8BOWonc9IOHz8PiDcDMP8tz3AzhqJyeMp0ua5dPhZ1o0w0HNeJkhVAG6KI1pOoI5EaC0imXc021JVWAmUyh2nl7bGTVQGDdh7lXtcAo++SDDhECsNWaad1zUnLds6JWXt0fepHzpeSYEmUuyzSrZQAWLXZJRvylBQASQESmdyrCKqpCEmVNBzPNZEZULli+bXmF2yBTclm4ARPqhO4HMu/sEsDIyW2kZS9RlQsjmzO5bSSsvfKij1s2ar90U5bZQWTm0buBqraTSRCkSuU5vo5cp55sz+CXvcebGbNdrLrUkSD+60TbUh6y8oiFfZLtb/BKVqouC6rA2B9UtXIV0rX3kuQTKVNhAEXzElEWsgi79oXbINNxVdgEJlXILNOhPq2OzPOWJkEOYY1RBGUAuoZmUqbshAs6WtrrL10s0qohFkAA5giMpYsGQWL29sK8sKs5li0MJ1U6XpTsWrg66ScTCFVqqQbgogEOksFdhAMmowKVGZYjKurgm2ZjcX589ppUZnVIrOuoA3Ivp22dnrMjTfUpJWy666N7ay+IAxYFaWDDtY7azM/KhmgVh6i2u63vLYNKADJQTJZPtO5lRSA7APXQE6Bn3ACWoF5lDGXY9BsL/Fq/lp99yf7TrJ4vRTg8nD0k61k1n2Gw7gJ7U7vD08tuIcW/VzXJkiInu8SIiBFVLnAeUOB81i1UbAun+U3Hh7p+gTy/LHkQY+U5jSaXcAFjlNbiLU3KfD5w2LF3p1ePylxgl3PYHQ/F+vw/s6vzy3olifW0f0H805+1u4b24t5eNBM9A9FeK6/D/eeEsOi/E9bA+88JNtdx+jrW8vOcOffT0Y4nf9H91eJ/65NXRniOWEfZXV/eiTb3e1etby8zEHKfDi45E9avyHxQJ/YArcYlF/iRr2zLF8g8SQzw9X9eET3Vzzmxc7ZelN2juj1eV+mGWo4sy3EeRuIpKPDYxY+jTmHxpJlaeCxabHhuJfPzOIR3Azz6Vztn0evPRmGtPEGaDEkUYGJ/D8T9ji/lmowMT6jiPscX8sdOvtn0ljz05VzmDWZfzGJ9RxH2OL+WPMV/UcR9jjfljpV9s+ic9OWRxIOJLmmv+H4r7DG/JLnhcX+H4j7KqOlc7Z9Dnpy+c4plKuIm54TF/huJ+zqlsHyVjVtcPjBdakU/DMQ46Nztn0XqUZh8NfGHYS+FjEz7vR3HP/Qr+OGB/wCUtT0b4p2wN9TiYY99qjLFi72yk3beY9XzSDPWp6I8RzwR7aqj+FEHohxW1fD/AHnhPWOGuz/X9PPr2+545mNZ+bz2z0M4rr8N974SvoXxX1nDfey7S72/pevb7nhViZKdCehHFdfhvvZX0F4n6zh/vfCTaXe3/YXcW+5z5E+/yPwBxsWmgbn1jypGp+eyepg9BcdjNiYGXfKMQ1e52nT+Q/INPDipE1VVa1EIoaCe1rhK5qjmjweN3iaIp+GfF6eHQAABYAIDsEtETruUREQEREBERAREQEREBERAREQIUKTECMsKTECFCkxAjLCkxAhSVEQEREBERAREQEREBERAREQEREBERAREQEREBERAREQEREBERAREQEREBERAREQEREBERAREQEREBERAREQEREBEjNGaBMSM0ZoExIzRmgTEjNGaBMSM0ZoExIzRmgTEjNGaBMSM0ZoExIzRmgTEjNGaBMSM0ZoExIzRmgTEjNGaBMSM0ZoExIzRmgTEjNGaBMSM0ZoExIzRmgf/2Q=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AutoShape 6" descr="data:image/jpeg;base64,/9j/4AAQSkZJRgABAQAAAQABAAD/2wCEAAkGBwgHBgkIBwgKCgkLDRYPDQwMDRsUFRAWIB0iIiAdHx8kKDQsJCYxJx8fLT0tMTU3Ojo6Iys/RD84QzQ5OjcBCgoKDQwNGg8PGjclHyU3Nzc3Nzc3Nzc3Nzc3Nzc3Nzc3Nzc3Nzc3Nzc3Nzc3Nzc3Nzc3Nzc3Nzc3Nzc3Nzc3N//AABEIAJ8ApAMBIgACEQEDEQH/xAAcAAABBQEBAQAAAAAAAAAAAAAAAwQFBgcCAQj/xABEEAABAwMBBAcEBwQIBwAAAAABAAIDBAURIQYSMUEHEyJRYXGBFCORoUJScrGywdEyM1OzJCVDYoKS8PEVNWOTosLh/8QAGQEBAQEBAQEAAAAAAAAAAAAAAAECBAMF/8QAIREBAAICAwEAAgMAAAAAAAAAAAERAgMEITESE0EFI0L/2gAMAwEAAhEDEQA/ANxQhCAQhCAQvElU1MVLC6ad7WRtGS4qTMR3JEWVK8c5rQXOIAGpJ5Kp1u0dwqH4tlOyOMH9uYZLvRRNfcL/ADwvhmex8TtHNbGBp3Lkz52rG6m3Tjxdk+9JW57S1E7jHaW7sY0NQ8cfsj81ASuuDnkzXCpJ46SO/JexVxLHe0t6tzR3Lx1S0kYc53iOC+Rt5G7PL1369OGHUQ9prjdqR2Yq6Qt+rId771YLPtXvuMV0aGOH9oBx8wqt7QC4DIOOa6L43DtY3k1cvdhPtrnx9ef6aC+/WuN7WOrI8nhjX7k/hmimYHwyNew8HNOQsok3cncxnuKlbNXvp5A+ncRu/tNP0vMLv1fyH1NZQ5c+FUXjLRQvU2oatlXTNlj58RzB7k4BX04mJi4cMxU1L1CEKoEIQgEIQgEIQgF4ThJVdVDSQPnqHhkbBkkqg7R7UyTsfuvfT0TeTQS+T0GuvcpM0sRayXTaampd6Ok/pMzc53T2G+ZVebXy3V5nqKiGYRkAMie1zWZ7wM/NZ3drpV1hiiiZJBBvh3VHQuxr2jz8uCsOxUzYG1YfndLIsd3A5XBzZ+tUw69GPzla1MkIc4a+SWdIX6hobjRR/Xt3nuY7Q6jKXhmA1ac8+PBfDxuOnfNF5aCCra5shxvDAdzSL7SBGW9Y0lwxoOCXMudScHkcrsuy04JxwXpcRHjNyh5Lb1YAd2hyKj6umexrnsOW8hzU9vEEg8O5JSRAOJHA8lnHO/XpEqoZBx3gABnJSlHWdTUMdru8HAcwvLtB7FO4Z7EnaYTy71Fsz1pLBpzwvaMOnpcNW2cqdybqicsl1aR34/RWZZtbLj7LSUb5HFridyM8NfNWm33mWRpdJuPaDqM6j4L6/Dz/AK6l8jk4T93CwoTalrIqkdg4d9U8U5Xa5QhCEAhCEAm9dVxUMDp6h4bG3j3k9w8V3UTMgic9/Ad3NVO4bR0UczCIjXV2fcx5wyP+9k/i+GiBrXNvF+nEwpZRAD7uN3ZaPHXGSmkuzl4DTu0ZPgJW/qpCC4XS4O95Wujyf2KVgA+JyfUkKSht9eRk1dwORzlb9xyo0oFwo6ulOKymkiz/ABGaH1TWm6qnzuxBrXYzuDdOi0Z1FWU7SIqx4B4sqG6H4afJRlXaYZAfa7S1udespDu/Jv5tXns147MfnJvDPLGbhX4YjM0+yzsecfsvG6Ub1dTHMsEgHe3tD5J0+wwucTQXLcePoVDMEf4m/oFy6O+UDD1lM6eEfTjd1g+LckeoXy9nAyjvHt3YcuP9OYbmAQ1x8vBP4alhzh/jx0UO670k7T19HvuGh1GR68VzSy0cz8RyzUj/AKIcd9p9eS554u2IuYev5teXkrD1jTpjGmRrlIl5PHUN5po6OrjZnWUjgWvz967guDWF7amMs3+LSMY8lz5a4maum7mIM73JS1Igp5JI2yuOW7x0xwxnln8k1pLPURzhoibu51cCHNaPEg6eSR6QJacwW+anZutiduZbocHX7x8yq5VbQ1LIoKimmMVREcb7CQV9HRria6t4555VNTS+7Xtlbsy+Okp950e64Bjc4IcM458MqE2fhvd5DZ4w+ijY3cdPIwgn7LdM+fBW3Y6srrnbfabjTCLJAjdjHWDGrsclYGwZwXLvjRj6453ZeGTGvaW7jnBw4FTVBWmX3c2BJyP1kzc3CQeC3tDiOC6HhKxITS31XtMXaPvG6O/VO1WQhCEFP25uvszW0zXY7G8/Hdr/ALepVHse/WzB+feVB3nOH0Y+QHmnPSPUuNXdjk9ktYPDsD9Cl9jYgSX4GNG/BRuul7stLHCxrGNAAwpwcFFUZ6sAqQZMCNUtmYKloPHUJF1LEc4aGk/V0SwcDwK9REfUW2OYYkZFLjgXt7Q8io2WziNwfBJPTyDgR22/r81YkJS2p9XbpZxmppKWuHAOIG+PXQ/MqEq9nrdI7cY+poZTwa9u+3PkcH5laO+GNxyWjPeNCkZKRr2Fhw5h+g9ocEotl0lhvVKD/wAPnZVM5CKXdd/ldg/DKg6t92NW2nqDUMmccdW/LfktbqbLA4EtjdGRwMJ4eh0+AUbVRzwNb1zY6yFvAOHab5cx6Fef48bunpGzKvVSueydTfLXFE2tLKmMAtc5vZd4d480lsp0bVEFUJ78+KZrH5bDGS5p7iScfcr/AG2aklAETyOe67l/rvU5HE1vEAlXHDGOohJzyn00ipmsaA0DAGAMcB3Lp0Z7k93R3LiQsjYXyFrWNGS5xwAFumLR74ym8kabbbW64V1jkNlqZYLjTPFRAY3Y6wt4sI5ggkYPPCQ2bvcO0FhprlENwyN3ZGYxuSDRw18eHgQop5Sy+zVbXE4a7suU+FWak5zqrBQy9dSQyfWYFYSS6EIVRi/SS7FZeRz6wfy1I7GEmL1UV0lH+sbwP+o3+WpPY/SMAd5WYbloEJIATlj0ziPZHkl2lEO2uwUoHpqCV21yB0HjmugQU23gugVbSjhCRD8LsSDmllOk3qqSOpjLXDBxo4cQlw4FengqjPLp19sqy/OcHJxzHerBYL6yoayOV3ZOjXd3mm21MHXU7nM0kactPcqLS13sVS2Vv7iR25K3j1b/ANDy9e5SWv02YHPBePaHsLSAQRgg81D7O3P2yEwSH3sYBB47ze//AF4d6meSrJpLKII5n1UsTGMy4Ozu7rAOLs+OdVRaStt9nvlbHR1VNJTV4bVMhjlaHNLuJAcQCCddO8Jj0n3eouNwGzttgL5NBK4DU5wcE8m6Anko+t2ck2YtlgqKmVlTUQXdntLgMsEcoLC0Z4gHd496jUF7p0jW6CvkgbSVT4ozuumAA154BKtmy23GztdRw07LnFFUajq5/dnJJ4Z0PxWdbR7D1DKyae0VMXVvcXezTAt3T3AjOnHQ4VZuWzd7oYmSVdlqurfgtlhjMjTn7OceuEH002RrgCDkHmF4qV0Z0l0ptlYmVQkgBkLoYpm4c1mBjQ6jXOiFWVJ6ST/W14H99v8ALUrsmMDTvKiukv8A5xePtN/lhSeyZ7IPesw2vkR0CXaU1iOgS7VUOGrsFJMdhd5UHeV0HJMFe80Cm8vd5JgoyilN7xXvWngUiSV5voiPu43oneSy659XT3GSGXswVB3ZPDPB3ocFarcMOid5LKdtGhswcBxyCqqZ2TuktI9vXEiaikLJR9ZnA/n8AtYa4OaC05BHELDLNUn2+mmzkVNMA8nm5p3f/UfFa1s1WCaw0+vaizF6NJA+QCQknVwp6eV4e+PttcHbzSWk45HHEeBVR2+An2fmYf40Lm+BEjSFZqqbJOqqG2UpNsjaNd+tpWY85mBA4r5MvcTwBJV2tbd220re6Jv3KhVbsl3itBpBu00Q7mN+5EkthCEKoxHpL1vd2A+sz+WpHZHWFnkqx0ovuLtsbjCIZjA6VkjMRnUBgzg93FTuwtxpK2JrIpW9c0axE9ofqo20OLOAnDCmsLjhOWkKBZpXRSQSgyg9BXWVyvUR7nKDlcjK91RXue9cucEEpM8UCFacxFZftiMu8itNrT7orL9sH5kx4qhnYjkUXg+UfhWk7IzkUFY0nRtY4D1iiP3krN7I3ENIRydJ83NWhbLaUNUeTqpxH/bjH5ISlp35yVWdpu3DQs76+n+Tw78lPTvOdFB1VVRVLwGzxSy08m8GNeCQ4Ajh6ojmc5K0qMbrGjuGFmfW08krImz5qOsa10IGrc95+K00KpL1CEIiFvuz9Nd43GQFsm7gOCxjafo/uVlndU24PLGnLdw4LfIr6BXEkbJGlr2gg8iFJW3z7Z+kG82l7YLpGKyNuh60bsoH2ufqtBsW29iu5bGyq9mqD/Y1A3DnwPA/FSe0ewVtuzHOZG2OTiMDmsr2g6Pbja3udG0vjGueKjUNqbg4I4Fdt0Xz9a9ototm3bkFRIIQf3U3vI/hy9MK92TpWopQ1l7pJKZ38aAGRh/w/tD5oLvLd2Usrm10MkDA5wEmC4FoOA7TvGqfQVMFQMwSseCM9lwKb226268QdZb6uCpjI7W44HHmFzNaKVzjJC3qJC7fLouyHHhrjGR5EZRD/K8OE2ooKiCIx1NQahwPZeRgkYHFLHRFBXBXuVySga137orK9r8iXHiVqld+6Pksq2yPvhj6xVIc2MFtJS54gv8AxhX+wHdtnnI8n4//ABUC0OzSUnfh2f8AMr7YiBa4yeG878RUJNNq7i+22Srq2aOazdYe5ziAPvWNSVRLhul2eevFbNtNRQXazVVHLVRwuAa/tHUYOQfksduVouFskPtcBazOkjdWnPDUKoltm7pWQXKCZj+szLGHNeN7ew4aZ4r6VC+eejK0vvO0FGAC6GnkFROeTQ12R8SAPivoYKpL1CEIgQhCAXD42yNLXtDgeIK7QgrN62LtlzDj1QjkPNuizi/9GFTTl0lI0Pb3t0K23C8wCMKUtvl6otNytVSJGdbFMw9l7CWPHqp60dJO0Fsc2Ot3K2McRUNw/wBHD8wVulws9DXxllRAw554VNvXRpR1QcaR26fqngi2b2bpMsdcRHWGWglPHrhlmftD88K4QTwVcImppWSxHg+NwcPiFjF46OrhREmOI4HNmo+CrkUF3sdSZaSSankB/ahcWk+Y5qLT6MISZWOWnpQvVI4MuUcFawaZc3q5B6jT5K5WrpKsFeQypfLQynTFQ3s+jm5HxwiLPXaxFZZteQJfUrT31MFZS9bSTRzxkaOjeHA+oWXbaj34xxJKquLYfc0v2HfiKu9nfu2uLzcf/IqhW12GUjOfVE/Mq5W2cNtUOe4/iKEuLo1rpnvc87rmhrmY0ODkFULaiulutzjt1G0vIfugD6Tzp8h+af7V7RiOR1LREunJw57ddzwHirT0VbFupQ27XKP+kPB6pp13B3oni6bBbPR7O2KKlawdc4b0z8avd4lWZctaGgAcAulWQhCEAhCEAhCEAhCEAhCEHLmhwwQCPFRtfYbdXNxPSsd44UohKLZ/dujG31YcYDuHllUi7dFtxpi59K7eaOWMrd14QpS2+YJ7FfLPKZGwzxP+vCXNPywmdXdLm/dFbLJIRymbr8cZX1LNSU8wxLExw8QoSv2Ns9aDvUzWuPMItvnehvM0VVHLMN6FjNzdZp3nn5qUrdp6uppo6G2h7MjDiB23HJ0HctNuHRVRVDS2KYtaTnA01TzZbo4t1kl66TNRLnOX8kLVro86PiHsuV2jy/iyM8lr0MTYmBreQRFG2NoDQlFUmQhCEQIQhB//2Q=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6400800" y="2057400"/>
            <a:ext cx="2743200" cy="3886200"/>
          </a:xfrm>
          <a:prstGeom prst="rect">
            <a:avLst/>
          </a:prstGeom>
          <a:gradFill rotWithShape="1">
            <a:gsLst>
              <a:gs pos="0">
                <a:srgbClr val="CCFFFF">
                  <a:alpha val="90999"/>
                </a:srgbClr>
              </a:gs>
              <a:gs pos="100000">
                <a:srgbClr val="00CCFF"/>
              </a:gs>
            </a:gsLst>
            <a:lin ang="5400000" scaled="1"/>
          </a:gradFill>
          <a:ln w="5715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Kool-Aid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Hair Dryer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Zippers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Scotch Tape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Canned Spaghetti Sauce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Cracker Jacks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300" dirty="0">
                <a:latin typeface="+mn-lt"/>
                <a:ea typeface="ＭＳ Ｐゴシック" charset="-128"/>
                <a:cs typeface="+mn-cs"/>
              </a:rPr>
              <a:t>Slice Bread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500" dirty="0">
              <a:latin typeface="+mn-lt"/>
              <a:ea typeface="ＭＳ Ｐゴシック" charset="-128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5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32776" name="Picture 8" descr="Hamilton Beach Digital 2-Slice Toast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AutoShape 10" descr="data:image/jpeg;base64,/9j/4AAQSkZJRgABAQAAAQABAAD/2wCEAAkGBhQSERMUExISFRUVFBQUFBQVFxUUExQVFRcVFRcWGRUXGyYeGBwjGhQUHy8gIycpLCwsFh8xNTAqNSYrLCkBCQoKDgwOGg8PFy0kHBwsLCwpLCkqKSwsLCksKSkpKSwsLCwsLCksLCwsKS0sKSwpLCwsLCwsLCwsLCwsKSwsLP/AABEIALABHwMBIgACEQEDEQH/xAAbAAEAAwEBAQEAAAAAAAAAAAAAAQIDBgUEB//EAEQQAAIBAgQCBQgGCAUFAQAAAAERAAIhAxIxQQRRBlJhodEFExYicYGR8EJTk6Ox0hQVIzJUcpLBM4KDosJDYrLT4TT/xAAaAQEBAAMBAQAAAAAAAAAAAAAAAQIEBQMG/8QAKxEBAAEDAgQEBgMAAAAAAAAAAAECA1ERFAQSE1IhYZHwIjEzQYGxMkKh/9oADAMBAAIRAxEAPwD9xiIgIiICIiAiIgIiICIiAiIgIiICIiAiIgIiICIiAiIgIiICIiAiIgIiICIiAiIgIiICIiAiIgIiICIiAiIgIiICIiAiIgIiICIiAiIgIiICIiAiIgIiICIiAiIgIifB5W8pDCof0jakf390xqqimNZWmmap0h98TkvSDF63dT4SR0gxesPgPCa27o82zta/J1kTlPSDF63cPCB0gxet3DwjeW/NNrX5Oricr+vcXrd1PhI/X2L1+6nwjeUYldrXmHVxOUq8v4nW7h4Sn6+xet3Dwk3lGJNrX5OuickPL+N1u6nwkDy9jdbup8JN7RiTa15h10TkPSDG63+2nwlvSHF63dT4RvbeJNrXmHWxOUp6QYvW7h4StXSHG6w+A8I3tvEm1r8nWxOQ9IcXr91PhHpDi9fup8I3tvEm1rzDr4nInpFi9bup8JX0jxut3U+Em+t4ldpX5Owicb6R43W7qfCVPSPH6/dT4RvreJ9/k2leYdpE4kdJMfr91PhJ9Jsbrj+mnwjfW8T7/JtK8w7WJxJ6UY3WH9NPhK1dKsbrD+mnwjfW8T7/ACbS55O4icKeluN1v9tPhMj0wx+uP6afCN9bxPv8rs7nk7+J+eVdLMc/TPuAH9p1PRvy75+lVfv06/8AcOfj/wDZ6WuKouTyw87nD1241l7URE2muREQERECCZxPlrjvO4tV/Vp9Wn2DU+8vunV+WOJ83g4lW4pt7TYd5E4Omc/ja/lS3uEo11qbUS4mVJlqW9uxa6DX3uc5uryZWpopPZ6e9SXKLKQpBdkk7ttI6LtWsZoF6KJ9X6IOc+SmsvSyN2NWEFroy+yanFliY+7GYlrVhCV83PnOLVmGmVFsnNmYQASSzXewk+ciZg0lt5oS3mBPk85UwhZF1MBEJBals+xTQV9sngaS+jzQ5ylXDuYjELSKTdlqLc3r8JbPL4GktDwAMDybMjjlgAWuy1lta27NuyaefMfDg+LK/wCrRzgeThzmGJxVVkGCUSwMoRLvrcAIc+yW/SDGtOE0qytVwI5z5MekC0vjcWRoKqmQFSiQymWdBqeyfNjYjMwnT7M4iVYJlaylaosgWDT3PIDcyxmDNnVKViWxKjZUksgW+i9yyLCUqhWWJMTNKqrrKUnm2bS11390pMWUKufX5K484OLRWNjcc6dx8J8dN9QRc2K2JANjoU/fL0z0pmaZ1hjVETGj9ZwsQVUgi4IYPYZeeL0T4vPw9Id6CaPcLjuIntT6CirmpirLhV08tUxgiImbEiIgeD0vxlg0jrVh+wAn8QJylE6HppX/AII/nPwy+M5+icfi51uOrw0aW4XWniZek/jy3HtlBq2EtFvzb7lND88prPeVSaaBsKRz0G2/tljQ9yLg21ttd2k0EoPVXWj7OyVLYQCuyTcWsgr37RCFWIAgTqUO0on8AYNNwWdwrI6XNnZHfcywPKVLeyRZZzNhIJJPfYc7QBih5WMya3TT9jKg0Ko1Oq4ARPqhO4GxLvfYS+a3Y/kylVZzEZSgAc1spJYQu2ENQrjWFUGPSajRmGYAVGl3AJIBXImk/AyxouCzYEJjKWrkK5CtfcyXZe+UNRaVkXUxYghBbsE32XbILHFDFJIBLIB1OVNDsY+MsiwcyABdKFyUjm1CRtu+yVNUqcQ5gMpSJNTpQISCbJLJsPonSzLo1OMARSwyCQHcgJldjHxErUGafWqCJKCVViEWNGQbLSRmlM5aRSeaybASbe+itGqaNDjB5WGs2XdNNcnIqBdJFQADzBPNayqfqoo6HRRmlKq7gKot3AYCv6x25CQXrxgCASAaiqWRco1IcygT7pFQJNPrEANhA5rIB6hG9uUlylVZYGUkFs+qBShuy76WBkXROJWAmQGUO0nafPVSTUEQLhsN07jUI9u3IzasCzAKLDAKPMcjc3mWJir6NRvSFSGbkBrkGz2Ay0i5EpiUmyIABZs2L2Fwjpe/sk4mGCswBy1CoNFVBgG+huZXFqISpNTICBpCB1PrEWGvPlCorICuLlDa50XbMq6Sx6wADYTNVrIuyN93Na12W0tvzExrKIQJZVkqbEssi1tucis66wwCQy0N7XsN5nkuSzcBDYJs82Xz2E0rHz8+6Y3ey2Lu2WF7FeRkg1AsA9hRuLdxvL00zM2BVN7lBBn26X5mXomUJLsOg2N/iU/y1fiPCdbOI6F1/tiOdB/ETt52+FnW3Dj8TGlySIibLXIiIHK9NNcH/U/4TwKJ7/TQXwf9T/hOeoM4vFfVn39nW4b6Ue/u2p108JYlCwO5Q+JkUmTT2p9mnfNd7JqpepNiDYrQ6ezsg13ARu7oqy30GsiomyA1uykNyLXOlpdwiuUMG7DAuVfW2h03kecGbKw01ujZrkxJJL0CRZd3ZBb7/CWcKgUXeY6LLbLq82je2q7JXzoJIBBITDBIejGzkiq6y1JN2y6rLq3vpIrHIC+psytGYkZmn1m6kiMtsrY9bRuy1V9JY1hqz5b/ADcfGUOJ6xGWrQHMvVLsnztpBoDaGYAgEgZgCiQDqAUPgJiySRcHMUiDSgibXadltzMsKh/ftmZruAqrglo5QlrVoDfTe8ZA8yDWVoZk2nqneBpULggkANiyqsRd3CN7coNQG4DsO08pnVjAGmkkOp5RvVlDK9gvJroBTAKLDAKKIYehRN+2EWRbdl+6t3rm9m0k1hgMMtB3K1Q3lfOest09Do1rpBwwSCgSGiQGHqjqGhpAk0nMDmGVFhXJKRbslVZXY5S8zqrRARLdwCQFe5AVPv1kV4NNRpzB5as1NyEUQ7a2qMgYuayNI9YZswJdN/3UQjpc2lQJOLjClMpkUjW9R0Ft5niUAkMAoioMMCoaVe0S0i1dLSJCLKRzWNiwbXdkbayuLiCkGqogAakkAXtqe2TiYoAuyyKbAkslCwB+O0sfn3QrHEoJ0ICIbDsCGEwiQw9u2Z4uIAmQGUGQHUdAHqZpj1oEqqrspDJZ2vIrt7u6RWGJTcH1rM2JANiLjcX/AAmRrDIYYAJDuAWiu1H4TTEqOwJuAdLC/rFn8GbypPz8+2Rkyy63Juw1YIBW2sTfmZfCqBDCIO+oL3gNm1rIvXV+qrK3x2UtSBtM4SZdD0N//R/kq/tO6nEdC6P2xK0oP4idvOxwn03I4r+ZERNtrEREDnemeF+zw6uVa91VJ8BOWonc9IOHz8PiDcDMP8tz3AzhqJyeMp0ua5dPhZ1o0w0HNeJkhVAG6KI1pOoI5EaC0imXc021JVWAmUyh2nl7bGTVQGDdh7lXtcAo++SDDhECsNWaad1zUnLds6JWXt0fepHzpeSYEmUuyzSrZQAWLXZJRvylBQASQESmdyrCKqpCEmVNBzPNZEZULli+bXmF2yBTclm4ARPqhO4HMu/sEsDIyW2kZS9RlQsjmzO5bSSsvfKij1s2ar90U5bZQWTm0buBqraTSRCkSuU5vo5cp55sz+CXvcebGbNdrLrUkSD+60TbUh6y8oiFfZLtb/BKVqouC6rA2B9UtXIV0rX3kuQTKVNhAEXzElEWsgi79oXbINNxVdgEJlXILNOhPq2OzPOWJkEOYY1RBGUAuoZmUqbshAs6WtrrL10s0qohFkAA5giMpYsGQWL29sK8sKs5li0MJ1U6XpTsWrg66ScTCFVqqQbgogEOksFdhAMmowKVGZYjKurgm2ZjcX589ppUZnVIrOuoA3Ivp22dnrMjTfUpJWy666N7ay+IAxYFaWDDtY7azM/KhmgVh6i2u63vLYNKADJQTJZPtO5lRSA7APXQE6Bn3ACWoF5lDGXY9BsL/Fq/lp99yf7TrJ4vRTg8nD0k61k1n2Gw7gJ7U7vD08tuIcW/VzXJkiInu8SIiBFVLnAeUOB81i1UbAun+U3Hh7p+gTy/LHkQY+U5jSaXcAFjlNbiLU3KfD5w2LF3p1ePylxgl3PYHQ/F+vw/s6vzy3olifW0f0H805+1u4b24t5eNBM9A9FeK6/D/eeEsOi/E9bA+88JNtdx+jrW8vOcOffT0Y4nf9H91eJ/65NXRniOWEfZXV/eiTb3e1etby8zEHKfDi45E9avyHxQJ/YArcYlF/iRr2zLF8g8SQzw9X9eET3Vzzmxc7ZelN2juj1eV+mGWo4sy3EeRuIpKPDYxY+jTmHxpJlaeCxabHhuJfPzOIR3Azz6Vztn0evPRmGtPEGaDEkUYGJ/D8T9ji/lmowMT6jiPscX8sdOvtn0ljz05VzmDWZfzGJ9RxH2OL+WPMV/UcR9jjfljpV9s+ic9OWRxIOJLmmv+H4r7DG/JLnhcX+H4j7KqOlc7Z9Dnpy+c4plKuIm54TF/huJ+zqlsHyVjVtcPjBdakU/DMQ46Nztn0XqUZh8NfGHYS+FjEz7vR3HP/Qr+OGB/wCUtT0b4p2wN9TiYY99qjLFi72yk3beY9XzSDPWp6I8RzwR7aqj+FEHohxW1fD/AHnhPWOGuz/X9PPr2+545mNZ+bz2z0M4rr8N974SvoXxX1nDfey7S72/pevb7nhViZKdCehHFdfhvvZX0F4n6zh/vfCTaXe3/YXcW+5z5E+/yPwBxsWmgbn1jypGp+eyepg9BcdjNiYGXfKMQ1e52nT+Q/INPDipE1VVa1EIoaCe1rhK5qjmjweN3iaIp+GfF6eHQAABYAIDsEtETruUREQEREBERAREQEREBERAREQIUKTECMsKTECFCkxAjLCkxAhSVEQEREBERAREQEREBERAREQEREBERAREQEREBERAREQEREBERAREQEREBERAREQEREBERAREQEREBERAREQEREBEjNGaBMSM0ZoExIzRmgTEjNGaBMSM0ZoExIzRmgTEjNGaBMSM0ZoExIzRmgTEjNGaBMSM0ZoExIzRmgTEjNGaBMSM0ZoExIzRmgTEjNGaBMSM0ZoExIzRmgf/2Q=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8" name="Picture 12" descr="http://www.google.com/url?source=imglanding&amp;ct=img&amp;q=http://www.idealog.co.nz/images/blog/2011/07/band-aid.jpg&amp;sa=X&amp;ei=d69uUuaEBoS8iwKgsoG4BQ&amp;ved=0CAkQ8wc&amp;usg=AFQjCNGYK_QOtqB5prV3jAdzGfgmt6fK1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54417">
            <a:off x="4040982" y="2256631"/>
            <a:ext cx="24384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4" descr="https://encrypted-tbn0.gstatic.com/images?q=tbn:ANd9GcTaFIGVl0FP1xLtVm4SGbgcSQXWhiKofak23_lcvDjy4VPIHzYI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15240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6" descr="http://www.google.com/url?source=imglanding&amp;ct=img&amp;q=http://www.samanthastephens.com/wp-content/uploads/2012/04/Tartan-brand-Scotch-tape.jpg&amp;sa=X&amp;ei=6q9uUsywBsSQiQLymYHoAw&amp;ved=0CAkQ8wc&amp;usg=AFQjCNFNHEkKmlYP07Zt4vVVTb0z7V30k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0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8" descr="http://www.google.com/url?source=imglanding&amp;ct=img&amp;q=http://newsbusters.org/sites/default/files/2012/Kool-Aid.gif&amp;sa=X&amp;ei=GrBuUpO5CIXJigKOt4HAAQ&amp;ved=0CAkQ8wc&amp;usg=AFQjCNFbCRmyWYjDys1bNc-qtAvveZag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17526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6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1573</Words>
  <Application>Microsoft Office PowerPoint</Application>
  <PresentationFormat>On-screen Show (4:3)</PresentationFormat>
  <Paragraphs>238</Paragraphs>
  <Slides>81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Miss America Pageant-1921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Fauves- Henri Matisse – Woman With A 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Sandoval</dc:creator>
  <cp:lastModifiedBy>Alison Mc Lin</cp:lastModifiedBy>
  <cp:revision>12</cp:revision>
  <dcterms:created xsi:type="dcterms:W3CDTF">2014-11-04T23:03:36Z</dcterms:created>
  <dcterms:modified xsi:type="dcterms:W3CDTF">2018-12-19T19:52:07Z</dcterms:modified>
</cp:coreProperties>
</file>