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sldIdLst>
    <p:sldId id="290" r:id="rId2"/>
    <p:sldId id="257" r:id="rId3"/>
    <p:sldId id="279" r:id="rId4"/>
    <p:sldId id="281" r:id="rId5"/>
    <p:sldId id="282" r:id="rId6"/>
    <p:sldId id="280" r:id="rId7"/>
    <p:sldId id="294" r:id="rId8"/>
    <p:sldId id="283" r:id="rId9"/>
    <p:sldId id="284" r:id="rId10"/>
    <p:sldId id="286" r:id="rId11"/>
    <p:sldId id="287" r:id="rId12"/>
    <p:sldId id="288" r:id="rId13"/>
    <p:sldId id="289" r:id="rId14"/>
    <p:sldId id="293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3" autoAdjust="0"/>
    <p:restoredTop sz="94660"/>
  </p:normalViewPr>
  <p:slideViewPr>
    <p:cSldViewPr>
      <p:cViewPr>
        <p:scale>
          <a:sx n="110" d="100"/>
          <a:sy n="110" d="100"/>
        </p:scale>
        <p:origin x="-35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65B56AA-D185-424C-BD51-494927F7A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0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074F8-C1BA-4CC6-8FE5-CDFEBC188BF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A8D60-B348-4FE0-B59B-57EF7DF3423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C70C7-A532-4C88-A6A2-41E0A415D49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96294-3238-49C1-8441-DC021196161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B3D81-09F3-491C-88BB-A08F98BF787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0E09C-D904-4A32-8A86-E79FA238B1C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FED7E-A317-4D5B-B186-00C30C8110D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BD0C6-C380-400B-8441-D9FDC0148EB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E4D91-D3E8-452E-B42C-6E5C7C0A238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84C10D-34E3-4407-8987-EB5E6B29AEF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87634-CAF7-4232-A5BE-E02930F3294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F9E2E-D125-4589-AF92-48706014974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CF0E31-8EC2-452D-B3BA-F62DCA767AD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DB2241-4352-4CD0-9072-C4C3F1653A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56E6-2505-419B-B907-935B22A0D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33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0C5B9-0B15-42AF-823C-4407298C5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0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44580-9F1B-4276-BA36-42E93130E9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52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DB9DA-5B3E-4DE0-8E34-01F238D02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96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8E2D1-94BC-488F-81A7-BA7CCBBA2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97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2365E-B847-40ED-90AE-ECF8D4D41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97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FDC8-2734-45A3-8CC9-08F018BF1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11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8C61B-D5F0-485E-B9BD-6C8498095E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41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A4C4D-670A-4029-97A2-1C01B91599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83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AF618-26C0-4529-B78E-96EA1EFE8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78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406483A-791C-4101-BC41-2AC6BABF8D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81000" y="92075"/>
            <a:ext cx="8382000" cy="2041525"/>
          </a:xfrm>
        </p:spPr>
        <p:txBody>
          <a:bodyPr/>
          <a:lstStyle/>
          <a:p>
            <a:r>
              <a:rPr lang="en-US" altLang="en-US" sz="6000" b="1"/>
              <a:t>The Presidency of</a:t>
            </a:r>
            <a:br>
              <a:rPr lang="en-US" altLang="en-US" sz="6000" b="1"/>
            </a:br>
            <a:r>
              <a:rPr lang="en-US" altLang="en-US" sz="6000" b="1"/>
              <a:t>John Adams</a:t>
            </a: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5638800"/>
            <a:ext cx="9067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altLang="en-US" sz="2400" i="1"/>
              <a:t>EQ – How did John Adams confront </a:t>
            </a:r>
            <a:br>
              <a:rPr lang="en-US" altLang="en-US" sz="2400" i="1"/>
            </a:br>
            <a:r>
              <a:rPr lang="en-US" altLang="en-US" sz="2400" i="1"/>
              <a:t>internal &amp; international conflicts during his presidency?</a:t>
            </a:r>
          </a:p>
        </p:txBody>
      </p:sp>
      <p:pic>
        <p:nvPicPr>
          <p:cNvPr id="82948" name="Picture 4" descr="John-Adam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2133600"/>
            <a:ext cx="287496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3" name="Picture 11" descr="300px-USS_Constel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3646488"/>
            <a:ext cx="3276600" cy="321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1" name="Picture 9" descr="quas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3962400" cy="257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2895600" y="2133600"/>
            <a:ext cx="34290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Insulated, the US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expands the navy &amp;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fights an undeclared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war with France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1000" y="914400"/>
            <a:ext cx="3733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XYZ Affair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5105400" y="9144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Quasi War</a:t>
            </a:r>
          </a:p>
        </p:txBody>
      </p:sp>
      <p:cxnSp>
        <p:nvCxnSpPr>
          <p:cNvPr id="74758" name="AutoShape 6"/>
          <p:cNvCxnSpPr>
            <a:cxnSpLocks noChangeShapeType="1"/>
            <a:stCxn id="74756" idx="2"/>
            <a:endCxn id="74755" idx="1"/>
          </p:cNvCxnSpPr>
          <p:nvPr/>
        </p:nvCxnSpPr>
        <p:spPr bwMode="auto">
          <a:xfrm>
            <a:off x="2247900" y="1905000"/>
            <a:ext cx="647700" cy="140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759" name="AutoShape 7"/>
          <p:cNvCxnSpPr>
            <a:cxnSpLocks noChangeShapeType="1"/>
            <a:stCxn id="74755" idx="3"/>
            <a:endCxn id="74757" idx="2"/>
          </p:cNvCxnSpPr>
          <p:nvPr/>
        </p:nvCxnSpPr>
        <p:spPr bwMode="auto">
          <a:xfrm flipV="1">
            <a:off x="6324600" y="1905000"/>
            <a:ext cx="609600" cy="1409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9" name="Picture 9" descr="tumblr_ksnecxls8G1qa72d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3760788"/>
            <a:ext cx="4191000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743200" y="2209800"/>
            <a:ext cx="38100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Since most immigrants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were French, US begins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 to arrest &amp; deport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those who criticize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the government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381000" y="914400"/>
            <a:ext cx="3733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Quasi War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105400" y="9144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Alien &amp; Sedition Acts</a:t>
            </a:r>
          </a:p>
        </p:txBody>
      </p:sp>
      <p:cxnSp>
        <p:nvCxnSpPr>
          <p:cNvPr id="76806" name="AutoShape 6"/>
          <p:cNvCxnSpPr>
            <a:cxnSpLocks noChangeShapeType="1"/>
            <a:stCxn id="76804" idx="2"/>
            <a:endCxn id="76803" idx="1"/>
          </p:cNvCxnSpPr>
          <p:nvPr/>
        </p:nvCxnSpPr>
        <p:spPr bwMode="auto">
          <a:xfrm>
            <a:off x="2247900" y="1905000"/>
            <a:ext cx="4953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07" name="AutoShape 7"/>
          <p:cNvCxnSpPr>
            <a:cxnSpLocks noChangeShapeType="1"/>
            <a:stCxn id="76803" idx="3"/>
            <a:endCxn id="76805" idx="2"/>
          </p:cNvCxnSpPr>
          <p:nvPr/>
        </p:nvCxnSpPr>
        <p:spPr bwMode="auto">
          <a:xfrm flipV="1">
            <a:off x="6553200" y="1905000"/>
            <a:ext cx="3810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6811" name="Picture 11" descr="john_adams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13" y="3276600"/>
            <a:ext cx="254158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2667000" y="2209800"/>
            <a:ext cx="3886200" cy="2438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Most immigrants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supported the D-R’s,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so Jefferson &amp; Madison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declare the controversial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law unconstitutional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81000" y="914400"/>
            <a:ext cx="3733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Alien &amp; Sedition Acts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5105400" y="9144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Virginia &amp; Kentucky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Resolutions</a:t>
            </a:r>
          </a:p>
        </p:txBody>
      </p:sp>
      <p:cxnSp>
        <p:nvCxnSpPr>
          <p:cNvPr id="78854" name="AutoShape 6"/>
          <p:cNvCxnSpPr>
            <a:cxnSpLocks noChangeShapeType="1"/>
            <a:stCxn id="78852" idx="2"/>
            <a:endCxn id="78851" idx="1"/>
          </p:cNvCxnSpPr>
          <p:nvPr/>
        </p:nvCxnSpPr>
        <p:spPr bwMode="auto">
          <a:xfrm>
            <a:off x="2247900" y="1905000"/>
            <a:ext cx="4191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855" name="AutoShape 7"/>
          <p:cNvCxnSpPr>
            <a:cxnSpLocks noChangeShapeType="1"/>
            <a:stCxn id="78851" idx="3"/>
            <a:endCxn id="78853" idx="2"/>
          </p:cNvCxnSpPr>
          <p:nvPr/>
        </p:nvCxnSpPr>
        <p:spPr bwMode="auto">
          <a:xfrm flipV="1">
            <a:off x="6553200" y="1905000"/>
            <a:ext cx="381000" cy="1524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8857" name="Picture 9" descr="thomas-jefferso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775" y="3505200"/>
            <a:ext cx="2409825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9" name="Picture 11" descr="JamesMadiso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3581400"/>
            <a:ext cx="2376488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2667000" y="1905000"/>
            <a:ext cx="3886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Alien &amp; Sedition Acts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are unpopular, leading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to Adams losing his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bid for re-election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81000" y="762000"/>
            <a:ext cx="3733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Virginia &amp; Kentucky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Resolutions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105400" y="7620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Election of 1800</a:t>
            </a:r>
          </a:p>
        </p:txBody>
      </p:sp>
      <p:cxnSp>
        <p:nvCxnSpPr>
          <p:cNvPr id="80902" name="AutoShape 6"/>
          <p:cNvCxnSpPr>
            <a:cxnSpLocks noChangeShapeType="1"/>
            <a:stCxn id="80900" idx="2"/>
            <a:endCxn id="80899" idx="1"/>
          </p:cNvCxnSpPr>
          <p:nvPr/>
        </p:nvCxnSpPr>
        <p:spPr bwMode="auto">
          <a:xfrm>
            <a:off x="2247900" y="1752600"/>
            <a:ext cx="4191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903" name="AutoShape 7"/>
          <p:cNvCxnSpPr>
            <a:cxnSpLocks noChangeShapeType="1"/>
            <a:stCxn id="80899" idx="3"/>
            <a:endCxn id="80901" idx="2"/>
          </p:cNvCxnSpPr>
          <p:nvPr/>
        </p:nvCxnSpPr>
        <p:spPr bwMode="auto">
          <a:xfrm flipV="1">
            <a:off x="6553200" y="1752600"/>
            <a:ext cx="38100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0905" name="Picture 9" descr="jefferson-vs-ada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3810000"/>
            <a:ext cx="4953000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762000"/>
          </a:xfrm>
        </p:spPr>
        <p:txBody>
          <a:bodyPr/>
          <a:lstStyle/>
          <a:p>
            <a:r>
              <a:rPr lang="en-US" altLang="en-US" sz="2800" b="1" i="1"/>
              <a:t>Marbury v. Madison</a:t>
            </a:r>
            <a:r>
              <a:rPr lang="en-US" altLang="en-US" sz="2800" b="1"/>
              <a:t> and the “Midnight Judges”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" y="1447800"/>
            <a:ext cx="5867400" cy="5181600"/>
          </a:xfrm>
        </p:spPr>
        <p:txBody>
          <a:bodyPr/>
          <a:lstStyle/>
          <a:p>
            <a:r>
              <a:rPr lang="en-US" altLang="en-US"/>
              <a:t>What does Chief Justice John Marshall say is the main duty of the judiciary?</a:t>
            </a:r>
          </a:p>
          <a:p>
            <a:r>
              <a:rPr lang="en-US" altLang="en-US"/>
              <a:t>How does Alexander Hamilton uphold the principle of judicial review?</a:t>
            </a:r>
          </a:p>
          <a:p>
            <a:r>
              <a:rPr lang="en-US" altLang="en-US"/>
              <a:t>On what point do Marshall and Hamilton </a:t>
            </a:r>
            <a:r>
              <a:rPr lang="en-US" altLang="en-US" u="sng"/>
              <a:t>disagree</a:t>
            </a:r>
            <a:r>
              <a:rPr lang="en-US" altLang="en-US"/>
              <a:t>?</a:t>
            </a:r>
          </a:p>
        </p:txBody>
      </p:sp>
      <p:pic>
        <p:nvPicPr>
          <p:cNvPr id="89093" name="Picture 5" descr="john_marshall_1831_inma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906713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6096000" y="5867400"/>
            <a:ext cx="2895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Chief Justice John Marshall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57200" y="762000"/>
            <a:ext cx="8229600" cy="571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2800"/>
              <a:t>What was the impact of the Virginia and</a:t>
            </a:r>
            <a:br>
              <a:rPr lang="en-US" altLang="en-US" sz="2800"/>
            </a:br>
            <a:r>
              <a:rPr lang="en-US" altLang="en-US" sz="2800"/>
              <a:t>Kentucky Resolutions?</a:t>
            </a:r>
          </a:p>
          <a:p>
            <a:pPr>
              <a:buFontTx/>
              <a:buAutoNum type="arabicPeriod"/>
            </a:pPr>
            <a:endParaRPr lang="en-US" altLang="en-US" sz="2800"/>
          </a:p>
          <a:p>
            <a:pPr>
              <a:buFontTx/>
              <a:buAutoNum type="arabicPeriod"/>
            </a:pPr>
            <a:r>
              <a:rPr lang="en-US" altLang="en-US" sz="2800"/>
              <a:t>While President, what was Washington’s</a:t>
            </a:r>
            <a:br>
              <a:rPr lang="en-US" altLang="en-US" sz="2800"/>
            </a:br>
            <a:r>
              <a:rPr lang="en-US" altLang="en-US" sz="2800"/>
              <a:t>foreign policy?</a:t>
            </a:r>
          </a:p>
          <a:p>
            <a:pPr>
              <a:buFontTx/>
              <a:buAutoNum type="arabicPeriod"/>
            </a:pPr>
            <a:endParaRPr lang="en-US" altLang="en-US" sz="2800"/>
          </a:p>
          <a:p>
            <a:pPr>
              <a:buFontTx/>
              <a:buAutoNum type="arabicPeriod"/>
            </a:pPr>
            <a:r>
              <a:rPr lang="en-US" altLang="en-US" sz="2800"/>
              <a:t>What laws gave the U.S. the power to deport</a:t>
            </a:r>
            <a:br>
              <a:rPr lang="en-US" altLang="en-US" sz="2800"/>
            </a:br>
            <a:r>
              <a:rPr lang="en-US" altLang="en-US" sz="2800"/>
              <a:t>immigrants who criticized the government?</a:t>
            </a:r>
          </a:p>
          <a:p>
            <a:pPr>
              <a:buFontTx/>
              <a:buAutoNum type="arabicPeriod"/>
            </a:pPr>
            <a:endParaRPr lang="en-US" altLang="en-US" sz="2800"/>
          </a:p>
          <a:p>
            <a:pPr>
              <a:buFontTx/>
              <a:buAutoNum type="arabicPeriod"/>
            </a:pPr>
            <a:r>
              <a:rPr lang="en-US" altLang="en-US" sz="2800" i="1"/>
              <a:t>Marbury v. Madison</a:t>
            </a:r>
            <a:r>
              <a:rPr lang="en-US" altLang="en-US" sz="2800"/>
              <a:t> established what principle?</a:t>
            </a:r>
          </a:p>
          <a:p>
            <a:pPr>
              <a:buFontTx/>
              <a:buAutoNum type="arabicPeriod"/>
            </a:pPr>
            <a:endParaRPr lang="en-US" altLang="en-US" sz="2800"/>
          </a:p>
          <a:p>
            <a:pPr>
              <a:buFontTx/>
              <a:buAutoNum type="arabicPeriod"/>
            </a:pPr>
            <a:r>
              <a:rPr lang="en-US" altLang="en-US" sz="2800"/>
              <a:t>How did Jay’s Treaty possibly lead to the</a:t>
            </a:r>
            <a:br>
              <a:rPr lang="en-US" altLang="en-US" sz="2800"/>
            </a:br>
            <a:r>
              <a:rPr lang="en-US" altLang="en-US" sz="2800"/>
              <a:t>XYZ Affair?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1295400" y="152400"/>
            <a:ext cx="6553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600" b="1" i="1"/>
              <a:t>Quick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0" name="Picture 18" descr="17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81000" y="2514600"/>
            <a:ext cx="9448800" cy="508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2400" y="152400"/>
            <a:ext cx="914400" cy="647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1796</a:t>
            </a: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219200" y="152400"/>
            <a:ext cx="1828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Adams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elected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President</a:t>
            </a: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3200400" y="152400"/>
            <a:ext cx="571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1 – What problems did this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election underscore?</a:t>
            </a: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200400" y="1143000"/>
            <a:ext cx="5715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Jefferson, the second place finisher, 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became Adams’ Vice-President</a:t>
            </a: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743200" y="18288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152400" y="152400"/>
            <a:ext cx="914400" cy="647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1796</a:t>
            </a: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219200" y="152400"/>
            <a:ext cx="1828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XYZ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Affair</a:t>
            </a: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200400" y="152400"/>
            <a:ext cx="571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2 – What effect did this have on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US-French relations?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200400" y="1143000"/>
            <a:ext cx="5715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Hurt US-French relations; fought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against French ships (Quasi War)</a:t>
            </a:r>
          </a:p>
        </p:txBody>
      </p:sp>
      <p:pic>
        <p:nvPicPr>
          <p:cNvPr id="56328" name="Picture 8" descr="Pickering_179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4633913" cy="387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9" name="Oval 9"/>
          <p:cNvSpPr>
            <a:spLocks noChangeArrowheads="1"/>
          </p:cNvSpPr>
          <p:nvPr/>
        </p:nvSpPr>
        <p:spPr bwMode="auto">
          <a:xfrm>
            <a:off x="2743200" y="19050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152400" y="152400"/>
            <a:ext cx="914400" cy="647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1798</a:t>
            </a: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219200" y="152400"/>
            <a:ext cx="1828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Alien &amp;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Sedition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Acts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200400" y="152400"/>
            <a:ext cx="571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3 – What measures were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contained in these acts?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200400" y="1143000"/>
            <a:ext cx="571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Immigrants who criticize or publicly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discredit the government can be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arrested &amp; deported</a:t>
            </a:r>
          </a:p>
        </p:txBody>
      </p:sp>
      <p:pic>
        <p:nvPicPr>
          <p:cNvPr id="60424" name="Picture 8" descr="tumblr_ksnecxls8G1qa72d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3124200"/>
            <a:ext cx="4267200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715000" y="3429000"/>
            <a:ext cx="32766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Which party passed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this law?</a:t>
            </a: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How did this law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help this party?</a:t>
            </a:r>
          </a:p>
        </p:txBody>
      </p:sp>
      <p:sp>
        <p:nvSpPr>
          <p:cNvPr id="60427" name="Oval 11"/>
          <p:cNvSpPr>
            <a:spLocks noChangeArrowheads="1"/>
          </p:cNvSpPr>
          <p:nvPr/>
        </p:nvSpPr>
        <p:spPr bwMode="auto">
          <a:xfrm>
            <a:off x="2743200" y="2057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 animBg="1"/>
      <p:bldP spid="604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152400" y="152400"/>
            <a:ext cx="914400" cy="6477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1798</a:t>
            </a: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  <a:p>
            <a:pPr algn="ctr" eaLnBrk="1" hangingPunct="1"/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219200" y="152400"/>
            <a:ext cx="18288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Virginia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and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Kentucky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Resolutions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200400" y="152400"/>
            <a:ext cx="5715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4 – What did these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resolutions declare?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200400" y="1143000"/>
            <a:ext cx="5715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Declared the Alien &amp; Sedition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Acts unconstitutional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1219200" y="2971800"/>
            <a:ext cx="4343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Who wrote these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controversial resolutions?</a:t>
            </a:r>
          </a:p>
        </p:txBody>
      </p:sp>
      <p:pic>
        <p:nvPicPr>
          <p:cNvPr id="62473" name="Picture 9" descr="Tom&amp;J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4013200"/>
            <a:ext cx="4419600" cy="368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6096000" y="3657600"/>
            <a:ext cx="26670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Why does this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cause a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problem?</a:t>
            </a:r>
          </a:p>
        </p:txBody>
      </p:sp>
      <p:sp>
        <p:nvSpPr>
          <p:cNvPr id="62475" name="Oval 11"/>
          <p:cNvSpPr>
            <a:spLocks noChangeArrowheads="1"/>
          </p:cNvSpPr>
          <p:nvPr/>
        </p:nvSpPr>
        <p:spPr bwMode="auto">
          <a:xfrm>
            <a:off x="2743200" y="2438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1" grpId="0" animBg="1"/>
      <p:bldP spid="624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685800" y="152400"/>
            <a:ext cx="7620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Adams wins the Presidency in the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Election of </a:t>
            </a:r>
            <a:r>
              <a:rPr lang="en-US" altLang="en-US" sz="2800" b="1" u="sng">
                <a:latin typeface="Times New Roman" pitchFamily="18" charset="0"/>
              </a:rPr>
              <a:t>1796</a:t>
            </a:r>
            <a:endParaRPr lang="en-US" altLang="en-US" sz="2800" b="1">
              <a:latin typeface="Times New Roman" pitchFamily="18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685800" y="1143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French attack US ships (impressment)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685800" y="1905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XYZ Affair</a:t>
            </a: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685800" y="2667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Quasi War (undeclared naval war)</a:t>
            </a: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685800" y="3429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Alien &amp; Sedition Acts</a:t>
            </a:r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685800" y="4191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Virginia &amp; Kentucky Resolutions</a:t>
            </a: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685800" y="4953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Jefferson</a:t>
            </a:r>
            <a:r>
              <a:rPr lang="en-US" altLang="en-US" sz="2800" b="1">
                <a:latin typeface="Times New Roman" pitchFamily="18" charset="0"/>
              </a:rPr>
              <a:t> is elected President (1800)</a:t>
            </a:r>
            <a:endParaRPr lang="en-US" altLang="en-US" sz="2800" b="1" u="sng">
              <a:latin typeface="Times New Roman" pitchFamily="18" charset="0"/>
            </a:endParaRPr>
          </a:p>
        </p:txBody>
      </p:sp>
      <p:sp>
        <p:nvSpPr>
          <p:cNvPr id="58383" name="Rectangle 15"/>
          <p:cNvSpPr>
            <a:spLocks noChangeArrowheads="1"/>
          </p:cNvSpPr>
          <p:nvPr/>
        </p:nvSpPr>
        <p:spPr bwMode="auto">
          <a:xfrm>
            <a:off x="228600" y="6172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700" b="1" i="1">
                <a:latin typeface="Times New Roman" pitchFamily="18" charset="0"/>
              </a:rPr>
              <a:t>What was the effect of Adams’ Presidency on the nation?</a:t>
            </a:r>
          </a:p>
        </p:txBody>
      </p:sp>
      <p:sp>
        <p:nvSpPr>
          <p:cNvPr id="58384" name="AutoShape 16"/>
          <p:cNvSpPr>
            <a:spLocks noChangeArrowheads="1"/>
          </p:cNvSpPr>
          <p:nvPr/>
        </p:nvSpPr>
        <p:spPr bwMode="auto">
          <a:xfrm>
            <a:off x="1066800" y="1066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1066800" y="1828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6" name="AutoShape 18"/>
          <p:cNvSpPr>
            <a:spLocks noChangeArrowheads="1"/>
          </p:cNvSpPr>
          <p:nvPr/>
        </p:nvSpPr>
        <p:spPr bwMode="auto">
          <a:xfrm>
            <a:off x="1066800" y="2590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7" name="AutoShape 19"/>
          <p:cNvSpPr>
            <a:spLocks noChangeArrowheads="1"/>
          </p:cNvSpPr>
          <p:nvPr/>
        </p:nvSpPr>
        <p:spPr bwMode="auto">
          <a:xfrm>
            <a:off x="1066800" y="3352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AutoShape 20"/>
          <p:cNvSpPr>
            <a:spLocks noChangeArrowheads="1"/>
          </p:cNvSpPr>
          <p:nvPr/>
        </p:nvSpPr>
        <p:spPr bwMode="auto">
          <a:xfrm>
            <a:off x="1066800" y="4114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AutoShape 21"/>
          <p:cNvSpPr>
            <a:spLocks noChangeArrowheads="1"/>
          </p:cNvSpPr>
          <p:nvPr/>
        </p:nvSpPr>
        <p:spPr bwMode="auto">
          <a:xfrm>
            <a:off x="1066800" y="4876800"/>
            <a:ext cx="228600" cy="381000"/>
          </a:xfrm>
          <a:prstGeom prst="down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Oval 22"/>
          <p:cNvSpPr>
            <a:spLocks noChangeArrowheads="1"/>
          </p:cNvSpPr>
          <p:nvPr/>
        </p:nvSpPr>
        <p:spPr bwMode="auto">
          <a:xfrm>
            <a:off x="228600" y="6096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5</a:t>
            </a:r>
          </a:p>
        </p:txBody>
      </p:sp>
      <p:sp>
        <p:nvSpPr>
          <p:cNvPr id="58391" name="Oval 23"/>
          <p:cNvSpPr>
            <a:spLocks noChangeArrowheads="1"/>
          </p:cNvSpPr>
          <p:nvPr/>
        </p:nvSpPr>
        <p:spPr bwMode="auto">
          <a:xfrm>
            <a:off x="228600" y="1295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6</a:t>
            </a:r>
          </a:p>
        </p:txBody>
      </p:sp>
      <p:sp>
        <p:nvSpPr>
          <p:cNvPr id="58392" name="Oval 24"/>
          <p:cNvSpPr>
            <a:spLocks noChangeArrowheads="1"/>
          </p:cNvSpPr>
          <p:nvPr/>
        </p:nvSpPr>
        <p:spPr bwMode="auto">
          <a:xfrm>
            <a:off x="228600" y="2057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7</a:t>
            </a:r>
          </a:p>
        </p:txBody>
      </p:sp>
      <p:sp>
        <p:nvSpPr>
          <p:cNvPr id="58393" name="Oval 25"/>
          <p:cNvSpPr>
            <a:spLocks noChangeArrowheads="1"/>
          </p:cNvSpPr>
          <p:nvPr/>
        </p:nvSpPr>
        <p:spPr bwMode="auto">
          <a:xfrm>
            <a:off x="228600" y="2819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8</a:t>
            </a:r>
          </a:p>
        </p:txBody>
      </p:sp>
      <p:sp>
        <p:nvSpPr>
          <p:cNvPr id="58394" name="Oval 26"/>
          <p:cNvSpPr>
            <a:spLocks noChangeArrowheads="1"/>
          </p:cNvSpPr>
          <p:nvPr/>
        </p:nvSpPr>
        <p:spPr bwMode="auto">
          <a:xfrm>
            <a:off x="228600" y="3581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9</a:t>
            </a:r>
          </a:p>
        </p:txBody>
      </p:sp>
      <p:sp>
        <p:nvSpPr>
          <p:cNvPr id="58395" name="Oval 27"/>
          <p:cNvSpPr>
            <a:spLocks noChangeArrowheads="1"/>
          </p:cNvSpPr>
          <p:nvPr/>
        </p:nvSpPr>
        <p:spPr bwMode="auto">
          <a:xfrm>
            <a:off x="228600" y="44196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10</a:t>
            </a:r>
          </a:p>
        </p:txBody>
      </p:sp>
      <p:sp>
        <p:nvSpPr>
          <p:cNvPr id="58396" name="Oval 28"/>
          <p:cNvSpPr>
            <a:spLocks noChangeArrowheads="1"/>
          </p:cNvSpPr>
          <p:nvPr/>
        </p:nvSpPr>
        <p:spPr bwMode="auto">
          <a:xfrm>
            <a:off x="228600" y="5105400"/>
            <a:ext cx="381000" cy="3810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 b="1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  <p:bldP spid="583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842375" cy="1325563"/>
          </a:xfrm>
        </p:spPr>
        <p:txBody>
          <a:bodyPr/>
          <a:lstStyle/>
          <a:p>
            <a:r>
              <a:rPr lang="en-US" altLang="en-US" sz="4000" b="1"/>
              <a:t>Policy Issues for President Adams</a:t>
            </a:r>
            <a:br>
              <a:rPr lang="en-US" altLang="en-US" sz="4000" b="1"/>
            </a:br>
            <a:r>
              <a:rPr lang="en-US" altLang="en-US" sz="4000" b="1"/>
              <a:t>Cause-and-Effect Activity</a:t>
            </a:r>
          </a:p>
        </p:txBody>
      </p:sp>
      <p:sp>
        <p:nvSpPr>
          <p:cNvPr id="90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2438400"/>
          </a:xfrm>
        </p:spPr>
        <p:txBody>
          <a:bodyPr/>
          <a:lstStyle/>
          <a:p>
            <a:r>
              <a:rPr lang="en-US" altLang="en-US" sz="2800"/>
              <a:t>Analyze the two given concepts and decide how the first concept </a:t>
            </a:r>
            <a:r>
              <a:rPr lang="en-US" altLang="en-US" sz="2800" u="sng"/>
              <a:t>caused</a:t>
            </a:r>
            <a:r>
              <a:rPr lang="en-US" altLang="en-US" sz="2800"/>
              <a:t> the second concept</a:t>
            </a:r>
          </a:p>
          <a:p>
            <a:r>
              <a:rPr lang="en-US" altLang="en-US" sz="2800"/>
              <a:t>Though you </a:t>
            </a:r>
            <a:r>
              <a:rPr lang="en-US" altLang="en-US" sz="2800" i="1"/>
              <a:t>may</a:t>
            </a:r>
            <a:r>
              <a:rPr lang="en-US" altLang="en-US" sz="2800"/>
              <a:t> need to </a:t>
            </a:r>
            <a:r>
              <a:rPr lang="en-US" altLang="en-US" sz="2800" u="sng"/>
              <a:t>define</a:t>
            </a:r>
            <a:r>
              <a:rPr lang="en-US" altLang="en-US" sz="2800"/>
              <a:t> the term, be sure to write the </a:t>
            </a:r>
            <a:r>
              <a:rPr lang="en-US" altLang="en-US" sz="2800" u="sng"/>
              <a:t>cause</a:t>
            </a:r>
            <a:r>
              <a:rPr lang="en-US" altLang="en-US" sz="2800"/>
              <a:t> in the box between both terms, NOT the definition!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286000" y="4953000"/>
            <a:ext cx="33528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 i="1">
                <a:latin typeface="Times New Roman" pitchFamily="18" charset="0"/>
              </a:rPr>
              <a:t>How did the Jay Treaty</a:t>
            </a:r>
            <a:br>
              <a:rPr lang="en-US" altLang="en-US" sz="2400" b="1" i="1">
                <a:latin typeface="Times New Roman" pitchFamily="18" charset="0"/>
              </a:rPr>
            </a:br>
            <a:r>
              <a:rPr lang="en-US" altLang="en-US" sz="2400" b="1" i="1" u="sng">
                <a:latin typeface="Times New Roman" pitchFamily="18" charset="0"/>
              </a:rPr>
              <a:t>cause (or lead to)</a:t>
            </a:r>
            <a:r>
              <a:rPr lang="en-US" altLang="en-US" sz="2400" b="1" i="1">
                <a:latin typeface="Times New Roman" pitchFamily="18" charset="0"/>
              </a:rPr>
              <a:t> </a:t>
            </a:r>
            <a:br>
              <a:rPr lang="en-US" altLang="en-US" sz="2400" b="1" i="1">
                <a:latin typeface="Times New Roman" pitchFamily="18" charset="0"/>
              </a:rPr>
            </a:br>
            <a:r>
              <a:rPr lang="en-US" altLang="en-US" sz="2400" b="1" i="1">
                <a:latin typeface="Times New Roman" pitchFamily="18" charset="0"/>
              </a:rPr>
              <a:t>French impressment of</a:t>
            </a:r>
            <a:br>
              <a:rPr lang="en-US" altLang="en-US" sz="2400" b="1" i="1">
                <a:latin typeface="Times New Roman" pitchFamily="18" charset="0"/>
              </a:rPr>
            </a:br>
            <a:r>
              <a:rPr lang="en-US" altLang="en-US" sz="2400" b="1" i="1">
                <a:latin typeface="Times New Roman" pitchFamily="18" charset="0"/>
              </a:rPr>
              <a:t>American ships?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28600" y="3962400"/>
            <a:ext cx="1600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000" b="1">
                <a:latin typeface="Times New Roman" pitchFamily="18" charset="0"/>
              </a:rPr>
              <a:t>Jay Treaty</a:t>
            </a:r>
            <a:br>
              <a:rPr lang="en-US" altLang="en-US" sz="2000" b="1">
                <a:latin typeface="Times New Roman" pitchFamily="18" charset="0"/>
              </a:rPr>
            </a:br>
            <a:r>
              <a:rPr lang="en-US" altLang="en-US" sz="2000" b="1">
                <a:latin typeface="Times New Roman" pitchFamily="18" charset="0"/>
              </a:rPr>
              <a:t>(1794)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6172200" y="3962400"/>
            <a:ext cx="28194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000" b="1">
                <a:latin typeface="Times New Roman" pitchFamily="18" charset="0"/>
              </a:rPr>
              <a:t>French impressment</a:t>
            </a:r>
            <a:br>
              <a:rPr lang="en-US" altLang="en-US" sz="2000" b="1">
                <a:latin typeface="Times New Roman" pitchFamily="18" charset="0"/>
              </a:rPr>
            </a:br>
            <a:r>
              <a:rPr lang="en-US" altLang="en-US" sz="2000" b="1">
                <a:latin typeface="Times New Roman" pitchFamily="18" charset="0"/>
              </a:rPr>
              <a:t>of American ships</a:t>
            </a:r>
          </a:p>
        </p:txBody>
      </p:sp>
      <p:cxnSp>
        <p:nvCxnSpPr>
          <p:cNvPr id="90119" name="AutoShape 7"/>
          <p:cNvCxnSpPr>
            <a:cxnSpLocks noChangeShapeType="1"/>
            <a:stCxn id="90117" idx="2"/>
            <a:endCxn id="90116" idx="1"/>
          </p:cNvCxnSpPr>
          <p:nvPr/>
        </p:nvCxnSpPr>
        <p:spPr bwMode="auto">
          <a:xfrm>
            <a:off x="1028700" y="4953000"/>
            <a:ext cx="125730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120" name="AutoShape 8"/>
          <p:cNvCxnSpPr>
            <a:cxnSpLocks noChangeShapeType="1"/>
            <a:stCxn id="90116" idx="3"/>
            <a:endCxn id="90118" idx="2"/>
          </p:cNvCxnSpPr>
          <p:nvPr/>
        </p:nvCxnSpPr>
        <p:spPr bwMode="auto">
          <a:xfrm flipV="1">
            <a:off x="5638800" y="4953000"/>
            <a:ext cx="1943100" cy="876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2819400" y="4038600"/>
            <a:ext cx="23622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i="1"/>
              <a:t>Ask yourself…</a:t>
            </a:r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>
            <a:off x="3657600" y="4572000"/>
            <a:ext cx="609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2895600" y="2209800"/>
            <a:ext cx="3200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French feel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betrayed because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the US signed a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treaty with Britain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609600" y="914400"/>
            <a:ext cx="304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Jay Treaty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(1794)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5334000" y="9144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French impressment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of American ships</a:t>
            </a:r>
          </a:p>
        </p:txBody>
      </p:sp>
      <p:cxnSp>
        <p:nvCxnSpPr>
          <p:cNvPr id="64520" name="AutoShape 8"/>
          <p:cNvCxnSpPr>
            <a:cxnSpLocks noChangeShapeType="1"/>
            <a:stCxn id="64518" idx="2"/>
            <a:endCxn id="64517" idx="1"/>
          </p:cNvCxnSpPr>
          <p:nvPr/>
        </p:nvCxnSpPr>
        <p:spPr bwMode="auto">
          <a:xfrm>
            <a:off x="2133600" y="1905000"/>
            <a:ext cx="762000" cy="148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521" name="AutoShape 9"/>
          <p:cNvCxnSpPr>
            <a:cxnSpLocks noChangeShapeType="1"/>
            <a:stCxn id="64517" idx="3"/>
            <a:endCxn id="64519" idx="2"/>
          </p:cNvCxnSpPr>
          <p:nvPr/>
        </p:nvCxnSpPr>
        <p:spPr bwMode="auto">
          <a:xfrm flipV="1">
            <a:off x="6096000" y="1905000"/>
            <a:ext cx="1066800" cy="148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4525" name="Picture 13" descr="Impressment_by_Royal_Nav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4710113"/>
            <a:ext cx="5486400" cy="214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27" name="Picture 15" descr="impressment_55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1138" y="2895600"/>
            <a:ext cx="230346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69" name="Picture 13" descr="xyz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4198938"/>
            <a:ext cx="4495800" cy="2659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7" name="Picture 11" descr="cinque-tetes-or-the-paris-monster-cartoon-satirising-the-xyz-affair-179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2400" y="34290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28600" y="76200"/>
            <a:ext cx="8686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>
                <a:latin typeface="Stencil" pitchFamily="82" charset="0"/>
              </a:rPr>
              <a:t>Policy Issues for President Adams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895600" y="2133600"/>
            <a:ext cx="34290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 u="sng">
                <a:latin typeface="Times New Roman" pitchFamily="18" charset="0"/>
              </a:rPr>
              <a:t>Adams sends men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to negotiate peace,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but French officials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demand humiliating</a:t>
            </a:r>
            <a:br>
              <a:rPr lang="en-US" altLang="en-US" sz="2800" b="1" u="sng">
                <a:latin typeface="Times New Roman" pitchFamily="18" charset="0"/>
              </a:rPr>
            </a:br>
            <a:r>
              <a:rPr lang="en-US" altLang="en-US" sz="2800" b="1" u="sng">
                <a:latin typeface="Times New Roman" pitchFamily="18" charset="0"/>
              </a:rPr>
              <a:t>bribes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381000" y="838200"/>
            <a:ext cx="37338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French impressment</a:t>
            </a:r>
            <a:br>
              <a:rPr lang="en-US" altLang="en-US" sz="2800" b="1">
                <a:latin typeface="Times New Roman" pitchFamily="18" charset="0"/>
              </a:rPr>
            </a:br>
            <a:r>
              <a:rPr lang="en-US" altLang="en-US" sz="2800" b="1">
                <a:latin typeface="Times New Roman" pitchFamily="18" charset="0"/>
              </a:rPr>
              <a:t>of American ships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5105400" y="838200"/>
            <a:ext cx="3657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b="1">
                <a:latin typeface="Times New Roman" pitchFamily="18" charset="0"/>
              </a:rPr>
              <a:t>XYZ Affair</a:t>
            </a:r>
          </a:p>
        </p:txBody>
      </p:sp>
      <p:cxnSp>
        <p:nvCxnSpPr>
          <p:cNvPr id="70662" name="AutoShape 6"/>
          <p:cNvCxnSpPr>
            <a:cxnSpLocks noChangeShapeType="1"/>
            <a:stCxn id="70660" idx="2"/>
            <a:endCxn id="70659" idx="1"/>
          </p:cNvCxnSpPr>
          <p:nvPr/>
        </p:nvCxnSpPr>
        <p:spPr bwMode="auto">
          <a:xfrm>
            <a:off x="2247900" y="1828800"/>
            <a:ext cx="647700" cy="148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63" name="AutoShape 7"/>
          <p:cNvCxnSpPr>
            <a:cxnSpLocks noChangeShapeType="1"/>
            <a:stCxn id="70659" idx="3"/>
            <a:endCxn id="70661" idx="2"/>
          </p:cNvCxnSpPr>
          <p:nvPr/>
        </p:nvCxnSpPr>
        <p:spPr bwMode="auto">
          <a:xfrm flipV="1">
            <a:off x="6324600" y="1828800"/>
            <a:ext cx="609600" cy="1485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animBg="1"/>
    </p:bldLst>
  </p:timing>
</p:sld>
</file>

<file path=ppt/theme/theme1.xml><?xml version="1.0" encoding="utf-8"?>
<a:theme xmlns:a="http://schemas.openxmlformats.org/drawingml/2006/main" name="Clouds">
  <a:themeElements>
    <a:clrScheme name="Clouds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762</TotalTime>
  <Words>343</Words>
  <Application>Microsoft Office PowerPoint</Application>
  <PresentationFormat>On-screen Show (4:3)</PresentationFormat>
  <Paragraphs>149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Times New Roman</vt:lpstr>
      <vt:lpstr>Stencil</vt:lpstr>
      <vt:lpstr>Clouds</vt:lpstr>
      <vt:lpstr>The Presidency of John Adams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Policy Issues for President Adams Cause-and-Effect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Marbury v. Madison and the “Midnight Judges”</vt:lpstr>
      <vt:lpstr>PowerPoint Presentation</vt:lpstr>
    </vt:vector>
  </TitlesOfParts>
  <Company>WFU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Revolution of 1800</dc:title>
  <dc:creator>wfut602006</dc:creator>
  <cp:lastModifiedBy>Alison Mc Lin</cp:lastModifiedBy>
  <cp:revision>59</cp:revision>
  <dcterms:created xsi:type="dcterms:W3CDTF">2009-02-04T01:51:43Z</dcterms:created>
  <dcterms:modified xsi:type="dcterms:W3CDTF">2018-09-05T20:32:20Z</dcterms:modified>
</cp:coreProperties>
</file>