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257" r:id="rId3"/>
    <p:sldId id="276" r:id="rId4"/>
    <p:sldId id="256" r:id="rId5"/>
    <p:sldId id="270" r:id="rId6"/>
    <p:sldId id="258" r:id="rId7"/>
    <p:sldId id="262" r:id="rId8"/>
    <p:sldId id="263" r:id="rId9"/>
    <p:sldId id="266" r:id="rId10"/>
    <p:sldId id="259" r:id="rId11"/>
    <p:sldId id="264" r:id="rId12"/>
    <p:sldId id="260" r:id="rId13"/>
    <p:sldId id="265" r:id="rId14"/>
    <p:sldId id="268" r:id="rId15"/>
    <p:sldId id="261" r:id="rId16"/>
  </p:sldIdLst>
  <p:sldSz cx="9144000" cy="6858000" type="screen4x3"/>
  <p:notesSz cx="7086600" cy="93726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6" autoAdjust="0"/>
    <p:restoredTop sz="82103" autoAdjust="0"/>
  </p:normalViewPr>
  <p:slideViewPr>
    <p:cSldViewPr>
      <p:cViewPr varScale="1">
        <p:scale>
          <a:sx n="85" d="100"/>
          <a:sy n="85"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8F4B09E9-A74D-4B8E-A86C-6041548957B0}" type="datetimeFigureOut">
              <a:rPr lang="en-US" smtClean="0"/>
              <a:t>4/17/2019</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B329D2EE-927E-4EE2-9CB8-165879ACB044}" type="slidenum">
              <a:rPr lang="en-US" smtClean="0"/>
              <a:t>‹#›</a:t>
            </a:fld>
            <a:endParaRPr lang="en-US"/>
          </a:p>
        </p:txBody>
      </p:sp>
    </p:spTree>
    <p:extLst>
      <p:ext uri="{BB962C8B-B14F-4D97-AF65-F5344CB8AC3E}">
        <p14:creationId xmlns:p14="http://schemas.microsoft.com/office/powerpoint/2010/main" val="36209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2F7164A3-2A60-4018-A7CD-2F924749E84C}" type="datetimeFigureOut">
              <a:rPr lang="en-US" smtClean="0"/>
              <a:t>4/17/2019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674DE1CA-84BD-4D1C-9358-D494AAF1D8DB}" type="slidenum">
              <a:rPr lang="en-US" smtClean="0"/>
              <a:t>‹#›</a:t>
            </a:fld>
            <a:endParaRPr lang="en-US"/>
          </a:p>
        </p:txBody>
      </p:sp>
    </p:spTree>
    <p:extLst>
      <p:ext uri="{BB962C8B-B14F-4D97-AF65-F5344CB8AC3E}">
        <p14:creationId xmlns:p14="http://schemas.microsoft.com/office/powerpoint/2010/main" val="95818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ndex.php?title=File:Ida_B._Wells_Barnett.jpg&amp;oldid=138569758"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mmons.wikimedia.org/w/index.php?title=File:Booker_T._Washington_circa_1915.jpg&amp;oldid=218734774" TargetMode="External"/><Relationship Id="rId4" Type="http://schemas.openxmlformats.org/officeDocument/2006/relationships/hyperlink" Target="https://commons.wikimedia.org/w/index.php?title=File:WEB_DuBois_1918.jpg&amp;oldid=209070918"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title=File:UpFromSlavery_cover.jpg&amp;oldid=20467498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ndex.php?title=File:WEB_DuBois_1918.jpg&amp;oldid=20907091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ndex.php?title=File:WEB_DuBois_1918.jpg&amp;oldid=20907091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ommons.wikimedia.org/w/index.php?title=File:Lincoln_Steffens.jpg&amp;oldid=16144986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ndex.php?title=File:Carver1web.jpg&amp;oldid=2050329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ndex.php?title=File:Lynching-1889.jpg&amp;oldid=15155809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ndex.php?title=File:Ida_B._Wells_Barnett.jpg&amp;oldid=13856975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ndex.php?title=File:Cover_Southern_horrors.png&amp;oldid=13856940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ndex.php?title=File:Ida-b-wells-barnett1.jpg&amp;oldid=15830498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ommons.wikimedia.org/w/index.php?title=File:Woman's_Journal_of_March_8,_1913.jpg&amp;oldid=23087166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ndex.php?title=File:Booker_T._Washington_circa_1915.jpg&amp;oldid=21873477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sz="1200" b="0" i="0" kern="1200" dirty="0">
                <a:solidFill>
                  <a:schemeClr val="tx1"/>
                </a:solidFill>
                <a:effectLst/>
                <a:latin typeface="+mn-lt"/>
                <a:ea typeface="+mn-ea"/>
                <a:cs typeface="+mn-cs"/>
              </a:rPr>
              <a:t>"File:Ida B. Wells Barnett.jpg."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4 Nov 2014, 02:38 UTC.25 Jul 2017, 20:48</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https://commons.wikimedia.org/w/index.php?title=File:Ida_B._Wells_Barnett.jpg&amp;oldid=138569758</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"File:WEB DuBois 1918.jpg."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7 Oct 2016, 15:51 UTC.25 Jul 2017, 20:49</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4"/>
              </a:rPr>
              <a:t>https://commons.wikimedia.org/w/index.php?title=File:WEB_DuBois_1918.jpg&amp;oldid=209070918</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"File:Booker T. Washington circa 1915.jpg."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24 Nov 2016, 16:53 UTC.25 Jul 2017, 20:50</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5"/>
              </a:rPr>
              <a:t>https://commons.wikimedia.org/w/index.php?title=File:Booker_T._Washington_circa_1915.jpg&amp;oldid=218734774</a:t>
            </a:r>
            <a:r>
              <a:rPr lang="en-US" sz="1200" b="0" i="0"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1</a:t>
            </a:fld>
            <a:endParaRPr lang="en-US"/>
          </a:p>
        </p:txBody>
      </p:sp>
    </p:spTree>
    <p:extLst>
      <p:ext uri="{BB962C8B-B14F-4D97-AF65-F5344CB8AC3E}">
        <p14:creationId xmlns:p14="http://schemas.microsoft.com/office/powerpoint/2010/main" val="317493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"File:UpFromSlavery cover.jpg."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24 Aug 2016, 01:38 UTC.25 Jul 2017, 20:59</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https://commons.wikimedia.org/w/index.php?title=File:UpFromSlavery_cover.jpg&amp;oldid=204674988</a:t>
            </a:r>
            <a:r>
              <a:rPr lang="en-US" sz="1200" b="0" i="0"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11</a:t>
            </a:fld>
            <a:endParaRPr lang="en-US"/>
          </a:p>
        </p:txBody>
      </p:sp>
    </p:spTree>
    <p:extLst>
      <p:ext uri="{BB962C8B-B14F-4D97-AF65-F5344CB8AC3E}">
        <p14:creationId xmlns:p14="http://schemas.microsoft.com/office/powerpoint/2010/main" val="100895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https://commons.wikimedia.org/w/index.php?title=File:WEB_DuBois_1918.jpg&amp;oldid=209070918</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"File:Booker T. Washington circa 1915.jpg."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24 Nov 2016, 16:53 UTC.25 Jul 2017, 20:50</a:t>
            </a:r>
          </a:p>
          <a:p>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12</a:t>
            </a:fld>
            <a:endParaRPr lang="en-US"/>
          </a:p>
        </p:txBody>
      </p:sp>
    </p:spTree>
    <p:extLst>
      <p:ext uri="{BB962C8B-B14F-4D97-AF65-F5344CB8AC3E}">
        <p14:creationId xmlns:p14="http://schemas.microsoft.com/office/powerpoint/2010/main" val="213207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r>
              <a:rPr lang="en-US" sz="1200" b="0" i="0" kern="1200" dirty="0">
                <a:solidFill>
                  <a:schemeClr val="tx1"/>
                </a:solidFill>
                <a:effectLst/>
                <a:latin typeface="+mn-lt"/>
                <a:ea typeface="+mn-ea"/>
                <a:cs typeface="+mn-cs"/>
              </a:rPr>
              <a:t>"File:WEB DuBois 1918.jpg."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7 Oct 2016, 15:51 UTC.25 Jul 2017, 21:01</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https://commons.wikimedia.org/w/index.php?title=File:WEB_DuBois_1918.jpg&amp;oldid=209070918</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"File:Lincoln Steffens.jpg."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22 May 2015, 15:25 UTC.25 Jul 2017, 21:04</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4"/>
              </a:rPr>
              <a:t>https://commons.wikimedia.org/w/index.php?title=File:Lincoln_Steffens.jpg&amp;oldid=161449861</a:t>
            </a:r>
            <a:r>
              <a:rPr lang="en-US" sz="1200" b="0" i="0" kern="1200" dirty="0">
                <a:solidFill>
                  <a:schemeClr val="tx1"/>
                </a:solidFill>
                <a:effectLst/>
                <a:latin typeface="+mn-lt"/>
                <a:ea typeface="+mn-ea"/>
                <a:cs typeface="+mn-cs"/>
              </a:rPr>
              <a:t>&gt;.</a:t>
            </a:r>
          </a:p>
          <a:p>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13</a:t>
            </a:fld>
            <a:endParaRPr lang="en-US"/>
          </a:p>
        </p:txBody>
      </p:sp>
    </p:spTree>
    <p:extLst>
      <p:ext uri="{BB962C8B-B14F-4D97-AF65-F5344CB8AC3E}">
        <p14:creationId xmlns:p14="http://schemas.microsoft.com/office/powerpoint/2010/main" val="221643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DE1CA-84BD-4D1C-9358-D494AAF1D8DB}" type="slidenum">
              <a:rPr lang="en-US" smtClean="0"/>
              <a:t>14</a:t>
            </a:fld>
            <a:endParaRPr lang="en-US"/>
          </a:p>
        </p:txBody>
      </p:sp>
    </p:spTree>
    <p:extLst>
      <p:ext uri="{BB962C8B-B14F-4D97-AF65-F5344CB8AC3E}">
        <p14:creationId xmlns:p14="http://schemas.microsoft.com/office/powerpoint/2010/main" val="2924786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"File:Carver1web.jpg."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28 Aug 2016, 19:58 UTC.25 Jul 2017, 21:19</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https://commons.wikimedia.org/w/index.php?title=File:Carver1web.jpg&amp;oldid=205032947</a:t>
            </a:r>
            <a:r>
              <a:rPr lang="en-US" sz="1200" b="0" i="0"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15</a:t>
            </a:fld>
            <a:endParaRPr lang="en-US"/>
          </a:p>
        </p:txBody>
      </p:sp>
    </p:spTree>
    <p:extLst>
      <p:ext uri="{BB962C8B-B14F-4D97-AF65-F5344CB8AC3E}">
        <p14:creationId xmlns:p14="http://schemas.microsoft.com/office/powerpoint/2010/main" val="412011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"File:Lynching-1889.jpg."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28 Feb 2015, 21:54 UTC.25 Jul 2017, 20:51</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https://commons.wikimedia.org/w/index.php?title=File:Lynching-1889.jpg&amp;oldid=151558091</a:t>
            </a:r>
            <a:r>
              <a:rPr lang="en-US" sz="1200" b="0" i="0"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2</a:t>
            </a:fld>
            <a:endParaRPr lang="en-US"/>
          </a:p>
        </p:txBody>
      </p:sp>
    </p:spTree>
    <p:extLst>
      <p:ext uri="{BB962C8B-B14F-4D97-AF65-F5344CB8AC3E}">
        <p14:creationId xmlns:p14="http://schemas.microsoft.com/office/powerpoint/2010/main" val="29517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DE1CA-84BD-4D1C-9358-D494AAF1D8DB}" type="slidenum">
              <a:rPr lang="en-US" smtClean="0"/>
              <a:t>4</a:t>
            </a:fld>
            <a:endParaRPr lang="en-US"/>
          </a:p>
        </p:txBody>
      </p:sp>
    </p:spTree>
    <p:extLst>
      <p:ext uri="{BB962C8B-B14F-4D97-AF65-F5344CB8AC3E}">
        <p14:creationId xmlns:p14="http://schemas.microsoft.com/office/powerpoint/2010/main" val="2915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http://law2.umkc.edu/faculty/projects/ftrials/shipp/lynchingsstate.html </a:t>
            </a:r>
          </a:p>
        </p:txBody>
      </p:sp>
      <p:sp>
        <p:nvSpPr>
          <p:cNvPr id="4" name="Slide Number Placeholder 3"/>
          <p:cNvSpPr>
            <a:spLocks noGrp="1"/>
          </p:cNvSpPr>
          <p:nvPr>
            <p:ph type="sldNum" sz="quarter" idx="10"/>
          </p:nvPr>
        </p:nvSpPr>
        <p:spPr/>
        <p:txBody>
          <a:bodyPr/>
          <a:lstStyle/>
          <a:p>
            <a:fld id="{674DE1CA-84BD-4D1C-9358-D494AAF1D8DB}" type="slidenum">
              <a:rPr lang="en-US" smtClean="0"/>
              <a:t>5</a:t>
            </a:fld>
            <a:endParaRPr lang="en-US"/>
          </a:p>
        </p:txBody>
      </p:sp>
    </p:spTree>
    <p:extLst>
      <p:ext uri="{BB962C8B-B14F-4D97-AF65-F5344CB8AC3E}">
        <p14:creationId xmlns:p14="http://schemas.microsoft.com/office/powerpoint/2010/main" val="265321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"File:Ida B. Wells Barnett.jpg."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4 Nov 2014, 02:38 UTC.25 Jul 2017, 20:48</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https://commons.wikimedia.org/w/index.php?title=File:Ida_B._Wells_Barnett.jpg&amp;oldid=138569758</a:t>
            </a:r>
            <a:r>
              <a:rPr lang="en-US" sz="1200" b="0" i="0" kern="1200" dirty="0">
                <a:solidFill>
                  <a:schemeClr val="tx1"/>
                </a:solidFill>
                <a:effectLst/>
                <a:latin typeface="+mn-lt"/>
                <a:ea typeface="+mn-ea"/>
                <a:cs typeface="+mn-cs"/>
              </a:rPr>
              <a:t>&gt;.</a:t>
            </a:r>
          </a:p>
          <a:p>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6</a:t>
            </a:fld>
            <a:endParaRPr lang="en-US"/>
          </a:p>
        </p:txBody>
      </p:sp>
    </p:spTree>
    <p:extLst>
      <p:ext uri="{BB962C8B-B14F-4D97-AF65-F5344CB8AC3E}">
        <p14:creationId xmlns:p14="http://schemas.microsoft.com/office/powerpoint/2010/main" val="335546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DE1CA-84BD-4D1C-9358-D494AAF1D8DB}" type="slidenum">
              <a:rPr lang="en-US" smtClean="0"/>
              <a:t>7</a:t>
            </a:fld>
            <a:endParaRPr lang="en-US"/>
          </a:p>
        </p:txBody>
      </p:sp>
    </p:spTree>
    <p:extLst>
      <p:ext uri="{BB962C8B-B14F-4D97-AF65-F5344CB8AC3E}">
        <p14:creationId xmlns:p14="http://schemas.microsoft.com/office/powerpoint/2010/main" val="331358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"File:Cover Southern horrors.png."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4 Nov 2014, 02:28 UTC.25 Jul 2017, 20:52</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https://commons.wikimedia.org/w/index.php?title=File:Cover_Southern_horrors.png&amp;oldid=138569404</a:t>
            </a:r>
            <a:r>
              <a:rPr lang="en-US" sz="1200" b="0" i="0"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8</a:t>
            </a:fld>
            <a:endParaRPr lang="en-US"/>
          </a:p>
        </p:txBody>
      </p:sp>
    </p:spTree>
    <p:extLst>
      <p:ext uri="{BB962C8B-B14F-4D97-AF65-F5344CB8AC3E}">
        <p14:creationId xmlns:p14="http://schemas.microsoft.com/office/powerpoint/2010/main" val="204063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"File:Ida-b-wells-barnett1.jpg."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21 Apr 2015, 19:07 UTC.25 Jul 2017, 20:52</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https://commons.wikimedia.org/w/index.php?title=File:Ida-b-wells-barnett1.jpg&amp;oldid=158304982</a:t>
            </a:r>
            <a:r>
              <a:rPr lang="en-US" sz="1200" b="0" i="0" kern="1200" dirty="0">
                <a:solidFill>
                  <a:schemeClr val="tx1"/>
                </a:solidFill>
                <a:effectLst/>
                <a:latin typeface="+mn-lt"/>
                <a:ea typeface="+mn-ea"/>
                <a:cs typeface="+mn-cs"/>
              </a:rPr>
              <a:t>&gt;.</a:t>
            </a:r>
          </a:p>
          <a:p>
            <a:r>
              <a:rPr lang="en-US" sz="1200" b="0" i="0" kern="1200" dirty="0">
                <a:solidFill>
                  <a:schemeClr val="tx1"/>
                </a:solidFill>
                <a:effectLst/>
                <a:latin typeface="+mn-lt"/>
                <a:ea typeface="+mn-ea"/>
                <a:cs typeface="+mn-cs"/>
              </a:rPr>
              <a:t>"File:Woman's Journal of March 8, 1913.jpg."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24 Jan 2017, 18:50 UTC.25 Jul 2017, 20:54</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4"/>
              </a:rPr>
              <a:t>https://commons.wikimedia.org/w/index.php?title=File:Woman%27s_Journal_of_March_8,_1913.jpg&amp;oldid=230871668</a:t>
            </a:r>
            <a:r>
              <a:rPr lang="en-US" sz="1200" b="0" i="0"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9</a:t>
            </a:fld>
            <a:endParaRPr lang="en-US"/>
          </a:p>
        </p:txBody>
      </p:sp>
    </p:spTree>
    <p:extLst>
      <p:ext uri="{BB962C8B-B14F-4D97-AF65-F5344CB8AC3E}">
        <p14:creationId xmlns:p14="http://schemas.microsoft.com/office/powerpoint/2010/main" val="420830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latin typeface="+mn-lt"/>
                <a:ea typeface="+mn-ea"/>
                <a:cs typeface="+mn-cs"/>
              </a:rPr>
              <a:t>"File:Booker T. Washington circa 1915.jpg." </a:t>
            </a:r>
            <a:r>
              <a:rPr lang="en-US" sz="1200" b="0" i="1" kern="1200" dirty="0">
                <a:solidFill>
                  <a:schemeClr val="tx1"/>
                </a:solidFill>
                <a:effectLst/>
                <a:latin typeface="+mn-lt"/>
                <a:ea typeface="+mn-ea"/>
                <a:cs typeface="+mn-cs"/>
              </a:rPr>
              <a:t>Wikimedia Commons, the free media repository</a:t>
            </a:r>
            <a:r>
              <a:rPr lang="en-US" sz="1200" b="0" i="0" kern="1200" dirty="0">
                <a:solidFill>
                  <a:schemeClr val="tx1"/>
                </a:solidFill>
                <a:effectLst/>
                <a:latin typeface="+mn-lt"/>
                <a:ea typeface="+mn-ea"/>
                <a:cs typeface="+mn-cs"/>
              </a:rPr>
              <a:t>. 24 Nov 2016, 16:53 UTC.25 Jul 2017, 20:50</a:t>
            </a:r>
          </a:p>
          <a:p>
            <a:r>
              <a:rPr lang="en-US" sz="1200" b="0" i="0" kern="1200" dirty="0">
                <a:solidFill>
                  <a:schemeClr val="tx1"/>
                </a:solidFill>
                <a:effectLst/>
                <a:latin typeface="+mn-lt"/>
                <a:ea typeface="+mn-ea"/>
                <a:cs typeface="+mn-cs"/>
              </a:rPr>
              <a:t>&lt;</a:t>
            </a:r>
            <a:r>
              <a:rPr lang="en-US" sz="1200" b="0" i="0" u="none" strike="noStrike" kern="1200" dirty="0">
                <a:solidFill>
                  <a:schemeClr val="tx1"/>
                </a:solidFill>
                <a:effectLst/>
                <a:latin typeface="+mn-lt"/>
                <a:ea typeface="+mn-ea"/>
                <a:cs typeface="+mn-cs"/>
                <a:hlinkClick r:id="rId3"/>
              </a:rPr>
              <a:t>https://commons.wikimedia.org/w/index.php?title=File:Booker_T._Washington_circa_1915.jpg&amp;oldid=218734774</a:t>
            </a:r>
            <a:r>
              <a:rPr lang="en-US" sz="1200" b="0" i="0" kern="1200" dirty="0">
                <a:solidFill>
                  <a:schemeClr val="tx1"/>
                </a:solidFill>
                <a:effectLst/>
                <a:latin typeface="+mn-lt"/>
                <a:ea typeface="+mn-ea"/>
                <a:cs typeface="+mn-cs"/>
              </a:rPr>
              <a:t>&gt;.</a:t>
            </a:r>
            <a:endParaRPr lang="en-US" dirty="0"/>
          </a:p>
          <a:p>
            <a:endParaRPr lang="en-US" dirty="0"/>
          </a:p>
        </p:txBody>
      </p:sp>
      <p:sp>
        <p:nvSpPr>
          <p:cNvPr id="4" name="Slide Number Placeholder 3"/>
          <p:cNvSpPr>
            <a:spLocks noGrp="1"/>
          </p:cNvSpPr>
          <p:nvPr>
            <p:ph type="sldNum" sz="quarter" idx="10"/>
          </p:nvPr>
        </p:nvSpPr>
        <p:spPr/>
        <p:txBody>
          <a:bodyPr/>
          <a:lstStyle/>
          <a:p>
            <a:fld id="{674DE1CA-84BD-4D1C-9358-D494AAF1D8DB}" type="slidenum">
              <a:rPr lang="en-US" smtClean="0"/>
              <a:t>10</a:t>
            </a:fld>
            <a:endParaRPr lang="en-US"/>
          </a:p>
        </p:txBody>
      </p:sp>
    </p:spTree>
    <p:extLst>
      <p:ext uri="{BB962C8B-B14F-4D97-AF65-F5344CB8AC3E}">
        <p14:creationId xmlns:p14="http://schemas.microsoft.com/office/powerpoint/2010/main" val="110117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A4D8A3-F5D8-40C7-AE5B-730149F31742}" type="slidenum">
              <a:rPr lang="en-US"/>
              <a:pPr/>
              <a:t>‹#›</a:t>
            </a:fld>
            <a:endParaRPr lang="en-US"/>
          </a:p>
        </p:txBody>
      </p:sp>
    </p:spTree>
    <p:extLst>
      <p:ext uri="{BB962C8B-B14F-4D97-AF65-F5344CB8AC3E}">
        <p14:creationId xmlns:p14="http://schemas.microsoft.com/office/powerpoint/2010/main" val="100474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BDA9CF-89C8-4C8F-97DE-62A4D8C3CB4A}" type="slidenum">
              <a:rPr lang="en-US"/>
              <a:pPr/>
              <a:t>‹#›</a:t>
            </a:fld>
            <a:endParaRPr lang="en-US"/>
          </a:p>
        </p:txBody>
      </p:sp>
    </p:spTree>
    <p:extLst>
      <p:ext uri="{BB962C8B-B14F-4D97-AF65-F5344CB8AC3E}">
        <p14:creationId xmlns:p14="http://schemas.microsoft.com/office/powerpoint/2010/main" val="340948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2C9911-2B2B-4BCC-AE08-26C64CD603A0}" type="slidenum">
              <a:rPr lang="en-US"/>
              <a:pPr/>
              <a:t>‹#›</a:t>
            </a:fld>
            <a:endParaRPr lang="en-US"/>
          </a:p>
        </p:txBody>
      </p:sp>
    </p:spTree>
    <p:extLst>
      <p:ext uri="{BB962C8B-B14F-4D97-AF65-F5344CB8AC3E}">
        <p14:creationId xmlns:p14="http://schemas.microsoft.com/office/powerpoint/2010/main" val="160211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566659-A336-48D0-82DB-DBADA57B031B}" type="slidenum">
              <a:rPr lang="en-US"/>
              <a:pPr/>
              <a:t>‹#›</a:t>
            </a:fld>
            <a:endParaRPr lang="en-US"/>
          </a:p>
        </p:txBody>
      </p:sp>
    </p:spTree>
    <p:extLst>
      <p:ext uri="{BB962C8B-B14F-4D97-AF65-F5344CB8AC3E}">
        <p14:creationId xmlns:p14="http://schemas.microsoft.com/office/powerpoint/2010/main" val="406426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6CE58D-0BAA-4C15-8987-28FBFE1521F3}" type="slidenum">
              <a:rPr lang="en-US"/>
              <a:pPr/>
              <a:t>‹#›</a:t>
            </a:fld>
            <a:endParaRPr lang="en-US"/>
          </a:p>
        </p:txBody>
      </p:sp>
    </p:spTree>
    <p:extLst>
      <p:ext uri="{BB962C8B-B14F-4D97-AF65-F5344CB8AC3E}">
        <p14:creationId xmlns:p14="http://schemas.microsoft.com/office/powerpoint/2010/main" val="1631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D29B42-9335-4081-9712-72CAA1060076}" type="slidenum">
              <a:rPr lang="en-US"/>
              <a:pPr/>
              <a:t>‹#›</a:t>
            </a:fld>
            <a:endParaRPr lang="en-US"/>
          </a:p>
        </p:txBody>
      </p:sp>
    </p:spTree>
    <p:extLst>
      <p:ext uri="{BB962C8B-B14F-4D97-AF65-F5344CB8AC3E}">
        <p14:creationId xmlns:p14="http://schemas.microsoft.com/office/powerpoint/2010/main" val="276915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0D1B1F-869F-43F6-A227-DF44BA2CAFC1}" type="slidenum">
              <a:rPr lang="en-US"/>
              <a:pPr/>
              <a:t>‹#›</a:t>
            </a:fld>
            <a:endParaRPr lang="en-US"/>
          </a:p>
        </p:txBody>
      </p:sp>
    </p:spTree>
    <p:extLst>
      <p:ext uri="{BB962C8B-B14F-4D97-AF65-F5344CB8AC3E}">
        <p14:creationId xmlns:p14="http://schemas.microsoft.com/office/powerpoint/2010/main" val="421229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B779DEC-AA56-4F72-A914-A5D46E9411E4}" type="slidenum">
              <a:rPr lang="en-US"/>
              <a:pPr/>
              <a:t>‹#›</a:t>
            </a:fld>
            <a:endParaRPr lang="en-US"/>
          </a:p>
        </p:txBody>
      </p:sp>
    </p:spTree>
    <p:extLst>
      <p:ext uri="{BB962C8B-B14F-4D97-AF65-F5344CB8AC3E}">
        <p14:creationId xmlns:p14="http://schemas.microsoft.com/office/powerpoint/2010/main" val="201517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A51793-9213-4A62-A791-74C38A85DB11}" type="slidenum">
              <a:rPr lang="en-US"/>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631" y="-584539"/>
            <a:ext cx="1270738" cy="584539"/>
          </a:xfrm>
          <a:prstGeom prst="rect">
            <a:avLst/>
          </a:prstGeom>
        </p:spPr>
      </p:pic>
    </p:spTree>
    <p:extLst>
      <p:ext uri="{BB962C8B-B14F-4D97-AF65-F5344CB8AC3E}">
        <p14:creationId xmlns:p14="http://schemas.microsoft.com/office/powerpoint/2010/main" val="314661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920010-C166-40F2-9BCB-98943200D5EC}" type="slidenum">
              <a:rPr lang="en-US"/>
              <a:pPr/>
              <a:t>‹#›</a:t>
            </a:fld>
            <a:endParaRPr lang="en-US"/>
          </a:p>
        </p:txBody>
      </p:sp>
    </p:spTree>
    <p:extLst>
      <p:ext uri="{BB962C8B-B14F-4D97-AF65-F5344CB8AC3E}">
        <p14:creationId xmlns:p14="http://schemas.microsoft.com/office/powerpoint/2010/main" val="23573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6582AB-B4D6-4BB1-B467-B8F95265A219}" type="slidenum">
              <a:rPr lang="en-US"/>
              <a:pPr/>
              <a:t>‹#›</a:t>
            </a:fld>
            <a:endParaRPr lang="en-US"/>
          </a:p>
        </p:txBody>
      </p:sp>
    </p:spTree>
    <p:extLst>
      <p:ext uri="{BB962C8B-B14F-4D97-AF65-F5344CB8AC3E}">
        <p14:creationId xmlns:p14="http://schemas.microsoft.com/office/powerpoint/2010/main" val="328346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F7D8F9-05BD-4EF7-A39E-754D93C881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biography.com/people/web-du-bois-9279924/videos/web-dubois-rivalry-with-booker-t-washington-15039555659"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iki.answers.com/Q/What_were_all_george_w_carver_invention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youtube.com/watch?v=1XwRxaZ0rI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lincoln.lib.niu.edu/fimage/image.php?id=428&amp;themedb=Lincol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youtube.com/watch?v=m7Vfz3d-Tm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youtube.com/watch?v=AtUY-wVLdeY" TargetMode="External"/><Relationship Id="rId5" Type="http://schemas.openxmlformats.org/officeDocument/2006/relationships/hyperlink" Target="https://www.youtube.com/watch?v=8f7TUBvbgrI"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Objective:</a:t>
            </a:r>
            <a:r>
              <a:rPr lang="en-US" sz="2800"/>
              <a:t> To examine the contributions of African-American reformers.</a:t>
            </a:r>
          </a:p>
        </p:txBody>
      </p:sp>
      <p:pic>
        <p:nvPicPr>
          <p:cNvPr id="174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414" t="3357" r="7820" b="3261"/>
          <a:stretch>
            <a:fillRect/>
          </a:stretch>
        </p:blipFill>
        <p:spPr bwMode="auto">
          <a:xfrm>
            <a:off x="6324600" y="1295400"/>
            <a:ext cx="2614613"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95400"/>
            <a:ext cx="258762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Rectangle 8"/>
          <p:cNvSpPr>
            <a:spLocks noChangeArrowheads="1"/>
          </p:cNvSpPr>
          <p:nvPr/>
        </p:nvSpPr>
        <p:spPr bwMode="auto">
          <a:xfrm>
            <a:off x="228600" y="4953000"/>
            <a:ext cx="295288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i="1" dirty="0">
                <a:latin typeface="Times New Roman" pitchFamily="18" charset="0"/>
              </a:rPr>
              <a:t>Ida B. Wells</a:t>
            </a:r>
          </a:p>
        </p:txBody>
      </p:sp>
      <p:sp>
        <p:nvSpPr>
          <p:cNvPr id="17417" name="Rectangle 9"/>
          <p:cNvSpPr>
            <a:spLocks noChangeArrowheads="1"/>
          </p:cNvSpPr>
          <p:nvPr/>
        </p:nvSpPr>
        <p:spPr bwMode="auto">
          <a:xfrm>
            <a:off x="6324600" y="4954588"/>
            <a:ext cx="259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i="1" dirty="0">
                <a:latin typeface="Times New Roman" pitchFamily="18" charset="0"/>
              </a:rPr>
              <a:t>Booker T. Washington</a:t>
            </a:r>
          </a:p>
        </p:txBody>
      </p:sp>
      <p:sp>
        <p:nvSpPr>
          <p:cNvPr id="17418" name="Rectangle 10"/>
          <p:cNvSpPr>
            <a:spLocks noChangeArrowheads="1"/>
          </p:cNvSpPr>
          <p:nvPr/>
        </p:nvSpPr>
        <p:spPr bwMode="auto">
          <a:xfrm>
            <a:off x="3581400" y="5029200"/>
            <a:ext cx="243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i="1" dirty="0">
                <a:latin typeface="Times New Roman" pitchFamily="18" charset="0"/>
              </a:rPr>
              <a:t>W.E.B. DuBois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39" y="1295400"/>
            <a:ext cx="298914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Rectangle 27"/>
          <p:cNvSpPr>
            <a:spLocks noChangeArrowheads="1"/>
          </p:cNvSpPr>
          <p:nvPr/>
        </p:nvSpPr>
        <p:spPr bwMode="auto">
          <a:xfrm>
            <a:off x="5181600" y="0"/>
            <a:ext cx="396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t>African American Reformers</a:t>
            </a:r>
          </a:p>
        </p:txBody>
      </p:sp>
      <p:pic>
        <p:nvPicPr>
          <p:cNvPr id="617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0175"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74" name="Rectangle 30"/>
          <p:cNvSpPr>
            <a:spLocks noChangeArrowheads="1"/>
          </p:cNvSpPr>
          <p:nvPr/>
        </p:nvSpPr>
        <p:spPr bwMode="auto">
          <a:xfrm>
            <a:off x="5029200" y="10668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latin typeface="Times New Roman" pitchFamily="18" charset="0"/>
              </a:rPr>
              <a:t>Booker T. Washington</a:t>
            </a:r>
          </a:p>
        </p:txBody>
      </p:sp>
      <p:sp>
        <p:nvSpPr>
          <p:cNvPr id="6175" name="Rectangle 31"/>
          <p:cNvSpPr>
            <a:spLocks noChangeArrowheads="1"/>
          </p:cNvSpPr>
          <p:nvPr/>
        </p:nvSpPr>
        <p:spPr bwMode="auto">
          <a:xfrm>
            <a:off x="5257800" y="1752600"/>
            <a:ext cx="3886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a former </a:t>
            </a:r>
            <a:r>
              <a:rPr lang="en-US" sz="2800" b="1" i="1">
                <a:latin typeface="Times New Roman" pitchFamily="18" charset="0"/>
              </a:rPr>
              <a:t>slave</a:t>
            </a:r>
            <a:r>
              <a:rPr lang="en-US" sz="2800">
                <a:latin typeface="Times New Roman" pitchFamily="18" charset="0"/>
              </a:rPr>
              <a:t> that taught himself how to </a:t>
            </a:r>
            <a:r>
              <a:rPr lang="en-US" sz="2800" b="1" i="1">
                <a:latin typeface="Times New Roman" pitchFamily="18" charset="0"/>
              </a:rPr>
              <a:t>read</a:t>
            </a:r>
          </a:p>
        </p:txBody>
      </p:sp>
      <p:sp>
        <p:nvSpPr>
          <p:cNvPr id="6176" name="Rectangle 32"/>
          <p:cNvSpPr>
            <a:spLocks noChangeArrowheads="1"/>
          </p:cNvSpPr>
          <p:nvPr/>
        </p:nvSpPr>
        <p:spPr bwMode="auto">
          <a:xfrm>
            <a:off x="5257800" y="3505200"/>
            <a:ext cx="3886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founded the </a:t>
            </a:r>
            <a:r>
              <a:rPr lang="en-US" sz="2800" b="1" i="1">
                <a:latin typeface="Times New Roman" pitchFamily="18" charset="0"/>
              </a:rPr>
              <a:t>Tuskegee</a:t>
            </a:r>
            <a:r>
              <a:rPr lang="en-US" sz="2800">
                <a:latin typeface="Times New Roman" pitchFamily="18" charset="0"/>
              </a:rPr>
              <a:t> Institute, still a leading black </a:t>
            </a:r>
            <a:r>
              <a:rPr lang="en-US" sz="2800" b="1" i="1">
                <a:latin typeface="Times New Roman" pitchFamily="18" charset="0"/>
              </a:rPr>
              <a:t>college </a:t>
            </a:r>
            <a:r>
              <a:rPr lang="en-US" sz="2800">
                <a:latin typeface="Times New Roman" pitchFamily="18" charset="0"/>
              </a:rPr>
              <a:t>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75"/>
                                        </p:tgtEl>
                                        <p:attrNameLst>
                                          <p:attrName>style.visibility</p:attrName>
                                        </p:attrNameLst>
                                      </p:cBhvr>
                                      <p:to>
                                        <p:strVal val="visible"/>
                                      </p:to>
                                    </p:set>
                                    <p:animEffect transition="in" filter="box(in)">
                                      <p:cBhvr>
                                        <p:cTn id="7" dur="500"/>
                                        <p:tgtEl>
                                          <p:spTgt spid="6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76"/>
                                        </p:tgtEl>
                                        <p:attrNameLst>
                                          <p:attrName>style.visibility</p:attrName>
                                        </p:attrNameLst>
                                      </p:cBhvr>
                                      <p:to>
                                        <p:strVal val="visible"/>
                                      </p:to>
                                    </p:set>
                                    <p:animEffect transition="in" filter="box(in)">
                                      <p:cBhvr>
                                        <p:cTn id="12" dur="500"/>
                                        <p:tgtEl>
                                          <p:spTgt spid="6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p:bldP spid="61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2" name="Group 14"/>
          <p:cNvGraphicFramePr>
            <a:graphicFrameLocks noGrp="1"/>
          </p:cNvGraphicFramePr>
          <p:nvPr>
            <p:extLst>
              <p:ext uri="{D42A27DB-BD31-4B8C-83A1-F6EECF244321}">
                <p14:modId xmlns:p14="http://schemas.microsoft.com/office/powerpoint/2010/main" val="2889912016"/>
              </p:ext>
            </p:extLst>
          </p:nvPr>
        </p:nvGraphicFramePr>
        <p:xfrm>
          <a:off x="4724400" y="3200400"/>
          <a:ext cx="4419600" cy="2286000"/>
        </p:xfrm>
        <a:graphic>
          <a:graphicData uri="http://schemas.openxmlformats.org/drawingml/2006/table">
            <a:tbl>
              <a:tblPr/>
              <a:tblGrid>
                <a:gridCol w="4419600">
                  <a:extLst>
                    <a:ext uri="{9D8B030D-6E8A-4147-A177-3AD203B41FA5}">
                      <a16:colId xmlns:a16="http://schemas.microsoft.com/office/drawing/2014/main" xmlns="" val="20000"/>
                    </a:ext>
                  </a:extLst>
                </a:gridCol>
              </a:tblGrid>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He believed that African Americans needed to learn </a:t>
                      </a:r>
                      <a:r>
                        <a:rPr kumimoji="0" lang="en-US" sz="2800" b="1" i="1" u="none" strike="noStrike" cap="none" normalizeH="0" baseline="0" dirty="0">
                          <a:ln>
                            <a:noFill/>
                          </a:ln>
                          <a:solidFill>
                            <a:schemeClr val="tx1"/>
                          </a:solidFill>
                          <a:effectLst/>
                          <a:latin typeface="Times New Roman" pitchFamily="18" charset="0"/>
                        </a:rPr>
                        <a:t>trades</a:t>
                      </a:r>
                      <a:r>
                        <a:rPr kumimoji="0" lang="en-US" sz="2800" b="0" i="0" u="none" strike="noStrike" cap="none" normalizeH="0" baseline="0" dirty="0">
                          <a:ln>
                            <a:noFill/>
                          </a:ln>
                          <a:solidFill>
                            <a:schemeClr val="tx1"/>
                          </a:solidFill>
                          <a:effectLst/>
                          <a:latin typeface="Times New Roman" pitchFamily="18" charset="0"/>
                        </a:rPr>
                        <a:t> and earn a decent </a:t>
                      </a:r>
                      <a:r>
                        <a:rPr kumimoji="0" lang="en-US" sz="2800" b="1" i="1" u="none" strike="noStrike" cap="none" normalizeH="0" baseline="0" dirty="0">
                          <a:ln>
                            <a:noFill/>
                          </a:ln>
                          <a:solidFill>
                            <a:schemeClr val="tx1"/>
                          </a:solidFill>
                          <a:effectLst/>
                          <a:latin typeface="Times New Roman" pitchFamily="18" charset="0"/>
                        </a:rPr>
                        <a:t>income</a:t>
                      </a:r>
                      <a:r>
                        <a:rPr kumimoji="0" lang="en-US" sz="2800" b="0" i="0" u="none" strike="noStrike" cap="none" normalizeH="0" baseline="0" dirty="0">
                          <a:ln>
                            <a:noFill/>
                          </a:ln>
                          <a:solidFill>
                            <a:schemeClr val="tx1"/>
                          </a:solidFill>
                          <a:effectLst/>
                          <a:latin typeface="Times New Roman" pitchFamily="18" charset="0"/>
                        </a:rPr>
                        <a:t> in order to achieve political and social </a:t>
                      </a:r>
                      <a:r>
                        <a:rPr kumimoji="0" lang="en-US" sz="2800" b="1" i="1" u="none" strike="noStrike" cap="none" normalizeH="0" baseline="0" dirty="0">
                          <a:ln>
                            <a:noFill/>
                          </a:ln>
                          <a:solidFill>
                            <a:schemeClr val="tx1"/>
                          </a:solidFill>
                          <a:effectLst/>
                          <a:latin typeface="Times New Roman" pitchFamily="18" charset="0"/>
                        </a:rPr>
                        <a:t>equality</a:t>
                      </a:r>
                      <a:r>
                        <a:rPr kumimoji="0" lang="en-US" sz="2800" b="0" i="0" u="none" strike="noStrike" cap="none" normalizeH="0" baseline="0" dirty="0">
                          <a:ln>
                            <a:noFill/>
                          </a:ln>
                          <a:solidFill>
                            <a:schemeClr val="tx1"/>
                          </a:solidFill>
                          <a:effectLst/>
                          <a:latin typeface="Times New Roman" pitchFamily="18" charset="0"/>
                        </a:rPr>
                        <a:t>.</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2299" name="Rectangle 11"/>
          <p:cNvSpPr>
            <a:spLocks noChangeArrowheads="1"/>
          </p:cNvSpPr>
          <p:nvPr/>
        </p:nvSpPr>
        <p:spPr bwMode="auto">
          <a:xfrm>
            <a:off x="4724400" y="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latin typeface="Times New Roman" pitchFamily="18" charset="0"/>
              </a:rPr>
              <a:t>Booker T. Washington</a:t>
            </a:r>
          </a:p>
        </p:txBody>
      </p:sp>
      <p:sp>
        <p:nvSpPr>
          <p:cNvPr id="12300" name="Rectangle 12"/>
          <p:cNvSpPr>
            <a:spLocks noChangeArrowheads="1"/>
          </p:cNvSpPr>
          <p:nvPr/>
        </p:nvSpPr>
        <p:spPr bwMode="auto">
          <a:xfrm>
            <a:off x="4724400" y="533400"/>
            <a:ext cx="426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itchFamily="18" charset="0"/>
              </a:rPr>
              <a:t>· wrote about his success in his autobiography </a:t>
            </a:r>
            <a:r>
              <a:rPr lang="en-US" sz="2800" b="1" i="1" dirty="0">
                <a:latin typeface="Times New Roman" pitchFamily="18" charset="0"/>
              </a:rPr>
              <a:t>Up From Slavery</a:t>
            </a:r>
            <a:r>
              <a:rPr lang="en-US" sz="2800" i="1" dirty="0">
                <a:latin typeface="Times New Roman" pitchFamily="18" charset="0"/>
              </a:rPr>
              <a:t>.</a:t>
            </a:r>
          </a:p>
        </p:txBody>
      </p:sp>
      <p:sp>
        <p:nvSpPr>
          <p:cNvPr id="12301" name="Rectangle 13"/>
          <p:cNvSpPr>
            <a:spLocks noChangeArrowheads="1"/>
          </p:cNvSpPr>
          <p:nvPr/>
        </p:nvSpPr>
        <p:spPr bwMode="auto">
          <a:xfrm>
            <a:off x="4724400" y="20574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itchFamily="18" charset="0"/>
              </a:rPr>
              <a:t>* He stressed living in </a:t>
            </a:r>
            <a:r>
              <a:rPr lang="en-US" sz="2800" b="1" i="1" dirty="0">
                <a:latin typeface="Times New Roman" pitchFamily="18" charset="0"/>
              </a:rPr>
              <a:t>harmony</a:t>
            </a:r>
            <a:r>
              <a:rPr lang="en-US" sz="2800" dirty="0">
                <a:latin typeface="Times New Roman" pitchFamily="18" charset="0"/>
              </a:rPr>
              <a:t> with whites.</a:t>
            </a:r>
          </a:p>
        </p:txBody>
      </p:sp>
      <p:pic>
        <p:nvPicPr>
          <p:cNvPr id="2" name="Picture 1">
            <a:extLst>
              <a:ext uri="{FF2B5EF4-FFF2-40B4-BE49-F238E27FC236}">
                <a16:creationId xmlns:a16="http://schemas.microsoft.com/office/drawing/2014/main" xmlns="" id="{7DF219BA-B958-4463-A54E-3460CF4D60DB}"/>
              </a:ext>
            </a:extLst>
          </p:cNvPr>
          <p:cNvPicPr>
            <a:picLocks noChangeAspect="1"/>
          </p:cNvPicPr>
          <p:nvPr/>
        </p:nvPicPr>
        <p:blipFill rotWithShape="1">
          <a:blip r:embed="rId3"/>
          <a:srcRect l="3239" t="2222" r="2788" b="2222"/>
          <a:stretch/>
        </p:blipFill>
        <p:spPr>
          <a:xfrm>
            <a:off x="0" y="-1"/>
            <a:ext cx="4724400" cy="7005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checkerboard(across)">
                                      <p:cBhvr>
                                        <p:cTn id="7" dur="500"/>
                                        <p:tgtEl>
                                          <p:spTgt spid="12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01"/>
                                        </p:tgtEl>
                                        <p:attrNameLst>
                                          <p:attrName>style.visibility</p:attrName>
                                        </p:attrNameLst>
                                      </p:cBhvr>
                                      <p:to>
                                        <p:strVal val="visible"/>
                                      </p:to>
                                    </p:set>
                                    <p:animEffect transition="in" filter="checkerboard(across)">
                                      <p:cBhvr>
                                        <p:cTn id="12" dur="500"/>
                                        <p:tgtEl>
                                          <p:spTgt spid="12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302"/>
                                        </p:tgtEl>
                                        <p:attrNameLst>
                                          <p:attrName>style.visibility</p:attrName>
                                        </p:attrNameLst>
                                      </p:cBhvr>
                                      <p:to>
                                        <p:strVal val="visible"/>
                                      </p:to>
                                    </p:set>
                                    <p:animEffect transition="in" filter="checkerboard(across)">
                                      <p:cBhvr>
                                        <p:cTn id="17"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3" name="Group 33"/>
          <p:cNvGraphicFramePr>
            <a:graphicFrameLocks noGrp="1"/>
          </p:cNvGraphicFramePr>
          <p:nvPr/>
        </p:nvGraphicFramePr>
        <p:xfrm>
          <a:off x="4343400" y="2667000"/>
          <a:ext cx="4800600" cy="1371600"/>
        </p:xfrm>
        <a:graphic>
          <a:graphicData uri="http://schemas.openxmlformats.org/drawingml/2006/table">
            <a:tbl>
              <a:tblPr/>
              <a:tblGrid>
                <a:gridCol w="4800600">
                  <a:extLst>
                    <a:ext uri="{9D8B030D-6E8A-4147-A177-3AD203B41FA5}">
                      <a16:colId xmlns:a16="http://schemas.microsoft.com/office/drawing/2014/main" xmlns="" val="20000"/>
                    </a:ext>
                  </a:extLst>
                </a:gridCol>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DuBois </a:t>
                      </a:r>
                      <a:r>
                        <a:rPr kumimoji="0" lang="en-US" sz="2800" b="1" i="1" u="none" strike="noStrike" cap="none" normalizeH="0" baseline="0">
                          <a:ln>
                            <a:noFill/>
                          </a:ln>
                          <a:solidFill>
                            <a:schemeClr val="tx1"/>
                          </a:solidFill>
                          <a:effectLst/>
                          <a:latin typeface="Times New Roman" pitchFamily="18" charset="0"/>
                        </a:rPr>
                        <a:t>disagreed</a:t>
                      </a:r>
                      <a:r>
                        <a:rPr kumimoji="0" lang="en-US" sz="2800" b="0" i="0" u="none" strike="noStrike" cap="none" normalizeH="0" baseline="0">
                          <a:ln>
                            <a:noFill/>
                          </a:ln>
                          <a:solidFill>
                            <a:schemeClr val="tx1"/>
                          </a:solidFill>
                          <a:effectLst/>
                          <a:latin typeface="Times New Roman" pitchFamily="18" charset="0"/>
                        </a:rPr>
                        <a:t> with Booker T. Washington’s acceptance of </a:t>
                      </a:r>
                      <a:r>
                        <a:rPr kumimoji="0" lang="en-US" sz="2800" b="1" i="1" u="none" strike="noStrike" cap="none" normalizeH="0" baseline="0">
                          <a:ln>
                            <a:noFill/>
                          </a:ln>
                          <a:solidFill>
                            <a:schemeClr val="tx1"/>
                          </a:solidFill>
                          <a:effectLst/>
                          <a:latin typeface="Times New Roman" pitchFamily="18" charset="0"/>
                        </a:rPr>
                        <a:t>segregation</a:t>
                      </a:r>
                      <a:r>
                        <a:rPr kumimoji="0" lang="en-US" sz="2800" b="0" i="0" u="none" strike="noStrike" cap="none" normalizeH="0" baseline="0">
                          <a:ln>
                            <a:noFill/>
                          </a:ln>
                          <a:solidFill>
                            <a:schemeClr val="tx1"/>
                          </a:solidFill>
                          <a:effectLst/>
                          <a:latin typeface="Times New Roman" pitchFamily="18" charset="0"/>
                        </a:rPr>
                        <a:t>.</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5123" name="AutoShape 3" descr="spc"/>
          <p:cNvSpPr>
            <a:spLocks noChangeAspect="1" noChangeArrowheads="1"/>
          </p:cNvSpPr>
          <p:nvPr/>
        </p:nvSpPr>
        <p:spPr bwMode="auto">
          <a:xfrm>
            <a:off x="2152650" y="3154363"/>
            <a:ext cx="238125" cy="95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5" name="Rectangle 25"/>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t>African American Reformers</a:t>
            </a:r>
          </a:p>
        </p:txBody>
      </p:sp>
      <p:pic>
        <p:nvPicPr>
          <p:cNvPr id="514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0575"/>
            <a:ext cx="428625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50" name="Rectangle 30"/>
          <p:cNvSpPr>
            <a:spLocks noChangeArrowheads="1"/>
          </p:cNvSpPr>
          <p:nvPr/>
        </p:nvSpPr>
        <p:spPr bwMode="auto">
          <a:xfrm>
            <a:off x="4267200" y="7620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W.E.B. DuBois</a:t>
            </a:r>
          </a:p>
        </p:txBody>
      </p:sp>
      <p:sp>
        <p:nvSpPr>
          <p:cNvPr id="5151" name="Rectangle 31"/>
          <p:cNvSpPr>
            <a:spLocks noChangeArrowheads="1"/>
          </p:cNvSpPr>
          <p:nvPr/>
        </p:nvSpPr>
        <p:spPr bwMode="auto">
          <a:xfrm>
            <a:off x="4343400" y="1371600"/>
            <a:ext cx="480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African American </a:t>
            </a:r>
            <a:r>
              <a:rPr lang="en-US" sz="2800" b="1" i="1">
                <a:latin typeface="Times New Roman" pitchFamily="18" charset="0"/>
              </a:rPr>
              <a:t>professor</a:t>
            </a:r>
            <a:r>
              <a:rPr lang="en-US" sz="2800">
                <a:latin typeface="Times New Roman" pitchFamily="18" charset="0"/>
              </a:rPr>
              <a:t>, </a:t>
            </a:r>
            <a:r>
              <a:rPr lang="en-US" sz="2800" b="1" i="1">
                <a:latin typeface="Times New Roman" pitchFamily="18" charset="0"/>
              </a:rPr>
              <a:t>author</a:t>
            </a:r>
            <a:r>
              <a:rPr lang="en-US" sz="2800">
                <a:latin typeface="Times New Roman" pitchFamily="18" charset="0"/>
              </a:rPr>
              <a:t> and public speaker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51"/>
                                        </p:tgtEl>
                                        <p:attrNameLst>
                                          <p:attrName>style.visibility</p:attrName>
                                        </p:attrNameLst>
                                      </p:cBhvr>
                                      <p:to>
                                        <p:strVal val="visible"/>
                                      </p:to>
                                    </p:set>
                                    <p:animEffect transition="in" filter="box(in)">
                                      <p:cBhvr>
                                        <p:cTn id="7" dur="500"/>
                                        <p:tgtEl>
                                          <p:spTgt spid="5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53"/>
                                        </p:tgtEl>
                                        <p:attrNameLst>
                                          <p:attrName>style.visibility</p:attrName>
                                        </p:attrNameLst>
                                      </p:cBhvr>
                                      <p:to>
                                        <p:strVal val="visible"/>
                                      </p:to>
                                    </p:set>
                                    <p:animEffect transition="in" filter="box(in)">
                                      <p:cBhvr>
                                        <p:cTn id="12" dur="500"/>
                                        <p:tgtEl>
                                          <p:spTgt spid="5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66800"/>
            <a:ext cx="25685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2399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tangle 8"/>
          <p:cNvSpPr>
            <a:spLocks noChangeArrowheads="1"/>
          </p:cNvSpPr>
          <p:nvPr/>
        </p:nvSpPr>
        <p:spPr bwMode="auto">
          <a:xfrm>
            <a:off x="0" y="0"/>
            <a:ext cx="91440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500">
                <a:latin typeface="Times New Roman" pitchFamily="18" charset="0"/>
              </a:rPr>
              <a:t>· DuBois formed the </a:t>
            </a:r>
            <a:r>
              <a:rPr lang="en-US" sz="2500" b="1" i="1">
                <a:latin typeface="Times New Roman" pitchFamily="18" charset="0"/>
              </a:rPr>
              <a:t>National</a:t>
            </a:r>
            <a:r>
              <a:rPr lang="en-US" sz="2500" b="1">
                <a:latin typeface="Times New Roman" pitchFamily="18" charset="0"/>
              </a:rPr>
              <a:t> Association for the Advancement of Colored People (</a:t>
            </a:r>
            <a:r>
              <a:rPr lang="en-US" sz="2500" b="1" i="1">
                <a:latin typeface="Times New Roman" pitchFamily="18" charset="0"/>
              </a:rPr>
              <a:t>NAACP</a:t>
            </a:r>
            <a:r>
              <a:rPr lang="en-US" sz="2500" b="1">
                <a:latin typeface="Times New Roman" pitchFamily="18" charset="0"/>
              </a:rPr>
              <a:t>)</a:t>
            </a:r>
            <a:r>
              <a:rPr lang="en-US" sz="2500">
                <a:latin typeface="Times New Roman" pitchFamily="18" charset="0"/>
              </a:rPr>
              <a:t> in 1909 with Jane </a:t>
            </a:r>
            <a:r>
              <a:rPr lang="en-US" sz="2500" b="1" i="1">
                <a:latin typeface="Times New Roman" pitchFamily="18" charset="0"/>
              </a:rPr>
              <a:t>Addams</a:t>
            </a:r>
            <a:r>
              <a:rPr lang="en-US" sz="2500">
                <a:latin typeface="Times New Roman" pitchFamily="18" charset="0"/>
              </a:rPr>
              <a:t> and Lincoln </a:t>
            </a:r>
            <a:r>
              <a:rPr lang="en-US" sz="2500" b="1" i="1">
                <a:latin typeface="Times New Roman" pitchFamily="18" charset="0"/>
              </a:rPr>
              <a:t>Steffens</a:t>
            </a:r>
            <a:r>
              <a:rPr lang="en-US" sz="2500">
                <a:latin typeface="Times New Roman" pitchFamily="18" charset="0"/>
              </a:rPr>
              <a:t>.</a:t>
            </a:r>
          </a:p>
        </p:txBody>
      </p:sp>
      <p:sp>
        <p:nvSpPr>
          <p:cNvPr id="13321" name="Text Box 9"/>
          <p:cNvSpPr txBox="1">
            <a:spLocks noChangeArrowheads="1"/>
          </p:cNvSpPr>
          <p:nvPr/>
        </p:nvSpPr>
        <p:spPr bwMode="auto">
          <a:xfrm>
            <a:off x="329946" y="4120671"/>
            <a:ext cx="2108454"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i="1" dirty="0">
                <a:latin typeface="Times New Roman" pitchFamily="18" charset="0"/>
              </a:rPr>
              <a:t>Lincoln Steffens</a:t>
            </a:r>
          </a:p>
        </p:txBody>
      </p:sp>
      <p:sp>
        <p:nvSpPr>
          <p:cNvPr id="13322" name="Text Box 10"/>
          <p:cNvSpPr txBox="1">
            <a:spLocks noChangeArrowheads="1"/>
          </p:cNvSpPr>
          <p:nvPr/>
        </p:nvSpPr>
        <p:spPr bwMode="auto">
          <a:xfrm>
            <a:off x="6400800" y="4114800"/>
            <a:ext cx="2362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dirty="0">
                <a:latin typeface="Times New Roman" pitchFamily="18" charset="0"/>
              </a:rPr>
              <a:t>Jane    Addams</a:t>
            </a:r>
          </a:p>
        </p:txBody>
      </p:sp>
      <p:sp>
        <p:nvSpPr>
          <p:cNvPr id="13323" name="Text Box 11"/>
          <p:cNvSpPr txBox="1">
            <a:spLocks noChangeArrowheads="1"/>
          </p:cNvSpPr>
          <p:nvPr/>
        </p:nvSpPr>
        <p:spPr bwMode="auto">
          <a:xfrm>
            <a:off x="0" y="63388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latin typeface="Times New Roman" pitchFamily="18" charset="0"/>
              </a:rPr>
              <a:t>W.E.B. DuBois</a:t>
            </a:r>
          </a:p>
        </p:txBody>
      </p:sp>
      <p:pic>
        <p:nvPicPr>
          <p:cNvPr id="1026" name="Picture 2" descr="File:Lincoln Steffens.jpg">
            <a:extLst>
              <a:ext uri="{FF2B5EF4-FFF2-40B4-BE49-F238E27FC236}">
                <a16:creationId xmlns:a16="http://schemas.microsoft.com/office/drawing/2014/main" xmlns="" id="{A16A58A6-2FAC-460C-BB55-B61CEC6008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611" b="3785"/>
          <a:stretch/>
        </p:blipFill>
        <p:spPr bwMode="auto">
          <a:xfrm>
            <a:off x="304800" y="1316181"/>
            <a:ext cx="2133600" cy="2798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ane    Addams">
            <a:extLst>
              <a:ext uri="{FF2B5EF4-FFF2-40B4-BE49-F238E27FC236}">
                <a16:creationId xmlns:a16="http://schemas.microsoft.com/office/drawing/2014/main" xmlns="" id="{D0EE2BCF-477A-4CED-BF5C-1D02C6CFE2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3375" y="1316181"/>
            <a:ext cx="2052955"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ox(in)">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p:cTn id="12" dur="500" fill="hold"/>
                                        <p:tgtEl>
                                          <p:spTgt spid="13316"/>
                                        </p:tgtEl>
                                        <p:attrNameLst>
                                          <p:attrName>ppt_w</p:attrName>
                                        </p:attrNameLst>
                                      </p:cBhvr>
                                      <p:tavLst>
                                        <p:tav tm="0">
                                          <p:val>
                                            <p:fltVal val="0"/>
                                          </p:val>
                                        </p:tav>
                                        <p:tav tm="100000">
                                          <p:val>
                                            <p:strVal val="#ppt_w"/>
                                          </p:val>
                                        </p:tav>
                                      </p:tavLst>
                                    </p:anim>
                                    <p:anim calcmode="lin" valueType="num">
                                      <p:cBhvr>
                                        <p:cTn id="13" dur="500" fill="hold"/>
                                        <p:tgtEl>
                                          <p:spTgt spid="13316"/>
                                        </p:tgtEl>
                                        <p:attrNameLst>
                                          <p:attrName>ppt_h</p:attrName>
                                        </p:attrNameLst>
                                      </p:cBhvr>
                                      <p:tavLst>
                                        <p:tav tm="0">
                                          <p:val>
                                            <p:fltVal val="0"/>
                                          </p:val>
                                        </p:tav>
                                        <p:tav tm="100000">
                                          <p:val>
                                            <p:strVal val="#ppt_h"/>
                                          </p:val>
                                        </p:tav>
                                      </p:tavLst>
                                    </p:anim>
                                    <p:anim calcmode="lin" valueType="num">
                                      <p:cBhvr>
                                        <p:cTn id="14" dur="500" fill="hold"/>
                                        <p:tgtEl>
                                          <p:spTgt spid="13316"/>
                                        </p:tgtEl>
                                        <p:attrNameLst>
                                          <p:attrName>style.rotation</p:attrName>
                                        </p:attrNameLst>
                                      </p:cBhvr>
                                      <p:tavLst>
                                        <p:tav tm="0">
                                          <p:val>
                                            <p:fltVal val="360"/>
                                          </p:val>
                                        </p:tav>
                                        <p:tav tm="100000">
                                          <p:val>
                                            <p:fltVal val="0"/>
                                          </p:val>
                                        </p:tav>
                                      </p:tavLst>
                                    </p:anim>
                                    <p:animEffect transition="in" filter="fade">
                                      <p:cBhvr>
                                        <p:cTn id="15" dur="500"/>
                                        <p:tgtEl>
                                          <p:spTgt spid="13316"/>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3321"/>
                                        </p:tgtEl>
                                        <p:attrNameLst>
                                          <p:attrName>style.visibility</p:attrName>
                                        </p:attrNameLst>
                                      </p:cBhvr>
                                      <p:to>
                                        <p:strVal val="visible"/>
                                      </p:to>
                                    </p:set>
                                    <p:anim calcmode="lin" valueType="num">
                                      <p:cBhvr>
                                        <p:cTn id="18" dur="500" fill="hold"/>
                                        <p:tgtEl>
                                          <p:spTgt spid="13321"/>
                                        </p:tgtEl>
                                        <p:attrNameLst>
                                          <p:attrName>ppt_w</p:attrName>
                                        </p:attrNameLst>
                                      </p:cBhvr>
                                      <p:tavLst>
                                        <p:tav tm="0">
                                          <p:val>
                                            <p:fltVal val="0"/>
                                          </p:val>
                                        </p:tav>
                                        <p:tav tm="100000">
                                          <p:val>
                                            <p:strVal val="#ppt_w"/>
                                          </p:val>
                                        </p:tav>
                                      </p:tavLst>
                                    </p:anim>
                                    <p:anim calcmode="lin" valueType="num">
                                      <p:cBhvr>
                                        <p:cTn id="19" dur="500" fill="hold"/>
                                        <p:tgtEl>
                                          <p:spTgt spid="13321"/>
                                        </p:tgtEl>
                                        <p:attrNameLst>
                                          <p:attrName>ppt_h</p:attrName>
                                        </p:attrNameLst>
                                      </p:cBhvr>
                                      <p:tavLst>
                                        <p:tav tm="0">
                                          <p:val>
                                            <p:fltVal val="0"/>
                                          </p:val>
                                        </p:tav>
                                        <p:tav tm="100000">
                                          <p:val>
                                            <p:strVal val="#ppt_h"/>
                                          </p:val>
                                        </p:tav>
                                      </p:tavLst>
                                    </p:anim>
                                    <p:anim calcmode="lin" valueType="num">
                                      <p:cBhvr>
                                        <p:cTn id="20" dur="500" fill="hold"/>
                                        <p:tgtEl>
                                          <p:spTgt spid="13321"/>
                                        </p:tgtEl>
                                        <p:attrNameLst>
                                          <p:attrName>style.rotation</p:attrName>
                                        </p:attrNameLst>
                                      </p:cBhvr>
                                      <p:tavLst>
                                        <p:tav tm="0">
                                          <p:val>
                                            <p:fltVal val="360"/>
                                          </p:val>
                                        </p:tav>
                                        <p:tav tm="100000">
                                          <p:val>
                                            <p:fltVal val="0"/>
                                          </p:val>
                                        </p:tav>
                                      </p:tavLst>
                                    </p:anim>
                                    <p:animEffect transition="in" filter="fade">
                                      <p:cBhvr>
                                        <p:cTn id="21" dur="500"/>
                                        <p:tgtEl>
                                          <p:spTgt spid="13321"/>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13319"/>
                                        </p:tgtEl>
                                        <p:attrNameLst>
                                          <p:attrName>style.visibility</p:attrName>
                                        </p:attrNameLst>
                                      </p:cBhvr>
                                      <p:to>
                                        <p:strVal val="visible"/>
                                      </p:to>
                                    </p:set>
                                    <p:anim calcmode="lin" valueType="num">
                                      <p:cBhvr>
                                        <p:cTn id="24" dur="500" fill="hold"/>
                                        <p:tgtEl>
                                          <p:spTgt spid="13319"/>
                                        </p:tgtEl>
                                        <p:attrNameLst>
                                          <p:attrName>ppt_w</p:attrName>
                                        </p:attrNameLst>
                                      </p:cBhvr>
                                      <p:tavLst>
                                        <p:tav tm="0">
                                          <p:val>
                                            <p:fltVal val="0"/>
                                          </p:val>
                                        </p:tav>
                                        <p:tav tm="100000">
                                          <p:val>
                                            <p:strVal val="#ppt_w"/>
                                          </p:val>
                                        </p:tav>
                                      </p:tavLst>
                                    </p:anim>
                                    <p:anim calcmode="lin" valueType="num">
                                      <p:cBhvr>
                                        <p:cTn id="25" dur="500" fill="hold"/>
                                        <p:tgtEl>
                                          <p:spTgt spid="13319"/>
                                        </p:tgtEl>
                                        <p:attrNameLst>
                                          <p:attrName>ppt_h</p:attrName>
                                        </p:attrNameLst>
                                      </p:cBhvr>
                                      <p:tavLst>
                                        <p:tav tm="0">
                                          <p:val>
                                            <p:fltVal val="0"/>
                                          </p:val>
                                        </p:tav>
                                        <p:tav tm="100000">
                                          <p:val>
                                            <p:strVal val="#ppt_h"/>
                                          </p:val>
                                        </p:tav>
                                      </p:tavLst>
                                    </p:anim>
                                    <p:anim calcmode="lin" valueType="num">
                                      <p:cBhvr>
                                        <p:cTn id="26" dur="500" fill="hold"/>
                                        <p:tgtEl>
                                          <p:spTgt spid="13319"/>
                                        </p:tgtEl>
                                        <p:attrNameLst>
                                          <p:attrName>style.rotation</p:attrName>
                                        </p:attrNameLst>
                                      </p:cBhvr>
                                      <p:tavLst>
                                        <p:tav tm="0">
                                          <p:val>
                                            <p:fltVal val="360"/>
                                          </p:val>
                                        </p:tav>
                                        <p:tav tm="100000">
                                          <p:val>
                                            <p:fltVal val="0"/>
                                          </p:val>
                                        </p:tav>
                                      </p:tavLst>
                                    </p:anim>
                                    <p:animEffect transition="in" filter="fade">
                                      <p:cBhvr>
                                        <p:cTn id="27" dur="500"/>
                                        <p:tgtEl>
                                          <p:spTgt spid="1331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3323"/>
                                        </p:tgtEl>
                                        <p:attrNameLst>
                                          <p:attrName>style.visibility</p:attrName>
                                        </p:attrNameLst>
                                      </p:cBhvr>
                                      <p:to>
                                        <p:strVal val="visible"/>
                                      </p:to>
                                    </p:set>
                                    <p:anim calcmode="lin" valueType="num">
                                      <p:cBhvr>
                                        <p:cTn id="30" dur="500" fill="hold"/>
                                        <p:tgtEl>
                                          <p:spTgt spid="13323"/>
                                        </p:tgtEl>
                                        <p:attrNameLst>
                                          <p:attrName>ppt_w</p:attrName>
                                        </p:attrNameLst>
                                      </p:cBhvr>
                                      <p:tavLst>
                                        <p:tav tm="0">
                                          <p:val>
                                            <p:fltVal val="0"/>
                                          </p:val>
                                        </p:tav>
                                        <p:tav tm="100000">
                                          <p:val>
                                            <p:strVal val="#ppt_w"/>
                                          </p:val>
                                        </p:tav>
                                      </p:tavLst>
                                    </p:anim>
                                    <p:anim calcmode="lin" valueType="num">
                                      <p:cBhvr>
                                        <p:cTn id="31" dur="500" fill="hold"/>
                                        <p:tgtEl>
                                          <p:spTgt spid="13323"/>
                                        </p:tgtEl>
                                        <p:attrNameLst>
                                          <p:attrName>ppt_h</p:attrName>
                                        </p:attrNameLst>
                                      </p:cBhvr>
                                      <p:tavLst>
                                        <p:tav tm="0">
                                          <p:val>
                                            <p:fltVal val="0"/>
                                          </p:val>
                                        </p:tav>
                                        <p:tav tm="100000">
                                          <p:val>
                                            <p:strVal val="#ppt_h"/>
                                          </p:val>
                                        </p:tav>
                                      </p:tavLst>
                                    </p:anim>
                                    <p:anim calcmode="lin" valueType="num">
                                      <p:cBhvr>
                                        <p:cTn id="32" dur="500" fill="hold"/>
                                        <p:tgtEl>
                                          <p:spTgt spid="13323"/>
                                        </p:tgtEl>
                                        <p:attrNameLst>
                                          <p:attrName>style.rotation</p:attrName>
                                        </p:attrNameLst>
                                      </p:cBhvr>
                                      <p:tavLst>
                                        <p:tav tm="0">
                                          <p:val>
                                            <p:fltVal val="360"/>
                                          </p:val>
                                        </p:tav>
                                        <p:tav tm="100000">
                                          <p:val>
                                            <p:fltVal val="0"/>
                                          </p:val>
                                        </p:tav>
                                      </p:tavLst>
                                    </p:anim>
                                    <p:animEffect transition="in" filter="fade">
                                      <p:cBhvr>
                                        <p:cTn id="33" dur="500"/>
                                        <p:tgtEl>
                                          <p:spTgt spid="13323"/>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3322"/>
                                        </p:tgtEl>
                                        <p:attrNameLst>
                                          <p:attrName>style.visibility</p:attrName>
                                        </p:attrNameLst>
                                      </p:cBhvr>
                                      <p:to>
                                        <p:strVal val="visible"/>
                                      </p:to>
                                    </p:set>
                                    <p:anim calcmode="lin" valueType="num">
                                      <p:cBhvr>
                                        <p:cTn id="36" dur="500" fill="hold"/>
                                        <p:tgtEl>
                                          <p:spTgt spid="13322"/>
                                        </p:tgtEl>
                                        <p:attrNameLst>
                                          <p:attrName>ppt_w</p:attrName>
                                        </p:attrNameLst>
                                      </p:cBhvr>
                                      <p:tavLst>
                                        <p:tav tm="0">
                                          <p:val>
                                            <p:fltVal val="0"/>
                                          </p:val>
                                        </p:tav>
                                        <p:tav tm="100000">
                                          <p:val>
                                            <p:strVal val="#ppt_w"/>
                                          </p:val>
                                        </p:tav>
                                      </p:tavLst>
                                    </p:anim>
                                    <p:anim calcmode="lin" valueType="num">
                                      <p:cBhvr>
                                        <p:cTn id="37" dur="500" fill="hold"/>
                                        <p:tgtEl>
                                          <p:spTgt spid="13322"/>
                                        </p:tgtEl>
                                        <p:attrNameLst>
                                          <p:attrName>ppt_h</p:attrName>
                                        </p:attrNameLst>
                                      </p:cBhvr>
                                      <p:tavLst>
                                        <p:tav tm="0">
                                          <p:val>
                                            <p:fltVal val="0"/>
                                          </p:val>
                                        </p:tav>
                                        <p:tav tm="100000">
                                          <p:val>
                                            <p:strVal val="#ppt_h"/>
                                          </p:val>
                                        </p:tav>
                                      </p:tavLst>
                                    </p:anim>
                                    <p:anim calcmode="lin" valueType="num">
                                      <p:cBhvr>
                                        <p:cTn id="38" dur="500" fill="hold"/>
                                        <p:tgtEl>
                                          <p:spTgt spid="13322"/>
                                        </p:tgtEl>
                                        <p:attrNameLst>
                                          <p:attrName>style.rotation</p:attrName>
                                        </p:attrNameLst>
                                      </p:cBhvr>
                                      <p:tavLst>
                                        <p:tav tm="0">
                                          <p:val>
                                            <p:fltVal val="360"/>
                                          </p:val>
                                        </p:tav>
                                        <p:tav tm="100000">
                                          <p:val>
                                            <p:fltVal val="0"/>
                                          </p:val>
                                        </p:tav>
                                      </p:tavLst>
                                    </p:anim>
                                    <p:animEffect transition="in" filter="fade">
                                      <p:cBhvr>
                                        <p:cTn id="39" dur="500"/>
                                        <p:tgtEl>
                                          <p:spTgt spid="13322"/>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fill="hold"/>
                                        <p:tgtEl>
                                          <p:spTgt spid="1026"/>
                                        </p:tgtEl>
                                        <p:attrNameLst>
                                          <p:attrName>ppt_w</p:attrName>
                                        </p:attrNameLst>
                                      </p:cBhvr>
                                      <p:tavLst>
                                        <p:tav tm="0">
                                          <p:val>
                                            <p:fltVal val="0"/>
                                          </p:val>
                                        </p:tav>
                                        <p:tav tm="100000">
                                          <p:val>
                                            <p:strVal val="#ppt_w"/>
                                          </p:val>
                                        </p:tav>
                                      </p:tavLst>
                                    </p:anim>
                                    <p:anim calcmode="lin" valueType="num">
                                      <p:cBhvr>
                                        <p:cTn id="43" dur="500" fill="hold"/>
                                        <p:tgtEl>
                                          <p:spTgt spid="1026"/>
                                        </p:tgtEl>
                                        <p:attrNameLst>
                                          <p:attrName>ppt_h</p:attrName>
                                        </p:attrNameLst>
                                      </p:cBhvr>
                                      <p:tavLst>
                                        <p:tav tm="0">
                                          <p:val>
                                            <p:fltVal val="0"/>
                                          </p:val>
                                        </p:tav>
                                        <p:tav tm="100000">
                                          <p:val>
                                            <p:strVal val="#ppt_h"/>
                                          </p:val>
                                        </p:tav>
                                      </p:tavLst>
                                    </p:anim>
                                    <p:anim calcmode="lin" valueType="num">
                                      <p:cBhvr>
                                        <p:cTn id="44" dur="500" fill="hold"/>
                                        <p:tgtEl>
                                          <p:spTgt spid="1026"/>
                                        </p:tgtEl>
                                        <p:attrNameLst>
                                          <p:attrName>style.rotation</p:attrName>
                                        </p:attrNameLst>
                                      </p:cBhvr>
                                      <p:tavLst>
                                        <p:tav tm="0">
                                          <p:val>
                                            <p:fltVal val="360"/>
                                          </p:val>
                                        </p:tav>
                                        <p:tav tm="100000">
                                          <p:val>
                                            <p:fltVal val="0"/>
                                          </p:val>
                                        </p:tav>
                                      </p:tavLst>
                                    </p:anim>
                                    <p:animEffect transition="in" filter="fade">
                                      <p:cBhvr>
                                        <p:cTn id="45" dur="500"/>
                                        <p:tgtEl>
                                          <p:spTgt spid="1026"/>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 calcmode="lin" valueType="num">
                                      <p:cBhvr>
                                        <p:cTn id="48" dur="500" fill="hold"/>
                                        <p:tgtEl>
                                          <p:spTgt spid="1028"/>
                                        </p:tgtEl>
                                        <p:attrNameLst>
                                          <p:attrName>ppt_w</p:attrName>
                                        </p:attrNameLst>
                                      </p:cBhvr>
                                      <p:tavLst>
                                        <p:tav tm="0">
                                          <p:val>
                                            <p:fltVal val="0"/>
                                          </p:val>
                                        </p:tav>
                                        <p:tav tm="100000">
                                          <p:val>
                                            <p:strVal val="#ppt_w"/>
                                          </p:val>
                                        </p:tav>
                                      </p:tavLst>
                                    </p:anim>
                                    <p:anim calcmode="lin" valueType="num">
                                      <p:cBhvr>
                                        <p:cTn id="49" dur="500" fill="hold"/>
                                        <p:tgtEl>
                                          <p:spTgt spid="1028"/>
                                        </p:tgtEl>
                                        <p:attrNameLst>
                                          <p:attrName>ppt_h</p:attrName>
                                        </p:attrNameLst>
                                      </p:cBhvr>
                                      <p:tavLst>
                                        <p:tav tm="0">
                                          <p:val>
                                            <p:fltVal val="0"/>
                                          </p:val>
                                        </p:tav>
                                        <p:tav tm="100000">
                                          <p:val>
                                            <p:strVal val="#ppt_h"/>
                                          </p:val>
                                        </p:tav>
                                      </p:tavLst>
                                    </p:anim>
                                    <p:anim calcmode="lin" valueType="num">
                                      <p:cBhvr>
                                        <p:cTn id="50" dur="500" fill="hold"/>
                                        <p:tgtEl>
                                          <p:spTgt spid="1028"/>
                                        </p:tgtEl>
                                        <p:attrNameLst>
                                          <p:attrName>style.rotation</p:attrName>
                                        </p:attrNameLst>
                                      </p:cBhvr>
                                      <p:tavLst>
                                        <p:tav tm="0">
                                          <p:val>
                                            <p:fltVal val="360"/>
                                          </p:val>
                                        </p:tav>
                                        <p:tav tm="100000">
                                          <p:val>
                                            <p:fltVal val="0"/>
                                          </p:val>
                                        </p:tav>
                                      </p:tavLst>
                                    </p:anim>
                                    <p:animEffect transition="in" filter="fade">
                                      <p:cBhvr>
                                        <p:cTn id="5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p:bldP spid="13322" grpId="0"/>
      <p:bldP spid="133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t>DuBois v. Washington</a:t>
            </a:r>
          </a:p>
        </p:txBody>
      </p:sp>
      <p:sp>
        <p:nvSpPr>
          <p:cNvPr id="16389" name="Text Box 5"/>
          <p:cNvSpPr txBox="1">
            <a:spLocks noChangeArrowheads="1"/>
          </p:cNvSpPr>
          <p:nvPr/>
        </p:nvSpPr>
        <p:spPr bwMode="auto">
          <a:xfrm>
            <a:off x="0" y="1427163"/>
            <a:ext cx="4648200"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latin typeface="Times New Roman" pitchFamily="18" charset="0"/>
              </a:rPr>
              <a:t>“When Mr. Washington apologizes for injustice, he does not rightly value the privilege and duty of voting, belittles the emasculating effects of caste distinctions, and opposes the higher training and ambition of our brighter minds…we must unceasingly and firmly oppose him.” </a:t>
            </a:r>
          </a:p>
          <a:p>
            <a:pPr>
              <a:spcBef>
                <a:spcPct val="50000"/>
              </a:spcBef>
            </a:pPr>
            <a:r>
              <a:rPr lang="en-US" sz="2800" b="1" i="1">
                <a:latin typeface="Times New Roman" pitchFamily="18" charset="0"/>
              </a:rPr>
              <a:t>– W.E.B. DuBois</a:t>
            </a:r>
          </a:p>
        </p:txBody>
      </p:sp>
      <p:sp>
        <p:nvSpPr>
          <p:cNvPr id="16390" name="Text Box 6"/>
          <p:cNvSpPr txBox="1">
            <a:spLocks noChangeArrowheads="1"/>
          </p:cNvSpPr>
          <p:nvPr/>
        </p:nvSpPr>
        <p:spPr bwMode="auto">
          <a:xfrm>
            <a:off x="4953000" y="1427163"/>
            <a:ext cx="4191000"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latin typeface="Times New Roman" pitchFamily="18" charset="0"/>
              </a:rPr>
              <a:t>“The wisest among my race understand that the agitation of questions of social equality is the extremist folly, and that progress in the enjoyment of all the privileges that will come to us must be the result of severe and constant struggle rather than of artificial forcing.”     </a:t>
            </a:r>
          </a:p>
          <a:p>
            <a:pPr>
              <a:spcBef>
                <a:spcPct val="50000"/>
              </a:spcBef>
            </a:pPr>
            <a:r>
              <a:rPr lang="en-US" sz="2800" b="1" i="1">
                <a:latin typeface="Times New Roman" pitchFamily="18" charset="0"/>
              </a:rPr>
              <a:t>- Booker T. Washington</a:t>
            </a:r>
          </a:p>
        </p:txBody>
      </p:sp>
      <p:pic>
        <p:nvPicPr>
          <p:cNvPr id="163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4414" t="3357" r="7820" b="3261"/>
          <a:stretch>
            <a:fillRect/>
          </a:stretch>
        </p:blipFill>
        <p:spPr bwMode="auto">
          <a:xfrm>
            <a:off x="7010400" y="0"/>
            <a:ext cx="9779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0"/>
            <a:ext cx="9683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00275" y="513894"/>
            <a:ext cx="4822825" cy="892552"/>
          </a:xfrm>
          <a:prstGeom prst="rect">
            <a:avLst/>
          </a:prstGeom>
        </p:spPr>
        <p:txBody>
          <a:bodyPr wrap="square">
            <a:spAutoFit/>
          </a:bodyPr>
          <a:lstStyle/>
          <a:p>
            <a:pPr algn="ctr"/>
            <a:r>
              <a:rPr lang="en-US" sz="2600" b="1" dirty="0">
                <a:latin typeface="Times New Roman" pitchFamily="18" charset="0"/>
                <a:cs typeface="Times New Roman" pitchFamily="18" charset="0"/>
                <a:hlinkClick r:id="rId5"/>
              </a:rPr>
              <a:t>W.E.B. </a:t>
            </a:r>
            <a:r>
              <a:rPr lang="en-US" sz="2600" b="1" dirty="0" err="1">
                <a:latin typeface="Times New Roman" pitchFamily="18" charset="0"/>
                <a:cs typeface="Times New Roman" pitchFamily="18" charset="0"/>
                <a:hlinkClick r:id="rId5"/>
              </a:rPr>
              <a:t>DuBois</a:t>
            </a:r>
            <a:r>
              <a:rPr lang="en-US" sz="2600" b="1" dirty="0">
                <a:latin typeface="Times New Roman" pitchFamily="18" charset="0"/>
                <a:cs typeface="Times New Roman" pitchFamily="18" charset="0"/>
                <a:hlinkClick r:id="rId5"/>
              </a:rPr>
              <a:t> - Rivalry with Booker T. Washington (2:15)</a:t>
            </a:r>
            <a:endParaRPr lang="en-US" sz="2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box(in)">
                                      <p:cBhvr>
                                        <p:cTn id="12" dur="500"/>
                                        <p:tgtEl>
                                          <p:spTgt spid="163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90800" y="4860925"/>
            <a:ext cx="32877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2800">
              <a:latin typeface="Times New Roman" pitchFamily="18" charset="0"/>
            </a:endParaRPr>
          </a:p>
          <a:p>
            <a:pPr algn="ctr"/>
            <a:endParaRPr lang="en-US" sz="2800">
              <a:latin typeface="Times New Roman" pitchFamily="18" charset="0"/>
            </a:endParaRPr>
          </a:p>
        </p:txBody>
      </p:sp>
      <p:sp>
        <p:nvSpPr>
          <p:cNvPr id="4101" name="Rectangle 5"/>
          <p:cNvSpPr>
            <a:spLocks noChangeArrowheads="1"/>
          </p:cNvSpPr>
          <p:nvPr/>
        </p:nvSpPr>
        <p:spPr bwMode="auto">
          <a:xfrm>
            <a:off x="5049837" y="762000"/>
            <a:ext cx="40941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itchFamily="18" charset="0"/>
              </a:rPr>
              <a:t>· </a:t>
            </a:r>
            <a:r>
              <a:rPr lang="en-US" sz="2800" b="1" i="1" dirty="0">
                <a:latin typeface="Times New Roman" pitchFamily="18" charset="0"/>
              </a:rPr>
              <a:t>scientist </a:t>
            </a:r>
            <a:r>
              <a:rPr lang="en-US" sz="2800" dirty="0">
                <a:latin typeface="Times New Roman" pitchFamily="18" charset="0"/>
              </a:rPr>
              <a:t>and teacher at the </a:t>
            </a:r>
            <a:r>
              <a:rPr lang="en-US" sz="2800" b="1" i="1" dirty="0">
                <a:latin typeface="Times New Roman" pitchFamily="18" charset="0"/>
              </a:rPr>
              <a:t>Tuskegee</a:t>
            </a:r>
            <a:r>
              <a:rPr lang="en-US" sz="2800" dirty="0">
                <a:latin typeface="Times New Roman" pitchFamily="18" charset="0"/>
              </a:rPr>
              <a:t> Institute</a:t>
            </a:r>
          </a:p>
        </p:txBody>
      </p:sp>
      <p:sp>
        <p:nvSpPr>
          <p:cNvPr id="4102" name="Rectangle 6"/>
          <p:cNvSpPr>
            <a:spLocks noChangeArrowheads="1"/>
          </p:cNvSpPr>
          <p:nvPr/>
        </p:nvSpPr>
        <p:spPr bwMode="auto">
          <a:xfrm>
            <a:off x="5049837" y="2033607"/>
            <a:ext cx="40999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itchFamily="18" charset="0"/>
              </a:rPr>
              <a:t>· </a:t>
            </a:r>
            <a:r>
              <a:rPr lang="en-US" sz="2800" b="1" i="1" dirty="0">
                <a:latin typeface="Times New Roman" pitchFamily="18" charset="0"/>
              </a:rPr>
              <a:t>discovered </a:t>
            </a:r>
            <a:r>
              <a:rPr lang="en-US" sz="2800" dirty="0">
                <a:latin typeface="Times New Roman" pitchFamily="18" charset="0"/>
              </a:rPr>
              <a:t>hundreds of new uses for Southern </a:t>
            </a:r>
            <a:r>
              <a:rPr lang="en-US" sz="2800" b="1" i="1" dirty="0">
                <a:latin typeface="Times New Roman" pitchFamily="18" charset="0"/>
              </a:rPr>
              <a:t>crops</a:t>
            </a:r>
          </a:p>
        </p:txBody>
      </p:sp>
      <p:sp>
        <p:nvSpPr>
          <p:cNvPr id="4103" name="Rectangle 7"/>
          <p:cNvSpPr>
            <a:spLocks noChangeArrowheads="1"/>
          </p:cNvSpPr>
          <p:nvPr/>
        </p:nvSpPr>
        <p:spPr bwMode="auto">
          <a:xfrm>
            <a:off x="5114146" y="3637933"/>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Times New Roman" pitchFamily="18" charset="0"/>
              </a:rPr>
              <a:t>Example: </a:t>
            </a:r>
            <a:r>
              <a:rPr lang="en-US" sz="2800" b="1" i="1" dirty="0">
                <a:latin typeface="Times New Roman" pitchFamily="18" charset="0"/>
              </a:rPr>
              <a:t>peanut butter</a:t>
            </a:r>
          </a:p>
        </p:txBody>
      </p:sp>
      <p:sp>
        <p:nvSpPr>
          <p:cNvPr id="4104" name="Text Box 8"/>
          <p:cNvSpPr txBox="1">
            <a:spLocks noChangeArrowheads="1"/>
          </p:cNvSpPr>
          <p:nvPr/>
        </p:nvSpPr>
        <p:spPr bwMode="auto">
          <a:xfrm>
            <a:off x="5036897" y="5136791"/>
            <a:ext cx="4094163" cy="1384995"/>
          </a:xfrm>
          <a:prstGeom prst="rect">
            <a:avLst/>
          </a:prstGeom>
          <a:solidFill>
            <a:srgbClr val="FFFFCC"/>
          </a:solidFill>
          <a:ln>
            <a:noFill/>
          </a:ln>
          <a:effectLst/>
          <a:extLst/>
        </p:spPr>
        <p:txBody>
          <a:bodyPr wrap="square">
            <a:spAutoFit/>
          </a:bodyPr>
          <a:lstStyle/>
          <a:p>
            <a:pPr algn="ctr">
              <a:spcBef>
                <a:spcPct val="50000"/>
              </a:spcBef>
            </a:pPr>
            <a:r>
              <a:rPr lang="en-US" sz="2800" i="1" dirty="0">
                <a:latin typeface="Times New Roman" pitchFamily="18" charset="0"/>
                <a:hlinkClick r:id="rId3"/>
              </a:rPr>
              <a:t>List of By-Products From Peanuts By George Washington Carver</a:t>
            </a:r>
            <a:endParaRPr lang="en-US" sz="2800" i="1" dirty="0">
              <a:latin typeface="Times New Roman" pitchFamily="18" charset="0"/>
            </a:endParaRPr>
          </a:p>
        </p:txBody>
      </p:sp>
      <p:pic>
        <p:nvPicPr>
          <p:cNvPr id="2052" name="Picture 4" descr="Image result for george washington carver">
            <a:extLst>
              <a:ext uri="{FF2B5EF4-FFF2-40B4-BE49-F238E27FC236}">
                <a16:creationId xmlns:a16="http://schemas.microsoft.com/office/drawing/2014/main" xmlns="" id="{DE0A0026-E7D1-4339-93EF-9311CCF23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26"/>
            <a:ext cx="5049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xmlns="" id="{DA49F8E0-27CD-4EA6-9A9E-8BB6872F3C7B}"/>
              </a:ext>
            </a:extLst>
          </p:cNvPr>
          <p:cNvSpPr>
            <a:spLocks noChangeArrowheads="1"/>
          </p:cNvSpPr>
          <p:nvPr/>
        </p:nvSpPr>
        <p:spPr bwMode="auto">
          <a:xfrm>
            <a:off x="1" y="0"/>
            <a:ext cx="9144000" cy="523220"/>
          </a:xfrm>
          <a:prstGeom prst="rect">
            <a:avLst/>
          </a:prstGeom>
          <a:solidFill>
            <a:srgbClr val="FFFFCC"/>
          </a:solidFill>
          <a:ln>
            <a:noFill/>
          </a:ln>
          <a:effectLst/>
          <a:extLst/>
        </p:spPr>
        <p:txBody>
          <a:bodyPr wrap="square">
            <a:spAutoFit/>
          </a:bodyPr>
          <a:lstStyle/>
          <a:p>
            <a:pPr algn="ctr"/>
            <a:r>
              <a:rPr lang="en-US" sz="2800" b="1" u="sng" dirty="0"/>
              <a:t>George Washington Carver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in)">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ox(in)">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box(in)">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ox(in)">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3" grpId="0"/>
      <p:bldP spid="41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434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a:t>Background</a:t>
            </a:r>
            <a:r>
              <a:rPr lang="en-US" sz="2800"/>
              <a:t>:</a:t>
            </a:r>
            <a:r>
              <a:rPr lang="en-US" sz="2800">
                <a:latin typeface="Times New Roman" pitchFamily="18" charset="0"/>
              </a:rPr>
              <a:t> In the 1890’s lynch mobs murdered over 1,000 African Americans, mainly in the South.</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63" y="-4763"/>
            <a:ext cx="4808537"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0" y="591185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latin typeface="Times New Roman" pitchFamily="18" charset="0"/>
              </a:rPr>
              <a:t>Lynching victim, southern USA, ca. 1889</a:t>
            </a:r>
            <a:r>
              <a:rPr lang="en-US" dirty="0"/>
              <a:t> </a:t>
            </a:r>
          </a:p>
        </p:txBody>
      </p:sp>
      <p:sp>
        <p:nvSpPr>
          <p:cNvPr id="8198" name="Text Box 6"/>
          <p:cNvSpPr txBox="1">
            <a:spLocks noChangeArrowheads="1"/>
          </p:cNvSpPr>
          <p:nvPr/>
        </p:nvSpPr>
        <p:spPr bwMode="auto">
          <a:xfrm>
            <a:off x="0" y="3810000"/>
            <a:ext cx="4267200" cy="519113"/>
          </a:xfrm>
          <a:prstGeom prst="rect">
            <a:avLst/>
          </a:prstGeom>
          <a:solidFill>
            <a:srgbClr val="FFFFCC"/>
          </a:solidFill>
          <a:ln>
            <a:noFill/>
          </a:ln>
          <a:effectLst/>
          <a:extLst/>
        </p:spPr>
        <p:txBody>
          <a:bodyPr>
            <a:spAutoFit/>
          </a:bodyPr>
          <a:lstStyle/>
          <a:p>
            <a:pPr algn="ctr">
              <a:spcBef>
                <a:spcPct val="50000"/>
              </a:spcBef>
            </a:pPr>
            <a:r>
              <a:rPr lang="en-US" sz="2800">
                <a:hlinkClick r:id="rId4"/>
              </a:rPr>
              <a:t>Movie: Without Sanctuary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blinds(horizontal)">
                                      <p:cBhvr>
                                        <p:cTn id="10" dur="5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ox(in)">
                                      <p:cBhvr>
                                        <p:cTn id="15" dur="500"/>
                                        <p:tgtEl>
                                          <p:spTgt spid="819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box(in)">
                                      <p:cBhvr>
                                        <p:cTn id="18"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81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3DCB9F9-37C4-4F55-A64B-BA60C79A75E5}"/>
              </a:ext>
            </a:extLst>
          </p:cNvPr>
          <p:cNvSpPr/>
          <p:nvPr/>
        </p:nvSpPr>
        <p:spPr>
          <a:xfrm>
            <a:off x="0" y="0"/>
            <a:ext cx="9144000" cy="6278642"/>
          </a:xfrm>
          <a:prstGeom prst="rect">
            <a:avLst/>
          </a:prstGeom>
        </p:spPr>
        <p:txBody>
          <a:bodyPr wrap="square">
            <a:spAutoFit/>
          </a:bodyPr>
          <a:lstStyle/>
          <a:p>
            <a:pPr algn="ctr"/>
            <a:r>
              <a:rPr lang="en-US" sz="2800" dirty="0"/>
              <a:t>“</a:t>
            </a:r>
            <a:r>
              <a:rPr lang="en-US" sz="2800" b="1" dirty="0"/>
              <a:t>Strange Fruit” by, Billie Holiday</a:t>
            </a:r>
          </a:p>
          <a:p>
            <a:endParaRPr lang="en-US" sz="1000" dirty="0"/>
          </a:p>
          <a:p>
            <a:r>
              <a:rPr lang="en-US" sz="2800" dirty="0"/>
              <a:t>Southern trees bear strange fruit</a:t>
            </a:r>
          </a:p>
          <a:p>
            <a:r>
              <a:rPr lang="en-US" sz="2800" dirty="0"/>
              <a:t>Blood on the leaves and blood at the root</a:t>
            </a:r>
          </a:p>
          <a:p>
            <a:r>
              <a:rPr lang="en-US" sz="2800" dirty="0"/>
              <a:t>Black bodies swinging in the southern breeze</a:t>
            </a:r>
          </a:p>
          <a:p>
            <a:r>
              <a:rPr lang="en-US" sz="2800" dirty="0"/>
              <a:t>Strange fruit hanging from the poplar trees</a:t>
            </a:r>
          </a:p>
          <a:p>
            <a:endParaRPr lang="en-US" sz="1400" dirty="0"/>
          </a:p>
          <a:p>
            <a:r>
              <a:rPr lang="en-US" sz="2800" dirty="0"/>
              <a:t>Pastoral scene of the gallant south</a:t>
            </a:r>
          </a:p>
          <a:p>
            <a:r>
              <a:rPr lang="en-US" sz="2800" dirty="0"/>
              <a:t>The bulging eyes and the twisted mouth</a:t>
            </a:r>
          </a:p>
          <a:p>
            <a:r>
              <a:rPr lang="en-US" sz="2800" dirty="0"/>
              <a:t>Scent of magnolias, sweet and fresh</a:t>
            </a:r>
          </a:p>
          <a:p>
            <a:r>
              <a:rPr lang="en-US" sz="2800" dirty="0"/>
              <a:t>Then the sudden smell of burning flesh</a:t>
            </a:r>
          </a:p>
          <a:p>
            <a:endParaRPr lang="en-US" sz="1400" dirty="0"/>
          </a:p>
          <a:p>
            <a:r>
              <a:rPr lang="en-US" sz="2800" dirty="0"/>
              <a:t>Here is fruit for the crows to pluck</a:t>
            </a:r>
          </a:p>
          <a:p>
            <a:r>
              <a:rPr lang="en-US" sz="2800" dirty="0"/>
              <a:t>For the rain to gather, for the wind to suck</a:t>
            </a:r>
          </a:p>
          <a:p>
            <a:r>
              <a:rPr lang="en-US" sz="2800" dirty="0"/>
              <a:t>For the sun to rot, for the trees to drop</a:t>
            </a:r>
          </a:p>
          <a:p>
            <a:r>
              <a:rPr lang="en-US" sz="2800" dirty="0"/>
              <a:t>Here is a strange and bitter crop</a:t>
            </a:r>
          </a:p>
        </p:txBody>
      </p:sp>
    </p:spTree>
    <p:extLst>
      <p:ext uri="{BB962C8B-B14F-4D97-AF65-F5344CB8AC3E}">
        <p14:creationId xmlns:p14="http://schemas.microsoft.com/office/powerpoint/2010/main" val="71495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0" y="-10758488"/>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97" name="Rectangle 749"/>
          <p:cNvSpPr>
            <a:spLocks noChangeArrowheads="1"/>
          </p:cNvSpPr>
          <p:nvPr/>
        </p:nvSpPr>
        <p:spPr bwMode="auto">
          <a:xfrm>
            <a:off x="0" y="-10758488"/>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1236" name="Picture 3044"/>
          <p:cNvPicPr>
            <a:picLocks noChangeAspect="1" noChangeArrowheads="1"/>
          </p:cNvPicPr>
          <p:nvPr/>
        </p:nvPicPr>
        <p:blipFill>
          <a:blip r:embed="rId3">
            <a:extLst>
              <a:ext uri="{28A0092B-C50C-407E-A947-70E740481C1C}">
                <a14:useLocalDpi xmlns:a14="http://schemas.microsoft.com/office/drawing/2010/main" val="0"/>
              </a:ext>
            </a:extLst>
          </a:blip>
          <a:srcRect t="2174"/>
          <a:stretch>
            <a:fillRect/>
          </a:stretch>
        </p:blipFill>
        <p:spPr bwMode="auto">
          <a:xfrm>
            <a:off x="210344" y="21021"/>
            <a:ext cx="8723312" cy="654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6485600"/>
            <a:ext cx="9144000" cy="369332"/>
          </a:xfrm>
          <a:prstGeom prst="rect">
            <a:avLst/>
          </a:prstGeom>
          <a:noFill/>
        </p:spPr>
        <p:txBody>
          <a:bodyPr wrap="square" rtlCol="0">
            <a:spAutoFit/>
          </a:bodyPr>
          <a:lstStyle/>
          <a:p>
            <a:pPr algn="ctr"/>
            <a:r>
              <a:rPr lang="en-US" b="1" i="1" dirty="0">
                <a:latin typeface="Times New Roman" pitchFamily="18" charset="0"/>
                <a:cs typeface="Times New Roman" pitchFamily="18" charset="0"/>
              </a:rPr>
              <a:t>Image courtesy of </a:t>
            </a:r>
            <a:r>
              <a:rPr lang="en-US" sz="1200" b="1" i="1" dirty="0">
                <a:latin typeface="Times New Roman" pitchFamily="18" charset="0"/>
                <a:cs typeface="Times New Roman" pitchFamily="18" charset="0"/>
                <a:hlinkClick r:id="rId4"/>
              </a:rPr>
              <a:t>Digital Initiatives, University Libraries, Northern Illinois University</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dirty="0">
                <a:latin typeface="Times New Roman" panose="02020603050405020304" pitchFamily="18" charset="0"/>
                <a:cs typeface="Times New Roman" panose="02020603050405020304" pitchFamily="18" charset="0"/>
              </a:rPr>
              <a:t>African-American </a:t>
            </a:r>
            <a:r>
              <a:rPr lang="en-US" sz="2800" b="1" u="sng" dirty="0" err="1">
                <a:latin typeface="Times New Roman" panose="02020603050405020304" pitchFamily="18" charset="0"/>
                <a:cs typeface="Times New Roman" panose="02020603050405020304" pitchFamily="18" charset="0"/>
              </a:rPr>
              <a:t>Lynchings</a:t>
            </a:r>
            <a:r>
              <a:rPr lang="en-US" sz="2800" b="1" u="sng" dirty="0">
                <a:latin typeface="Times New Roman" panose="02020603050405020304" pitchFamily="18" charset="0"/>
                <a:cs typeface="Times New Roman" panose="02020603050405020304" pitchFamily="18" charset="0"/>
              </a:rPr>
              <a:t> in the                                               United States by State (1882 – 1968)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8429"/>
            <a:ext cx="8991600" cy="5994400"/>
          </a:xfrm>
          <a:prstGeom prst="rect">
            <a:avLst/>
          </a:prstGeom>
        </p:spPr>
      </p:pic>
      <p:sp>
        <p:nvSpPr>
          <p:cNvPr id="3" name="TextBox 2"/>
          <p:cNvSpPr txBox="1"/>
          <p:nvPr/>
        </p:nvSpPr>
        <p:spPr>
          <a:xfrm>
            <a:off x="7924800" y="3995749"/>
            <a:ext cx="1828800" cy="283154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VT – 0</a:t>
            </a:r>
          </a:p>
          <a:p>
            <a:r>
              <a:rPr lang="en-US" sz="2000" dirty="0">
                <a:latin typeface="Times New Roman" panose="02020603050405020304" pitchFamily="18" charset="0"/>
                <a:cs typeface="Times New Roman" panose="02020603050405020304" pitchFamily="18" charset="0"/>
              </a:rPr>
              <a:t>NH – 0</a:t>
            </a:r>
          </a:p>
          <a:p>
            <a:r>
              <a:rPr lang="en-US" sz="2000" dirty="0">
                <a:latin typeface="Times New Roman" panose="02020603050405020304" pitchFamily="18" charset="0"/>
                <a:cs typeface="Times New Roman" panose="02020603050405020304" pitchFamily="18" charset="0"/>
              </a:rPr>
              <a:t>MA – 0</a:t>
            </a:r>
          </a:p>
          <a:p>
            <a:r>
              <a:rPr lang="en-US" sz="2000" dirty="0">
                <a:latin typeface="Times New Roman" panose="02020603050405020304" pitchFamily="18" charset="0"/>
                <a:cs typeface="Times New Roman" panose="02020603050405020304" pitchFamily="18" charset="0"/>
              </a:rPr>
              <a:t>RI – 0</a:t>
            </a:r>
          </a:p>
          <a:p>
            <a:r>
              <a:rPr lang="en-US" sz="2000" dirty="0">
                <a:latin typeface="Times New Roman" panose="02020603050405020304" pitchFamily="18" charset="0"/>
                <a:cs typeface="Times New Roman" panose="02020603050405020304" pitchFamily="18" charset="0"/>
              </a:rPr>
              <a:t>CT – 0</a:t>
            </a:r>
          </a:p>
          <a:p>
            <a:r>
              <a:rPr lang="en-US" sz="2000" dirty="0">
                <a:latin typeface="Times New Roman" panose="02020603050405020304" pitchFamily="18" charset="0"/>
                <a:cs typeface="Times New Roman" panose="02020603050405020304" pitchFamily="18" charset="0"/>
              </a:rPr>
              <a:t>DE – 1</a:t>
            </a:r>
          </a:p>
          <a:p>
            <a:r>
              <a:rPr lang="en-US" sz="2000" dirty="0">
                <a:latin typeface="Times New Roman" panose="02020603050405020304" pitchFamily="18" charset="0"/>
                <a:cs typeface="Times New Roman" panose="02020603050405020304" pitchFamily="18" charset="0"/>
              </a:rPr>
              <a:t>NJ – 1</a:t>
            </a:r>
          </a:p>
          <a:p>
            <a:r>
              <a:rPr lang="en-US" sz="2000" dirty="0">
                <a:latin typeface="Times New Roman" panose="02020603050405020304" pitchFamily="18" charset="0"/>
                <a:cs typeface="Times New Roman" panose="02020603050405020304" pitchFamily="18" charset="0"/>
              </a:rPr>
              <a:t>MD – 27</a:t>
            </a:r>
          </a:p>
          <a:p>
            <a:endParaRPr lang="en-US" dirty="0"/>
          </a:p>
        </p:txBody>
      </p:sp>
      <p:sp>
        <p:nvSpPr>
          <p:cNvPr id="4" name="TextBox 3"/>
          <p:cNvSpPr txBox="1"/>
          <p:nvPr/>
        </p:nvSpPr>
        <p:spPr>
          <a:xfrm>
            <a:off x="2133600" y="1353204"/>
            <a:ext cx="304800" cy="369332"/>
          </a:xfrm>
          <a:prstGeom prst="rect">
            <a:avLst/>
          </a:prstGeom>
          <a:noFill/>
        </p:spPr>
        <p:txBody>
          <a:bodyPr wrap="square" rtlCol="0">
            <a:spAutoFit/>
          </a:bodyPr>
          <a:lstStyle/>
          <a:p>
            <a:r>
              <a:rPr lang="en-US" dirty="0"/>
              <a:t>2</a:t>
            </a:r>
          </a:p>
        </p:txBody>
      </p:sp>
      <p:sp>
        <p:nvSpPr>
          <p:cNvPr id="7" name="TextBox 6"/>
          <p:cNvSpPr txBox="1"/>
          <p:nvPr/>
        </p:nvSpPr>
        <p:spPr>
          <a:xfrm>
            <a:off x="762000" y="1168538"/>
            <a:ext cx="304800" cy="369332"/>
          </a:xfrm>
          <a:prstGeom prst="rect">
            <a:avLst/>
          </a:prstGeom>
          <a:noFill/>
        </p:spPr>
        <p:txBody>
          <a:bodyPr wrap="square" rtlCol="0">
            <a:spAutoFit/>
          </a:bodyPr>
          <a:lstStyle/>
          <a:p>
            <a:r>
              <a:rPr lang="en-US" dirty="0"/>
              <a:t>1</a:t>
            </a:r>
          </a:p>
        </p:txBody>
      </p:sp>
      <p:sp>
        <p:nvSpPr>
          <p:cNvPr id="8" name="TextBox 7"/>
          <p:cNvSpPr txBox="1"/>
          <p:nvPr/>
        </p:nvSpPr>
        <p:spPr>
          <a:xfrm>
            <a:off x="479946" y="1722536"/>
            <a:ext cx="304800" cy="369332"/>
          </a:xfrm>
          <a:prstGeom prst="rect">
            <a:avLst/>
          </a:prstGeom>
          <a:noFill/>
        </p:spPr>
        <p:txBody>
          <a:bodyPr wrap="square" rtlCol="0">
            <a:spAutoFit/>
          </a:bodyPr>
          <a:lstStyle/>
          <a:p>
            <a:r>
              <a:rPr lang="en-US" dirty="0"/>
              <a:t>1</a:t>
            </a:r>
          </a:p>
        </p:txBody>
      </p:sp>
      <p:sp>
        <p:nvSpPr>
          <p:cNvPr id="9" name="TextBox 8"/>
          <p:cNvSpPr txBox="1"/>
          <p:nvPr/>
        </p:nvSpPr>
        <p:spPr>
          <a:xfrm>
            <a:off x="1447800" y="2105596"/>
            <a:ext cx="304800" cy="369332"/>
          </a:xfrm>
          <a:prstGeom prst="rect">
            <a:avLst/>
          </a:prstGeom>
          <a:noFill/>
        </p:spPr>
        <p:txBody>
          <a:bodyPr wrap="square" rtlCol="0">
            <a:spAutoFit/>
          </a:bodyPr>
          <a:lstStyle/>
          <a:p>
            <a:r>
              <a:rPr lang="en-US" dirty="0"/>
              <a:t>0</a:t>
            </a:r>
          </a:p>
        </p:txBody>
      </p:sp>
      <p:sp>
        <p:nvSpPr>
          <p:cNvPr id="10" name="TextBox 9"/>
          <p:cNvSpPr txBox="1"/>
          <p:nvPr/>
        </p:nvSpPr>
        <p:spPr>
          <a:xfrm>
            <a:off x="1295400" y="2608813"/>
            <a:ext cx="304800" cy="369332"/>
          </a:xfrm>
          <a:prstGeom prst="rect">
            <a:avLst/>
          </a:prstGeom>
          <a:noFill/>
        </p:spPr>
        <p:txBody>
          <a:bodyPr wrap="square" rtlCol="0">
            <a:spAutoFit/>
          </a:bodyPr>
          <a:lstStyle/>
          <a:p>
            <a:r>
              <a:rPr lang="en-US" dirty="0"/>
              <a:t>0</a:t>
            </a:r>
          </a:p>
        </p:txBody>
      </p:sp>
      <p:sp>
        <p:nvSpPr>
          <p:cNvPr id="11" name="TextBox 10"/>
          <p:cNvSpPr txBox="1"/>
          <p:nvPr/>
        </p:nvSpPr>
        <p:spPr>
          <a:xfrm>
            <a:off x="730155" y="3626417"/>
            <a:ext cx="304800" cy="369332"/>
          </a:xfrm>
          <a:prstGeom prst="rect">
            <a:avLst/>
          </a:prstGeom>
          <a:noFill/>
        </p:spPr>
        <p:txBody>
          <a:bodyPr wrap="square" rtlCol="0">
            <a:spAutoFit/>
          </a:bodyPr>
          <a:lstStyle/>
          <a:p>
            <a:r>
              <a:rPr lang="en-US" dirty="0"/>
              <a:t>2</a:t>
            </a:r>
          </a:p>
        </p:txBody>
      </p:sp>
      <p:sp>
        <p:nvSpPr>
          <p:cNvPr id="12" name="TextBox 11"/>
          <p:cNvSpPr txBox="1"/>
          <p:nvPr/>
        </p:nvSpPr>
        <p:spPr>
          <a:xfrm>
            <a:off x="1828800" y="2659919"/>
            <a:ext cx="304800" cy="369332"/>
          </a:xfrm>
          <a:prstGeom prst="rect">
            <a:avLst/>
          </a:prstGeom>
          <a:noFill/>
        </p:spPr>
        <p:txBody>
          <a:bodyPr wrap="square" rtlCol="0">
            <a:spAutoFit/>
          </a:bodyPr>
          <a:lstStyle/>
          <a:p>
            <a:r>
              <a:rPr lang="en-US" dirty="0"/>
              <a:t>2</a:t>
            </a:r>
          </a:p>
        </p:txBody>
      </p:sp>
      <p:sp>
        <p:nvSpPr>
          <p:cNvPr id="13" name="TextBox 12"/>
          <p:cNvSpPr txBox="1"/>
          <p:nvPr/>
        </p:nvSpPr>
        <p:spPr>
          <a:xfrm>
            <a:off x="1765110" y="3811083"/>
            <a:ext cx="304800" cy="369332"/>
          </a:xfrm>
          <a:prstGeom prst="rect">
            <a:avLst/>
          </a:prstGeom>
          <a:noFill/>
        </p:spPr>
        <p:txBody>
          <a:bodyPr wrap="square" rtlCol="0">
            <a:spAutoFit/>
          </a:bodyPr>
          <a:lstStyle/>
          <a:p>
            <a:r>
              <a:rPr lang="en-US" dirty="0"/>
              <a:t>0</a:t>
            </a:r>
          </a:p>
        </p:txBody>
      </p:sp>
      <p:sp>
        <p:nvSpPr>
          <p:cNvPr id="14" name="TextBox 13"/>
          <p:cNvSpPr txBox="1"/>
          <p:nvPr/>
        </p:nvSpPr>
        <p:spPr>
          <a:xfrm>
            <a:off x="3572301" y="1537870"/>
            <a:ext cx="304800" cy="369332"/>
          </a:xfrm>
          <a:prstGeom prst="rect">
            <a:avLst/>
          </a:prstGeom>
          <a:noFill/>
        </p:spPr>
        <p:txBody>
          <a:bodyPr wrap="square" rtlCol="0">
            <a:spAutoFit/>
          </a:bodyPr>
          <a:lstStyle/>
          <a:p>
            <a:r>
              <a:rPr lang="en-US" dirty="0"/>
              <a:t>3</a:t>
            </a:r>
          </a:p>
        </p:txBody>
      </p:sp>
      <p:sp>
        <p:nvSpPr>
          <p:cNvPr id="15" name="TextBox 14"/>
          <p:cNvSpPr txBox="1"/>
          <p:nvPr/>
        </p:nvSpPr>
        <p:spPr>
          <a:xfrm>
            <a:off x="3572301" y="2013263"/>
            <a:ext cx="304800" cy="369332"/>
          </a:xfrm>
          <a:prstGeom prst="rect">
            <a:avLst/>
          </a:prstGeom>
          <a:noFill/>
        </p:spPr>
        <p:txBody>
          <a:bodyPr wrap="square" rtlCol="0">
            <a:spAutoFit/>
          </a:bodyPr>
          <a:lstStyle/>
          <a:p>
            <a:r>
              <a:rPr lang="en-US" dirty="0"/>
              <a:t>0</a:t>
            </a:r>
          </a:p>
        </p:txBody>
      </p:sp>
      <p:sp>
        <p:nvSpPr>
          <p:cNvPr id="16" name="TextBox 15"/>
          <p:cNvSpPr txBox="1"/>
          <p:nvPr/>
        </p:nvSpPr>
        <p:spPr>
          <a:xfrm>
            <a:off x="2438400" y="2156622"/>
            <a:ext cx="304800" cy="369332"/>
          </a:xfrm>
          <a:prstGeom prst="rect">
            <a:avLst/>
          </a:prstGeom>
          <a:noFill/>
        </p:spPr>
        <p:txBody>
          <a:bodyPr wrap="square" rtlCol="0">
            <a:spAutoFit/>
          </a:bodyPr>
          <a:lstStyle/>
          <a:p>
            <a:r>
              <a:rPr lang="en-US" dirty="0"/>
              <a:t>5</a:t>
            </a:r>
          </a:p>
        </p:txBody>
      </p:sp>
      <p:sp>
        <p:nvSpPr>
          <p:cNvPr id="17" name="TextBox 16"/>
          <p:cNvSpPr txBox="1"/>
          <p:nvPr/>
        </p:nvSpPr>
        <p:spPr>
          <a:xfrm>
            <a:off x="2590800" y="3244334"/>
            <a:ext cx="304800" cy="369332"/>
          </a:xfrm>
          <a:prstGeom prst="rect">
            <a:avLst/>
          </a:prstGeom>
          <a:noFill/>
        </p:spPr>
        <p:txBody>
          <a:bodyPr wrap="square" rtlCol="0">
            <a:spAutoFit/>
          </a:bodyPr>
          <a:lstStyle/>
          <a:p>
            <a:r>
              <a:rPr lang="en-US" dirty="0"/>
              <a:t>3</a:t>
            </a:r>
          </a:p>
        </p:txBody>
      </p:sp>
      <p:sp>
        <p:nvSpPr>
          <p:cNvPr id="18" name="TextBox 17"/>
          <p:cNvSpPr txBox="1"/>
          <p:nvPr/>
        </p:nvSpPr>
        <p:spPr>
          <a:xfrm>
            <a:off x="3657600" y="2659919"/>
            <a:ext cx="304800" cy="369332"/>
          </a:xfrm>
          <a:prstGeom prst="rect">
            <a:avLst/>
          </a:prstGeom>
          <a:noFill/>
        </p:spPr>
        <p:txBody>
          <a:bodyPr wrap="square" rtlCol="0">
            <a:spAutoFit/>
          </a:bodyPr>
          <a:lstStyle/>
          <a:p>
            <a:r>
              <a:rPr lang="en-US" dirty="0"/>
              <a:t>5</a:t>
            </a:r>
          </a:p>
        </p:txBody>
      </p:sp>
      <p:sp>
        <p:nvSpPr>
          <p:cNvPr id="19" name="TextBox 18"/>
          <p:cNvSpPr txBox="1"/>
          <p:nvPr/>
        </p:nvSpPr>
        <p:spPr>
          <a:xfrm>
            <a:off x="3625755" y="3429000"/>
            <a:ext cx="463454" cy="369332"/>
          </a:xfrm>
          <a:prstGeom prst="rect">
            <a:avLst/>
          </a:prstGeom>
          <a:noFill/>
        </p:spPr>
        <p:txBody>
          <a:bodyPr wrap="square" rtlCol="0">
            <a:spAutoFit/>
          </a:bodyPr>
          <a:lstStyle/>
          <a:p>
            <a:r>
              <a:rPr lang="en-US" dirty="0"/>
              <a:t>19</a:t>
            </a:r>
          </a:p>
        </p:txBody>
      </p:sp>
      <p:sp>
        <p:nvSpPr>
          <p:cNvPr id="20" name="TextBox 19"/>
          <p:cNvSpPr txBox="1"/>
          <p:nvPr/>
        </p:nvSpPr>
        <p:spPr>
          <a:xfrm>
            <a:off x="4225687" y="4192134"/>
            <a:ext cx="466299" cy="369332"/>
          </a:xfrm>
          <a:prstGeom prst="rect">
            <a:avLst/>
          </a:prstGeom>
          <a:noFill/>
        </p:spPr>
        <p:txBody>
          <a:bodyPr wrap="square" rtlCol="0">
            <a:spAutoFit/>
          </a:bodyPr>
          <a:lstStyle/>
          <a:p>
            <a:r>
              <a:rPr lang="en-US" dirty="0"/>
              <a:t>40</a:t>
            </a:r>
          </a:p>
        </p:txBody>
      </p:sp>
      <p:sp>
        <p:nvSpPr>
          <p:cNvPr id="21" name="TextBox 20"/>
          <p:cNvSpPr txBox="1"/>
          <p:nvPr/>
        </p:nvSpPr>
        <p:spPr>
          <a:xfrm>
            <a:off x="2641410" y="3847699"/>
            <a:ext cx="304800" cy="369332"/>
          </a:xfrm>
          <a:prstGeom prst="rect">
            <a:avLst/>
          </a:prstGeom>
          <a:noFill/>
        </p:spPr>
        <p:txBody>
          <a:bodyPr wrap="square" rtlCol="0">
            <a:spAutoFit/>
          </a:bodyPr>
          <a:lstStyle/>
          <a:p>
            <a:r>
              <a:rPr lang="en-US" dirty="0"/>
              <a:t>3</a:t>
            </a:r>
          </a:p>
        </p:txBody>
      </p:sp>
      <p:sp>
        <p:nvSpPr>
          <p:cNvPr id="22" name="TextBox 21"/>
          <p:cNvSpPr txBox="1"/>
          <p:nvPr/>
        </p:nvSpPr>
        <p:spPr>
          <a:xfrm>
            <a:off x="2955309" y="5943600"/>
            <a:ext cx="304800" cy="369332"/>
          </a:xfrm>
          <a:prstGeom prst="rect">
            <a:avLst/>
          </a:prstGeom>
          <a:noFill/>
        </p:spPr>
        <p:txBody>
          <a:bodyPr wrap="square" rtlCol="0">
            <a:spAutoFit/>
          </a:bodyPr>
          <a:lstStyle/>
          <a:p>
            <a:r>
              <a:rPr lang="en-US" dirty="0"/>
              <a:t>0</a:t>
            </a:r>
          </a:p>
        </p:txBody>
      </p:sp>
      <p:sp>
        <p:nvSpPr>
          <p:cNvPr id="23" name="TextBox 22"/>
          <p:cNvSpPr txBox="1"/>
          <p:nvPr/>
        </p:nvSpPr>
        <p:spPr>
          <a:xfrm>
            <a:off x="880849" y="5009207"/>
            <a:ext cx="304800" cy="369332"/>
          </a:xfrm>
          <a:prstGeom prst="rect">
            <a:avLst/>
          </a:prstGeom>
          <a:noFill/>
        </p:spPr>
        <p:txBody>
          <a:bodyPr wrap="square" rtlCol="0">
            <a:spAutoFit/>
          </a:bodyPr>
          <a:lstStyle/>
          <a:p>
            <a:r>
              <a:rPr lang="en-US" dirty="0"/>
              <a:t>0</a:t>
            </a:r>
          </a:p>
        </p:txBody>
      </p:sp>
      <p:sp>
        <p:nvSpPr>
          <p:cNvPr id="24" name="TextBox 23"/>
          <p:cNvSpPr txBox="1"/>
          <p:nvPr/>
        </p:nvSpPr>
        <p:spPr>
          <a:xfrm>
            <a:off x="3901554" y="5134812"/>
            <a:ext cx="645422" cy="369332"/>
          </a:xfrm>
          <a:prstGeom prst="rect">
            <a:avLst/>
          </a:prstGeom>
          <a:noFill/>
        </p:spPr>
        <p:txBody>
          <a:bodyPr wrap="square" rtlCol="0">
            <a:spAutoFit/>
          </a:bodyPr>
          <a:lstStyle/>
          <a:p>
            <a:r>
              <a:rPr lang="en-US" dirty="0"/>
              <a:t>352</a:t>
            </a:r>
          </a:p>
        </p:txBody>
      </p:sp>
      <p:sp>
        <p:nvSpPr>
          <p:cNvPr id="25" name="TextBox 24"/>
          <p:cNvSpPr txBox="1"/>
          <p:nvPr/>
        </p:nvSpPr>
        <p:spPr>
          <a:xfrm>
            <a:off x="4690849" y="1545643"/>
            <a:ext cx="304800" cy="369332"/>
          </a:xfrm>
          <a:prstGeom prst="rect">
            <a:avLst/>
          </a:prstGeom>
          <a:noFill/>
        </p:spPr>
        <p:txBody>
          <a:bodyPr wrap="square" rtlCol="0">
            <a:spAutoFit/>
          </a:bodyPr>
          <a:lstStyle/>
          <a:p>
            <a:r>
              <a:rPr lang="en-US" dirty="0"/>
              <a:t>4</a:t>
            </a:r>
          </a:p>
        </p:txBody>
      </p:sp>
      <p:sp>
        <p:nvSpPr>
          <p:cNvPr id="26" name="TextBox 25"/>
          <p:cNvSpPr txBox="1"/>
          <p:nvPr/>
        </p:nvSpPr>
        <p:spPr>
          <a:xfrm>
            <a:off x="5045122" y="2597364"/>
            <a:ext cx="304800" cy="369332"/>
          </a:xfrm>
          <a:prstGeom prst="rect">
            <a:avLst/>
          </a:prstGeom>
          <a:noFill/>
        </p:spPr>
        <p:txBody>
          <a:bodyPr wrap="square" rtlCol="0">
            <a:spAutoFit/>
          </a:bodyPr>
          <a:lstStyle/>
          <a:p>
            <a:r>
              <a:rPr lang="en-US" dirty="0"/>
              <a:t>2</a:t>
            </a:r>
          </a:p>
        </p:txBody>
      </p:sp>
      <p:sp>
        <p:nvSpPr>
          <p:cNvPr id="27" name="TextBox 26"/>
          <p:cNvSpPr txBox="1"/>
          <p:nvPr/>
        </p:nvSpPr>
        <p:spPr>
          <a:xfrm>
            <a:off x="4892721" y="3172489"/>
            <a:ext cx="461749" cy="369332"/>
          </a:xfrm>
          <a:prstGeom prst="rect">
            <a:avLst/>
          </a:prstGeom>
          <a:noFill/>
        </p:spPr>
        <p:txBody>
          <a:bodyPr wrap="square" rtlCol="0">
            <a:spAutoFit/>
          </a:bodyPr>
          <a:lstStyle/>
          <a:p>
            <a:r>
              <a:rPr lang="en-US" dirty="0"/>
              <a:t>69</a:t>
            </a:r>
          </a:p>
        </p:txBody>
      </p:sp>
      <p:sp>
        <p:nvSpPr>
          <p:cNvPr id="28" name="TextBox 27"/>
          <p:cNvSpPr txBox="1"/>
          <p:nvPr/>
        </p:nvSpPr>
        <p:spPr>
          <a:xfrm>
            <a:off x="6129550" y="2108434"/>
            <a:ext cx="304800" cy="369332"/>
          </a:xfrm>
          <a:prstGeom prst="rect">
            <a:avLst/>
          </a:prstGeom>
          <a:noFill/>
        </p:spPr>
        <p:txBody>
          <a:bodyPr wrap="square" rtlCol="0">
            <a:spAutoFit/>
          </a:bodyPr>
          <a:lstStyle/>
          <a:p>
            <a:r>
              <a:rPr lang="en-US" dirty="0"/>
              <a:t>1</a:t>
            </a:r>
          </a:p>
        </p:txBody>
      </p:sp>
      <p:sp>
        <p:nvSpPr>
          <p:cNvPr id="29" name="TextBox 28"/>
          <p:cNvSpPr txBox="1"/>
          <p:nvPr/>
        </p:nvSpPr>
        <p:spPr>
          <a:xfrm>
            <a:off x="5466497" y="2793479"/>
            <a:ext cx="437297" cy="369332"/>
          </a:xfrm>
          <a:prstGeom prst="rect">
            <a:avLst/>
          </a:prstGeom>
          <a:noFill/>
        </p:spPr>
        <p:txBody>
          <a:bodyPr wrap="square" rtlCol="0">
            <a:spAutoFit/>
          </a:bodyPr>
          <a:lstStyle/>
          <a:p>
            <a:r>
              <a:rPr lang="en-US" dirty="0"/>
              <a:t>19</a:t>
            </a:r>
          </a:p>
        </p:txBody>
      </p:sp>
      <p:sp>
        <p:nvSpPr>
          <p:cNvPr id="30" name="TextBox 29"/>
          <p:cNvSpPr txBox="1"/>
          <p:nvPr/>
        </p:nvSpPr>
        <p:spPr>
          <a:xfrm>
            <a:off x="5940756" y="3148525"/>
            <a:ext cx="464024" cy="369332"/>
          </a:xfrm>
          <a:prstGeom prst="rect">
            <a:avLst/>
          </a:prstGeom>
          <a:noFill/>
        </p:spPr>
        <p:txBody>
          <a:bodyPr wrap="square" rtlCol="0">
            <a:spAutoFit/>
          </a:bodyPr>
          <a:lstStyle/>
          <a:p>
            <a:r>
              <a:rPr lang="en-US" dirty="0"/>
              <a:t>14</a:t>
            </a:r>
          </a:p>
        </p:txBody>
      </p:sp>
      <p:sp>
        <p:nvSpPr>
          <p:cNvPr id="31" name="TextBox 30"/>
          <p:cNvSpPr txBox="1"/>
          <p:nvPr/>
        </p:nvSpPr>
        <p:spPr>
          <a:xfrm>
            <a:off x="6400800" y="2998275"/>
            <a:ext cx="442414" cy="369332"/>
          </a:xfrm>
          <a:prstGeom prst="rect">
            <a:avLst/>
          </a:prstGeom>
          <a:noFill/>
        </p:spPr>
        <p:txBody>
          <a:bodyPr wrap="square" rtlCol="0">
            <a:spAutoFit/>
          </a:bodyPr>
          <a:lstStyle/>
          <a:p>
            <a:r>
              <a:rPr lang="en-US" dirty="0"/>
              <a:t>16</a:t>
            </a:r>
          </a:p>
        </p:txBody>
      </p:sp>
      <p:sp>
        <p:nvSpPr>
          <p:cNvPr id="32" name="TextBox 31"/>
          <p:cNvSpPr txBox="1"/>
          <p:nvPr/>
        </p:nvSpPr>
        <p:spPr>
          <a:xfrm>
            <a:off x="7111620" y="2608813"/>
            <a:ext cx="304800" cy="369332"/>
          </a:xfrm>
          <a:prstGeom prst="rect">
            <a:avLst/>
          </a:prstGeom>
          <a:noFill/>
        </p:spPr>
        <p:txBody>
          <a:bodyPr wrap="square" rtlCol="0">
            <a:spAutoFit/>
          </a:bodyPr>
          <a:lstStyle/>
          <a:p>
            <a:r>
              <a:rPr lang="en-US" dirty="0"/>
              <a:t>6</a:t>
            </a:r>
          </a:p>
        </p:txBody>
      </p:sp>
      <p:sp>
        <p:nvSpPr>
          <p:cNvPr id="33" name="TextBox 32"/>
          <p:cNvSpPr txBox="1"/>
          <p:nvPr/>
        </p:nvSpPr>
        <p:spPr>
          <a:xfrm>
            <a:off x="7416988" y="2116048"/>
            <a:ext cx="304800" cy="369332"/>
          </a:xfrm>
          <a:prstGeom prst="rect">
            <a:avLst/>
          </a:prstGeom>
          <a:noFill/>
        </p:spPr>
        <p:txBody>
          <a:bodyPr wrap="square" rtlCol="0">
            <a:spAutoFit/>
          </a:bodyPr>
          <a:lstStyle/>
          <a:p>
            <a:r>
              <a:rPr lang="en-US" dirty="0"/>
              <a:t>1</a:t>
            </a:r>
          </a:p>
        </p:txBody>
      </p:sp>
      <p:sp>
        <p:nvSpPr>
          <p:cNvPr id="34" name="TextBox 33"/>
          <p:cNvSpPr txBox="1"/>
          <p:nvPr/>
        </p:nvSpPr>
        <p:spPr>
          <a:xfrm>
            <a:off x="5896970" y="3529918"/>
            <a:ext cx="585147" cy="369332"/>
          </a:xfrm>
          <a:prstGeom prst="rect">
            <a:avLst/>
          </a:prstGeom>
          <a:noFill/>
        </p:spPr>
        <p:txBody>
          <a:bodyPr wrap="square" rtlCol="0">
            <a:spAutoFit/>
          </a:bodyPr>
          <a:lstStyle/>
          <a:p>
            <a:r>
              <a:rPr lang="en-US" dirty="0"/>
              <a:t>142</a:t>
            </a:r>
          </a:p>
        </p:txBody>
      </p:sp>
      <p:sp>
        <p:nvSpPr>
          <p:cNvPr id="35" name="TextBox 34"/>
          <p:cNvSpPr txBox="1"/>
          <p:nvPr/>
        </p:nvSpPr>
        <p:spPr>
          <a:xfrm>
            <a:off x="4921155" y="4340534"/>
            <a:ext cx="580028" cy="369332"/>
          </a:xfrm>
          <a:prstGeom prst="rect">
            <a:avLst/>
          </a:prstGeom>
          <a:noFill/>
        </p:spPr>
        <p:txBody>
          <a:bodyPr wrap="square" rtlCol="0">
            <a:spAutoFit/>
          </a:bodyPr>
          <a:lstStyle/>
          <a:p>
            <a:r>
              <a:rPr lang="en-US" dirty="0"/>
              <a:t>226</a:t>
            </a:r>
          </a:p>
        </p:txBody>
      </p:sp>
      <p:sp>
        <p:nvSpPr>
          <p:cNvPr id="36" name="TextBox 35"/>
          <p:cNvSpPr txBox="1"/>
          <p:nvPr/>
        </p:nvSpPr>
        <p:spPr>
          <a:xfrm>
            <a:off x="5071563" y="5056785"/>
            <a:ext cx="572640" cy="369332"/>
          </a:xfrm>
          <a:prstGeom prst="rect">
            <a:avLst/>
          </a:prstGeom>
          <a:noFill/>
        </p:spPr>
        <p:txBody>
          <a:bodyPr wrap="square" rtlCol="0">
            <a:spAutoFit/>
          </a:bodyPr>
          <a:lstStyle/>
          <a:p>
            <a:r>
              <a:rPr lang="en-US" dirty="0"/>
              <a:t>335</a:t>
            </a:r>
          </a:p>
        </p:txBody>
      </p:sp>
      <p:sp>
        <p:nvSpPr>
          <p:cNvPr id="37" name="TextBox 36"/>
          <p:cNvSpPr txBox="1"/>
          <p:nvPr/>
        </p:nvSpPr>
        <p:spPr>
          <a:xfrm>
            <a:off x="5447451" y="4728806"/>
            <a:ext cx="618126" cy="369332"/>
          </a:xfrm>
          <a:prstGeom prst="rect">
            <a:avLst/>
          </a:prstGeom>
          <a:noFill/>
        </p:spPr>
        <p:txBody>
          <a:bodyPr wrap="square" rtlCol="0">
            <a:spAutoFit/>
          </a:bodyPr>
          <a:lstStyle/>
          <a:p>
            <a:r>
              <a:rPr lang="en-US" dirty="0"/>
              <a:t>539</a:t>
            </a:r>
          </a:p>
        </p:txBody>
      </p:sp>
      <p:sp>
        <p:nvSpPr>
          <p:cNvPr id="38" name="TextBox 37"/>
          <p:cNvSpPr txBox="1"/>
          <p:nvPr/>
        </p:nvSpPr>
        <p:spPr>
          <a:xfrm>
            <a:off x="5620035" y="3883994"/>
            <a:ext cx="593678" cy="369332"/>
          </a:xfrm>
          <a:prstGeom prst="rect">
            <a:avLst/>
          </a:prstGeom>
          <a:noFill/>
        </p:spPr>
        <p:txBody>
          <a:bodyPr wrap="square" rtlCol="0">
            <a:spAutoFit/>
          </a:bodyPr>
          <a:lstStyle/>
          <a:p>
            <a:r>
              <a:rPr lang="en-US" dirty="0"/>
              <a:t>204</a:t>
            </a:r>
          </a:p>
        </p:txBody>
      </p:sp>
      <p:sp>
        <p:nvSpPr>
          <p:cNvPr id="39" name="TextBox 38"/>
          <p:cNvSpPr txBox="1"/>
          <p:nvPr/>
        </p:nvSpPr>
        <p:spPr>
          <a:xfrm>
            <a:off x="6904631" y="3019750"/>
            <a:ext cx="452083" cy="369332"/>
          </a:xfrm>
          <a:prstGeom prst="rect">
            <a:avLst/>
          </a:prstGeom>
          <a:noFill/>
        </p:spPr>
        <p:txBody>
          <a:bodyPr wrap="square" rtlCol="0">
            <a:spAutoFit/>
          </a:bodyPr>
          <a:lstStyle/>
          <a:p>
            <a:r>
              <a:rPr lang="en-US" dirty="0"/>
              <a:t>28</a:t>
            </a:r>
          </a:p>
        </p:txBody>
      </p:sp>
      <p:sp>
        <p:nvSpPr>
          <p:cNvPr id="40" name="TextBox 39"/>
          <p:cNvSpPr txBox="1"/>
          <p:nvPr/>
        </p:nvSpPr>
        <p:spPr>
          <a:xfrm>
            <a:off x="8382000" y="1168538"/>
            <a:ext cx="304800" cy="369332"/>
          </a:xfrm>
          <a:prstGeom prst="rect">
            <a:avLst/>
          </a:prstGeom>
          <a:noFill/>
        </p:spPr>
        <p:txBody>
          <a:bodyPr wrap="square" rtlCol="0">
            <a:spAutoFit/>
          </a:bodyPr>
          <a:lstStyle/>
          <a:p>
            <a:r>
              <a:rPr lang="en-US" dirty="0"/>
              <a:t>0</a:t>
            </a:r>
          </a:p>
        </p:txBody>
      </p:sp>
      <p:sp>
        <p:nvSpPr>
          <p:cNvPr id="41" name="TextBox 40"/>
          <p:cNvSpPr txBox="1"/>
          <p:nvPr/>
        </p:nvSpPr>
        <p:spPr>
          <a:xfrm>
            <a:off x="5947580" y="4643463"/>
            <a:ext cx="590834" cy="369332"/>
          </a:xfrm>
          <a:prstGeom prst="rect">
            <a:avLst/>
          </a:prstGeom>
          <a:noFill/>
        </p:spPr>
        <p:txBody>
          <a:bodyPr wrap="square" rtlCol="0">
            <a:spAutoFit/>
          </a:bodyPr>
          <a:lstStyle/>
          <a:p>
            <a:r>
              <a:rPr lang="en-US" dirty="0"/>
              <a:t>299</a:t>
            </a:r>
          </a:p>
        </p:txBody>
      </p:sp>
      <p:sp>
        <p:nvSpPr>
          <p:cNvPr id="42" name="TextBox 41"/>
          <p:cNvSpPr txBox="1"/>
          <p:nvPr/>
        </p:nvSpPr>
        <p:spPr>
          <a:xfrm>
            <a:off x="6577653" y="4625854"/>
            <a:ext cx="580598" cy="369332"/>
          </a:xfrm>
          <a:prstGeom prst="rect">
            <a:avLst/>
          </a:prstGeom>
          <a:noFill/>
        </p:spPr>
        <p:txBody>
          <a:bodyPr wrap="square" rtlCol="0">
            <a:spAutoFit/>
          </a:bodyPr>
          <a:lstStyle/>
          <a:p>
            <a:r>
              <a:rPr lang="en-US" dirty="0"/>
              <a:t>492</a:t>
            </a:r>
          </a:p>
        </p:txBody>
      </p:sp>
      <p:sp>
        <p:nvSpPr>
          <p:cNvPr id="43" name="TextBox 42"/>
          <p:cNvSpPr txBox="1"/>
          <p:nvPr/>
        </p:nvSpPr>
        <p:spPr>
          <a:xfrm>
            <a:off x="6823026" y="4995186"/>
            <a:ext cx="577187" cy="369332"/>
          </a:xfrm>
          <a:prstGeom prst="rect">
            <a:avLst/>
          </a:prstGeom>
          <a:noFill/>
        </p:spPr>
        <p:txBody>
          <a:bodyPr wrap="square" rtlCol="0">
            <a:spAutoFit/>
          </a:bodyPr>
          <a:lstStyle/>
          <a:p>
            <a:r>
              <a:rPr lang="en-US" dirty="0"/>
              <a:t>257</a:t>
            </a:r>
          </a:p>
        </p:txBody>
      </p:sp>
      <p:sp>
        <p:nvSpPr>
          <p:cNvPr id="44" name="TextBox 43"/>
          <p:cNvSpPr txBox="1"/>
          <p:nvPr/>
        </p:nvSpPr>
        <p:spPr>
          <a:xfrm>
            <a:off x="6766162" y="4007468"/>
            <a:ext cx="647417" cy="369332"/>
          </a:xfrm>
          <a:prstGeom prst="rect">
            <a:avLst/>
          </a:prstGeom>
          <a:noFill/>
        </p:spPr>
        <p:txBody>
          <a:bodyPr wrap="square" rtlCol="0">
            <a:spAutoFit/>
          </a:bodyPr>
          <a:lstStyle/>
          <a:p>
            <a:r>
              <a:rPr lang="en-US" dirty="0"/>
              <a:t>156</a:t>
            </a:r>
          </a:p>
        </p:txBody>
      </p:sp>
      <p:sp>
        <p:nvSpPr>
          <p:cNvPr id="45" name="TextBox 44"/>
          <p:cNvSpPr txBox="1"/>
          <p:nvPr/>
        </p:nvSpPr>
        <p:spPr>
          <a:xfrm>
            <a:off x="6925102" y="3724874"/>
            <a:ext cx="486202" cy="369332"/>
          </a:xfrm>
          <a:prstGeom prst="rect">
            <a:avLst/>
          </a:prstGeom>
          <a:noFill/>
        </p:spPr>
        <p:txBody>
          <a:bodyPr wrap="square" rtlCol="0">
            <a:spAutoFit/>
          </a:bodyPr>
          <a:lstStyle/>
          <a:p>
            <a:r>
              <a:rPr lang="en-US" dirty="0"/>
              <a:t>86</a:t>
            </a:r>
          </a:p>
        </p:txBody>
      </p:sp>
      <p:sp>
        <p:nvSpPr>
          <p:cNvPr id="46" name="TextBox 45"/>
          <p:cNvSpPr txBox="1"/>
          <p:nvPr/>
        </p:nvSpPr>
        <p:spPr>
          <a:xfrm>
            <a:off x="7162800" y="3389082"/>
            <a:ext cx="552164" cy="369332"/>
          </a:xfrm>
          <a:prstGeom prst="rect">
            <a:avLst/>
          </a:prstGeom>
          <a:noFill/>
        </p:spPr>
        <p:txBody>
          <a:bodyPr wrap="square" rtlCol="0">
            <a:spAutoFit/>
          </a:bodyPr>
          <a:lstStyle/>
          <a:p>
            <a:r>
              <a:rPr lang="en-US" dirty="0"/>
              <a:t>83</a:t>
            </a:r>
          </a:p>
        </p:txBody>
      </p:sp>
      <p:sp>
        <p:nvSpPr>
          <p:cNvPr id="48" name="TextBox 47"/>
          <p:cNvSpPr txBox="1"/>
          <p:nvPr/>
        </p:nvSpPr>
        <p:spPr>
          <a:xfrm>
            <a:off x="5314097" y="1866650"/>
            <a:ext cx="304800" cy="369332"/>
          </a:xfrm>
          <a:prstGeom prst="rect">
            <a:avLst/>
          </a:prstGeom>
          <a:noFill/>
        </p:spPr>
        <p:txBody>
          <a:bodyPr wrap="square" rtlCol="0">
            <a:spAutoFit/>
          </a:bodyPr>
          <a:lstStyle/>
          <a:p>
            <a:r>
              <a:rPr lang="en-US" dirty="0"/>
              <a:t>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6" name="Rectangle 28"/>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t>African American Reformers</a:t>
            </a:r>
          </a:p>
        </p:txBody>
      </p:sp>
      <p:sp>
        <p:nvSpPr>
          <p:cNvPr id="7202" name="Rectangle 34"/>
          <p:cNvSpPr>
            <a:spLocks noChangeArrowheads="1"/>
          </p:cNvSpPr>
          <p:nvPr/>
        </p:nvSpPr>
        <p:spPr bwMode="auto">
          <a:xfrm>
            <a:off x="0" y="1066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a:t>
            </a:r>
            <a:r>
              <a:rPr lang="en-US" sz="2800" b="1" i="1">
                <a:latin typeface="Times New Roman" pitchFamily="18" charset="0"/>
              </a:rPr>
              <a:t>journalist</a:t>
            </a:r>
            <a:r>
              <a:rPr lang="en-US" sz="2800">
                <a:latin typeface="Times New Roman" pitchFamily="18" charset="0"/>
              </a:rPr>
              <a:t> that used her newspaper </a:t>
            </a:r>
            <a:r>
              <a:rPr lang="en-US" sz="2800" i="1">
                <a:latin typeface="Times New Roman" pitchFamily="18" charset="0"/>
              </a:rPr>
              <a:t>Free Speech</a:t>
            </a:r>
            <a:r>
              <a:rPr lang="en-US" sz="2800">
                <a:latin typeface="Times New Roman" pitchFamily="18" charset="0"/>
              </a:rPr>
              <a:t> to protest against anti-black </a:t>
            </a:r>
            <a:r>
              <a:rPr lang="en-US" sz="2800" b="1" i="1">
                <a:latin typeface="Times New Roman" pitchFamily="18" charset="0"/>
              </a:rPr>
              <a:t>violence</a:t>
            </a:r>
          </a:p>
        </p:txBody>
      </p:sp>
      <p:sp>
        <p:nvSpPr>
          <p:cNvPr id="7203" name="Rectangle 35"/>
          <p:cNvSpPr>
            <a:spLocks noChangeArrowheads="1"/>
          </p:cNvSpPr>
          <p:nvPr/>
        </p:nvSpPr>
        <p:spPr bwMode="auto">
          <a:xfrm>
            <a:off x="0" y="611188"/>
            <a:ext cx="2009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latin typeface="Times New Roman" pitchFamily="18" charset="0"/>
              </a:rPr>
              <a:t>Ida B. </a:t>
            </a:r>
            <a:r>
              <a:rPr lang="en-US" sz="2800" b="1" i="1">
                <a:latin typeface="Times New Roman" pitchFamily="18" charset="0"/>
              </a:rPr>
              <a:t>Wells</a:t>
            </a:r>
          </a:p>
        </p:txBody>
      </p:sp>
      <p:sp>
        <p:nvSpPr>
          <p:cNvPr id="7205" name="Text Box 37"/>
          <p:cNvSpPr txBox="1">
            <a:spLocks noChangeArrowheads="1"/>
          </p:cNvSpPr>
          <p:nvPr/>
        </p:nvSpPr>
        <p:spPr bwMode="auto">
          <a:xfrm>
            <a:off x="3886200" y="2495550"/>
            <a:ext cx="5257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i="1" dirty="0">
                <a:latin typeface="Times New Roman" pitchFamily="18" charset="0"/>
              </a:rPr>
              <a:t>Ida B. Wells-Barnett, a black journalist, was shocked when three of her friends in Memphis, Tennessee were lynched for opening a grocery that competed with a white-owned store. Outraged, Wells-Barnett began a global anti-lynching campaign that raised awareness of the American injustice.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3754"/>
            <a:ext cx="3886200" cy="475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03"/>
                                        </p:tgtEl>
                                        <p:attrNameLst>
                                          <p:attrName>style.visibility</p:attrName>
                                        </p:attrNameLst>
                                      </p:cBhvr>
                                      <p:to>
                                        <p:strVal val="visible"/>
                                      </p:to>
                                    </p:set>
                                    <p:animEffect transition="in" filter="box(in)">
                                      <p:cBhvr>
                                        <p:cTn id="7" dur="500"/>
                                        <p:tgtEl>
                                          <p:spTgt spid="720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205"/>
                                        </p:tgtEl>
                                        <p:attrNameLst>
                                          <p:attrName>style.visibility</p:attrName>
                                        </p:attrNameLst>
                                      </p:cBhvr>
                                      <p:to>
                                        <p:strVal val="visible"/>
                                      </p:to>
                                    </p:set>
                                    <p:animEffect transition="in" filter="box(in)">
                                      <p:cBhvr>
                                        <p:cTn id="10" dur="500"/>
                                        <p:tgtEl>
                                          <p:spTgt spid="7205"/>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202"/>
                                        </p:tgtEl>
                                        <p:attrNameLst>
                                          <p:attrName>style.visibility</p:attrName>
                                        </p:attrNameLst>
                                      </p:cBhvr>
                                      <p:to>
                                        <p:strVal val="visible"/>
                                      </p:to>
                                    </p:set>
                                    <p:animEffect transition="in" filter="checkerboard(across)">
                                      <p:cBhvr>
                                        <p:cTn id="18" dur="500"/>
                                        <p:tgtEl>
                                          <p:spTgt spid="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2" grpId="0"/>
      <p:bldP spid="7203" grpId="0"/>
      <p:bldP spid="72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09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Wells urged African Americans to protest the </a:t>
            </a:r>
            <a:r>
              <a:rPr lang="en-US" sz="2800" b="1" i="1">
                <a:latin typeface="Times New Roman" pitchFamily="18" charset="0"/>
              </a:rPr>
              <a:t>lynching</a:t>
            </a:r>
            <a:r>
              <a:rPr lang="en-US" sz="2800">
                <a:latin typeface="Times New Roman" pitchFamily="18" charset="0"/>
              </a:rPr>
              <a:t> of three African Americans in </a:t>
            </a:r>
            <a:r>
              <a:rPr lang="en-US" sz="2800" b="1" i="1">
                <a:latin typeface="Times New Roman" pitchFamily="18" charset="0"/>
              </a:rPr>
              <a:t>Memphis</a:t>
            </a:r>
            <a:r>
              <a:rPr lang="en-US" sz="2800">
                <a:latin typeface="Times New Roman" pitchFamily="18" charset="0"/>
              </a:rPr>
              <a:t>, TN.</a:t>
            </a:r>
          </a:p>
        </p:txBody>
      </p:sp>
      <p:sp>
        <p:nvSpPr>
          <p:cNvPr id="3082" name="Rectangle 10"/>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t>African American Reformers</a:t>
            </a:r>
          </a:p>
        </p:txBody>
      </p:sp>
      <p:sp>
        <p:nvSpPr>
          <p:cNvPr id="3083" name="Rectangle 11"/>
          <p:cNvSpPr>
            <a:spLocks noChangeArrowheads="1"/>
          </p:cNvSpPr>
          <p:nvPr/>
        </p:nvSpPr>
        <p:spPr bwMode="auto">
          <a:xfrm>
            <a:off x="0" y="41910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a:latin typeface="Times New Roman" pitchFamily="18" charset="0"/>
              </a:rPr>
              <a:t>“Somebody must show that the Afro-American race is more sinned against than sinning, and it seems to have fallen upon me to do so.”</a:t>
            </a:r>
          </a:p>
        </p:txBody>
      </p:sp>
      <p:sp>
        <p:nvSpPr>
          <p:cNvPr id="3084" name="Rectangle 12"/>
          <p:cNvSpPr>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t>Ida B. Wells: Quotations</a:t>
            </a:r>
          </a:p>
        </p:txBody>
      </p:sp>
      <p:sp>
        <p:nvSpPr>
          <p:cNvPr id="3085" name="Rectangle 13"/>
          <p:cNvSpPr>
            <a:spLocks noChangeArrowheads="1"/>
          </p:cNvSpPr>
          <p:nvPr/>
        </p:nvSpPr>
        <p:spPr bwMode="auto">
          <a:xfrm>
            <a:off x="0" y="25146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“OUR country's national crime is lynching. It is not the creature of an hour, the sudden outburst of uncontrolled fury, or the unspeakable brutality of an insane mob.” </a:t>
            </a:r>
          </a:p>
        </p:txBody>
      </p:sp>
      <p:sp>
        <p:nvSpPr>
          <p:cNvPr id="3086" name="Text Box 14"/>
          <p:cNvSpPr txBox="1">
            <a:spLocks noChangeArrowheads="1"/>
          </p:cNvSpPr>
          <p:nvPr/>
        </p:nvSpPr>
        <p:spPr bwMode="auto">
          <a:xfrm>
            <a:off x="0" y="571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"One had better die fighting against injustice than to die like a dog or a rat caught in a trap"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checkerboard(across)">
                                      <p:cBhvr>
                                        <p:cTn id="12" dur="500"/>
                                        <p:tgtEl>
                                          <p:spTgt spid="308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085"/>
                                        </p:tgtEl>
                                        <p:attrNameLst>
                                          <p:attrName>style.visibility</p:attrName>
                                        </p:attrNameLst>
                                      </p:cBhvr>
                                      <p:to>
                                        <p:strVal val="visible"/>
                                      </p:to>
                                    </p:set>
                                    <p:animEffect transition="in" filter="checkerboard(across)">
                                      <p:cBhvr>
                                        <p:cTn id="15" dur="500"/>
                                        <p:tgtEl>
                                          <p:spTgt spid="30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83"/>
                                        </p:tgtEl>
                                        <p:attrNameLst>
                                          <p:attrName>style.visibility</p:attrName>
                                        </p:attrNameLst>
                                      </p:cBhvr>
                                      <p:to>
                                        <p:strVal val="visible"/>
                                      </p:to>
                                    </p:set>
                                    <p:animEffect transition="in" filter="fade">
                                      <p:cBhvr>
                                        <p:cTn id="20" dur="2000"/>
                                        <p:tgtEl>
                                          <p:spTgt spid="3083"/>
                                        </p:tgtEl>
                                      </p:cBhvr>
                                    </p:animEffect>
                                  </p:childTnLst>
                                </p:cTn>
                              </p:par>
                              <p:par>
                                <p:cTn id="21" presetID="9" presetClass="emph" presetSubtype="0" grpId="1" nodeType="withEffect">
                                  <p:stCondLst>
                                    <p:cond delay="0"/>
                                  </p:stCondLst>
                                  <p:childTnLst>
                                    <p:set>
                                      <p:cBhvr rctx="PPT">
                                        <p:cTn id="22" dur="indefinite"/>
                                        <p:tgtEl>
                                          <p:spTgt spid="3085"/>
                                        </p:tgtEl>
                                        <p:attrNameLst>
                                          <p:attrName>style.opacity</p:attrName>
                                        </p:attrNameLst>
                                      </p:cBhvr>
                                      <p:to>
                                        <p:strVal val="0.25"/>
                                      </p:to>
                                    </p:set>
                                    <p:animEffect filter="image" prLst="opacity: 0.25">
                                      <p:cBhvr rctx="IE">
                                        <p:cTn id="23" dur="indefinite"/>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86"/>
                                        </p:tgtEl>
                                        <p:attrNameLst>
                                          <p:attrName>style.visibility</p:attrName>
                                        </p:attrNameLst>
                                      </p:cBhvr>
                                      <p:to>
                                        <p:strVal val="visible"/>
                                      </p:to>
                                    </p:set>
                                    <p:animEffect transition="in" filter="fade">
                                      <p:cBhvr>
                                        <p:cTn id="28" dur="2000"/>
                                        <p:tgtEl>
                                          <p:spTgt spid="3086"/>
                                        </p:tgtEl>
                                      </p:cBhvr>
                                    </p:animEffect>
                                  </p:childTnLst>
                                </p:cTn>
                              </p:par>
                              <p:par>
                                <p:cTn id="29" presetID="9" presetClass="emph" presetSubtype="0" grpId="1" nodeType="withEffect">
                                  <p:stCondLst>
                                    <p:cond delay="0"/>
                                  </p:stCondLst>
                                  <p:childTnLst>
                                    <p:set>
                                      <p:cBhvr rctx="PPT">
                                        <p:cTn id="30" dur="indefinite"/>
                                        <p:tgtEl>
                                          <p:spTgt spid="3083"/>
                                        </p:tgtEl>
                                        <p:attrNameLst>
                                          <p:attrName>style.opacity</p:attrName>
                                        </p:attrNameLst>
                                      </p:cBhvr>
                                      <p:to>
                                        <p:strVal val="0.25"/>
                                      </p:to>
                                    </p:set>
                                    <p:animEffect filter="image" prLst="opacity: 0.25">
                                      <p:cBhvr rctx="IE">
                                        <p:cTn id="31" dur="indefinite"/>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83" grpId="0"/>
      <p:bldP spid="3083" grpId="1"/>
      <p:bldP spid="3084" grpId="0"/>
      <p:bldP spid="3085" grpId="0"/>
      <p:bldP spid="3085" grpId="1"/>
      <p:bldP spid="30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Group 4"/>
          <p:cNvGraphicFramePr>
            <a:graphicFrameLocks noGrp="1"/>
          </p:cNvGraphicFramePr>
          <p:nvPr/>
        </p:nvGraphicFramePr>
        <p:xfrm>
          <a:off x="0" y="0"/>
          <a:ext cx="9144000" cy="990600"/>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 Wells also urged African Americans to stop riding </a:t>
                      </a:r>
                      <a:r>
                        <a:rPr kumimoji="0" lang="en-US" sz="2800" b="1" i="1" u="none" strike="noStrike" cap="none" normalizeH="0" baseline="0">
                          <a:ln>
                            <a:noFill/>
                          </a:ln>
                          <a:solidFill>
                            <a:schemeClr val="tx1"/>
                          </a:solidFill>
                          <a:effectLst/>
                          <a:latin typeface="Times New Roman" pitchFamily="18" charset="0"/>
                        </a:rPr>
                        <a:t>streetcars</a:t>
                      </a:r>
                      <a:r>
                        <a:rPr kumimoji="0" lang="en-US" sz="2800" b="0" i="0" u="none" strike="noStrike" cap="none" normalizeH="0" baseline="0">
                          <a:ln>
                            <a:noFill/>
                          </a:ln>
                          <a:solidFill>
                            <a:schemeClr val="tx1"/>
                          </a:solidFill>
                          <a:effectLst/>
                          <a:latin typeface="Times New Roman" pitchFamily="18" charset="0"/>
                        </a:rPr>
                        <a:t> or shopping in </a:t>
                      </a:r>
                      <a:r>
                        <a:rPr kumimoji="0" lang="en-US" sz="2800" b="1" i="1" u="none" strike="noStrike" cap="none" normalizeH="0" baseline="0">
                          <a:ln>
                            <a:noFill/>
                          </a:ln>
                          <a:solidFill>
                            <a:schemeClr val="tx1"/>
                          </a:solidFill>
                          <a:effectLst/>
                          <a:latin typeface="Times New Roman" pitchFamily="18" charset="0"/>
                        </a:rPr>
                        <a:t>white</a:t>
                      </a:r>
                      <a:r>
                        <a:rPr kumimoji="0" lang="en-US" sz="2800" b="0" i="0" u="none" strike="noStrike" cap="none" normalizeH="0" baseline="0">
                          <a:ln>
                            <a:noFill/>
                          </a:ln>
                          <a:solidFill>
                            <a:schemeClr val="tx1"/>
                          </a:solidFill>
                          <a:effectLst/>
                          <a:latin typeface="Times New Roman" pitchFamily="18" charset="0"/>
                        </a:rPr>
                        <a:t> stores.</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112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1225"/>
            <a:ext cx="3629025"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 Box 11"/>
          <p:cNvSpPr txBox="1">
            <a:spLocks noChangeArrowheads="1"/>
          </p:cNvSpPr>
          <p:nvPr/>
        </p:nvSpPr>
        <p:spPr bwMode="auto">
          <a:xfrm>
            <a:off x="3657600" y="914400"/>
            <a:ext cx="5486400" cy="5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500" i="1">
                <a:latin typeface="Times New Roman" pitchFamily="18" charset="0"/>
              </a:rPr>
              <a:t>In 1884, Wells was asked to leave the ladies' car and sit in the colored train car. She refused because that car was filled with smokers. Train officials physically forced her to leave; she retaliated but was pushed off the train at the next train stop and was met by a crowd of applauding whites. She engaged in legal recourse and sued the Chesapeake, Ohio and Southwestern Railroad. Although she won in the local court, the Tennessee Supreme Court reversed the decision. During this ordeal, Wells wrote and published her first journalistic piece in the Living Way.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1913marc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12842875"/>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1913march1"/>
          <p:cNvPicPr>
            <a:picLocks noChangeAspect="1" noChangeArrowheads="1"/>
          </p:cNvPicPr>
          <p:nvPr/>
        </p:nvPicPr>
        <p:blipFill>
          <a:blip r:embed="rId3">
            <a:extLst>
              <a:ext uri="{28A0092B-C50C-407E-A947-70E740481C1C}">
                <a14:useLocalDpi xmlns:a14="http://schemas.microsoft.com/office/drawing/2010/main" val="0"/>
              </a:ext>
            </a:extLst>
          </a:blip>
          <a:srcRect l="27541" t="63481" r="6660" b="2113"/>
          <a:stretch>
            <a:fillRect/>
          </a:stretch>
        </p:blipFill>
        <p:spPr bwMode="auto">
          <a:xfrm>
            <a:off x="0" y="3175"/>
            <a:ext cx="93329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lynch-law-ida-wells1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36938" cy="4572000"/>
          </a:xfrm>
          <a:prstGeom prst="rect">
            <a:avLst/>
          </a:prstGeom>
          <a:noFill/>
          <a:extLst>
            <a:ext uri="{909E8E84-426E-40DD-AFC4-6F175D3DCCD1}">
              <a14:hiddenFill xmlns:a14="http://schemas.microsoft.com/office/drawing/2010/main">
                <a:solidFill>
                  <a:srgbClr val="FFFFFF"/>
                </a:solidFill>
              </a14:hiddenFill>
            </a:ext>
          </a:extLst>
        </p:spPr>
      </p:pic>
      <p:sp>
        <p:nvSpPr>
          <p:cNvPr id="14347" name="Text Box 11"/>
          <p:cNvSpPr txBox="1">
            <a:spLocks noChangeArrowheads="1"/>
          </p:cNvSpPr>
          <p:nvPr/>
        </p:nvSpPr>
        <p:spPr bwMode="auto">
          <a:xfrm>
            <a:off x="3429000" y="0"/>
            <a:ext cx="5715000" cy="22272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Ida B. Wells successfully integrated the women’s </a:t>
            </a:r>
            <a:r>
              <a:rPr lang="en-US" sz="2800" b="1" i="1">
                <a:latin typeface="Times New Roman" pitchFamily="18" charset="0"/>
              </a:rPr>
              <a:t>suffrage</a:t>
            </a:r>
            <a:r>
              <a:rPr lang="en-US" sz="2800">
                <a:latin typeface="Times New Roman" pitchFamily="18" charset="0"/>
              </a:rPr>
              <a:t> movement when she </a:t>
            </a:r>
            <a:r>
              <a:rPr lang="en-US" sz="2800" b="1" i="1">
                <a:latin typeface="Times New Roman" pitchFamily="18" charset="0"/>
              </a:rPr>
              <a:t>refused</a:t>
            </a:r>
            <a:r>
              <a:rPr lang="en-US" sz="2800">
                <a:latin typeface="Times New Roman" pitchFamily="18" charset="0"/>
              </a:rPr>
              <a:t> to walk with the other black women at the </a:t>
            </a:r>
            <a:r>
              <a:rPr lang="en-US" sz="2800" b="1" i="1">
                <a:latin typeface="Times New Roman" pitchFamily="18" charset="0"/>
              </a:rPr>
              <a:t>rear</a:t>
            </a:r>
            <a:r>
              <a:rPr lang="en-US" sz="2800">
                <a:latin typeface="Times New Roman" pitchFamily="18" charset="0"/>
              </a:rPr>
              <a:t> of the 1913 Washington suffrage parade.</a:t>
            </a:r>
          </a:p>
        </p:txBody>
      </p:sp>
      <p:sp>
        <p:nvSpPr>
          <p:cNvPr id="14348" name="Text Box 12"/>
          <p:cNvSpPr txBox="1">
            <a:spLocks noChangeArrowheads="1"/>
          </p:cNvSpPr>
          <p:nvPr/>
        </p:nvSpPr>
        <p:spPr bwMode="auto">
          <a:xfrm>
            <a:off x="0" y="6005938"/>
            <a:ext cx="9332913" cy="83099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sz="2400" b="1" i="1" dirty="0">
                <a:latin typeface="Times New Roman" pitchFamily="18" charset="0"/>
                <a:hlinkClick r:id="rId5"/>
              </a:rPr>
              <a:t>Biography: Ida B. </a:t>
            </a:r>
            <a:r>
              <a:rPr lang="en-US" sz="2400" b="1" i="1" dirty="0" smtClean="0">
                <a:latin typeface="Times New Roman" pitchFamily="18" charset="0"/>
                <a:hlinkClick r:id="rId5"/>
              </a:rPr>
              <a:t>Wells</a:t>
            </a:r>
            <a:endParaRPr lang="en-US" sz="2400" b="1" i="1" dirty="0">
              <a:latin typeface="Times New Roman" pitchFamily="18" charset="0"/>
              <a:hlinkClick r:id="rId6"/>
            </a:endParaRPr>
          </a:p>
          <a:p>
            <a:pPr algn="ctr">
              <a:spcBef>
                <a:spcPts val="0"/>
              </a:spcBef>
            </a:pPr>
            <a:r>
              <a:rPr lang="en-US" sz="2400" b="1" i="1" dirty="0">
                <a:latin typeface="Times New Roman" pitchFamily="18" charset="0"/>
                <a:hlinkClick r:id="rId7"/>
              </a:rPr>
              <a:t>Iron Jawed Angels – video clip (4:40)</a:t>
            </a:r>
            <a:endParaRPr lang="en-US" sz="2400" b="1" i="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61111E-6 -2.59259E-6 L 0.00816 -0.93634 " pathEditMode="relative" rAng="0" ptsTypes="AA">
                                      <p:cBhvr>
                                        <p:cTn id="6" dur="5000" fill="hold"/>
                                        <p:tgtEl>
                                          <p:spTgt spid="14344"/>
                                        </p:tgtEl>
                                        <p:attrNameLst>
                                          <p:attrName>ppt_x</p:attrName>
                                          <p:attrName>ppt_y</p:attrName>
                                        </p:attrNameLst>
                                      </p:cBhvr>
                                      <p:rCtr x="399" y="-4682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fade">
                                      <p:cBhvr>
                                        <p:cTn id="11" dur="2000"/>
                                        <p:tgtEl>
                                          <p:spTgt spid="143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nodeType="clickEffect">
                                  <p:stCondLst>
                                    <p:cond delay="0"/>
                                  </p:stCondLst>
                                  <p:childTnLst>
                                    <p:set>
                                      <p:cBhvr>
                                        <p:cTn id="15" dur="1" fill="hold">
                                          <p:stCondLst>
                                            <p:cond delay="0"/>
                                          </p:stCondLst>
                                        </p:cTn>
                                        <p:tgtEl>
                                          <p:spTgt spid="14346"/>
                                        </p:tgtEl>
                                        <p:attrNameLst>
                                          <p:attrName>style.visibility</p:attrName>
                                        </p:attrNameLst>
                                      </p:cBhvr>
                                      <p:to>
                                        <p:strVal val="visible"/>
                                      </p:to>
                                    </p:set>
                                    <p:anim calcmode="lin" valueType="num">
                                      <p:cBhvr>
                                        <p:cTn id="16" dur="500" decel="50000" fill="hold">
                                          <p:stCondLst>
                                            <p:cond delay="0"/>
                                          </p:stCondLst>
                                        </p:cTn>
                                        <p:tgtEl>
                                          <p:spTgt spid="1434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434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4346"/>
                                        </p:tgtEl>
                                        <p:attrNameLst>
                                          <p:attrName>ppt_w</p:attrName>
                                        </p:attrNameLst>
                                      </p:cBhvr>
                                      <p:tavLst>
                                        <p:tav tm="0">
                                          <p:val>
                                            <p:strVal val="#ppt_w*.05"/>
                                          </p:val>
                                        </p:tav>
                                        <p:tav tm="100000">
                                          <p:val>
                                            <p:strVal val="#ppt_w"/>
                                          </p:val>
                                        </p:tav>
                                      </p:tavLst>
                                    </p:anim>
                                    <p:anim calcmode="lin" valueType="num">
                                      <p:cBhvr>
                                        <p:cTn id="19" dur="1000" fill="hold"/>
                                        <p:tgtEl>
                                          <p:spTgt spid="1434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434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434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434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4346"/>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14347"/>
                                        </p:tgtEl>
                                        <p:attrNameLst>
                                          <p:attrName>style.visibility</p:attrName>
                                        </p:attrNameLst>
                                      </p:cBhvr>
                                      <p:to>
                                        <p:strVal val="visible"/>
                                      </p:to>
                                    </p:set>
                                    <p:anim calcmode="lin" valueType="num">
                                      <p:cBhvr>
                                        <p:cTn id="26" dur="500" decel="50000" fill="hold">
                                          <p:stCondLst>
                                            <p:cond delay="0"/>
                                          </p:stCondLst>
                                        </p:cTn>
                                        <p:tgtEl>
                                          <p:spTgt spid="1434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434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4347"/>
                                        </p:tgtEl>
                                        <p:attrNameLst>
                                          <p:attrName>ppt_w</p:attrName>
                                        </p:attrNameLst>
                                      </p:cBhvr>
                                      <p:tavLst>
                                        <p:tav tm="0">
                                          <p:val>
                                            <p:strVal val="#ppt_w*.05"/>
                                          </p:val>
                                        </p:tav>
                                        <p:tav tm="100000">
                                          <p:val>
                                            <p:strVal val="#ppt_w"/>
                                          </p:val>
                                        </p:tav>
                                      </p:tavLst>
                                    </p:anim>
                                    <p:anim calcmode="lin" valueType="num">
                                      <p:cBhvr>
                                        <p:cTn id="29" dur="1000" fill="hold"/>
                                        <p:tgtEl>
                                          <p:spTgt spid="1434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434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434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434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434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348"/>
                                        </p:tgtEl>
                                        <p:attrNameLst>
                                          <p:attrName>style.visibility</p:attrName>
                                        </p:attrNameLst>
                                      </p:cBhvr>
                                      <p:to>
                                        <p:strVal val="visible"/>
                                      </p:to>
                                    </p:set>
                                    <p:animEffect transition="in" filter="wipe(down)">
                                      <p:cBhvr>
                                        <p:cTn id="38"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6277e475342a88f9359975c1e8cba7887de4"/>
  <p:tag name="ISPRING_RESOURCE_PATHS_HASH_2" val="9619fc6259631f2adb2e9eb0507d1bed94824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980</Words>
  <Application>Microsoft Office PowerPoint</Application>
  <PresentationFormat>On-screen Show (4:3)</PresentationFormat>
  <Paragraphs>162</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SeChange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Wells, DuBois, and Washington</dc:title>
  <dc:creator>Adam Berlin;History Made Easy;LLC</dc:creator>
  <cp:lastModifiedBy>Alison Mc Lin</cp:lastModifiedBy>
  <cp:revision>61</cp:revision>
  <cp:lastPrinted>2012-07-21T22:43:02Z</cp:lastPrinted>
  <dcterms:created xsi:type="dcterms:W3CDTF">2007-12-06T02:41:36Z</dcterms:created>
  <dcterms:modified xsi:type="dcterms:W3CDTF">2019-04-17T21:35:38Z</dcterms:modified>
</cp:coreProperties>
</file>