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91" r:id="rId9"/>
    <p:sldId id="281" r:id="rId10"/>
    <p:sldId id="258" r:id="rId11"/>
    <p:sldId id="282" r:id="rId12"/>
    <p:sldId id="283" r:id="rId13"/>
    <p:sldId id="266" r:id="rId14"/>
    <p:sldId id="267" r:id="rId15"/>
    <p:sldId id="268" r:id="rId16"/>
    <p:sldId id="270" r:id="rId17"/>
    <p:sldId id="271" r:id="rId18"/>
    <p:sldId id="292" r:id="rId19"/>
    <p:sldId id="284" r:id="rId20"/>
    <p:sldId id="285" r:id="rId21"/>
    <p:sldId id="288" r:id="rId22"/>
    <p:sldId id="289" r:id="rId23"/>
    <p:sldId id="286" r:id="rId24"/>
    <p:sldId id="287" r:id="rId25"/>
    <p:sldId id="290" r:id="rId26"/>
    <p:sldId id="293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9999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4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56EACE06-3E70-4469-9EE5-7480003B9A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853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Whoosh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D16A5-0846-46E9-A779-690FF8E90B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925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Whoosh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F78BDFD-1DE9-4872-86AF-87576F73301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48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Whoosh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E52A3471-7122-41C4-9D81-80F280B19D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513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Whoosh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BCCFC90-292E-42D7-8FA0-3DD5D7068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566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Whoosh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5F84B-0289-45DD-B526-2330B2FBA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576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Whoosh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66BB1D97-BB6E-40EE-98CA-2FCFBAED4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76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Whoosh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05FE87B-5CCE-463D-B79D-093A18B6BD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973077"/>
      </p:ext>
    </p:extLst>
  </p:cSld>
  <p:clrMapOvr>
    <a:masterClrMapping/>
  </p:clrMapOvr>
  <p:transition spd="slow">
    <p:push dir="u"/>
    <p:sndAc>
      <p:stSnd>
        <p:snd r:embed="rId1" name="Whoosh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C97C6C-95E6-4132-9DD4-0540E7C9E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527320"/>
      </p:ext>
    </p:extLst>
  </p:cSld>
  <p:clrMapOvr>
    <a:masterClrMapping/>
  </p:clrMapOvr>
  <p:transition spd="slow">
    <p:push dir="u"/>
    <p:sndAc>
      <p:stSnd>
        <p:snd r:embed="rId1" name="Whoosh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CCAAA6CF-7122-46D9-B758-8DFC2CD6EA6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3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Whoosh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D1AE061-D872-4CAC-9FDD-A8E38CCE02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11049"/>
      </p:ext>
    </p:extLst>
  </p:cSld>
  <p:clrMapOvr>
    <a:masterClrMapping/>
  </p:clrMapOvr>
  <p:transition spd="slow">
    <p:push dir="u"/>
    <p:sndAc>
      <p:stSnd>
        <p:snd r:embed="rId1" name="Whoosh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fld id="{C2623D08-D255-4743-825E-9AB62E200F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spd="slow">
    <p:push dir="u"/>
    <p:sndAc>
      <p:stSnd>
        <p:snd r:embed="rId13" name="Whoosh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7B9899"/>
          </a:solidFill>
          <a:latin typeface="KG Ten Thousand Reasons"/>
          <a:ea typeface="MS PGothic" pitchFamily="34" charset="-128"/>
          <a:cs typeface="KG Ten Thousand Reaso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B9899"/>
          </a:solidFill>
          <a:latin typeface="KG Ten Thousand Reasons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B9899"/>
          </a:solidFill>
          <a:latin typeface="KG Ten Thousand Reasons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B9899"/>
          </a:solidFill>
          <a:latin typeface="KG Ten Thousand Reasons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B9899"/>
          </a:solidFill>
          <a:latin typeface="KG Ten Thousand Reasons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B9899"/>
          </a:solidFill>
          <a:latin typeface="KG Ten Thousand Reason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B9899"/>
          </a:solidFill>
          <a:latin typeface="KG Ten Thousand Reason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B9899"/>
          </a:solidFill>
          <a:latin typeface="KG Ten Thousand Reason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B9899"/>
          </a:solidFill>
          <a:latin typeface="KG Ten Thousand Reasons" charset="0"/>
          <a:ea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32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3200" kern="1200">
          <a:solidFill>
            <a:schemeClr val="tx2"/>
          </a:solidFill>
          <a:latin typeface="Calibri"/>
          <a:ea typeface="MS PGothic" pitchFamily="34" charset="-128"/>
          <a:cs typeface="Calibri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32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3200" kern="1200">
          <a:solidFill>
            <a:schemeClr val="tx2"/>
          </a:solidFill>
          <a:latin typeface="Calibri"/>
          <a:ea typeface="MS PGothic" pitchFamily="34" charset="-128"/>
          <a:cs typeface="Calibri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32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9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828800"/>
            <a:ext cx="7772400" cy="19050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</a:rPr>
              <a:t>Age of Exploration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-76200"/>
            <a:ext cx="85407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</a:rPr>
              <a:t>Portugal Leads the Way</a:t>
            </a:r>
          </a:p>
        </p:txBody>
      </p:sp>
      <p:sp>
        <p:nvSpPr>
          <p:cNvPr id="22530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352800" y="1752600"/>
            <a:ext cx="5492750" cy="449897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itchFamily="34" charset="0"/>
              </a:rPr>
              <a:t>Prince Henry </a:t>
            </a:r>
            <a:r>
              <a:rPr lang="en-US" altLang="en-US" dirty="0" smtClean="0">
                <a:latin typeface="Calibri" pitchFamily="34" charset="0"/>
              </a:rPr>
              <a:t>of Portugal built a school for exploration around 1420</a:t>
            </a:r>
          </a:p>
          <a:p>
            <a:pPr eaLnBrk="1" hangingPunct="1"/>
            <a:r>
              <a:rPr lang="en-US" altLang="en-US" b="1" dirty="0" err="1" smtClean="0">
                <a:latin typeface="Calibri" pitchFamily="34" charset="0"/>
              </a:rPr>
              <a:t>Bartholomeiu</a:t>
            </a:r>
            <a:r>
              <a:rPr lang="en-US" altLang="en-US" b="1" dirty="0" smtClean="0">
                <a:latin typeface="Calibri" pitchFamily="34" charset="0"/>
              </a:rPr>
              <a:t> </a:t>
            </a:r>
            <a:r>
              <a:rPr lang="en-US" altLang="en-US" b="1" dirty="0" smtClean="0">
                <a:latin typeface="Calibri" pitchFamily="34" charset="0"/>
              </a:rPr>
              <a:t>Dias </a:t>
            </a:r>
            <a:r>
              <a:rPr lang="en-US" altLang="en-US" dirty="0" smtClean="0">
                <a:latin typeface="Calibri" pitchFamily="34" charset="0"/>
              </a:rPr>
              <a:t>makes it to the southern tip of Africa</a:t>
            </a:r>
          </a:p>
          <a:p>
            <a:pPr eaLnBrk="1" hangingPunct="1"/>
            <a:r>
              <a:rPr lang="en-US" altLang="en-US" b="1" dirty="0" smtClean="0">
                <a:latin typeface="Calibri" pitchFamily="34" charset="0"/>
              </a:rPr>
              <a:t>Vasco da Gama </a:t>
            </a:r>
            <a:r>
              <a:rPr lang="en-US" altLang="en-US" dirty="0" smtClean="0">
                <a:latin typeface="Calibri" pitchFamily="34" charset="0"/>
              </a:rPr>
              <a:t>sails around the Cape of Good Hope and reaches India</a:t>
            </a:r>
          </a:p>
        </p:txBody>
      </p:sp>
      <p:pic>
        <p:nvPicPr>
          <p:cNvPr id="22531" name="Picture 5" descr="portugal-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2895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9" descr="vasco_da_gama_route_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2867025" cy="1966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F7F7F"/>
                </a:solidFill>
                <a:latin typeface="KG Ten Thousand Reasons" charset="0"/>
              </a:rPr>
              <a:t>Christopher Columbus</a:t>
            </a:r>
          </a:p>
        </p:txBody>
      </p:sp>
      <p:sp>
        <p:nvSpPr>
          <p:cNvPr id="23554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600200"/>
            <a:ext cx="8540750" cy="4876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Calibri" pitchFamily="34" charset="0"/>
              </a:rPr>
              <a:t>Italian navigator with a brilliantly flawed plan</a:t>
            </a:r>
          </a:p>
          <a:p>
            <a:pPr eaLnBrk="1" hangingPunct="1"/>
            <a:r>
              <a:rPr lang="en-US" altLang="en-US" sz="2800" smtClean="0">
                <a:latin typeface="Calibri" pitchFamily="34" charset="0"/>
              </a:rPr>
              <a:t>Gained sponsorship from King Ferdinand and Queen Isabella of Spain</a:t>
            </a:r>
          </a:p>
          <a:p>
            <a:pPr eaLnBrk="1" hangingPunct="1"/>
            <a:r>
              <a:rPr lang="en-US" altLang="en-US" sz="2800" smtClean="0">
                <a:latin typeface="Calibri" pitchFamily="34" charset="0"/>
              </a:rPr>
              <a:t>Set sail west in 1492; </a:t>
            </a:r>
            <a:r>
              <a:rPr lang="en-US" altLang="en-US" sz="2800" i="1" smtClean="0">
                <a:latin typeface="Calibri" pitchFamily="34" charset="0"/>
              </a:rPr>
              <a:t>Niña, Pinta, Santa Maria</a:t>
            </a:r>
          </a:p>
          <a:p>
            <a:pPr eaLnBrk="1" hangingPunct="1"/>
            <a:r>
              <a:rPr lang="en-US" altLang="en-US" sz="2800" smtClean="0">
                <a:latin typeface="Calibri" pitchFamily="34" charset="0"/>
              </a:rPr>
              <a:t>Returned to Spain in glory (mistakenly)</a:t>
            </a:r>
          </a:p>
          <a:p>
            <a:pPr eaLnBrk="1" hangingPunct="1"/>
            <a:r>
              <a:rPr lang="en-US" altLang="en-US" sz="2800" smtClean="0">
                <a:latin typeface="Calibri" pitchFamily="34" charset="0"/>
              </a:rPr>
              <a:t>Made three more voyages to America still thinking he was in India; called the natives Indians</a:t>
            </a:r>
          </a:p>
          <a:p>
            <a:pPr eaLnBrk="1" hangingPunct="1"/>
            <a:r>
              <a:rPr lang="en-US" altLang="en-US" sz="2800" smtClean="0">
                <a:latin typeface="Calibri" pitchFamily="34" charset="0"/>
              </a:rPr>
              <a:t>European exploration of the Americas resulted in colonization of the land and removal of the natives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  <a:latin typeface="KG Ten Thousand Reasons" charset="0"/>
            </a:endParaRPr>
          </a:p>
        </p:txBody>
      </p:sp>
      <p:sp>
        <p:nvSpPr>
          <p:cNvPr id="24578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  <p:pic>
        <p:nvPicPr>
          <p:cNvPr id="24579" name="Picture 7" descr="U4L2-02A-153631-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2208" r="1479" b="2208"/>
          <a:stretch>
            <a:fillRect/>
          </a:stretch>
        </p:blipFill>
        <p:spPr bwMode="auto">
          <a:xfrm>
            <a:off x="134938" y="228600"/>
            <a:ext cx="8874125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7F7F7F"/>
                </a:solidFill>
                <a:latin typeface="KG Ten Thousand Reasons" charset="0"/>
              </a:rPr>
              <a:t>Ferdinand Magellan</a:t>
            </a:r>
          </a:p>
        </p:txBody>
      </p:sp>
      <p:sp>
        <p:nvSpPr>
          <p:cNvPr id="25602" name="Rectangle 4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34" charset="0"/>
              </a:rPr>
              <a:t>A Portuguese sailor hired by Spain to find a route around South America to Asia</a:t>
            </a:r>
          </a:p>
          <a:p>
            <a:pPr eaLnBrk="1" hangingPunct="1"/>
            <a:r>
              <a:rPr lang="en-US" altLang="en-US" smtClean="0">
                <a:latin typeface="Calibri" pitchFamily="34" charset="0"/>
              </a:rPr>
              <a:t>Named the Pacific Ocean for its peaceful waters</a:t>
            </a:r>
          </a:p>
          <a:p>
            <a:pPr eaLnBrk="1" hangingPunct="1"/>
            <a:r>
              <a:rPr lang="en-US" altLang="en-US" smtClean="0">
                <a:latin typeface="Calibri" pitchFamily="34" charset="0"/>
              </a:rPr>
              <a:t>Magellan ends up killed in the Philippines</a:t>
            </a:r>
          </a:p>
          <a:p>
            <a:pPr eaLnBrk="1" hangingPunct="1"/>
            <a:r>
              <a:rPr lang="en-US" altLang="en-US" smtClean="0">
                <a:latin typeface="Calibri" pitchFamily="34" charset="0"/>
              </a:rPr>
              <a:t>18 men survived; over 200 to start</a:t>
            </a:r>
          </a:p>
          <a:p>
            <a:pPr eaLnBrk="1" hangingPunct="1"/>
            <a:r>
              <a:rPr lang="en-US" altLang="en-US" smtClean="0">
                <a:latin typeface="Calibri" pitchFamily="34" charset="0"/>
              </a:rPr>
              <a:t>Magellan credited with being the first to circumnavigate the globe; his crewmember Juan Sebastian del Cano finished leading the trip</a:t>
            </a:r>
          </a:p>
          <a:p>
            <a:pPr eaLnBrk="1" hangingPunct="1"/>
            <a:endParaRPr lang="en-US" altLang="en-US" smtClean="0">
              <a:latin typeface="Calibri" pitchFamily="34" charset="0"/>
            </a:endParaRPr>
          </a:p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Magellans-Circumnavigation-of-World-1519-1522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7300" r="5000"/>
          <a:stretch>
            <a:fillRect/>
          </a:stretch>
        </p:blipFill>
        <p:spPr bwMode="auto">
          <a:xfrm>
            <a:off x="152400" y="165100"/>
            <a:ext cx="883920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F7F7F"/>
                </a:solidFill>
                <a:latin typeface="KG Ten Thousand Reasons" charset="0"/>
              </a:rPr>
              <a:t>Conquistadors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-76200" y="1524000"/>
            <a:ext cx="5715000" cy="4724400"/>
          </a:xfrm>
        </p:spPr>
        <p:txBody>
          <a:bodyPr>
            <a:normAutofit fontScale="92500"/>
          </a:bodyPr>
          <a:lstStyle/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>
                <a:ea typeface="+mn-ea"/>
              </a:rPr>
              <a:t>In the 1500s, many Spanish explorers came to the Americas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>
                <a:ea typeface="+mn-ea"/>
              </a:rPr>
              <a:t>Gained control of all of present-day Mexico and Central America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>
                <a:ea typeface="+mn-ea"/>
              </a:rPr>
              <a:t>Aided by guns, horses, disease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>
                <a:ea typeface="+mn-ea"/>
              </a:rPr>
              <a:t>Hernan Cortes conquered the Aztecs in Mexico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>
                <a:ea typeface="+mn-ea"/>
              </a:rPr>
              <a:t>Francisco Pizarro conquered the Incas in South America</a:t>
            </a:r>
          </a:p>
        </p:txBody>
      </p:sp>
      <p:pic>
        <p:nvPicPr>
          <p:cNvPr id="27651" name="Picture 5" descr="carabe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30448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F7F7F"/>
                </a:solidFill>
                <a:latin typeface="KG Ten Thousand Reasons" charset="0"/>
              </a:rPr>
              <a:t>Hernan Cortez &amp; the Aztecs</a:t>
            </a:r>
          </a:p>
        </p:txBody>
      </p:sp>
      <p:pic>
        <p:nvPicPr>
          <p:cNvPr id="28674" name="Picture 5" descr="cort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47800"/>
            <a:ext cx="30765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7" descr="93004-004-E7FAA8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5229225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98450" y="381000"/>
            <a:ext cx="8540750" cy="1447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F7F7F"/>
                </a:solidFill>
                <a:latin typeface="KG Ten Thousand Reasons" charset="0"/>
              </a:rPr>
              <a:t>Francisco Pizarro </a:t>
            </a:r>
            <a:br>
              <a:rPr lang="en-US" altLang="en-US" smtClean="0">
                <a:solidFill>
                  <a:srgbClr val="7F7F7F"/>
                </a:solidFill>
                <a:latin typeface="KG Ten Thousand Reasons" charset="0"/>
              </a:rPr>
            </a:br>
            <a:r>
              <a:rPr lang="en-US" altLang="en-US" smtClean="0">
                <a:solidFill>
                  <a:srgbClr val="7F7F7F"/>
                </a:solidFill>
                <a:latin typeface="KG Ten Thousand Reasons" charset="0"/>
              </a:rPr>
              <a:t>&amp; the Inca </a:t>
            </a:r>
          </a:p>
        </p:txBody>
      </p:sp>
      <p:pic>
        <p:nvPicPr>
          <p:cNvPr id="29698" name="Picture 7" descr="24075_Pizarro-Francis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3175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9" descr="Pizarr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49463"/>
            <a:ext cx="5562600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+mj-ea"/>
              </a:rPr>
              <a:t>Think About:</a:t>
            </a:r>
            <a:endParaRPr lang="en-US" dirty="0">
              <a:solidFill>
                <a:schemeClr val="bg2">
                  <a:lumMod val="50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What were the  major events that took place during the Age of Exploration in Europe?</a:t>
            </a:r>
            <a:endParaRPr lang="en-US" dirty="0">
              <a:solidFill>
                <a:schemeClr val="bg1">
                  <a:lumMod val="50000"/>
                </a:schemeClr>
              </a:solidFill>
              <a:ea typeface="+mn-ea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52400"/>
            <a:ext cx="8540750" cy="11430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ea typeface="+mj-ea"/>
              </a:rPr>
              <a:t>Effects of Exploration</a:t>
            </a:r>
          </a:p>
        </p:txBody>
      </p:sp>
      <p:sp>
        <p:nvSpPr>
          <p:cNvPr id="31746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34" charset="0"/>
              </a:rPr>
              <a:t>World-wide trade systems</a:t>
            </a:r>
          </a:p>
          <a:p>
            <a:pPr eaLnBrk="1" hangingPunct="1"/>
            <a:r>
              <a:rPr lang="en-US" altLang="en-US" smtClean="0">
                <a:latin typeface="Calibri" pitchFamily="34" charset="0"/>
              </a:rPr>
              <a:t>Development of a new global economy</a:t>
            </a:r>
          </a:p>
          <a:p>
            <a:pPr eaLnBrk="1" hangingPunct="1"/>
            <a:r>
              <a:rPr lang="en-US" altLang="en-US" smtClean="0">
                <a:latin typeface="Calibri" pitchFamily="34" charset="0"/>
              </a:rPr>
              <a:t>Colonization of the Americas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  <a:latin typeface="KG Ten Thousand Reasons" charset="0"/>
              </a:rPr>
              <a:t>Directions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Use your thinking map to follow along and record the information presented in each slide.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For each topic area, you will listen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and take brief notes so that you can discuss each section. </a:t>
            </a:r>
            <a:endParaRPr lang="en-US" dirty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You may ask questions at any point by raising your hand quietly.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</a:rPr>
              <a:t>New Trade Systems</a:t>
            </a:r>
          </a:p>
        </p:txBody>
      </p:sp>
      <p:sp>
        <p:nvSpPr>
          <p:cNvPr id="32770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600200"/>
            <a:ext cx="8540750" cy="48006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Calibri" pitchFamily="34" charset="0"/>
              </a:rPr>
              <a:t>Columbian Exchange</a:t>
            </a:r>
          </a:p>
          <a:p>
            <a:pPr lvl="1" eaLnBrk="1" hangingPunct="1"/>
            <a:r>
              <a:rPr lang="en-US" altLang="en-US" sz="2400" smtClean="0">
                <a:latin typeface="Calibri" pitchFamily="34" charset="0"/>
              </a:rPr>
              <a:t>A system of exchange between the </a:t>
            </a:r>
            <a:r>
              <a:rPr lang="ja-JP" altLang="en-US" sz="2400" smtClean="0">
                <a:latin typeface="Arial" pitchFamily="34" charset="0"/>
                <a:ea typeface="ＭＳ Ｐ明朝" charset="-128"/>
              </a:rPr>
              <a:t>“</a:t>
            </a:r>
            <a:r>
              <a:rPr lang="en-US" altLang="ja-JP" sz="2400" smtClean="0">
                <a:latin typeface="Calibri" pitchFamily="34" charset="0"/>
              </a:rPr>
              <a:t>old</a:t>
            </a:r>
            <a:r>
              <a:rPr lang="ja-JP" altLang="en-US" sz="2400" smtClean="0">
                <a:latin typeface="Arial" pitchFamily="34" charset="0"/>
                <a:ea typeface="ＭＳ Ｐ明朝" charset="-128"/>
              </a:rPr>
              <a:t>”</a:t>
            </a:r>
            <a:r>
              <a:rPr lang="en-US" altLang="ja-JP" sz="2400" smtClean="0">
                <a:latin typeface="Calibri" pitchFamily="34" charset="0"/>
              </a:rPr>
              <a:t> and </a:t>
            </a:r>
            <a:r>
              <a:rPr lang="ja-JP" altLang="en-US" sz="2400" smtClean="0">
                <a:latin typeface="Arial" pitchFamily="34" charset="0"/>
                <a:ea typeface="ＭＳ Ｐ明朝" charset="-128"/>
              </a:rPr>
              <a:t>“</a:t>
            </a:r>
            <a:r>
              <a:rPr lang="en-US" altLang="ja-JP" sz="2400" smtClean="0">
                <a:latin typeface="Calibri" pitchFamily="34" charset="0"/>
              </a:rPr>
              <a:t>new</a:t>
            </a:r>
            <a:r>
              <a:rPr lang="ja-JP" altLang="en-US" sz="2400" smtClean="0">
                <a:latin typeface="Arial" pitchFamily="34" charset="0"/>
                <a:ea typeface="ＭＳ Ｐ明朝" charset="-128"/>
              </a:rPr>
              <a:t>”</a:t>
            </a:r>
            <a:r>
              <a:rPr lang="en-US" altLang="ja-JP" sz="2400" smtClean="0">
                <a:latin typeface="Calibri" pitchFamily="34" charset="0"/>
              </a:rPr>
              <a:t> worlds; plants, animals, disease</a:t>
            </a:r>
          </a:p>
          <a:p>
            <a:pPr lvl="1" eaLnBrk="1" hangingPunct="1"/>
            <a:r>
              <a:rPr lang="en-US" altLang="en-US" sz="2400" smtClean="0">
                <a:latin typeface="Calibri" pitchFamily="34" charset="0"/>
              </a:rPr>
              <a:t>From Americas: beans, tobacco, corn, tomatoes, vanilla, turkey, cocoa, potatoes, avocadoes</a:t>
            </a:r>
          </a:p>
          <a:p>
            <a:pPr lvl="1" eaLnBrk="1" hangingPunct="1"/>
            <a:r>
              <a:rPr lang="en-US" altLang="en-US" sz="2400" smtClean="0">
                <a:latin typeface="Calibri" pitchFamily="34" charset="0"/>
              </a:rPr>
              <a:t>From Europe/Asia/Africa: bananas, livestock, onions, sugarcane, coffee, grapes, disease</a:t>
            </a:r>
          </a:p>
          <a:p>
            <a:pPr eaLnBrk="1" hangingPunct="1"/>
            <a:r>
              <a:rPr lang="en-US" altLang="en-US" sz="2800" smtClean="0">
                <a:latin typeface="Calibri" pitchFamily="34" charset="0"/>
              </a:rPr>
              <a:t>Triangular Trade</a:t>
            </a:r>
          </a:p>
          <a:p>
            <a:pPr lvl="1" eaLnBrk="1" hangingPunct="1"/>
            <a:r>
              <a:rPr lang="en-US" altLang="en-US" sz="2400" smtClean="0">
                <a:latin typeface="Calibri" pitchFamily="34" charset="0"/>
              </a:rPr>
              <a:t>A system of exchange between the Americas, Europe, and Africa which brought slaves to the Americas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F7F7F"/>
                </a:solidFill>
                <a:latin typeface="KG Ten Thousand Reasons" charset="0"/>
              </a:rPr>
              <a:t>Columbian Exchange</a:t>
            </a:r>
          </a:p>
        </p:txBody>
      </p:sp>
      <p:pic>
        <p:nvPicPr>
          <p:cNvPr id="33794" name="Picture 5" descr="ColEx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9700"/>
            <a:ext cx="784860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F7F7F"/>
                </a:solidFill>
                <a:latin typeface="KG Ten Thousand Reasons" charset="0"/>
              </a:rPr>
              <a:t>Triangular Trade</a:t>
            </a:r>
          </a:p>
        </p:txBody>
      </p:sp>
      <p:sp>
        <p:nvSpPr>
          <p:cNvPr id="34818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  <p:pic>
        <p:nvPicPr>
          <p:cNvPr id="34819" name="Picture 5" descr="triangle_tr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50963"/>
            <a:ext cx="7239000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F7F7F"/>
                </a:solidFill>
                <a:latin typeface="KG Ten Thousand Reasons" charset="0"/>
              </a:rPr>
              <a:t>Economic Policies</a:t>
            </a:r>
          </a:p>
        </p:txBody>
      </p:sp>
      <p:sp>
        <p:nvSpPr>
          <p:cNvPr id="35842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Capitalism: an economic system in which people use resources to turn a profit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Founded in competition!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Investments; patrons; Medici family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Mercantilism: a policy that a country</a:t>
            </a:r>
            <a:r>
              <a:rPr lang="ja-JP" altLang="en-US" smtClean="0">
                <a:latin typeface="Arial" pitchFamily="34" charset="0"/>
                <a:ea typeface="ＭＳ Ｐ明朝" charset="-128"/>
              </a:rPr>
              <a:t>’</a:t>
            </a:r>
            <a:r>
              <a:rPr lang="en-US" altLang="ja-JP" smtClean="0">
                <a:latin typeface="Calibri" pitchFamily="34" charset="0"/>
              </a:rPr>
              <a:t>s power depends on its wealth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Wealth came from trade and gold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Led to rivalry for colonies that sent home gold and produced goods for the home country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7F7F7F"/>
                </a:solidFill>
                <a:latin typeface="KG Ten Thousand Reasons" charset="0"/>
              </a:rPr>
              <a:t>Colonization of the Americas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000" smtClean="0">
                <a:latin typeface="Calibri" pitchFamily="34" charset="0"/>
              </a:rPr>
              <a:t>European countries sent groups of settlers to the Americas to build colonies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smtClean="0">
                <a:latin typeface="Calibri" pitchFamily="34" charset="0"/>
              </a:rPr>
              <a:t>Europeans turned natives into slaves to work their farms and tobacco plantations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smtClean="0">
                <a:latin typeface="Calibri" pitchFamily="34" charset="0"/>
              </a:rPr>
              <a:t>Eventually, they turned to slaves in Africa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000" smtClean="0">
                <a:latin typeface="Calibri" pitchFamily="34" charset="0"/>
              </a:rPr>
              <a:t>Enslaved Africans were tied together and marched down to a European fort on Africa</a:t>
            </a:r>
            <a:r>
              <a:rPr lang="ja-JP" altLang="en-US" sz="3000" smtClean="0">
                <a:latin typeface="Arial" pitchFamily="34" charset="0"/>
                <a:ea typeface="ＭＳ Ｐ明朝" charset="-128"/>
              </a:rPr>
              <a:t>’</a:t>
            </a:r>
            <a:r>
              <a:rPr lang="en-US" altLang="ja-JP" sz="3000" smtClean="0">
                <a:latin typeface="Calibri" pitchFamily="34" charset="0"/>
              </a:rPr>
              <a:t>s west coast where they were traded for cheap goods. If they survived the brutal conditions on the ship, they were sold to plantation owners in the Americas. </a:t>
            </a:r>
            <a:endParaRPr lang="en-US" altLang="en-US" sz="3000"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  <a:latin typeface="KG Ten Thousand Reasons" charset="0"/>
            </a:endParaRPr>
          </a:p>
        </p:txBody>
      </p:sp>
      <p:sp>
        <p:nvSpPr>
          <p:cNvPr id="37890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  <p:pic>
        <p:nvPicPr>
          <p:cNvPr id="37891" name="Picture 5" descr="slave-ship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0104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2">
                    <a:lumMod val="50000"/>
                  </a:schemeClr>
                </a:solidFill>
                <a:ea typeface="+mj-ea"/>
              </a:rPr>
              <a:t>Think About:</a:t>
            </a:r>
            <a:endParaRPr lang="en-US" dirty="0">
              <a:solidFill>
                <a:schemeClr val="bg2">
                  <a:lumMod val="50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How did European exploration result in changes in the Americas and throughout the world?</a:t>
            </a:r>
            <a:endParaRPr lang="en-US" dirty="0">
              <a:solidFill>
                <a:schemeClr val="bg1">
                  <a:lumMod val="50000"/>
                </a:schemeClr>
              </a:solidFill>
              <a:ea typeface="+mn-ea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9906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ea typeface="+mj-ea"/>
              </a:rPr>
              <a:t>Causes of Exploration</a:t>
            </a:r>
          </a:p>
        </p:txBody>
      </p:sp>
      <p:sp>
        <p:nvSpPr>
          <p:cNvPr id="15362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676400"/>
            <a:ext cx="8540750" cy="4191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34" charset="0"/>
              </a:rPr>
              <a:t>Sea Route to Asia</a:t>
            </a:r>
          </a:p>
          <a:p>
            <a:pPr eaLnBrk="1" hangingPunct="1"/>
            <a:r>
              <a:rPr lang="en-US" altLang="en-US" smtClean="0">
                <a:latin typeface="Calibri" pitchFamily="34" charset="0"/>
              </a:rPr>
              <a:t>Motives</a:t>
            </a:r>
          </a:p>
          <a:p>
            <a:pPr eaLnBrk="1" hangingPunct="1"/>
            <a:r>
              <a:rPr lang="en-US" altLang="en-US" smtClean="0">
                <a:latin typeface="Calibri" pitchFamily="34" charset="0"/>
              </a:rPr>
              <a:t>Technology</a:t>
            </a:r>
          </a:p>
          <a:p>
            <a:pPr eaLnBrk="1" hangingPunct="1"/>
            <a:r>
              <a:rPr lang="en-US" altLang="en-US" smtClean="0">
                <a:latin typeface="Calibri" pitchFamily="34" charset="0"/>
              </a:rPr>
              <a:t>Sponsors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</a:rPr>
              <a:t>A Sea Route to Asia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Marco Polo (1200s)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Italian merchant who traveled to China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Long journey across the Silk Road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Wrote a book about China</a:t>
            </a:r>
            <a:r>
              <a:rPr lang="ja-JP" altLang="en-US" smtClean="0">
                <a:latin typeface="Arial" pitchFamily="34" charset="0"/>
                <a:ea typeface="ＭＳ Ｐ明朝" charset="-128"/>
              </a:rPr>
              <a:t>’</a:t>
            </a:r>
            <a:r>
              <a:rPr lang="en-US" altLang="ja-JP" smtClean="0">
                <a:latin typeface="Calibri" pitchFamily="34" charset="0"/>
              </a:rPr>
              <a:t>s glory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Inspired Europeans to explore and trade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Trade goods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Calibri" pitchFamily="34" charset="0"/>
              </a:rPr>
              <a:t>Asia was home to valuable spices, silk, porcelain, and tea; huge potential for profit!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914400"/>
            <a:ext cx="20796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F7F7F"/>
                </a:solidFill>
                <a:latin typeface="KG Ten Thousand Reasons" charset="0"/>
              </a:rPr>
              <a:t>Motives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>
                <a:ea typeface="+mn-ea"/>
              </a:rPr>
              <a:t>Sea trade was much safer and more profitable than overland trade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>
                <a:ea typeface="+mn-ea"/>
              </a:rPr>
              <a:t>Why?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>
                <a:ea typeface="+mn-ea"/>
              </a:rPr>
              <a:t>Besides profit, explorers could gain: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>
                <a:ea typeface="+mn-ea"/>
              </a:rPr>
              <a:t>Adventure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>
                <a:ea typeface="+mn-ea"/>
              </a:rPr>
              <a:t>Fame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>
                <a:ea typeface="+mn-ea"/>
              </a:rPr>
              <a:t>Glory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>
                <a:ea typeface="+mn-ea"/>
              </a:rPr>
              <a:t>Land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>
              <a:ea typeface="+mn-ea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en-US">
              <a:ea typeface="+mn-ea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F7F7F"/>
                </a:solidFill>
                <a:latin typeface="KG Ten Thousand Reasons" charset="0"/>
              </a:rPr>
              <a:t>Technology</a:t>
            </a:r>
          </a:p>
        </p:txBody>
      </p:sp>
      <p:sp>
        <p:nvSpPr>
          <p:cNvPr id="18434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37575" cy="45720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Calibri" pitchFamily="34" charset="0"/>
              </a:rPr>
              <a:t>The compass was invented in Asia and first used for large-scale navigation by Zheng He (1400s)</a:t>
            </a:r>
          </a:p>
          <a:p>
            <a:pPr eaLnBrk="1" hangingPunct="1"/>
            <a:r>
              <a:rPr lang="en-US" altLang="en-US" sz="2800" dirty="0" smtClean="0">
                <a:latin typeface="Calibri" pitchFamily="34" charset="0"/>
              </a:rPr>
              <a:t>The astrolabe was a tool that measured the angles of stars along the horizon to help explorers determine their location</a:t>
            </a:r>
          </a:p>
          <a:p>
            <a:pPr eaLnBrk="1" hangingPunct="1"/>
            <a:r>
              <a:rPr lang="en-US" altLang="en-US" sz="2800" dirty="0" smtClean="0">
                <a:latin typeface="Calibri" pitchFamily="34" charset="0"/>
              </a:rPr>
              <a:t>The caravel was a new type of ship with square and triangular sails that was capable of long-distance travel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76800"/>
            <a:ext cx="2759075" cy="171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F7F7F"/>
                </a:solidFill>
                <a:latin typeface="KG Ten Thousand Reasons" charset="0"/>
              </a:rPr>
              <a:t>Sponsors</a:t>
            </a:r>
          </a:p>
        </p:txBody>
      </p:sp>
      <p:sp>
        <p:nvSpPr>
          <p:cNvPr id="19458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34" charset="0"/>
              </a:rPr>
              <a:t>European countries began to compete for control of important trade routes</a:t>
            </a:r>
          </a:p>
          <a:p>
            <a:pPr eaLnBrk="1" hangingPunct="1"/>
            <a:r>
              <a:rPr lang="en-US" altLang="en-US" smtClean="0">
                <a:latin typeface="Calibri" pitchFamily="34" charset="0"/>
              </a:rPr>
              <a:t>Sponsors (monarchs or other wealthy figures) supported exploration by paying for ships, supplies, and time; making an investment</a:t>
            </a:r>
          </a:p>
          <a:p>
            <a:pPr eaLnBrk="1" hangingPunct="1"/>
            <a:r>
              <a:rPr lang="en-US" altLang="en-US" smtClean="0">
                <a:latin typeface="Calibri" pitchFamily="34" charset="0"/>
              </a:rPr>
              <a:t>Exploration was also a chance to spread religion</a:t>
            </a:r>
          </a:p>
          <a:p>
            <a:pPr eaLnBrk="1" hangingPunct="1"/>
            <a:r>
              <a:rPr lang="en-US" altLang="en-US" smtClean="0">
                <a:latin typeface="Calibri" pitchFamily="34" charset="0"/>
              </a:rPr>
              <a:t>A dream come true for an explorer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+mj-ea"/>
              </a:rPr>
              <a:t>Think About:</a:t>
            </a:r>
            <a:endParaRPr lang="en-US" dirty="0">
              <a:solidFill>
                <a:schemeClr val="bg2">
                  <a:lumMod val="50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How did finding a sea route, personal motives, technology, and sponsors contribute to the Age of Exploration in Europe? </a:t>
            </a:r>
            <a:endParaRPr lang="en-US" dirty="0">
              <a:solidFill>
                <a:schemeClr val="bg1">
                  <a:lumMod val="50000"/>
                </a:schemeClr>
              </a:solidFill>
              <a:ea typeface="+mn-ea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2250" y="-228600"/>
            <a:ext cx="8540750" cy="21336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ea typeface="+mj-ea"/>
              </a:rPr>
              <a:t>Major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a typeface="+mj-ea"/>
              </a:rPr>
              <a:t>Events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a typeface="+mj-ea"/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ea typeface="+mj-ea"/>
              </a:rPr>
            </a:br>
            <a:endParaRPr lang="en-US" dirty="0">
              <a:solidFill>
                <a:schemeClr val="accent2">
                  <a:lumMod val="50000"/>
                </a:schemeClr>
              </a:solidFill>
              <a:ea typeface="+mj-ea"/>
            </a:endParaRPr>
          </a:p>
        </p:txBody>
      </p:sp>
      <p:sp>
        <p:nvSpPr>
          <p:cNvPr id="21506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981200"/>
            <a:ext cx="8540750" cy="34321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34" charset="0"/>
              </a:rPr>
              <a:t>Portugal leads the way</a:t>
            </a:r>
          </a:p>
          <a:p>
            <a:pPr eaLnBrk="1" hangingPunct="1"/>
            <a:r>
              <a:rPr lang="en-US" altLang="en-US" smtClean="0">
                <a:latin typeface="Calibri" pitchFamily="34" charset="0"/>
              </a:rPr>
              <a:t>Columbus sails for Spain</a:t>
            </a:r>
          </a:p>
          <a:p>
            <a:pPr eaLnBrk="1" hangingPunct="1"/>
            <a:r>
              <a:rPr lang="en-US" altLang="en-US" smtClean="0">
                <a:latin typeface="Calibri" pitchFamily="34" charset="0"/>
              </a:rPr>
              <a:t>Magellan makes history</a:t>
            </a:r>
          </a:p>
          <a:p>
            <a:pPr eaLnBrk="1" hangingPunct="1"/>
            <a:r>
              <a:rPr lang="en-US" altLang="en-US" smtClean="0">
                <a:latin typeface="Calibri" pitchFamily="34" charset="0"/>
              </a:rPr>
              <a:t>Conquistadors in the Americas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Whoosh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363</TotalTime>
  <Words>800</Words>
  <Application>Microsoft Office PowerPoint</Application>
  <PresentationFormat>On-screen Show (4:3)</PresentationFormat>
  <Paragraphs>96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Tahoma</vt:lpstr>
      <vt:lpstr>MS PGothic</vt:lpstr>
      <vt:lpstr>Arial</vt:lpstr>
      <vt:lpstr>KG Ten Thousand Reasons</vt:lpstr>
      <vt:lpstr>Calibri</vt:lpstr>
      <vt:lpstr>Wingdings 2</vt:lpstr>
      <vt:lpstr>Wingdings</vt:lpstr>
      <vt:lpstr>Georgia</vt:lpstr>
      <vt:lpstr>ＭＳ Ｐ明朝</vt:lpstr>
      <vt:lpstr>Civic</vt:lpstr>
      <vt:lpstr>Age of Exploration</vt:lpstr>
      <vt:lpstr>Directions</vt:lpstr>
      <vt:lpstr>Causes of Exploration</vt:lpstr>
      <vt:lpstr>A Sea Route to Asia</vt:lpstr>
      <vt:lpstr>Motives</vt:lpstr>
      <vt:lpstr>Technology</vt:lpstr>
      <vt:lpstr>Sponsors</vt:lpstr>
      <vt:lpstr>Think About:</vt:lpstr>
      <vt:lpstr>Major Events </vt:lpstr>
      <vt:lpstr>Portugal Leads the Way</vt:lpstr>
      <vt:lpstr>Christopher Columbus</vt:lpstr>
      <vt:lpstr>PowerPoint Presentation</vt:lpstr>
      <vt:lpstr>Ferdinand Magellan</vt:lpstr>
      <vt:lpstr>PowerPoint Presentation</vt:lpstr>
      <vt:lpstr>Conquistadors</vt:lpstr>
      <vt:lpstr>Hernan Cortez &amp; the Aztecs</vt:lpstr>
      <vt:lpstr>Francisco Pizarro  &amp; the Inca </vt:lpstr>
      <vt:lpstr>Think About:</vt:lpstr>
      <vt:lpstr>Effects of Exploration</vt:lpstr>
      <vt:lpstr>New Trade Systems</vt:lpstr>
      <vt:lpstr>Columbian Exchange</vt:lpstr>
      <vt:lpstr>Triangular Trade</vt:lpstr>
      <vt:lpstr>Economic Policies</vt:lpstr>
      <vt:lpstr>Colonization of the Americas</vt:lpstr>
      <vt:lpstr>PowerPoint Presentation</vt:lpstr>
      <vt:lpstr>Think About:</vt:lpstr>
    </vt:vector>
  </TitlesOfParts>
  <Company>SBCUSD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Exploration</dc:title>
  <dc:creator>IT</dc:creator>
  <cp:lastModifiedBy>alison_mclin</cp:lastModifiedBy>
  <cp:revision>22</cp:revision>
  <dcterms:created xsi:type="dcterms:W3CDTF">2011-04-11T21:35:01Z</dcterms:created>
  <dcterms:modified xsi:type="dcterms:W3CDTF">2018-08-18T17:45:06Z</dcterms:modified>
</cp:coreProperties>
</file>