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8" r:id="rId2"/>
    <p:sldId id="257" r:id="rId3"/>
    <p:sldId id="259" r:id="rId4"/>
    <p:sldId id="260" r:id="rId5"/>
    <p:sldId id="261" r:id="rId6"/>
    <p:sldId id="262" r:id="rId7"/>
    <p:sldId id="265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73" r:id="rId16"/>
    <p:sldId id="274" r:id="rId17"/>
    <p:sldId id="276" r:id="rId18"/>
    <p:sldId id="275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8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41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7393B-E57B-4A1B-9405-D70FF24EDC81}" type="datetimeFigureOut">
              <a:rPr lang="en-US" smtClean="0"/>
              <a:t>10/30/2019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75155A-1C61-49DE-BE59-0AEF2EC2C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84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35406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09570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22335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457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6441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059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5403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627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95125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328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8784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2995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73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944AF34-0DD4-4A7F-B6EB-D36E9E7A5E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9988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EFC1E-03DB-4D79-A49A-30F0898F26A2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35BC7F-7C1E-4C29-8F1B-6A511D50F1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76795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D6268E-EC85-48F1-AEE3-4C003134DE27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888310-FEB2-4964-86E5-FF68CC87F5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1417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5ACA1-3948-41FC-9F7E-A706CABD3246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4C2F79-F8B6-4249-918D-4F78DFB126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794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0B7AC2-6F06-4A2C-BB07-B1C1E68762D4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B03AF3-E407-4EB7-B986-B86DCA121D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902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544B7-A18C-4F48-B73B-4418267800E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511CE-0047-4A2E-93B6-B6D04981470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7421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00536D-8286-4517-9C47-4555B16AA3B9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2B51C4-27F5-4246-904F-35C99DC879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5276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747371-4F7B-4140-9E8E-EA67D5D8C373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D85757-00F9-4720-B5ED-26511A7DF4E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61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E5E50D-CAF8-4BCD-A82F-396ED8E4A765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CC35C-6502-49E9-9017-0FB65CE147E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99582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79808-B5F9-48CA-B0F8-1332CA82675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1FC5D9-56B1-41E7-80CC-4C4E0F34A6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046133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E5467D-C57E-47B6-8BEF-2A7947F269C8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02F10-19C8-482F-8DBA-50E8FFB7E6F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7988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D3FBC7-9B39-41C6-B9FF-DE1231759D41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D91E-B03D-40D1-B743-FAFBB6A28B2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320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E2B7F798-B370-43F9-898C-24B3961D58FF}" type="datetimeFigureOut">
              <a:rPr lang="en-US"/>
              <a:pPr>
                <a:defRPr/>
              </a:pPr>
              <a:t>10/30/2019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A22E5466-374F-45AE-B4CF-8AEEB3C338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569044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American Imperialism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America: An Emerging World Power</a:t>
            </a:r>
          </a:p>
        </p:txBody>
      </p:sp>
    </p:spTree>
    <p:extLst>
      <p:ext uri="{BB962C8B-B14F-4D97-AF65-F5344CB8AC3E}">
        <p14:creationId xmlns:p14="http://schemas.microsoft.com/office/powerpoint/2010/main" val="14139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866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/>
              <a:t>The US &amp; the Pacific Region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u="sng" dirty="0"/>
              <a:t>Matthew Perry</a:t>
            </a:r>
          </a:p>
          <a:p>
            <a:pPr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(1853) Sailed a fleet of American warships into Tokyo Bay, Japan</a:t>
            </a:r>
          </a:p>
          <a:p>
            <a:pPr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(1854) “</a:t>
            </a:r>
            <a:r>
              <a:rPr lang="en-US" i="1" dirty="0"/>
              <a:t>Negotiated</a:t>
            </a:r>
            <a:r>
              <a:rPr lang="en-US" dirty="0"/>
              <a:t>” a trade deal between the US &amp; Japan</a:t>
            </a:r>
          </a:p>
          <a:p>
            <a:pPr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(1867) Midway</a:t>
            </a:r>
          </a:p>
          <a:p>
            <a:pPr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(1875) Hawaii</a:t>
            </a:r>
          </a:p>
          <a:p>
            <a:pPr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(1887) Pearl Harbor</a:t>
            </a:r>
          </a:p>
          <a:p>
            <a:pPr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1800" dirty="0"/>
          </a:p>
        </p:txBody>
      </p:sp>
      <p:pic>
        <p:nvPicPr>
          <p:cNvPr id="420868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18" b="2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500197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890" name="Title 1"/>
          <p:cNvSpPr>
            <a:spLocks noGrp="1"/>
          </p:cNvSpPr>
          <p:nvPr>
            <p:ph type="title"/>
          </p:nvPr>
        </p:nvSpPr>
        <p:spPr>
          <a:xfrm>
            <a:off x="648929" y="629266"/>
            <a:ext cx="3651467" cy="80563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4000" dirty="0"/>
              <a:t>The US &amp; Alaska</a:t>
            </a:r>
          </a:p>
        </p:txBody>
      </p:sp>
      <p:sp>
        <p:nvSpPr>
          <p:cNvPr id="421891" name="Content Placeholder 2"/>
          <p:cNvSpPr>
            <a:spLocks noGrp="1"/>
          </p:cNvSpPr>
          <p:nvPr>
            <p:ph sz="half" idx="1"/>
          </p:nvPr>
        </p:nvSpPr>
        <p:spPr>
          <a:xfrm>
            <a:off x="648931" y="1434906"/>
            <a:ext cx="3651466" cy="4788914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altLang="en-US" b="1" u="sng" dirty="0"/>
              <a:t>William Seward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(1867) US Secretary of State who negotiated the purchase of Alaska from Russia for $7.2 million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“</a:t>
            </a:r>
            <a:r>
              <a:rPr lang="en-US" altLang="en-US" i="1" dirty="0"/>
              <a:t>Seward’s Icebox</a:t>
            </a:r>
            <a:r>
              <a:rPr lang="en-US" altLang="en-US" dirty="0"/>
              <a:t>”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Doubled the size of the US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Turned out to be rich in timber, oil, etc.</a:t>
            </a:r>
          </a:p>
          <a:p>
            <a:pPr indent="-228600" eaLnBrk="1" hangingPunct="1">
              <a:lnSpc>
                <a:spcPct val="90000"/>
              </a:lnSpc>
            </a:pPr>
            <a:endParaRPr lang="en-US" altLang="en-US" sz="1800" dirty="0"/>
          </a:p>
        </p:txBody>
      </p:sp>
      <p:pic>
        <p:nvPicPr>
          <p:cNvPr id="421892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0714"/>
          <a:stretch/>
        </p:blipFill>
        <p:spPr>
          <a:xfrm>
            <a:off x="4639056" y="10"/>
            <a:ext cx="7552944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913418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54496" cy="18288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dirty="0"/>
              <a:t>The US &amp; Latin America</a:t>
            </a:r>
          </a:p>
        </p:txBody>
      </p:sp>
      <p:sp>
        <p:nvSpPr>
          <p:cNvPr id="422915" name="Content Placeholder 2"/>
          <p:cNvSpPr>
            <a:spLocks noGrp="1"/>
          </p:cNvSpPr>
          <p:nvPr>
            <p:ph sz="half" idx="1"/>
          </p:nvPr>
        </p:nvSpPr>
        <p:spPr>
          <a:xfrm>
            <a:off x="838200" y="2322576"/>
            <a:ext cx="6254496" cy="38587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altLang="en-US" b="1" u="sng" dirty="0"/>
              <a:t>First International Pan-American Conference </a:t>
            </a:r>
            <a:r>
              <a:rPr lang="en-US" altLang="en-US" dirty="0"/>
              <a:t>(1889)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17 LA countries &amp; the US agreed to build the </a:t>
            </a:r>
            <a:r>
              <a:rPr lang="en-US" altLang="en-US" i="1" dirty="0"/>
              <a:t>Pan-American Highway </a:t>
            </a:r>
            <a:endParaRPr lang="en-US" altLang="en-US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LA = within the US “</a:t>
            </a:r>
            <a:r>
              <a:rPr lang="en-US" altLang="en-US" i="1" dirty="0"/>
              <a:t>sphere of influence</a:t>
            </a:r>
            <a:r>
              <a:rPr lang="en-US" altLang="en-US" dirty="0"/>
              <a:t>” (President Cleveland)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dirty="0"/>
          </a:p>
        </p:txBody>
      </p:sp>
      <p:pic>
        <p:nvPicPr>
          <p:cNvPr id="422916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69"/>
          <a:stretch/>
        </p:blipFill>
        <p:spPr>
          <a:xfrm>
            <a:off x="7552266" y="10"/>
            <a:ext cx="4639733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0534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938" name="Title 1"/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dirty="0"/>
              <a:t>The US &amp; Hawaii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3939" name="Content Placeholder 2"/>
          <p:cNvSpPr>
            <a:spLocks noGrp="1"/>
          </p:cNvSpPr>
          <p:nvPr>
            <p:ph sz="half" idx="1"/>
          </p:nvPr>
        </p:nvSpPr>
        <p:spPr>
          <a:xfrm>
            <a:off x="655321" y="2575034"/>
            <a:ext cx="5120113" cy="346222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altLang="en-US" b="1" u="sng" dirty="0"/>
              <a:t>Queen Liliuokalani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A threat to American sugar cane planters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With help from US Marines, Queen Lili overthrown </a:t>
            </a:r>
          </a:p>
        </p:txBody>
      </p:sp>
      <p:pic>
        <p:nvPicPr>
          <p:cNvPr id="423940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528"/>
          <a:stretch/>
        </p:blipFill>
        <p:spPr>
          <a:xfrm>
            <a:off x="5878849" y="10"/>
            <a:ext cx="6313150" cy="6857987"/>
          </a:xfrm>
          <a:custGeom>
            <a:avLst/>
            <a:gdLst>
              <a:gd name="connsiteX0" fmla="*/ 65565 w 6313150"/>
              <a:gd name="connsiteY0" fmla="*/ 0 h 6857997"/>
              <a:gd name="connsiteX1" fmla="*/ 6313150 w 6313150"/>
              <a:gd name="connsiteY1" fmla="*/ 0 h 6857997"/>
              <a:gd name="connsiteX2" fmla="*/ 6313150 w 6313150"/>
              <a:gd name="connsiteY2" fmla="*/ 6857997 h 6857997"/>
              <a:gd name="connsiteX3" fmla="*/ 3293946 w 6313150"/>
              <a:gd name="connsiteY3" fmla="*/ 6857997 h 6857997"/>
              <a:gd name="connsiteX4" fmla="*/ 3235857 w 6313150"/>
              <a:gd name="connsiteY4" fmla="*/ 6823061 h 6857997"/>
              <a:gd name="connsiteX5" fmla="*/ 0 w 6313150"/>
              <a:gd name="connsiteY5" fmla="*/ 951803 h 6857997"/>
              <a:gd name="connsiteX6" fmla="*/ 31536 w 6313150"/>
              <a:gd name="connsiteY6" fmla="*/ 285771 h 685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4721979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496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dirty="0"/>
              <a:t>The US &amp; Hawaii, cont. </a:t>
            </a:r>
          </a:p>
        </p:txBody>
      </p:sp>
      <p:pic>
        <p:nvPicPr>
          <p:cNvPr id="424964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u="sng" dirty="0"/>
              <a:t>Sanford Dole</a:t>
            </a:r>
          </a:p>
          <a:p>
            <a:pPr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Wealthy American sugar cane planter who replaced Queen Lili</a:t>
            </a:r>
          </a:p>
          <a:p>
            <a:pPr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President Benjamin Harrison annexed Hawaii into the US</a:t>
            </a:r>
          </a:p>
          <a:p>
            <a:pPr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Later, President William McKinley proclaimed Hawaii an official US territory</a:t>
            </a:r>
          </a:p>
        </p:txBody>
      </p:sp>
    </p:spTree>
    <p:extLst>
      <p:ext uri="{BB962C8B-B14F-4D97-AF65-F5344CB8AC3E}">
        <p14:creationId xmlns:p14="http://schemas.microsoft.com/office/powerpoint/2010/main" val="231053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F5D36DF-2BA7-47AF-9A86-E4DE55DA5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</a:rPr>
              <a:t>Addendum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888E979-DC6C-4F48-96BE-5B66E8B730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9345" y="307731"/>
            <a:ext cx="3877306" cy="3997637"/>
          </a:xfrm>
          <a:prstGeom prst="rect">
            <a:avLst/>
          </a:prstGeom>
        </p:spPr>
      </p:pic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F140232-073F-40AF-B181-34254B0F6A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6043" y="307730"/>
            <a:ext cx="5455917" cy="3997637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A4924A1F-3492-416C-A545-4889982366C1}"/>
              </a:ext>
            </a:extLst>
          </p:cNvPr>
          <p:cNvSpPr txBox="1"/>
          <p:nvPr/>
        </p:nvSpPr>
        <p:spPr>
          <a:xfrm>
            <a:off x="5088929" y="5877414"/>
            <a:ext cx="2014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Military Power</a:t>
            </a:r>
          </a:p>
        </p:txBody>
      </p:sp>
    </p:spTree>
    <p:extLst>
      <p:ext uri="{BB962C8B-B14F-4D97-AF65-F5344CB8AC3E}">
        <p14:creationId xmlns:p14="http://schemas.microsoft.com/office/powerpoint/2010/main" val="353186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1DB0D9D-676A-4A2F-89E2-98121EFB5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</a:rPr>
              <a:t>Addendum, cont. 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1AA8718-27A6-4BE0-9029-52E75D2964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567" y="2891160"/>
            <a:ext cx="5455917" cy="3068953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F2AB5D3F-047A-4A2A-939B-FEF1FD6F7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5073" y="2891159"/>
            <a:ext cx="5455917" cy="306895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65C2AEE-DD7D-4A1F-B7A9-BE755A0E723D}"/>
              </a:ext>
            </a:extLst>
          </p:cNvPr>
          <p:cNvSpPr txBox="1"/>
          <p:nvPr/>
        </p:nvSpPr>
        <p:spPr>
          <a:xfrm>
            <a:off x="5109207" y="1592629"/>
            <a:ext cx="20141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Military Power</a:t>
            </a:r>
          </a:p>
        </p:txBody>
      </p:sp>
    </p:spTree>
    <p:extLst>
      <p:ext uri="{BB962C8B-B14F-4D97-AF65-F5344CB8AC3E}">
        <p14:creationId xmlns:p14="http://schemas.microsoft.com/office/powerpoint/2010/main" val="495097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F725A07-1187-4C74-A581-E9E5E189C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</a:rPr>
              <a:t>Addendum, cont. 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1829F89D-3D59-4211-BC52-9ECB4EC868E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0040" y="437898"/>
            <a:ext cx="5455917" cy="37373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DD248ED-3EC4-4B17-A0E2-5E628BD72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6043" y="437897"/>
            <a:ext cx="5455917" cy="3737301"/>
          </a:xfrm>
          <a:prstGeom prst="rect">
            <a:avLst/>
          </a:prstGeom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2ED1C696-5C08-46B6-9584-79C50D45CCE2}"/>
              </a:ext>
            </a:extLst>
          </p:cNvPr>
          <p:cNvSpPr txBox="1"/>
          <p:nvPr/>
        </p:nvSpPr>
        <p:spPr>
          <a:xfrm>
            <a:off x="5049271" y="5877414"/>
            <a:ext cx="20934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Export Markets</a:t>
            </a:r>
          </a:p>
        </p:txBody>
      </p:sp>
    </p:spTree>
    <p:extLst>
      <p:ext uri="{BB962C8B-B14F-4D97-AF65-F5344CB8AC3E}">
        <p14:creationId xmlns:p14="http://schemas.microsoft.com/office/powerpoint/2010/main" val="27758589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70CB38-8376-4F3B-9131-7996E1DE0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5400" dirty="0">
                <a:solidFill>
                  <a:srgbClr val="FFFFFF"/>
                </a:solidFill>
              </a:rPr>
              <a:t>Addendum, cont. 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>
            <a:extLst>
              <a:ext uri="{FF2B5EF4-FFF2-40B4-BE49-F238E27FC236}">
                <a16:creationId xmlns:a16="http://schemas.microsoft.com/office/drawing/2014/main" id="{240C65F4-08FC-420A-8498-EB48D2D37C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9758" y="2604234"/>
            <a:ext cx="5455917" cy="3273549"/>
          </a:xfrm>
          <a:prstGeom prst="rect">
            <a:avLst/>
          </a:prstGeom>
        </p:spPr>
      </p:pic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C6D7CDD5-4BD6-4693-99DE-D5BCF7B1AA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882" y="2596836"/>
            <a:ext cx="5455917" cy="32735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50B763E-C5BD-4949-A9BE-424DC26AB3A3}"/>
              </a:ext>
            </a:extLst>
          </p:cNvPr>
          <p:cNvSpPr txBox="1"/>
          <p:nvPr/>
        </p:nvSpPr>
        <p:spPr>
          <a:xfrm>
            <a:off x="5202630" y="1592629"/>
            <a:ext cx="18272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Foreign “Aid”</a:t>
            </a:r>
          </a:p>
        </p:txBody>
      </p:sp>
    </p:spTree>
    <p:extLst>
      <p:ext uri="{BB962C8B-B14F-4D97-AF65-F5344CB8AC3E}">
        <p14:creationId xmlns:p14="http://schemas.microsoft.com/office/powerpoint/2010/main" val="3609094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Objectives</a:t>
            </a:r>
          </a:p>
        </p:txBody>
      </p:sp>
      <p:sp>
        <p:nvSpPr>
          <p:cNvPr id="411653" name="Text Placeholder 6"/>
          <p:cNvSpPr>
            <a:spLocks noGrp="1"/>
          </p:cNvSpPr>
          <p:nvPr>
            <p:ph type="body" sz="quarter" idx="4294967295"/>
          </p:nvPr>
        </p:nvSpPr>
        <p:spPr>
          <a:xfrm>
            <a:off x="518596" y="1503216"/>
            <a:ext cx="5389562" cy="639762"/>
          </a:xfrm>
        </p:spPr>
        <p:txBody>
          <a:bodyPr/>
          <a:lstStyle/>
          <a:p>
            <a:r>
              <a:rPr lang="en-US" altLang="en-US" sz="2800" u="sng" dirty="0"/>
              <a:t>“I Can…”</a:t>
            </a:r>
          </a:p>
        </p:txBody>
      </p:sp>
      <p:sp>
        <p:nvSpPr>
          <p:cNvPr id="411654" name="Content Placeholder 7"/>
          <p:cNvSpPr>
            <a:spLocks noGrp="1"/>
          </p:cNvSpPr>
          <p:nvPr>
            <p:ph sz="quarter" idx="4294967295"/>
          </p:nvPr>
        </p:nvSpPr>
        <p:spPr>
          <a:xfrm>
            <a:off x="518596" y="2142978"/>
            <a:ext cx="7221906" cy="3951288"/>
          </a:xfrm>
        </p:spPr>
        <p:txBody>
          <a:bodyPr/>
          <a:lstStyle/>
          <a:p>
            <a:r>
              <a:rPr lang="en-US" altLang="en-US" sz="2800" i="1" dirty="0"/>
              <a:t>“I can </a:t>
            </a:r>
            <a:r>
              <a:rPr lang="en-US" altLang="en-US" sz="2800" b="1" i="1" dirty="0"/>
              <a:t>define American Imperialism</a:t>
            </a:r>
            <a:r>
              <a:rPr lang="en-US" altLang="en-US" sz="2800" i="1" dirty="0"/>
              <a:t> </a:t>
            </a:r>
            <a:r>
              <a:rPr lang="en-US" sz="2800" i="1" dirty="0"/>
              <a:t>and associate it with a </a:t>
            </a:r>
            <a:r>
              <a:rPr lang="en-US" sz="2800" b="1" i="1" dirty="0"/>
              <a:t>desire for raw materials and new markets</a:t>
            </a:r>
            <a:r>
              <a:rPr lang="en-US" altLang="en-US" sz="2800" b="1" i="1" dirty="0"/>
              <a:t> 	</a:t>
            </a:r>
          </a:p>
          <a:p>
            <a:r>
              <a:rPr lang="en-US" altLang="en-US" sz="2800" i="1" dirty="0"/>
              <a:t>I can describe the </a:t>
            </a:r>
            <a:r>
              <a:rPr lang="en-US" altLang="en-US" sz="2800" b="1" i="1" dirty="0"/>
              <a:t>consequences of American imperialism</a:t>
            </a:r>
            <a:r>
              <a:rPr lang="en-US" altLang="en-US" sz="2800" i="1" dirty="0"/>
              <a:t>, </a:t>
            </a:r>
            <a:r>
              <a:rPr lang="en-US" sz="2800" i="1" dirty="0"/>
              <a:t>including… </a:t>
            </a:r>
          </a:p>
          <a:p>
            <a:pPr lvl="1"/>
            <a:r>
              <a:rPr lang="en-US" sz="2400" b="1" i="1" dirty="0"/>
              <a:t>The annexation of Hawaii </a:t>
            </a:r>
            <a:r>
              <a:rPr lang="en-US" altLang="en-US" sz="2400" i="1" dirty="0"/>
              <a:t>” </a:t>
            </a:r>
            <a:r>
              <a:rPr lang="en-US" altLang="en-US" dirty="0"/>
              <a:t>	</a:t>
            </a:r>
          </a:p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28920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698" name="Title 3"/>
          <p:cNvSpPr>
            <a:spLocks noGrp="1"/>
          </p:cNvSpPr>
          <p:nvPr>
            <p:ph type="title"/>
          </p:nvPr>
        </p:nvSpPr>
        <p:spPr>
          <a:xfrm>
            <a:off x="762001" y="803325"/>
            <a:ext cx="5314536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dirty="0"/>
              <a:t>What is Imperialism?</a:t>
            </a:r>
          </a:p>
        </p:txBody>
      </p:sp>
      <p:sp>
        <p:nvSpPr>
          <p:cNvPr id="413699" name="Content Placeholder 4"/>
          <p:cNvSpPr>
            <a:spLocks noGrp="1"/>
          </p:cNvSpPr>
          <p:nvPr>
            <p:ph sz="half" idx="1"/>
          </p:nvPr>
        </p:nvSpPr>
        <p:spPr>
          <a:xfrm>
            <a:off x="762000" y="2279018"/>
            <a:ext cx="5314543" cy="3375920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altLang="en-US" b="1" u="sng" dirty="0"/>
              <a:t>Imperialism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Strong nations used their political, military, and economic power to control weaker territories</a:t>
            </a:r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13700" name="Content Placeholder 1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90" b="-3"/>
          <a:stretch/>
        </p:blipFill>
        <p:spPr>
          <a:xfrm>
            <a:off x="6750141" y="-2"/>
            <a:ext cx="5441859" cy="5654940"/>
          </a:xfrm>
          <a:custGeom>
            <a:avLst/>
            <a:gdLst>
              <a:gd name="connsiteX0" fmla="*/ 1041368 w 5441859"/>
              <a:gd name="connsiteY0" fmla="*/ 0 h 5654940"/>
              <a:gd name="connsiteX1" fmla="*/ 5441859 w 5441859"/>
              <a:gd name="connsiteY1" fmla="*/ 0 h 5654940"/>
              <a:gd name="connsiteX2" fmla="*/ 5441859 w 5441859"/>
              <a:gd name="connsiteY2" fmla="*/ 4820612 h 5654940"/>
              <a:gd name="connsiteX3" fmla="*/ 5285166 w 5441859"/>
              <a:gd name="connsiteY3" fmla="*/ 4957981 h 5654940"/>
              <a:gd name="connsiteX4" fmla="*/ 3267719 w 5441859"/>
              <a:gd name="connsiteY4" fmla="*/ 5654940 h 5654940"/>
              <a:gd name="connsiteX5" fmla="*/ 0 w 5441859"/>
              <a:gd name="connsiteY5" fmla="*/ 2387221 h 5654940"/>
              <a:gd name="connsiteX6" fmla="*/ 957093 w 5441859"/>
              <a:gd name="connsiteY6" fmla="*/ 76595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001927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Rectangle 72">
            <a:extLst>
              <a:ext uri="{FF2B5EF4-FFF2-40B4-BE49-F238E27FC236}">
                <a16:creationId xmlns:a16="http://schemas.microsoft.com/office/drawing/2014/main" id="{4038CB10-1F5C-4D54-9DF7-12586DE5B00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7546" y="4572000"/>
            <a:ext cx="7058307" cy="1964266"/>
          </a:xfrm>
          <a:prstGeom prst="rect">
            <a:avLst/>
          </a:prstGeom>
          <a:solidFill>
            <a:srgbClr val="753B2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722" name="Title 1"/>
          <p:cNvSpPr>
            <a:spLocks noGrp="1"/>
          </p:cNvSpPr>
          <p:nvPr>
            <p:ph type="title"/>
          </p:nvPr>
        </p:nvSpPr>
        <p:spPr>
          <a:xfrm>
            <a:off x="524256" y="4767072"/>
            <a:ext cx="6594189" cy="162521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 eaLnBrk="1" hangingPunct="1">
              <a:lnSpc>
                <a:spcPct val="90000"/>
              </a:lnSpc>
            </a:pPr>
            <a:r>
              <a:rPr lang="en-US" altLang="en-US" dirty="0">
                <a:solidFill>
                  <a:srgbClr val="FFFFFF"/>
                </a:solidFill>
              </a:rPr>
              <a:t>5 Causes of Imperialism</a:t>
            </a:r>
          </a:p>
        </p:txBody>
      </p:sp>
      <p:pic>
        <p:nvPicPr>
          <p:cNvPr id="414724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2411"/>
          <a:stretch/>
        </p:blipFill>
        <p:spPr>
          <a:xfrm>
            <a:off x="327547" y="321733"/>
            <a:ext cx="7058306" cy="4107392"/>
          </a:xfrm>
          <a:prstGeom prst="rect">
            <a:avLst/>
          </a:prstGeom>
        </p:spPr>
      </p:pic>
      <p:sp>
        <p:nvSpPr>
          <p:cNvPr id="75" name="Rectangle 74">
            <a:extLst>
              <a:ext uri="{FF2B5EF4-FFF2-40B4-BE49-F238E27FC236}">
                <a16:creationId xmlns:a16="http://schemas.microsoft.com/office/drawing/2014/main" id="{73ED6512-6858-4552-B699-9A97FE9A4EA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34655" y="321732"/>
            <a:ext cx="4335613" cy="6214534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4723" name="Content Placeholder 2"/>
          <p:cNvSpPr>
            <a:spLocks noGrp="1"/>
          </p:cNvSpPr>
          <p:nvPr>
            <p:ph sz="half" idx="1"/>
          </p:nvPr>
        </p:nvSpPr>
        <p:spPr>
          <a:xfrm>
            <a:off x="7765366" y="618978"/>
            <a:ext cx="3902377" cy="51511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altLang="en-US" b="1" u="sng" dirty="0">
                <a:solidFill>
                  <a:srgbClr val="FFFFFF"/>
                </a:solidFill>
              </a:rPr>
              <a:t>Extractive Economies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solidFill>
                  <a:srgbClr val="FFFFFF"/>
                </a:solidFill>
              </a:rPr>
              <a:t>Imperial country extracted (or removed) raw materials and natural resources from overseas colonies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FFFF"/>
                </a:solidFill>
              </a:rPr>
              <a:t>Tea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FFFF"/>
                </a:solidFill>
              </a:rPr>
              <a:t>Rubber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FFFF"/>
                </a:solidFill>
              </a:rPr>
              <a:t>Iron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>
                <a:solidFill>
                  <a:srgbClr val="FFFFFF"/>
                </a:solidFill>
              </a:rPr>
              <a:t>Petroleum, etc.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altLang="en-US" sz="2000" u="sng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34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748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08" b="3306"/>
          <a:stretch/>
        </p:blipFill>
        <p:spPr>
          <a:xfrm>
            <a:off x="-1" y="28146"/>
            <a:ext cx="12192000" cy="6857990"/>
          </a:xfrm>
          <a:prstGeom prst="rect">
            <a:avLst/>
          </a:prstGeom>
        </p:spPr>
      </p:pic>
      <p:sp>
        <p:nvSpPr>
          <p:cNvPr id="415750" name="Freeform: Shape 75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333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5746" name="Title 1"/>
          <p:cNvSpPr>
            <a:spLocks noGrp="1"/>
          </p:cNvSpPr>
          <p:nvPr>
            <p:ph type="title"/>
          </p:nvPr>
        </p:nvSpPr>
        <p:spPr>
          <a:xfrm>
            <a:off x="295422" y="632990"/>
            <a:ext cx="451746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sz="3300" dirty="0"/>
              <a:t>Causes of Imperialism, cont.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5422" y="1774372"/>
            <a:ext cx="4287462" cy="406389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 indent="-228600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b="1" u="sng" dirty="0"/>
              <a:t>Export Markets</a:t>
            </a:r>
          </a:p>
          <a:p>
            <a:pPr lvl="1" indent="-228600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dirty="0"/>
              <a:t>America needed markets for its surplus of goods </a:t>
            </a:r>
            <a:r>
              <a:rPr lang="en-US" b="1" i="1" dirty="0"/>
              <a:t>(commodities)</a:t>
            </a:r>
          </a:p>
          <a:p>
            <a:pPr lvl="2" eaLnBrk="1" fontAlgn="auto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US" sz="2400" i="1" dirty="0"/>
              <a:t>“Today we are raising more crops than we can consume. Today we are making more than we can use…Therefore we must find </a:t>
            </a:r>
            <a:r>
              <a:rPr lang="en-US" sz="2400" b="1" i="1" dirty="0"/>
              <a:t>new markets </a:t>
            </a:r>
            <a:r>
              <a:rPr lang="en-US" sz="2400" i="1" dirty="0"/>
              <a:t>for our produce…”</a:t>
            </a:r>
          </a:p>
          <a:p>
            <a:pPr lvl="3" eaLnBrk="1" fontAlgn="auto" hangingPunct="1">
              <a:lnSpc>
                <a:spcPct val="90000"/>
              </a:lnSpc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dirty="0"/>
              <a:t>Senator Albert Beveridge</a:t>
            </a:r>
          </a:p>
        </p:txBody>
      </p:sp>
    </p:spTree>
    <p:extLst>
      <p:ext uri="{BB962C8B-B14F-4D97-AF65-F5344CB8AC3E}">
        <p14:creationId xmlns:p14="http://schemas.microsoft.com/office/powerpoint/2010/main" val="327363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6772" name="Content Placeholder 4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45"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73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algn="ctr">
              <a:spcAft>
                <a:spcPts val="1000"/>
              </a:spcAft>
              <a:buClr>
                <a:schemeClr val="tx1"/>
              </a:buClr>
              <a:buSzPct val="100000"/>
              <a:buFont typeface="Arial"/>
              <a:buNone/>
            </a:pPr>
            <a:endParaRPr lang="en-US" sz="1600" cap="all"/>
          </a:p>
        </p:txBody>
      </p:sp>
      <p:sp>
        <p:nvSpPr>
          <p:cNvPr id="416770" name="Title 1"/>
          <p:cNvSpPr>
            <a:spLocks noGrp="1"/>
          </p:cNvSpPr>
          <p:nvPr>
            <p:ph type="title"/>
          </p:nvPr>
        </p:nvSpPr>
        <p:spPr>
          <a:xfrm>
            <a:off x="709448" y="1913950"/>
            <a:ext cx="4204137" cy="134275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3600" dirty="0"/>
              <a:t>Causes of Imperialism, cont. </a:t>
            </a:r>
          </a:p>
        </p:txBody>
      </p:sp>
      <p:cxnSp>
        <p:nvCxnSpPr>
          <p:cNvPr id="75" name="Straight Connector 74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6771" name="Content Placeholder 2"/>
          <p:cNvSpPr>
            <a:spLocks noGrp="1"/>
          </p:cNvSpPr>
          <p:nvPr>
            <p:ph sz="half" idx="1"/>
          </p:nvPr>
        </p:nvSpPr>
        <p:spPr>
          <a:xfrm>
            <a:off x="525516" y="3417573"/>
            <a:ext cx="4593021" cy="2619839"/>
          </a:xfr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altLang="en-US" b="1" u="sng" dirty="0"/>
              <a:t>Military Advantage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To expand and protect interests around the world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b="1" u="sng" dirty="0"/>
              <a:t>Alfred T. Mahan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400" dirty="0"/>
              <a:t>US Naval officer who believed great nations used great navies to dominate the world</a:t>
            </a:r>
          </a:p>
        </p:txBody>
      </p:sp>
    </p:spTree>
    <p:extLst>
      <p:ext uri="{BB962C8B-B14F-4D97-AF65-F5344CB8AC3E}">
        <p14:creationId xmlns:p14="http://schemas.microsoft.com/office/powerpoint/2010/main" val="89296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42" name="Title 1"/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 dirty="0"/>
              <a:t>Causes of Imperialism, cont. </a:t>
            </a:r>
          </a:p>
        </p:txBody>
      </p:sp>
      <p:pic>
        <p:nvPicPr>
          <p:cNvPr id="419844" name="Content Placeholder 6"/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0" r="403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CFD44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9843" name="Content Placeholder 2"/>
          <p:cNvSpPr>
            <a:spLocks noGrp="1"/>
          </p:cNvSpPr>
          <p:nvPr>
            <p:ph sz="half" idx="1"/>
          </p:nvPr>
        </p:nvSpPr>
        <p:spPr>
          <a:xfrm>
            <a:off x="4965431" y="2438400"/>
            <a:ext cx="6586489" cy="3785419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altLang="en-US" b="1" u="sng" dirty="0"/>
              <a:t>Frederick Jackson Turner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Frontier settlement had “</a:t>
            </a:r>
            <a:r>
              <a:rPr lang="en-US" altLang="en-US" i="1" dirty="0"/>
              <a:t>used up</a:t>
            </a:r>
            <a:r>
              <a:rPr lang="en-US" altLang="en-US" dirty="0"/>
              <a:t>” America’s great “</a:t>
            </a:r>
            <a:r>
              <a:rPr lang="en-US" altLang="en-US" i="1" dirty="0"/>
              <a:t>safety valve</a:t>
            </a:r>
            <a:r>
              <a:rPr lang="en-US" altLang="en-US" dirty="0"/>
              <a:t>”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/>
              <a:t>The only safety valve left was overseas expansion</a:t>
            </a:r>
          </a:p>
        </p:txBody>
      </p:sp>
    </p:spTree>
    <p:extLst>
      <p:ext uri="{BB962C8B-B14F-4D97-AF65-F5344CB8AC3E}">
        <p14:creationId xmlns:p14="http://schemas.microsoft.com/office/powerpoint/2010/main" val="25568566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Causes of Imperialism, cont. </a:t>
            </a:r>
          </a:p>
        </p:txBody>
      </p:sp>
      <p:sp>
        <p:nvSpPr>
          <p:cNvPr id="417795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en-US" altLang="en-US" b="1" u="sng" dirty="0"/>
              <a:t>Social Darwinism</a:t>
            </a:r>
          </a:p>
          <a:p>
            <a:pPr lvl="1" eaLnBrk="1" hangingPunct="1"/>
            <a:r>
              <a:rPr lang="en-US" altLang="en-US" dirty="0"/>
              <a:t>Life is a competitive struggle in which only the fittest survive </a:t>
            </a:r>
          </a:p>
          <a:p>
            <a:pPr lvl="1" eaLnBrk="1" hangingPunct="1"/>
            <a:r>
              <a:rPr lang="en-US" altLang="en-US" dirty="0"/>
              <a:t>Some nations and races are superior to others &amp; destined to rule over the inferior people groups</a:t>
            </a:r>
          </a:p>
        </p:txBody>
      </p:sp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1DA5DD4C-DFD3-44F3-91B4-7A51319C21B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2" y="1600200"/>
            <a:ext cx="5384797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8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Title 1"/>
          <p:cNvSpPr>
            <a:spLocks noGrp="1"/>
          </p:cNvSpPr>
          <p:nvPr>
            <p:ph type="title"/>
          </p:nvPr>
        </p:nvSpPr>
        <p:spPr>
          <a:xfrm>
            <a:off x="1514292" y="513612"/>
            <a:ext cx="9894133" cy="1031216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/>
              <a:t>Causes of Imperialism, cont. </a:t>
            </a:r>
          </a:p>
        </p:txBody>
      </p:sp>
      <p:pic>
        <p:nvPicPr>
          <p:cNvPr id="418820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9386" y="2589086"/>
            <a:ext cx="4239196" cy="2755478"/>
          </a:xfrm>
          <a:prstGeom prst="rect">
            <a:avLst/>
          </a:prstGeom>
        </p:spPr>
      </p:pic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C607803A-4E99-444E-94F7-8785CDDF584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80154" y="1884045"/>
            <a:ext cx="3275668" cy="2853308"/>
          </a:xfrm>
          <a:custGeom>
            <a:avLst/>
            <a:gdLst>
              <a:gd name="connsiteX0" fmla="*/ 3275668 w 3275668"/>
              <a:gd name="connsiteY0" fmla="*/ 2853308 h 2853308"/>
              <a:gd name="connsiteX1" fmla="*/ 655 w 3275668"/>
              <a:gd name="connsiteY1" fmla="*/ 2853308 h 2853308"/>
              <a:gd name="connsiteX2" fmla="*/ 0 w 3275668"/>
              <a:gd name="connsiteY2" fmla="*/ 2467565 h 2853308"/>
              <a:gd name="connsiteX3" fmla="*/ 2869894 w 3275668"/>
              <a:gd name="connsiteY3" fmla="*/ 2468888 h 2853308"/>
              <a:gd name="connsiteX4" fmla="*/ 2869894 w 3275668"/>
              <a:gd name="connsiteY4" fmla="*/ 0 h 2853308"/>
              <a:gd name="connsiteX5" fmla="*/ 3275668 w 3275668"/>
              <a:gd name="connsiteY5" fmla="*/ 0 h 28533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75668" h="2853308">
                <a:moveTo>
                  <a:pt x="3275668" y="2853308"/>
                </a:moveTo>
                <a:lnTo>
                  <a:pt x="655" y="2853308"/>
                </a:lnTo>
                <a:cubicBezTo>
                  <a:pt x="-655" y="2720171"/>
                  <a:pt x="1310" y="2600702"/>
                  <a:pt x="0" y="2467565"/>
                </a:cubicBezTo>
                <a:lnTo>
                  <a:pt x="2869894" y="2468888"/>
                </a:lnTo>
                <a:lnTo>
                  <a:pt x="2869894" y="0"/>
                </a:lnTo>
                <a:lnTo>
                  <a:pt x="3275668" y="0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2989BE6A-C309-418E-8ADD-1616A980570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055822" y="3222529"/>
            <a:ext cx="3242952" cy="2828156"/>
          </a:xfrm>
          <a:custGeom>
            <a:avLst/>
            <a:gdLst>
              <a:gd name="connsiteX0" fmla="*/ 2837178 w 3242952"/>
              <a:gd name="connsiteY0" fmla="*/ 0 h 2828156"/>
              <a:gd name="connsiteX1" fmla="*/ 3242952 w 3242952"/>
              <a:gd name="connsiteY1" fmla="*/ 0 h 2828156"/>
              <a:gd name="connsiteX2" fmla="*/ 3242952 w 3242952"/>
              <a:gd name="connsiteY2" fmla="*/ 2828156 h 2828156"/>
              <a:gd name="connsiteX3" fmla="*/ 0 w 3242952"/>
              <a:gd name="connsiteY3" fmla="*/ 2828156 h 2828156"/>
              <a:gd name="connsiteX4" fmla="*/ 0 w 3242952"/>
              <a:gd name="connsiteY4" fmla="*/ 2442859 h 2828156"/>
              <a:gd name="connsiteX5" fmla="*/ 2837178 w 3242952"/>
              <a:gd name="connsiteY5" fmla="*/ 2443295 h 28281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242952" h="2828156">
                <a:moveTo>
                  <a:pt x="2837178" y="0"/>
                </a:moveTo>
                <a:lnTo>
                  <a:pt x="3242952" y="0"/>
                </a:lnTo>
                <a:lnTo>
                  <a:pt x="3242952" y="2828156"/>
                </a:lnTo>
                <a:lnTo>
                  <a:pt x="0" y="2828156"/>
                </a:lnTo>
                <a:lnTo>
                  <a:pt x="0" y="2442859"/>
                </a:lnTo>
                <a:lnTo>
                  <a:pt x="2837178" y="2443295"/>
                </a:lnTo>
                <a:close/>
              </a:path>
            </a:pathLst>
          </a:custGeom>
          <a:solidFill>
            <a:srgbClr val="4C4C4C"/>
          </a:solidFill>
          <a:ln w="0">
            <a:noFill/>
            <a:prstDash val="solid"/>
            <a:round/>
            <a:headEnd/>
            <a:tailEnd/>
          </a:ln>
        </p:spPr>
        <p:txBody>
          <a:bodyPr wrap="square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18819" name="Content Placeholder 2"/>
          <p:cNvSpPr>
            <a:spLocks noGrp="1"/>
          </p:cNvSpPr>
          <p:nvPr>
            <p:ph sz="half" idx="1"/>
          </p:nvPr>
        </p:nvSpPr>
        <p:spPr>
          <a:xfrm>
            <a:off x="7781373" y="2279151"/>
            <a:ext cx="3627063" cy="338714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 eaLnBrk="1" hangingPunct="1">
              <a:lnSpc>
                <a:spcPct val="90000"/>
              </a:lnSpc>
            </a:pPr>
            <a:r>
              <a:rPr lang="en-US" altLang="en-US" sz="2400" b="1" u="sng"/>
              <a:t>Social Darwinism</a:t>
            </a:r>
            <a:r>
              <a:rPr lang="en-US" altLang="en-US" sz="2400"/>
              <a:t>, cont. </a:t>
            </a:r>
          </a:p>
          <a:p>
            <a:pPr lvl="1" indent="-228600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/>
              <a:t>Americans worried if the US did nothing while European nations gobbled up the rest of the world, America would not survive</a:t>
            </a:r>
          </a:p>
        </p:txBody>
      </p:sp>
    </p:spTree>
    <p:extLst>
      <p:ext uri="{BB962C8B-B14F-4D97-AF65-F5344CB8AC3E}">
        <p14:creationId xmlns:p14="http://schemas.microsoft.com/office/powerpoint/2010/main" val="195811184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494</Words>
  <Application>Microsoft Office PowerPoint</Application>
  <PresentationFormat>Widescreen</PresentationFormat>
  <Paragraphs>86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Calibri</vt:lpstr>
      <vt:lpstr>1_Office Theme</vt:lpstr>
      <vt:lpstr>American Imperialism</vt:lpstr>
      <vt:lpstr>Objectives</vt:lpstr>
      <vt:lpstr>What is Imperialism?</vt:lpstr>
      <vt:lpstr>5 Causes of Imperialism</vt:lpstr>
      <vt:lpstr>Causes of Imperialism, cont. </vt:lpstr>
      <vt:lpstr>Causes of Imperialism, cont. </vt:lpstr>
      <vt:lpstr>Causes of Imperialism, cont. </vt:lpstr>
      <vt:lpstr>Causes of Imperialism, cont. </vt:lpstr>
      <vt:lpstr>Causes of Imperialism, cont. </vt:lpstr>
      <vt:lpstr>The US &amp; the Pacific Region</vt:lpstr>
      <vt:lpstr>The US &amp; Alaska</vt:lpstr>
      <vt:lpstr>The US &amp; Latin America</vt:lpstr>
      <vt:lpstr>The US &amp; Hawaii</vt:lpstr>
      <vt:lpstr>The US &amp; Hawaii, cont. </vt:lpstr>
      <vt:lpstr>Addendum</vt:lpstr>
      <vt:lpstr>Addendum, cont. </vt:lpstr>
      <vt:lpstr>Addendum, cont. </vt:lpstr>
      <vt:lpstr>Addendum, cont.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Bellringer #21</dc:title>
  <dc:creator>Barry Jones</dc:creator>
  <cp:lastModifiedBy>alison McLin</cp:lastModifiedBy>
  <cp:revision>11</cp:revision>
  <dcterms:created xsi:type="dcterms:W3CDTF">2018-10-04T10:26:12Z</dcterms:created>
  <dcterms:modified xsi:type="dcterms:W3CDTF">2019-10-30T14:46:59Z</dcterms:modified>
</cp:coreProperties>
</file>