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274" r:id="rId2"/>
    <p:sldId id="265" r:id="rId3"/>
    <p:sldId id="266" r:id="rId4"/>
    <p:sldId id="261" r:id="rId5"/>
    <p:sldId id="257" r:id="rId6"/>
    <p:sldId id="258" r:id="rId7"/>
    <p:sldId id="259" r:id="rId8"/>
    <p:sldId id="262" r:id="rId9"/>
    <p:sldId id="267" r:id="rId10"/>
    <p:sldId id="260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595" autoAdjust="0"/>
  </p:normalViewPr>
  <p:slideViewPr>
    <p:cSldViewPr>
      <p:cViewPr varScale="1">
        <p:scale>
          <a:sx n="90" d="100"/>
          <a:sy n="90" d="100"/>
        </p:scale>
        <p:origin x="9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156B023-E271-4272-8490-6FF1C83115A0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6DBC03-3263-439D-9C03-F2FB59BF0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LDGKTntTbg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https://www.youtube.com/watch?v=GLDGKTntTbg</a:t>
            </a: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F885B3-F915-47FA-BB6B-877B8FE261AE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6 w 1722"/>
                <a:gd name="T1" fmla="*/ 58 h 66"/>
                <a:gd name="T2" fmla="*/ 1706 w 1722"/>
                <a:gd name="T3" fmla="*/ 52 h 66"/>
                <a:gd name="T4" fmla="*/ 0 w 1722"/>
                <a:gd name="T5" fmla="*/ 0 h 66"/>
                <a:gd name="T6" fmla="*/ 0 w 1722"/>
                <a:gd name="T7" fmla="*/ 40 h 66"/>
                <a:gd name="T8" fmla="*/ 1706 w 1722"/>
                <a:gd name="T9" fmla="*/ 58 h 66"/>
                <a:gd name="T10" fmla="*/ 1706 w 1722"/>
                <a:gd name="T11" fmla="*/ 5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7 w 975"/>
                <a:gd name="T1" fmla="*/ 48 h 101"/>
                <a:gd name="T2" fmla="*/ 96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7 w 975"/>
                <a:gd name="T9" fmla="*/ 48 h 101"/>
                <a:gd name="T10" fmla="*/ 96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5 w 2141"/>
                <a:gd name="T7" fmla="*/ 0 h 198"/>
                <a:gd name="T8" fmla="*/ 212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8 w 2517"/>
                <a:gd name="T1" fmla="*/ 276 h 276"/>
                <a:gd name="T2" fmla="*/ 2493 w 2517"/>
                <a:gd name="T3" fmla="*/ 204 h 276"/>
                <a:gd name="T4" fmla="*/ 2236 w 2517"/>
                <a:gd name="T5" fmla="*/ 0 h 276"/>
                <a:gd name="T6" fmla="*/ 0 w 2517"/>
                <a:gd name="T7" fmla="*/ 276 h 276"/>
                <a:gd name="T8" fmla="*/ 2158 w 2517"/>
                <a:gd name="T9" fmla="*/ 276 h 276"/>
                <a:gd name="T10" fmla="*/ 215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1 w 729"/>
                <a:gd name="T7" fmla="*/ 240 h 240"/>
                <a:gd name="T8" fmla="*/ 72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1 w 729"/>
                <a:gd name="T1" fmla="*/ 318 h 318"/>
                <a:gd name="T2" fmla="*/ 72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1 w 729"/>
                <a:gd name="T9" fmla="*/ 318 h 318"/>
                <a:gd name="T10" fmla="*/ 72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45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B2F9F-B82C-4F5C-90B3-4D2334B12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286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E8A84-13B2-41E5-89CA-523D42F78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3522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F8491-D149-4400-85D4-2011DA020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6676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wner\Desktop\LOGO ChalkDustDiv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0" y="6413500"/>
            <a:ext cx="444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00E0A-AF3B-4185-846F-1AF6A1DDB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2152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851E5-4BF2-49B7-9721-AFD956E780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3641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9EFA0-005F-4EE2-9B5C-EE7EE24FB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9739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BDB1F-66EF-4FCD-9A12-9A40D1699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4948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D43F1-B561-45D1-B319-5B89C917B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1151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39988-569D-4E9D-9EEC-2B5B05E4E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6613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51CC5-0F17-4796-872E-BEC31482FD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2791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5F5EF-A02A-494C-9CBD-2C0ABD227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9243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80000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6 w 1722"/>
                <a:gd name="T1" fmla="*/ 58 h 66"/>
                <a:gd name="T2" fmla="*/ 1706 w 1722"/>
                <a:gd name="T3" fmla="*/ 52 h 66"/>
                <a:gd name="T4" fmla="*/ 0 w 1722"/>
                <a:gd name="T5" fmla="*/ 0 h 66"/>
                <a:gd name="T6" fmla="*/ 0 w 1722"/>
                <a:gd name="T7" fmla="*/ 40 h 66"/>
                <a:gd name="T8" fmla="*/ 1706 w 1722"/>
                <a:gd name="T9" fmla="*/ 58 h 66"/>
                <a:gd name="T10" fmla="*/ 1706 w 1722"/>
                <a:gd name="T11" fmla="*/ 5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7 w 975"/>
                <a:gd name="T1" fmla="*/ 48 h 101"/>
                <a:gd name="T2" fmla="*/ 96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7 w 975"/>
                <a:gd name="T9" fmla="*/ 48 h 101"/>
                <a:gd name="T10" fmla="*/ 96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5 w 2141"/>
                <a:gd name="T7" fmla="*/ 0 h 198"/>
                <a:gd name="T8" fmla="*/ 212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8 w 2517"/>
                <a:gd name="T1" fmla="*/ 276 h 276"/>
                <a:gd name="T2" fmla="*/ 2493 w 2517"/>
                <a:gd name="T3" fmla="*/ 204 h 276"/>
                <a:gd name="T4" fmla="*/ 2236 w 2517"/>
                <a:gd name="T5" fmla="*/ 0 h 276"/>
                <a:gd name="T6" fmla="*/ 0 w 2517"/>
                <a:gd name="T7" fmla="*/ 276 h 276"/>
                <a:gd name="T8" fmla="*/ 2158 w 2517"/>
                <a:gd name="T9" fmla="*/ 276 h 276"/>
                <a:gd name="T10" fmla="*/ 215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1 w 729"/>
                <a:gd name="T7" fmla="*/ 240 h 240"/>
                <a:gd name="T8" fmla="*/ 72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1 w 729"/>
                <a:gd name="T1" fmla="*/ 318 h 318"/>
                <a:gd name="T2" fmla="*/ 72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1 w 729"/>
                <a:gd name="T9" fmla="*/ 318 h 318"/>
                <a:gd name="T10" fmla="*/ 72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35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5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35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5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5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5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36D031D-CB2A-4C8E-BFA3-275D94FEBA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0" grpId="0"/>
      <p:bldP spid="63531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53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LDGKTntTb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File:American troops in Vladivostok 1918 HD-SN-99-0201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7" descr="C:\Users\Owner\Desktop\LOGO ChalkDustDiv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9472" y="838200"/>
            <a:ext cx="8340746" cy="3785652"/>
          </a:xfrm>
          <a:prstGeom prst="rect">
            <a:avLst/>
          </a:prstGeom>
          <a:solidFill>
            <a:schemeClr val="tx1">
              <a:alpha val="81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dvent_Psychosis" pitchFamily="2" charset="0"/>
              </a:rPr>
              <a:t>American </a:t>
            </a:r>
          </a:p>
          <a:p>
            <a:pPr algn="ctr">
              <a:defRPr/>
            </a:pPr>
            <a:r>
              <a:rPr lang="en-US" sz="12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dvent_Psychosis" pitchFamily="2" charset="0"/>
              </a:rPr>
              <a:t>Imperialism</a:t>
            </a:r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2362200" y="4876800"/>
            <a:ext cx="4779963" cy="7699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Brush Script MT" panose="03060802040406070304" pitchFamily="66" charset="0"/>
              </a:rPr>
              <a:t>Introduction Presentation</a:t>
            </a:r>
          </a:p>
        </p:txBody>
      </p:sp>
      <p:pic>
        <p:nvPicPr>
          <p:cNvPr id="4103" name="Picture 7" descr="C:\Users\Owner\Desktop\TeachersPayTeachers\Product Creation\GOOGLE DRIVE\Digital Lessons\Google Drive Ic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029200"/>
            <a:ext cx="18288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Algerian" pitchFamily="82" charset="0"/>
              </a:rPr>
              <a:t>Why is it important?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Along with industrialization, imperialism will help America to become a world power instead of a weak nation.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lgerian" pitchFamily="82" charset="0"/>
              </a:rPr>
              <a:t>Film: America in the 20</a:t>
            </a:r>
            <a:r>
              <a:rPr lang="en-US" sz="3600" b="1" baseline="30000" dirty="0" smtClean="0">
                <a:solidFill>
                  <a:srgbClr val="FFFF00"/>
                </a:solidFill>
                <a:latin typeface="Algerian" pitchFamily="82" charset="0"/>
              </a:rPr>
              <a:t>th</a:t>
            </a:r>
            <a:r>
              <a:rPr lang="en-US" sz="3600" b="1" dirty="0" smtClean="0">
                <a:solidFill>
                  <a:srgbClr val="FFFF00"/>
                </a:solidFill>
                <a:latin typeface="Algerian" pitchFamily="82" charset="0"/>
              </a:rPr>
              <a:t> Century</a:t>
            </a:r>
            <a:r>
              <a:rPr lang="en-US" sz="4000" b="1" dirty="0" smtClean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Algerian" pitchFamily="82" charset="0"/>
              </a:rPr>
            </a:br>
            <a:endParaRPr lang="en-US" sz="4000" b="1" dirty="0" smtClean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24400"/>
            <a:ext cx="9144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As you watch the film, take notes </a:t>
            </a:r>
            <a:r>
              <a:rPr lang="en-US" sz="2800" dirty="0" smtClean="0"/>
              <a:t>on </a:t>
            </a:r>
            <a:r>
              <a:rPr lang="en-US" sz="2800" dirty="0" smtClean="0"/>
              <a:t>the worksheet: </a:t>
            </a:r>
            <a:r>
              <a:rPr lang="en-US" sz="2800" i="1" dirty="0" smtClean="0"/>
              <a:t>Timeline: Imperialism &amp; America.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Be sure you include </a:t>
            </a:r>
            <a:r>
              <a:rPr lang="en-US" sz="2800" u="sng" dirty="0" smtClean="0"/>
              <a:t>how </a:t>
            </a:r>
            <a:r>
              <a:rPr lang="en-US" sz="2800" dirty="0" smtClean="0"/>
              <a:t>the territory was imperialized and </a:t>
            </a:r>
            <a:r>
              <a:rPr lang="en-US" sz="2800" u="sng" dirty="0" smtClean="0"/>
              <a:t>why</a:t>
            </a:r>
            <a:r>
              <a:rPr lang="en-US" sz="2800" dirty="0" smtClean="0"/>
              <a:t> they territory was imperialized.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066800" y="1447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5" name="Picture 4" descr="C:\Users\Owner\AppData\Local\Microsoft\Windows\Temporary Internet Files\Content.IE5\929WQO2O\movie-making-software-children-200X200[1]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143000"/>
            <a:ext cx="3429000" cy="32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2019300" y="42708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altLang="en-US" dirty="0" smtClean="0">
                <a:hlinkClick r:id="rId6"/>
              </a:rPr>
              <a:t>https://www.youtube.com/watch?v=GLDGKTntTbg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Algerian" pitchFamily="82" charset="0"/>
              </a:rPr>
              <a:t>Wrap-Up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Today in class I learned about _________________________________</a:t>
            </a:r>
          </a:p>
          <a:p>
            <a:pPr eaLnBrk="1" hangingPunct="1">
              <a:defRPr/>
            </a:pPr>
            <a:r>
              <a:rPr lang="en-US" b="1" dirty="0" smtClean="0"/>
              <a:t>One thing we are going to learn about is _________________________________</a:t>
            </a:r>
          </a:p>
          <a:p>
            <a:pPr eaLnBrk="1" hangingPunct="1">
              <a:defRPr/>
            </a:pPr>
            <a:r>
              <a:rPr lang="en-US" b="1" dirty="0" smtClean="0"/>
              <a:t>I think that this is important because __________________________________</a:t>
            </a:r>
          </a:p>
          <a:p>
            <a:pPr eaLnBrk="1" hangingPunct="1">
              <a:defRPr/>
            </a:pPr>
            <a:r>
              <a:rPr lang="en-US" b="1" dirty="0" smtClean="0"/>
              <a:t>As you can see _____________________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0" y="1600200"/>
            <a:ext cx="2590800" cy="185896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Complete the lecture notes template. </a:t>
            </a:r>
          </a:p>
        </p:txBody>
      </p:sp>
      <p:pic>
        <p:nvPicPr>
          <p:cNvPr id="5125" name="Picture 5" descr="C:\Users\Owner\Desktop\TpT Products Posted\TpT U.S. History\3 America Becomes a World Power\TT-American Imperialism Introduction\pic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6048375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Algerian" pitchFamily="82" charset="0"/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800" b="1" dirty="0" smtClean="0"/>
              <a:t>  Students will be able to trace the rise of the United States to its role as a world power in the twentieth century by completing a timeline.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0"/>
            <a:ext cx="441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Algerian" pitchFamily="82" charset="0"/>
              </a:rPr>
              <a:t>O</a:t>
            </a:r>
            <a:r>
              <a:rPr lang="en-US" sz="3600" b="1" dirty="0" smtClean="0">
                <a:solidFill>
                  <a:srgbClr val="FFFF00"/>
                </a:solidFill>
                <a:latin typeface="Algerian" pitchFamily="82" charset="0"/>
              </a:rPr>
              <a:t>pening Activity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19200"/>
            <a:ext cx="4419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List 3 things you see. </a:t>
            </a:r>
          </a:p>
          <a:p>
            <a:pPr eaLnBrk="1" hangingPunct="1">
              <a:defRPr/>
            </a:pPr>
            <a:r>
              <a:rPr lang="en-US" b="1" dirty="0" smtClean="0"/>
              <a:t>Who is the man in the center?</a:t>
            </a:r>
          </a:p>
          <a:p>
            <a:pPr eaLnBrk="1" hangingPunct="1">
              <a:defRPr/>
            </a:pPr>
            <a:r>
              <a:rPr lang="en-US" b="1" dirty="0" smtClean="0"/>
              <a:t>Who are the other people?</a:t>
            </a:r>
          </a:p>
          <a:p>
            <a:pPr eaLnBrk="1" hangingPunct="1">
              <a:defRPr/>
            </a:pPr>
            <a:r>
              <a:rPr lang="en-US" b="1" dirty="0" smtClean="0"/>
              <a:t>Who is in control?</a:t>
            </a:r>
          </a:p>
          <a:p>
            <a:pPr eaLnBrk="1" hangingPunct="1">
              <a:defRPr/>
            </a:pPr>
            <a:r>
              <a:rPr lang="en-US" b="1" dirty="0" smtClean="0"/>
              <a:t>What do you think this picture is about?</a:t>
            </a:r>
          </a:p>
        </p:txBody>
      </p:sp>
      <p:pic>
        <p:nvPicPr>
          <p:cNvPr id="7172" name="Picture 5" descr="275px-1899Balance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4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Algerian" pitchFamily="82" charset="0"/>
              </a:rPr>
              <a:t>What is imperialism?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Extending power by acquiring territory around the globe or exploiting weaker nations to serve national interests.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Algerian" pitchFamily="82" charset="0"/>
              </a:rPr>
              <a:t>When did it occur?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u="sng" dirty="0" smtClean="0"/>
              <a:t>Europeans</a:t>
            </a:r>
            <a:r>
              <a:rPr lang="en-US" sz="4800" dirty="0" smtClean="0"/>
              <a:t> began in the 1800s</a:t>
            </a:r>
          </a:p>
          <a:p>
            <a:pPr eaLnBrk="1" hangingPunct="1">
              <a:defRPr/>
            </a:pPr>
            <a:r>
              <a:rPr lang="en-US" sz="4800" dirty="0" smtClean="0"/>
              <a:t>America will not start until </a:t>
            </a:r>
            <a:r>
              <a:rPr lang="en-US" sz="4800" u="sng" dirty="0" smtClean="0"/>
              <a:t>1898</a:t>
            </a:r>
            <a:r>
              <a:rPr lang="en-US" sz="4800" dirty="0" smtClean="0"/>
              <a:t> after it becomes </a:t>
            </a:r>
            <a:r>
              <a:rPr lang="en-US" sz="4800" u="sng" dirty="0" smtClean="0"/>
              <a:t>industrialized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Algerian" pitchFamily="82" charset="0"/>
              </a:rPr>
              <a:t>What countries did America imperialize?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u="sng" dirty="0" smtClean="0"/>
              <a:t>Hawaii:</a:t>
            </a:r>
            <a:r>
              <a:rPr lang="en-US" dirty="0" smtClean="0"/>
              <a:t> made an American territory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u="sng" dirty="0" smtClean="0"/>
              <a:t>Philippines,</a:t>
            </a:r>
            <a:r>
              <a:rPr lang="en-US" b="1" dirty="0" smtClean="0"/>
              <a:t> Puerto Rico, Samoa, Guam and </a:t>
            </a:r>
            <a:r>
              <a:rPr lang="en-US" b="1" u="sng" dirty="0" smtClean="0"/>
              <a:t>Cuba</a:t>
            </a:r>
            <a:r>
              <a:rPr lang="en-US" dirty="0" smtClean="0"/>
              <a:t>: was “</a:t>
            </a:r>
            <a:r>
              <a:rPr lang="en-US" u="sng" dirty="0" smtClean="0"/>
              <a:t>won</a:t>
            </a:r>
            <a:r>
              <a:rPr lang="en-US" dirty="0" smtClean="0"/>
              <a:t>” in the Spanish American War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u="sng" dirty="0" smtClean="0"/>
              <a:t>Panama</a:t>
            </a:r>
            <a:r>
              <a:rPr lang="en-US" dirty="0" smtClean="0"/>
              <a:t>: leased America land to build a canal after America encouraged a </a:t>
            </a:r>
            <a:r>
              <a:rPr lang="en-US" u="sng" dirty="0" smtClean="0"/>
              <a:t>rebellion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u="sng" dirty="0" smtClean="0"/>
              <a:t>China</a:t>
            </a:r>
            <a:r>
              <a:rPr lang="en-US" dirty="0" smtClean="0"/>
              <a:t>: was forced to have an “</a:t>
            </a:r>
            <a:r>
              <a:rPr lang="en-US" u="sng" dirty="0" smtClean="0"/>
              <a:t>Open Door</a:t>
            </a:r>
            <a:r>
              <a:rPr lang="en-US" dirty="0" smtClean="0"/>
              <a:t>” trade policy with America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56038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Algerian" pitchFamily="82" charset="0"/>
              </a:rPr>
              <a:t>Pair-Share:</a:t>
            </a:r>
            <a:br>
              <a:rPr lang="en-US" sz="3200" b="1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lgerian" pitchFamily="82" charset="0"/>
              </a:rPr>
              <a:t>Why did the U.S. imperialize other countries?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Economic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-</a:t>
            </a:r>
            <a:r>
              <a:rPr lang="en-US" sz="2800" dirty="0" smtClean="0"/>
              <a:t> raw materials for industrial revolution, trade, cheap labor, new markets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Political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/>
              <a:t>–</a:t>
            </a:r>
            <a:r>
              <a:rPr lang="en-US" sz="2800" dirty="0" smtClean="0"/>
              <a:t> nationalism (pride and prestige), national security/border protection, military bases &amp; source of troops. Wanted to compete with Europe for prestige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Social</a:t>
            </a:r>
            <a:r>
              <a:rPr lang="en-US" sz="2800" b="1" dirty="0" smtClean="0"/>
              <a:t>-</a:t>
            </a:r>
            <a:r>
              <a:rPr lang="en-US" sz="2800" dirty="0" smtClean="0"/>
              <a:t> Social Darwinism (survival of the fittest applied to society; American society = is the fittest), spread cultural values – racial/cultural superiority; white man’s burden (duty to civilize non-whites)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Algerian" pitchFamily="82" charset="0"/>
              </a:rPr>
              <a:t>Who Will We Learn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We will learn about the </a:t>
            </a:r>
            <a:r>
              <a:rPr lang="en-US" sz="4000" u="sng" dirty="0" smtClean="0"/>
              <a:t>Presidents</a:t>
            </a:r>
            <a:r>
              <a:rPr lang="en-US" sz="4000" dirty="0" smtClean="0"/>
              <a:t> who helped to make America a world power.</a:t>
            </a:r>
          </a:p>
          <a:p>
            <a:pPr eaLnBrk="1" hangingPunct="1">
              <a:defRPr/>
            </a:pPr>
            <a:r>
              <a:rPr lang="en-US" sz="4000" dirty="0" smtClean="0"/>
              <a:t>Roosevelt – </a:t>
            </a:r>
            <a:r>
              <a:rPr lang="en-US" sz="4000" u="sng" dirty="0" smtClean="0"/>
              <a:t>Big Stick </a:t>
            </a:r>
            <a:r>
              <a:rPr lang="en-US" sz="4000" dirty="0" smtClean="0"/>
              <a:t>Policy</a:t>
            </a:r>
          </a:p>
          <a:p>
            <a:pPr eaLnBrk="1" hangingPunct="1">
              <a:defRPr/>
            </a:pPr>
            <a:r>
              <a:rPr lang="en-US" sz="4000" dirty="0" smtClean="0"/>
              <a:t>Taft – </a:t>
            </a:r>
            <a:r>
              <a:rPr lang="en-US" sz="4000" u="sng" dirty="0" smtClean="0"/>
              <a:t>Dollar</a:t>
            </a:r>
            <a:r>
              <a:rPr lang="en-US" sz="4000" dirty="0" smtClean="0"/>
              <a:t> Diplomacy</a:t>
            </a:r>
          </a:p>
          <a:p>
            <a:pPr eaLnBrk="1" hangingPunct="1">
              <a:defRPr/>
            </a:pPr>
            <a:r>
              <a:rPr lang="en-US" sz="4000" dirty="0" smtClean="0"/>
              <a:t>Wilson – </a:t>
            </a:r>
            <a:r>
              <a:rPr lang="en-US" sz="4000" u="sng" dirty="0" smtClean="0"/>
              <a:t>Moral</a:t>
            </a:r>
            <a:r>
              <a:rPr lang="en-US" sz="4000" dirty="0" smtClean="0"/>
              <a:t> Diplomacy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8">
      <a:dk1>
        <a:srgbClr val="881700"/>
      </a:dk1>
      <a:lt1>
        <a:srgbClr val="FAF9E6"/>
      </a:lt1>
      <a:dk2>
        <a:srgbClr val="990000"/>
      </a:dk2>
      <a:lt2>
        <a:srgbClr val="EADC78"/>
      </a:lt2>
      <a:accent1>
        <a:srgbClr val="FF6600"/>
      </a:accent1>
      <a:accent2>
        <a:srgbClr val="B86D52"/>
      </a:accent2>
      <a:accent3>
        <a:srgbClr val="CAAAAA"/>
      </a:accent3>
      <a:accent4>
        <a:srgbClr val="D6D5C4"/>
      </a:accent4>
      <a:accent5>
        <a:srgbClr val="FFB8AA"/>
      </a:accent5>
      <a:accent6>
        <a:srgbClr val="A66249"/>
      </a:accent6>
      <a:hlink>
        <a:srgbClr val="D78D15"/>
      </a:hlink>
      <a:folHlink>
        <a:srgbClr val="C6B37E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283</TotalTime>
  <Words>394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Wingdings</vt:lpstr>
      <vt:lpstr>Calibri</vt:lpstr>
      <vt:lpstr>Brush Script MT</vt:lpstr>
      <vt:lpstr>Algerian</vt:lpstr>
      <vt:lpstr>Beam</vt:lpstr>
      <vt:lpstr>PowerPoint Presentation</vt:lpstr>
      <vt:lpstr>PowerPoint Presentation</vt:lpstr>
      <vt:lpstr>Objective</vt:lpstr>
      <vt:lpstr>Opening Activity</vt:lpstr>
      <vt:lpstr>What is imperialism?</vt:lpstr>
      <vt:lpstr>When did it occur?</vt:lpstr>
      <vt:lpstr>What countries did America imperialize?</vt:lpstr>
      <vt:lpstr>Pair-Share: Why did the U.S. imperialize other countries?</vt:lpstr>
      <vt:lpstr>Who Will We Learn About?</vt:lpstr>
      <vt:lpstr>Why is it important?</vt:lpstr>
      <vt:lpstr>Film: America in the 20th Century </vt:lpstr>
      <vt:lpstr>Wrap-Up Discussion</vt:lpstr>
    </vt:vector>
  </TitlesOfParts>
  <Company>GGUSD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Imperialism</dc:title>
  <dc:subject>U.S. History</dc:subject>
  <dc:creator>Chalk Dust Diva</dc:creator>
  <cp:keywords>Education</cp:keywords>
  <dc:description>https://www.teacherspayteachers.com/Store/Chalk-Dust-Diva</dc:description>
  <cp:lastModifiedBy>alison McLin</cp:lastModifiedBy>
  <cp:revision>71</cp:revision>
  <cp:lastPrinted>1601-01-01T00:00:00Z</cp:lastPrinted>
  <dcterms:created xsi:type="dcterms:W3CDTF">2006-11-13T15:11:38Z</dcterms:created>
  <dcterms:modified xsi:type="dcterms:W3CDTF">2019-10-30T15:21:00Z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