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344" r:id="rId3"/>
    <p:sldId id="328" r:id="rId4"/>
    <p:sldId id="345" r:id="rId5"/>
    <p:sldId id="256" r:id="rId6"/>
    <p:sldId id="257" r:id="rId7"/>
    <p:sldId id="269" r:id="rId8"/>
    <p:sldId id="334" r:id="rId9"/>
    <p:sldId id="335" r:id="rId10"/>
    <p:sldId id="272" r:id="rId11"/>
    <p:sldId id="280" r:id="rId12"/>
    <p:sldId id="284" r:id="rId13"/>
    <p:sldId id="285" r:id="rId14"/>
    <p:sldId id="346" r:id="rId15"/>
    <p:sldId id="340" r:id="rId16"/>
    <p:sldId id="342" r:id="rId17"/>
    <p:sldId id="360" r:id="rId18"/>
    <p:sldId id="361" r:id="rId19"/>
    <p:sldId id="362" r:id="rId20"/>
    <p:sldId id="339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Bell Ringer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1868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Answer the following questions in the EOC Practice Packet in the back of your INB: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600" dirty="0" smtClean="0"/>
              <a:t>QUESTION #51</a:t>
            </a:r>
          </a:p>
          <a:p>
            <a:pPr marL="0" indent="0" algn="ctr">
              <a:buNone/>
            </a:pPr>
            <a:r>
              <a:rPr lang="en-US" sz="3600" dirty="0" smtClean="0"/>
              <a:t>QUESTION #52</a:t>
            </a:r>
          </a:p>
          <a:p>
            <a:pPr marL="0" indent="0" algn="ctr">
              <a:buNone/>
            </a:pPr>
            <a:r>
              <a:rPr lang="en-US" sz="3600" dirty="0" smtClean="0"/>
              <a:t>QUESTION #53</a:t>
            </a:r>
          </a:p>
          <a:p>
            <a:pPr marL="0" indent="0" algn="ctr">
              <a:buNone/>
            </a:pPr>
            <a:r>
              <a:rPr lang="en-US" sz="3600" dirty="0"/>
              <a:t>QUESTION </a:t>
            </a:r>
            <a:r>
              <a:rPr lang="en-US" sz="3600" dirty="0" smtClean="0"/>
              <a:t>#54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99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Alfred Thayer Mahan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14928"/>
            <a:ext cx="5891049" cy="4383812"/>
          </a:xfrm>
        </p:spPr>
        <p:txBody>
          <a:bodyPr anchor="t">
            <a:normAutofit/>
          </a:bodyPr>
          <a:lstStyle/>
          <a:p>
            <a:r>
              <a:rPr lang="en-US" sz="2800" i="1" dirty="0" smtClean="0"/>
              <a:t>The Influence of Sea Power upon History </a:t>
            </a:r>
            <a:r>
              <a:rPr lang="en-US" sz="2800" dirty="0" smtClean="0"/>
              <a:t>(1890)</a:t>
            </a:r>
            <a:endParaRPr lang="en-US" sz="2800" dirty="0"/>
          </a:p>
          <a:p>
            <a:pPr lvl="1"/>
            <a:r>
              <a:rPr lang="en-US" sz="2600" u="sng" dirty="0" smtClean="0"/>
              <a:t>Argued that to achieve world power, a country needed a powerful navy</a:t>
            </a:r>
          </a:p>
          <a:p>
            <a:pPr lvl="1"/>
            <a:r>
              <a:rPr lang="en-US" sz="2600" dirty="0" smtClean="0"/>
              <a:t>Large merchant marine needed to supply sailors</a:t>
            </a:r>
          </a:p>
          <a:p>
            <a:pPr lvl="1"/>
            <a:r>
              <a:rPr lang="en-US" sz="2600" dirty="0" smtClean="0"/>
              <a:t>Colonies/naval bases need to provide coaling stations for steamships and trade for merchant ships</a:t>
            </a:r>
          </a:p>
          <a:p>
            <a:endParaRPr lang="en-US" sz="2600" i="1" dirty="0"/>
          </a:p>
        </p:txBody>
      </p:sp>
      <p:pic>
        <p:nvPicPr>
          <p:cNvPr id="4098" name="Picture 2" descr="Image result for the influence of sea power upon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14" y="1925584"/>
            <a:ext cx="3686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Alfred Thayer Mahan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3925" y="1973178"/>
            <a:ext cx="5874038" cy="4544812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Control of the Seas</a:t>
            </a:r>
          </a:p>
          <a:p>
            <a:pPr lvl="1"/>
            <a:r>
              <a:rPr lang="en-US" sz="2600" dirty="0" smtClean="0"/>
              <a:t>Americans should seize control of </a:t>
            </a:r>
            <a:r>
              <a:rPr lang="en-US" sz="2600" u="sng" dirty="0" smtClean="0"/>
              <a:t>Pacific trade routes</a:t>
            </a:r>
          </a:p>
          <a:p>
            <a:pPr lvl="1"/>
            <a:r>
              <a:rPr lang="en-US" sz="2600" u="sng" dirty="0" smtClean="0"/>
              <a:t>Construct a canal </a:t>
            </a:r>
            <a:r>
              <a:rPr lang="en-US" sz="2600" dirty="0" smtClean="0"/>
              <a:t>through Central America</a:t>
            </a:r>
          </a:p>
          <a:p>
            <a:pPr lvl="1"/>
            <a:r>
              <a:rPr lang="en-US" sz="2600" u="sng" dirty="0" smtClean="0"/>
              <a:t>Dominate Caribbean </a:t>
            </a:r>
            <a:r>
              <a:rPr lang="en-US" sz="2600" dirty="0" smtClean="0"/>
              <a:t>region</a:t>
            </a:r>
            <a:endParaRPr lang="en-US" sz="2600" dirty="0"/>
          </a:p>
          <a:p>
            <a:endParaRPr lang="en-US" sz="2800" dirty="0"/>
          </a:p>
        </p:txBody>
      </p:sp>
      <p:pic>
        <p:nvPicPr>
          <p:cNvPr id="5122" name="Picture 2" descr="Image result for spanish american war na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4" y="2169956"/>
            <a:ext cx="5818571" cy="43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The Anti-Imperialists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518" y="2076425"/>
            <a:ext cx="5168766" cy="438381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Colonial History</a:t>
            </a:r>
          </a:p>
          <a:p>
            <a:pPr lvl="1"/>
            <a:r>
              <a:rPr lang="en-US" sz="2600" dirty="0" smtClean="0"/>
              <a:t>Some Americans were </a:t>
            </a:r>
            <a:r>
              <a:rPr lang="en-US" sz="2600" u="sng" dirty="0" smtClean="0"/>
              <a:t>uneasy about forcing colonial rule on others</a:t>
            </a:r>
            <a:endParaRPr lang="en-US" sz="2600" u="sng" dirty="0"/>
          </a:p>
          <a:p>
            <a:r>
              <a:rPr lang="en-US" sz="2800" dirty="0" smtClean="0"/>
              <a:t>Leading opponents</a:t>
            </a:r>
          </a:p>
          <a:p>
            <a:pPr lvl="1"/>
            <a:r>
              <a:rPr lang="en-US" sz="2600" dirty="0" smtClean="0"/>
              <a:t>Mark Twain, Andrew Carnegie</a:t>
            </a:r>
          </a:p>
          <a:p>
            <a:pPr lvl="1"/>
            <a:r>
              <a:rPr lang="en-US" sz="2600" dirty="0" smtClean="0"/>
              <a:t>Felt i</a:t>
            </a:r>
            <a:r>
              <a:rPr lang="en-US" sz="2600" u="sng" dirty="0" smtClean="0"/>
              <a:t>mperialism violated democratic principle of self-government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1" y="2076425"/>
            <a:ext cx="4374267" cy="44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The Anti-Imperialists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4548" y="2052718"/>
            <a:ext cx="5534526" cy="4396208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American Anti-Imperialist League (1898)</a:t>
            </a:r>
          </a:p>
          <a:p>
            <a:pPr lvl="1"/>
            <a:r>
              <a:rPr lang="en-US" sz="2600" u="sng" dirty="0" smtClean="0"/>
              <a:t>Formed to oppose acquisition of colonies</a:t>
            </a:r>
            <a:endParaRPr lang="en-US" sz="2600" u="sng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u="sng" dirty="0"/>
          </a:p>
        </p:txBody>
      </p:sp>
      <p:pic>
        <p:nvPicPr>
          <p:cNvPr id="7170" name="Picture 2" descr="Image result for anti imperialist lea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9" y="2074118"/>
            <a:ext cx="4327935" cy="43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America in the Pacific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518" y="2076425"/>
            <a:ext cx="5168766" cy="438381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The Philippines</a:t>
            </a:r>
            <a:endParaRPr lang="en-US" sz="2600" dirty="0"/>
          </a:p>
          <a:p>
            <a:pPr lvl="1"/>
            <a:r>
              <a:rPr lang="en-US" sz="2600" u="sng" dirty="0" smtClean="0"/>
              <a:t>U.S. Congress decided to annex the Philippines instead of granting independence</a:t>
            </a:r>
          </a:p>
          <a:p>
            <a:pPr lvl="1"/>
            <a:r>
              <a:rPr lang="en-US" sz="2600" dirty="0" smtClean="0"/>
              <a:t>Filipino rebels fought against colonial rulers until 1902</a:t>
            </a:r>
            <a:endParaRPr lang="en-US" sz="2600" u="sng" dirty="0" smtClean="0"/>
          </a:p>
          <a:p>
            <a:endParaRPr lang="en-US" sz="2800" dirty="0" smtClean="0"/>
          </a:p>
        </p:txBody>
      </p:sp>
      <p:pic>
        <p:nvPicPr>
          <p:cNvPr id="8194" name="Picture 2" descr="Image result for imperialism philipp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64" y="2076425"/>
            <a:ext cx="4549969" cy="44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America in the Pacific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4219" y="2051269"/>
            <a:ext cx="6416531" cy="4607964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000" dirty="0" smtClean="0"/>
              <a:t>Guam</a:t>
            </a:r>
          </a:p>
          <a:p>
            <a:pPr lvl="1"/>
            <a:r>
              <a:rPr lang="en-US" sz="3000" dirty="0" smtClean="0"/>
              <a:t>Important Spanish port for ships crossing the Pacific </a:t>
            </a:r>
          </a:p>
          <a:p>
            <a:pPr lvl="1"/>
            <a:r>
              <a:rPr lang="en-US" sz="3000" dirty="0" smtClean="0"/>
              <a:t>Today it is an </a:t>
            </a:r>
            <a:r>
              <a:rPr lang="en-US" sz="3000" u="sng" dirty="0" smtClean="0"/>
              <a:t>unincorporated U.S. territory</a:t>
            </a:r>
            <a:endParaRPr lang="en-US" sz="3000" u="sng" dirty="0"/>
          </a:p>
          <a:p>
            <a:r>
              <a:rPr lang="en-US" sz="3000" dirty="0" smtClean="0"/>
              <a:t>Samoa and Midway</a:t>
            </a:r>
          </a:p>
          <a:p>
            <a:pPr lvl="1"/>
            <a:r>
              <a:rPr lang="en-US" sz="3000" u="sng" dirty="0" smtClean="0"/>
              <a:t>Valuable naval bases and refueling stations</a:t>
            </a:r>
          </a:p>
          <a:p>
            <a:pPr lvl="1"/>
            <a:r>
              <a:rPr lang="en-US" sz="3000" dirty="0" smtClean="0"/>
              <a:t>Samoa </a:t>
            </a:r>
            <a:r>
              <a:rPr lang="en-US" sz="3000" dirty="0"/>
              <a:t>b</a:t>
            </a:r>
            <a:r>
              <a:rPr lang="en-US" sz="3000" dirty="0" smtClean="0"/>
              <a:t>ecame U.S. possession in 1867</a:t>
            </a:r>
          </a:p>
          <a:p>
            <a:pPr lvl="1"/>
            <a:r>
              <a:rPr lang="en-US" sz="3000" dirty="0" smtClean="0"/>
              <a:t>Divided between Germany and U.S. in 1899</a:t>
            </a:r>
            <a:endParaRPr lang="en-US" sz="3000" dirty="0"/>
          </a:p>
          <a:p>
            <a:endParaRPr lang="en-US" sz="2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u="sng" dirty="0"/>
          </a:p>
        </p:txBody>
      </p:sp>
      <p:pic>
        <p:nvPicPr>
          <p:cNvPr id="12290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9" y="2340077"/>
            <a:ext cx="5383900" cy="35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America in the Pacific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676" y="2164500"/>
            <a:ext cx="5168766" cy="438381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Hawaii</a:t>
            </a:r>
          </a:p>
          <a:p>
            <a:pPr lvl="1"/>
            <a:r>
              <a:rPr lang="en-US" sz="2600" dirty="0" smtClean="0"/>
              <a:t>Islands provided </a:t>
            </a:r>
            <a:r>
              <a:rPr lang="en-US" sz="2600" u="sng" dirty="0" smtClean="0"/>
              <a:t>refueling station for American ships</a:t>
            </a:r>
          </a:p>
          <a:p>
            <a:pPr lvl="1"/>
            <a:r>
              <a:rPr lang="en-US" sz="2600" dirty="0" smtClean="0"/>
              <a:t>Americans</a:t>
            </a:r>
            <a:r>
              <a:rPr lang="en-US" sz="2600" u="sng" dirty="0" smtClean="0"/>
              <a:t> built sugar and pineapple plantations</a:t>
            </a:r>
          </a:p>
          <a:p>
            <a:pPr lvl="1"/>
            <a:r>
              <a:rPr lang="en-US" sz="2600" dirty="0" smtClean="0"/>
              <a:t>Missionaries sent to convert natives to Christianity</a:t>
            </a:r>
            <a:endParaRPr lang="en-US" sz="2400" u="sng" dirty="0"/>
          </a:p>
          <a:p>
            <a:endParaRPr lang="en-US" sz="2600" dirty="0"/>
          </a:p>
          <a:p>
            <a:endParaRPr lang="en-US" sz="2600" u="sng" dirty="0" smtClean="0"/>
          </a:p>
        </p:txBody>
      </p:sp>
      <p:pic>
        <p:nvPicPr>
          <p:cNvPr id="9218" name="Picture 2" descr="Image result for lilo and stitch hawa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43" y="2728023"/>
            <a:ext cx="5199523" cy="32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America in the Pacific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5043" y="2120095"/>
            <a:ext cx="5534526" cy="4607964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Queen Liliuokalani</a:t>
            </a:r>
          </a:p>
          <a:p>
            <a:pPr lvl="1"/>
            <a:r>
              <a:rPr lang="en-US" sz="2600" dirty="0" smtClean="0"/>
              <a:t>Native ruler of Hawaii</a:t>
            </a:r>
          </a:p>
          <a:p>
            <a:pPr lvl="1"/>
            <a:r>
              <a:rPr lang="en-US" sz="2600" dirty="0" smtClean="0"/>
              <a:t>Tried to take political power back from American landowners</a:t>
            </a:r>
          </a:p>
          <a:p>
            <a:pPr lvl="1"/>
            <a:r>
              <a:rPr lang="en-US" sz="2600" u="sng" dirty="0" smtClean="0"/>
              <a:t>Americans landowners overthrew her in 1893</a:t>
            </a:r>
          </a:p>
          <a:p>
            <a:pPr lvl="1"/>
            <a:r>
              <a:rPr lang="en-US" sz="2600" dirty="0" smtClean="0"/>
              <a:t>President Cleveland refused to annex Hawaii because of planters’ actions</a:t>
            </a:r>
            <a:endParaRPr lang="en-US" sz="2600" dirty="0"/>
          </a:p>
          <a:p>
            <a:endParaRPr lang="en-US" sz="2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u="sng" dirty="0"/>
          </a:p>
        </p:txBody>
      </p:sp>
      <p:pic>
        <p:nvPicPr>
          <p:cNvPr id="10242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5" y="2120095"/>
            <a:ext cx="4286121" cy="42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America in the Pacific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235" y="2203521"/>
            <a:ext cx="5168766" cy="438381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Sanford B. </a:t>
            </a:r>
            <a:r>
              <a:rPr lang="en-US" sz="2800" dirty="0" smtClean="0"/>
              <a:t>Dole</a:t>
            </a:r>
            <a:endParaRPr lang="en-US" sz="2800" dirty="0" smtClean="0"/>
          </a:p>
          <a:p>
            <a:pPr lvl="1"/>
            <a:r>
              <a:rPr lang="en-US" sz="2600" u="sng" dirty="0" smtClean="0"/>
              <a:t>Served as Hawaii’s President and then Governor when annexed</a:t>
            </a:r>
          </a:p>
          <a:p>
            <a:pPr lvl="1"/>
            <a:r>
              <a:rPr lang="en-US" sz="2600" dirty="0" smtClean="0"/>
              <a:t>Worked to limit native rights</a:t>
            </a:r>
          </a:p>
          <a:p>
            <a:pPr lvl="1"/>
            <a:r>
              <a:rPr lang="en-US" sz="2600" dirty="0" smtClean="0"/>
              <a:t>Congress annexed after Spanish-American War</a:t>
            </a:r>
            <a:endParaRPr lang="en-US" sz="2600" dirty="0"/>
          </a:p>
          <a:p>
            <a:pPr marL="0" indent="0">
              <a:buNone/>
            </a:pPr>
            <a:endParaRPr lang="en-US" sz="2400" dirty="0"/>
          </a:p>
          <a:p>
            <a:endParaRPr lang="en-US" sz="2600" dirty="0"/>
          </a:p>
          <a:p>
            <a:endParaRPr lang="en-US" sz="2600" u="sng" dirty="0" smtClean="0"/>
          </a:p>
        </p:txBody>
      </p:sp>
      <p:pic>
        <p:nvPicPr>
          <p:cNvPr id="11266" name="Picture 2" descr="Image result for sanford b d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87" y="2203521"/>
            <a:ext cx="3610180" cy="41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Question </a:t>
            </a:r>
            <a:r>
              <a:rPr lang="en-US" sz="4400" b="1" dirty="0" smtClean="0"/>
              <a:t>51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9845" y="1998402"/>
            <a:ext cx="6683644" cy="17633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968" y="4042159"/>
            <a:ext cx="11315841" cy="2643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Which </a:t>
            </a:r>
            <a:r>
              <a:rPr lang="en-US" sz="2000" b="1" dirty="0"/>
              <a:t>of the following best replaces the question mark in the list of information about Puerto Rico?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a. Became a U.S. state during the Reconstruction era</a:t>
            </a:r>
          </a:p>
          <a:p>
            <a:pPr marL="0" indent="0">
              <a:buNone/>
            </a:pPr>
            <a:r>
              <a:rPr lang="en-US" sz="2000" dirty="0"/>
              <a:t>b. Was ceded to the United States as a result of the Spanish-American War</a:t>
            </a:r>
          </a:p>
          <a:p>
            <a:pPr marL="0" indent="0">
              <a:buNone/>
            </a:pPr>
            <a:r>
              <a:rPr lang="en-US" sz="2000" dirty="0"/>
              <a:t>c. Signed an annexation treaty with the United States after World War I</a:t>
            </a:r>
          </a:p>
          <a:p>
            <a:pPr marL="0" indent="0">
              <a:buNone/>
            </a:pPr>
            <a:r>
              <a:rPr lang="en-US" sz="2000" dirty="0"/>
              <a:t>d. Was promised U.S. military protection as part of Woodrow Wilson’s Fourteen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America in China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23" y="2026050"/>
            <a:ext cx="5168766" cy="438381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Spheres of Influence</a:t>
            </a:r>
          </a:p>
          <a:p>
            <a:pPr lvl="1"/>
            <a:r>
              <a:rPr lang="en-US" sz="2600" u="sng" dirty="0" smtClean="0"/>
              <a:t>Areas where Europeans enjoyed special privileges</a:t>
            </a:r>
          </a:p>
          <a:p>
            <a:r>
              <a:rPr lang="en-US" sz="2800" dirty="0" smtClean="0"/>
              <a:t>John Hay</a:t>
            </a:r>
          </a:p>
          <a:p>
            <a:pPr lvl="1"/>
            <a:r>
              <a:rPr lang="en-US" sz="2600" u="sng" dirty="0" smtClean="0"/>
              <a:t>Worried U.S. would be shut out of China </a:t>
            </a:r>
            <a:r>
              <a:rPr lang="en-US" sz="2600" dirty="0" smtClean="0"/>
              <a:t>by European powers</a:t>
            </a:r>
          </a:p>
          <a:p>
            <a:pPr lvl="1"/>
            <a:r>
              <a:rPr lang="en-US" sz="2600" dirty="0" smtClean="0"/>
              <a:t>Saw China as a vital market</a:t>
            </a:r>
            <a:endParaRPr lang="en-US" sz="2600" dirty="0"/>
          </a:p>
          <a:p>
            <a:endParaRPr lang="en-US" sz="2800" dirty="0"/>
          </a:p>
          <a:p>
            <a:endParaRPr lang="en-US" sz="2600" u="sng" dirty="0" smtClean="0"/>
          </a:p>
        </p:txBody>
      </p:sp>
      <p:pic>
        <p:nvPicPr>
          <p:cNvPr id="13314" name="Picture 2" descr="Image result for spheres of influence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96" y="2055464"/>
            <a:ext cx="5104683" cy="45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john 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991277"/>
            <a:ext cx="5836975" cy="45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America in Japan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3380" y="2005645"/>
            <a:ext cx="6416531" cy="4607964"/>
          </a:xfrm>
        </p:spPr>
        <p:txBody>
          <a:bodyPr anchor="t">
            <a:normAutofit/>
          </a:bodyPr>
          <a:lstStyle/>
          <a:p>
            <a:r>
              <a:rPr lang="en-US" sz="2800" dirty="0"/>
              <a:t>Commodore Matthew Perry</a:t>
            </a:r>
          </a:p>
          <a:p>
            <a:pPr lvl="1"/>
            <a:r>
              <a:rPr lang="en-US" sz="2600" dirty="0"/>
              <a:t>Landed in Japan in 1853 with American gun ships</a:t>
            </a:r>
          </a:p>
          <a:p>
            <a:pPr lvl="1"/>
            <a:r>
              <a:rPr lang="en-US" sz="2600" u="sng" dirty="0"/>
              <a:t>Helped open isolated Japan to Western trade and influence</a:t>
            </a:r>
          </a:p>
          <a:p>
            <a:r>
              <a:rPr lang="en-US" sz="2800" dirty="0" smtClean="0"/>
              <a:t>Japanese Imperialism</a:t>
            </a:r>
          </a:p>
          <a:p>
            <a:pPr lvl="1"/>
            <a:r>
              <a:rPr lang="en-US" sz="2600" u="sng" dirty="0" smtClean="0"/>
              <a:t>Defeated China in 1894</a:t>
            </a:r>
          </a:p>
          <a:p>
            <a:pPr lvl="1"/>
            <a:r>
              <a:rPr lang="en-US" sz="2600" u="sng" dirty="0" smtClean="0"/>
              <a:t>Defeated Russia in 1905</a:t>
            </a:r>
          </a:p>
        </p:txBody>
      </p:sp>
      <p:pic>
        <p:nvPicPr>
          <p:cNvPr id="14338" name="Picture 2" descr="Image result for commodore matthew per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1" y="2492733"/>
            <a:ext cx="509112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America in the Caribbean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955" y="2272586"/>
            <a:ext cx="5426319" cy="438381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Reasons for Control of Caribbean</a:t>
            </a:r>
          </a:p>
          <a:p>
            <a:pPr lvl="1"/>
            <a:r>
              <a:rPr lang="en-US" sz="2600" u="sng" dirty="0" smtClean="0"/>
              <a:t>Hemispheric Security</a:t>
            </a:r>
          </a:p>
          <a:p>
            <a:pPr lvl="1"/>
            <a:r>
              <a:rPr lang="en-US" sz="2600" u="sng" dirty="0" smtClean="0"/>
              <a:t>Economic Interests</a:t>
            </a:r>
          </a:p>
          <a:p>
            <a:pPr lvl="1"/>
            <a:r>
              <a:rPr lang="en-US" sz="2600" u="sng" dirty="0" smtClean="0"/>
              <a:t>Need for a Canal</a:t>
            </a:r>
            <a:endParaRPr lang="en-US" sz="2600" u="sng" dirty="0"/>
          </a:p>
          <a:p>
            <a:endParaRPr lang="en-US" sz="2600" dirty="0"/>
          </a:p>
          <a:p>
            <a:endParaRPr lang="en-US" sz="2800" dirty="0"/>
          </a:p>
          <a:p>
            <a:endParaRPr lang="en-US" sz="2600" u="sng" dirty="0" smtClean="0"/>
          </a:p>
        </p:txBody>
      </p:sp>
      <p:pic>
        <p:nvPicPr>
          <p:cNvPr id="15364" name="Picture 4" descr="Image result for american imperialis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90" y="2272586"/>
            <a:ext cx="5758179" cy="37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America in the Caribbean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051" y="2071886"/>
            <a:ext cx="6416531" cy="4607964"/>
          </a:xfrm>
        </p:spPr>
        <p:txBody>
          <a:bodyPr anchor="t">
            <a:normAutofit/>
          </a:bodyPr>
          <a:lstStyle/>
          <a:p>
            <a:pPr lvl="1"/>
            <a:r>
              <a:rPr lang="en-US" sz="2800" dirty="0" smtClean="0"/>
              <a:t>Puerto Rico</a:t>
            </a:r>
          </a:p>
          <a:p>
            <a:pPr lvl="2"/>
            <a:r>
              <a:rPr lang="en-US" sz="2600" dirty="0" smtClean="0"/>
              <a:t>Became </a:t>
            </a:r>
            <a:r>
              <a:rPr lang="en-US" sz="2600" u="sng" dirty="0" smtClean="0"/>
              <a:t>U.S. possession</a:t>
            </a:r>
            <a:r>
              <a:rPr lang="en-US" sz="2600" dirty="0" smtClean="0"/>
              <a:t> after Spanish-American War</a:t>
            </a:r>
          </a:p>
          <a:p>
            <a:pPr lvl="2"/>
            <a:r>
              <a:rPr lang="en-US" sz="2600" dirty="0" smtClean="0"/>
              <a:t>U.S. established a civil government with a governor, upper house picked by President, and lower house elected by voters</a:t>
            </a:r>
            <a:endParaRPr lang="en-US" sz="2800" dirty="0"/>
          </a:p>
          <a:p>
            <a:pPr lvl="2"/>
            <a:r>
              <a:rPr lang="en-US" sz="2800" u="sng" dirty="0" smtClean="0"/>
              <a:t>Puerto Ricans granted U.S. citizenship </a:t>
            </a:r>
            <a:r>
              <a:rPr lang="en-US" sz="2800" dirty="0" smtClean="0"/>
              <a:t>in 1917</a:t>
            </a:r>
            <a:endParaRPr lang="en-US" sz="2600" dirty="0"/>
          </a:p>
        </p:txBody>
      </p:sp>
      <p:pic>
        <p:nvPicPr>
          <p:cNvPr id="16386" name="Picture 2" descr="Image result for us in puerto rico 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" y="2172930"/>
            <a:ext cx="4772923" cy="41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America in the Caribbean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675" y="2204659"/>
            <a:ext cx="5426319" cy="4383812"/>
          </a:xfrm>
        </p:spPr>
        <p:txBody>
          <a:bodyPr anchor="t">
            <a:normAutofit lnSpcReduction="10000"/>
          </a:bodyPr>
          <a:lstStyle/>
          <a:p>
            <a:r>
              <a:rPr lang="en-US" sz="2800" dirty="0" smtClean="0"/>
              <a:t>Cuba</a:t>
            </a:r>
          </a:p>
          <a:p>
            <a:pPr lvl="1"/>
            <a:r>
              <a:rPr lang="en-US" sz="2600" dirty="0" smtClean="0"/>
              <a:t>Became a </a:t>
            </a:r>
            <a:r>
              <a:rPr lang="en-US" sz="2600" u="sng" dirty="0" smtClean="0"/>
              <a:t>“protectorate” under American control</a:t>
            </a:r>
          </a:p>
          <a:p>
            <a:pPr lvl="1"/>
            <a:r>
              <a:rPr lang="en-US" sz="2600" dirty="0" smtClean="0"/>
              <a:t>U.S. forces remained on the island</a:t>
            </a:r>
          </a:p>
          <a:p>
            <a:pPr lvl="1"/>
            <a:r>
              <a:rPr lang="en-US" sz="2600" u="sng" dirty="0" smtClean="0"/>
              <a:t>American businesses invested heavily in Cuba</a:t>
            </a:r>
          </a:p>
          <a:p>
            <a:pPr lvl="1"/>
            <a:r>
              <a:rPr lang="en-US" sz="2600" dirty="0" smtClean="0"/>
              <a:t>Platt Amendment gave U.S. right to intervene in Cuban affairs at any time</a:t>
            </a:r>
            <a:endParaRPr lang="en-US" sz="2600" dirty="0"/>
          </a:p>
          <a:p>
            <a:endParaRPr lang="en-US" sz="2800" dirty="0"/>
          </a:p>
          <a:p>
            <a:endParaRPr lang="en-US" sz="2600" dirty="0"/>
          </a:p>
          <a:p>
            <a:endParaRPr lang="en-US" sz="2800" dirty="0"/>
          </a:p>
          <a:p>
            <a:endParaRPr lang="en-US" sz="2600" u="sng" dirty="0" smtClean="0"/>
          </a:p>
        </p:txBody>
      </p:sp>
      <p:pic>
        <p:nvPicPr>
          <p:cNvPr id="17410" name="Picture 2" descr="Image result for american imperialism 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381566"/>
            <a:ext cx="5785202" cy="34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The Panama Canal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9564" y="2066199"/>
            <a:ext cx="6416531" cy="4607964"/>
          </a:xfrm>
        </p:spPr>
        <p:txBody>
          <a:bodyPr anchor="t">
            <a:normAutofit/>
          </a:bodyPr>
          <a:lstStyle/>
          <a:p>
            <a:pPr lvl="1"/>
            <a:r>
              <a:rPr lang="en-US" sz="2800" dirty="0"/>
              <a:t>Isthmus of Panama</a:t>
            </a:r>
          </a:p>
          <a:p>
            <a:pPr lvl="2"/>
            <a:r>
              <a:rPr lang="en-US" sz="2600" dirty="0"/>
              <a:t>Narrowest point in Central America</a:t>
            </a:r>
          </a:p>
          <a:p>
            <a:pPr lvl="2"/>
            <a:r>
              <a:rPr lang="en-US" sz="2600" u="sng" dirty="0"/>
              <a:t>Canal needed to send ships back and forth between the two oceans </a:t>
            </a:r>
            <a:r>
              <a:rPr lang="en-US" sz="2600" dirty="0"/>
              <a:t>instead of having two separate naval fleets</a:t>
            </a:r>
          </a:p>
          <a:p>
            <a:pPr lvl="1"/>
            <a:r>
              <a:rPr lang="en-US" sz="2800" dirty="0" smtClean="0"/>
              <a:t>Panama</a:t>
            </a:r>
          </a:p>
          <a:p>
            <a:pPr lvl="2"/>
            <a:r>
              <a:rPr lang="en-US" sz="2600" u="sng" dirty="0" smtClean="0"/>
              <a:t>Part of Colombia</a:t>
            </a:r>
          </a:p>
          <a:p>
            <a:pPr lvl="2"/>
            <a:r>
              <a:rPr lang="en-US" sz="2600" u="sng" dirty="0" smtClean="0"/>
              <a:t>Colombia and U.S. could not agree on terms for canal</a:t>
            </a:r>
          </a:p>
        </p:txBody>
      </p:sp>
      <p:pic>
        <p:nvPicPr>
          <p:cNvPr id="18434" name="Picture 2" descr="Image result for isthmus of pana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0" y="2225237"/>
            <a:ext cx="3746501" cy="42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isthmus of pan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" y="2672280"/>
            <a:ext cx="5462416" cy="33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The Panama Canal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5" y="2057175"/>
            <a:ext cx="5426319" cy="4383812"/>
          </a:xfrm>
        </p:spPr>
        <p:txBody>
          <a:bodyPr anchor="t">
            <a:normAutofit lnSpcReduction="10000"/>
          </a:bodyPr>
          <a:lstStyle/>
          <a:p>
            <a:r>
              <a:rPr lang="en-US" sz="2800" dirty="0" smtClean="0"/>
              <a:t>Panamanian Independence</a:t>
            </a:r>
          </a:p>
          <a:p>
            <a:pPr lvl="1"/>
            <a:r>
              <a:rPr lang="en-US" sz="2600" u="sng" dirty="0" smtClean="0"/>
              <a:t>Roosevelt sent U.S. warship to help rebels</a:t>
            </a:r>
          </a:p>
          <a:p>
            <a:pPr lvl="1"/>
            <a:r>
              <a:rPr lang="en-US" sz="2600" dirty="0" smtClean="0"/>
              <a:t>Panama recognized as a new country</a:t>
            </a:r>
            <a:endParaRPr lang="en-US" sz="2600" dirty="0"/>
          </a:p>
          <a:p>
            <a:r>
              <a:rPr lang="en-US" sz="2800" dirty="0" smtClean="0"/>
              <a:t>Panama Canal Zone</a:t>
            </a:r>
          </a:p>
          <a:p>
            <a:pPr lvl="1"/>
            <a:r>
              <a:rPr lang="en-US" sz="2600" dirty="0" smtClean="0"/>
              <a:t>10-mile strip of rainforest</a:t>
            </a:r>
          </a:p>
          <a:p>
            <a:pPr lvl="1"/>
            <a:r>
              <a:rPr lang="en-US" sz="2600" u="sng" dirty="0" smtClean="0"/>
              <a:t>New government gave U.S. complete control</a:t>
            </a:r>
            <a:r>
              <a:rPr lang="en-US" sz="2600" dirty="0" smtClean="0"/>
              <a:t> over zone</a:t>
            </a:r>
            <a:endParaRPr lang="en-US" sz="2600" dirty="0"/>
          </a:p>
          <a:p>
            <a:endParaRPr lang="en-US" sz="2600" dirty="0"/>
          </a:p>
          <a:p>
            <a:endParaRPr lang="en-US" sz="2800" dirty="0"/>
          </a:p>
          <a:p>
            <a:endParaRPr lang="en-US" sz="2600" u="sng" dirty="0" smtClean="0"/>
          </a:p>
        </p:txBody>
      </p:sp>
      <p:pic>
        <p:nvPicPr>
          <p:cNvPr id="19458" name="Picture 2" descr="Image result for panamanian in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23" y="2216799"/>
            <a:ext cx="4995754" cy="42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Challenges of Building the Canal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5453" y="2139759"/>
            <a:ext cx="6416531" cy="4607964"/>
          </a:xfrm>
        </p:spPr>
        <p:txBody>
          <a:bodyPr anchor="t">
            <a:normAutofit/>
          </a:bodyPr>
          <a:lstStyle/>
          <a:p>
            <a:pPr lvl="1"/>
            <a:r>
              <a:rPr lang="en-US" sz="2800" u="sng" dirty="0" smtClean="0"/>
              <a:t>Geography</a:t>
            </a:r>
          </a:p>
          <a:p>
            <a:pPr lvl="2"/>
            <a:r>
              <a:rPr lang="en-US" sz="2600" dirty="0" smtClean="0"/>
              <a:t>Crossed landforms at different elevations</a:t>
            </a:r>
          </a:p>
          <a:p>
            <a:pPr lvl="2"/>
            <a:r>
              <a:rPr lang="en-US" sz="2600" dirty="0" smtClean="0"/>
              <a:t>Engineers designed series of six giant locks</a:t>
            </a:r>
            <a:endParaRPr lang="en-US" sz="2600" dirty="0"/>
          </a:p>
          <a:p>
            <a:pPr lvl="1"/>
            <a:r>
              <a:rPr lang="en-US" sz="2800" u="sng" dirty="0" smtClean="0"/>
              <a:t>Tropical Climate</a:t>
            </a:r>
          </a:p>
          <a:p>
            <a:pPr lvl="2"/>
            <a:r>
              <a:rPr lang="en-US" sz="2600" dirty="0" smtClean="0"/>
              <a:t>Intense heat</a:t>
            </a:r>
          </a:p>
          <a:p>
            <a:pPr lvl="2"/>
            <a:r>
              <a:rPr lang="en-US" sz="2600" dirty="0" smtClean="0"/>
              <a:t>Heavy rains caused frequent mudslides</a:t>
            </a:r>
          </a:p>
          <a:p>
            <a:pPr marL="324000" lvl="1" indent="0">
              <a:buNone/>
            </a:pPr>
            <a:endParaRPr lang="en-US" sz="2600" dirty="0" smtClean="0"/>
          </a:p>
        </p:txBody>
      </p:sp>
      <p:pic>
        <p:nvPicPr>
          <p:cNvPr id="20482" name="Picture 2" descr="Image result for panama canal constr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4" y="2443572"/>
            <a:ext cx="4845049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Challenges of Building the Canal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954" y="2057175"/>
            <a:ext cx="5869858" cy="4628760"/>
          </a:xfrm>
        </p:spPr>
        <p:txBody>
          <a:bodyPr anchor="t">
            <a:normAutofit lnSpcReduction="10000"/>
          </a:bodyPr>
          <a:lstStyle/>
          <a:p>
            <a:r>
              <a:rPr lang="en-US" sz="2800" u="sng" dirty="0" smtClean="0"/>
              <a:t>Disease</a:t>
            </a:r>
          </a:p>
          <a:p>
            <a:pPr lvl="1"/>
            <a:r>
              <a:rPr lang="en-US" sz="2600" dirty="0" smtClean="0"/>
              <a:t>Dr. Walter Reed discovered mosquitoes transmitted yellow fever</a:t>
            </a:r>
          </a:p>
          <a:p>
            <a:pPr lvl="1"/>
            <a:r>
              <a:rPr lang="en-US" sz="2600" dirty="0" smtClean="0"/>
              <a:t>Dr. William Gorgas (U.S. Army) ordered all swamps drained, vegetation cut, and standing water sprayed with oil</a:t>
            </a:r>
            <a:endParaRPr lang="en-US" sz="2600" dirty="0"/>
          </a:p>
          <a:p>
            <a:r>
              <a:rPr lang="en-US" sz="2600" dirty="0" smtClean="0"/>
              <a:t>Total Cost</a:t>
            </a:r>
          </a:p>
          <a:p>
            <a:pPr lvl="1"/>
            <a:r>
              <a:rPr lang="en-US" sz="2400" u="sng" dirty="0" smtClean="0"/>
              <a:t>10 years to complete, $400 million, and thousands of lives</a:t>
            </a:r>
            <a:endParaRPr lang="en-US" sz="2400" u="sng" dirty="0"/>
          </a:p>
          <a:p>
            <a:endParaRPr lang="en-US" sz="2800" dirty="0"/>
          </a:p>
          <a:p>
            <a:endParaRPr lang="en-US" sz="2600" u="sng" dirty="0" smtClean="0"/>
          </a:p>
        </p:txBody>
      </p:sp>
      <p:pic>
        <p:nvPicPr>
          <p:cNvPr id="21510" name="Picture 6" descr="Image result for yellow f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29" y="2448130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Caribbean as an “American Lake”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2168" y="2139759"/>
            <a:ext cx="7325033" cy="4607964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sz="2800" dirty="0" smtClean="0"/>
              <a:t>Monroe Doctrine (1823)</a:t>
            </a:r>
          </a:p>
          <a:p>
            <a:pPr lvl="2"/>
            <a:r>
              <a:rPr lang="en-US" sz="2600" u="sng" dirty="0" smtClean="0"/>
              <a:t>Prevented Europeans from establishing new colonies </a:t>
            </a:r>
            <a:r>
              <a:rPr lang="en-US" sz="2600" dirty="0" smtClean="0"/>
              <a:t>in the Western Hemisphere</a:t>
            </a:r>
            <a:endParaRPr lang="en-US" sz="2600" dirty="0"/>
          </a:p>
          <a:p>
            <a:pPr lvl="1"/>
            <a:r>
              <a:rPr lang="en-US" sz="2800" dirty="0" smtClean="0"/>
              <a:t>Roosevelt Corollary (1904)</a:t>
            </a:r>
          </a:p>
          <a:p>
            <a:pPr lvl="2"/>
            <a:r>
              <a:rPr lang="en-US" sz="2600" u="sng" dirty="0" smtClean="0"/>
              <a:t>Addendum to Monroe Doctrine</a:t>
            </a:r>
          </a:p>
          <a:p>
            <a:pPr lvl="2"/>
            <a:r>
              <a:rPr lang="en-US" sz="2600" dirty="0" smtClean="0"/>
              <a:t>Prohibited European countries from using force to collect debts from Dominican Republic</a:t>
            </a:r>
          </a:p>
          <a:p>
            <a:pPr lvl="2"/>
            <a:r>
              <a:rPr lang="en-US" sz="2600" dirty="0" smtClean="0"/>
              <a:t>Declared </a:t>
            </a:r>
            <a:r>
              <a:rPr lang="en-US" sz="2600" u="sng" dirty="0" smtClean="0"/>
              <a:t>U.S. would act as an “international police power” </a:t>
            </a:r>
            <a:r>
              <a:rPr lang="en-US" sz="2600" dirty="0" smtClean="0"/>
              <a:t>and collect debt for them</a:t>
            </a:r>
            <a:endParaRPr lang="en-US" sz="2600" dirty="0"/>
          </a:p>
          <a:p>
            <a:pPr lvl="1"/>
            <a:endParaRPr lang="en-US" sz="2800" dirty="0" smtClean="0"/>
          </a:p>
        </p:txBody>
      </p:sp>
      <p:pic>
        <p:nvPicPr>
          <p:cNvPr id="22530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8" y="2096276"/>
            <a:ext cx="4228588" cy="46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Question 52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3" y="1944303"/>
            <a:ext cx="11029616" cy="4803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Spanish-American War marked a turning point in American foreign policy because the United States—</a:t>
            </a:r>
          </a:p>
          <a:p>
            <a:pPr marL="0" indent="0">
              <a:buNone/>
            </a:pPr>
            <a:r>
              <a:rPr lang="en-US" sz="3600" dirty="0"/>
              <a:t>a. developed a plan for peaceful coexistence</a:t>
            </a:r>
          </a:p>
          <a:p>
            <a:pPr marL="0" indent="0">
              <a:buNone/>
            </a:pPr>
            <a:r>
              <a:rPr lang="en-US" sz="3600" dirty="0"/>
              <a:t>b. emerged as a new world power</a:t>
            </a:r>
          </a:p>
          <a:p>
            <a:pPr marL="0" indent="0">
              <a:buNone/>
            </a:pPr>
            <a:r>
              <a:rPr lang="en-US" sz="3600" dirty="0"/>
              <a:t>c. pledged neutrality in future European conflicts</a:t>
            </a:r>
          </a:p>
          <a:p>
            <a:pPr marL="0" indent="0">
              <a:buNone/>
            </a:pPr>
            <a:r>
              <a:rPr lang="en-US" sz="3600" dirty="0"/>
              <a:t>d. refused to become a colonial power</a:t>
            </a:r>
          </a:p>
        </p:txBody>
      </p:sp>
    </p:spTree>
    <p:extLst>
      <p:ext uri="{BB962C8B-B14F-4D97-AF65-F5344CB8AC3E}">
        <p14:creationId xmlns:p14="http://schemas.microsoft.com/office/powerpoint/2010/main" val="35594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Caribbean as an “American Lake”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77" y="1978517"/>
            <a:ext cx="5869858" cy="462876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Big Stick Diplomacy</a:t>
            </a:r>
          </a:p>
          <a:p>
            <a:pPr lvl="1"/>
            <a:r>
              <a:rPr lang="en-US" sz="2600" u="sng" dirty="0" smtClean="0"/>
              <a:t>Roosevelt</a:t>
            </a:r>
            <a:r>
              <a:rPr lang="en-US" sz="2600" dirty="0" smtClean="0"/>
              <a:t> boasted he would </a:t>
            </a:r>
            <a:r>
              <a:rPr lang="en-US" sz="2600" u="sng" dirty="0" smtClean="0"/>
              <a:t>“walk softly and carry a big stick”</a:t>
            </a:r>
          </a:p>
          <a:p>
            <a:pPr lvl="1"/>
            <a:r>
              <a:rPr lang="en-US" sz="2600" u="sng" dirty="0" smtClean="0"/>
              <a:t>Threat of violence more effective than actual violence</a:t>
            </a:r>
          </a:p>
          <a:p>
            <a:pPr lvl="1"/>
            <a:r>
              <a:rPr lang="en-US" sz="2600" dirty="0" smtClean="0"/>
              <a:t>U.S. troops frequently intervened in Latin America (Haiti, Nicaragua, Honduras, Dominican Republic)</a:t>
            </a:r>
          </a:p>
          <a:p>
            <a:pPr lvl="1"/>
            <a:r>
              <a:rPr lang="en-US" sz="2600" dirty="0" smtClean="0"/>
              <a:t>Deeply resented by Latin Americans</a:t>
            </a:r>
            <a:endParaRPr lang="en-US" sz="2600" dirty="0"/>
          </a:p>
          <a:p>
            <a:endParaRPr lang="en-US" sz="2400" dirty="0"/>
          </a:p>
          <a:p>
            <a:endParaRPr lang="en-US" sz="2800" dirty="0"/>
          </a:p>
          <a:p>
            <a:endParaRPr lang="en-US" sz="2600" u="sng" dirty="0" smtClean="0"/>
          </a:p>
        </p:txBody>
      </p:sp>
      <p:pic>
        <p:nvPicPr>
          <p:cNvPr id="23554" name="Picture 2" descr="Image result for big stick diplo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44" y="2381639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Taft and Dollar Diplomacy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7993" y="2017528"/>
            <a:ext cx="6021269" cy="4607964"/>
          </a:xfrm>
        </p:spPr>
        <p:txBody>
          <a:bodyPr anchor="t">
            <a:normAutofit/>
          </a:bodyPr>
          <a:lstStyle/>
          <a:p>
            <a:pPr lvl="1"/>
            <a:r>
              <a:rPr lang="en-US" sz="2800" dirty="0" smtClean="0"/>
              <a:t>Dollar Diplomacy</a:t>
            </a:r>
          </a:p>
          <a:p>
            <a:pPr lvl="2"/>
            <a:r>
              <a:rPr lang="en-US" sz="2600" u="sng" dirty="0" smtClean="0"/>
              <a:t>Taft encouraged bankers to invest in Caribbean countries</a:t>
            </a:r>
          </a:p>
          <a:p>
            <a:pPr lvl="2"/>
            <a:r>
              <a:rPr lang="en-US" sz="2600" dirty="0" smtClean="0"/>
              <a:t>U.S. sent troops to collect debts by taking control of their assets (ex. Railroads, banks)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800" dirty="0" smtClean="0"/>
          </a:p>
        </p:txBody>
      </p:sp>
      <p:pic>
        <p:nvPicPr>
          <p:cNvPr id="24578" name="Picture 2" descr="Image result for dollar diploma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7" y="2320412"/>
            <a:ext cx="6007047" cy="40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F09-9542-4D6D-B7AD-1AA3565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Wilson’s Latin American Policy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56F6-4613-46FE-85ED-E00C407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43" y="1996055"/>
            <a:ext cx="5869858" cy="4628760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Moral Diplomacy</a:t>
            </a:r>
          </a:p>
          <a:p>
            <a:pPr lvl="1"/>
            <a:r>
              <a:rPr lang="en-US" sz="2600" u="sng" dirty="0" smtClean="0"/>
              <a:t>Support given to countries whose morals aligned with U.S.</a:t>
            </a:r>
          </a:p>
          <a:p>
            <a:pPr lvl="1"/>
            <a:r>
              <a:rPr lang="en-US" sz="2600" dirty="0" smtClean="0"/>
              <a:t>Mexico undergoing violent revolution</a:t>
            </a:r>
          </a:p>
          <a:p>
            <a:pPr lvl="1"/>
            <a:r>
              <a:rPr lang="en-US" sz="2600" u="sng" dirty="0" smtClean="0"/>
              <a:t>U.S. refused to acknowledge new government of Mexico</a:t>
            </a:r>
          </a:p>
          <a:p>
            <a:pPr lvl="1"/>
            <a:r>
              <a:rPr lang="en-US" sz="2600" dirty="0" smtClean="0"/>
              <a:t>Adopted U.S. policy of “watchful waiting”</a:t>
            </a:r>
          </a:p>
        </p:txBody>
      </p:sp>
      <p:pic>
        <p:nvPicPr>
          <p:cNvPr id="25602" name="Picture 2" descr="Image result for wilson watchful waiting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34" y="2137529"/>
            <a:ext cx="4138869" cy="43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Wilson’s Latin American Policy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8181" y="2065095"/>
            <a:ext cx="6021269" cy="4607964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sz="2800" dirty="0" err="1" smtClean="0"/>
              <a:t>Pancho</a:t>
            </a:r>
            <a:r>
              <a:rPr lang="en-US" sz="2800" dirty="0" smtClean="0"/>
              <a:t> Villa</a:t>
            </a:r>
          </a:p>
          <a:p>
            <a:pPr lvl="2"/>
            <a:r>
              <a:rPr lang="en-US" sz="2600" u="sng" dirty="0" smtClean="0"/>
              <a:t>Mexican rebel</a:t>
            </a:r>
          </a:p>
          <a:p>
            <a:pPr lvl="2"/>
            <a:r>
              <a:rPr lang="en-US" sz="2600" u="sng" dirty="0"/>
              <a:t>M</a:t>
            </a:r>
            <a:r>
              <a:rPr lang="en-US" sz="2600" u="sng" dirty="0" smtClean="0"/>
              <a:t>urdered Americans </a:t>
            </a:r>
            <a:r>
              <a:rPr lang="en-US" sz="2600" dirty="0" smtClean="0"/>
              <a:t>in New Mexico</a:t>
            </a:r>
          </a:p>
          <a:p>
            <a:pPr lvl="2"/>
            <a:r>
              <a:rPr lang="en-US" sz="2600" dirty="0" smtClean="0"/>
              <a:t>Retreated across the border</a:t>
            </a:r>
            <a:endParaRPr lang="en-US" sz="2600" dirty="0"/>
          </a:p>
          <a:p>
            <a:pPr lvl="1"/>
            <a:r>
              <a:rPr lang="en-US" sz="2800" dirty="0" smtClean="0"/>
              <a:t>American Expeditionary Force</a:t>
            </a:r>
          </a:p>
          <a:p>
            <a:pPr lvl="2"/>
            <a:r>
              <a:rPr lang="en-US" sz="2600" u="sng" dirty="0" smtClean="0"/>
              <a:t>Led by General John J. Pershing</a:t>
            </a:r>
          </a:p>
          <a:p>
            <a:pPr lvl="2"/>
            <a:r>
              <a:rPr lang="en-US" sz="2600" u="sng" dirty="0" smtClean="0"/>
              <a:t>Sent to capture Villa</a:t>
            </a:r>
            <a:r>
              <a:rPr lang="en-US" sz="2600" dirty="0" smtClean="0"/>
              <a:t> but withdrawn in 1917 for WWI</a:t>
            </a:r>
          </a:p>
        </p:txBody>
      </p:sp>
      <p:pic>
        <p:nvPicPr>
          <p:cNvPr id="26626" name="Picture 2" descr="Image result for pancho vi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57" y="2291299"/>
            <a:ext cx="3088283" cy="4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28" y="2010095"/>
            <a:ext cx="3547342" cy="4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Question </a:t>
            </a:r>
            <a:r>
              <a:rPr lang="en-US" sz="4400" b="1" dirty="0" smtClean="0"/>
              <a:t>53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968" y="3519948"/>
            <a:ext cx="11315841" cy="3165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How </a:t>
            </a:r>
            <a:r>
              <a:rPr lang="en-US" sz="2400" b="1" dirty="0"/>
              <a:t>did these events affect the United States?</a:t>
            </a:r>
          </a:p>
          <a:p>
            <a:pPr marL="0" indent="0">
              <a:buNone/>
            </a:pPr>
            <a:r>
              <a:rPr lang="en-US" sz="2400" dirty="0"/>
              <a:t>a. They increased public support for cuts in U.S. defense spending.</a:t>
            </a:r>
          </a:p>
          <a:p>
            <a:pPr marL="0" indent="0">
              <a:buNone/>
            </a:pPr>
            <a:r>
              <a:rPr lang="en-US" sz="2400" dirty="0"/>
              <a:t>b. They promoted the end of Dollar Diplomacy in Latin America.</a:t>
            </a:r>
          </a:p>
          <a:p>
            <a:pPr marL="0" indent="0">
              <a:buNone/>
            </a:pPr>
            <a:r>
              <a:rPr lang="en-US" sz="2400" dirty="0"/>
              <a:t>c. They set a precedent of including territorial acquisitions in settlements.</a:t>
            </a:r>
          </a:p>
          <a:p>
            <a:pPr marL="0" indent="0">
              <a:buNone/>
            </a:pPr>
            <a:r>
              <a:rPr lang="en-US" sz="2400" dirty="0"/>
              <a:t>d. They helped establish the United States as an imperial power similar to European nations.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0718" y="1538873"/>
            <a:ext cx="6350566" cy="26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E835-04FB-4DF6-980F-D06E9C7BD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American Imperialism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9385F-E3E9-4D6A-AC9E-F34E9C9C9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Essential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Question: What strategic and political factors led America to become an imperial power?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73E5E2-E03C-47F9-B857-8AA9D844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TEKS and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E3846-D116-4387-9F81-AC1BA7844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will…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5BDC5-6363-428B-B7AE-C9080ACE5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804265"/>
            <a:ext cx="5735523" cy="3962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(4A) </a:t>
            </a:r>
            <a:r>
              <a:rPr lang="en-US" sz="2400" dirty="0" smtClean="0"/>
              <a:t>explain why Alfred T. Mahan, T. Roosevelt, Sanford B. Dole, and missionaries moved the U.S. into the position of a world power</a:t>
            </a:r>
          </a:p>
          <a:p>
            <a:pPr marL="0" indent="0">
              <a:buNone/>
            </a:pPr>
            <a:r>
              <a:rPr lang="en-US" sz="2400" b="1" dirty="0" smtClean="0"/>
              <a:t>(4B) </a:t>
            </a:r>
            <a:r>
              <a:rPr lang="en-US" sz="2400" dirty="0" smtClean="0"/>
              <a:t>evaluate the acquisitions of Guam, Hawaii, the Philippines, and Puerto Rico</a:t>
            </a:r>
          </a:p>
          <a:p>
            <a:pPr marL="0" indent="0">
              <a:buNone/>
            </a:pPr>
            <a:r>
              <a:rPr lang="en-US" sz="2400" b="1" dirty="0" smtClean="0"/>
              <a:t>(12A) </a:t>
            </a:r>
            <a:r>
              <a:rPr lang="en-US" sz="2400" dirty="0" smtClean="0"/>
              <a:t>analyze the impact of physical/human geography on the Panama Canal</a:t>
            </a:r>
          </a:p>
          <a:p>
            <a:pPr marL="0" indent="0">
              <a:buNone/>
            </a:pPr>
            <a:r>
              <a:rPr lang="en-US" sz="2400" b="1" dirty="0" smtClean="0"/>
              <a:t>(15C) </a:t>
            </a:r>
            <a:r>
              <a:rPr lang="en-US" sz="2400" dirty="0" smtClean="0"/>
              <a:t>explain the Open Door Policy and Dollar Diplomacy</a:t>
            </a:r>
            <a:endParaRPr lang="en-US" sz="2400" b="1" dirty="0" smtClean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1D5960-90B2-4CDC-8BC2-78447BFB9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I will…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8B824C-8E15-4847-B2B9-57DD250AE4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Complete a graphic organizer summarizing American Imperialism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E8AA-A450-4099-AE7C-60C5E1B5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Reasons for Colonial Expansion</a:t>
            </a:r>
            <a:endParaRPr lang="en-US" sz="4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0799E-60C4-40DB-A858-481011B6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1411" y="2058612"/>
            <a:ext cx="6108836" cy="4629997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u="sng" dirty="0" smtClean="0"/>
              <a:t>Need for Raw Materials and Markets</a:t>
            </a:r>
          </a:p>
          <a:p>
            <a:pPr lvl="1"/>
            <a:r>
              <a:rPr lang="en-US" sz="2600" dirty="0" smtClean="0"/>
              <a:t>Colonies provided raw materials for factories</a:t>
            </a:r>
          </a:p>
          <a:p>
            <a:pPr lvl="1"/>
            <a:r>
              <a:rPr lang="en-US" sz="2600" dirty="0" smtClean="0"/>
              <a:t>Guaranteed markets for manufacturers</a:t>
            </a:r>
          </a:p>
          <a:p>
            <a:pPr lvl="1"/>
            <a:r>
              <a:rPr lang="en-US" sz="2600" dirty="0" smtClean="0"/>
              <a:t>Place for farmers to sell surplus crops</a:t>
            </a:r>
            <a:endParaRPr lang="en-US" sz="2600" dirty="0"/>
          </a:p>
          <a:p>
            <a:r>
              <a:rPr lang="en-US" sz="2800" u="sng" dirty="0" smtClean="0"/>
              <a:t>Nationalism</a:t>
            </a:r>
          </a:p>
          <a:p>
            <a:pPr lvl="1"/>
            <a:r>
              <a:rPr lang="en-US" sz="2600" dirty="0" smtClean="0"/>
              <a:t>Colonial expansion a means of showing the U.S. was a powerful nation</a:t>
            </a:r>
          </a:p>
          <a:p>
            <a:pPr lvl="1"/>
            <a:r>
              <a:rPr lang="en-US" sz="2600" dirty="0" smtClean="0"/>
              <a:t>U.S. should grab its own colonies before nothing was left</a:t>
            </a:r>
            <a:endParaRPr lang="en-US" sz="2600" dirty="0"/>
          </a:p>
          <a:p>
            <a:endParaRPr lang="en-US" sz="2800" dirty="0"/>
          </a:p>
          <a:p>
            <a:endParaRPr lang="en-US" sz="2600" dirty="0" smtClean="0"/>
          </a:p>
        </p:txBody>
      </p:sp>
      <p:pic>
        <p:nvPicPr>
          <p:cNvPr id="1026" name="Picture 2" descr="Image result for american imperial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8" y="2251587"/>
            <a:ext cx="541866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CCAA-7674-4255-8FFD-846977AC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Reasons for Colonial Expansion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5A0D-07F7-49FB-9F2D-6B878C90A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382" y="2081630"/>
            <a:ext cx="6346566" cy="4656054"/>
          </a:xfrm>
        </p:spPr>
        <p:txBody>
          <a:bodyPr anchor="t">
            <a:normAutofit/>
          </a:bodyPr>
          <a:lstStyle/>
          <a:p>
            <a:pPr lvl="1"/>
            <a:r>
              <a:rPr lang="en-US" sz="2800" u="sng" dirty="0" smtClean="0"/>
              <a:t>Social Darwinism</a:t>
            </a:r>
          </a:p>
          <a:p>
            <a:pPr lvl="2"/>
            <a:r>
              <a:rPr lang="en-US" sz="2600" dirty="0" smtClean="0"/>
              <a:t>Belief Anglo-Saxon race superior to others</a:t>
            </a:r>
          </a:p>
          <a:p>
            <a:pPr lvl="2"/>
            <a:r>
              <a:rPr lang="en-US" sz="2600" dirty="0" smtClean="0"/>
              <a:t>Missionaries wanted to convert natives to Christianity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46" y="2883042"/>
            <a:ext cx="5422900" cy="3053229"/>
          </a:xfrm>
        </p:spPr>
      </p:pic>
    </p:spTree>
    <p:extLst>
      <p:ext uri="{BB962C8B-B14F-4D97-AF65-F5344CB8AC3E}">
        <p14:creationId xmlns:p14="http://schemas.microsoft.com/office/powerpoint/2010/main" val="22473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Alfred Thayer Mahan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042" y="2228003"/>
            <a:ext cx="5498767" cy="4500056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Imperialist</a:t>
            </a:r>
          </a:p>
          <a:p>
            <a:pPr lvl="1"/>
            <a:r>
              <a:rPr lang="en-US" sz="2600" dirty="0" smtClean="0"/>
              <a:t>President of the Naval War College</a:t>
            </a:r>
          </a:p>
          <a:p>
            <a:pPr lvl="1"/>
            <a:r>
              <a:rPr lang="en-US" sz="2600" u="sng" dirty="0" smtClean="0"/>
              <a:t>America’s leading advocate for imperial expansion</a:t>
            </a:r>
          </a:p>
          <a:p>
            <a:pPr lvl="1"/>
            <a:r>
              <a:rPr lang="en-US" sz="2600" u="sng" dirty="0" smtClean="0"/>
              <a:t>Influenced Theodore Roosevelt</a:t>
            </a:r>
            <a:endParaRPr lang="en-US" sz="2600" u="sng" dirty="0"/>
          </a:p>
          <a:p>
            <a:endParaRPr lang="en-US" sz="2800" u="sng" dirty="0" smtClean="0"/>
          </a:p>
          <a:p>
            <a:endParaRPr lang="en-US" sz="2600" dirty="0"/>
          </a:p>
          <a:p>
            <a:endParaRPr lang="en-US" sz="2800" dirty="0"/>
          </a:p>
        </p:txBody>
      </p:sp>
      <p:pic>
        <p:nvPicPr>
          <p:cNvPr id="3074" name="Picture 2" descr="Image result for alfred thayer mah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9" y="2027937"/>
            <a:ext cx="3531212" cy="452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28482</TotalTime>
  <Words>1241</Words>
  <Application>Microsoft Office PowerPoint</Application>
  <PresentationFormat>Widescreen</PresentationFormat>
  <Paragraphs>198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Gill Sans MT</vt:lpstr>
      <vt:lpstr>Wingdings 2</vt:lpstr>
      <vt:lpstr>Dividend</vt:lpstr>
      <vt:lpstr>Bell Ringer</vt:lpstr>
      <vt:lpstr>Question 51</vt:lpstr>
      <vt:lpstr>Question 52</vt:lpstr>
      <vt:lpstr>Question 53</vt:lpstr>
      <vt:lpstr>American Imperialism</vt:lpstr>
      <vt:lpstr>TEKS and Objectives</vt:lpstr>
      <vt:lpstr>Reasons for Colonial Expansion</vt:lpstr>
      <vt:lpstr>Reasons for Colonial Expansion</vt:lpstr>
      <vt:lpstr>Alfred Thayer Mahan</vt:lpstr>
      <vt:lpstr>Alfred Thayer Mahan</vt:lpstr>
      <vt:lpstr>Alfred Thayer Mahan</vt:lpstr>
      <vt:lpstr>The Anti-Imperialists</vt:lpstr>
      <vt:lpstr>The Anti-Imperialists</vt:lpstr>
      <vt:lpstr>PowerPoint Presentation</vt:lpstr>
      <vt:lpstr>America in the Pacific</vt:lpstr>
      <vt:lpstr>America in the Pacific</vt:lpstr>
      <vt:lpstr>America in the Pacific</vt:lpstr>
      <vt:lpstr>America in the Pacific</vt:lpstr>
      <vt:lpstr>America in the Pacific</vt:lpstr>
      <vt:lpstr>America in China</vt:lpstr>
      <vt:lpstr>America in Japan</vt:lpstr>
      <vt:lpstr>America in the Caribbean</vt:lpstr>
      <vt:lpstr>America in the Caribbean</vt:lpstr>
      <vt:lpstr>America in the Caribbean</vt:lpstr>
      <vt:lpstr>The Panama Canal</vt:lpstr>
      <vt:lpstr>The Panama Canal</vt:lpstr>
      <vt:lpstr>Challenges of Building the Canal</vt:lpstr>
      <vt:lpstr>Challenges of Building the Canal</vt:lpstr>
      <vt:lpstr>Caribbean as an “American Lake”</vt:lpstr>
      <vt:lpstr>Caribbean as an “American Lake”</vt:lpstr>
      <vt:lpstr>Taft and Dollar Diplomacy</vt:lpstr>
      <vt:lpstr>Wilson’s Latin American Policy</vt:lpstr>
      <vt:lpstr>Wilson’s Latin American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Aemie Marie Martinez</dc:creator>
  <cp:lastModifiedBy>Aemie Marie Martinez</cp:lastModifiedBy>
  <cp:revision>323</cp:revision>
  <dcterms:created xsi:type="dcterms:W3CDTF">2018-10-20T18:01:05Z</dcterms:created>
  <dcterms:modified xsi:type="dcterms:W3CDTF">2019-02-05T22:10:44Z</dcterms:modified>
</cp:coreProperties>
</file>