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79" r:id="rId3"/>
    <p:sldId id="306" r:id="rId4"/>
    <p:sldId id="307" r:id="rId5"/>
    <p:sldId id="289" r:id="rId6"/>
    <p:sldId id="280" r:id="rId7"/>
    <p:sldId id="256" r:id="rId8"/>
    <p:sldId id="263" r:id="rId9"/>
    <p:sldId id="283" r:id="rId10"/>
    <p:sldId id="264" r:id="rId11"/>
    <p:sldId id="284" r:id="rId12"/>
    <p:sldId id="257" r:id="rId13"/>
    <p:sldId id="265" r:id="rId14"/>
    <p:sldId id="295" r:id="rId15"/>
    <p:sldId id="285" r:id="rId16"/>
    <p:sldId id="266" r:id="rId17"/>
    <p:sldId id="286" r:id="rId18"/>
    <p:sldId id="258" r:id="rId19"/>
    <p:sldId id="267" r:id="rId20"/>
    <p:sldId id="268" r:id="rId21"/>
    <p:sldId id="296" r:id="rId22"/>
    <p:sldId id="290" r:id="rId23"/>
    <p:sldId id="297" r:id="rId24"/>
    <p:sldId id="299" r:id="rId25"/>
    <p:sldId id="298" r:id="rId26"/>
    <p:sldId id="300" r:id="rId27"/>
    <p:sldId id="291" r:id="rId28"/>
    <p:sldId id="303" r:id="rId29"/>
    <p:sldId id="269" r:id="rId30"/>
    <p:sldId id="301" r:id="rId31"/>
    <p:sldId id="270" r:id="rId32"/>
    <p:sldId id="287" r:id="rId33"/>
    <p:sldId id="288" r:id="rId34"/>
    <p:sldId id="302" r:id="rId35"/>
    <p:sldId id="259" r:id="rId36"/>
    <p:sldId id="292" r:id="rId37"/>
    <p:sldId id="271" r:id="rId38"/>
    <p:sldId id="272" r:id="rId39"/>
    <p:sldId id="273" r:id="rId40"/>
    <p:sldId id="274" r:id="rId41"/>
    <p:sldId id="260" r:id="rId42"/>
    <p:sldId id="282" r:id="rId43"/>
    <p:sldId id="275" r:id="rId44"/>
    <p:sldId id="277" r:id="rId45"/>
    <p:sldId id="293" r:id="rId46"/>
    <p:sldId id="276" r:id="rId47"/>
    <p:sldId id="304" r:id="rId48"/>
    <p:sldId id="262" r:id="rId49"/>
    <p:sldId id="30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582" y="-9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31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D3F803-D8D3-4C89-BF84-0B1558F0CC43}"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B6A73-6329-4645-BD48-BF39116D9A5E}" type="slidenum">
              <a:rPr lang="en-US" smtClean="0"/>
              <a:t>‹#›</a:t>
            </a:fld>
            <a:endParaRPr lang="en-US"/>
          </a:p>
        </p:txBody>
      </p:sp>
    </p:spTree>
    <p:extLst>
      <p:ext uri="{BB962C8B-B14F-4D97-AF65-F5344CB8AC3E}">
        <p14:creationId xmlns:p14="http://schemas.microsoft.com/office/powerpoint/2010/main" val="862398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D3F803-D8D3-4C89-BF84-0B1558F0CC43}"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B6A73-6329-4645-BD48-BF39116D9A5E}" type="slidenum">
              <a:rPr lang="en-US" smtClean="0"/>
              <a:t>‹#›</a:t>
            </a:fld>
            <a:endParaRPr lang="en-US"/>
          </a:p>
        </p:txBody>
      </p:sp>
    </p:spTree>
    <p:extLst>
      <p:ext uri="{BB962C8B-B14F-4D97-AF65-F5344CB8AC3E}">
        <p14:creationId xmlns:p14="http://schemas.microsoft.com/office/powerpoint/2010/main" val="801173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D3F803-D8D3-4C89-BF84-0B1558F0CC43}"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B6A73-6329-4645-BD48-BF39116D9A5E}" type="slidenum">
              <a:rPr lang="en-US" smtClean="0"/>
              <a:t>‹#›</a:t>
            </a:fld>
            <a:endParaRPr lang="en-US"/>
          </a:p>
        </p:txBody>
      </p:sp>
    </p:spTree>
    <p:extLst>
      <p:ext uri="{BB962C8B-B14F-4D97-AF65-F5344CB8AC3E}">
        <p14:creationId xmlns:p14="http://schemas.microsoft.com/office/powerpoint/2010/main" val="6564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D3F803-D8D3-4C89-BF84-0B1558F0CC43}"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B6A73-6329-4645-BD48-BF39116D9A5E}" type="slidenum">
              <a:rPr lang="en-US" smtClean="0"/>
              <a:t>‹#›</a:t>
            </a:fld>
            <a:endParaRPr lang="en-US"/>
          </a:p>
        </p:txBody>
      </p:sp>
    </p:spTree>
    <p:extLst>
      <p:ext uri="{BB962C8B-B14F-4D97-AF65-F5344CB8AC3E}">
        <p14:creationId xmlns:p14="http://schemas.microsoft.com/office/powerpoint/2010/main" val="1147394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D3F803-D8D3-4C89-BF84-0B1558F0CC43}"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B6A73-6329-4645-BD48-BF39116D9A5E}" type="slidenum">
              <a:rPr lang="en-US" smtClean="0"/>
              <a:t>‹#›</a:t>
            </a:fld>
            <a:endParaRPr lang="en-US"/>
          </a:p>
        </p:txBody>
      </p:sp>
    </p:spTree>
    <p:extLst>
      <p:ext uri="{BB962C8B-B14F-4D97-AF65-F5344CB8AC3E}">
        <p14:creationId xmlns:p14="http://schemas.microsoft.com/office/powerpoint/2010/main" val="410226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D3F803-D8D3-4C89-BF84-0B1558F0CC43}"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B6A73-6329-4645-BD48-BF39116D9A5E}" type="slidenum">
              <a:rPr lang="en-US" smtClean="0"/>
              <a:t>‹#›</a:t>
            </a:fld>
            <a:endParaRPr lang="en-US"/>
          </a:p>
        </p:txBody>
      </p:sp>
    </p:spTree>
    <p:extLst>
      <p:ext uri="{BB962C8B-B14F-4D97-AF65-F5344CB8AC3E}">
        <p14:creationId xmlns:p14="http://schemas.microsoft.com/office/powerpoint/2010/main" val="4200438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D3F803-D8D3-4C89-BF84-0B1558F0CC43}"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CB6A73-6329-4645-BD48-BF39116D9A5E}" type="slidenum">
              <a:rPr lang="en-US" smtClean="0"/>
              <a:t>‹#›</a:t>
            </a:fld>
            <a:endParaRPr lang="en-US"/>
          </a:p>
        </p:txBody>
      </p:sp>
    </p:spTree>
    <p:extLst>
      <p:ext uri="{BB962C8B-B14F-4D97-AF65-F5344CB8AC3E}">
        <p14:creationId xmlns:p14="http://schemas.microsoft.com/office/powerpoint/2010/main" val="4233858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D3F803-D8D3-4C89-BF84-0B1558F0CC43}"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CB6A73-6329-4645-BD48-BF39116D9A5E}" type="slidenum">
              <a:rPr lang="en-US" smtClean="0"/>
              <a:t>‹#›</a:t>
            </a:fld>
            <a:endParaRPr lang="en-US"/>
          </a:p>
        </p:txBody>
      </p:sp>
    </p:spTree>
    <p:extLst>
      <p:ext uri="{BB962C8B-B14F-4D97-AF65-F5344CB8AC3E}">
        <p14:creationId xmlns:p14="http://schemas.microsoft.com/office/powerpoint/2010/main" val="308928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D3F803-D8D3-4C89-BF84-0B1558F0CC43}"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CB6A73-6329-4645-BD48-BF39116D9A5E}" type="slidenum">
              <a:rPr lang="en-US" smtClean="0"/>
              <a:t>‹#›</a:t>
            </a:fld>
            <a:endParaRPr lang="en-US"/>
          </a:p>
        </p:txBody>
      </p:sp>
    </p:spTree>
    <p:extLst>
      <p:ext uri="{BB962C8B-B14F-4D97-AF65-F5344CB8AC3E}">
        <p14:creationId xmlns:p14="http://schemas.microsoft.com/office/powerpoint/2010/main" val="962073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D3F803-D8D3-4C89-BF84-0B1558F0CC43}"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B6A73-6329-4645-BD48-BF39116D9A5E}" type="slidenum">
              <a:rPr lang="en-US" smtClean="0"/>
              <a:t>‹#›</a:t>
            </a:fld>
            <a:endParaRPr lang="en-US"/>
          </a:p>
        </p:txBody>
      </p:sp>
    </p:spTree>
    <p:extLst>
      <p:ext uri="{BB962C8B-B14F-4D97-AF65-F5344CB8AC3E}">
        <p14:creationId xmlns:p14="http://schemas.microsoft.com/office/powerpoint/2010/main" val="3971247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D3F803-D8D3-4C89-BF84-0B1558F0CC43}"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B6A73-6329-4645-BD48-BF39116D9A5E}" type="slidenum">
              <a:rPr lang="en-US" smtClean="0"/>
              <a:t>‹#›</a:t>
            </a:fld>
            <a:endParaRPr lang="en-US"/>
          </a:p>
        </p:txBody>
      </p:sp>
    </p:spTree>
    <p:extLst>
      <p:ext uri="{BB962C8B-B14F-4D97-AF65-F5344CB8AC3E}">
        <p14:creationId xmlns:p14="http://schemas.microsoft.com/office/powerpoint/2010/main" val="1216509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3F803-D8D3-4C89-BF84-0B1558F0CC43}" type="datetimeFigureOut">
              <a:rPr lang="en-US" smtClean="0"/>
              <a:t>8/29/2018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CB6A73-6329-4645-BD48-BF39116D9A5E}" type="slidenum">
              <a:rPr lang="en-US" smtClean="0"/>
              <a:t>‹#›</a:t>
            </a:fld>
            <a:endParaRPr lang="en-US"/>
          </a:p>
        </p:txBody>
      </p:sp>
    </p:spTree>
    <p:extLst>
      <p:ext uri="{BB962C8B-B14F-4D97-AF65-F5344CB8AC3E}">
        <p14:creationId xmlns:p14="http://schemas.microsoft.com/office/powerpoint/2010/main" val="199422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QQtJNK5_8Uk" TargetMode="External"/><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1pbJHH9F9-Q"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dfjuSkJxGS0" TargetMode="Externa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history.com/news/7-things-you-may-not-know-about-the-constitutional-convention" TargetMode="External"/><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hyperlink" Target="https://www.youtube.com/watch?v=uihNc_tdGbk" TargetMode="External"/><Relationship Id="rId4" Type="http://schemas.openxmlformats.org/officeDocument/2006/relationships/hyperlink" Target="https://www.youtube.com/watch?v=_JDF0WWW13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kItXvJLnTtk" TargetMode="External"/><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8Yy1pzcDiBU" TargetMode="External"/><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xXA4Ob3s-V0" TargetMode="External"/><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hyperlink" Target="https://www.youtube.com/watch?v=zuwnxDIbv2c"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aMCDikASE4o" TargetMode="External"/><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DnDh9-X12Gc" TargetMode="External"/><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bO7FQsCcbD8" TargetMode="External"/><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hyperlink" Target="https://www.youtube.com/watch?v=9mP-nkFg5_E"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8KmB_PRmIhY" TargetMode="External"/><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www.youtube.com/watch?v=HWPTjFbBj10" TargetMode="External"/><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KsasRqBW0_A"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hyperlink" Target="https://www.youtube.com/watch?v=fRMvSDaY4U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p:nvSpPr>
        <p:spPr>
          <a:xfrm>
            <a:off x="76200" y="685800"/>
            <a:ext cx="8763000" cy="1524000"/>
          </a:xfrm>
          <a:prstGeom prst="rect">
            <a:avLst/>
          </a:prstGeom>
        </p:spPr>
        <p:txBody>
          <a:bodyPr wrap="none">
            <a:prstTxWarp prst="textPlain">
              <a:avLst/>
            </a:prstTxWarp>
            <a:spAutoFit/>
          </a:bodyPr>
          <a:lstStyle/>
          <a:p>
            <a:pPr lvl="0"/>
            <a:r>
              <a:rPr lang="en-US" b="1" dirty="0">
                <a:ln>
                  <a:solidFill>
                    <a:schemeClr val="tx1"/>
                  </a:solidFill>
                </a:ln>
                <a:solidFill>
                  <a:prstClr val="white"/>
                </a:solidFill>
                <a:effectLst>
                  <a:glow rad="101600">
                    <a:schemeClr val="bg1">
                      <a:lumMod val="75000"/>
                      <a:alpha val="40000"/>
                    </a:schemeClr>
                  </a:glow>
                </a:effectLst>
                <a:latin typeface="Century Gothic" panose="020B0502020202020204" pitchFamily="34" charset="0"/>
              </a:rPr>
              <a:t>A NEW NATION</a:t>
            </a:r>
          </a:p>
        </p:txBody>
      </p:sp>
    </p:spTree>
    <p:extLst>
      <p:ext uri="{BB962C8B-B14F-4D97-AF65-F5344CB8AC3E}">
        <p14:creationId xmlns:p14="http://schemas.microsoft.com/office/powerpoint/2010/main" val="1085129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110835" y="838200"/>
            <a:ext cx="8991600" cy="5786199"/>
          </a:xfrm>
          <a:prstGeom prst="rect">
            <a:avLst/>
          </a:prstGeom>
          <a:noFill/>
        </p:spPr>
        <p:txBody>
          <a:bodyPr wrap="square" rtlCol="0">
            <a:spAutoFit/>
          </a:bodyPr>
          <a:lstStyle/>
          <a:p>
            <a:pPr marL="285750" indent="-285750">
              <a:buFont typeface="Arial" panose="020B0604020202020204" pitchFamily="34" charset="0"/>
              <a:buChar char="•"/>
            </a:pPr>
            <a:r>
              <a:rPr lang="en-US" sz="4400" b="1" dirty="0">
                <a:latin typeface="Century Gothic" panose="020B0502020202020204" pitchFamily="34" charset="0"/>
              </a:rPr>
              <a:t>negotiated the Treaty of Paris 1783 (ended the Revolutionary War)</a:t>
            </a:r>
          </a:p>
          <a:p>
            <a:pPr marL="285750" indent="-285750">
              <a:buFont typeface="Arial" panose="020B0604020202020204" pitchFamily="34" charset="0"/>
              <a:buChar char="•"/>
            </a:pPr>
            <a:r>
              <a:rPr lang="en-US" sz="4400" b="1" dirty="0">
                <a:effectLst>
                  <a:glow rad="101600">
                    <a:schemeClr val="accent1">
                      <a:satMod val="175000"/>
                      <a:alpha val="40000"/>
                    </a:schemeClr>
                  </a:glow>
                </a:effectLst>
                <a:latin typeface="Century Gothic" panose="020B0502020202020204" pitchFamily="34" charset="0"/>
              </a:rPr>
              <a:t>LAND ORDINANCE OF 1785 </a:t>
            </a:r>
            <a:r>
              <a:rPr lang="en-US" sz="4400" b="1" dirty="0">
                <a:latin typeface="Century Gothic" panose="020B0502020202020204" pitchFamily="34" charset="0"/>
              </a:rPr>
              <a:t>– public policy for western lands, provided for setting aside one section of land in each township for public education</a:t>
            </a:r>
            <a:endParaRPr lang="en-US" sz="2800" dirty="0"/>
          </a:p>
          <a:p>
            <a:endParaRPr lang="en-US" dirty="0"/>
          </a:p>
        </p:txBody>
      </p:sp>
      <p:sp>
        <p:nvSpPr>
          <p:cNvPr id="2" name="Rectangle 1"/>
          <p:cNvSpPr/>
          <p:nvPr/>
        </p:nvSpPr>
        <p:spPr>
          <a:xfrm>
            <a:off x="228600" y="228600"/>
            <a:ext cx="5410200" cy="685800"/>
          </a:xfrm>
          <a:prstGeom prst="rect">
            <a:avLst/>
          </a:prstGeom>
        </p:spPr>
        <p:txBody>
          <a:bodyPr wrap="none">
            <a:prstTxWarp prst="textPlain">
              <a:avLst/>
            </a:prstTxWarp>
            <a:spAutoFit/>
          </a:bodyPr>
          <a:lstStyle/>
          <a:p>
            <a:pPr lvl="0"/>
            <a:r>
              <a:rPr lang="en-US" sz="3200" b="1" dirty="0">
                <a:solidFill>
                  <a:prstClr val="black"/>
                </a:solidFill>
                <a:effectLst>
                  <a:glow rad="101600">
                    <a:schemeClr val="bg1"/>
                  </a:glow>
                </a:effectLst>
                <a:latin typeface="Century Gothic" panose="020B0502020202020204" pitchFamily="34" charset="0"/>
              </a:rPr>
              <a:t>ACCOMPLISHMENTS</a:t>
            </a:r>
          </a:p>
        </p:txBody>
      </p:sp>
    </p:spTree>
    <p:extLst>
      <p:ext uri="{BB962C8B-B14F-4D97-AF65-F5344CB8AC3E}">
        <p14:creationId xmlns:p14="http://schemas.microsoft.com/office/powerpoint/2010/main" val="88757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6928" y="914400"/>
            <a:ext cx="8991600" cy="5816977"/>
          </a:xfrm>
          <a:prstGeom prst="rect">
            <a:avLst/>
          </a:prstGeom>
          <a:noFill/>
        </p:spPr>
        <p:txBody>
          <a:bodyPr wrap="square" rtlCol="0">
            <a:spAutoFit/>
          </a:bodyPr>
          <a:lstStyle/>
          <a:p>
            <a:pPr marL="285750" indent="-285750">
              <a:buFont typeface="Arial" panose="020B0604020202020204" pitchFamily="34" charset="0"/>
              <a:buChar char="•"/>
            </a:pPr>
            <a:r>
              <a:rPr lang="en-US" sz="4800" b="1" dirty="0">
                <a:effectLst>
                  <a:glow rad="101600">
                    <a:schemeClr val="accent1">
                      <a:satMod val="175000"/>
                      <a:alpha val="40000"/>
                    </a:schemeClr>
                  </a:glow>
                </a:effectLst>
                <a:latin typeface="Century Gothic" panose="020B0502020202020204" pitchFamily="34" charset="0"/>
              </a:rPr>
              <a:t>NORTHWEST ORDINANCE OF 1787 </a:t>
            </a:r>
            <a:r>
              <a:rPr lang="en-US" sz="4800" b="1" dirty="0">
                <a:latin typeface="Century Gothic" panose="020B0502020202020204" pitchFamily="34" charset="0"/>
              </a:rPr>
              <a:t>– set rules for creating new states, granted limited self-government to that developing territory and prohibited slavery in certain regions</a:t>
            </a:r>
          </a:p>
          <a:p>
            <a:endParaRPr lang="en-US" dirty="0"/>
          </a:p>
          <a:p>
            <a:endParaRPr lang="en-US" dirty="0"/>
          </a:p>
        </p:txBody>
      </p:sp>
      <p:sp>
        <p:nvSpPr>
          <p:cNvPr id="5" name="Rectangle 4"/>
          <p:cNvSpPr/>
          <p:nvPr/>
        </p:nvSpPr>
        <p:spPr>
          <a:xfrm>
            <a:off x="228600" y="228600"/>
            <a:ext cx="5410200" cy="685800"/>
          </a:xfrm>
          <a:prstGeom prst="rect">
            <a:avLst/>
          </a:prstGeom>
        </p:spPr>
        <p:txBody>
          <a:bodyPr wrap="none">
            <a:prstTxWarp prst="textPlain">
              <a:avLst/>
            </a:prstTxWarp>
            <a:spAutoFit/>
          </a:bodyPr>
          <a:lstStyle/>
          <a:p>
            <a:pPr lvl="0"/>
            <a:r>
              <a:rPr lang="en-US" sz="3200" b="1" dirty="0">
                <a:solidFill>
                  <a:prstClr val="black"/>
                </a:solidFill>
                <a:effectLst>
                  <a:glow rad="101600">
                    <a:schemeClr val="bg1"/>
                  </a:glow>
                </a:effectLst>
                <a:latin typeface="Century Gothic" panose="020B0502020202020204" pitchFamily="34" charset="0"/>
              </a:rPr>
              <a:t>ACCOMPLISHMENTS</a:t>
            </a:r>
          </a:p>
        </p:txBody>
      </p:sp>
      <p:sp>
        <p:nvSpPr>
          <p:cNvPr id="6" name="Rectangle 5"/>
          <p:cNvSpPr/>
          <p:nvPr/>
        </p:nvSpPr>
        <p:spPr>
          <a:xfrm>
            <a:off x="381000" y="6240691"/>
            <a:ext cx="4572000" cy="369332"/>
          </a:xfrm>
          <a:prstGeom prst="rect">
            <a:avLst/>
          </a:prstGeom>
        </p:spPr>
        <p:txBody>
          <a:bodyPr>
            <a:spAutoFit/>
          </a:bodyPr>
          <a:lstStyle/>
          <a:p>
            <a:r>
              <a:rPr lang="en-US" dirty="0">
                <a:hlinkClick r:id="rId3"/>
              </a:rPr>
              <a:t>Articles of Confederation Explained</a:t>
            </a:r>
            <a:endParaRPr lang="en-US" dirty="0"/>
          </a:p>
        </p:txBody>
      </p:sp>
    </p:spTree>
    <p:extLst>
      <p:ext uri="{BB962C8B-B14F-4D97-AF65-F5344CB8AC3E}">
        <p14:creationId xmlns:p14="http://schemas.microsoft.com/office/powerpoint/2010/main" val="3392930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457200" y="2819400"/>
            <a:ext cx="8440168" cy="1446550"/>
          </a:xfrm>
          <a:prstGeom prst="rect">
            <a:avLst/>
          </a:prstGeom>
          <a:noFill/>
        </p:spPr>
        <p:txBody>
          <a:bodyPr wrap="square" rtlCol="0">
            <a:prstTxWarp prst="textPlain">
              <a:avLst/>
            </a:prstTxWarp>
            <a:spAutoFit/>
          </a:bodyPr>
          <a:lstStyle/>
          <a:p>
            <a:r>
              <a:rPr lang="en-US" sz="8800" b="1" dirty="0">
                <a:effectLst>
                  <a:glow rad="101600">
                    <a:schemeClr val="tx1">
                      <a:lumMod val="75000"/>
                      <a:lumOff val="25000"/>
                      <a:alpha val="40000"/>
                    </a:schemeClr>
                  </a:glow>
                </a:effectLst>
                <a:latin typeface="Century Gothic" panose="020B0502020202020204" pitchFamily="34" charset="0"/>
              </a:rPr>
              <a:t>PROBLEMS</a:t>
            </a:r>
          </a:p>
        </p:txBody>
      </p:sp>
    </p:spTree>
    <p:extLst>
      <p:ext uri="{BB962C8B-B14F-4D97-AF65-F5344CB8AC3E}">
        <p14:creationId xmlns:p14="http://schemas.microsoft.com/office/powerpoint/2010/main" val="83467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0" y="1066800"/>
            <a:ext cx="8991600" cy="3785652"/>
          </a:xfrm>
          <a:prstGeom prst="rect">
            <a:avLst/>
          </a:prstGeom>
          <a:solidFill>
            <a:schemeClr val="bg1">
              <a:alpha val="50000"/>
            </a:schemeClr>
          </a:solidFill>
        </p:spPr>
        <p:txBody>
          <a:bodyPr wrap="square" rtlCol="0">
            <a:spAutoFit/>
          </a:bodyPr>
          <a:lstStyle/>
          <a:p>
            <a:pPr algn="ctr"/>
            <a:r>
              <a:rPr lang="en-US" sz="8000" b="1" dirty="0">
                <a:latin typeface="Century Gothic" panose="020B0502020202020204" pitchFamily="34" charset="0"/>
              </a:rPr>
              <a:t>#1: Weak central (national) government</a:t>
            </a:r>
          </a:p>
        </p:txBody>
      </p:sp>
    </p:spTree>
    <p:extLst>
      <p:ext uri="{BB962C8B-B14F-4D97-AF65-F5344CB8AC3E}">
        <p14:creationId xmlns:p14="http://schemas.microsoft.com/office/powerpoint/2010/main" val="366552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76200" y="428178"/>
            <a:ext cx="8991600" cy="4985980"/>
          </a:xfrm>
          <a:prstGeom prst="rect">
            <a:avLst/>
          </a:prstGeom>
          <a:solidFill>
            <a:schemeClr val="bg1">
              <a:alpha val="50000"/>
            </a:schemeClr>
          </a:solidFill>
        </p:spPr>
        <p:txBody>
          <a:bodyPr wrap="square" rtlCol="0">
            <a:spAutoFit/>
          </a:bodyPr>
          <a:lstStyle/>
          <a:p>
            <a:r>
              <a:rPr lang="en-US" sz="5400" b="1" dirty="0">
                <a:latin typeface="Century Gothic" panose="020B0502020202020204" pitchFamily="34" charset="0"/>
              </a:rPr>
              <a:t>#2 Financial Problems: </a:t>
            </a:r>
          </a:p>
          <a:p>
            <a:pPr marL="914400" lvl="1" indent="-457200">
              <a:buFont typeface="Arial" panose="020B0604020202020204" pitchFamily="34" charset="0"/>
              <a:buChar char="•"/>
            </a:pPr>
            <a:r>
              <a:rPr lang="en-US" sz="4400" b="1" dirty="0">
                <a:latin typeface="Century Gothic" panose="020B0502020202020204" pitchFamily="34" charset="0"/>
              </a:rPr>
              <a:t>unpaid war debts, states and congress issued worthless paper money	</a:t>
            </a:r>
          </a:p>
          <a:p>
            <a:pPr marL="914400" lvl="1" indent="-457200">
              <a:buFont typeface="Arial" panose="020B0604020202020204" pitchFamily="34" charset="0"/>
              <a:buChar char="•"/>
            </a:pPr>
            <a:r>
              <a:rPr lang="en-US" sz="4400" b="1" dirty="0">
                <a:latin typeface="Century Gothic" panose="020B0502020202020204" pitchFamily="34" charset="0"/>
              </a:rPr>
              <a:t>no power to tax – could only request the states to donate money for national needs</a:t>
            </a:r>
          </a:p>
        </p:txBody>
      </p:sp>
    </p:spTree>
    <p:extLst>
      <p:ext uri="{BB962C8B-B14F-4D97-AF65-F5344CB8AC3E}">
        <p14:creationId xmlns:p14="http://schemas.microsoft.com/office/powerpoint/2010/main" val="74752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76200" y="428178"/>
            <a:ext cx="8991600" cy="5816977"/>
          </a:xfrm>
          <a:prstGeom prst="rect">
            <a:avLst/>
          </a:prstGeom>
          <a:solidFill>
            <a:schemeClr val="bg1">
              <a:alpha val="50000"/>
            </a:schemeClr>
          </a:solidFill>
        </p:spPr>
        <p:txBody>
          <a:bodyPr wrap="square" rtlCol="0">
            <a:spAutoFit/>
          </a:bodyPr>
          <a:lstStyle/>
          <a:p>
            <a:r>
              <a:rPr lang="en-US" sz="5400" b="1" dirty="0">
                <a:latin typeface="Century Gothic" panose="020B0502020202020204" pitchFamily="34" charset="0"/>
              </a:rPr>
              <a:t>#3: Problems with Foreign (European) nations:</a:t>
            </a:r>
          </a:p>
          <a:p>
            <a:pPr marL="914400" lvl="1" indent="-457200">
              <a:buFont typeface="Arial" panose="020B0604020202020204" pitchFamily="34" charset="0"/>
              <a:buChar char="•"/>
            </a:pPr>
            <a:r>
              <a:rPr lang="en-US" sz="4400" b="1" dirty="0">
                <a:latin typeface="Century Gothic" panose="020B0502020202020204" pitchFamily="34" charset="0"/>
              </a:rPr>
              <a:t>Europe had little respect for a new nation that could not pay its debts</a:t>
            </a:r>
          </a:p>
          <a:p>
            <a:pPr marL="914400" lvl="1" indent="-457200">
              <a:buFont typeface="Arial" panose="020B0604020202020204" pitchFamily="34" charset="0"/>
              <a:buChar char="•"/>
            </a:pPr>
            <a:r>
              <a:rPr lang="en-US" sz="4400" b="1" dirty="0">
                <a:latin typeface="Century Gothic" panose="020B0502020202020204" pitchFamily="34" charset="0"/>
              </a:rPr>
              <a:t>Spain and England expanded their interests in lands west of the new nation</a:t>
            </a:r>
          </a:p>
        </p:txBody>
      </p:sp>
    </p:spTree>
    <p:extLst>
      <p:ext uri="{BB962C8B-B14F-4D97-AF65-F5344CB8AC3E}">
        <p14:creationId xmlns:p14="http://schemas.microsoft.com/office/powerpoint/2010/main" val="346439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additive="base">
                                        <p:cTn id="1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31865" y="0"/>
            <a:ext cx="9144000" cy="6247864"/>
          </a:xfrm>
          <a:prstGeom prst="rect">
            <a:avLst/>
          </a:prstGeom>
          <a:solidFill>
            <a:schemeClr val="bg1">
              <a:alpha val="50000"/>
            </a:schemeClr>
          </a:solidFill>
        </p:spPr>
        <p:txBody>
          <a:bodyPr wrap="square" rtlCol="0">
            <a:spAutoFit/>
          </a:bodyPr>
          <a:lstStyle/>
          <a:p>
            <a:r>
              <a:rPr lang="en-US" sz="4800" b="1" dirty="0">
                <a:latin typeface="Century Gothic" panose="020B0502020202020204" pitchFamily="34" charset="0"/>
              </a:rPr>
              <a:t>#4: Domestic Problems:</a:t>
            </a:r>
          </a:p>
          <a:p>
            <a:r>
              <a:rPr lang="en-US" sz="3200" b="1" dirty="0">
                <a:effectLst>
                  <a:glow rad="101600">
                    <a:schemeClr val="accent1">
                      <a:satMod val="175000"/>
                      <a:alpha val="40000"/>
                    </a:schemeClr>
                  </a:glow>
                </a:effectLst>
                <a:latin typeface="Century Gothic" panose="020B0502020202020204" pitchFamily="34" charset="0"/>
              </a:rPr>
              <a:t>SHAYS’ REBELLION </a:t>
            </a:r>
            <a:r>
              <a:rPr lang="en-US" sz="3200" b="1" dirty="0">
                <a:latin typeface="Century Gothic" panose="020B0502020202020204" pitchFamily="34" charset="0"/>
              </a:rPr>
              <a:t>- Summer 1786</a:t>
            </a:r>
          </a:p>
          <a:p>
            <a:pPr marL="742950" lvl="1" indent="-285750">
              <a:buFont typeface="Arial" panose="020B0604020202020204" pitchFamily="34" charset="0"/>
              <a:buChar char="•"/>
            </a:pPr>
            <a:r>
              <a:rPr lang="en-US" sz="3200" b="1" dirty="0">
                <a:latin typeface="Century Gothic" panose="020B0502020202020204" pitchFamily="34" charset="0"/>
              </a:rPr>
              <a:t>Captain Daniel Shays (a MA farmer and war veteran) led other farmers in an uprising against high state taxes, imprisonment for debt and lack of paper money</a:t>
            </a:r>
          </a:p>
          <a:p>
            <a:pPr marL="742950" lvl="1" indent="-285750">
              <a:buFont typeface="Arial" panose="020B0604020202020204" pitchFamily="34" charset="0"/>
              <a:buChar char="•"/>
            </a:pPr>
            <a:r>
              <a:rPr lang="en-US" sz="3200" b="1" dirty="0">
                <a:latin typeface="Century Gothic" panose="020B0502020202020204" pitchFamily="34" charset="0"/>
              </a:rPr>
              <a:t>They stopped the collection of taxes and forced the closings of debtors’ courts</a:t>
            </a:r>
          </a:p>
          <a:p>
            <a:pPr marL="742950" lvl="1" indent="-285750">
              <a:buFont typeface="Arial" panose="020B0604020202020204" pitchFamily="34" charset="0"/>
              <a:buChar char="•"/>
            </a:pPr>
            <a:r>
              <a:rPr lang="en-US" sz="3200" b="1" dirty="0">
                <a:latin typeface="Century Gothic" panose="020B0502020202020204" pitchFamily="34" charset="0"/>
              </a:rPr>
              <a:t>1787 – attempted to steal weapons from the Springfield armory, but the state militia broke it up</a:t>
            </a:r>
          </a:p>
        </p:txBody>
      </p:sp>
    </p:spTree>
    <p:extLst>
      <p:ext uri="{BB962C8B-B14F-4D97-AF65-F5344CB8AC3E}">
        <p14:creationId xmlns:p14="http://schemas.microsoft.com/office/powerpoint/2010/main" val="218107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arn(inVertical)">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31865" y="0"/>
            <a:ext cx="9144000" cy="5509200"/>
          </a:xfrm>
          <a:prstGeom prst="rect">
            <a:avLst/>
          </a:prstGeom>
          <a:solidFill>
            <a:schemeClr val="bg1">
              <a:alpha val="50000"/>
            </a:schemeClr>
          </a:solidFill>
        </p:spPr>
        <p:txBody>
          <a:bodyPr wrap="square" rtlCol="0">
            <a:spAutoFit/>
          </a:bodyPr>
          <a:lstStyle/>
          <a:p>
            <a:pPr marL="742950" lvl="1" indent="-285750">
              <a:buFont typeface="Arial" panose="020B0604020202020204" pitchFamily="34" charset="0"/>
              <a:buChar char="•"/>
            </a:pPr>
            <a:r>
              <a:rPr lang="en-US" sz="4400" b="1" dirty="0">
                <a:latin typeface="Century Gothic" panose="020B0502020202020204" pitchFamily="34" charset="0"/>
              </a:rPr>
              <a:t>Result of Shay’s Rebellion– people realized the national government was powerless to stop such rebellions, convinced many of the need to meet to discuss the weaknesses of the Articles of Confederation  </a:t>
            </a:r>
          </a:p>
        </p:txBody>
      </p:sp>
      <p:sp>
        <p:nvSpPr>
          <p:cNvPr id="5" name="Rectangle 4"/>
          <p:cNvSpPr/>
          <p:nvPr/>
        </p:nvSpPr>
        <p:spPr>
          <a:xfrm>
            <a:off x="4398433" y="5867400"/>
            <a:ext cx="4572000" cy="369332"/>
          </a:xfrm>
          <a:prstGeom prst="rect">
            <a:avLst/>
          </a:prstGeom>
        </p:spPr>
        <p:txBody>
          <a:bodyPr>
            <a:spAutoFit/>
          </a:bodyPr>
          <a:lstStyle/>
          <a:p>
            <a:r>
              <a:rPr lang="en-US" dirty="0">
                <a:hlinkClick r:id="rId3"/>
              </a:rPr>
              <a:t>Shay’s Rebellion </a:t>
            </a:r>
            <a:endParaRPr lang="en-US" dirty="0"/>
          </a:p>
        </p:txBody>
      </p:sp>
    </p:spTree>
    <p:extLst>
      <p:ext uri="{BB962C8B-B14F-4D97-AF65-F5344CB8AC3E}">
        <p14:creationId xmlns:p14="http://schemas.microsoft.com/office/powerpoint/2010/main" val="129036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822323">
            <a:off x="4606194" y="755065"/>
            <a:ext cx="4823858" cy="6406449"/>
          </a:xfrm>
          <a:prstGeom prst="rect">
            <a:avLst/>
          </a:prstGeom>
        </p:spPr>
      </p:pic>
      <p:sp>
        <p:nvSpPr>
          <p:cNvPr id="2" name="TextBox 1"/>
          <p:cNvSpPr txBox="1"/>
          <p:nvPr/>
        </p:nvSpPr>
        <p:spPr>
          <a:xfrm>
            <a:off x="533400" y="1676400"/>
            <a:ext cx="5562600" cy="1938992"/>
          </a:xfrm>
          <a:prstGeom prst="rect">
            <a:avLst/>
          </a:prstGeom>
          <a:noFill/>
        </p:spPr>
        <p:txBody>
          <a:bodyPr wrap="square" rtlCol="0">
            <a:spAutoFit/>
          </a:bodyPr>
          <a:lstStyle/>
          <a:p>
            <a:r>
              <a:rPr lang="en-US" sz="6000" b="1" dirty="0">
                <a:latin typeface="Century Gothic" panose="020B0502020202020204" pitchFamily="34" charset="0"/>
              </a:rPr>
              <a:t>Time for a change…</a:t>
            </a:r>
          </a:p>
        </p:txBody>
      </p:sp>
      <p:sp>
        <p:nvSpPr>
          <p:cNvPr id="6" name="Rectangle 5"/>
          <p:cNvSpPr/>
          <p:nvPr/>
        </p:nvSpPr>
        <p:spPr>
          <a:xfrm>
            <a:off x="76200" y="76200"/>
            <a:ext cx="8991600" cy="923330"/>
          </a:xfrm>
          <a:prstGeom prst="rect">
            <a:avLst/>
          </a:prstGeom>
        </p:spPr>
        <p:txBody>
          <a:bodyPr wrap="square">
            <a:prstTxWarp prst="textPlain">
              <a:avLst/>
            </a:prstTxWarp>
            <a:spAutoFit/>
          </a:bodyPr>
          <a:lstStyle/>
          <a:p>
            <a:r>
              <a:rPr lang="en-US" sz="5400" b="1" dirty="0">
                <a:solidFill>
                  <a:prstClr val="black"/>
                </a:solidFill>
                <a:latin typeface="Century Gothic" panose="020B0502020202020204" pitchFamily="34" charset="0"/>
              </a:rPr>
              <a:t>Articles of Confederation:</a:t>
            </a:r>
            <a:endParaRPr lang="en-US" sz="1600" dirty="0"/>
          </a:p>
        </p:txBody>
      </p:sp>
    </p:spTree>
    <p:extLst>
      <p:ext uri="{BB962C8B-B14F-4D97-AF65-F5344CB8AC3E}">
        <p14:creationId xmlns:p14="http://schemas.microsoft.com/office/powerpoint/2010/main" val="406681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120686" y="813621"/>
            <a:ext cx="8937263" cy="3877985"/>
          </a:xfrm>
          <a:prstGeom prst="rect">
            <a:avLst/>
          </a:prstGeom>
          <a:solidFill>
            <a:schemeClr val="bg2">
              <a:alpha val="59000"/>
            </a:schemeClr>
          </a:solidFill>
        </p:spPr>
        <p:txBody>
          <a:bodyPr wrap="square" rtlCol="0">
            <a:spAutoFit/>
          </a:bodyPr>
          <a:lstStyle/>
          <a:p>
            <a:pPr marL="457200" indent="-457200">
              <a:buFont typeface="Arial" panose="020B0604020202020204" pitchFamily="34" charset="0"/>
              <a:buChar char="•"/>
            </a:pPr>
            <a:r>
              <a:rPr lang="en-US" sz="2800" b="1" dirty="0">
                <a:latin typeface="Century Gothic" panose="020B0502020202020204" pitchFamily="34" charset="0"/>
              </a:rPr>
              <a:t>5 states sent delegates to discuss improving the commercial (trade) relations between the states</a:t>
            </a:r>
          </a:p>
          <a:p>
            <a:pPr marL="457200" indent="-457200">
              <a:buFont typeface="Arial" panose="020B0604020202020204" pitchFamily="34" charset="0"/>
              <a:buChar char="•"/>
            </a:pPr>
            <a:r>
              <a:rPr lang="en-US" sz="2800" b="1" dirty="0">
                <a:latin typeface="Century Gothic" panose="020B0502020202020204" pitchFamily="34" charset="0"/>
              </a:rPr>
              <a:t>delegates agreed that they needed another convention to revise the Articles and agreed to meet in Philadelphia the following year</a:t>
            </a:r>
          </a:p>
          <a:p>
            <a:pPr marL="457200" indent="-457200">
              <a:buFont typeface="Arial" panose="020B0604020202020204" pitchFamily="34" charset="0"/>
              <a:buChar char="•"/>
            </a:pPr>
            <a:r>
              <a:rPr lang="en-US" sz="2800" b="1" dirty="0">
                <a:latin typeface="Century Gothic" panose="020B0502020202020204" pitchFamily="34" charset="0"/>
              </a:rPr>
              <a:t> Shays’ Rebellion will convince more states of the need to attend the convention</a:t>
            </a:r>
          </a:p>
          <a:p>
            <a:endParaRPr lang="en-US" sz="3200" b="1" dirty="0"/>
          </a:p>
          <a:p>
            <a:endParaRPr lang="en-US" dirty="0"/>
          </a:p>
        </p:txBody>
      </p:sp>
      <p:sp>
        <p:nvSpPr>
          <p:cNvPr id="6" name="Rectangle 5"/>
          <p:cNvSpPr/>
          <p:nvPr/>
        </p:nvSpPr>
        <p:spPr>
          <a:xfrm>
            <a:off x="360218" y="76200"/>
            <a:ext cx="8458200" cy="623874"/>
          </a:xfrm>
          <a:prstGeom prst="rect">
            <a:avLst/>
          </a:prstGeom>
        </p:spPr>
        <p:txBody>
          <a:bodyPr wrap="square">
            <a:prstTxWarp prst="textPlain">
              <a:avLst/>
            </a:prstTxWarp>
            <a:spAutoFit/>
          </a:bodyPr>
          <a:lstStyle/>
          <a:p>
            <a:pPr lvl="0"/>
            <a:r>
              <a:rPr lang="en-US" sz="2800" b="1" dirty="0">
                <a:solidFill>
                  <a:prstClr val="black"/>
                </a:solidFill>
                <a:effectLst>
                  <a:glow rad="101600">
                    <a:schemeClr val="bg1"/>
                  </a:glow>
                </a:effectLst>
                <a:latin typeface="Century Gothic" panose="020B0502020202020204" pitchFamily="34" charset="0"/>
              </a:rPr>
              <a:t>1786 – ANNAPOLIS CONVENTION</a:t>
            </a:r>
          </a:p>
        </p:txBody>
      </p:sp>
      <p:sp>
        <p:nvSpPr>
          <p:cNvPr id="7" name="Rectangle 6"/>
          <p:cNvSpPr/>
          <p:nvPr/>
        </p:nvSpPr>
        <p:spPr>
          <a:xfrm>
            <a:off x="457200" y="6488668"/>
            <a:ext cx="4572000" cy="369332"/>
          </a:xfrm>
          <a:prstGeom prst="rect">
            <a:avLst/>
          </a:prstGeom>
        </p:spPr>
        <p:txBody>
          <a:bodyPr>
            <a:spAutoFit/>
          </a:bodyPr>
          <a:lstStyle/>
          <a:p>
            <a:r>
              <a:rPr lang="en-US" dirty="0">
                <a:hlinkClick r:id="rId3"/>
              </a:rPr>
              <a:t>Annapolis Convention </a:t>
            </a:r>
            <a:endParaRPr lang="en-US" dirty="0"/>
          </a:p>
        </p:txBody>
      </p:sp>
    </p:spTree>
    <p:extLst>
      <p:ext uri="{BB962C8B-B14F-4D97-AF65-F5344CB8AC3E}">
        <p14:creationId xmlns:p14="http://schemas.microsoft.com/office/powerpoint/2010/main" val="376604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barn(inVertical)">
                                      <p:cBhvr>
                                        <p:cTn id="1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152400" y="428179"/>
            <a:ext cx="8991600" cy="6001643"/>
          </a:xfrm>
          <a:prstGeom prst="rect">
            <a:avLst/>
          </a:prstGeom>
          <a:solidFill>
            <a:schemeClr val="bg2">
              <a:lumMod val="25000"/>
              <a:alpha val="47000"/>
            </a:schemeClr>
          </a:solidFill>
        </p:spPr>
        <p:txBody>
          <a:bodyPr wrap="square" rtlCol="0">
            <a:spAutoFit/>
          </a:bodyPr>
          <a:lstStyle/>
          <a:p>
            <a:pPr algn="ctr"/>
            <a:r>
              <a:rPr lang="en-US" sz="4800" b="1" dirty="0">
                <a:ln>
                  <a:solidFill>
                    <a:schemeClr val="tx1"/>
                  </a:solidFill>
                </a:ln>
                <a:solidFill>
                  <a:schemeClr val="bg1"/>
                </a:solidFill>
                <a:latin typeface="Century Gothic" panose="020B0502020202020204" pitchFamily="34" charset="0"/>
              </a:rPr>
              <a:t>The colonies may have won their independence from Great Britain, but they still had to create a government that would keep the colonies together and help the new nation – the United States – prosper. </a:t>
            </a:r>
          </a:p>
        </p:txBody>
      </p:sp>
    </p:spTree>
    <p:extLst>
      <p:ext uri="{BB962C8B-B14F-4D97-AF65-F5344CB8AC3E}">
        <p14:creationId xmlns:p14="http://schemas.microsoft.com/office/powerpoint/2010/main" val="267093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34636" y="-2538"/>
            <a:ext cx="9109364" cy="3539430"/>
          </a:xfrm>
          <a:prstGeom prst="rect">
            <a:avLst/>
          </a:prstGeom>
          <a:noFill/>
        </p:spPr>
        <p:txBody>
          <a:bodyPr wrap="square" rtlCol="0">
            <a:spAutoFit/>
          </a:bodyPr>
          <a:lstStyle/>
          <a:p>
            <a:r>
              <a:rPr lang="en-US" sz="4400" b="1" dirty="0">
                <a:effectLst>
                  <a:glow rad="101600">
                    <a:schemeClr val="bg1"/>
                  </a:glow>
                </a:effectLst>
                <a:latin typeface="Century Gothic" panose="020B0502020202020204" pitchFamily="34" charset="0"/>
              </a:rPr>
              <a:t>PHILADELPHIA CONVENTION </a:t>
            </a:r>
            <a:r>
              <a:rPr lang="en-US" sz="4400" b="1" dirty="0">
                <a:latin typeface="Century Gothic" panose="020B0502020202020204" pitchFamily="34" charset="0"/>
              </a:rPr>
              <a:t>– </a:t>
            </a:r>
          </a:p>
          <a:p>
            <a:r>
              <a:rPr lang="en-US" sz="3600" b="1" dirty="0">
                <a:latin typeface="Century Gothic" panose="020B0502020202020204" pitchFamily="34" charset="0"/>
              </a:rPr>
              <a:t>All states except </a:t>
            </a:r>
          </a:p>
          <a:p>
            <a:r>
              <a:rPr lang="en-US" sz="3600" b="1" dirty="0">
                <a:latin typeface="Century Gothic" panose="020B0502020202020204" pitchFamily="34" charset="0"/>
              </a:rPr>
              <a:t>Rhode Island sent </a:t>
            </a:r>
          </a:p>
          <a:p>
            <a:r>
              <a:rPr lang="en-US" sz="3600" b="1" dirty="0">
                <a:latin typeface="Century Gothic" panose="020B0502020202020204" pitchFamily="34" charset="0"/>
              </a:rPr>
              <a:t>delegates </a:t>
            </a:r>
          </a:p>
          <a:p>
            <a:r>
              <a:rPr lang="en-US" sz="3600" b="1" dirty="0">
                <a:latin typeface="Century Gothic" panose="020B0502020202020204" pitchFamily="34" charset="0"/>
              </a:rPr>
              <a:t>(total of 55 </a:t>
            </a:r>
          </a:p>
          <a:p>
            <a:r>
              <a:rPr lang="en-US" sz="3600" b="1" dirty="0">
                <a:latin typeface="Century Gothic" panose="020B0502020202020204" pitchFamily="34" charset="0"/>
              </a:rPr>
              <a:t>delegates)</a:t>
            </a:r>
            <a:endParaRPr lang="en-US" dirty="0"/>
          </a:p>
        </p:txBody>
      </p:sp>
      <p:sp>
        <p:nvSpPr>
          <p:cNvPr id="5" name="Rectangle 4"/>
          <p:cNvSpPr/>
          <p:nvPr/>
        </p:nvSpPr>
        <p:spPr>
          <a:xfrm>
            <a:off x="4427644" y="914400"/>
            <a:ext cx="4716356" cy="769441"/>
          </a:xfrm>
          <a:prstGeom prst="rect">
            <a:avLst/>
          </a:prstGeom>
        </p:spPr>
        <p:txBody>
          <a:bodyPr wrap="none">
            <a:spAutoFit/>
          </a:bodyPr>
          <a:lstStyle/>
          <a:p>
            <a:r>
              <a:rPr lang="en-US" sz="4400" b="1" dirty="0">
                <a:solidFill>
                  <a:prstClr val="black"/>
                </a:solidFill>
                <a:latin typeface="Century Gothic" panose="020B0502020202020204" pitchFamily="34" charset="0"/>
              </a:rPr>
              <a:t>May – Sept. 1787</a:t>
            </a:r>
            <a:endParaRPr lang="en-US" dirty="0"/>
          </a:p>
        </p:txBody>
      </p:sp>
      <p:sp>
        <p:nvSpPr>
          <p:cNvPr id="3" name="Rectangle 2"/>
          <p:cNvSpPr/>
          <p:nvPr/>
        </p:nvSpPr>
        <p:spPr>
          <a:xfrm>
            <a:off x="5593243" y="3801433"/>
            <a:ext cx="2652665" cy="923330"/>
          </a:xfrm>
          <a:prstGeom prst="rect">
            <a:avLst/>
          </a:prstGeom>
        </p:spPr>
        <p:txBody>
          <a:bodyPr wrap="square">
            <a:spAutoFit/>
          </a:bodyPr>
          <a:lstStyle/>
          <a:p>
            <a:r>
              <a:rPr lang="en-US" dirty="0">
                <a:hlinkClick r:id="rId3"/>
              </a:rPr>
              <a:t>History Channel Constitution Convention Video </a:t>
            </a:r>
            <a:endParaRPr lang="en-US" dirty="0"/>
          </a:p>
        </p:txBody>
      </p:sp>
      <p:sp>
        <p:nvSpPr>
          <p:cNvPr id="6" name="Rectangle 5"/>
          <p:cNvSpPr/>
          <p:nvPr/>
        </p:nvSpPr>
        <p:spPr>
          <a:xfrm>
            <a:off x="152401" y="4007015"/>
            <a:ext cx="3657600" cy="646331"/>
          </a:xfrm>
          <a:prstGeom prst="rect">
            <a:avLst/>
          </a:prstGeom>
        </p:spPr>
        <p:txBody>
          <a:bodyPr wrap="square">
            <a:spAutoFit/>
          </a:bodyPr>
          <a:lstStyle/>
          <a:p>
            <a:r>
              <a:rPr lang="en-US" dirty="0">
                <a:hlinkClick r:id="rId4"/>
              </a:rPr>
              <a:t>Introduction to Constitutional Convention Video</a:t>
            </a:r>
            <a:endParaRPr lang="en-US" dirty="0"/>
          </a:p>
        </p:txBody>
      </p:sp>
      <p:sp>
        <p:nvSpPr>
          <p:cNvPr id="7" name="Rectangle 6"/>
          <p:cNvSpPr/>
          <p:nvPr/>
        </p:nvSpPr>
        <p:spPr>
          <a:xfrm>
            <a:off x="169333" y="3653851"/>
            <a:ext cx="4572000" cy="369332"/>
          </a:xfrm>
          <a:prstGeom prst="rect">
            <a:avLst/>
          </a:prstGeom>
        </p:spPr>
        <p:txBody>
          <a:bodyPr>
            <a:spAutoFit/>
          </a:bodyPr>
          <a:lstStyle/>
          <a:p>
            <a:r>
              <a:rPr lang="en-US" dirty="0">
                <a:hlinkClick r:id="rId5"/>
              </a:rPr>
              <a:t>The Making of the Constitution  </a:t>
            </a:r>
            <a:endParaRPr lang="en-US" dirty="0"/>
          </a:p>
        </p:txBody>
      </p:sp>
    </p:spTree>
    <p:extLst>
      <p:ext uri="{BB962C8B-B14F-4D97-AF65-F5344CB8AC3E}">
        <p14:creationId xmlns:p14="http://schemas.microsoft.com/office/powerpoint/2010/main" val="277642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wipe(down)">
                                      <p:cBhvr>
                                        <p:cTn id="21" dur="500"/>
                                        <p:tgtEl>
                                          <p:spTgt spid="2">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down)">
                                      <p:cBhvr>
                                        <p:cTn id="2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76200" y="-96527"/>
            <a:ext cx="9109364" cy="769441"/>
          </a:xfrm>
          <a:prstGeom prst="rect">
            <a:avLst/>
          </a:prstGeom>
          <a:noFill/>
        </p:spPr>
        <p:txBody>
          <a:bodyPr wrap="square" rtlCol="0">
            <a:spAutoFit/>
          </a:bodyPr>
          <a:lstStyle/>
          <a:p>
            <a:r>
              <a:rPr lang="en-US" sz="4400" b="1" dirty="0">
                <a:effectLst>
                  <a:glow rad="101600">
                    <a:schemeClr val="bg1"/>
                  </a:glow>
                </a:effectLst>
                <a:latin typeface="Century Gothic" panose="020B0502020202020204" pitchFamily="34" charset="0"/>
              </a:rPr>
              <a:t>WHO ATTENDED? </a:t>
            </a:r>
            <a:r>
              <a:rPr lang="en-US" sz="4400" b="1" dirty="0">
                <a:latin typeface="Century Gothic" panose="020B0502020202020204" pitchFamily="34" charset="0"/>
              </a:rPr>
              <a:t> </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6700" y="672914"/>
            <a:ext cx="1921352" cy="237693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Rectangle 8"/>
          <p:cNvSpPr/>
          <p:nvPr/>
        </p:nvSpPr>
        <p:spPr>
          <a:xfrm>
            <a:off x="364805" y="3049844"/>
            <a:ext cx="1828800" cy="954107"/>
          </a:xfrm>
          <a:prstGeom prst="rect">
            <a:avLst/>
          </a:prstGeom>
        </p:spPr>
        <p:txBody>
          <a:bodyPr wrap="square">
            <a:spAutoFit/>
          </a:bodyPr>
          <a:lstStyle/>
          <a:p>
            <a:pPr lvl="0"/>
            <a:r>
              <a:rPr lang="en-US" sz="2800" b="1" dirty="0">
                <a:solidFill>
                  <a:prstClr val="black"/>
                </a:solidFill>
                <a:latin typeface="Century Gothic" panose="020B0502020202020204" pitchFamily="34" charset="0"/>
              </a:rPr>
              <a:t>Benjamin </a:t>
            </a:r>
          </a:p>
          <a:p>
            <a:pPr lvl="0"/>
            <a:r>
              <a:rPr lang="en-US" sz="2800" b="1" dirty="0">
                <a:solidFill>
                  <a:prstClr val="black"/>
                </a:solidFill>
                <a:latin typeface="Century Gothic" panose="020B0502020202020204" pitchFamily="34" charset="0"/>
              </a:rPr>
              <a:t>Franklin</a:t>
            </a:r>
            <a:endParaRPr lang="en-US" sz="1400" dirty="0">
              <a:solidFill>
                <a:prstClr val="black"/>
              </a:solidFill>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89431" y="699505"/>
            <a:ext cx="2020769" cy="239461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2" name="Rectangle 11"/>
          <p:cNvSpPr/>
          <p:nvPr/>
        </p:nvSpPr>
        <p:spPr>
          <a:xfrm>
            <a:off x="3455235" y="3077807"/>
            <a:ext cx="2027384" cy="954107"/>
          </a:xfrm>
          <a:prstGeom prst="rect">
            <a:avLst/>
          </a:prstGeom>
        </p:spPr>
        <p:txBody>
          <a:bodyPr wrap="square">
            <a:spAutoFit/>
          </a:bodyPr>
          <a:lstStyle/>
          <a:p>
            <a:pPr lvl="0"/>
            <a:r>
              <a:rPr lang="en-US" sz="2800" b="1" dirty="0">
                <a:solidFill>
                  <a:prstClr val="black"/>
                </a:solidFill>
                <a:latin typeface="Century Gothic" panose="020B0502020202020204" pitchFamily="34" charset="0"/>
              </a:rPr>
              <a:t>Alexander Hamilton </a:t>
            </a:r>
            <a:endParaRPr lang="en-US" sz="1400" dirty="0">
              <a:solidFill>
                <a:prstClr val="black"/>
              </a:solidFill>
            </a:endParaRPr>
          </a:p>
        </p:txBody>
      </p:sp>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01579" y="272475"/>
            <a:ext cx="1722521" cy="26182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4" name="Rectangle 13"/>
          <p:cNvSpPr/>
          <p:nvPr/>
        </p:nvSpPr>
        <p:spPr>
          <a:xfrm>
            <a:off x="6715850" y="2856605"/>
            <a:ext cx="2027384" cy="954107"/>
          </a:xfrm>
          <a:prstGeom prst="rect">
            <a:avLst/>
          </a:prstGeom>
        </p:spPr>
        <p:txBody>
          <a:bodyPr wrap="square">
            <a:spAutoFit/>
          </a:bodyPr>
          <a:lstStyle/>
          <a:p>
            <a:pPr lvl="0"/>
            <a:r>
              <a:rPr lang="en-US" sz="2800" b="1" dirty="0">
                <a:solidFill>
                  <a:prstClr val="black"/>
                </a:solidFill>
                <a:latin typeface="Century Gothic" panose="020B0502020202020204" pitchFamily="34" charset="0"/>
              </a:rPr>
              <a:t>George Mason </a:t>
            </a:r>
            <a:endParaRPr lang="en-US" sz="1400" dirty="0">
              <a:solidFill>
                <a:prstClr val="black"/>
              </a:solidFill>
            </a:endParaRPr>
          </a:p>
        </p:txBody>
      </p:sp>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91205" y="4107498"/>
            <a:ext cx="1893636" cy="250103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6" name="Rectangle 15"/>
          <p:cNvSpPr/>
          <p:nvPr/>
        </p:nvSpPr>
        <p:spPr>
          <a:xfrm>
            <a:off x="7410020" y="4572000"/>
            <a:ext cx="2027384" cy="954107"/>
          </a:xfrm>
          <a:prstGeom prst="rect">
            <a:avLst/>
          </a:prstGeom>
        </p:spPr>
        <p:txBody>
          <a:bodyPr wrap="square">
            <a:spAutoFit/>
          </a:bodyPr>
          <a:lstStyle/>
          <a:p>
            <a:pPr lvl="0"/>
            <a:r>
              <a:rPr lang="en-US" sz="2800" b="1" dirty="0">
                <a:solidFill>
                  <a:prstClr val="black"/>
                </a:solidFill>
                <a:latin typeface="Century Gothic" panose="020B0502020202020204" pitchFamily="34" charset="0"/>
              </a:rPr>
              <a:t>Roger Sherman </a:t>
            </a:r>
            <a:endParaRPr lang="en-US" sz="1400" dirty="0">
              <a:solidFill>
                <a:prstClr val="black"/>
              </a:solidFill>
            </a:endParaRPr>
          </a:p>
        </p:txBody>
      </p:sp>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0227" y="4086499"/>
            <a:ext cx="1888435" cy="24431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8" name="Rectangle 17"/>
          <p:cNvSpPr/>
          <p:nvPr/>
        </p:nvSpPr>
        <p:spPr>
          <a:xfrm>
            <a:off x="2901876" y="4834793"/>
            <a:ext cx="2027384" cy="523220"/>
          </a:xfrm>
          <a:prstGeom prst="rect">
            <a:avLst/>
          </a:prstGeom>
        </p:spPr>
        <p:txBody>
          <a:bodyPr wrap="square">
            <a:spAutoFit/>
          </a:bodyPr>
          <a:lstStyle/>
          <a:p>
            <a:pPr lvl="0"/>
            <a:r>
              <a:rPr lang="en-US" sz="2800" b="1" dirty="0">
                <a:solidFill>
                  <a:prstClr val="black"/>
                </a:solidFill>
                <a:latin typeface="Century Gothic" panose="020B0502020202020204" pitchFamily="34" charset="0"/>
              </a:rPr>
              <a:t>John Jay </a:t>
            </a:r>
            <a:endParaRPr lang="en-US" sz="1400" dirty="0">
              <a:solidFill>
                <a:prstClr val="black"/>
              </a:solidFill>
            </a:endParaRPr>
          </a:p>
        </p:txBody>
      </p:sp>
    </p:spTree>
    <p:extLst>
      <p:ext uri="{BB962C8B-B14F-4D97-AF65-F5344CB8AC3E}">
        <p14:creationId xmlns:p14="http://schemas.microsoft.com/office/powerpoint/2010/main" val="359959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randombar(horizontal)">
                                      <p:cBhvr>
                                        <p:cTn id="33" dur="500"/>
                                        <p:tgtEl>
                                          <p:spTgt spid="15"/>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randombar(horizontal)">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4" grpId="0"/>
      <p:bldP spid="16"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0" y="1452036"/>
            <a:ext cx="4114800" cy="3785652"/>
          </a:xfrm>
          <a:prstGeom prst="rect">
            <a:avLst/>
          </a:prstGeom>
          <a:noFill/>
        </p:spPr>
        <p:txBody>
          <a:bodyPr wrap="square" rtlCol="0">
            <a:spAutoFit/>
          </a:bodyPr>
          <a:lstStyle/>
          <a:p>
            <a:r>
              <a:rPr lang="en-US" sz="5400" b="1" dirty="0">
                <a:latin typeface="Century Gothic" panose="020B0502020202020204" pitchFamily="34" charset="0"/>
              </a:rPr>
              <a:t>George Washington</a:t>
            </a:r>
          </a:p>
          <a:p>
            <a:pPr marL="285750" indent="-285750">
              <a:buFont typeface="Arial" panose="020B0604020202020204" pitchFamily="34" charset="0"/>
              <a:buChar char="•"/>
            </a:pPr>
            <a:r>
              <a:rPr lang="en-US" sz="4400" b="1" dirty="0">
                <a:latin typeface="Century Gothic" panose="020B0502020202020204" pitchFamily="34" charset="0"/>
              </a:rPr>
              <a:t>Presided over the convention</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8203" y="533400"/>
            <a:ext cx="4952922" cy="602399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25185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3019" y="914400"/>
            <a:ext cx="3874592" cy="471328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4038600" y="381000"/>
            <a:ext cx="5278789" cy="6124754"/>
          </a:xfrm>
          <a:prstGeom prst="rect">
            <a:avLst/>
          </a:prstGeom>
          <a:noFill/>
        </p:spPr>
        <p:txBody>
          <a:bodyPr wrap="square" rtlCol="0">
            <a:spAutoFit/>
          </a:bodyPr>
          <a:lstStyle/>
          <a:p>
            <a:pPr marL="285750" indent="-285750">
              <a:buFont typeface="Arial" panose="020B0604020202020204" pitchFamily="34" charset="0"/>
              <a:buChar char="•"/>
            </a:pPr>
            <a:r>
              <a:rPr lang="en-US" sz="2800" b="1" dirty="0">
                <a:latin typeface="Century Gothic" panose="020B0502020202020204" pitchFamily="34" charset="0"/>
              </a:rPr>
              <a:t>Considered “The Father of the Constitution” </a:t>
            </a:r>
          </a:p>
          <a:p>
            <a:pPr marL="285750" indent="-285750">
              <a:buFont typeface="Arial" panose="020B0604020202020204" pitchFamily="34" charset="0"/>
              <a:buChar char="•"/>
            </a:pPr>
            <a:r>
              <a:rPr lang="en-US" sz="2800" b="1" dirty="0">
                <a:latin typeface="Century Gothic" panose="020B0502020202020204" pitchFamily="34" charset="0"/>
              </a:rPr>
              <a:t>Main author of Constitution</a:t>
            </a:r>
          </a:p>
          <a:p>
            <a:pPr marL="285750" indent="-285750">
              <a:buFont typeface="Arial" panose="020B0604020202020204" pitchFamily="34" charset="0"/>
              <a:buChar char="•"/>
            </a:pPr>
            <a:r>
              <a:rPr lang="en-US" sz="2800" b="1" dirty="0">
                <a:latin typeface="Century Gothic" panose="020B0502020202020204" pitchFamily="34" charset="0"/>
              </a:rPr>
              <a:t>Took diligent notes on every debate and discussion that occurred during the convention  (that’s how we know today who said what and the reasoning behind their decisions)</a:t>
            </a:r>
          </a:p>
          <a:p>
            <a:pPr marL="285750" indent="-285750">
              <a:buFont typeface="Arial" panose="020B0604020202020204" pitchFamily="34" charset="0"/>
              <a:buChar char="•"/>
            </a:pPr>
            <a:r>
              <a:rPr lang="en-US" sz="2800" b="1" dirty="0">
                <a:latin typeface="Century Gothic" panose="020B0502020202020204" pitchFamily="34" charset="0"/>
              </a:rPr>
              <a:t>Very well read and educated on democratic philosophies</a:t>
            </a:r>
          </a:p>
        </p:txBody>
      </p:sp>
      <p:sp>
        <p:nvSpPr>
          <p:cNvPr id="3" name="Rectangle 2"/>
          <p:cNvSpPr/>
          <p:nvPr/>
        </p:nvSpPr>
        <p:spPr>
          <a:xfrm>
            <a:off x="143019" y="5762123"/>
            <a:ext cx="4141222" cy="646331"/>
          </a:xfrm>
          <a:prstGeom prst="rect">
            <a:avLst/>
          </a:prstGeom>
        </p:spPr>
        <p:txBody>
          <a:bodyPr wrap="square">
            <a:prstTxWarp prst="textPlain">
              <a:avLst/>
            </a:prstTxWarp>
            <a:spAutoFit/>
          </a:bodyPr>
          <a:lstStyle/>
          <a:p>
            <a:r>
              <a:rPr lang="en-US" sz="3600" b="1" dirty="0">
                <a:latin typeface="Century Gothic" panose="020B0502020202020204" pitchFamily="34" charset="0"/>
              </a:rPr>
              <a:t>James Madison</a:t>
            </a:r>
          </a:p>
        </p:txBody>
      </p:sp>
    </p:spTree>
    <p:extLst>
      <p:ext uri="{BB962C8B-B14F-4D97-AF65-F5344CB8AC3E}">
        <p14:creationId xmlns:p14="http://schemas.microsoft.com/office/powerpoint/2010/main" val="12299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fltVal val="0"/>
                                          </p:val>
                                        </p:tav>
                                        <p:tav tm="100000">
                                          <p:val>
                                            <p:strVal val="#ppt_h"/>
                                          </p:val>
                                        </p:tav>
                                      </p:tavLst>
                                    </p:anim>
                                    <p:animEffect transition="in" filter="fade">
                                      <p:cBhvr>
                                        <p:cTn id="9" dur="500"/>
                                        <p:tgtEl>
                                          <p:spTgt spid="921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barn(inVertical)">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 calcmode="lin" valueType="num">
                                      <p:cBhvr additive="base">
                                        <p:cTn id="2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randombar(horizontal)">
                                      <p:cBhvr>
                                        <p:cTn id="30" dur="500"/>
                                        <p:tgtEl>
                                          <p:spTgt spid="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17318" y="28575"/>
            <a:ext cx="9109364" cy="769441"/>
          </a:xfrm>
          <a:prstGeom prst="rect">
            <a:avLst/>
          </a:prstGeom>
          <a:noFill/>
        </p:spPr>
        <p:txBody>
          <a:bodyPr wrap="square" rtlCol="0">
            <a:spAutoFit/>
          </a:bodyPr>
          <a:lstStyle/>
          <a:p>
            <a:r>
              <a:rPr lang="en-US" sz="4400" b="1" dirty="0">
                <a:effectLst>
                  <a:glow rad="101600">
                    <a:schemeClr val="bg1"/>
                  </a:glow>
                </a:effectLst>
                <a:latin typeface="Century Gothic" panose="020B0502020202020204" pitchFamily="34" charset="0"/>
              </a:rPr>
              <a:t>WHO DID NOT ATTEND? </a:t>
            </a:r>
            <a:r>
              <a:rPr lang="en-US" sz="4400" b="1" dirty="0">
                <a:latin typeface="Century Gothic" panose="020B0502020202020204" pitchFamily="34" charset="0"/>
              </a:rPr>
              <a:t> </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2281" y="914400"/>
            <a:ext cx="1862282" cy="22207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Rectangle 5"/>
          <p:cNvSpPr/>
          <p:nvPr/>
        </p:nvSpPr>
        <p:spPr>
          <a:xfrm>
            <a:off x="117536" y="3135172"/>
            <a:ext cx="2846160" cy="861774"/>
          </a:xfrm>
          <a:prstGeom prst="rect">
            <a:avLst/>
          </a:prstGeom>
        </p:spPr>
        <p:txBody>
          <a:bodyPr wrap="square">
            <a:spAutoFit/>
          </a:bodyPr>
          <a:lstStyle/>
          <a:p>
            <a:pPr lvl="0"/>
            <a:r>
              <a:rPr lang="en-US" b="1" dirty="0">
                <a:solidFill>
                  <a:prstClr val="black"/>
                </a:solidFill>
                <a:latin typeface="Century Gothic" panose="020B0502020202020204" pitchFamily="34" charset="0"/>
              </a:rPr>
              <a:t>Thomas Jefferson </a:t>
            </a:r>
            <a:r>
              <a:rPr lang="en-US" sz="1600" b="1" dirty="0">
                <a:solidFill>
                  <a:prstClr val="black"/>
                </a:solidFill>
                <a:latin typeface="Century Gothic" panose="020B0502020202020204" pitchFamily="34" charset="0"/>
              </a:rPr>
              <a:t>(serving as U.S. ambassador in France)</a:t>
            </a:r>
            <a:endParaRPr lang="en-US" b="1" dirty="0">
              <a:solidFill>
                <a:prstClr val="black"/>
              </a:solidFill>
              <a:latin typeface="Century Gothic" panose="020B0502020202020204" pitchFamily="34"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5140" y="837181"/>
            <a:ext cx="1805256" cy="22588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Rectangle 7"/>
          <p:cNvSpPr/>
          <p:nvPr/>
        </p:nvSpPr>
        <p:spPr>
          <a:xfrm>
            <a:off x="2746732" y="3080834"/>
            <a:ext cx="1821231" cy="1107996"/>
          </a:xfrm>
          <a:prstGeom prst="rect">
            <a:avLst/>
          </a:prstGeom>
        </p:spPr>
        <p:txBody>
          <a:bodyPr wrap="square">
            <a:spAutoFit/>
          </a:bodyPr>
          <a:lstStyle/>
          <a:p>
            <a:pPr lvl="0"/>
            <a:r>
              <a:rPr lang="en-US" b="1" dirty="0">
                <a:solidFill>
                  <a:prstClr val="black"/>
                </a:solidFill>
                <a:latin typeface="Century Gothic" panose="020B0502020202020204" pitchFamily="34" charset="0"/>
              </a:rPr>
              <a:t>John Adams </a:t>
            </a:r>
            <a:r>
              <a:rPr lang="en-US" sz="1600" b="1" dirty="0">
                <a:solidFill>
                  <a:prstClr val="black"/>
                </a:solidFill>
                <a:latin typeface="Century Gothic" panose="020B0502020202020204" pitchFamily="34" charset="0"/>
              </a:rPr>
              <a:t>(serving as U.S. ambassador in Great Britain)</a:t>
            </a:r>
            <a:endParaRPr lang="en-US" b="1" dirty="0">
              <a:solidFill>
                <a:prstClr val="black"/>
              </a:solidFill>
              <a:latin typeface="Century Gothic" panose="020B0502020202020204" pitchFamily="34" charset="0"/>
            </a:endParaRP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25240" y="817598"/>
            <a:ext cx="1857027" cy="224365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Rectangle 9"/>
          <p:cNvSpPr/>
          <p:nvPr/>
        </p:nvSpPr>
        <p:spPr>
          <a:xfrm>
            <a:off x="4567963" y="3131938"/>
            <a:ext cx="2531287" cy="1600438"/>
          </a:xfrm>
          <a:prstGeom prst="rect">
            <a:avLst/>
          </a:prstGeom>
        </p:spPr>
        <p:txBody>
          <a:bodyPr wrap="square">
            <a:spAutoFit/>
          </a:bodyPr>
          <a:lstStyle/>
          <a:p>
            <a:pPr lvl="0"/>
            <a:r>
              <a:rPr lang="en-US" b="1" dirty="0">
                <a:solidFill>
                  <a:prstClr val="black"/>
                </a:solidFill>
                <a:latin typeface="Century Gothic" panose="020B0502020202020204" pitchFamily="34" charset="0"/>
              </a:rPr>
              <a:t>Patrick Henry </a:t>
            </a:r>
          </a:p>
          <a:p>
            <a:pPr lvl="0"/>
            <a:r>
              <a:rPr lang="en-US" sz="1600" b="1" dirty="0">
                <a:solidFill>
                  <a:prstClr val="black"/>
                </a:solidFill>
                <a:latin typeface="Century Gothic" panose="020B0502020202020204" pitchFamily="34" charset="0"/>
              </a:rPr>
              <a:t>(refused to attend saying, he “smelt a rat in Philadelphia, tending toward the monarchy.”)</a:t>
            </a:r>
          </a:p>
        </p:txBody>
      </p:sp>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84289" y="43964"/>
            <a:ext cx="2095120" cy="271071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2" name="Rectangle 11"/>
          <p:cNvSpPr/>
          <p:nvPr/>
        </p:nvSpPr>
        <p:spPr>
          <a:xfrm>
            <a:off x="6884289" y="2713703"/>
            <a:ext cx="2197150" cy="1354217"/>
          </a:xfrm>
          <a:prstGeom prst="rect">
            <a:avLst/>
          </a:prstGeom>
        </p:spPr>
        <p:txBody>
          <a:bodyPr wrap="square">
            <a:spAutoFit/>
          </a:bodyPr>
          <a:lstStyle/>
          <a:p>
            <a:pPr lvl="0"/>
            <a:r>
              <a:rPr lang="en-US" b="1" dirty="0">
                <a:solidFill>
                  <a:prstClr val="black"/>
                </a:solidFill>
                <a:latin typeface="Century Gothic" panose="020B0502020202020204" pitchFamily="34" charset="0"/>
              </a:rPr>
              <a:t>Samuel Adams </a:t>
            </a:r>
            <a:r>
              <a:rPr lang="en-US" sz="1600" b="1" dirty="0">
                <a:solidFill>
                  <a:prstClr val="black"/>
                </a:solidFill>
                <a:latin typeface="Century Gothic" panose="020B0502020202020204" pitchFamily="34" charset="0"/>
              </a:rPr>
              <a:t>(declined to go –did not want the central government to have too much power)</a:t>
            </a:r>
          </a:p>
        </p:txBody>
      </p:sp>
      <p:pic>
        <p:nvPicPr>
          <p:cNvPr id="13" name="Pictur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17762" y="4281163"/>
            <a:ext cx="1844070" cy="248488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4" name="Rectangle 13"/>
          <p:cNvSpPr/>
          <p:nvPr/>
        </p:nvSpPr>
        <p:spPr>
          <a:xfrm>
            <a:off x="3043370" y="5108839"/>
            <a:ext cx="1467276" cy="892552"/>
          </a:xfrm>
          <a:prstGeom prst="rect">
            <a:avLst/>
          </a:prstGeom>
        </p:spPr>
        <p:txBody>
          <a:bodyPr wrap="square">
            <a:spAutoFit/>
          </a:bodyPr>
          <a:lstStyle/>
          <a:p>
            <a:pPr lvl="0"/>
            <a:r>
              <a:rPr lang="en-US" b="1" dirty="0">
                <a:solidFill>
                  <a:prstClr val="black"/>
                </a:solidFill>
                <a:latin typeface="Century Gothic" panose="020B0502020202020204" pitchFamily="34" charset="0"/>
              </a:rPr>
              <a:t>Thomas Paine </a:t>
            </a:r>
            <a:r>
              <a:rPr lang="en-US" sz="1600" b="1" dirty="0">
                <a:solidFill>
                  <a:prstClr val="black"/>
                </a:solidFill>
                <a:latin typeface="Century Gothic" panose="020B0502020202020204" pitchFamily="34" charset="0"/>
              </a:rPr>
              <a:t>(living in Europe)</a:t>
            </a:r>
            <a:endParaRPr lang="en-US" b="1" dirty="0">
              <a:solidFill>
                <a:prstClr val="black"/>
              </a:solidFill>
              <a:latin typeface="Century Gothic" panose="020B0502020202020204" pitchFamily="34" charset="0"/>
            </a:endParaRPr>
          </a:p>
        </p:txBody>
      </p:sp>
      <p:pic>
        <p:nvPicPr>
          <p:cNvPr id="15" name="Picture 1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99250" y="4404576"/>
            <a:ext cx="1665199" cy="233607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6" name="Rectangle 15"/>
          <p:cNvSpPr/>
          <p:nvPr/>
        </p:nvSpPr>
        <p:spPr>
          <a:xfrm>
            <a:off x="4979832" y="4734722"/>
            <a:ext cx="2119418" cy="1846659"/>
          </a:xfrm>
          <a:prstGeom prst="rect">
            <a:avLst/>
          </a:prstGeom>
        </p:spPr>
        <p:txBody>
          <a:bodyPr wrap="square">
            <a:spAutoFit/>
          </a:bodyPr>
          <a:lstStyle/>
          <a:p>
            <a:pPr lvl="0"/>
            <a:r>
              <a:rPr lang="en-US" b="1" dirty="0">
                <a:solidFill>
                  <a:prstClr val="black"/>
                </a:solidFill>
                <a:latin typeface="Century Gothic" panose="020B0502020202020204" pitchFamily="34" charset="0"/>
              </a:rPr>
              <a:t>John Hancock </a:t>
            </a:r>
            <a:r>
              <a:rPr lang="en-US" sz="1600" b="1" dirty="0">
                <a:solidFill>
                  <a:prstClr val="black"/>
                </a:solidFill>
                <a:latin typeface="Century Gothic" panose="020B0502020202020204" pitchFamily="34" charset="0"/>
              </a:rPr>
              <a:t>(invited but did not attend possibly due to illness or his responsibilities as governor of Massachusetts)</a:t>
            </a:r>
            <a:endParaRPr lang="en-US"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58248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randombar(horizontal)">
                                      <p:cBhvr>
                                        <p:cTn id="47" dur="500"/>
                                        <p:tgtEl>
                                          <p:spTgt spid="13"/>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randombar(horizontal)">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down)">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extBox 8"/>
          <p:cNvSpPr txBox="1"/>
          <p:nvPr/>
        </p:nvSpPr>
        <p:spPr>
          <a:xfrm>
            <a:off x="419100" y="1728926"/>
            <a:ext cx="8382000" cy="4678204"/>
          </a:xfrm>
          <a:prstGeom prst="rect">
            <a:avLst/>
          </a:prstGeom>
          <a:solidFill>
            <a:schemeClr val="bg1">
              <a:lumMod val="75000"/>
              <a:alpha val="67000"/>
            </a:schemeClr>
          </a:solidFill>
        </p:spPr>
        <p:txBody>
          <a:bodyPr wrap="square" rtlCol="0">
            <a:spAutoFit/>
          </a:bodyPr>
          <a:lstStyle/>
          <a:p>
            <a:pPr marL="571500" indent="-571500" fontAlgn="base">
              <a:spcBef>
                <a:spcPct val="0"/>
              </a:spcBef>
              <a:spcAft>
                <a:spcPct val="0"/>
              </a:spcAft>
              <a:buFont typeface="Arial" panose="020B0604020202020204" pitchFamily="34" charset="0"/>
              <a:buChar char="•"/>
            </a:pPr>
            <a:r>
              <a:rPr lang="en-US" sz="4000" b="1" dirty="0">
                <a:solidFill>
                  <a:sysClr val="windowText" lastClr="000000"/>
                </a:solidFill>
                <a:effectLst/>
                <a:latin typeface="Century Gothic" panose="020B0502020202020204" pitchFamily="34" charset="0"/>
                <a:cs typeface="Arial" panose="020B0604020202020204" pitchFamily="34" charset="0"/>
              </a:rPr>
              <a:t>Magna Carta  (1215)</a:t>
            </a:r>
          </a:p>
          <a:p>
            <a:pPr marL="571500" indent="-571500" fontAlgn="base">
              <a:spcBef>
                <a:spcPct val="0"/>
              </a:spcBef>
              <a:spcAft>
                <a:spcPct val="0"/>
              </a:spcAft>
              <a:buFont typeface="Arial" panose="020B0604020202020204" pitchFamily="34" charset="0"/>
              <a:buChar char="•"/>
            </a:pPr>
            <a:r>
              <a:rPr lang="en-US" sz="4000" b="1" dirty="0">
                <a:solidFill>
                  <a:sysClr val="windowText" lastClr="000000"/>
                </a:solidFill>
                <a:effectLst/>
                <a:latin typeface="Century Gothic" panose="020B0502020202020204" pitchFamily="34" charset="0"/>
                <a:cs typeface="Arial" panose="020B0604020202020204" pitchFamily="34" charset="0"/>
              </a:rPr>
              <a:t>John Locke’s “Natural Rights” (1689)</a:t>
            </a:r>
          </a:p>
          <a:p>
            <a:pPr marL="571500" indent="-571500" fontAlgn="base">
              <a:spcBef>
                <a:spcPct val="0"/>
              </a:spcBef>
              <a:spcAft>
                <a:spcPct val="0"/>
              </a:spcAft>
              <a:buFont typeface="Arial" panose="020B0604020202020204" pitchFamily="34" charset="0"/>
              <a:buChar char="•"/>
            </a:pPr>
            <a:r>
              <a:rPr lang="en-US" sz="4000" b="1" dirty="0">
                <a:solidFill>
                  <a:sysClr val="windowText" lastClr="000000"/>
                </a:solidFill>
                <a:effectLst/>
                <a:latin typeface="Century Gothic" panose="020B0502020202020204" pitchFamily="34" charset="0"/>
                <a:cs typeface="Arial" panose="020B0604020202020204" pitchFamily="34" charset="0"/>
              </a:rPr>
              <a:t>English Bill of Rights (1689)</a:t>
            </a:r>
          </a:p>
          <a:p>
            <a:pPr marL="571500" indent="-571500" fontAlgn="base">
              <a:spcBef>
                <a:spcPct val="0"/>
              </a:spcBef>
              <a:spcAft>
                <a:spcPct val="0"/>
              </a:spcAft>
              <a:buFont typeface="Arial" panose="020B0604020202020204" pitchFamily="34" charset="0"/>
              <a:buChar char="•"/>
            </a:pPr>
            <a:r>
              <a:rPr lang="en-US" sz="4000" b="1" dirty="0">
                <a:solidFill>
                  <a:sysClr val="windowText" lastClr="000000"/>
                </a:solidFill>
                <a:effectLst/>
                <a:latin typeface="Century Gothic" panose="020B0502020202020204" pitchFamily="34" charset="0"/>
                <a:cs typeface="Arial" panose="020B0604020202020204" pitchFamily="34" charset="0"/>
              </a:rPr>
              <a:t>England’s Parliament – bicameral House of Lord and House of Commons</a:t>
            </a:r>
          </a:p>
          <a:p>
            <a:pPr fontAlgn="base">
              <a:spcBef>
                <a:spcPct val="0"/>
              </a:spcBef>
              <a:spcAft>
                <a:spcPct val="0"/>
              </a:spcAft>
            </a:pPr>
            <a:endParaRPr lang="en-US" dirty="0">
              <a:solidFill>
                <a:prstClr val="white"/>
              </a:solidFill>
              <a:latin typeface="Arial" panose="020B0604020202020204" pitchFamily="34" charset="0"/>
              <a:cs typeface="Arial" panose="020B0604020202020204" pitchFamily="34" charset="0"/>
            </a:endParaRPr>
          </a:p>
        </p:txBody>
      </p:sp>
      <p:sp>
        <p:nvSpPr>
          <p:cNvPr id="3" name="Rectangle 2"/>
          <p:cNvSpPr/>
          <p:nvPr/>
        </p:nvSpPr>
        <p:spPr>
          <a:xfrm>
            <a:off x="0" y="0"/>
            <a:ext cx="9144000" cy="1754326"/>
          </a:xfrm>
          <a:prstGeom prst="rect">
            <a:avLst/>
          </a:prstGeom>
        </p:spPr>
        <p:txBody>
          <a:bodyPr wrap="square">
            <a:spAutoFit/>
          </a:bodyPr>
          <a:lstStyle/>
          <a:p>
            <a:pPr algn="ctr"/>
            <a:r>
              <a:rPr lang="en-US" sz="3600" b="1" dirty="0">
                <a:effectLst>
                  <a:glow rad="101600">
                    <a:schemeClr val="bg1"/>
                  </a:glow>
                </a:effectLst>
                <a:latin typeface="Century Gothic" panose="020B0502020202020204" pitchFamily="34" charset="0"/>
              </a:rPr>
              <a:t>HISTORICAL FOUNDATIONS AND TRADITIONS THAT INFLUENCED THE FOUNDING FATHERS:</a:t>
            </a:r>
          </a:p>
        </p:txBody>
      </p:sp>
      <p:sp>
        <p:nvSpPr>
          <p:cNvPr id="10" name="Arrow: Pentagon 9"/>
          <p:cNvSpPr/>
          <p:nvPr/>
        </p:nvSpPr>
        <p:spPr>
          <a:xfrm rot="5400000">
            <a:off x="7933266" y="465667"/>
            <a:ext cx="1583267" cy="685800"/>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5400000">
            <a:off x="7868334" y="570068"/>
            <a:ext cx="1752600" cy="646331"/>
          </a:xfrm>
          <a:prstGeom prst="rect">
            <a:avLst/>
          </a:prstGeom>
          <a:noFill/>
        </p:spPr>
        <p:txBody>
          <a:bodyPr wrap="square" rtlCol="0">
            <a:spAutoFit/>
          </a:bodyPr>
          <a:lstStyle/>
          <a:p>
            <a:r>
              <a:rPr lang="en-US" b="1" dirty="0">
                <a:latin typeface="Century Gothic" panose="020B0502020202020204" pitchFamily="34" charset="0"/>
              </a:rPr>
              <a:t>From </a:t>
            </a:r>
          </a:p>
          <a:p>
            <a:r>
              <a:rPr lang="en-US" b="1" dirty="0">
                <a:latin typeface="Century Gothic" panose="020B0502020202020204" pitchFamily="34" charset="0"/>
              </a:rPr>
              <a:t>England</a:t>
            </a:r>
          </a:p>
        </p:txBody>
      </p:sp>
      <p:sp>
        <p:nvSpPr>
          <p:cNvPr id="2" name="Rectangle 1"/>
          <p:cNvSpPr/>
          <p:nvPr/>
        </p:nvSpPr>
        <p:spPr>
          <a:xfrm>
            <a:off x="533400" y="6407130"/>
            <a:ext cx="4572000" cy="369332"/>
          </a:xfrm>
          <a:prstGeom prst="rect">
            <a:avLst/>
          </a:prstGeom>
        </p:spPr>
        <p:txBody>
          <a:bodyPr>
            <a:spAutoFit/>
          </a:bodyPr>
          <a:lstStyle/>
          <a:p>
            <a:r>
              <a:rPr lang="en-US" dirty="0">
                <a:hlinkClick r:id="rId3"/>
              </a:rPr>
              <a:t>What Would John Locke Say Song </a:t>
            </a:r>
            <a:endParaRPr lang="en-US" dirty="0"/>
          </a:p>
        </p:txBody>
      </p:sp>
    </p:spTree>
    <p:extLst>
      <p:ext uri="{BB962C8B-B14F-4D97-AF65-F5344CB8AC3E}">
        <p14:creationId xmlns:p14="http://schemas.microsoft.com/office/powerpoint/2010/main" val="285620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0" y="0"/>
            <a:ext cx="9144000" cy="1754326"/>
          </a:xfrm>
          <a:prstGeom prst="rect">
            <a:avLst/>
          </a:prstGeom>
        </p:spPr>
        <p:txBody>
          <a:bodyPr wrap="square">
            <a:spAutoFit/>
          </a:bodyPr>
          <a:lstStyle/>
          <a:p>
            <a:pPr algn="ctr"/>
            <a:r>
              <a:rPr lang="en-US" sz="3600" b="1" dirty="0">
                <a:effectLst>
                  <a:glow rad="101600">
                    <a:schemeClr val="bg1"/>
                  </a:glow>
                </a:effectLst>
                <a:latin typeface="Century Gothic" panose="020B0502020202020204" pitchFamily="34" charset="0"/>
              </a:rPr>
              <a:t>HISTORICAL FOUNDATIONS AND TRADITIONS THAT INFLUENCED THE FOUNDING FATHERS:</a:t>
            </a:r>
          </a:p>
        </p:txBody>
      </p:sp>
      <p:sp>
        <p:nvSpPr>
          <p:cNvPr id="5" name="TextBox 4"/>
          <p:cNvSpPr txBox="1"/>
          <p:nvPr/>
        </p:nvSpPr>
        <p:spPr>
          <a:xfrm>
            <a:off x="38100" y="1828800"/>
            <a:ext cx="9067800" cy="4524315"/>
          </a:xfrm>
          <a:prstGeom prst="rect">
            <a:avLst/>
          </a:prstGeom>
          <a:solidFill>
            <a:schemeClr val="bg1">
              <a:alpha val="60000"/>
            </a:schemeClr>
          </a:solidFill>
        </p:spPr>
        <p:txBody>
          <a:bodyPr wrap="square" rtlCol="0">
            <a:spAutoFit/>
          </a:bodyPr>
          <a:lstStyle/>
          <a:p>
            <a:pPr marL="571500" indent="-571500" fontAlgn="base">
              <a:spcBef>
                <a:spcPct val="0"/>
              </a:spcBef>
              <a:spcAft>
                <a:spcPct val="0"/>
              </a:spcAft>
              <a:buFont typeface="Arial" panose="020B0604020202020204" pitchFamily="34" charset="0"/>
              <a:buChar char="•"/>
            </a:pPr>
            <a:r>
              <a:rPr lang="en-US" sz="3200" b="1" dirty="0">
                <a:solidFill>
                  <a:sysClr val="windowText" lastClr="000000"/>
                </a:solidFill>
                <a:effectLst/>
                <a:latin typeface="Century Gothic" panose="020B0502020202020204" pitchFamily="34" charset="0"/>
                <a:cs typeface="Arial" panose="020B0604020202020204" pitchFamily="34" charset="0"/>
              </a:rPr>
              <a:t>Virginia House of Burgesses (1619)</a:t>
            </a:r>
          </a:p>
          <a:p>
            <a:pPr marL="571500" indent="-571500" fontAlgn="base">
              <a:spcBef>
                <a:spcPct val="0"/>
              </a:spcBef>
              <a:spcAft>
                <a:spcPct val="0"/>
              </a:spcAft>
              <a:buFont typeface="Arial" panose="020B0604020202020204" pitchFamily="34" charset="0"/>
              <a:buChar char="•"/>
            </a:pPr>
            <a:r>
              <a:rPr lang="en-US" sz="3200" b="1">
                <a:solidFill>
                  <a:sysClr val="windowText" lastClr="000000"/>
                </a:solidFill>
                <a:effectLst/>
                <a:latin typeface="Century Gothic" panose="020B0502020202020204" pitchFamily="34" charset="0"/>
                <a:cs typeface="Arial" panose="020B0604020202020204" pitchFamily="34" charset="0"/>
              </a:rPr>
              <a:t>Charter Colonies </a:t>
            </a:r>
            <a:r>
              <a:rPr lang="en-US" sz="3200" b="1" dirty="0">
                <a:solidFill>
                  <a:sysClr val="windowText" lastClr="000000"/>
                </a:solidFill>
                <a:effectLst/>
                <a:latin typeface="Century Gothic" panose="020B0502020202020204" pitchFamily="34" charset="0"/>
                <a:cs typeface="Arial" panose="020B0604020202020204" pitchFamily="34" charset="0"/>
              </a:rPr>
              <a:t>could elect their own officials vs. Royal and Proprietary Colonies -appointed by the King</a:t>
            </a:r>
          </a:p>
          <a:p>
            <a:pPr marL="571500" indent="-571500" fontAlgn="base">
              <a:spcBef>
                <a:spcPct val="0"/>
              </a:spcBef>
              <a:spcAft>
                <a:spcPct val="0"/>
              </a:spcAft>
              <a:buFont typeface="Arial" panose="020B0604020202020204" pitchFamily="34" charset="0"/>
              <a:buChar char="•"/>
            </a:pPr>
            <a:r>
              <a:rPr lang="en-US" sz="3200" b="1" dirty="0">
                <a:solidFill>
                  <a:sysClr val="windowText" lastClr="000000"/>
                </a:solidFill>
                <a:effectLst/>
                <a:latin typeface="Century Gothic" panose="020B0502020202020204" pitchFamily="34" charset="0"/>
                <a:cs typeface="Arial" panose="020B0604020202020204" pitchFamily="34" charset="0"/>
              </a:rPr>
              <a:t>Mayflower Compact (1620)</a:t>
            </a:r>
          </a:p>
          <a:p>
            <a:pPr marL="571500" indent="-571500" fontAlgn="base">
              <a:spcBef>
                <a:spcPct val="0"/>
              </a:spcBef>
              <a:spcAft>
                <a:spcPct val="0"/>
              </a:spcAft>
              <a:buFont typeface="Arial" panose="020B0604020202020204" pitchFamily="34" charset="0"/>
              <a:buChar char="•"/>
            </a:pPr>
            <a:r>
              <a:rPr lang="en-US" sz="3200" b="1" dirty="0">
                <a:solidFill>
                  <a:sysClr val="windowText" lastClr="000000"/>
                </a:solidFill>
                <a:effectLst/>
                <a:latin typeface="Century Gothic" panose="020B0502020202020204" pitchFamily="34" charset="0"/>
                <a:cs typeface="Arial" panose="020B0604020202020204" pitchFamily="34" charset="0"/>
              </a:rPr>
              <a:t>Fundamental Orders of Connecticut (1639)</a:t>
            </a:r>
          </a:p>
          <a:p>
            <a:pPr marL="571500" indent="-571500" fontAlgn="base">
              <a:spcBef>
                <a:spcPct val="0"/>
              </a:spcBef>
              <a:spcAft>
                <a:spcPct val="0"/>
              </a:spcAft>
              <a:buFont typeface="Arial" panose="020B0604020202020204" pitchFamily="34" charset="0"/>
              <a:buChar char="•"/>
            </a:pPr>
            <a:r>
              <a:rPr lang="en-US" sz="3200" b="1" dirty="0">
                <a:solidFill>
                  <a:sysClr val="windowText" lastClr="000000"/>
                </a:solidFill>
                <a:effectLst/>
                <a:latin typeface="Century Gothic" panose="020B0502020202020204" pitchFamily="34" charset="0"/>
                <a:cs typeface="Arial" panose="020B0604020202020204" pitchFamily="34" charset="0"/>
              </a:rPr>
              <a:t>Maryland Toleration Act (1649)</a:t>
            </a:r>
          </a:p>
          <a:p>
            <a:pPr marL="571500" indent="-571500" fontAlgn="base">
              <a:spcBef>
                <a:spcPct val="0"/>
              </a:spcBef>
              <a:spcAft>
                <a:spcPct val="0"/>
              </a:spcAft>
              <a:buFont typeface="Arial" panose="020B0604020202020204" pitchFamily="34" charset="0"/>
              <a:buChar char="•"/>
            </a:pPr>
            <a:r>
              <a:rPr lang="en-US" sz="3200" b="1" dirty="0">
                <a:solidFill>
                  <a:sysClr val="windowText" lastClr="000000"/>
                </a:solidFill>
                <a:effectLst/>
                <a:latin typeface="Century Gothic" panose="020B0502020202020204" pitchFamily="34" charset="0"/>
                <a:cs typeface="Arial" panose="020B0604020202020204" pitchFamily="34" charset="0"/>
              </a:rPr>
              <a:t>Peter Zenger Trial (1735)</a:t>
            </a:r>
            <a:endParaRPr lang="en-US" sz="4000" dirty="0">
              <a:solidFill>
                <a:prstClr val="white"/>
              </a:solidFill>
              <a:effectLst>
                <a:glow rad="63500">
                  <a:srgbClr val="F14124">
                    <a:satMod val="175000"/>
                    <a:alpha val="40000"/>
                  </a:srgbClr>
                </a:glow>
              </a:effectLst>
              <a:latin typeface="Arial" panose="020B0604020202020204" pitchFamily="34" charset="0"/>
              <a:cs typeface="Arial" panose="020B0604020202020204" pitchFamily="34" charset="0"/>
            </a:endParaRPr>
          </a:p>
        </p:txBody>
      </p:sp>
      <p:sp>
        <p:nvSpPr>
          <p:cNvPr id="8" name="Arrow: Pentagon 7"/>
          <p:cNvSpPr/>
          <p:nvPr/>
        </p:nvSpPr>
        <p:spPr>
          <a:xfrm rot="5400000">
            <a:off x="7933266" y="465667"/>
            <a:ext cx="1583267" cy="685800"/>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5400000">
            <a:off x="7902200" y="571794"/>
            <a:ext cx="1752600" cy="646331"/>
          </a:xfrm>
          <a:prstGeom prst="rect">
            <a:avLst/>
          </a:prstGeom>
          <a:noFill/>
        </p:spPr>
        <p:txBody>
          <a:bodyPr wrap="square" rtlCol="0">
            <a:spAutoFit/>
          </a:bodyPr>
          <a:lstStyle/>
          <a:p>
            <a:r>
              <a:rPr lang="en-US" b="1" dirty="0">
                <a:latin typeface="Century Gothic" panose="020B0502020202020204" pitchFamily="34" charset="0"/>
              </a:rPr>
              <a:t>From 13 Colonies</a:t>
            </a:r>
          </a:p>
        </p:txBody>
      </p:sp>
      <p:sp>
        <p:nvSpPr>
          <p:cNvPr id="4" name="Rectangle 3"/>
          <p:cNvSpPr/>
          <p:nvPr/>
        </p:nvSpPr>
        <p:spPr>
          <a:xfrm>
            <a:off x="457200" y="6356223"/>
            <a:ext cx="4572000" cy="369332"/>
          </a:xfrm>
          <a:prstGeom prst="rect">
            <a:avLst/>
          </a:prstGeom>
        </p:spPr>
        <p:txBody>
          <a:bodyPr>
            <a:spAutoFit/>
          </a:bodyPr>
          <a:lstStyle/>
          <a:p>
            <a:r>
              <a:rPr lang="en-US" dirty="0">
                <a:hlinkClick r:id="rId3"/>
              </a:rPr>
              <a:t>Peter Zenger Trial Video </a:t>
            </a:r>
            <a:endParaRPr lang="en-US" dirty="0"/>
          </a:p>
        </p:txBody>
      </p:sp>
    </p:spTree>
    <p:extLst>
      <p:ext uri="{BB962C8B-B14F-4D97-AF65-F5344CB8AC3E}">
        <p14:creationId xmlns:p14="http://schemas.microsoft.com/office/powerpoint/2010/main" val="281125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1000"/>
                                        <p:tgtEl>
                                          <p:spTgt spid="5">
                                            <p:txEl>
                                              <p:pRg st="3" end="3"/>
                                            </p:txEl>
                                          </p:spTgt>
                                        </p:tgtEl>
                                      </p:cBhvr>
                                    </p:animEffect>
                                    <p:anim calcmode="lin" valueType="num">
                                      <p:cBhvr>
                                        <p:cTn id="2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76200" y="0"/>
            <a:ext cx="9315450" cy="6370975"/>
          </a:xfrm>
          <a:prstGeom prst="rect">
            <a:avLst/>
          </a:prstGeom>
          <a:noFill/>
        </p:spPr>
        <p:txBody>
          <a:bodyPr wrap="square" rtlCol="0">
            <a:spAutoFit/>
          </a:bodyPr>
          <a:lstStyle/>
          <a:p>
            <a:pPr algn="ctr"/>
            <a:r>
              <a:rPr lang="en-US" sz="4400" b="1" dirty="0">
                <a:effectLst>
                  <a:glow rad="101600">
                    <a:schemeClr val="bg1"/>
                  </a:glow>
                </a:effectLst>
                <a:latin typeface="Century Gothic" panose="020B0502020202020204" pitchFamily="34" charset="0"/>
              </a:rPr>
              <a:t>BASIC PRINCIPLES CONTAINED </a:t>
            </a:r>
          </a:p>
          <a:p>
            <a:pPr algn="ctr"/>
            <a:r>
              <a:rPr lang="en-US" sz="4400" b="1" dirty="0">
                <a:effectLst>
                  <a:glow rad="101600">
                    <a:schemeClr val="bg1"/>
                  </a:glow>
                </a:effectLst>
                <a:latin typeface="Century Gothic" panose="020B0502020202020204" pitchFamily="34" charset="0"/>
              </a:rPr>
              <a:t>IN THE CONSTITUTION</a:t>
            </a:r>
          </a:p>
          <a:p>
            <a:pPr marL="285750" indent="-285750">
              <a:buFont typeface="Arial" panose="020B0604020202020204" pitchFamily="34" charset="0"/>
              <a:buChar char="•"/>
            </a:pPr>
            <a:r>
              <a:rPr lang="en-US" sz="4000" b="1" dirty="0">
                <a:effectLst>
                  <a:glow rad="101600">
                    <a:schemeClr val="accent1">
                      <a:satMod val="175000"/>
                      <a:alpha val="40000"/>
                    </a:schemeClr>
                  </a:glow>
                </a:effectLst>
                <a:latin typeface="Century Gothic" panose="020B0502020202020204" pitchFamily="34" charset="0"/>
              </a:rPr>
              <a:t>POPULAR SOVEREIGNTY </a:t>
            </a:r>
            <a:r>
              <a:rPr lang="en-US" sz="4000" b="1" dirty="0">
                <a:latin typeface="Century Gothic" panose="020B0502020202020204" pitchFamily="34" charset="0"/>
              </a:rPr>
              <a:t>– power comes from the people</a:t>
            </a:r>
          </a:p>
          <a:p>
            <a:pPr marL="285750" indent="-285750">
              <a:buFont typeface="Arial" panose="020B0604020202020204" pitchFamily="34" charset="0"/>
              <a:buChar char="•"/>
            </a:pPr>
            <a:r>
              <a:rPr lang="en-US" sz="4000" b="1" dirty="0">
                <a:effectLst>
                  <a:glow rad="101600">
                    <a:schemeClr val="accent1">
                      <a:satMod val="175000"/>
                      <a:alpha val="40000"/>
                    </a:schemeClr>
                  </a:glow>
                </a:effectLst>
                <a:latin typeface="Century Gothic" panose="020B0502020202020204" pitchFamily="34" charset="0"/>
              </a:rPr>
              <a:t>LIMITED GOVERNMENT </a:t>
            </a:r>
            <a:r>
              <a:rPr lang="en-US" sz="4000" b="1" dirty="0">
                <a:latin typeface="Century Gothic" panose="020B0502020202020204" pitchFamily="34" charset="0"/>
              </a:rPr>
              <a:t>– government can only do what people give it permission to do</a:t>
            </a:r>
          </a:p>
          <a:p>
            <a:pPr marL="285750" indent="-285750">
              <a:buFont typeface="Arial" panose="020B0604020202020204" pitchFamily="34" charset="0"/>
              <a:buChar char="•"/>
            </a:pPr>
            <a:r>
              <a:rPr lang="en-US" sz="4000" b="1" dirty="0">
                <a:effectLst>
                  <a:glow rad="101600">
                    <a:schemeClr val="accent1">
                      <a:satMod val="175000"/>
                      <a:alpha val="40000"/>
                    </a:schemeClr>
                  </a:glow>
                </a:effectLst>
                <a:latin typeface="Century Gothic" panose="020B0502020202020204" pitchFamily="34" charset="0"/>
              </a:rPr>
              <a:t>SEPARATION OF POWERS </a:t>
            </a:r>
            <a:r>
              <a:rPr lang="en-US" sz="4000" b="1" dirty="0">
                <a:latin typeface="Century Gothic" panose="020B0502020202020204" pitchFamily="34" charset="0"/>
              </a:rPr>
              <a:t>– powers are divided between separate branches of government</a:t>
            </a:r>
          </a:p>
        </p:txBody>
      </p:sp>
    </p:spTree>
    <p:extLst>
      <p:ext uri="{BB962C8B-B14F-4D97-AF65-F5344CB8AC3E}">
        <p14:creationId xmlns:p14="http://schemas.microsoft.com/office/powerpoint/2010/main" val="185601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arn(inVertical)">
                                      <p:cBhvr>
                                        <p:cTn id="13" dur="50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wipe(down)">
                                      <p:cBhvr>
                                        <p:cTn id="1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76200" y="69294"/>
            <a:ext cx="9220200" cy="7017306"/>
          </a:xfrm>
          <a:prstGeom prst="rect">
            <a:avLst/>
          </a:prstGeom>
          <a:noFill/>
        </p:spPr>
        <p:txBody>
          <a:bodyPr wrap="square" rtlCol="0">
            <a:spAutoFit/>
          </a:bodyPr>
          <a:lstStyle/>
          <a:p>
            <a:pPr marL="285750" indent="-285750">
              <a:buFont typeface="Arial" panose="020B0604020202020204" pitchFamily="34" charset="0"/>
              <a:buChar char="•"/>
            </a:pPr>
            <a:r>
              <a:rPr lang="en-US" sz="3600" b="1" dirty="0">
                <a:effectLst>
                  <a:glow rad="101600">
                    <a:schemeClr val="accent1">
                      <a:satMod val="175000"/>
                      <a:alpha val="40000"/>
                    </a:schemeClr>
                  </a:glow>
                </a:effectLst>
                <a:latin typeface="Century Gothic" panose="020B0502020202020204" pitchFamily="34" charset="0"/>
              </a:rPr>
              <a:t>CHECKS AND BALANCES </a:t>
            </a:r>
            <a:r>
              <a:rPr lang="en-US" sz="3600" b="1" dirty="0">
                <a:latin typeface="Century Gothic" panose="020B0502020202020204" pitchFamily="34" charset="0"/>
              </a:rPr>
              <a:t>– Powers of each branch are checked and balanced by the other branches</a:t>
            </a:r>
          </a:p>
          <a:p>
            <a:pPr marL="285750" indent="-285750">
              <a:buFont typeface="Arial" panose="020B0604020202020204" pitchFamily="34" charset="0"/>
              <a:buChar char="•"/>
            </a:pPr>
            <a:r>
              <a:rPr lang="en-US" sz="3600" b="1" dirty="0">
                <a:effectLst>
                  <a:glow rad="101600">
                    <a:schemeClr val="accent1">
                      <a:satMod val="175000"/>
                      <a:alpha val="40000"/>
                    </a:schemeClr>
                  </a:glow>
                </a:effectLst>
                <a:latin typeface="Century Gothic" panose="020B0502020202020204" pitchFamily="34" charset="0"/>
              </a:rPr>
              <a:t>FEDERALISM</a:t>
            </a:r>
            <a:r>
              <a:rPr lang="en-US" sz="3600" b="1" dirty="0">
                <a:latin typeface="Century Gothic" panose="020B0502020202020204" pitchFamily="34" charset="0"/>
              </a:rPr>
              <a:t> – division of power between a central government and local government</a:t>
            </a:r>
          </a:p>
          <a:p>
            <a:pPr marL="285750" indent="-285750">
              <a:buFont typeface="Arial" panose="020B0604020202020204" pitchFamily="34" charset="0"/>
              <a:buChar char="•"/>
            </a:pPr>
            <a:r>
              <a:rPr lang="en-US" sz="3600" b="1" dirty="0">
                <a:effectLst>
                  <a:glow rad="101600">
                    <a:schemeClr val="accent1">
                      <a:satMod val="175000"/>
                      <a:alpha val="40000"/>
                    </a:schemeClr>
                  </a:glow>
                </a:effectLst>
                <a:latin typeface="Century Gothic" panose="020B0502020202020204" pitchFamily="34" charset="0"/>
              </a:rPr>
              <a:t>JUDICIAL REVIEW</a:t>
            </a:r>
            <a:r>
              <a:rPr lang="en-US" sz="3600" b="1" dirty="0">
                <a:latin typeface="Century Gothic" panose="020B0502020202020204" pitchFamily="34" charset="0"/>
              </a:rPr>
              <a:t>– authority of Supreme Court to declare laws unconstitutional </a:t>
            </a:r>
            <a:r>
              <a:rPr lang="en-US" sz="3600" b="1" dirty="0">
                <a:solidFill>
                  <a:prstClr val="black"/>
                </a:solidFill>
                <a:latin typeface="Century Gothic" panose="020B0502020202020204" pitchFamily="34" charset="0"/>
              </a:rPr>
              <a:t>– NOT in the Constitution but will become an important role of the Supreme Court in 1803 with the ruling of</a:t>
            </a:r>
            <a:r>
              <a:rPr lang="en-US" sz="3600" b="1" i="1" dirty="0">
                <a:solidFill>
                  <a:prstClr val="black"/>
                </a:solidFill>
                <a:latin typeface="Century Gothic" panose="020B0502020202020204" pitchFamily="34" charset="0"/>
              </a:rPr>
              <a:t> Marbury v. Madison</a:t>
            </a:r>
            <a:endParaRPr lang="en-US" sz="3600" b="1" i="1" dirty="0">
              <a:latin typeface="Century Gothic" panose="020B0502020202020204" pitchFamily="34"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92831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p:cTn id="20"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1981200" y="1600200"/>
            <a:ext cx="5070764" cy="1143000"/>
          </a:xfrm>
          <a:prstGeom prst="rect">
            <a:avLst/>
          </a:prstGeom>
          <a:noFill/>
        </p:spPr>
        <p:txBody>
          <a:bodyPr wrap="square" rtlCol="0">
            <a:prstTxWarp prst="textPlain">
              <a:avLst/>
            </a:prstTxWarp>
            <a:spAutoFit/>
          </a:bodyPr>
          <a:lstStyle/>
          <a:p>
            <a:r>
              <a:rPr lang="en-US" sz="3200" b="1" dirty="0">
                <a:ln>
                  <a:solidFill>
                    <a:schemeClr val="tx1"/>
                  </a:solidFill>
                </a:ln>
                <a:solidFill>
                  <a:schemeClr val="bg1"/>
                </a:solidFill>
                <a:effectLst>
                  <a:glow rad="101600">
                    <a:schemeClr val="bg1">
                      <a:alpha val="40000"/>
                    </a:schemeClr>
                  </a:glow>
                </a:effectLst>
                <a:latin typeface="Century Gothic" panose="020B0502020202020204" pitchFamily="34" charset="0"/>
              </a:rPr>
              <a:t>ISSUES</a:t>
            </a:r>
          </a:p>
        </p:txBody>
      </p:sp>
    </p:spTree>
    <p:extLst>
      <p:ext uri="{BB962C8B-B14F-4D97-AF65-F5344CB8AC3E}">
        <p14:creationId xmlns:p14="http://schemas.microsoft.com/office/powerpoint/2010/main" val="71174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190500" y="304800"/>
            <a:ext cx="8763000" cy="762000"/>
          </a:xfrm>
          <a:prstGeom prst="rect">
            <a:avLst/>
          </a:prstGeom>
        </p:spPr>
        <p:txBody>
          <a:bodyPr wrap="none">
            <a:prstTxWarp prst="textPlain">
              <a:avLst/>
            </a:prstTxWarp>
            <a:spAutoFit/>
          </a:bodyPr>
          <a:lstStyle/>
          <a:p>
            <a:pPr lvl="0"/>
            <a:r>
              <a:rPr lang="en-US" b="1" dirty="0">
                <a:solidFill>
                  <a:sysClr val="windowText" lastClr="000000"/>
                </a:solidFill>
                <a:effectLst>
                  <a:glow rad="101600">
                    <a:schemeClr val="bg1">
                      <a:alpha val="40000"/>
                    </a:schemeClr>
                  </a:glow>
                </a:effectLst>
                <a:latin typeface="Century Gothic" panose="020B0502020202020204" pitchFamily="34" charset="0"/>
              </a:rPr>
              <a:t>13 COLONIES BEFORE THE AMERICAN REVOLUTION</a:t>
            </a:r>
          </a:p>
        </p:txBody>
      </p:sp>
    </p:spTree>
    <p:extLst>
      <p:ext uri="{BB962C8B-B14F-4D97-AF65-F5344CB8AC3E}">
        <p14:creationId xmlns:p14="http://schemas.microsoft.com/office/powerpoint/2010/main" val="15508933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0" y="228600"/>
            <a:ext cx="9279082" cy="2616101"/>
          </a:xfrm>
          <a:prstGeom prst="rect">
            <a:avLst/>
          </a:prstGeom>
          <a:noFill/>
        </p:spPr>
        <p:txBody>
          <a:bodyPr wrap="square" rtlCol="0">
            <a:spAutoFit/>
          </a:bodyPr>
          <a:lstStyle/>
          <a:p>
            <a:r>
              <a:rPr lang="en-US" sz="4400" b="1" dirty="0">
                <a:effectLst>
                  <a:glow rad="101600">
                    <a:schemeClr val="bg1"/>
                  </a:glow>
                </a:effectLst>
                <a:latin typeface="Century Gothic" panose="020B0502020202020204" pitchFamily="34" charset="0"/>
              </a:rPr>
              <a:t>SHOULD THEY MAKE CHANGES TO THE ARTICLES OR CREATE A NEW DOCUMENT?</a:t>
            </a:r>
          </a:p>
          <a:p>
            <a:endParaRPr lang="en-US" sz="3200" b="1" dirty="0">
              <a:latin typeface="Century Gothic" panose="020B0502020202020204" pitchFamily="34" charset="0"/>
            </a:endParaRPr>
          </a:p>
        </p:txBody>
      </p:sp>
      <p:sp>
        <p:nvSpPr>
          <p:cNvPr id="3" name="Scroll: Horizontal 2"/>
          <p:cNvSpPr/>
          <p:nvPr/>
        </p:nvSpPr>
        <p:spPr>
          <a:xfrm>
            <a:off x="228600" y="1981200"/>
            <a:ext cx="8763000" cy="4483150"/>
          </a:xfrm>
          <a:prstGeom prst="horizontalScroll">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4000" b="1" dirty="0">
              <a:solidFill>
                <a:prstClr val="black"/>
              </a:solidFill>
              <a:latin typeface="Century Gothic" panose="020B0502020202020204" pitchFamily="34" charset="0"/>
            </a:endParaRPr>
          </a:p>
          <a:p>
            <a:pPr lvl="0"/>
            <a:r>
              <a:rPr lang="en-US" sz="4000" b="1" dirty="0">
                <a:solidFill>
                  <a:prstClr val="black"/>
                </a:solidFill>
                <a:latin typeface="Century Gothic" panose="020B0502020202020204" pitchFamily="34" charset="0"/>
              </a:rPr>
              <a:t>They decide to create a new document and worked in secret for 4 months at Independence Hall to create a new government.</a:t>
            </a:r>
          </a:p>
          <a:p>
            <a:pPr lvl="0"/>
            <a:r>
              <a:rPr lang="en-US" sz="2400" dirty="0">
                <a:solidFill>
                  <a:prstClr val="black"/>
                </a:solidFill>
              </a:rPr>
              <a:t>	</a:t>
            </a:r>
          </a:p>
        </p:txBody>
      </p:sp>
    </p:spTree>
    <p:extLst>
      <p:ext uri="{BB962C8B-B14F-4D97-AF65-F5344CB8AC3E}">
        <p14:creationId xmlns:p14="http://schemas.microsoft.com/office/powerpoint/2010/main" val="317848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34636" y="170995"/>
            <a:ext cx="9109364" cy="7017306"/>
          </a:xfrm>
          <a:prstGeom prst="rect">
            <a:avLst/>
          </a:prstGeom>
          <a:noFill/>
        </p:spPr>
        <p:txBody>
          <a:bodyPr wrap="square" rtlCol="0">
            <a:spAutoFit/>
          </a:bodyPr>
          <a:lstStyle/>
          <a:p>
            <a:r>
              <a:rPr lang="en-US" sz="4800" b="1" dirty="0">
                <a:effectLst>
                  <a:glow rad="101600">
                    <a:schemeClr val="bg1"/>
                  </a:glow>
                </a:effectLst>
                <a:latin typeface="Century Gothic" panose="020B0502020202020204" pitchFamily="34" charset="0"/>
              </a:rPr>
              <a:t>SHOULD STATES HAVE EQUAL REPRESENTATION OR SHOULD IT BE BASED ON POPULATION?</a:t>
            </a:r>
          </a:p>
          <a:p>
            <a:pPr marL="285750" indent="-285750">
              <a:buFont typeface="Arial" panose="020B0604020202020204" pitchFamily="34" charset="0"/>
              <a:buChar char="•"/>
            </a:pPr>
            <a:r>
              <a:rPr lang="en-US" sz="4800" b="1" dirty="0">
                <a:effectLst/>
                <a:latin typeface="Century Gothic" panose="020B0502020202020204" pitchFamily="34" charset="0"/>
              </a:rPr>
              <a:t>Option #1: </a:t>
            </a:r>
            <a:r>
              <a:rPr lang="en-US" sz="4800" b="1" dirty="0">
                <a:effectLst>
                  <a:glow rad="101600">
                    <a:schemeClr val="accent1">
                      <a:satMod val="175000"/>
                      <a:alpha val="40000"/>
                    </a:schemeClr>
                  </a:glow>
                </a:effectLst>
                <a:latin typeface="Century Gothic" panose="020B0502020202020204" pitchFamily="34" charset="0"/>
              </a:rPr>
              <a:t>VIRGINIA PLAN </a:t>
            </a:r>
            <a:r>
              <a:rPr lang="en-US" sz="4800" b="1" dirty="0">
                <a:latin typeface="Century Gothic" panose="020B0502020202020204" pitchFamily="34" charset="0"/>
              </a:rPr>
              <a:t>by James Madison called for 3 branches of government with a </a:t>
            </a:r>
            <a:r>
              <a:rPr lang="en-US" sz="4800" b="1" dirty="0">
                <a:effectLst>
                  <a:glow rad="101600">
                    <a:schemeClr val="accent1">
                      <a:satMod val="175000"/>
                      <a:alpha val="40000"/>
                    </a:schemeClr>
                  </a:glow>
                </a:effectLst>
                <a:latin typeface="Century Gothic" panose="020B0502020202020204" pitchFamily="34" charset="0"/>
              </a:rPr>
              <a:t>BICAMERAL</a:t>
            </a:r>
            <a:r>
              <a:rPr lang="en-US" sz="4800" b="1" dirty="0">
                <a:latin typeface="Century Gothic" panose="020B0502020202020204" pitchFamily="34" charset="0"/>
              </a:rPr>
              <a:t> (two house) legislature based on population</a:t>
            </a:r>
          </a:p>
          <a:p>
            <a:pPr marL="285750" indent="-285750">
              <a:buFont typeface="Arial" panose="020B0604020202020204" pitchFamily="34" charset="0"/>
              <a:buChar char="•"/>
            </a:pPr>
            <a:endParaRPr lang="en-US" b="1" dirty="0">
              <a:latin typeface="Century Gothic" panose="020B0502020202020204" pitchFamily="34"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9390">
            <a:off x="4768249" y="732273"/>
            <a:ext cx="3733058" cy="59402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38800" y="3352800"/>
            <a:ext cx="2817495"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6477000" y="6248400"/>
            <a:ext cx="1828800" cy="369332"/>
          </a:xfrm>
          <a:prstGeom prst="rect">
            <a:avLst/>
          </a:prstGeom>
          <a:noFill/>
        </p:spPr>
        <p:txBody>
          <a:bodyPr wrap="square" rtlCol="0">
            <a:spAutoFit/>
          </a:bodyPr>
          <a:lstStyle/>
          <a:p>
            <a:r>
              <a:rPr lang="en-US" dirty="0">
                <a:solidFill>
                  <a:schemeClr val="bg1"/>
                </a:solidFill>
              </a:rPr>
              <a:t>James Madison</a:t>
            </a:r>
          </a:p>
        </p:txBody>
      </p:sp>
    </p:spTree>
    <p:extLst>
      <p:ext uri="{BB962C8B-B14F-4D97-AF65-F5344CB8AC3E}">
        <p14:creationId xmlns:p14="http://schemas.microsoft.com/office/powerpoint/2010/main" val="111386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par>
                                <p:cTn id="28" presetID="53" presetClass="entr" presetSubtype="16"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25400" y="1033620"/>
            <a:ext cx="9109364" cy="4524315"/>
          </a:xfrm>
          <a:prstGeom prst="rect">
            <a:avLst/>
          </a:prstGeom>
          <a:noFill/>
        </p:spPr>
        <p:txBody>
          <a:bodyPr wrap="square" rtlCol="0">
            <a:spAutoFit/>
          </a:bodyPr>
          <a:lstStyle/>
          <a:p>
            <a:pPr marL="285750" indent="-285750">
              <a:buFont typeface="Arial" panose="020B0604020202020204" pitchFamily="34" charset="0"/>
              <a:buChar char="•"/>
            </a:pPr>
            <a:r>
              <a:rPr lang="en-US" sz="5400" b="1" dirty="0">
                <a:latin typeface="Century Gothic" panose="020B0502020202020204" pitchFamily="34" charset="0"/>
              </a:rPr>
              <a:t>Option #2: </a:t>
            </a:r>
            <a:r>
              <a:rPr lang="en-US" sz="5400" b="1" dirty="0">
                <a:effectLst>
                  <a:glow rad="101600">
                    <a:schemeClr val="accent1">
                      <a:satMod val="175000"/>
                      <a:alpha val="40000"/>
                    </a:schemeClr>
                  </a:glow>
                </a:effectLst>
                <a:latin typeface="Century Gothic" panose="020B0502020202020204" pitchFamily="34" charset="0"/>
              </a:rPr>
              <a:t>NEW JERSEY PLAN</a:t>
            </a:r>
            <a:r>
              <a:rPr lang="en-US" sz="5400" b="1" dirty="0">
                <a:latin typeface="Century Gothic" panose="020B0502020202020204" pitchFamily="34" charset="0"/>
              </a:rPr>
              <a:t> by William Patterson called for a unicameral </a:t>
            </a:r>
          </a:p>
          <a:p>
            <a:r>
              <a:rPr lang="en-US" sz="5400" b="1" dirty="0">
                <a:latin typeface="Century Gothic" panose="020B0502020202020204" pitchFamily="34" charset="0"/>
              </a:rPr>
              <a:t> legislature based on equal representation</a:t>
            </a:r>
          </a:p>
          <a:p>
            <a:pPr marL="285750" indent="-285750">
              <a:buFont typeface="Arial" panose="020B0604020202020204" pitchFamily="34" charset="0"/>
              <a:buChar char="•"/>
            </a:pPr>
            <a:endParaRPr lang="en-US" b="1" dirty="0">
              <a:latin typeface="Century Gothic" panose="020B0502020202020204" pitchFamily="34" charset="0"/>
            </a:endParaRPr>
          </a:p>
        </p:txBody>
      </p:sp>
      <p:pic>
        <p:nvPicPr>
          <p:cNvPr id="3" name="Picture 2"/>
          <p:cNvPicPr>
            <a:picLocks noChangeAspect="1"/>
          </p:cNvPicPr>
          <p:nvPr/>
        </p:nvPicPr>
        <p:blipFill>
          <a:blip r:embed="rId3"/>
          <a:stretch>
            <a:fillRect/>
          </a:stretch>
        </p:blipFill>
        <p:spPr>
          <a:xfrm rot="690316">
            <a:off x="2442662" y="554148"/>
            <a:ext cx="4870184" cy="58818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rot="732703">
            <a:off x="3059474" y="419813"/>
            <a:ext cx="2438400" cy="369332"/>
          </a:xfrm>
          <a:prstGeom prst="rect">
            <a:avLst/>
          </a:prstGeom>
          <a:noFill/>
        </p:spPr>
        <p:txBody>
          <a:bodyPr wrap="square" rtlCol="0">
            <a:spAutoFit/>
          </a:bodyPr>
          <a:lstStyle/>
          <a:p>
            <a:r>
              <a:rPr lang="en-US" dirty="0">
                <a:solidFill>
                  <a:schemeClr val="bg1"/>
                </a:solidFill>
              </a:rPr>
              <a:t>William Patterson</a:t>
            </a:r>
          </a:p>
        </p:txBody>
      </p:sp>
    </p:spTree>
    <p:extLst>
      <p:ext uri="{BB962C8B-B14F-4D97-AF65-F5344CB8AC3E}">
        <p14:creationId xmlns:p14="http://schemas.microsoft.com/office/powerpoint/2010/main" val="277936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34636" y="914400"/>
            <a:ext cx="9109364" cy="5632311"/>
          </a:xfrm>
          <a:prstGeom prst="rect">
            <a:avLst/>
          </a:prstGeom>
          <a:noFill/>
        </p:spPr>
        <p:txBody>
          <a:bodyPr wrap="square" rtlCol="0">
            <a:spAutoFit/>
          </a:bodyPr>
          <a:lstStyle/>
          <a:p>
            <a:pPr marL="285750" indent="-285750">
              <a:buFont typeface="Arial" panose="020B0604020202020204" pitchFamily="34" charset="0"/>
              <a:buChar char="•"/>
            </a:pPr>
            <a:r>
              <a:rPr lang="en-US" sz="4200" b="1" dirty="0">
                <a:latin typeface="Century Gothic" panose="020B0502020202020204" pitchFamily="34" charset="0"/>
              </a:rPr>
              <a:t>Option #3: </a:t>
            </a:r>
            <a:r>
              <a:rPr lang="en-US" sz="4200" b="1" dirty="0">
                <a:effectLst>
                  <a:glow rad="101600">
                    <a:schemeClr val="accent1">
                      <a:satMod val="175000"/>
                      <a:alpha val="40000"/>
                    </a:schemeClr>
                  </a:glow>
                </a:effectLst>
                <a:latin typeface="Century Gothic" panose="020B0502020202020204" pitchFamily="34" charset="0"/>
              </a:rPr>
              <a:t>“GREAT COMPROMISE” </a:t>
            </a:r>
            <a:r>
              <a:rPr lang="en-US" sz="4200" b="1" dirty="0">
                <a:latin typeface="Century Gothic" panose="020B0502020202020204" pitchFamily="34" charset="0"/>
              </a:rPr>
              <a:t>or </a:t>
            </a:r>
            <a:r>
              <a:rPr lang="en-US" sz="4200" b="1" dirty="0">
                <a:effectLst>
                  <a:glow rad="101600">
                    <a:schemeClr val="accent1">
                      <a:satMod val="175000"/>
                      <a:alpha val="40000"/>
                    </a:schemeClr>
                  </a:glow>
                </a:effectLst>
                <a:latin typeface="Century Gothic" panose="020B0502020202020204" pitchFamily="34" charset="0"/>
              </a:rPr>
              <a:t>CONNECTICUT COMPROMISE </a:t>
            </a:r>
            <a:r>
              <a:rPr lang="en-US" sz="4200" b="1" dirty="0">
                <a:latin typeface="Century Gothic" panose="020B0502020202020204" pitchFamily="34" charset="0"/>
              </a:rPr>
              <a:t>by Roger Sherman of CT –  bicameral legislature </a:t>
            </a:r>
          </a:p>
          <a:p>
            <a:r>
              <a:rPr lang="en-US" sz="4200" b="1" dirty="0">
                <a:latin typeface="Century Gothic" panose="020B0502020202020204" pitchFamily="34" charset="0"/>
              </a:rPr>
              <a:t> with the Senate based on equal representation and the House of   Representatives based on population</a:t>
            </a:r>
          </a:p>
          <a:p>
            <a:r>
              <a:rPr lang="en-US" sz="2400" b="1" dirty="0">
                <a:latin typeface="Century Gothic" panose="020B0502020202020204" pitchFamily="34" charset="0"/>
              </a:rPr>
              <a:t>	</a:t>
            </a:r>
            <a:endParaRPr lang="en-US" b="1" dirty="0">
              <a:latin typeface="Century Gothic" panose="020B0502020202020204" pitchFamily="34"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360422">
            <a:off x="2152664" y="533400"/>
            <a:ext cx="4552936" cy="60133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rot="372639">
            <a:off x="4739059" y="6304457"/>
            <a:ext cx="1812445" cy="369332"/>
          </a:xfrm>
          <a:prstGeom prst="rect">
            <a:avLst/>
          </a:prstGeom>
          <a:noFill/>
        </p:spPr>
        <p:txBody>
          <a:bodyPr wrap="square" rtlCol="0">
            <a:spAutoFit/>
          </a:bodyPr>
          <a:lstStyle/>
          <a:p>
            <a:r>
              <a:rPr lang="en-US" dirty="0">
                <a:solidFill>
                  <a:schemeClr val="bg1"/>
                </a:solidFill>
              </a:rPr>
              <a:t>Roger Sherman</a:t>
            </a:r>
          </a:p>
        </p:txBody>
      </p:sp>
    </p:spTree>
    <p:extLst>
      <p:ext uri="{BB962C8B-B14F-4D97-AF65-F5344CB8AC3E}">
        <p14:creationId xmlns:p14="http://schemas.microsoft.com/office/powerpoint/2010/main" val="149310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93518" y="228600"/>
            <a:ext cx="9279082" cy="769441"/>
          </a:xfrm>
          <a:prstGeom prst="rect">
            <a:avLst/>
          </a:prstGeom>
          <a:noFill/>
        </p:spPr>
        <p:txBody>
          <a:bodyPr wrap="square" rtlCol="0">
            <a:spAutoFit/>
          </a:bodyPr>
          <a:lstStyle/>
          <a:p>
            <a:r>
              <a:rPr lang="en-US" sz="4400" b="1" dirty="0">
                <a:effectLst>
                  <a:glow rad="101600">
                    <a:schemeClr val="bg1"/>
                  </a:glow>
                </a:effectLst>
                <a:latin typeface="Century Gothic" panose="020B0502020202020204" pitchFamily="34" charset="0"/>
              </a:rPr>
              <a:t>The Decision?</a:t>
            </a:r>
          </a:p>
        </p:txBody>
      </p:sp>
      <p:sp>
        <p:nvSpPr>
          <p:cNvPr id="3" name="Scroll: Horizontal 2"/>
          <p:cNvSpPr/>
          <p:nvPr/>
        </p:nvSpPr>
        <p:spPr>
          <a:xfrm>
            <a:off x="152400" y="1981200"/>
            <a:ext cx="8763000" cy="4483150"/>
          </a:xfrm>
          <a:prstGeom prst="horizontalScroll">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600" b="1" dirty="0">
                <a:solidFill>
                  <a:prstClr val="black"/>
                </a:solidFill>
                <a:latin typeface="Century Gothic" panose="020B0502020202020204" pitchFamily="34" charset="0"/>
              </a:rPr>
              <a:t>Option #3: The Great Compromise	</a:t>
            </a:r>
          </a:p>
        </p:txBody>
      </p:sp>
    </p:spTree>
    <p:extLst>
      <p:ext uri="{BB962C8B-B14F-4D97-AF65-F5344CB8AC3E}">
        <p14:creationId xmlns:p14="http://schemas.microsoft.com/office/powerpoint/2010/main" val="295703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Rectangle 1"/>
          <p:cNvSpPr/>
          <p:nvPr/>
        </p:nvSpPr>
        <p:spPr>
          <a:xfrm>
            <a:off x="76200" y="76200"/>
            <a:ext cx="8991600" cy="2215991"/>
          </a:xfrm>
          <a:prstGeom prst="rect">
            <a:avLst/>
          </a:prstGeom>
          <a:solidFill>
            <a:schemeClr val="bg2">
              <a:lumMod val="90000"/>
              <a:alpha val="63000"/>
            </a:schemeClr>
          </a:solidFill>
        </p:spPr>
        <p:txBody>
          <a:bodyPr wrap="square">
            <a:spAutoFit/>
          </a:bodyPr>
          <a:lstStyle/>
          <a:p>
            <a:r>
              <a:rPr lang="en-US" sz="4000" b="1" dirty="0">
                <a:effectLst>
                  <a:glow rad="101600">
                    <a:schemeClr val="bg1"/>
                  </a:glow>
                </a:effectLst>
                <a:latin typeface="Century Gothic" panose="020B0502020202020204" pitchFamily="34" charset="0"/>
              </a:rPr>
              <a:t>SLAVERY QUESTIONS</a:t>
            </a:r>
          </a:p>
          <a:p>
            <a:r>
              <a:rPr lang="en-US" sz="4000" b="1" dirty="0">
                <a:latin typeface="Century Gothic" panose="020B0502020202020204" pitchFamily="34" charset="0"/>
              </a:rPr>
              <a:t>1. Would slaves count for population based representation?</a:t>
            </a:r>
          </a:p>
          <a:p>
            <a:pPr marL="742950" lvl="1" indent="-285750">
              <a:buFont typeface="Arial" panose="020B0604020202020204" pitchFamily="34" charset="0"/>
              <a:buChar char="•"/>
            </a:pPr>
            <a:endParaRPr lang="en-US" b="1" dirty="0">
              <a:latin typeface="Century Gothic" panose="020B0502020202020204" pitchFamily="34" charset="0"/>
            </a:endParaRPr>
          </a:p>
        </p:txBody>
      </p:sp>
      <p:sp>
        <p:nvSpPr>
          <p:cNvPr id="4" name="Scroll: Horizontal 3"/>
          <p:cNvSpPr/>
          <p:nvPr/>
        </p:nvSpPr>
        <p:spPr>
          <a:xfrm>
            <a:off x="152400" y="1981200"/>
            <a:ext cx="8763000" cy="4483150"/>
          </a:xfrm>
          <a:prstGeom prst="horizontalScroll">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000" b="1" dirty="0">
                <a:solidFill>
                  <a:prstClr val="black"/>
                </a:solidFill>
                <a:latin typeface="Century Gothic" panose="020B0502020202020204" pitchFamily="34" charset="0"/>
              </a:rPr>
              <a:t>3/5 COMPROMISE – slaves would count as 3/5 a person for the House of Representatives and for tax purposes</a:t>
            </a:r>
          </a:p>
          <a:p>
            <a:pPr lvl="0"/>
            <a:r>
              <a:rPr lang="en-US" b="1" dirty="0">
                <a:solidFill>
                  <a:prstClr val="black"/>
                </a:solidFill>
                <a:latin typeface="Century Gothic" panose="020B0502020202020204" pitchFamily="34" charset="0"/>
              </a:rPr>
              <a:t>	</a:t>
            </a:r>
            <a:endParaRPr lang="en-US" sz="36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425725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Rectangle 1"/>
          <p:cNvSpPr/>
          <p:nvPr/>
        </p:nvSpPr>
        <p:spPr>
          <a:xfrm>
            <a:off x="76200" y="76200"/>
            <a:ext cx="8991600" cy="707886"/>
          </a:xfrm>
          <a:prstGeom prst="rect">
            <a:avLst/>
          </a:prstGeom>
          <a:solidFill>
            <a:schemeClr val="bg2">
              <a:lumMod val="90000"/>
              <a:alpha val="63000"/>
            </a:schemeClr>
          </a:solidFill>
        </p:spPr>
        <p:txBody>
          <a:bodyPr wrap="square">
            <a:spAutoFit/>
          </a:bodyPr>
          <a:lstStyle/>
          <a:p>
            <a:r>
              <a:rPr lang="en-US" sz="4000" b="1" dirty="0">
                <a:latin typeface="Century Gothic" panose="020B0502020202020204" pitchFamily="34" charset="0"/>
              </a:rPr>
              <a:t>2. Would slavery be outlawed?</a:t>
            </a:r>
          </a:p>
        </p:txBody>
      </p:sp>
      <p:sp>
        <p:nvSpPr>
          <p:cNvPr id="5" name="Scroll: Horizontal 4"/>
          <p:cNvSpPr/>
          <p:nvPr/>
        </p:nvSpPr>
        <p:spPr>
          <a:xfrm>
            <a:off x="440267" y="499433"/>
            <a:ext cx="7658100" cy="3187750"/>
          </a:xfrm>
          <a:prstGeom prst="horizontalScroll">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dirty="0">
                <a:solidFill>
                  <a:prstClr val="black"/>
                </a:solidFill>
                <a:latin typeface="Century Gothic" panose="020B0502020202020204" pitchFamily="34" charset="0"/>
              </a:rPr>
              <a:t>COMMERCE AND SLAVE TRADE COMPROMISE – Congress would not tax state exports and the slave trade would end in 1808</a:t>
            </a:r>
          </a:p>
        </p:txBody>
      </p:sp>
      <p:sp>
        <p:nvSpPr>
          <p:cNvPr id="6" name="Scroll: Horizontal 5"/>
          <p:cNvSpPr/>
          <p:nvPr/>
        </p:nvSpPr>
        <p:spPr>
          <a:xfrm>
            <a:off x="1039284" y="3510990"/>
            <a:ext cx="7658100" cy="3187750"/>
          </a:xfrm>
          <a:prstGeom prst="horizontalScroll">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dirty="0">
                <a:solidFill>
                  <a:prstClr val="black"/>
                </a:solidFill>
                <a:latin typeface="Century Gothic" panose="020B0502020202020204" pitchFamily="34" charset="0"/>
              </a:rPr>
              <a:t>FUGITIVE SLAVE CLAUSE – “a person held to service or </a:t>
            </a:r>
            <a:r>
              <a:rPr lang="en-US" sz="3200" b="1" dirty="0" err="1">
                <a:solidFill>
                  <a:prstClr val="black"/>
                </a:solidFill>
                <a:latin typeface="Century Gothic" panose="020B0502020202020204" pitchFamily="34" charset="0"/>
              </a:rPr>
              <a:t>labour</a:t>
            </a:r>
            <a:r>
              <a:rPr lang="en-US" sz="3200" b="1" dirty="0">
                <a:solidFill>
                  <a:prstClr val="black"/>
                </a:solidFill>
                <a:latin typeface="Century Gothic" panose="020B0502020202020204" pitchFamily="34" charset="0"/>
              </a:rPr>
              <a:t>” who fled to another state would be returned to their owner</a:t>
            </a:r>
            <a:r>
              <a:rPr lang="en-US" sz="1400" b="1" dirty="0">
                <a:solidFill>
                  <a:prstClr val="black"/>
                </a:solidFill>
                <a:latin typeface="Century Gothic" panose="020B0502020202020204" pitchFamily="34" charset="0"/>
              </a:rPr>
              <a:t>	</a:t>
            </a:r>
          </a:p>
        </p:txBody>
      </p:sp>
    </p:spTree>
    <p:extLst>
      <p:ext uri="{BB962C8B-B14F-4D97-AF65-F5344CB8AC3E}">
        <p14:creationId xmlns:p14="http://schemas.microsoft.com/office/powerpoint/2010/main" val="188410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Rectangle 1"/>
          <p:cNvSpPr/>
          <p:nvPr/>
        </p:nvSpPr>
        <p:spPr>
          <a:xfrm>
            <a:off x="76200" y="76200"/>
            <a:ext cx="8991600" cy="2400657"/>
          </a:xfrm>
          <a:prstGeom prst="rect">
            <a:avLst/>
          </a:prstGeom>
        </p:spPr>
        <p:txBody>
          <a:bodyPr wrap="square">
            <a:spAutoFit/>
          </a:bodyPr>
          <a:lstStyle/>
          <a:p>
            <a:r>
              <a:rPr lang="en-US" sz="4400" b="1" dirty="0">
                <a:effectLst>
                  <a:glow rad="101600">
                    <a:schemeClr val="bg1"/>
                  </a:glow>
                </a:effectLst>
                <a:latin typeface="Century Gothic" panose="020B0502020202020204" pitchFamily="34" charset="0"/>
              </a:rPr>
              <a:t>WHO WOULD BE IN CONTROL OF TRADE – STATES OR NATIONAL GOVERNMENT?</a:t>
            </a:r>
          </a:p>
          <a:p>
            <a:pPr marL="285750" indent="-285750">
              <a:buFont typeface="Arial" panose="020B0604020202020204" pitchFamily="34" charset="0"/>
              <a:buChar char="•"/>
            </a:pPr>
            <a:endParaRPr lang="en-US" dirty="0"/>
          </a:p>
        </p:txBody>
      </p:sp>
      <p:sp>
        <p:nvSpPr>
          <p:cNvPr id="5" name="Scroll: Horizontal 4"/>
          <p:cNvSpPr/>
          <p:nvPr/>
        </p:nvSpPr>
        <p:spPr>
          <a:xfrm>
            <a:off x="228600" y="1981200"/>
            <a:ext cx="8572500" cy="4254550"/>
          </a:xfrm>
          <a:prstGeom prst="horizontalScroll">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400" b="1" dirty="0">
                <a:solidFill>
                  <a:prstClr val="black"/>
                </a:solidFill>
                <a:latin typeface="Century Gothic" panose="020B0502020202020204" pitchFamily="34" charset="0"/>
              </a:rPr>
              <a:t>Congress can regulate interstate and foreign trade, could put tariffs on imports</a:t>
            </a:r>
          </a:p>
          <a:p>
            <a:pPr lvl="0"/>
            <a:r>
              <a:rPr lang="en-US" dirty="0">
                <a:solidFill>
                  <a:prstClr val="black"/>
                </a:solidFill>
              </a:rPr>
              <a:t>	</a:t>
            </a:r>
            <a:endParaRPr lang="en-US" sz="36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19558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Rectangle 1"/>
          <p:cNvSpPr/>
          <p:nvPr/>
        </p:nvSpPr>
        <p:spPr>
          <a:xfrm>
            <a:off x="76200" y="76200"/>
            <a:ext cx="8991600" cy="1323439"/>
          </a:xfrm>
          <a:prstGeom prst="rect">
            <a:avLst/>
          </a:prstGeom>
        </p:spPr>
        <p:txBody>
          <a:bodyPr wrap="square">
            <a:spAutoFit/>
          </a:bodyPr>
          <a:lstStyle/>
          <a:p>
            <a:r>
              <a:rPr lang="en-US" sz="4000" b="1" dirty="0">
                <a:effectLst>
                  <a:glow rad="101600">
                    <a:schemeClr val="bg1"/>
                  </a:glow>
                </a:effectLst>
                <a:latin typeface="Century Gothic" panose="020B0502020202020204" pitchFamily="34" charset="0"/>
              </a:rPr>
              <a:t>WHO WOULD BE THE LEADER OF THIS NEW GOVERNMENT?</a:t>
            </a:r>
          </a:p>
        </p:txBody>
      </p:sp>
      <p:sp>
        <p:nvSpPr>
          <p:cNvPr id="5" name="Scroll: Horizontal 4"/>
          <p:cNvSpPr/>
          <p:nvPr/>
        </p:nvSpPr>
        <p:spPr>
          <a:xfrm>
            <a:off x="152400" y="1066800"/>
            <a:ext cx="7696200" cy="2807279"/>
          </a:xfrm>
          <a:prstGeom prst="horizontalScroll">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600" b="1" dirty="0">
                <a:solidFill>
                  <a:prstClr val="black"/>
                </a:solidFill>
                <a:latin typeface="Century Gothic" panose="020B0502020202020204" pitchFamily="34" charset="0"/>
              </a:rPr>
              <a:t>President with power of veto, elected to a 4 year term (no term limit)</a:t>
            </a:r>
          </a:p>
        </p:txBody>
      </p:sp>
      <p:sp>
        <p:nvSpPr>
          <p:cNvPr id="6" name="Scroll: Horizontal 5"/>
          <p:cNvSpPr/>
          <p:nvPr/>
        </p:nvSpPr>
        <p:spPr>
          <a:xfrm>
            <a:off x="561975" y="3390214"/>
            <a:ext cx="8020050" cy="3276336"/>
          </a:xfrm>
          <a:prstGeom prst="horizontalScroll">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dirty="0">
                <a:solidFill>
                  <a:prstClr val="black"/>
                </a:solidFill>
                <a:latin typeface="Century Gothic" panose="020B0502020202020204" pitchFamily="34" charset="0"/>
              </a:rPr>
              <a:t>elected by the electoral college (voters for President chosen by local elections), winner has most electoral votes, runner up becomes Vice President</a:t>
            </a:r>
          </a:p>
        </p:txBody>
      </p:sp>
    </p:spTree>
    <p:extLst>
      <p:ext uri="{BB962C8B-B14F-4D97-AF65-F5344CB8AC3E}">
        <p14:creationId xmlns:p14="http://schemas.microsoft.com/office/powerpoint/2010/main" val="254907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Rectangle 1"/>
          <p:cNvSpPr/>
          <p:nvPr/>
        </p:nvSpPr>
        <p:spPr>
          <a:xfrm>
            <a:off x="76200" y="76200"/>
            <a:ext cx="8991600" cy="1200329"/>
          </a:xfrm>
          <a:prstGeom prst="rect">
            <a:avLst/>
          </a:prstGeom>
          <a:solidFill>
            <a:schemeClr val="bg1">
              <a:alpha val="40000"/>
            </a:schemeClr>
          </a:solidFill>
        </p:spPr>
        <p:txBody>
          <a:bodyPr wrap="square">
            <a:spAutoFit/>
          </a:bodyPr>
          <a:lstStyle/>
          <a:p>
            <a:r>
              <a:rPr lang="en-US" sz="3600" b="1" dirty="0">
                <a:effectLst>
                  <a:glow rad="101600">
                    <a:schemeClr val="bg1"/>
                  </a:glow>
                </a:effectLst>
                <a:latin typeface="Century Gothic" panose="020B0502020202020204" pitchFamily="34" charset="0"/>
              </a:rPr>
              <a:t>WHO HAS THE SUPREME POWER – STATES OR NATIONAL GOVERNMENT?</a:t>
            </a:r>
          </a:p>
        </p:txBody>
      </p:sp>
      <p:sp>
        <p:nvSpPr>
          <p:cNvPr id="5" name="Scroll: Horizontal 4"/>
          <p:cNvSpPr/>
          <p:nvPr/>
        </p:nvSpPr>
        <p:spPr>
          <a:xfrm>
            <a:off x="76200" y="991552"/>
            <a:ext cx="7696200" cy="2807279"/>
          </a:xfrm>
          <a:prstGeom prst="horizontalScroll">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600" b="1" dirty="0">
                <a:solidFill>
                  <a:prstClr val="black"/>
                </a:solidFill>
                <a:latin typeface="Century Gothic" panose="020B0502020202020204" pitchFamily="34" charset="0"/>
              </a:rPr>
              <a:t>SUPREMACY CLAUSE – U.S. Constitution is supreme law of the land</a:t>
            </a:r>
          </a:p>
        </p:txBody>
      </p:sp>
      <p:sp>
        <p:nvSpPr>
          <p:cNvPr id="6" name="Scroll: Horizontal 5"/>
          <p:cNvSpPr/>
          <p:nvPr/>
        </p:nvSpPr>
        <p:spPr>
          <a:xfrm>
            <a:off x="609600" y="3505200"/>
            <a:ext cx="8001000" cy="3316288"/>
          </a:xfrm>
          <a:prstGeom prst="horizontalScroll">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dirty="0">
                <a:solidFill>
                  <a:prstClr val="black"/>
                </a:solidFill>
                <a:latin typeface="Century Gothic" panose="020B0502020202020204" pitchFamily="34" charset="0"/>
              </a:rPr>
              <a:t>NECESSARY AND PROPER CLAUSE (“elastic clause”) – gives Congress power to carry out the expressed powers listed in the Constitution</a:t>
            </a:r>
          </a:p>
        </p:txBody>
      </p:sp>
    </p:spTree>
    <p:extLst>
      <p:ext uri="{BB962C8B-B14F-4D97-AF65-F5344CB8AC3E}">
        <p14:creationId xmlns:p14="http://schemas.microsoft.com/office/powerpoint/2010/main" val="407162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ectangle 3"/>
          <p:cNvSpPr/>
          <p:nvPr/>
        </p:nvSpPr>
        <p:spPr>
          <a:xfrm>
            <a:off x="190500" y="304800"/>
            <a:ext cx="8763000" cy="762000"/>
          </a:xfrm>
          <a:prstGeom prst="rect">
            <a:avLst/>
          </a:prstGeom>
        </p:spPr>
        <p:txBody>
          <a:bodyPr wrap="none">
            <a:prstTxWarp prst="textPlain">
              <a:avLst/>
            </a:prstTxWarp>
            <a:spAutoFit/>
          </a:bodyPr>
          <a:lstStyle/>
          <a:p>
            <a:pPr lvl="0"/>
            <a:r>
              <a:rPr lang="en-US" b="1" dirty="0">
                <a:solidFill>
                  <a:sysClr val="windowText" lastClr="000000"/>
                </a:solidFill>
                <a:effectLst>
                  <a:glow rad="101600">
                    <a:schemeClr val="bg1">
                      <a:alpha val="40000"/>
                    </a:schemeClr>
                  </a:glow>
                </a:effectLst>
                <a:latin typeface="Century Gothic" panose="020B0502020202020204" pitchFamily="34" charset="0"/>
              </a:rPr>
              <a:t>UNITED STATES AFTER THE AMERICAN REVOLUTION</a:t>
            </a:r>
          </a:p>
        </p:txBody>
      </p:sp>
    </p:spTree>
    <p:extLst>
      <p:ext uri="{BB962C8B-B14F-4D97-AF65-F5344CB8AC3E}">
        <p14:creationId xmlns:p14="http://schemas.microsoft.com/office/powerpoint/2010/main" val="28356990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Rectangle 1"/>
          <p:cNvSpPr/>
          <p:nvPr/>
        </p:nvSpPr>
        <p:spPr>
          <a:xfrm>
            <a:off x="158750" y="0"/>
            <a:ext cx="8877300" cy="3477875"/>
          </a:xfrm>
          <a:prstGeom prst="rect">
            <a:avLst/>
          </a:prstGeom>
          <a:solidFill>
            <a:schemeClr val="bg2">
              <a:alpha val="45000"/>
            </a:schemeClr>
          </a:solidFill>
        </p:spPr>
        <p:txBody>
          <a:bodyPr wrap="square">
            <a:spAutoFit/>
          </a:bodyPr>
          <a:lstStyle/>
          <a:p>
            <a:r>
              <a:rPr lang="en-US" sz="4400" b="1" dirty="0">
                <a:latin typeface="Century Gothic" panose="020B0502020202020204" pitchFamily="34" charset="0"/>
              </a:rPr>
              <a:t>September 17, 1787 – Philadelphia Convention approved a draft of the Constitution to submit to the states for ratification</a:t>
            </a:r>
          </a:p>
        </p:txBody>
      </p:sp>
      <p:sp>
        <p:nvSpPr>
          <p:cNvPr id="4" name="Rectangle 3"/>
          <p:cNvSpPr/>
          <p:nvPr/>
        </p:nvSpPr>
        <p:spPr>
          <a:xfrm>
            <a:off x="25400" y="6324600"/>
            <a:ext cx="4572000" cy="369332"/>
          </a:xfrm>
          <a:prstGeom prst="rect">
            <a:avLst/>
          </a:prstGeom>
        </p:spPr>
        <p:txBody>
          <a:bodyPr>
            <a:spAutoFit/>
          </a:bodyPr>
          <a:lstStyle/>
          <a:p>
            <a:r>
              <a:rPr lang="en-US" dirty="0">
                <a:hlinkClick r:id="rId3"/>
              </a:rPr>
              <a:t>Constitutional Convention for Dummies </a:t>
            </a:r>
            <a:endParaRPr lang="en-US" dirty="0"/>
          </a:p>
        </p:txBody>
      </p:sp>
      <p:sp>
        <p:nvSpPr>
          <p:cNvPr id="6" name="Rectangle 5"/>
          <p:cNvSpPr/>
          <p:nvPr/>
        </p:nvSpPr>
        <p:spPr>
          <a:xfrm>
            <a:off x="4464050" y="6033275"/>
            <a:ext cx="4572000" cy="646331"/>
          </a:xfrm>
          <a:prstGeom prst="rect">
            <a:avLst/>
          </a:prstGeom>
        </p:spPr>
        <p:txBody>
          <a:bodyPr>
            <a:spAutoFit/>
          </a:bodyPr>
          <a:lstStyle/>
          <a:p>
            <a:r>
              <a:rPr lang="en-US" dirty="0">
                <a:hlinkClick r:id="rId4"/>
              </a:rPr>
              <a:t>Constitutional Convention with raps by Alexander Hamilton </a:t>
            </a:r>
            <a:endParaRPr lang="en-US" dirty="0"/>
          </a:p>
        </p:txBody>
      </p:sp>
    </p:spTree>
    <p:extLst>
      <p:ext uri="{BB962C8B-B14F-4D97-AF65-F5344CB8AC3E}">
        <p14:creationId xmlns:p14="http://schemas.microsoft.com/office/powerpoint/2010/main" val="81465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Rectangle 1"/>
          <p:cNvSpPr/>
          <p:nvPr/>
        </p:nvSpPr>
        <p:spPr>
          <a:xfrm>
            <a:off x="-76200" y="-63816"/>
            <a:ext cx="9296400" cy="4524315"/>
          </a:xfrm>
          <a:prstGeom prst="rect">
            <a:avLst/>
          </a:prstGeom>
        </p:spPr>
        <p:txBody>
          <a:bodyPr wrap="square">
            <a:spAutoFit/>
          </a:bodyPr>
          <a:lstStyle/>
          <a:p>
            <a:r>
              <a:rPr lang="en-US" sz="3600" b="1" dirty="0">
                <a:effectLst>
                  <a:glow rad="101600">
                    <a:schemeClr val="accent1">
                      <a:satMod val="175000"/>
                      <a:alpha val="40000"/>
                    </a:schemeClr>
                  </a:glow>
                </a:effectLst>
                <a:latin typeface="Century Gothic" panose="020B0502020202020204" pitchFamily="34" charset="0"/>
              </a:rPr>
              <a:t>9 out of 13 states </a:t>
            </a:r>
            <a:r>
              <a:rPr lang="en-US" sz="3600" b="1" dirty="0">
                <a:latin typeface="Century Gothic" panose="020B0502020202020204" pitchFamily="34" charset="0"/>
              </a:rPr>
              <a:t>had to ratify the Constitution before it could go into effect </a:t>
            </a:r>
          </a:p>
          <a:p>
            <a:r>
              <a:rPr lang="en-US" sz="3600" b="1" dirty="0">
                <a:latin typeface="Century Gothic" panose="020B0502020202020204" pitchFamily="34" charset="0"/>
              </a:rPr>
              <a:t>Ratification Debate:</a:t>
            </a:r>
          </a:p>
          <a:p>
            <a:r>
              <a:rPr lang="en-US" sz="3600" b="1" dirty="0">
                <a:effectLst>
                  <a:glow rad="101600">
                    <a:schemeClr val="accent1">
                      <a:satMod val="175000"/>
                      <a:alpha val="40000"/>
                    </a:schemeClr>
                  </a:glow>
                </a:effectLst>
                <a:latin typeface="Century Gothic" panose="020B0502020202020204" pitchFamily="34" charset="0"/>
              </a:rPr>
              <a:t>FEDERALISTS</a:t>
            </a:r>
            <a:r>
              <a:rPr lang="en-US" sz="3600" b="1" dirty="0">
                <a:latin typeface="Century Gothic" panose="020B0502020202020204" pitchFamily="34" charset="0"/>
              </a:rPr>
              <a:t> – supported the Constitution and strong national government</a:t>
            </a:r>
          </a:p>
          <a:p>
            <a:r>
              <a:rPr lang="en-US" sz="3600" b="1" dirty="0">
                <a:effectLst>
                  <a:glow rad="101600">
                    <a:schemeClr val="accent1">
                      <a:satMod val="175000"/>
                      <a:alpha val="40000"/>
                    </a:schemeClr>
                  </a:glow>
                </a:effectLst>
                <a:latin typeface="Century Gothic" panose="020B0502020202020204" pitchFamily="34" charset="0"/>
              </a:rPr>
              <a:t>ANTI-FEDERALISTS</a:t>
            </a:r>
            <a:r>
              <a:rPr lang="en-US" sz="3600" b="1" dirty="0">
                <a:latin typeface="Century Gothic" panose="020B0502020202020204" pitchFamily="34" charset="0"/>
              </a:rPr>
              <a:t> – opposed a </a:t>
            </a:r>
          </a:p>
          <a:p>
            <a:r>
              <a:rPr lang="en-US" sz="3600" b="1" dirty="0">
                <a:latin typeface="Century Gothic" panose="020B0502020202020204" pitchFamily="34" charset="0"/>
              </a:rPr>
              <a:t>	     strong national government</a:t>
            </a:r>
          </a:p>
          <a:p>
            <a:endParaRPr lang="en-US" dirty="0"/>
          </a:p>
          <a:p>
            <a:endParaRPr lang="en-US" dirty="0"/>
          </a:p>
        </p:txBody>
      </p:sp>
      <p:sp>
        <p:nvSpPr>
          <p:cNvPr id="8" name="Rectangle 7"/>
          <p:cNvSpPr/>
          <p:nvPr/>
        </p:nvSpPr>
        <p:spPr>
          <a:xfrm>
            <a:off x="3522518" y="4645391"/>
            <a:ext cx="2514600" cy="830997"/>
          </a:xfrm>
          <a:prstGeom prst="rect">
            <a:avLst/>
          </a:prstGeom>
        </p:spPr>
        <p:txBody>
          <a:bodyPr wrap="square">
            <a:spAutoFit/>
          </a:bodyPr>
          <a:lstStyle/>
          <a:p>
            <a:r>
              <a:rPr lang="en-US" sz="2400" b="1" dirty="0">
                <a:solidFill>
                  <a:prstClr val="black"/>
                </a:solidFill>
                <a:latin typeface="Century Gothic" panose="020B0502020202020204" pitchFamily="34" charset="0"/>
              </a:rPr>
              <a:t>Federalist v. Anti-Federalists</a:t>
            </a:r>
            <a:endParaRPr lang="en-US" sz="1400" dirty="0"/>
          </a:p>
        </p:txBody>
      </p:sp>
      <p:sp>
        <p:nvSpPr>
          <p:cNvPr id="3" name="Rectangle 2"/>
          <p:cNvSpPr/>
          <p:nvPr/>
        </p:nvSpPr>
        <p:spPr>
          <a:xfrm>
            <a:off x="3278428" y="5796865"/>
            <a:ext cx="3350971" cy="646331"/>
          </a:xfrm>
          <a:prstGeom prst="rect">
            <a:avLst/>
          </a:prstGeom>
        </p:spPr>
        <p:txBody>
          <a:bodyPr wrap="square">
            <a:spAutoFit/>
          </a:bodyPr>
          <a:lstStyle/>
          <a:p>
            <a:r>
              <a:rPr lang="en-US" dirty="0">
                <a:hlinkClick r:id="rId3"/>
              </a:rPr>
              <a:t>Why wasn’t the Bill of Rights Originally in in the Constitution?</a:t>
            </a:r>
            <a:endParaRPr lang="en-US" dirty="0"/>
          </a:p>
        </p:txBody>
      </p:sp>
    </p:spTree>
    <p:extLst>
      <p:ext uri="{BB962C8B-B14F-4D97-AF65-F5344CB8AC3E}">
        <p14:creationId xmlns:p14="http://schemas.microsoft.com/office/powerpoint/2010/main" val="218375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3" dur="500"/>
                                        <p:tgtEl>
                                          <p:spTgt spid="2">
                                            <p:txEl>
                                              <p:pRg st="1" end="1"/>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barn(inVertical)">
                                      <p:cBhvr>
                                        <p:cTn id="21" dur="500"/>
                                        <p:tgtEl>
                                          <p:spTgt spid="2">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barn(inVertical)">
                                      <p:cBhvr>
                                        <p:cTn id="24"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608514099"/>
              </p:ext>
            </p:extLst>
          </p:nvPr>
        </p:nvGraphicFramePr>
        <p:xfrm>
          <a:off x="76200" y="76199"/>
          <a:ext cx="8839200" cy="6477000"/>
        </p:xfrm>
        <a:graphic>
          <a:graphicData uri="http://schemas.openxmlformats.org/drawingml/2006/table">
            <a:tbl>
              <a:tblPr firstRow="1" bandRow="1">
                <a:tableStyleId>{5C22544A-7EE6-4342-B048-85BDC9FD1C3A}</a:tableStyleId>
              </a:tblPr>
              <a:tblGrid>
                <a:gridCol w="1229802">
                  <a:extLst>
                    <a:ext uri="{9D8B030D-6E8A-4147-A177-3AD203B41FA5}">
                      <a16:colId xmlns:a16="http://schemas.microsoft.com/office/drawing/2014/main" xmlns="" val="3171825015"/>
                    </a:ext>
                  </a:extLst>
                </a:gridCol>
                <a:gridCol w="3843130">
                  <a:extLst>
                    <a:ext uri="{9D8B030D-6E8A-4147-A177-3AD203B41FA5}">
                      <a16:colId xmlns:a16="http://schemas.microsoft.com/office/drawing/2014/main" xmlns="" val="4044841493"/>
                    </a:ext>
                  </a:extLst>
                </a:gridCol>
                <a:gridCol w="3766268">
                  <a:extLst>
                    <a:ext uri="{9D8B030D-6E8A-4147-A177-3AD203B41FA5}">
                      <a16:colId xmlns:a16="http://schemas.microsoft.com/office/drawing/2014/main" xmlns="" val="2805085351"/>
                    </a:ext>
                  </a:extLst>
                </a:gridCol>
              </a:tblGrid>
              <a:tr h="416975">
                <a:tc>
                  <a:txBody>
                    <a:bodyPr/>
                    <a:lstStyle/>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96715607"/>
                  </a:ext>
                </a:extLst>
              </a:tr>
              <a:tr h="1212005">
                <a:tc>
                  <a:txBody>
                    <a:bodyPr/>
                    <a:lstStyle/>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31224841"/>
                  </a:ext>
                </a:extLst>
              </a:tr>
              <a:tr h="1212005">
                <a:tc>
                  <a:txBody>
                    <a:bodyPr/>
                    <a:lstStyle/>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24511407"/>
                  </a:ext>
                </a:extLst>
              </a:tr>
              <a:tr h="1212005">
                <a:tc>
                  <a:txBody>
                    <a:bodyPr/>
                    <a:lstStyle/>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52442010"/>
                  </a:ext>
                </a:extLst>
              </a:tr>
              <a:tr h="1212005">
                <a:tc>
                  <a:txBody>
                    <a:bodyPr/>
                    <a:lstStyle/>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53962211"/>
                  </a:ext>
                </a:extLst>
              </a:tr>
              <a:tr h="1212005">
                <a:tc>
                  <a:txBody>
                    <a:bodyPr/>
                    <a:lstStyle/>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b="1" dirty="0">
                          <a:latin typeface="Century Gothic" panose="020B0502020202020204" pitchFamily="34" charset="0"/>
                        </a:rPr>
                        <a:t>	</a:t>
                      </a:r>
                    </a:p>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20691814"/>
                  </a:ext>
                </a:extLst>
              </a:tr>
            </a:tbl>
          </a:graphicData>
        </a:graphic>
      </p:graphicFrame>
      <p:sp>
        <p:nvSpPr>
          <p:cNvPr id="3" name="TextBox 2"/>
          <p:cNvSpPr txBox="1"/>
          <p:nvPr/>
        </p:nvSpPr>
        <p:spPr>
          <a:xfrm>
            <a:off x="1676400" y="152400"/>
            <a:ext cx="3200400" cy="328599"/>
          </a:xfrm>
          <a:prstGeom prst="rect">
            <a:avLst/>
          </a:prstGeom>
          <a:noFill/>
        </p:spPr>
        <p:txBody>
          <a:bodyPr wrap="square" rtlCol="0">
            <a:prstTxWarp prst="textPlain">
              <a:avLst/>
            </a:prstTxWarp>
            <a:spAutoFit/>
          </a:bodyPr>
          <a:lstStyle/>
          <a:p>
            <a:r>
              <a:rPr lang="en-US" b="1" dirty="0">
                <a:latin typeface="Century Gothic" panose="020B0502020202020204" pitchFamily="34" charset="0"/>
              </a:rPr>
              <a:t>FEDERALISTS</a:t>
            </a:r>
          </a:p>
        </p:txBody>
      </p:sp>
      <p:sp>
        <p:nvSpPr>
          <p:cNvPr id="4" name="TextBox 3"/>
          <p:cNvSpPr txBox="1"/>
          <p:nvPr/>
        </p:nvSpPr>
        <p:spPr>
          <a:xfrm>
            <a:off x="5257800" y="152400"/>
            <a:ext cx="3429000" cy="369332"/>
          </a:xfrm>
          <a:prstGeom prst="rect">
            <a:avLst/>
          </a:prstGeom>
          <a:noFill/>
        </p:spPr>
        <p:txBody>
          <a:bodyPr wrap="square" rtlCol="0">
            <a:prstTxWarp prst="textPlain">
              <a:avLst/>
            </a:prstTxWarp>
            <a:spAutoFit/>
          </a:bodyPr>
          <a:lstStyle/>
          <a:p>
            <a:r>
              <a:rPr lang="en-US" b="1" dirty="0">
                <a:latin typeface="Century Gothic" panose="020B0502020202020204" pitchFamily="34" charset="0"/>
              </a:rPr>
              <a:t>ANTI-FEDERALISTS</a:t>
            </a:r>
          </a:p>
        </p:txBody>
      </p:sp>
      <p:sp>
        <p:nvSpPr>
          <p:cNvPr id="5" name="TextBox 4"/>
          <p:cNvSpPr txBox="1"/>
          <p:nvPr/>
        </p:nvSpPr>
        <p:spPr>
          <a:xfrm>
            <a:off x="76200" y="914400"/>
            <a:ext cx="1143000" cy="369332"/>
          </a:xfrm>
          <a:prstGeom prst="rect">
            <a:avLst/>
          </a:prstGeom>
          <a:noFill/>
        </p:spPr>
        <p:txBody>
          <a:bodyPr wrap="square" rtlCol="0">
            <a:prstTxWarp prst="textPlain">
              <a:avLst/>
            </a:prstTxWarp>
            <a:spAutoFit/>
          </a:bodyPr>
          <a:lstStyle/>
          <a:p>
            <a:r>
              <a:rPr lang="en-US" b="1" dirty="0">
                <a:latin typeface="Century Gothic" panose="020B0502020202020204" pitchFamily="34" charset="0"/>
              </a:rPr>
              <a:t>LEADERS</a:t>
            </a:r>
          </a:p>
        </p:txBody>
      </p:sp>
      <p:sp>
        <p:nvSpPr>
          <p:cNvPr id="7" name="TextBox 6"/>
          <p:cNvSpPr txBox="1"/>
          <p:nvPr/>
        </p:nvSpPr>
        <p:spPr>
          <a:xfrm>
            <a:off x="101600" y="2209800"/>
            <a:ext cx="1143000" cy="276999"/>
          </a:xfrm>
          <a:prstGeom prst="rect">
            <a:avLst/>
          </a:prstGeom>
          <a:noFill/>
        </p:spPr>
        <p:txBody>
          <a:bodyPr wrap="square" rtlCol="0">
            <a:prstTxWarp prst="textPlain">
              <a:avLst/>
            </a:prstTxWarp>
            <a:spAutoFit/>
          </a:bodyPr>
          <a:lstStyle/>
          <a:p>
            <a:r>
              <a:rPr lang="en-US" sz="1200" b="1" dirty="0">
                <a:latin typeface="Century Gothic" panose="020B0502020202020204" pitchFamily="34" charset="0"/>
              </a:rPr>
              <a:t>ARGUMENTS</a:t>
            </a:r>
          </a:p>
        </p:txBody>
      </p:sp>
      <p:sp>
        <p:nvSpPr>
          <p:cNvPr id="8" name="TextBox 7"/>
          <p:cNvSpPr txBox="1"/>
          <p:nvPr/>
        </p:nvSpPr>
        <p:spPr>
          <a:xfrm>
            <a:off x="101600" y="3355831"/>
            <a:ext cx="1143000" cy="276999"/>
          </a:xfrm>
          <a:prstGeom prst="rect">
            <a:avLst/>
          </a:prstGeom>
          <a:noFill/>
        </p:spPr>
        <p:txBody>
          <a:bodyPr wrap="square" rtlCol="0">
            <a:prstTxWarp prst="textPlain">
              <a:avLst/>
            </a:prstTxWarp>
            <a:spAutoFit/>
          </a:bodyPr>
          <a:lstStyle/>
          <a:p>
            <a:r>
              <a:rPr lang="en-US" sz="1200" b="1" dirty="0">
                <a:latin typeface="Century Gothic" panose="020B0502020202020204" pitchFamily="34" charset="0"/>
              </a:rPr>
              <a:t>STRATEGY</a:t>
            </a:r>
          </a:p>
        </p:txBody>
      </p:sp>
      <p:sp>
        <p:nvSpPr>
          <p:cNvPr id="9" name="TextBox 8"/>
          <p:cNvSpPr txBox="1"/>
          <p:nvPr/>
        </p:nvSpPr>
        <p:spPr>
          <a:xfrm>
            <a:off x="101599" y="4670589"/>
            <a:ext cx="1159625" cy="261610"/>
          </a:xfrm>
          <a:prstGeom prst="rect">
            <a:avLst/>
          </a:prstGeom>
          <a:noFill/>
        </p:spPr>
        <p:txBody>
          <a:bodyPr wrap="square" rtlCol="0">
            <a:prstTxWarp prst="textPlain">
              <a:avLst/>
            </a:prstTxWarp>
            <a:spAutoFit/>
          </a:bodyPr>
          <a:lstStyle/>
          <a:p>
            <a:r>
              <a:rPr lang="en-US" sz="1100" b="1" dirty="0">
                <a:latin typeface="Century Gothic" panose="020B0502020202020204" pitchFamily="34" charset="0"/>
              </a:rPr>
              <a:t>ADVANTAGES</a:t>
            </a:r>
            <a:endParaRPr lang="en-US" sz="1200" b="1" dirty="0">
              <a:latin typeface="Century Gothic" panose="020B0502020202020204" pitchFamily="34" charset="0"/>
            </a:endParaRPr>
          </a:p>
        </p:txBody>
      </p:sp>
      <p:sp>
        <p:nvSpPr>
          <p:cNvPr id="10" name="TextBox 9"/>
          <p:cNvSpPr txBox="1"/>
          <p:nvPr/>
        </p:nvSpPr>
        <p:spPr>
          <a:xfrm>
            <a:off x="118225" y="5854542"/>
            <a:ext cx="1177175" cy="230832"/>
          </a:xfrm>
          <a:prstGeom prst="rect">
            <a:avLst/>
          </a:prstGeom>
          <a:noFill/>
        </p:spPr>
        <p:txBody>
          <a:bodyPr wrap="square" rtlCol="0">
            <a:prstTxWarp prst="textPlain">
              <a:avLst/>
            </a:prstTxWarp>
            <a:spAutoFit/>
          </a:bodyPr>
          <a:lstStyle/>
          <a:p>
            <a:r>
              <a:rPr lang="en-US" sz="900" b="1" dirty="0">
                <a:latin typeface="Century Gothic" panose="020B0502020202020204" pitchFamily="34" charset="0"/>
              </a:rPr>
              <a:t>DISADVANTAGES</a:t>
            </a:r>
            <a:endParaRPr lang="en-US" sz="1200" b="1" dirty="0">
              <a:latin typeface="Century Gothic" panose="020B0502020202020204" pitchFamily="34" charset="0"/>
            </a:endParaRPr>
          </a:p>
        </p:txBody>
      </p:sp>
      <p:sp>
        <p:nvSpPr>
          <p:cNvPr id="11" name="Rectangle 10"/>
          <p:cNvSpPr/>
          <p:nvPr/>
        </p:nvSpPr>
        <p:spPr>
          <a:xfrm>
            <a:off x="1294015" y="533400"/>
            <a:ext cx="3811385" cy="1200329"/>
          </a:xfrm>
          <a:prstGeom prst="rect">
            <a:avLst/>
          </a:prstGeom>
        </p:spPr>
        <p:txBody>
          <a:bodyPr wrap="square">
            <a:spAutoFit/>
          </a:bodyPr>
          <a:lstStyle/>
          <a:p>
            <a:r>
              <a:rPr lang="en-US" b="1" dirty="0">
                <a:latin typeface="Century Gothic" panose="020B0502020202020204" pitchFamily="34" charset="0"/>
              </a:rPr>
              <a:t>George Washington	</a:t>
            </a:r>
          </a:p>
          <a:p>
            <a:r>
              <a:rPr lang="en-US" b="1" dirty="0">
                <a:latin typeface="Century Gothic" panose="020B0502020202020204" pitchFamily="34" charset="0"/>
              </a:rPr>
              <a:t>Ben Franklin		</a:t>
            </a:r>
          </a:p>
          <a:p>
            <a:r>
              <a:rPr lang="en-US" b="1" dirty="0">
                <a:latin typeface="Century Gothic" panose="020B0502020202020204" pitchFamily="34" charset="0"/>
              </a:rPr>
              <a:t>James Madison	</a:t>
            </a:r>
          </a:p>
          <a:p>
            <a:r>
              <a:rPr lang="en-US" b="1" dirty="0">
                <a:latin typeface="Century Gothic" panose="020B0502020202020204" pitchFamily="34" charset="0"/>
              </a:rPr>
              <a:t>Alexander Hamilton</a:t>
            </a:r>
          </a:p>
        </p:txBody>
      </p:sp>
      <p:sp>
        <p:nvSpPr>
          <p:cNvPr id="12" name="Rectangle 11"/>
          <p:cNvSpPr/>
          <p:nvPr/>
        </p:nvSpPr>
        <p:spPr>
          <a:xfrm>
            <a:off x="1299557" y="1786130"/>
            <a:ext cx="3805843" cy="923330"/>
          </a:xfrm>
          <a:prstGeom prst="rect">
            <a:avLst/>
          </a:prstGeom>
        </p:spPr>
        <p:txBody>
          <a:bodyPr wrap="square">
            <a:spAutoFit/>
          </a:bodyPr>
          <a:lstStyle/>
          <a:p>
            <a:pPr lvl="0"/>
            <a:r>
              <a:rPr lang="en-US" b="1" dirty="0">
                <a:solidFill>
                  <a:prstClr val="black"/>
                </a:solidFill>
                <a:latin typeface="Century Gothic" panose="020B0502020202020204" pitchFamily="34" charset="0"/>
              </a:rPr>
              <a:t>A strong national government was needed to maintain order and preserve the Union</a:t>
            </a:r>
          </a:p>
        </p:txBody>
      </p:sp>
      <p:sp>
        <p:nvSpPr>
          <p:cNvPr id="13" name="Rectangle 12"/>
          <p:cNvSpPr/>
          <p:nvPr/>
        </p:nvSpPr>
        <p:spPr>
          <a:xfrm>
            <a:off x="1295400" y="2894165"/>
            <a:ext cx="3733800" cy="1200329"/>
          </a:xfrm>
          <a:prstGeom prst="rect">
            <a:avLst/>
          </a:prstGeom>
        </p:spPr>
        <p:txBody>
          <a:bodyPr wrap="square">
            <a:spAutoFit/>
          </a:bodyPr>
          <a:lstStyle/>
          <a:p>
            <a:pPr lvl="0"/>
            <a:r>
              <a:rPr lang="en-US" b="1" dirty="0">
                <a:solidFill>
                  <a:prstClr val="black"/>
                </a:solidFill>
                <a:latin typeface="Century Gothic" panose="020B0502020202020204" pitchFamily="34" charset="0"/>
              </a:rPr>
              <a:t>Emphasized the weaknesses of the Articles of Confederation, showed their opponents as negative with no solutions</a:t>
            </a:r>
            <a:endParaRPr lang="en-US" b="1" dirty="0">
              <a:latin typeface="Century Gothic" panose="020B0502020202020204" pitchFamily="34" charset="0"/>
            </a:endParaRPr>
          </a:p>
        </p:txBody>
      </p:sp>
      <p:sp>
        <p:nvSpPr>
          <p:cNvPr id="14" name="Rectangle 13"/>
          <p:cNvSpPr/>
          <p:nvPr/>
        </p:nvSpPr>
        <p:spPr>
          <a:xfrm>
            <a:off x="1491743" y="4327581"/>
            <a:ext cx="3541354" cy="369332"/>
          </a:xfrm>
          <a:prstGeom prst="rect">
            <a:avLst/>
          </a:prstGeom>
        </p:spPr>
        <p:txBody>
          <a:bodyPr wrap="none">
            <a:spAutoFit/>
          </a:bodyPr>
          <a:lstStyle/>
          <a:p>
            <a:r>
              <a:rPr lang="en-US" b="1" dirty="0">
                <a:latin typeface="Century Gothic" panose="020B0502020202020204" pitchFamily="34" charset="0"/>
              </a:rPr>
              <a:t>Strong leaders, well organized</a:t>
            </a:r>
          </a:p>
        </p:txBody>
      </p:sp>
      <p:sp>
        <p:nvSpPr>
          <p:cNvPr id="15" name="Rectangle 14"/>
          <p:cNvSpPr/>
          <p:nvPr/>
        </p:nvSpPr>
        <p:spPr>
          <a:xfrm>
            <a:off x="5130800" y="4327581"/>
            <a:ext cx="3632200" cy="646331"/>
          </a:xfrm>
          <a:prstGeom prst="rect">
            <a:avLst/>
          </a:prstGeom>
        </p:spPr>
        <p:txBody>
          <a:bodyPr wrap="square">
            <a:spAutoFit/>
          </a:bodyPr>
          <a:lstStyle/>
          <a:p>
            <a:r>
              <a:rPr lang="en-US" b="1" dirty="0">
                <a:latin typeface="Century Gothic" panose="020B0502020202020204" pitchFamily="34" charset="0"/>
              </a:rPr>
              <a:t>Appealed to popular distrust of</a:t>
            </a:r>
          </a:p>
          <a:p>
            <a:r>
              <a:rPr lang="en-US" b="1" dirty="0">
                <a:latin typeface="Century Gothic" panose="020B0502020202020204" pitchFamily="34" charset="0"/>
              </a:rPr>
              <a:t>government</a:t>
            </a:r>
          </a:p>
        </p:txBody>
      </p:sp>
      <p:sp>
        <p:nvSpPr>
          <p:cNvPr id="16" name="Rectangle 15"/>
          <p:cNvSpPr/>
          <p:nvPr/>
        </p:nvSpPr>
        <p:spPr>
          <a:xfrm>
            <a:off x="5227320" y="5342741"/>
            <a:ext cx="3459480" cy="923330"/>
          </a:xfrm>
          <a:prstGeom prst="rect">
            <a:avLst/>
          </a:prstGeom>
        </p:spPr>
        <p:txBody>
          <a:bodyPr wrap="square">
            <a:spAutoFit/>
          </a:bodyPr>
          <a:lstStyle/>
          <a:p>
            <a:r>
              <a:rPr lang="en-US" b="1" dirty="0">
                <a:latin typeface="Century Gothic" panose="020B0502020202020204" pitchFamily="34" charset="0"/>
              </a:rPr>
              <a:t>Poorly organized, slow to respond to Federalist challenge</a:t>
            </a:r>
          </a:p>
        </p:txBody>
      </p:sp>
      <p:sp>
        <p:nvSpPr>
          <p:cNvPr id="17" name="Rectangle 16"/>
          <p:cNvSpPr/>
          <p:nvPr/>
        </p:nvSpPr>
        <p:spPr>
          <a:xfrm>
            <a:off x="5190837" y="480999"/>
            <a:ext cx="3724563" cy="1200329"/>
          </a:xfrm>
          <a:prstGeom prst="rect">
            <a:avLst/>
          </a:prstGeom>
        </p:spPr>
        <p:txBody>
          <a:bodyPr wrap="square">
            <a:spAutoFit/>
          </a:bodyPr>
          <a:lstStyle/>
          <a:p>
            <a:r>
              <a:rPr lang="en-US" b="1" dirty="0">
                <a:latin typeface="Century Gothic" panose="020B0502020202020204" pitchFamily="34" charset="0"/>
              </a:rPr>
              <a:t>George Mason, Patrick Henry, James Winthrop, John Hancock, George Clinton</a:t>
            </a:r>
            <a:r>
              <a:rPr lang="en-US" dirty="0"/>
              <a:t>		</a:t>
            </a:r>
          </a:p>
        </p:txBody>
      </p:sp>
      <p:sp>
        <p:nvSpPr>
          <p:cNvPr id="18" name="Rectangle 17"/>
          <p:cNvSpPr/>
          <p:nvPr/>
        </p:nvSpPr>
        <p:spPr>
          <a:xfrm>
            <a:off x="5160357" y="1752694"/>
            <a:ext cx="3810000" cy="1200329"/>
          </a:xfrm>
          <a:prstGeom prst="rect">
            <a:avLst/>
          </a:prstGeom>
        </p:spPr>
        <p:txBody>
          <a:bodyPr wrap="square">
            <a:spAutoFit/>
          </a:bodyPr>
          <a:lstStyle/>
          <a:p>
            <a:r>
              <a:rPr lang="en-US" b="1" dirty="0">
                <a:latin typeface="Century Gothic" panose="020B0502020202020204" pitchFamily="34" charset="0"/>
              </a:rPr>
              <a:t>A strong central government would destroy the work of the Revolution, limit democracy and limit states’ rights	</a:t>
            </a:r>
          </a:p>
        </p:txBody>
      </p:sp>
      <p:sp>
        <p:nvSpPr>
          <p:cNvPr id="19" name="Rectangle 18"/>
          <p:cNvSpPr/>
          <p:nvPr/>
        </p:nvSpPr>
        <p:spPr>
          <a:xfrm>
            <a:off x="5207924" y="2954359"/>
            <a:ext cx="3707476" cy="1169551"/>
          </a:xfrm>
          <a:prstGeom prst="rect">
            <a:avLst/>
          </a:prstGeom>
        </p:spPr>
        <p:txBody>
          <a:bodyPr wrap="square">
            <a:spAutoFit/>
          </a:bodyPr>
          <a:lstStyle/>
          <a:p>
            <a:r>
              <a:rPr lang="en-US" sz="1400" b="1" dirty="0">
                <a:latin typeface="Century Gothic" panose="020B0502020202020204" pitchFamily="34" charset="0"/>
              </a:rPr>
              <a:t>Argued that the proposed Constitution contained no protection of individual rights, it gave the central government more power than the British king ever had</a:t>
            </a:r>
          </a:p>
        </p:txBody>
      </p:sp>
      <p:sp>
        <p:nvSpPr>
          <p:cNvPr id="6" name="Rectangle 5"/>
          <p:cNvSpPr/>
          <p:nvPr/>
        </p:nvSpPr>
        <p:spPr>
          <a:xfrm>
            <a:off x="101600" y="6483679"/>
            <a:ext cx="4572000" cy="369332"/>
          </a:xfrm>
          <a:prstGeom prst="rect">
            <a:avLst/>
          </a:prstGeom>
        </p:spPr>
        <p:txBody>
          <a:bodyPr>
            <a:spAutoFit/>
          </a:bodyPr>
          <a:lstStyle/>
          <a:p>
            <a:r>
              <a:rPr lang="en-US" dirty="0">
                <a:hlinkClick r:id="rId3"/>
              </a:rPr>
              <a:t>Federalists v. Anti-Federalists </a:t>
            </a:r>
            <a:endParaRPr lang="en-US" dirty="0"/>
          </a:p>
        </p:txBody>
      </p:sp>
      <p:sp>
        <p:nvSpPr>
          <p:cNvPr id="20" name="Rectangle 19"/>
          <p:cNvSpPr/>
          <p:nvPr/>
        </p:nvSpPr>
        <p:spPr>
          <a:xfrm>
            <a:off x="1491743" y="5588016"/>
            <a:ext cx="4572000" cy="646331"/>
          </a:xfrm>
          <a:prstGeom prst="rect">
            <a:avLst/>
          </a:prstGeom>
        </p:spPr>
        <p:txBody>
          <a:bodyPr>
            <a:spAutoFit/>
          </a:bodyPr>
          <a:lstStyle/>
          <a:p>
            <a:pPr lvl="0"/>
            <a:r>
              <a:rPr lang="en-US" b="1" dirty="0">
                <a:solidFill>
                  <a:prstClr val="black"/>
                </a:solidFill>
                <a:latin typeface="Century Gothic" panose="020B0502020202020204" pitchFamily="34" charset="0"/>
              </a:rPr>
              <a:t>Constitution was new and</a:t>
            </a:r>
          </a:p>
          <a:p>
            <a:pPr lvl="0"/>
            <a:r>
              <a:rPr lang="en-US" b="1" dirty="0">
                <a:solidFill>
                  <a:prstClr val="black"/>
                </a:solidFill>
                <a:latin typeface="Century Gothic" panose="020B0502020202020204" pitchFamily="34" charset="0"/>
              </a:rPr>
              <a:t>untried, lacked a bill of rights</a:t>
            </a:r>
            <a:endParaRPr lang="en-US" dirty="0"/>
          </a:p>
        </p:txBody>
      </p:sp>
    </p:spTree>
    <p:extLst>
      <p:ext uri="{BB962C8B-B14F-4D97-AF65-F5344CB8AC3E}">
        <p14:creationId xmlns:p14="http://schemas.microsoft.com/office/powerpoint/2010/main" val="4229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ppt_x"/>
                                          </p:val>
                                        </p:tav>
                                        <p:tav tm="100000">
                                          <p:val>
                                            <p:strVal val="#ppt_x"/>
                                          </p:val>
                                        </p:tav>
                                      </p:tavLst>
                                    </p:anim>
                                    <p:anim calcmode="lin" valueType="num">
                                      <p:cBhvr additive="base">
                                        <p:cTn id="5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Rectangle 1"/>
          <p:cNvSpPr/>
          <p:nvPr/>
        </p:nvSpPr>
        <p:spPr>
          <a:xfrm>
            <a:off x="62345" y="152400"/>
            <a:ext cx="4621579" cy="6463308"/>
          </a:xfrm>
          <a:prstGeom prst="rect">
            <a:avLst/>
          </a:prstGeom>
        </p:spPr>
        <p:txBody>
          <a:bodyPr wrap="square">
            <a:spAutoFit/>
          </a:bodyPr>
          <a:lstStyle/>
          <a:p>
            <a:r>
              <a:rPr lang="en-US" sz="3600" b="1" dirty="0">
                <a:effectLst>
                  <a:glow rad="101600">
                    <a:schemeClr val="bg1"/>
                  </a:glow>
                </a:effectLst>
                <a:latin typeface="Century Gothic" panose="020B0502020202020204" pitchFamily="34" charset="0"/>
              </a:rPr>
              <a:t>FEDERALISTS PAPERS</a:t>
            </a:r>
          </a:p>
          <a:p>
            <a:r>
              <a:rPr lang="en-US" sz="3600" b="1" dirty="0">
                <a:latin typeface="Century Gothic" panose="020B0502020202020204" pitchFamily="34" charset="0"/>
              </a:rPr>
              <a:t>To try to convince people to accept the Constitution, James Madison, Alexander Hamilton, John Jay wrote the Federalist Papers (85 essays that gave reasons for ratification)</a:t>
            </a:r>
          </a:p>
          <a:p>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0600" y="-76200"/>
            <a:ext cx="4456439"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92760" y="3769472"/>
            <a:ext cx="2286000" cy="27089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6509436" y="6075183"/>
            <a:ext cx="2286000" cy="369332"/>
          </a:xfrm>
          <a:prstGeom prst="rect">
            <a:avLst/>
          </a:prstGeom>
          <a:noFill/>
        </p:spPr>
        <p:txBody>
          <a:bodyPr wrap="square" rtlCol="0">
            <a:spAutoFit/>
          </a:bodyPr>
          <a:lstStyle/>
          <a:p>
            <a:r>
              <a:rPr lang="en-US" dirty="0">
                <a:solidFill>
                  <a:schemeClr val="bg1"/>
                </a:solidFill>
              </a:rPr>
              <a:t>Alexander Hamilton</a:t>
            </a:r>
          </a:p>
        </p:txBody>
      </p:sp>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51587" y="609600"/>
            <a:ext cx="2283027" cy="27795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6509436" y="2590800"/>
            <a:ext cx="1828800" cy="369332"/>
          </a:xfrm>
          <a:prstGeom prst="rect">
            <a:avLst/>
          </a:prstGeom>
          <a:noFill/>
        </p:spPr>
        <p:txBody>
          <a:bodyPr wrap="square" rtlCol="0">
            <a:spAutoFit/>
          </a:bodyPr>
          <a:lstStyle/>
          <a:p>
            <a:r>
              <a:rPr lang="en-US" dirty="0">
                <a:solidFill>
                  <a:schemeClr val="bg1"/>
                </a:solidFill>
              </a:rPr>
              <a:t>James Madison</a:t>
            </a:r>
          </a:p>
        </p:txBody>
      </p:sp>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48200" y="3242091"/>
            <a:ext cx="2002551" cy="259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4758480" y="3278994"/>
            <a:ext cx="1828800" cy="369332"/>
          </a:xfrm>
          <a:prstGeom prst="rect">
            <a:avLst/>
          </a:prstGeom>
          <a:noFill/>
        </p:spPr>
        <p:txBody>
          <a:bodyPr wrap="square" rtlCol="0">
            <a:spAutoFit/>
          </a:bodyPr>
          <a:lstStyle/>
          <a:p>
            <a:r>
              <a:rPr lang="en-US" dirty="0">
                <a:solidFill>
                  <a:schemeClr val="bg1"/>
                </a:solidFill>
              </a:rPr>
              <a:t>John Jay</a:t>
            </a:r>
          </a:p>
        </p:txBody>
      </p:sp>
    </p:spTree>
    <p:extLst>
      <p:ext uri="{BB962C8B-B14F-4D97-AF65-F5344CB8AC3E}">
        <p14:creationId xmlns:p14="http://schemas.microsoft.com/office/powerpoint/2010/main" val="409400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Rectangle 1"/>
          <p:cNvSpPr/>
          <p:nvPr/>
        </p:nvSpPr>
        <p:spPr>
          <a:xfrm>
            <a:off x="62344" y="0"/>
            <a:ext cx="9081655" cy="8279190"/>
          </a:xfrm>
          <a:prstGeom prst="rect">
            <a:avLst/>
          </a:prstGeom>
        </p:spPr>
        <p:txBody>
          <a:bodyPr wrap="square">
            <a:spAutoFit/>
          </a:bodyPr>
          <a:lstStyle/>
          <a:p>
            <a:r>
              <a:rPr lang="en-US" sz="4800" b="1" dirty="0">
                <a:effectLst>
                  <a:glow rad="101600">
                    <a:schemeClr val="bg1"/>
                  </a:glow>
                </a:effectLst>
                <a:latin typeface="Century Gothic" panose="020B0502020202020204" pitchFamily="34" charset="0"/>
              </a:rPr>
              <a:t>OUTCOME</a:t>
            </a:r>
            <a:r>
              <a:rPr lang="en-US" sz="4400" b="1" dirty="0">
                <a:effectLst>
                  <a:glow rad="101600">
                    <a:schemeClr val="bg1"/>
                  </a:glow>
                </a:effectLst>
                <a:latin typeface="Century Gothic" panose="020B0502020202020204" pitchFamily="34" charset="0"/>
              </a:rPr>
              <a:t> </a:t>
            </a:r>
          </a:p>
          <a:p>
            <a:pPr marL="285750" indent="-285750">
              <a:buFont typeface="Arial" panose="020B0604020202020204" pitchFamily="34" charset="0"/>
              <a:buChar char="•"/>
            </a:pPr>
            <a:r>
              <a:rPr lang="en-US" sz="4400" b="1" dirty="0">
                <a:latin typeface="Century Gothic" panose="020B0502020202020204" pitchFamily="34" charset="0"/>
              </a:rPr>
              <a:t>Delaware, New Jersey, Pennsylvania first to ratify</a:t>
            </a:r>
          </a:p>
          <a:p>
            <a:pPr marL="285750" indent="-285750">
              <a:buFont typeface="Arial" panose="020B0604020202020204" pitchFamily="34" charset="0"/>
              <a:buChar char="•"/>
            </a:pPr>
            <a:r>
              <a:rPr lang="en-US" sz="4400" b="1" dirty="0">
                <a:latin typeface="Century Gothic" panose="020B0502020202020204" pitchFamily="34" charset="0"/>
              </a:rPr>
              <a:t>Promise of adding a bill of rights convinced other states to ratify</a:t>
            </a:r>
          </a:p>
          <a:p>
            <a:pPr marL="285750" indent="-285750">
              <a:buFont typeface="Arial" panose="020B0604020202020204" pitchFamily="34" charset="0"/>
              <a:buChar char="•"/>
            </a:pPr>
            <a:r>
              <a:rPr lang="en-US" sz="4400" b="1" dirty="0">
                <a:latin typeface="Century Gothic" panose="020B0502020202020204" pitchFamily="34" charset="0"/>
              </a:rPr>
              <a:t>June 1788 -Nine out of thirteen states ratified the Constitution</a:t>
            </a:r>
          </a:p>
          <a:p>
            <a:pPr marL="285750" indent="-285750">
              <a:buFont typeface="Arial" panose="020B0604020202020204" pitchFamily="34" charset="0"/>
              <a:buChar char="•"/>
            </a:pPr>
            <a:r>
              <a:rPr lang="en-US" sz="4400" b="1" dirty="0">
                <a:latin typeface="Century Gothic" panose="020B0502020202020204" pitchFamily="34" charset="0"/>
              </a:rPr>
              <a:t>Government created under the Constitution came into effect in 1789</a:t>
            </a:r>
          </a:p>
          <a:p>
            <a:pPr marL="285750" indent="-285750">
              <a:buFont typeface="Arial" panose="020B0604020202020204" pitchFamily="34" charset="0"/>
              <a:buChar char="•"/>
            </a:pPr>
            <a:endParaRPr lang="en-US" sz="4400" b="1" dirty="0">
              <a:latin typeface="Century Gothic" panose="020B0502020202020204" pitchFamily="34" charset="0"/>
            </a:endParaRPr>
          </a:p>
          <a:p>
            <a:pPr marL="285750" indent="-285750">
              <a:buFont typeface="Arial" panose="020B0604020202020204" pitchFamily="34" charset="0"/>
              <a:buChar char="•"/>
            </a:pPr>
            <a:endParaRPr lang="en-US" sz="4400" b="1" dirty="0">
              <a:latin typeface="Century Gothic" panose="020B0502020202020204" pitchFamily="34" charset="0"/>
            </a:endParaRPr>
          </a:p>
        </p:txBody>
      </p:sp>
      <p:sp>
        <p:nvSpPr>
          <p:cNvPr id="4" name="Rectangle 3"/>
          <p:cNvSpPr/>
          <p:nvPr/>
        </p:nvSpPr>
        <p:spPr>
          <a:xfrm>
            <a:off x="-2438400" y="2845445"/>
            <a:ext cx="4572000" cy="369332"/>
          </a:xfrm>
          <a:prstGeom prst="rect">
            <a:avLst/>
          </a:prstGeom>
        </p:spPr>
        <p:txBody>
          <a:bodyPr>
            <a:spAutoFit/>
          </a:bodyPr>
          <a:lstStyle/>
          <a:p>
            <a:r>
              <a:rPr lang="en-US" dirty="0"/>
              <a:t>*</a:t>
            </a:r>
          </a:p>
        </p:txBody>
      </p:sp>
    </p:spTree>
    <p:extLst>
      <p:ext uri="{BB962C8B-B14F-4D97-AF65-F5344CB8AC3E}">
        <p14:creationId xmlns:p14="http://schemas.microsoft.com/office/powerpoint/2010/main" val="258766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Rectangle 1"/>
          <p:cNvSpPr/>
          <p:nvPr/>
        </p:nvSpPr>
        <p:spPr>
          <a:xfrm>
            <a:off x="62344" y="152400"/>
            <a:ext cx="9081655" cy="6463308"/>
          </a:xfrm>
          <a:prstGeom prst="rect">
            <a:avLst/>
          </a:prstGeom>
        </p:spPr>
        <p:txBody>
          <a:bodyPr wrap="square">
            <a:spAutoFit/>
          </a:bodyPr>
          <a:lstStyle/>
          <a:p>
            <a:pPr marL="285750" indent="-285750">
              <a:buFont typeface="Arial" panose="020B0604020202020204" pitchFamily="34" charset="0"/>
              <a:buChar char="•"/>
            </a:pPr>
            <a:r>
              <a:rPr lang="en-US" sz="4400" b="1" dirty="0">
                <a:latin typeface="Century Gothic" panose="020B0502020202020204" pitchFamily="34" charset="0"/>
              </a:rPr>
              <a:t>Last to ratify – VA, NY, NC, RI (1790)</a:t>
            </a:r>
          </a:p>
          <a:p>
            <a:pPr marL="285750" indent="-285750">
              <a:buFont typeface="Arial" panose="020B0604020202020204" pitchFamily="34" charset="0"/>
              <a:buChar char="•"/>
            </a:pPr>
            <a:r>
              <a:rPr lang="en-US" sz="4400" b="1" dirty="0">
                <a:effectLst>
                  <a:glow rad="101600">
                    <a:schemeClr val="accent1">
                      <a:satMod val="175000"/>
                      <a:alpha val="40000"/>
                    </a:schemeClr>
                  </a:glow>
                </a:effectLst>
                <a:latin typeface="Century Gothic" panose="020B0502020202020204" pitchFamily="34" charset="0"/>
              </a:rPr>
              <a:t>NEW YORK CITY </a:t>
            </a:r>
            <a:r>
              <a:rPr lang="en-US" sz="4400" b="1" dirty="0">
                <a:latin typeface="Century Gothic" panose="020B0502020202020204" pitchFamily="34" charset="0"/>
              </a:rPr>
              <a:t>was the first temporary Capital </a:t>
            </a:r>
          </a:p>
          <a:p>
            <a:pPr marL="285750" indent="-285750">
              <a:buFont typeface="Arial" panose="020B0604020202020204" pitchFamily="34" charset="0"/>
              <a:buChar char="•"/>
            </a:pPr>
            <a:r>
              <a:rPr lang="en-US" sz="4400" b="1" dirty="0">
                <a:effectLst>
                  <a:glow rad="101600">
                    <a:schemeClr val="accent1">
                      <a:satMod val="175000"/>
                      <a:alpha val="40000"/>
                    </a:schemeClr>
                  </a:glow>
                </a:effectLst>
                <a:latin typeface="Century Gothic" panose="020B0502020202020204" pitchFamily="34" charset="0"/>
              </a:rPr>
              <a:t>GEORGE WASHINGTON </a:t>
            </a:r>
            <a:r>
              <a:rPr lang="en-US" sz="4400" b="1" dirty="0">
                <a:latin typeface="Century Gothic" panose="020B0502020202020204" pitchFamily="34" charset="0"/>
              </a:rPr>
              <a:t>was the first President (only president to be elected unanimously – twice!)</a:t>
            </a:r>
          </a:p>
          <a:p>
            <a:pPr marL="285750" indent="-285750">
              <a:buFont typeface="Arial" panose="020B0604020202020204" pitchFamily="34" charset="0"/>
              <a:buChar char="•"/>
            </a:pPr>
            <a:endParaRPr lang="en-US" sz="4400" b="1" dirty="0">
              <a:latin typeface="Century Gothic" panose="020B0502020202020204" pitchFamily="34" charset="0"/>
            </a:endParaRPr>
          </a:p>
          <a:p>
            <a:endParaRPr lang="en-US" dirty="0"/>
          </a:p>
        </p:txBody>
      </p:sp>
      <p:sp>
        <p:nvSpPr>
          <p:cNvPr id="3" name="Rectangle 2"/>
          <p:cNvSpPr/>
          <p:nvPr/>
        </p:nvSpPr>
        <p:spPr>
          <a:xfrm>
            <a:off x="381000" y="6397887"/>
            <a:ext cx="4572000" cy="646331"/>
          </a:xfrm>
          <a:prstGeom prst="rect">
            <a:avLst/>
          </a:prstGeom>
        </p:spPr>
        <p:txBody>
          <a:bodyPr>
            <a:spAutoFit/>
          </a:bodyPr>
          <a:lstStyle/>
          <a:p>
            <a:r>
              <a:rPr lang="en-US" dirty="0">
                <a:hlinkClick r:id="rId3"/>
              </a:rPr>
              <a:t>Crash Course – Constitution </a:t>
            </a:r>
            <a:endParaRPr lang="en-US" dirty="0"/>
          </a:p>
          <a:p>
            <a:endParaRPr lang="en-US" dirty="0"/>
          </a:p>
        </p:txBody>
      </p:sp>
      <p:sp>
        <p:nvSpPr>
          <p:cNvPr id="4" name="Rectangle 3"/>
          <p:cNvSpPr/>
          <p:nvPr/>
        </p:nvSpPr>
        <p:spPr>
          <a:xfrm>
            <a:off x="381000" y="6063191"/>
            <a:ext cx="4572000" cy="369332"/>
          </a:xfrm>
          <a:prstGeom prst="rect">
            <a:avLst/>
          </a:prstGeom>
        </p:spPr>
        <p:txBody>
          <a:bodyPr>
            <a:spAutoFit/>
          </a:bodyPr>
          <a:lstStyle/>
          <a:p>
            <a:r>
              <a:rPr lang="en-US" dirty="0" err="1">
                <a:hlinkClick r:id="rId4"/>
              </a:rPr>
              <a:t>Shmoop</a:t>
            </a:r>
            <a:r>
              <a:rPr lang="en-US" dirty="0">
                <a:hlinkClick r:id="rId4"/>
              </a:rPr>
              <a:t> Constitution Video </a:t>
            </a:r>
            <a:endParaRPr lang="en-US" dirty="0"/>
          </a:p>
        </p:txBody>
      </p:sp>
    </p:spTree>
    <p:extLst>
      <p:ext uri="{BB962C8B-B14F-4D97-AF65-F5344CB8AC3E}">
        <p14:creationId xmlns:p14="http://schemas.microsoft.com/office/powerpoint/2010/main" val="171816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Rectangle 1"/>
          <p:cNvSpPr/>
          <p:nvPr/>
        </p:nvSpPr>
        <p:spPr>
          <a:xfrm>
            <a:off x="62345" y="152400"/>
            <a:ext cx="8991600" cy="6186309"/>
          </a:xfrm>
          <a:prstGeom prst="rect">
            <a:avLst/>
          </a:prstGeom>
        </p:spPr>
        <p:txBody>
          <a:bodyPr wrap="square">
            <a:spAutoFit/>
          </a:bodyPr>
          <a:lstStyle/>
          <a:p>
            <a:r>
              <a:rPr lang="en-US" sz="4400" b="1" dirty="0">
                <a:effectLst>
                  <a:glow rad="101600">
                    <a:schemeClr val="bg1"/>
                  </a:glow>
                </a:effectLst>
                <a:latin typeface="Century Gothic" panose="020B0502020202020204" pitchFamily="34" charset="0"/>
              </a:rPr>
              <a:t>BILL OF RIGHTS</a:t>
            </a:r>
          </a:p>
          <a:p>
            <a:pPr marL="285750" indent="-285750">
              <a:buFont typeface="Arial" panose="020B0604020202020204" pitchFamily="34" charset="0"/>
              <a:buChar char="•"/>
            </a:pPr>
            <a:r>
              <a:rPr lang="en-US" sz="4400" b="1" dirty="0">
                <a:latin typeface="Century Gothic" panose="020B0502020202020204" pitchFamily="34" charset="0"/>
              </a:rPr>
              <a:t>Federalists – against, better to assume all rights protected than to create a limited list</a:t>
            </a:r>
          </a:p>
          <a:p>
            <a:pPr marL="285750" indent="-285750">
              <a:buFont typeface="Arial" panose="020B0604020202020204" pitchFamily="34" charset="0"/>
              <a:buChar char="•"/>
            </a:pPr>
            <a:r>
              <a:rPr lang="en-US" sz="4400" b="1" dirty="0">
                <a:latin typeface="Century Gothic" panose="020B0502020202020204" pitchFamily="34" charset="0"/>
              </a:rPr>
              <a:t>Anti-federalists – for, only a bill of rights could protect Americans from a strong central government becoming tyrannical</a:t>
            </a:r>
          </a:p>
        </p:txBody>
      </p:sp>
      <p:sp>
        <p:nvSpPr>
          <p:cNvPr id="5" name="Rectangle 4"/>
          <p:cNvSpPr/>
          <p:nvPr/>
        </p:nvSpPr>
        <p:spPr>
          <a:xfrm>
            <a:off x="381000" y="6413688"/>
            <a:ext cx="4572000" cy="369332"/>
          </a:xfrm>
          <a:prstGeom prst="rect">
            <a:avLst/>
          </a:prstGeom>
        </p:spPr>
        <p:txBody>
          <a:bodyPr>
            <a:spAutoFit/>
          </a:bodyPr>
          <a:lstStyle/>
          <a:p>
            <a:r>
              <a:rPr lang="en-US" dirty="0">
                <a:hlinkClick r:id="rId3"/>
              </a:rPr>
              <a:t>Federalists v. Anti-Federalists Song </a:t>
            </a:r>
            <a:endParaRPr lang="en-US" dirty="0"/>
          </a:p>
        </p:txBody>
      </p:sp>
    </p:spTree>
    <p:extLst>
      <p:ext uri="{BB962C8B-B14F-4D97-AF65-F5344CB8AC3E}">
        <p14:creationId xmlns:p14="http://schemas.microsoft.com/office/powerpoint/2010/main" val="91631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p:cTn id="12"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4"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5"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Rectangle 1"/>
          <p:cNvSpPr/>
          <p:nvPr/>
        </p:nvSpPr>
        <p:spPr>
          <a:xfrm>
            <a:off x="62345" y="152400"/>
            <a:ext cx="8991600" cy="6186309"/>
          </a:xfrm>
          <a:prstGeom prst="rect">
            <a:avLst/>
          </a:prstGeom>
        </p:spPr>
        <p:txBody>
          <a:bodyPr wrap="square">
            <a:spAutoFit/>
          </a:bodyPr>
          <a:lstStyle/>
          <a:p>
            <a:r>
              <a:rPr lang="en-US" sz="4400" b="1" dirty="0">
                <a:effectLst>
                  <a:glow rad="101600">
                    <a:schemeClr val="bg1"/>
                  </a:glow>
                </a:effectLst>
                <a:latin typeface="Century Gothic" panose="020B0502020202020204" pitchFamily="34" charset="0"/>
              </a:rPr>
              <a:t>BILL OF RIGHTS</a:t>
            </a:r>
          </a:p>
          <a:p>
            <a:pPr marL="285750" indent="-285750">
              <a:buFont typeface="Arial" panose="020B0604020202020204" pitchFamily="34" charset="0"/>
              <a:buChar char="•"/>
            </a:pPr>
            <a:r>
              <a:rPr lang="en-US" sz="4400" b="1" dirty="0">
                <a:latin typeface="Century Gothic" panose="020B0502020202020204" pitchFamily="34" charset="0"/>
              </a:rPr>
              <a:t>Sept. 1789 – 12 amendments were approved by Congress and sent to the states for ratification.</a:t>
            </a:r>
          </a:p>
          <a:p>
            <a:pPr marL="285750" indent="-285750">
              <a:buFont typeface="Arial" panose="020B0604020202020204" pitchFamily="34" charset="0"/>
              <a:buChar char="•"/>
            </a:pPr>
            <a:r>
              <a:rPr lang="en-US" sz="4400" b="1" dirty="0">
                <a:latin typeface="Century Gothic" panose="020B0502020202020204" pitchFamily="34" charset="0"/>
              </a:rPr>
              <a:t>10 of the 12 amendments were ratified in Dec. 1791 and added to the Constitution as the Bill of Rights.</a:t>
            </a:r>
          </a:p>
        </p:txBody>
      </p:sp>
    </p:spTree>
    <p:extLst>
      <p:ext uri="{BB962C8B-B14F-4D97-AF65-F5344CB8AC3E}">
        <p14:creationId xmlns:p14="http://schemas.microsoft.com/office/powerpoint/2010/main" val="222640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0" y="152400"/>
            <a:ext cx="9296400" cy="6863417"/>
          </a:xfrm>
          <a:prstGeom prst="rect">
            <a:avLst/>
          </a:prstGeom>
          <a:noFill/>
        </p:spPr>
        <p:txBody>
          <a:bodyPr wrap="square" rtlCol="0">
            <a:spAutoFit/>
          </a:bodyPr>
          <a:lstStyle/>
          <a:p>
            <a:r>
              <a:rPr lang="en-US" sz="4000" b="1" dirty="0">
                <a:effectLst>
                  <a:glow rad="101600">
                    <a:schemeClr val="bg1"/>
                  </a:glow>
                </a:effectLst>
                <a:latin typeface="Century Gothic" panose="020B0502020202020204" pitchFamily="34" charset="0"/>
              </a:rPr>
              <a:t>BILL OF RIGHTS (Amendments 1-10)</a:t>
            </a:r>
          </a:p>
          <a:p>
            <a:r>
              <a:rPr lang="en-US" sz="4000" b="1" dirty="0">
                <a:latin typeface="Century Gothic" panose="020B0502020202020204" pitchFamily="34" charset="0"/>
              </a:rPr>
              <a:t>1</a:t>
            </a:r>
            <a:r>
              <a:rPr lang="en-US" sz="4000" b="1" baseline="30000" dirty="0">
                <a:latin typeface="Century Gothic" panose="020B0502020202020204" pitchFamily="34" charset="0"/>
              </a:rPr>
              <a:t>st</a:t>
            </a:r>
            <a:r>
              <a:rPr lang="en-US" sz="4000" b="1" dirty="0">
                <a:latin typeface="Century Gothic" panose="020B0502020202020204" pitchFamily="34" charset="0"/>
              </a:rPr>
              <a:t> – freedom of religion, speech, press, petition, assembly</a:t>
            </a:r>
          </a:p>
          <a:p>
            <a:r>
              <a:rPr lang="en-US" sz="4000" b="1" dirty="0">
                <a:latin typeface="Century Gothic" panose="020B0502020202020204" pitchFamily="34" charset="0"/>
              </a:rPr>
              <a:t>2</a:t>
            </a:r>
            <a:r>
              <a:rPr lang="en-US" sz="4000" b="1" baseline="30000" dirty="0">
                <a:latin typeface="Century Gothic" panose="020B0502020202020204" pitchFamily="34" charset="0"/>
              </a:rPr>
              <a:t>nd</a:t>
            </a:r>
            <a:r>
              <a:rPr lang="en-US" sz="4000" b="1" dirty="0">
                <a:latin typeface="Century Gothic" panose="020B0502020202020204" pitchFamily="34" charset="0"/>
              </a:rPr>
              <a:t> – right to keep and bear arms</a:t>
            </a:r>
          </a:p>
          <a:p>
            <a:r>
              <a:rPr lang="en-US" sz="4000" b="1" dirty="0">
                <a:latin typeface="Century Gothic" panose="020B0502020202020204" pitchFamily="34" charset="0"/>
              </a:rPr>
              <a:t>3</a:t>
            </a:r>
            <a:r>
              <a:rPr lang="en-US" sz="4000" b="1" baseline="30000" dirty="0">
                <a:latin typeface="Century Gothic" panose="020B0502020202020204" pitchFamily="34" charset="0"/>
              </a:rPr>
              <a:t>rd</a:t>
            </a:r>
            <a:r>
              <a:rPr lang="en-US" sz="4000" b="1" dirty="0">
                <a:latin typeface="Century Gothic" panose="020B0502020202020204" pitchFamily="34" charset="0"/>
              </a:rPr>
              <a:t> – can’t be required to quarter soldiers in time of peace</a:t>
            </a:r>
          </a:p>
          <a:p>
            <a:r>
              <a:rPr lang="en-US" sz="4000" b="1" dirty="0">
                <a:latin typeface="Century Gothic" panose="020B0502020202020204" pitchFamily="34" charset="0"/>
              </a:rPr>
              <a:t>4</a:t>
            </a:r>
            <a:r>
              <a:rPr lang="en-US" sz="4000" b="1" baseline="30000" dirty="0">
                <a:latin typeface="Century Gothic" panose="020B0502020202020204" pitchFamily="34" charset="0"/>
              </a:rPr>
              <a:t>th</a:t>
            </a:r>
            <a:r>
              <a:rPr lang="en-US" sz="4000" b="1" dirty="0">
                <a:latin typeface="Century Gothic" panose="020B0502020202020204" pitchFamily="34" charset="0"/>
              </a:rPr>
              <a:t> – protected against unreasonable searches or seizures</a:t>
            </a:r>
          </a:p>
          <a:p>
            <a:r>
              <a:rPr lang="en-US" sz="4000" b="1" dirty="0">
                <a:latin typeface="Century Gothic" panose="020B0502020202020204" pitchFamily="34" charset="0"/>
              </a:rPr>
              <a:t>5</a:t>
            </a:r>
            <a:r>
              <a:rPr lang="en-US" sz="4000" b="1" baseline="30000" dirty="0">
                <a:latin typeface="Century Gothic" panose="020B0502020202020204" pitchFamily="34" charset="0"/>
              </a:rPr>
              <a:t>th</a:t>
            </a:r>
            <a:r>
              <a:rPr lang="en-US" sz="4000" b="1" dirty="0">
                <a:latin typeface="Century Gothic" panose="020B0502020202020204" pitchFamily="34" charset="0"/>
              </a:rPr>
              <a:t> – right to due process, no double jeopardy, can’t testify against oneself</a:t>
            </a:r>
          </a:p>
        </p:txBody>
      </p:sp>
    </p:spTree>
    <p:extLst>
      <p:ext uri="{BB962C8B-B14F-4D97-AF65-F5344CB8AC3E}">
        <p14:creationId xmlns:p14="http://schemas.microsoft.com/office/powerpoint/2010/main" val="375642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p:cTn id="12"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4"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5" dur="10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p:cTn id="20"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wipe(down)">
                                      <p:cBhvr>
                                        <p:cTn id="3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0" y="152400"/>
            <a:ext cx="9296400" cy="5016758"/>
          </a:xfrm>
          <a:prstGeom prst="rect">
            <a:avLst/>
          </a:prstGeom>
          <a:noFill/>
        </p:spPr>
        <p:txBody>
          <a:bodyPr wrap="square" rtlCol="0">
            <a:spAutoFit/>
          </a:bodyPr>
          <a:lstStyle/>
          <a:p>
            <a:r>
              <a:rPr lang="en-US" sz="4000" b="1" dirty="0">
                <a:effectLst>
                  <a:glow rad="101600">
                    <a:schemeClr val="bg1"/>
                  </a:glow>
                </a:effectLst>
                <a:latin typeface="Century Gothic" panose="020B0502020202020204" pitchFamily="34" charset="0"/>
              </a:rPr>
              <a:t>BILL OF RIGHTS (Amendments 1-10)</a:t>
            </a:r>
          </a:p>
          <a:p>
            <a:r>
              <a:rPr lang="en-US" sz="4000" b="1" dirty="0">
                <a:latin typeface="Century Gothic" panose="020B0502020202020204" pitchFamily="34" charset="0"/>
              </a:rPr>
              <a:t>6</a:t>
            </a:r>
            <a:r>
              <a:rPr lang="en-US" sz="4000" b="1" baseline="30000" dirty="0">
                <a:latin typeface="Century Gothic" panose="020B0502020202020204" pitchFamily="34" charset="0"/>
              </a:rPr>
              <a:t>th</a:t>
            </a:r>
            <a:r>
              <a:rPr lang="en-US" sz="4000" b="1" dirty="0">
                <a:latin typeface="Century Gothic" panose="020B0502020202020204" pitchFamily="34" charset="0"/>
              </a:rPr>
              <a:t> – right to a speedy and public trial</a:t>
            </a:r>
          </a:p>
          <a:p>
            <a:r>
              <a:rPr lang="en-US" sz="4000" b="1" dirty="0">
                <a:latin typeface="Century Gothic" panose="020B0502020202020204" pitchFamily="34" charset="0"/>
              </a:rPr>
              <a:t>7</a:t>
            </a:r>
            <a:r>
              <a:rPr lang="en-US" sz="4000" b="1" baseline="30000" dirty="0">
                <a:latin typeface="Century Gothic" panose="020B0502020202020204" pitchFamily="34" charset="0"/>
              </a:rPr>
              <a:t>th</a:t>
            </a:r>
            <a:r>
              <a:rPr lang="en-US" sz="4000" b="1" dirty="0">
                <a:latin typeface="Century Gothic" panose="020B0502020202020204" pitchFamily="34" charset="0"/>
              </a:rPr>
              <a:t> – right to a trial by jury</a:t>
            </a:r>
          </a:p>
          <a:p>
            <a:r>
              <a:rPr lang="en-US" sz="4000" b="1" dirty="0">
                <a:latin typeface="Century Gothic" panose="020B0502020202020204" pitchFamily="34" charset="0"/>
              </a:rPr>
              <a:t>8</a:t>
            </a:r>
            <a:r>
              <a:rPr lang="en-US" sz="4000" b="1" baseline="30000" dirty="0">
                <a:latin typeface="Century Gothic" panose="020B0502020202020204" pitchFamily="34" charset="0"/>
              </a:rPr>
              <a:t>th</a:t>
            </a:r>
            <a:r>
              <a:rPr lang="en-US" sz="4000" b="1" dirty="0">
                <a:latin typeface="Century Gothic" panose="020B0502020202020204" pitchFamily="34" charset="0"/>
              </a:rPr>
              <a:t> – no cruel and unusual punishment</a:t>
            </a:r>
          </a:p>
          <a:p>
            <a:r>
              <a:rPr lang="en-US" sz="4000" b="1" dirty="0">
                <a:latin typeface="Century Gothic" panose="020B0502020202020204" pitchFamily="34" charset="0"/>
              </a:rPr>
              <a:t>9</a:t>
            </a:r>
            <a:r>
              <a:rPr lang="en-US" sz="4000" b="1" baseline="30000" dirty="0">
                <a:latin typeface="Century Gothic" panose="020B0502020202020204" pitchFamily="34" charset="0"/>
              </a:rPr>
              <a:t>th</a:t>
            </a:r>
            <a:r>
              <a:rPr lang="en-US" sz="4000" b="1" dirty="0">
                <a:latin typeface="Century Gothic" panose="020B0502020202020204" pitchFamily="34" charset="0"/>
              </a:rPr>
              <a:t> – reserves power to the people</a:t>
            </a:r>
          </a:p>
          <a:p>
            <a:r>
              <a:rPr lang="en-US" sz="4000" b="1" dirty="0">
                <a:latin typeface="Century Gothic" panose="020B0502020202020204" pitchFamily="34" charset="0"/>
              </a:rPr>
              <a:t>10</a:t>
            </a:r>
            <a:r>
              <a:rPr lang="en-US" sz="4000" b="1" baseline="30000" dirty="0">
                <a:latin typeface="Century Gothic" panose="020B0502020202020204" pitchFamily="34" charset="0"/>
              </a:rPr>
              <a:t>th</a:t>
            </a:r>
            <a:r>
              <a:rPr lang="en-US" sz="4000" b="1" dirty="0">
                <a:latin typeface="Century Gothic" panose="020B0502020202020204" pitchFamily="34" charset="0"/>
              </a:rPr>
              <a:t> – reserves power to the states </a:t>
            </a:r>
            <a:endParaRPr lang="en-US" sz="3200" b="1" dirty="0">
              <a:latin typeface="Century Gothic" panose="020B0502020202020204" pitchFamily="34" charset="0"/>
            </a:endParaRPr>
          </a:p>
        </p:txBody>
      </p:sp>
      <p:sp>
        <p:nvSpPr>
          <p:cNvPr id="3" name="Rectangle 2"/>
          <p:cNvSpPr/>
          <p:nvPr/>
        </p:nvSpPr>
        <p:spPr>
          <a:xfrm>
            <a:off x="6172200" y="5943600"/>
            <a:ext cx="4572000" cy="369332"/>
          </a:xfrm>
          <a:prstGeom prst="rect">
            <a:avLst/>
          </a:prstGeom>
        </p:spPr>
        <p:txBody>
          <a:bodyPr>
            <a:spAutoFit/>
          </a:bodyPr>
          <a:lstStyle/>
          <a:p>
            <a:r>
              <a:rPr lang="en-US" dirty="0">
                <a:hlinkClick r:id="rId3"/>
              </a:rPr>
              <a:t>Bill of Rights Song </a:t>
            </a:r>
            <a:endParaRPr lang="en-US" dirty="0"/>
          </a:p>
        </p:txBody>
      </p:sp>
    </p:spTree>
    <p:extLst>
      <p:ext uri="{BB962C8B-B14F-4D97-AF65-F5344CB8AC3E}">
        <p14:creationId xmlns:p14="http://schemas.microsoft.com/office/powerpoint/2010/main" val="69909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1" dur="500"/>
                                        <p:tgtEl>
                                          <p:spTgt spid="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wipe(down)">
                                      <p:cBhvr>
                                        <p:cTn id="26" dur="500"/>
                                        <p:tgtEl>
                                          <p:spTgt spid="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barn(inVertical)">
                                      <p:cBhvr>
                                        <p:cTn id="3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152400" y="428179"/>
            <a:ext cx="8991600" cy="5632311"/>
          </a:xfrm>
          <a:prstGeom prst="rect">
            <a:avLst/>
          </a:prstGeom>
          <a:solidFill>
            <a:schemeClr val="bg2">
              <a:lumMod val="25000"/>
              <a:alpha val="47000"/>
            </a:schemeClr>
          </a:solidFill>
        </p:spPr>
        <p:txBody>
          <a:bodyPr wrap="square" rtlCol="0">
            <a:spAutoFit/>
          </a:bodyPr>
          <a:lstStyle/>
          <a:p>
            <a:pPr algn="ctr"/>
            <a:r>
              <a:rPr lang="en-US" sz="6000" b="1" dirty="0">
                <a:ln>
                  <a:solidFill>
                    <a:schemeClr val="tx1"/>
                  </a:solidFill>
                </a:ln>
                <a:solidFill>
                  <a:schemeClr val="bg1"/>
                </a:solidFill>
                <a:latin typeface="Century Gothic" panose="020B0502020202020204" pitchFamily="34" charset="0"/>
              </a:rPr>
              <a:t>The 1780s were know as the </a:t>
            </a:r>
            <a:r>
              <a:rPr lang="en-US" sz="6000" b="1" dirty="0">
                <a:ln>
                  <a:solidFill>
                    <a:schemeClr val="tx1"/>
                  </a:solidFill>
                </a:ln>
                <a:solidFill>
                  <a:schemeClr val="bg1"/>
                </a:solidFill>
                <a:effectLst>
                  <a:glow rad="101600">
                    <a:schemeClr val="bg1">
                      <a:alpha val="40000"/>
                    </a:schemeClr>
                  </a:glow>
                </a:effectLst>
                <a:latin typeface="Century Gothic" panose="020B0502020202020204" pitchFamily="34" charset="0"/>
              </a:rPr>
              <a:t>CRITICAL PERIOD </a:t>
            </a:r>
            <a:r>
              <a:rPr lang="en-US" sz="6000" b="1" dirty="0">
                <a:ln>
                  <a:solidFill>
                    <a:schemeClr val="tx1"/>
                  </a:solidFill>
                </a:ln>
                <a:solidFill>
                  <a:schemeClr val="bg1"/>
                </a:solidFill>
                <a:latin typeface="Century Gothic" panose="020B0502020202020204" pitchFamily="34" charset="0"/>
              </a:rPr>
              <a:t>- Will the new government/nation be strong enough to survive?</a:t>
            </a:r>
          </a:p>
        </p:txBody>
      </p:sp>
    </p:spTree>
    <p:extLst>
      <p:ext uri="{BB962C8B-B14F-4D97-AF65-F5344CB8AC3E}">
        <p14:creationId xmlns:p14="http://schemas.microsoft.com/office/powerpoint/2010/main" val="220947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4618"/>
            <a:ext cx="9220200" cy="6858000"/>
          </a:xfrm>
          <a:prstGeom prst="rect">
            <a:avLst/>
          </a:prstGeom>
        </p:spPr>
      </p:pic>
      <p:sp>
        <p:nvSpPr>
          <p:cNvPr id="4" name="Rectangle 3"/>
          <p:cNvSpPr/>
          <p:nvPr/>
        </p:nvSpPr>
        <p:spPr>
          <a:xfrm>
            <a:off x="76199" y="76200"/>
            <a:ext cx="9067801" cy="2800767"/>
          </a:xfrm>
          <a:prstGeom prst="rect">
            <a:avLst/>
          </a:prstGeom>
        </p:spPr>
        <p:txBody>
          <a:bodyPr wrap="square">
            <a:spAutoFit/>
          </a:bodyPr>
          <a:lstStyle/>
          <a:p>
            <a:r>
              <a:rPr lang="en-US" sz="4400" b="1" dirty="0">
                <a:effectLst>
                  <a:glow rad="101600">
                    <a:schemeClr val="bg1"/>
                  </a:glow>
                </a:effectLst>
                <a:latin typeface="Century Gothic" panose="020B0502020202020204" pitchFamily="34" charset="0"/>
              </a:rPr>
              <a:t>ARTICLES OF CONFEDERATION </a:t>
            </a:r>
            <a:r>
              <a:rPr lang="en-US" sz="4400" b="1" dirty="0">
                <a:latin typeface="Century Gothic" panose="020B0502020202020204" pitchFamily="34" charset="0"/>
              </a:rPr>
              <a:t>– </a:t>
            </a:r>
          </a:p>
          <a:p>
            <a:r>
              <a:rPr lang="en-US" sz="4400" b="1" dirty="0">
                <a:latin typeface="Century Gothic" panose="020B0502020202020204" pitchFamily="34" charset="0"/>
              </a:rPr>
              <a:t>A loose confederation of the states with a weak central government</a:t>
            </a:r>
          </a:p>
        </p:txBody>
      </p:sp>
      <p:sp>
        <p:nvSpPr>
          <p:cNvPr id="2" name="Rectangle 1"/>
          <p:cNvSpPr/>
          <p:nvPr/>
        </p:nvSpPr>
        <p:spPr>
          <a:xfrm>
            <a:off x="4633190" y="6488668"/>
            <a:ext cx="4572000" cy="369332"/>
          </a:xfrm>
          <a:prstGeom prst="rect">
            <a:avLst/>
          </a:prstGeom>
        </p:spPr>
        <p:txBody>
          <a:bodyPr>
            <a:spAutoFit/>
          </a:bodyPr>
          <a:lstStyle/>
          <a:p>
            <a:r>
              <a:rPr lang="en-US" dirty="0">
                <a:hlinkClick r:id="rId3"/>
              </a:rPr>
              <a:t>Articles of Confederation in One Minute </a:t>
            </a:r>
            <a:endParaRPr lang="en-US" dirty="0"/>
          </a:p>
        </p:txBody>
      </p:sp>
    </p:spTree>
    <p:extLst>
      <p:ext uri="{BB962C8B-B14F-4D97-AF65-F5344CB8AC3E}">
        <p14:creationId xmlns:p14="http://schemas.microsoft.com/office/powerpoint/2010/main" val="75500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68567" y="192151"/>
            <a:ext cx="8839200" cy="7078861"/>
          </a:xfrm>
          <a:prstGeom prst="rect">
            <a:avLst/>
          </a:prstGeom>
          <a:noFill/>
        </p:spPr>
        <p:txBody>
          <a:bodyPr wrap="square" rtlCol="0">
            <a:spAutoFit/>
          </a:bodyPr>
          <a:lstStyle/>
          <a:p>
            <a:r>
              <a:rPr lang="en-US" sz="4000" b="1" dirty="0">
                <a:latin typeface="Century Gothic" panose="020B0502020202020204" pitchFamily="34" charset="0"/>
              </a:rPr>
              <a:t>Philadelphia 1776 - </a:t>
            </a:r>
            <a:r>
              <a:rPr lang="en-US" sz="4000" b="1" dirty="0">
                <a:effectLst>
                  <a:glow rad="101600">
                    <a:schemeClr val="accent1">
                      <a:satMod val="175000"/>
                      <a:alpha val="40000"/>
                    </a:schemeClr>
                  </a:glow>
                </a:effectLst>
                <a:latin typeface="Century Gothic" panose="020B0502020202020204" pitchFamily="34" charset="0"/>
              </a:rPr>
              <a:t>JOHN DICKINSON</a:t>
            </a:r>
            <a:r>
              <a:rPr lang="en-US" sz="4000" b="1" dirty="0">
                <a:latin typeface="Century Gothic" panose="020B0502020202020204" pitchFamily="34" charset="0"/>
              </a:rPr>
              <a:t> drafted the </a:t>
            </a:r>
          </a:p>
          <a:p>
            <a:r>
              <a:rPr lang="en-US" sz="4000" b="1" dirty="0">
                <a:latin typeface="Century Gothic" panose="020B0502020202020204" pitchFamily="34" charset="0"/>
              </a:rPr>
              <a:t>nation’s first constitution </a:t>
            </a:r>
          </a:p>
          <a:p>
            <a:r>
              <a:rPr lang="en-US" sz="4000" b="1" dirty="0">
                <a:latin typeface="Century Gothic" panose="020B0502020202020204" pitchFamily="34" charset="0"/>
              </a:rPr>
              <a:t>called the </a:t>
            </a:r>
            <a:r>
              <a:rPr lang="en-US" sz="4000" b="1" dirty="0">
                <a:effectLst>
                  <a:glow rad="101600">
                    <a:schemeClr val="accent1">
                      <a:satMod val="175000"/>
                      <a:alpha val="40000"/>
                    </a:schemeClr>
                  </a:glow>
                </a:effectLst>
                <a:latin typeface="Century Gothic" panose="020B0502020202020204" pitchFamily="34" charset="0"/>
              </a:rPr>
              <a:t>ARTICLES OF CONFEDERATION</a:t>
            </a:r>
          </a:p>
          <a:p>
            <a:pPr marL="285750" indent="-285750">
              <a:buFont typeface="Arial" panose="020B0604020202020204" pitchFamily="34" charset="0"/>
              <a:buChar char="•"/>
            </a:pPr>
            <a:r>
              <a:rPr lang="en-US" sz="4000" b="1" dirty="0">
                <a:latin typeface="Century Gothic" panose="020B0502020202020204" pitchFamily="34" charset="0"/>
              </a:rPr>
              <a:t>Submitted to the states for ratification (approval)</a:t>
            </a:r>
          </a:p>
          <a:p>
            <a:pPr marL="285750" indent="-285750">
              <a:buFont typeface="Arial" panose="020B0604020202020204" pitchFamily="34" charset="0"/>
              <a:buChar char="•"/>
            </a:pPr>
            <a:r>
              <a:rPr lang="en-US" sz="4000" b="1" dirty="0">
                <a:latin typeface="Century Gothic" panose="020B0502020202020204" pitchFamily="34" charset="0"/>
              </a:rPr>
              <a:t>Ratification was delayed because of land disputes</a:t>
            </a:r>
          </a:p>
          <a:p>
            <a:pPr marL="285750" indent="-285750">
              <a:buFont typeface="Arial" panose="020B0604020202020204" pitchFamily="34" charset="0"/>
              <a:buChar char="•"/>
            </a:pPr>
            <a:r>
              <a:rPr lang="en-US" sz="4000" b="1" dirty="0">
                <a:latin typeface="Century Gothic" panose="020B0502020202020204" pitchFamily="34" charset="0"/>
              </a:rPr>
              <a:t>Ratified in 1781</a:t>
            </a:r>
          </a:p>
          <a:p>
            <a:endParaRPr lang="en-US" dirty="0"/>
          </a:p>
          <a:p>
            <a:endParaRPr lang="en-US" dirty="0"/>
          </a:p>
          <a:p>
            <a:endParaRPr lang="en-US" dirty="0"/>
          </a:p>
        </p:txBody>
      </p:sp>
      <p:sp>
        <p:nvSpPr>
          <p:cNvPr id="2" name="TextBox 1"/>
          <p:cNvSpPr txBox="1"/>
          <p:nvPr/>
        </p:nvSpPr>
        <p:spPr>
          <a:xfrm>
            <a:off x="6950132" y="3245439"/>
            <a:ext cx="1524000" cy="338554"/>
          </a:xfrm>
          <a:prstGeom prst="rect">
            <a:avLst/>
          </a:prstGeom>
          <a:noFill/>
        </p:spPr>
        <p:txBody>
          <a:bodyPr wrap="square" rtlCol="0">
            <a:spAutoFit/>
          </a:bodyPr>
          <a:lstStyle/>
          <a:p>
            <a:r>
              <a:rPr lang="en-US" sz="1600" dirty="0">
                <a:solidFill>
                  <a:schemeClr val="bg1"/>
                </a:solidFill>
              </a:rPr>
              <a:t>John Dickinson</a:t>
            </a: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rot="731148">
            <a:off x="1502863" y="145966"/>
            <a:ext cx="4268787" cy="67556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6096000" y="6172200"/>
            <a:ext cx="2133600" cy="369332"/>
          </a:xfrm>
          <a:prstGeom prst="rect">
            <a:avLst/>
          </a:prstGeom>
          <a:noFill/>
        </p:spPr>
        <p:txBody>
          <a:bodyPr wrap="square" rtlCol="0">
            <a:spAutoFit/>
          </a:bodyPr>
          <a:lstStyle/>
          <a:p>
            <a:r>
              <a:rPr lang="en-US" dirty="0">
                <a:hlinkClick r:id="rId4"/>
              </a:rPr>
              <a:t>John Dickinson</a:t>
            </a:r>
            <a:endParaRPr lang="en-US" dirty="0"/>
          </a:p>
        </p:txBody>
      </p:sp>
    </p:spTree>
    <p:extLst>
      <p:ext uri="{BB962C8B-B14F-4D97-AF65-F5344CB8AC3E}">
        <p14:creationId xmlns:p14="http://schemas.microsoft.com/office/powerpoint/2010/main" val="105291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wipe(down)">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barn(inVertical)">
                                      <p:cBhvr>
                                        <p:cTn id="31" dur="500"/>
                                        <p:tgtEl>
                                          <p:spTgt spid="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fltVal val="0"/>
                                          </p:val>
                                        </p:tav>
                                        <p:tav tm="100000">
                                          <p:val>
                                            <p:strVal val="#ppt_w"/>
                                          </p:val>
                                        </p:tav>
                                      </p:tavLst>
                                    </p:anim>
                                    <p:anim calcmode="lin" valueType="num">
                                      <p:cBhvr>
                                        <p:cTn id="37" dur="1000" fill="hold"/>
                                        <p:tgtEl>
                                          <p:spTgt spid="8"/>
                                        </p:tgtEl>
                                        <p:attrNameLst>
                                          <p:attrName>ppt_h</p:attrName>
                                        </p:attrNameLst>
                                      </p:cBhvr>
                                      <p:tavLst>
                                        <p:tav tm="0">
                                          <p:val>
                                            <p:fltVal val="0"/>
                                          </p:val>
                                        </p:tav>
                                        <p:tav tm="100000">
                                          <p:val>
                                            <p:strVal val="#ppt_h"/>
                                          </p:val>
                                        </p:tav>
                                      </p:tavLst>
                                    </p:anim>
                                    <p:anim calcmode="lin" valueType="num">
                                      <p:cBhvr>
                                        <p:cTn id="38" dur="1000" fill="hold"/>
                                        <p:tgtEl>
                                          <p:spTgt spid="8"/>
                                        </p:tgtEl>
                                        <p:attrNameLst>
                                          <p:attrName>style.rotation</p:attrName>
                                        </p:attrNameLst>
                                      </p:cBhvr>
                                      <p:tavLst>
                                        <p:tav tm="0">
                                          <p:val>
                                            <p:fltVal val="90"/>
                                          </p:val>
                                        </p:tav>
                                        <p:tav tm="100000">
                                          <p:val>
                                            <p:fltVal val="0"/>
                                          </p:val>
                                        </p:tav>
                                      </p:tavLst>
                                    </p:anim>
                                    <p:animEffect transition="in" filter="fade">
                                      <p:cBhvr>
                                        <p:cTn id="3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27709" y="838200"/>
            <a:ext cx="8991600" cy="5509200"/>
          </a:xfrm>
          <a:prstGeom prst="rect">
            <a:avLst/>
          </a:prstGeom>
          <a:noFill/>
        </p:spPr>
        <p:txBody>
          <a:bodyPr wrap="square" rtlCol="0">
            <a:spAutoFit/>
          </a:bodyPr>
          <a:lstStyle/>
          <a:p>
            <a:pPr marL="285750" indent="-285750">
              <a:buFont typeface="Arial" panose="020B0604020202020204" pitchFamily="34" charset="0"/>
              <a:buChar char="•"/>
            </a:pPr>
            <a:r>
              <a:rPr lang="en-US" sz="4400" b="1" dirty="0">
                <a:latin typeface="Century Gothic" panose="020B0502020202020204" pitchFamily="34" charset="0"/>
              </a:rPr>
              <a:t>Central government – 1 house (</a:t>
            </a:r>
            <a:r>
              <a:rPr lang="en-US" sz="4400" b="1" dirty="0">
                <a:effectLst>
                  <a:glow rad="101600">
                    <a:schemeClr val="accent1">
                      <a:satMod val="175000"/>
                      <a:alpha val="40000"/>
                    </a:schemeClr>
                  </a:glow>
                </a:effectLst>
                <a:latin typeface="Century Gothic" panose="020B0502020202020204" pitchFamily="34" charset="0"/>
              </a:rPr>
              <a:t>UNICAMERAL</a:t>
            </a:r>
            <a:r>
              <a:rPr lang="en-US" sz="4400" b="1" dirty="0">
                <a:latin typeface="Century Gothic" panose="020B0502020202020204" pitchFamily="34" charset="0"/>
              </a:rPr>
              <a:t>) legislature with 1 vote for each state</a:t>
            </a:r>
          </a:p>
          <a:p>
            <a:pPr marL="285750" indent="-285750">
              <a:buFont typeface="Arial" panose="020B0604020202020204" pitchFamily="34" charset="0"/>
              <a:buChar char="•"/>
            </a:pPr>
            <a:r>
              <a:rPr lang="en-US" sz="4400" b="1" dirty="0">
                <a:latin typeface="Century Gothic" panose="020B0502020202020204" pitchFamily="34" charset="0"/>
              </a:rPr>
              <a:t>9 out of 13 states had to approve laws</a:t>
            </a:r>
          </a:p>
          <a:p>
            <a:pPr marL="285750" indent="-285750">
              <a:buFont typeface="Arial" panose="020B0604020202020204" pitchFamily="34" charset="0"/>
              <a:buChar char="•"/>
            </a:pPr>
            <a:r>
              <a:rPr lang="en-US" sz="4400" b="1" dirty="0">
                <a:latin typeface="Century Gothic" panose="020B0502020202020204" pitchFamily="34" charset="0"/>
              </a:rPr>
              <a:t>unanimous vote needed to amend the Articles of Confederation</a:t>
            </a:r>
          </a:p>
        </p:txBody>
      </p:sp>
      <p:sp>
        <p:nvSpPr>
          <p:cNvPr id="3" name="Rectangle 2"/>
          <p:cNvSpPr/>
          <p:nvPr/>
        </p:nvSpPr>
        <p:spPr>
          <a:xfrm>
            <a:off x="152399" y="152400"/>
            <a:ext cx="8866909" cy="685800"/>
          </a:xfrm>
          <a:prstGeom prst="rect">
            <a:avLst/>
          </a:prstGeom>
        </p:spPr>
        <p:txBody>
          <a:bodyPr wrap="none">
            <a:prstTxWarp prst="textPlain">
              <a:avLst/>
            </a:prstTxWarp>
            <a:spAutoFit/>
          </a:bodyPr>
          <a:lstStyle/>
          <a:p>
            <a:pPr lvl="0"/>
            <a:r>
              <a:rPr lang="en-US" sz="3200" b="1" dirty="0">
                <a:solidFill>
                  <a:prstClr val="black"/>
                </a:solidFill>
                <a:effectLst>
                  <a:glow rad="101600">
                    <a:schemeClr val="bg1"/>
                  </a:glow>
                </a:effectLst>
                <a:latin typeface="Century Gothic" panose="020B0502020202020204" pitchFamily="34" charset="0"/>
              </a:rPr>
              <a:t>STRUCTURE OF GOVERNMENT</a:t>
            </a:r>
          </a:p>
        </p:txBody>
      </p:sp>
    </p:spTree>
    <p:extLst>
      <p:ext uri="{BB962C8B-B14F-4D97-AF65-F5344CB8AC3E}">
        <p14:creationId xmlns:p14="http://schemas.microsoft.com/office/powerpoint/2010/main" val="21862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27709" y="838200"/>
            <a:ext cx="8991600" cy="5509200"/>
          </a:xfrm>
          <a:prstGeom prst="rect">
            <a:avLst/>
          </a:prstGeom>
          <a:noFill/>
        </p:spPr>
        <p:txBody>
          <a:bodyPr wrap="square" rtlCol="0">
            <a:spAutoFit/>
          </a:bodyPr>
          <a:lstStyle/>
          <a:p>
            <a:pPr marL="285750" indent="-285750">
              <a:buFont typeface="Arial" panose="020B0604020202020204" pitchFamily="34" charset="0"/>
              <a:buChar char="•"/>
            </a:pPr>
            <a:r>
              <a:rPr lang="en-US" sz="4400" b="1" dirty="0">
                <a:latin typeface="Century Gothic" panose="020B0502020202020204" pitchFamily="34" charset="0"/>
              </a:rPr>
              <a:t>Powers of the new government: wage war, make treaties, send diplomatic representatives, borrow money</a:t>
            </a:r>
          </a:p>
          <a:p>
            <a:pPr marL="742950" lvl="1" indent="-285750">
              <a:buFont typeface="Arial" panose="020B0604020202020204" pitchFamily="34" charset="0"/>
              <a:buChar char="•"/>
            </a:pPr>
            <a:r>
              <a:rPr lang="en-US" sz="4400" b="1" dirty="0">
                <a:latin typeface="Century Gothic" panose="020B0502020202020204" pitchFamily="34" charset="0"/>
              </a:rPr>
              <a:t>No power to collect taxes, regulate commerce (trade) between the states, enforce its own laws</a:t>
            </a:r>
          </a:p>
        </p:txBody>
      </p:sp>
      <p:sp>
        <p:nvSpPr>
          <p:cNvPr id="5" name="Rectangle 4"/>
          <p:cNvSpPr/>
          <p:nvPr/>
        </p:nvSpPr>
        <p:spPr>
          <a:xfrm>
            <a:off x="152399" y="152400"/>
            <a:ext cx="8866909" cy="685800"/>
          </a:xfrm>
          <a:prstGeom prst="rect">
            <a:avLst/>
          </a:prstGeom>
        </p:spPr>
        <p:txBody>
          <a:bodyPr wrap="none">
            <a:prstTxWarp prst="textPlain">
              <a:avLst/>
            </a:prstTxWarp>
            <a:spAutoFit/>
          </a:bodyPr>
          <a:lstStyle/>
          <a:p>
            <a:pPr lvl="0"/>
            <a:r>
              <a:rPr lang="en-US" sz="3200" b="1" dirty="0">
                <a:solidFill>
                  <a:prstClr val="black"/>
                </a:solidFill>
                <a:effectLst>
                  <a:glow rad="101600">
                    <a:schemeClr val="bg1"/>
                  </a:glow>
                </a:effectLst>
                <a:latin typeface="Century Gothic" panose="020B0502020202020204" pitchFamily="34" charset="0"/>
              </a:rPr>
              <a:t>STRUCTURE OF GOVERNMENT</a:t>
            </a:r>
          </a:p>
        </p:txBody>
      </p:sp>
    </p:spTree>
    <p:extLst>
      <p:ext uri="{BB962C8B-B14F-4D97-AF65-F5344CB8AC3E}">
        <p14:creationId xmlns:p14="http://schemas.microsoft.com/office/powerpoint/2010/main" val="323888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1111</TotalTime>
  <Words>1823</Words>
  <Application>Microsoft Office PowerPoint</Application>
  <PresentationFormat>On-screen Show (4:3)</PresentationFormat>
  <Paragraphs>212</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dc:creator>
  <cp:lastModifiedBy>Alison Mc Lin</cp:lastModifiedBy>
  <cp:revision>139</cp:revision>
  <dcterms:created xsi:type="dcterms:W3CDTF">2016-11-08T11:50:01Z</dcterms:created>
  <dcterms:modified xsi:type="dcterms:W3CDTF">2018-08-29T19:02:01Z</dcterms:modified>
</cp:coreProperties>
</file>