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1"/>
  </p:notesMasterIdLst>
  <p:sldIdLst>
    <p:sldId id="278" r:id="rId2"/>
    <p:sldId id="296" r:id="rId3"/>
    <p:sldId id="301" r:id="rId4"/>
    <p:sldId id="276" r:id="rId5"/>
    <p:sldId id="299" r:id="rId6"/>
    <p:sldId id="297" r:id="rId7"/>
    <p:sldId id="293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7" autoAdjust="0"/>
  </p:normalViewPr>
  <p:slideViewPr>
    <p:cSldViewPr>
      <p:cViewPr varScale="1">
        <p:scale>
          <a:sx n="101" d="100"/>
          <a:sy n="101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357E06-9AA3-4F29-98F7-3384A074D2E6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B2FD7B-D983-4EC1-88F1-992A88AB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DCD777-E575-41CC-B293-04D602C0ABD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E129F3-0F32-414D-99DC-A1A91536C3A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7615B9-2C90-47FB-AA53-97230406923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B90308-B352-4E21-93B8-03A4790135C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B65E52-38E8-4C78-88FA-B96B07C3AEF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AB7E4C-DDAF-4FF0-94EA-9E522778D0A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648ACB-1E6B-44A3-BB4F-850AB2DF23C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091CD7-7CBE-4ED3-B220-7ABBA2B619B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0BDE1F-56AF-4ABF-BB14-55CB03A8CE15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4634-E3A5-4131-8596-59D342CB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72AF-65C4-42D9-9468-28DD4516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E02F-B892-4FCE-BEB0-DABF9851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FF9C-9748-4CA7-AC9D-C0C0E115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6C37-4F76-4C04-90EB-1DACF9293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3C09-6DE3-4E6E-B798-2BB87721E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35E7-CC83-47AC-9A75-0B211F79A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9830-C24E-4880-B1C9-362C4B55D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3226-1F37-404F-907B-B17E95EEB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2F23-C29D-4C84-9BCA-2DFF1CD12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65F9-512C-43AA-8343-A91755EFC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5DA2442D-92EB-443D-BB0D-FDA0FEF3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970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970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0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1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2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3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4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5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976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6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7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8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79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80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80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80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80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80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80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80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980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0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1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2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983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3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4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5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5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5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5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85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 b="18018"/>
          <a:stretch>
            <a:fillRect/>
          </a:stretch>
        </p:blipFill>
        <p:spPr bwMode="auto">
          <a:xfrm>
            <a:off x="0" y="152400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b="82185"/>
          <a:stretch>
            <a:fillRect/>
          </a:stretch>
        </p:blipFill>
        <p:spPr bwMode="auto">
          <a:xfrm>
            <a:off x="0" y="0"/>
            <a:ext cx="960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362200"/>
            <a:ext cx="2514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2133600"/>
            <a:ext cx="2743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United</a:t>
            </a:r>
          </a:p>
          <a:p>
            <a:pPr>
              <a:defRPr/>
            </a:pP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States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16938" cy="6858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Monroe Doctrine: 1823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962400" y="1143000"/>
            <a:ext cx="518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Char char=""/>
            </a:pPr>
            <a:r>
              <a:rPr lang="en-US" altLang="en-US" sz="2800" b="1">
                <a:cs typeface="Tahoma" pitchFamily="34" charset="0"/>
              </a:rPr>
              <a:t>European countries should no longer interfere with independent nations in the Americas.</a:t>
            </a:r>
            <a:endParaRPr lang="en-US" altLang="en-US" sz="2800" b="1" i="1">
              <a:latin typeface="Times New Roman" pitchFamily="18" charset="0"/>
            </a:endParaRPr>
          </a:p>
          <a:p>
            <a:pPr>
              <a:buFont typeface="Wingdings" pitchFamily="2" charset="2"/>
              <a:buChar char=""/>
            </a:pPr>
            <a:endParaRPr lang="en-US" altLang="en-US" sz="1200" b="1" i="1">
              <a:latin typeface="Times New Roman" pitchFamily="18" charset="0"/>
            </a:endParaRPr>
          </a:p>
          <a:p>
            <a:pPr>
              <a:buFont typeface="Wingdings" pitchFamily="2" charset="2"/>
              <a:buChar char=""/>
            </a:pPr>
            <a:r>
              <a:rPr lang="en-US" altLang="en-US" sz="2800" b="1">
                <a:cs typeface="Tahoma" pitchFamily="34" charset="0"/>
              </a:rPr>
              <a:t>U.S. adopted a neutral policy and a moral opposition to colonialism.</a:t>
            </a:r>
          </a:p>
          <a:p>
            <a:endParaRPr lang="en-US" altLang="en-US" sz="1200" b="1">
              <a:cs typeface="Tahoma" pitchFamily="34" charset="0"/>
            </a:endParaRPr>
          </a:p>
          <a:p>
            <a:pPr>
              <a:buFont typeface="Wingdings" pitchFamily="2" charset="2"/>
              <a:buChar char=""/>
            </a:pPr>
            <a:r>
              <a:rPr lang="en-US" altLang="en-US" sz="2800" b="1">
                <a:cs typeface="Tahoma" pitchFamily="34" charset="0"/>
              </a:rPr>
              <a:t>Why do you think this might be the case?</a:t>
            </a:r>
          </a:p>
        </p:txBody>
      </p:sp>
      <p:pic>
        <p:nvPicPr>
          <p:cNvPr id="4100" name="Picture 5" descr="Monr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740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52400"/>
            <a:ext cx="8669337" cy="685800"/>
          </a:xfrm>
        </p:spPr>
        <p:txBody>
          <a:bodyPr/>
          <a:lstStyle/>
          <a:p>
            <a:pPr algn="ctr">
              <a:defRPr/>
            </a:pPr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 Vocabulary 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noFill/>
        </p:spPr>
        <p:txBody>
          <a:bodyPr/>
          <a:lstStyle/>
          <a:p>
            <a:r>
              <a:rPr lang="en-US" altLang="en-US" sz="2600" b="1" u="sng" smtClean="0"/>
              <a:t>Imperialism</a:t>
            </a:r>
            <a:r>
              <a:rPr lang="en-US" altLang="en-US" sz="2600" b="1" smtClean="0"/>
              <a:t>: when one country takes control of another country either directly or through economic or political dominance</a:t>
            </a:r>
          </a:p>
          <a:p>
            <a:pPr>
              <a:buFontTx/>
              <a:buNone/>
            </a:pPr>
            <a:endParaRPr lang="en-US" altLang="en-US" sz="1000" smtClean="0"/>
          </a:p>
          <a:p>
            <a:r>
              <a:rPr lang="en-US" altLang="en-US" sz="2600" b="1" u="sng" smtClean="0"/>
              <a:t>Diplomacy</a:t>
            </a:r>
            <a:r>
              <a:rPr lang="en-US" altLang="en-US" sz="2600" b="1" smtClean="0"/>
              <a:t>: relationship between different countries</a:t>
            </a:r>
            <a:endParaRPr lang="en-US" altLang="en-US" sz="2600" b="1" u="sng" smtClean="0"/>
          </a:p>
          <a:p>
            <a:pPr>
              <a:buFontTx/>
              <a:buNone/>
            </a:pPr>
            <a:endParaRPr lang="en-US" altLang="en-US" sz="1000" b="1" smtClean="0"/>
          </a:p>
          <a:p>
            <a:r>
              <a:rPr lang="en-US" altLang="en-US" sz="2600" b="1" u="sng" smtClean="0"/>
              <a:t>Annexation</a:t>
            </a:r>
            <a:r>
              <a:rPr lang="en-US" altLang="en-US" sz="2600" b="1" smtClean="0"/>
              <a:t>: taking control of a territory and adding it to an existing nation (to annex) </a:t>
            </a:r>
          </a:p>
          <a:p>
            <a:pPr>
              <a:buFontTx/>
              <a:buNone/>
            </a:pPr>
            <a:endParaRPr lang="en-US" altLang="en-US" sz="1000" b="1" smtClean="0"/>
          </a:p>
          <a:p>
            <a:r>
              <a:rPr lang="en-US" altLang="en-US" sz="2600" b="1" smtClean="0"/>
              <a:t>“</a:t>
            </a:r>
            <a:r>
              <a:rPr lang="en-US" altLang="en-US" sz="2600" b="1" u="sng" smtClean="0"/>
              <a:t>Sphere of Influence:</a:t>
            </a:r>
            <a:r>
              <a:rPr lang="en-US" altLang="en-US" sz="2600" b="1" smtClean="0"/>
              <a:t>” areas of the world in which one country claims exclusive rights to trade and dominate.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848600" cy="838200"/>
          </a:xfrm>
        </p:spPr>
        <p:txBody>
          <a:bodyPr/>
          <a:lstStyle/>
          <a:p>
            <a:pPr algn="ctr">
              <a:defRPr/>
            </a:pPr>
            <a:r>
              <a:rPr lang="en-US" b="1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History of U.S. Expansion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r>
              <a:rPr lang="en-US" altLang="en-US" sz="2400" b="1" smtClean="0"/>
              <a:t>1492-present</a:t>
            </a:r>
          </a:p>
          <a:p>
            <a:r>
              <a:rPr lang="en-US" altLang="en-US" sz="2400" b="1" u="sng" smtClean="0"/>
              <a:t>Three phases:</a:t>
            </a:r>
            <a:r>
              <a:rPr lang="en-US" altLang="en-US" sz="2400" b="1" smtClean="0"/>
              <a:t> </a:t>
            </a:r>
          </a:p>
          <a:p>
            <a:pPr>
              <a:buFontTx/>
              <a:buNone/>
            </a:pPr>
            <a:r>
              <a:rPr lang="en-US" altLang="en-US" sz="2400" b="1" u="sng" smtClean="0"/>
              <a:t>Phase #1</a:t>
            </a:r>
            <a:r>
              <a:rPr lang="en-US" altLang="en-US" sz="2400" b="1" smtClean="0"/>
              <a:t>: Colonial America west to the Appalachian Mountains.</a:t>
            </a:r>
          </a:p>
          <a:p>
            <a:pPr>
              <a:buFontTx/>
              <a:buNone/>
            </a:pPr>
            <a:endParaRPr lang="en-US" altLang="en-US" sz="1200" b="1" smtClean="0"/>
          </a:p>
          <a:p>
            <a:pPr>
              <a:buFontTx/>
              <a:buNone/>
            </a:pPr>
            <a:r>
              <a:rPr lang="en-US" altLang="en-US" sz="2400" b="1" u="sng" smtClean="0"/>
              <a:t>Phase #2</a:t>
            </a:r>
            <a:r>
              <a:rPr lang="en-US" altLang="en-US" sz="2400" b="1" smtClean="0"/>
              <a:t>: Louisiana Purchase, Manifest Destiny and westward expansion.</a:t>
            </a:r>
          </a:p>
          <a:p>
            <a:pPr>
              <a:buFontTx/>
              <a:buNone/>
            </a:pPr>
            <a:endParaRPr lang="en-US" altLang="en-US" sz="1200" b="1" smtClean="0"/>
          </a:p>
          <a:p>
            <a:pPr>
              <a:buFontTx/>
              <a:buNone/>
            </a:pPr>
            <a:r>
              <a:rPr lang="en-US" altLang="en-US" sz="2400" b="1" u="sng" smtClean="0"/>
              <a:t>Phase #3</a:t>
            </a:r>
            <a:r>
              <a:rPr lang="en-US" altLang="en-US" sz="2400" b="1" smtClean="0"/>
              <a:t>: Extending beyond the continental United States.</a:t>
            </a:r>
          </a:p>
          <a:p>
            <a:pPr>
              <a:buFontTx/>
              <a:buNone/>
            </a:pPr>
            <a:endParaRPr lang="en-US" altLang="en-US" sz="2800" b="1" smtClean="0">
              <a:latin typeface="Arial" charset="0"/>
            </a:endParaRPr>
          </a:p>
        </p:txBody>
      </p:sp>
      <p:pic>
        <p:nvPicPr>
          <p:cNvPr id="6148" name="Picture 4" descr="imperia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464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34" r="5833" b="4938"/>
          <a:stretch>
            <a:fillRect/>
          </a:stretch>
        </p:blipFill>
        <p:spPr bwMode="auto">
          <a:xfrm>
            <a:off x="304800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6019800"/>
          </a:xfrm>
        </p:spPr>
        <p:txBody>
          <a:bodyPr/>
          <a:lstStyle/>
          <a:p>
            <a:pPr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“</a:t>
            </a:r>
            <a:r>
              <a:rPr lang="en-US" sz="2300" b="1" u="sng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Big Stick Diplomacy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” (President T. Roosevelt) </a:t>
            </a:r>
          </a:p>
          <a:p>
            <a:pPr lvl="1">
              <a:defRPr/>
            </a:pPr>
            <a:r>
              <a:rPr lang="en-US" sz="2300" b="1" dirty="0" smtClean="0">
                <a:cs typeface="Tahoma" pitchFamily="34" charset="0"/>
              </a:rPr>
              <a:t>The U.S. would use peaceful methods to protect its interests whenever possible, but that it would use military force if possible. “Speak softly and carry a big stick”.</a:t>
            </a:r>
          </a:p>
          <a:p>
            <a:pPr lvl="1">
              <a:buFontTx/>
              <a:buNone/>
              <a:defRPr/>
            </a:pPr>
            <a:endParaRPr lang="en-US" sz="1000" b="1" dirty="0" smtClean="0">
              <a:cs typeface="Tahoma" pitchFamily="34" charset="0"/>
            </a:endParaRPr>
          </a:p>
          <a:p>
            <a:pPr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“</a:t>
            </a:r>
            <a:r>
              <a:rPr lang="en-US" sz="2300" b="1" u="sng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Dollar Diplomacy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” (President W.H. Taft) </a:t>
            </a:r>
          </a:p>
          <a:p>
            <a:pPr lvl="1">
              <a:defRPr/>
            </a:pPr>
            <a:r>
              <a:rPr lang="en-US" sz="2300" b="1" dirty="0" smtClean="0">
                <a:cs typeface="Tahoma" pitchFamily="34" charset="0"/>
              </a:rPr>
              <a:t>The U.S. would help maintain orderly societies in other countries by increasing American investment in foreign economies. Investments tended to increase American intervention in foreign affairs- particularly in Latin America.</a:t>
            </a:r>
          </a:p>
          <a:p>
            <a:pPr lvl="1">
              <a:defRPr/>
            </a:pPr>
            <a:endParaRPr lang="en-US" sz="1000" b="1" dirty="0" smtClean="0">
              <a:cs typeface="Tahoma" pitchFamily="34" charset="0"/>
            </a:endParaRPr>
          </a:p>
          <a:p>
            <a:pPr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“</a:t>
            </a:r>
            <a:r>
              <a:rPr lang="en-US" sz="2300" b="1" u="sng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Moral Diplomacy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” (President W. Wilson)</a:t>
            </a:r>
          </a:p>
          <a:p>
            <a:pPr lvl="1">
              <a:defRPr/>
            </a:pPr>
            <a:r>
              <a:rPr lang="en-US" sz="2300" b="1" dirty="0" smtClean="0">
                <a:cs typeface="Tahoma" pitchFamily="34" charset="0"/>
              </a:rPr>
              <a:t>The U.S. would use negotiation and arbitration rather than force to settle international disputes.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"/>
            <a:ext cx="784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Approaches to Diplomacy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8" name="Picture 6" descr="190x_roosevelt_big_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74676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613"/>
            <a:ext cx="8153400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Roosevelt Corollary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733800" y="1600200"/>
            <a:ext cx="5410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1">
                <a:cs typeface="Tahoma" pitchFamily="34" charset="0"/>
              </a:rPr>
              <a:t>“Chronic wrongdoing …justifies the exercise of an international police power.”</a:t>
            </a:r>
          </a:p>
          <a:p>
            <a:endParaRPr lang="en-US" altLang="en-US" sz="1000" b="1"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800" b="1">
                <a:cs typeface="Tahoma" pitchFamily="34" charset="0"/>
              </a:rPr>
              <a:t> </a:t>
            </a:r>
            <a:r>
              <a:rPr lang="en-US" altLang="en-US" sz="2400" b="1">
                <a:cs typeface="Tahoma" pitchFamily="34" charset="0"/>
              </a:rPr>
              <a:t>Expanded Monroe Doctrine allowed U.S. to step in if there were any problems- importance of being a “good neighbor”. </a:t>
            </a:r>
          </a:p>
          <a:p>
            <a:endParaRPr lang="en-US" altLang="en-US" sz="1000" b="1"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1">
                <a:cs typeface="Tahoma" pitchFamily="34" charset="0"/>
              </a:rPr>
              <a:t> Intervention between</a:t>
            </a:r>
            <a:br>
              <a:rPr lang="en-US" altLang="en-US" sz="2400" b="1">
                <a:cs typeface="Tahoma" pitchFamily="34" charset="0"/>
              </a:rPr>
            </a:br>
            <a:r>
              <a:rPr lang="en-US" altLang="en-US" sz="2400" b="1">
                <a:cs typeface="Tahoma" pitchFamily="34" charset="0"/>
              </a:rPr>
              <a:t>1900-1917 in: Cuba, Panama, Nicaragua, Dominican Republic, Mexico, Haiti</a:t>
            </a:r>
            <a:endParaRPr lang="en-US" altLang="en-US" sz="2400" i="1">
              <a:cs typeface="Tahoma" pitchFamily="34" charset="0"/>
            </a:endParaRPr>
          </a:p>
        </p:txBody>
      </p:sp>
      <p:pic>
        <p:nvPicPr>
          <p:cNvPr id="8196" name="Picture 5" descr="teddy_roosev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581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990600"/>
            <a:ext cx="472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the Monroe Doctrine…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495800" y="16002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2400" b="1"/>
              <a:t>Fought in the Spanish American War</a:t>
            </a:r>
          </a:p>
          <a:p>
            <a:pPr>
              <a:spcBef>
                <a:spcPct val="20000"/>
              </a:spcBef>
            </a:pPr>
            <a:endParaRPr lang="en-US" altLang="en-US" sz="1200" b="1"/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2400" b="1"/>
              <a:t>Became president of the United States in 1901 when President McKinley was assassinated.</a:t>
            </a:r>
          </a:p>
          <a:p>
            <a:pPr>
              <a:spcBef>
                <a:spcPct val="20000"/>
              </a:spcBef>
            </a:pPr>
            <a:endParaRPr lang="en-US" altLang="en-US" sz="1200" b="1"/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2400" b="1"/>
              <a:t>Focused on imperialism and expansionism.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4478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U.S. Becomes A World Power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1898:  Theodore Roosevelt</a:t>
            </a:r>
          </a:p>
        </p:txBody>
      </p:sp>
      <p:pic>
        <p:nvPicPr>
          <p:cNvPr id="9220" name="Picture 6" descr="ted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148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/>
          <a:lstStyle/>
          <a:p>
            <a:pPr algn="ctr">
              <a:defRPr/>
            </a:pPr>
            <a:r>
              <a:rPr lang="en-US" sz="4000" b="1" i="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Causes of U.S. Imperialism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Economic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:</a:t>
            </a:r>
            <a:r>
              <a:rPr lang="en-US" sz="2400" b="1" dirty="0" smtClean="0"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Need for natural resources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Desire to expand markets (trade) and invest profits (make money)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Outlet needed for growing population</a:t>
            </a:r>
          </a:p>
          <a:p>
            <a:pPr>
              <a:buFontTx/>
              <a:buNone/>
              <a:defRPr/>
            </a:pPr>
            <a:endParaRPr lang="en-US" sz="1000" b="1" dirty="0" smtClean="0">
              <a:cs typeface="Tahoma" pitchFamily="34" charset="0"/>
            </a:endParaRPr>
          </a:p>
          <a:p>
            <a:pPr>
              <a:buFontTx/>
              <a:buNone/>
              <a:defRPr/>
            </a:pPr>
            <a:endParaRPr lang="en-US" sz="1000" b="1" dirty="0" smtClean="0">
              <a:cs typeface="Tahoma" pitchFamily="34" charset="0"/>
            </a:endParaRPr>
          </a:p>
          <a:p>
            <a:pPr>
              <a:buFontTx/>
              <a:buNone/>
              <a:defRPr/>
            </a:pPr>
            <a:endParaRPr lang="en-US" sz="1000" b="1" dirty="0" smtClean="0">
              <a:cs typeface="Tahoma" pitchFamily="34" charset="0"/>
            </a:endParaRPr>
          </a:p>
          <a:p>
            <a:pPr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Technological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:</a:t>
            </a:r>
          </a:p>
          <a:p>
            <a:pPr>
              <a:defRPr/>
            </a:pPr>
            <a:r>
              <a:rPr lang="en-US" sz="2400" b="1" dirty="0" smtClean="0"/>
              <a:t>Medical knowledge</a:t>
            </a:r>
          </a:p>
          <a:p>
            <a:pPr>
              <a:defRPr/>
            </a:pPr>
            <a:r>
              <a:rPr lang="en-US" sz="2400" b="1" dirty="0" smtClean="0"/>
              <a:t>Advances in weaponry</a:t>
            </a:r>
          </a:p>
          <a:p>
            <a:pPr>
              <a:defRPr/>
            </a:pPr>
            <a:r>
              <a:rPr lang="en-US" sz="2400" b="1" dirty="0" smtClean="0"/>
              <a:t>Advances in overseas travel</a:t>
            </a:r>
          </a:p>
          <a:p>
            <a:pPr>
              <a:buFontTx/>
              <a:buNone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>
              <a:defRPr/>
            </a:pPr>
            <a:endParaRPr lang="en-US" sz="2400" b="1" dirty="0" smtClean="0">
              <a:cs typeface="Tahoma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sz="4800" b="1" i="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Causes of U.S. Imperialism</a:t>
            </a:r>
            <a:endParaRPr lang="en-US" sz="4800" b="1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Social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: 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Desire to spread Christianity and Western civilization; a.k.a. “White Man’s Burden”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Belief in Social Darwinism and the superiority. Only the fittest nations rule and survive.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Feeling of Superiority:  We are better and we must show them our way is the best way.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Desire to spread Democracy</a:t>
            </a:r>
          </a:p>
          <a:p>
            <a:pPr>
              <a:buFontTx/>
              <a:buNone/>
              <a:defRPr/>
            </a:pPr>
            <a:endParaRPr lang="en-US" sz="1200" b="1" u="sng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Political and Military: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Bases needed for merchant and naval vessels or ships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National security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Aggressive Nationalism (jingoism)</a:t>
            </a:r>
          </a:p>
          <a:p>
            <a:pPr>
              <a:defRPr/>
            </a:pPr>
            <a:r>
              <a:rPr lang="en-US" sz="2400" b="1" dirty="0" smtClean="0">
                <a:cs typeface="Tahoma" pitchFamily="34" charset="0"/>
              </a:rPr>
              <a:t>Prestige of global empire</a:t>
            </a:r>
          </a:p>
          <a:p>
            <a:pPr>
              <a:defRPr/>
            </a:pPr>
            <a:endParaRPr lang="en-US" sz="2400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991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 design template">
  <a:themeElements>
    <a:clrScheme name="Global design templat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 design template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design templat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design template</Template>
  <TotalTime>1317</TotalTime>
  <Words>485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Tahoma</vt:lpstr>
      <vt:lpstr>Arial</vt:lpstr>
      <vt:lpstr>Times New Roman</vt:lpstr>
      <vt:lpstr>Calibri</vt:lpstr>
      <vt:lpstr>Wingdings</vt:lpstr>
      <vt:lpstr>Global design template</vt:lpstr>
      <vt:lpstr>PowerPoint Presentation</vt:lpstr>
      <vt:lpstr>Monroe Doctrine: 1823</vt:lpstr>
      <vt:lpstr>Imperialism Vocabulary </vt:lpstr>
      <vt:lpstr>History of U.S. Expansion</vt:lpstr>
      <vt:lpstr>PowerPoint Presentation</vt:lpstr>
      <vt:lpstr>The Roosevelt Corollary</vt:lpstr>
      <vt:lpstr>U.S. Becomes A World Power 1898:  Theodore Roosevelt</vt:lpstr>
      <vt:lpstr>Causes of U.S. Imperialism</vt:lpstr>
      <vt:lpstr>Causes of U.S. Imperialism</vt:lpstr>
    </vt:vector>
  </TitlesOfParts>
  <Company>Haven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Vonderchek</dc:creator>
  <cp:lastModifiedBy>Alison Mc Lin</cp:lastModifiedBy>
  <cp:revision>63</cp:revision>
  <cp:lastPrinted>1601-01-01T00:00:00Z</cp:lastPrinted>
  <dcterms:created xsi:type="dcterms:W3CDTF">2004-12-12T22:38:36Z</dcterms:created>
  <dcterms:modified xsi:type="dcterms:W3CDTF">2018-12-13T20:55:23Z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TC010690811033</vt:lpwstr>
  </property>
</Properties>
</file>