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7" r:id="rId3"/>
    <p:sldId id="295" r:id="rId4"/>
    <p:sldId id="296" r:id="rId5"/>
    <p:sldId id="265" r:id="rId6"/>
    <p:sldId id="256" r:id="rId7"/>
    <p:sldId id="286" r:id="rId8"/>
    <p:sldId id="290" r:id="rId9"/>
    <p:sldId id="297" r:id="rId10"/>
    <p:sldId id="268" r:id="rId11"/>
    <p:sldId id="270" r:id="rId12"/>
    <p:sldId id="273" r:id="rId13"/>
    <p:sldId id="298" r:id="rId14"/>
    <p:sldId id="299" r:id="rId15"/>
    <p:sldId id="262" r:id="rId16"/>
    <p:sldId id="278" r:id="rId17"/>
    <p:sldId id="292" r:id="rId18"/>
    <p:sldId id="300" r:id="rId19"/>
    <p:sldId id="257" r:id="rId20"/>
    <p:sldId id="293" r:id="rId21"/>
    <p:sldId id="279" r:id="rId22"/>
    <p:sldId id="28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5D3"/>
    <a:srgbClr val="C3B295"/>
    <a:srgbClr val="7C3A22"/>
    <a:srgbClr val="20110A"/>
    <a:srgbClr val="A1A1A5"/>
    <a:srgbClr val="DCDCDC"/>
    <a:srgbClr val="527CAB"/>
    <a:srgbClr val="7D7D7C"/>
    <a:srgbClr val="453F33"/>
    <a:srgbClr val="1B1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>
        <p:scale>
          <a:sx n="66" d="100"/>
          <a:sy n="66" d="100"/>
        </p:scale>
        <p:origin x="-840" y="-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0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0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1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3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0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9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9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AD06-1830-48DE-946C-7AA22A0437AA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DC6C-AD15-4726-B08E-D4C93673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10.wdp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microsoft.com/office/2007/relationships/hdphoto" Target="../media/hdphoto10.wdp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microsoft.com/office/2007/relationships/hdphoto" Target="../media/hdphoto10.wdp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3.png"/><Relationship Id="rId7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0.png"/><Relationship Id="rId10" Type="http://schemas.openxmlformats.org/officeDocument/2006/relationships/image" Target="../media/image72.png"/><Relationship Id="rId4" Type="http://schemas.microsoft.com/office/2007/relationships/hdphoto" Target="../media/hdphoto10.wdp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3.png"/><Relationship Id="rId7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77.png"/><Relationship Id="rId5" Type="http://schemas.openxmlformats.org/officeDocument/2006/relationships/image" Target="../media/image60.png"/><Relationship Id="rId10" Type="http://schemas.openxmlformats.org/officeDocument/2006/relationships/image" Target="../media/image76.png"/><Relationship Id="rId4" Type="http://schemas.microsoft.com/office/2007/relationships/hdphoto" Target="../media/hdphoto10.wdp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hdphoto" Target="../media/hdphoto12.wdp"/><Relationship Id="rId7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microsoft.com/office/2007/relationships/hdphoto" Target="../media/hdphoto13.wdp"/><Relationship Id="rId7" Type="http://schemas.openxmlformats.org/officeDocument/2006/relationships/image" Target="../media/image12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microsoft.com/office/2007/relationships/hdphoto" Target="../media/hdphoto14.wdp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5.wdp"/><Relationship Id="rId7" Type="http://schemas.openxmlformats.org/officeDocument/2006/relationships/image" Target="../media/image15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2" Type="http://schemas.openxmlformats.org/officeDocument/2006/relationships/image" Target="../media/image28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12" Type="http://schemas.microsoft.com/office/2007/relationships/hdphoto" Target="../media/hdphoto9.wdp"/><Relationship Id="rId17" Type="http://schemas.openxmlformats.org/officeDocument/2006/relationships/image" Target="../media/image50.png"/><Relationship Id="rId2" Type="http://schemas.openxmlformats.org/officeDocument/2006/relationships/image" Target="../media/image28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ction Button: Go Back or Previous 3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080"/>
            <a:ext cx="121920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5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/>
          <p:cNvSpPr/>
          <p:nvPr/>
        </p:nvSpPr>
        <p:spPr>
          <a:xfrm rot="21229621">
            <a:off x="223645" y="3829068"/>
            <a:ext cx="2772785" cy="1586339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Action Button: Go Back or Previous 43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rot="10800000">
            <a:off x="-52670" y="2327572"/>
            <a:ext cx="12262854" cy="1040505"/>
            <a:chOff x="-12755" y="1846427"/>
            <a:chExt cx="12262854" cy="8248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2755" y="1846427"/>
              <a:ext cx="6134155" cy="80413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15944" y="1867143"/>
              <a:ext cx="6134155" cy="804133"/>
            </a:xfrm>
            <a:prstGeom prst="rect">
              <a:avLst/>
            </a:prstGeom>
          </p:spPr>
        </p:pic>
      </p:grpSp>
      <p:sp>
        <p:nvSpPr>
          <p:cNvPr id="31" name="Rectangle: Rounded Corners 30"/>
          <p:cNvSpPr/>
          <p:nvPr/>
        </p:nvSpPr>
        <p:spPr>
          <a:xfrm>
            <a:off x="3382962" y="3804979"/>
            <a:ext cx="2476750" cy="1526423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 rot="21363115">
            <a:off x="6425057" y="3948464"/>
            <a:ext cx="2369546" cy="1273274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 rot="506680">
            <a:off x="9256235" y="3828776"/>
            <a:ext cx="2520414" cy="1526423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 rot="21229621">
            <a:off x="358107" y="4053576"/>
            <a:ext cx="25044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It was the first written constitution in America. It limited government powers and guaranteed more rights to individuals.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50436" y="3983414"/>
            <a:ext cx="2411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The right to choose a </a:t>
            </a:r>
            <a:r>
              <a:rPr lang="en-US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religion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 (or no </a:t>
            </a:r>
            <a:r>
              <a:rPr lang="en-US" sz="1400" b="1" dirty="0">
                <a:solidFill>
                  <a:schemeClr val="bg1"/>
                </a:solidFill>
                <a:latin typeface="Comic Sans MS" panose="030F0702030302020204" pitchFamily="66" charset="0"/>
              </a:rPr>
              <a:t>religion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) without interference by the government.</a:t>
            </a:r>
          </a:p>
        </p:txBody>
      </p:sp>
      <p:sp>
        <p:nvSpPr>
          <p:cNvPr id="39" name="Rectangle 38"/>
          <p:cNvSpPr/>
          <p:nvPr/>
        </p:nvSpPr>
        <p:spPr>
          <a:xfrm rot="21363115">
            <a:off x="6490259" y="4116366"/>
            <a:ext cx="2304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When individuals allow other individuals to think or practice other religions and beliefs.</a:t>
            </a:r>
          </a:p>
        </p:txBody>
      </p:sp>
      <p:sp>
        <p:nvSpPr>
          <p:cNvPr id="40" name="Rectangle 39"/>
          <p:cNvSpPr/>
          <p:nvPr/>
        </p:nvSpPr>
        <p:spPr>
          <a:xfrm rot="506680">
            <a:off x="9377243" y="3900181"/>
            <a:ext cx="23486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member of a non-established church; a Nonconformist. Someone who disagrees with the opinion or beliefs of a religious group.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38551"/>
            <a:ext cx="12612914" cy="2774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6154" y="2169375"/>
            <a:ext cx="4160036" cy="3919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393" y="2353704"/>
            <a:ext cx="3461641" cy="3461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534" y="2436100"/>
            <a:ext cx="3257754" cy="3296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071" y="2171468"/>
            <a:ext cx="3968117" cy="39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 rot="10800000">
            <a:off x="-52670" y="2371114"/>
            <a:ext cx="12262854" cy="1040505"/>
            <a:chOff x="-12755" y="1846427"/>
            <a:chExt cx="12262854" cy="82484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2755" y="1846427"/>
              <a:ext cx="6134155" cy="8041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15944" y="1867143"/>
              <a:ext cx="6134155" cy="804133"/>
            </a:xfrm>
            <a:prstGeom prst="rect">
              <a:avLst/>
            </a:prstGeom>
          </p:spPr>
        </p:pic>
      </p:grpSp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/>
          <p:cNvSpPr/>
          <p:nvPr/>
        </p:nvSpPr>
        <p:spPr>
          <a:xfrm rot="677902">
            <a:off x="295564" y="3851701"/>
            <a:ext cx="2521754" cy="1323309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 rot="21313182">
            <a:off x="3319315" y="4495402"/>
            <a:ext cx="2476750" cy="1221381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 rot="254931">
            <a:off x="6539235" y="3976481"/>
            <a:ext cx="2369546" cy="1367133"/>
          </a:xfrm>
          <a:prstGeom prst="roundRect">
            <a:avLst>
              <a:gd name="adj" fmla="val 14460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: Rounded Corners 40"/>
          <p:cNvSpPr/>
          <p:nvPr/>
        </p:nvSpPr>
        <p:spPr>
          <a:xfrm rot="646816">
            <a:off x="9332904" y="3951535"/>
            <a:ext cx="2470452" cy="1154406"/>
          </a:xfrm>
          <a:prstGeom prst="roundRect">
            <a:avLst>
              <a:gd name="adj" fmla="val 1976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 47"/>
          <p:cNvSpPr/>
          <p:nvPr/>
        </p:nvSpPr>
        <p:spPr>
          <a:xfrm rot="677902">
            <a:off x="349998" y="3900346"/>
            <a:ext cx="2412885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0" dirty="0">
                <a:solidFill>
                  <a:schemeClr val="bg1"/>
                </a:solidFill>
                <a:latin typeface="Comic Sans MS" panose="030F0702030302020204" pitchFamily="66" charset="0"/>
              </a:rPr>
              <a:t>An agreement reached by the Pilgrims on the ship the Mayflower in 1620, just before they landed in Plymouth</a:t>
            </a:r>
          </a:p>
        </p:txBody>
      </p:sp>
      <p:sp>
        <p:nvSpPr>
          <p:cNvPr id="49" name="Rectangle 48"/>
          <p:cNvSpPr/>
          <p:nvPr/>
        </p:nvSpPr>
        <p:spPr>
          <a:xfrm rot="21313182">
            <a:off x="3389616" y="4509736"/>
            <a:ext cx="24307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member of the Religious Society of Friends. They are members of a historically Christian group of religious movements</a:t>
            </a:r>
          </a:p>
        </p:txBody>
      </p:sp>
      <p:sp>
        <p:nvSpPr>
          <p:cNvPr id="50" name="Rectangle 49"/>
          <p:cNvSpPr/>
          <p:nvPr/>
        </p:nvSpPr>
        <p:spPr>
          <a:xfrm rot="254931">
            <a:off x="6653636" y="3990995"/>
            <a:ext cx="22794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 member of a group of English Protestants of the late 16th and 17th centuries</a:t>
            </a:r>
          </a:p>
        </p:txBody>
      </p:sp>
      <p:sp>
        <p:nvSpPr>
          <p:cNvPr id="56" name="Rectangle 55"/>
          <p:cNvSpPr/>
          <p:nvPr/>
        </p:nvSpPr>
        <p:spPr>
          <a:xfrm rot="646816">
            <a:off x="9381593" y="4104303"/>
            <a:ext cx="2603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 debtors' prison is a prison for people who are unable to pay debt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. 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38551"/>
            <a:ext cx="12612914" cy="2774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29" y="2189270"/>
            <a:ext cx="3831771" cy="3767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26" y="2296100"/>
            <a:ext cx="4115287" cy="4049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549" y="2424600"/>
            <a:ext cx="3561104" cy="351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550" y="2249209"/>
            <a:ext cx="3741694" cy="372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 rot="10800000">
            <a:off x="-52670" y="2443684"/>
            <a:ext cx="12262854" cy="1040505"/>
            <a:chOff x="-12755" y="1846427"/>
            <a:chExt cx="12262854" cy="82484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2755" y="1846427"/>
              <a:ext cx="6134155" cy="80413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15944" y="1867143"/>
              <a:ext cx="6134155" cy="804133"/>
            </a:xfrm>
            <a:prstGeom prst="rect">
              <a:avLst/>
            </a:prstGeom>
          </p:spPr>
        </p:pic>
      </p:grpSp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/>
          <p:cNvSpPr/>
          <p:nvPr/>
        </p:nvSpPr>
        <p:spPr>
          <a:xfrm rot="21023864">
            <a:off x="637424" y="3990066"/>
            <a:ext cx="2146346" cy="1310180"/>
          </a:xfrm>
          <a:prstGeom prst="roundRect">
            <a:avLst>
              <a:gd name="adj" fmla="val 14866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 rot="299874">
            <a:off x="3457050" y="4060819"/>
            <a:ext cx="2429150" cy="1347243"/>
          </a:xfrm>
          <a:prstGeom prst="roundRect">
            <a:avLst>
              <a:gd name="adj" fmla="val 9612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 rot="21337856">
            <a:off x="6463007" y="3904624"/>
            <a:ext cx="2429151" cy="1410222"/>
          </a:xfrm>
          <a:prstGeom prst="roundRect">
            <a:avLst>
              <a:gd name="adj" fmla="val 10281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 rot="459463">
            <a:off x="9465290" y="3829963"/>
            <a:ext cx="2267491" cy="1307427"/>
          </a:xfrm>
          <a:prstGeom prst="roundRect">
            <a:avLst>
              <a:gd name="adj" fmla="val 17093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 rot="21023864">
            <a:off x="785811" y="4027540"/>
            <a:ext cx="187780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omic Sans MS" panose="030F0702030302020204" pitchFamily="66" charset="0"/>
              </a:rPr>
              <a:t>A crop produced for its commercial value rather than for use by the grower</a:t>
            </a:r>
          </a:p>
        </p:txBody>
      </p:sp>
      <p:sp>
        <p:nvSpPr>
          <p:cNvPr id="30" name="Rectangle 29"/>
          <p:cNvSpPr/>
          <p:nvPr/>
        </p:nvSpPr>
        <p:spPr>
          <a:xfrm rot="299874">
            <a:off x="3556379" y="4134275"/>
            <a:ext cx="2230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 person who makes and repairs things in iron by hand.</a:t>
            </a:r>
          </a:p>
        </p:txBody>
      </p:sp>
      <p:sp>
        <p:nvSpPr>
          <p:cNvPr id="34" name="Rectangle 33"/>
          <p:cNvSpPr/>
          <p:nvPr/>
        </p:nvSpPr>
        <p:spPr>
          <a:xfrm rot="21337856">
            <a:off x="6548177" y="3992834"/>
            <a:ext cx="229251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omic Sans MS" panose="030F0702030302020204" pitchFamily="66" charset="0"/>
              </a:rPr>
              <a:t>It was a constitution the colony  of Pennsylvania granted to William Penn by Charles II of England</a:t>
            </a:r>
          </a:p>
        </p:txBody>
      </p:sp>
      <p:sp>
        <p:nvSpPr>
          <p:cNvPr id="40" name="Rectangle 39"/>
          <p:cNvSpPr/>
          <p:nvPr/>
        </p:nvSpPr>
        <p:spPr>
          <a:xfrm rot="459463">
            <a:off x="9495148" y="3888019"/>
            <a:ext cx="240876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omic Sans MS" panose="030F0702030302020204" pitchFamily="66" charset="0"/>
              </a:rPr>
              <a:t>An estate on which crops such as coffee, sugar, and tobacco are cultivated by resident labor.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38551"/>
            <a:ext cx="12612914" cy="2774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67" y="2336683"/>
            <a:ext cx="3372053" cy="3968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228" y="2458700"/>
            <a:ext cx="3619921" cy="355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180" y="2466255"/>
            <a:ext cx="3504839" cy="3588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971" y="2318741"/>
            <a:ext cx="3742875" cy="36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 rot="10800000">
            <a:off x="-52670" y="2371114"/>
            <a:ext cx="12262854" cy="1040505"/>
            <a:chOff x="-12755" y="1846427"/>
            <a:chExt cx="12262854" cy="82484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2755" y="1846427"/>
              <a:ext cx="6134155" cy="8041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15944" y="1867143"/>
              <a:ext cx="6134155" cy="804133"/>
            </a:xfrm>
            <a:prstGeom prst="rect">
              <a:avLst/>
            </a:prstGeom>
          </p:spPr>
        </p:pic>
      </p:grpSp>
      <p:sp>
        <p:nvSpPr>
          <p:cNvPr id="52" name="Rectangle: Rounded Corners 51"/>
          <p:cNvSpPr/>
          <p:nvPr/>
        </p:nvSpPr>
        <p:spPr>
          <a:xfrm rot="599577">
            <a:off x="473330" y="3980793"/>
            <a:ext cx="2341728" cy="1097338"/>
          </a:xfrm>
          <a:prstGeom prst="roundRect">
            <a:avLst>
              <a:gd name="adj" fmla="val 1273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3713507" y="3964976"/>
            <a:ext cx="1866170" cy="1281355"/>
          </a:xfrm>
          <a:prstGeom prst="roundRect">
            <a:avLst>
              <a:gd name="adj" fmla="val 20653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6479381" y="3856894"/>
            <a:ext cx="2252655" cy="1507305"/>
          </a:xfrm>
          <a:prstGeom prst="roundRect">
            <a:avLst>
              <a:gd name="adj" fmla="val 20653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 rot="437508">
            <a:off x="9113970" y="4192505"/>
            <a:ext cx="2721788" cy="1482236"/>
          </a:xfrm>
          <a:prstGeom prst="roundRect">
            <a:avLst>
              <a:gd name="adj" fmla="val 14181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 rot="599577">
            <a:off x="660661" y="4081457"/>
            <a:ext cx="2154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 person who makes silver articles.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84229" y="4079076"/>
            <a:ext cx="1729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 maker or repairer of casks and barrels.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5923" y="4025770"/>
            <a:ext cx="21961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person employed to make public announcements in the streets or marketplace of a town.</a:t>
            </a:r>
          </a:p>
        </p:txBody>
      </p:sp>
      <p:sp>
        <p:nvSpPr>
          <p:cNvPr id="41" name="Rectangle 40"/>
          <p:cNvSpPr/>
          <p:nvPr/>
        </p:nvSpPr>
        <p:spPr>
          <a:xfrm rot="437508">
            <a:off x="9188417" y="4349943"/>
            <a:ext cx="2724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“Breadbasket colonies" were the Middle Colonies, included Pennsylvania, Delaware, New York and New Jersey. They grew more food than the Middle or England colonies.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38551"/>
            <a:ext cx="12612914" cy="2774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605" y="2136964"/>
            <a:ext cx="3796927" cy="3897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98" y="2430058"/>
            <a:ext cx="3374748" cy="331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581" y="2366092"/>
            <a:ext cx="3503047" cy="3803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475" y="2136964"/>
            <a:ext cx="4327032" cy="42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 rot="10800000">
            <a:off x="-52670" y="2443684"/>
            <a:ext cx="12262854" cy="1040505"/>
            <a:chOff x="-12755" y="1846427"/>
            <a:chExt cx="12262854" cy="82484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2755" y="1846427"/>
              <a:ext cx="6134155" cy="80413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15944" y="1867143"/>
              <a:ext cx="6134155" cy="804133"/>
            </a:xfrm>
            <a:prstGeom prst="rect">
              <a:avLst/>
            </a:prstGeom>
          </p:spPr>
        </p:pic>
      </p:grpSp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/>
          <p:cNvSpPr/>
          <p:nvPr/>
        </p:nvSpPr>
        <p:spPr>
          <a:xfrm rot="214548">
            <a:off x="102913" y="3644918"/>
            <a:ext cx="2045444" cy="1358832"/>
          </a:xfrm>
          <a:prstGeom prst="roundRect">
            <a:avLst>
              <a:gd name="adj" fmla="val 13602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 rot="21390606">
            <a:off x="2346811" y="4015664"/>
            <a:ext cx="2714151" cy="1484044"/>
          </a:xfrm>
          <a:prstGeom prst="roundRect">
            <a:avLst>
              <a:gd name="adj" fmla="val 14667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5342206" y="3936113"/>
            <a:ext cx="1975389" cy="1317850"/>
          </a:xfrm>
          <a:prstGeom prst="roundRect">
            <a:avLst>
              <a:gd name="adj" fmla="val 9298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 rot="410795">
            <a:off x="7611314" y="3858952"/>
            <a:ext cx="2126191" cy="1191717"/>
          </a:xfrm>
          <a:prstGeom prst="roundRect">
            <a:avLst>
              <a:gd name="adj" fmla="val 17093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 rot="20922415">
            <a:off x="10148989" y="3758681"/>
            <a:ext cx="1942231" cy="1440292"/>
          </a:xfrm>
          <a:prstGeom prst="roundRect">
            <a:avLst>
              <a:gd name="adj" fmla="val 17093"/>
            </a:avLst>
          </a:prstGeom>
          <a:solidFill>
            <a:schemeClr val="tx1">
              <a:alpha val="77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Rectangle 39"/>
          <p:cNvSpPr/>
          <p:nvPr/>
        </p:nvSpPr>
        <p:spPr>
          <a:xfrm rot="214548">
            <a:off x="157581" y="3647887"/>
            <a:ext cx="21247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hort Stack" panose="02010500040000000007" pitchFamily="2" charset="0"/>
              </a:rPr>
              <a:t>A worker in a skilled trade, especially one that involves making things by hand.</a:t>
            </a:r>
          </a:p>
        </p:txBody>
      </p:sp>
      <p:sp>
        <p:nvSpPr>
          <p:cNvPr id="46" name="Rectangle 45"/>
          <p:cNvSpPr/>
          <p:nvPr/>
        </p:nvSpPr>
        <p:spPr>
          <a:xfrm rot="21390606">
            <a:off x="2346811" y="4069902"/>
            <a:ext cx="2795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hort Stack" panose="02010500040000000007" pitchFamily="2" charset="0"/>
              </a:rPr>
              <a:t>A person under contract to work for another person for a definite period of time, usually without pay but in exchange for freedom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32325" y="3936113"/>
            <a:ext cx="179515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Short Stack" panose="02010500040000000007" pitchFamily="2" charset="0"/>
              </a:rPr>
              <a:t>The transporting and selling of human beings as slaves</a:t>
            </a:r>
          </a:p>
        </p:txBody>
      </p:sp>
      <p:sp>
        <p:nvSpPr>
          <p:cNvPr id="48" name="Rectangle 47"/>
          <p:cNvSpPr/>
          <p:nvPr/>
        </p:nvSpPr>
        <p:spPr>
          <a:xfrm rot="410795">
            <a:off x="7745663" y="3917009"/>
            <a:ext cx="1879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hort Stack" panose="02010500040000000007" pitchFamily="2" charset="0"/>
              </a:rPr>
              <a:t>The owner of a business, or a holder of property.</a:t>
            </a:r>
          </a:p>
        </p:txBody>
      </p:sp>
      <p:sp>
        <p:nvSpPr>
          <p:cNvPr id="49" name="Rectangle 48"/>
          <p:cNvSpPr/>
          <p:nvPr/>
        </p:nvSpPr>
        <p:spPr>
          <a:xfrm rot="20922415">
            <a:off x="10263821" y="3860650"/>
            <a:ext cx="198705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Short Stack" panose="02010500040000000007" pitchFamily="2" charset="0"/>
              </a:rPr>
              <a:t>A stretch of land, especially with regard to its physical features.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38551"/>
            <a:ext cx="12612914" cy="2774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356" y="2469816"/>
            <a:ext cx="2976000" cy="3151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263" y="2511543"/>
            <a:ext cx="3553623" cy="3495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546" y="2599831"/>
            <a:ext cx="2669094" cy="3154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0933">
            <a:off x="7345722" y="2375559"/>
            <a:ext cx="2714422" cy="3268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412" y="2455302"/>
            <a:ext cx="2941267" cy="32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15" y="2327321"/>
            <a:ext cx="2795574" cy="3365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414" y="2265277"/>
            <a:ext cx="2820612" cy="358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94" y="1942929"/>
            <a:ext cx="2983150" cy="3633324"/>
          </a:xfrm>
          <a:prstGeom prst="rect">
            <a:avLst/>
          </a:prstGeom>
        </p:spPr>
      </p:pic>
      <p:sp>
        <p:nvSpPr>
          <p:cNvPr id="40" name="Action Button: Go Back or Previous 39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Go Forward or Next 3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581" y="-328938"/>
            <a:ext cx="9298902" cy="2225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66" y="1718556"/>
            <a:ext cx="4216213" cy="46797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171" y="1964700"/>
            <a:ext cx="3987049" cy="4867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269" y="2087299"/>
            <a:ext cx="3683881" cy="43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035" y="2055098"/>
            <a:ext cx="2882384" cy="345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661" y="2055098"/>
            <a:ext cx="2979816" cy="3708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57" y="2277761"/>
            <a:ext cx="2925336" cy="3411839"/>
          </a:xfrm>
          <a:prstGeom prst="rect">
            <a:avLst/>
          </a:prstGeom>
        </p:spPr>
      </p:pic>
      <p:sp>
        <p:nvSpPr>
          <p:cNvPr id="40" name="Action Button: Go Back or Previous 39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Go Forward or Next 3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59" y="-39669"/>
            <a:ext cx="8637630" cy="1825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82" y="2055098"/>
            <a:ext cx="3450204" cy="4315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98" y="1960755"/>
            <a:ext cx="3688939" cy="4483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121" y="1960755"/>
            <a:ext cx="3555138" cy="44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1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115" y="2295621"/>
            <a:ext cx="2386215" cy="2830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013" y="2249714"/>
            <a:ext cx="2710439" cy="3207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65" y="2146166"/>
            <a:ext cx="2567741" cy="3303947"/>
          </a:xfrm>
          <a:prstGeom prst="rect">
            <a:avLst/>
          </a:prstGeom>
        </p:spPr>
      </p:pic>
      <p:sp>
        <p:nvSpPr>
          <p:cNvPr id="40" name="Action Button: Go Back or Previous 39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Go Forward or Next 3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015" y="-24885"/>
            <a:ext cx="9110226" cy="1931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42" y="1916348"/>
            <a:ext cx="3696791" cy="4345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542" y="1907013"/>
            <a:ext cx="3769697" cy="4345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376" y="1916348"/>
            <a:ext cx="3530330" cy="43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53" y="2239561"/>
            <a:ext cx="2967696" cy="3038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847" y="2521514"/>
            <a:ext cx="4766409" cy="1936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95" y="2491005"/>
            <a:ext cx="2497159" cy="3237058"/>
          </a:xfrm>
          <a:prstGeom prst="rect">
            <a:avLst/>
          </a:prstGeom>
        </p:spPr>
      </p:pic>
      <p:sp>
        <p:nvSpPr>
          <p:cNvPr id="40" name="Action Button: Go Back or Previous 39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Go Forward or Next 3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434" y="-302675"/>
            <a:ext cx="9298902" cy="2225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268589"/>
            <a:ext cx="3488277" cy="4088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349" y="2491005"/>
            <a:ext cx="4573367" cy="3112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050" y="2172596"/>
            <a:ext cx="3535321" cy="39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300" y="4322033"/>
            <a:ext cx="4162884" cy="2177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68" y="4010942"/>
            <a:ext cx="3115259" cy="2662331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massbay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786" y="4098455"/>
            <a:ext cx="4276271" cy="25252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58" y="45002"/>
            <a:ext cx="9172340" cy="2330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3" y="2504690"/>
            <a:ext cx="12192000" cy="1196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74" y="3715814"/>
            <a:ext cx="4159982" cy="31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365" y="2726706"/>
            <a:ext cx="3384047" cy="3257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671" y="2404391"/>
            <a:ext cx="3500772" cy="3368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59" y="2452570"/>
            <a:ext cx="3348996" cy="3227435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ction Button: Go Back or Previous 20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7825" y="107815"/>
            <a:ext cx="14600290" cy="2095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85" y="1931780"/>
            <a:ext cx="3509144" cy="39527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903" y="2260638"/>
            <a:ext cx="4579505" cy="37709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055" y="2452570"/>
            <a:ext cx="3901622" cy="3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61" y="3393926"/>
            <a:ext cx="3996703" cy="2546664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255" y="-62989"/>
            <a:ext cx="9544050" cy="2664185"/>
          </a:xfrm>
          <a:prstGeom prst="rect">
            <a:avLst/>
          </a:prstGeom>
        </p:spPr>
      </p:pic>
      <p:pic>
        <p:nvPicPr>
          <p:cNvPr id="3078" name="Picture 6" descr="Cathedral, Church, Building, Religion, Architectu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1615"/>
            <a:ext cx="5569370" cy="47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232" y="3166205"/>
            <a:ext cx="2909835" cy="2739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276" y="1478812"/>
            <a:ext cx="4961143" cy="52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229" y="4488868"/>
            <a:ext cx="6269803" cy="1882055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192" y="-31228"/>
            <a:ext cx="10072914" cy="2266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06" y="1911571"/>
            <a:ext cx="8837935" cy="50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014" y="3882438"/>
            <a:ext cx="4108151" cy="1978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469" y="2949717"/>
            <a:ext cx="2165097" cy="3422055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27" y="2508743"/>
            <a:ext cx="3092688" cy="4249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3" y="-38053"/>
            <a:ext cx="10000343" cy="2446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4785" y="4546431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69724" y="4546431"/>
            <a:ext cx="150829" cy="325404"/>
          </a:xfrm>
          <a:prstGeom prst="rect">
            <a:avLst/>
          </a:prstGeom>
          <a:solidFill>
            <a:srgbClr val="DB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18" y="4532168"/>
            <a:ext cx="400383" cy="456846"/>
          </a:xfrm>
          <a:prstGeom prst="rect">
            <a:avLst/>
          </a:prstGeom>
        </p:spPr>
      </p:pic>
      <p:pic>
        <p:nvPicPr>
          <p:cNvPr id="21" name="Picture 6" descr="Cathedral, Church, Building, Religion, Architectur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82569" y="2272676"/>
            <a:ext cx="4952165" cy="4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420" y="3066823"/>
            <a:ext cx="2690879" cy="236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35" y="3467627"/>
            <a:ext cx="3526765" cy="2439687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2278">
            <a:off x="6728710" y="2674196"/>
            <a:ext cx="4985179" cy="3348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397" y="-109863"/>
            <a:ext cx="9405257" cy="2527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60" y="2006797"/>
            <a:ext cx="5476852" cy="448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437" y="3173404"/>
            <a:ext cx="3436247" cy="3197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607" y="2789668"/>
            <a:ext cx="3434832" cy="3521632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622" y="-125476"/>
            <a:ext cx="9379974" cy="2738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437" y="2850671"/>
            <a:ext cx="3974159" cy="3980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468" y="2574020"/>
            <a:ext cx="4326794" cy="391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314" y="3334862"/>
            <a:ext cx="4855068" cy="2120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231" y="3225512"/>
            <a:ext cx="3190644" cy="2863570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915" y="-60856"/>
            <a:ext cx="9320981" cy="2823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91" y="2763028"/>
            <a:ext cx="5011970" cy="3612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045" y="3216936"/>
            <a:ext cx="7161955" cy="28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534" y="3038422"/>
            <a:ext cx="3042001" cy="3448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235" y="-84913"/>
            <a:ext cx="9258300" cy="2514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673" y="3810001"/>
            <a:ext cx="2844211" cy="2717680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67722" y="2175682"/>
            <a:ext cx="3997623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150" y="2247900"/>
            <a:ext cx="4735235" cy="46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42" y="2873833"/>
            <a:ext cx="3406096" cy="3331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94" y="3538491"/>
            <a:ext cx="5293155" cy="2355592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350" y="2557907"/>
            <a:ext cx="8971011" cy="3751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543" y="2733668"/>
            <a:ext cx="3667523" cy="3575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5" y="23393"/>
            <a:ext cx="10488749" cy="24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110" y="2695843"/>
            <a:ext cx="3857975" cy="3967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20" y="2674149"/>
            <a:ext cx="3463991" cy="4051645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ttp://c8.alamy.com/comp/AE1TJ6/religious-toleration-act-of-colonial-maryland-1649-AE1TJ6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9526" y="2658964"/>
            <a:ext cx="3768778" cy="40820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15" y="-98496"/>
            <a:ext cx="10981260" cy="2772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611" y="2543663"/>
            <a:ext cx="5134415" cy="43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557" y="3926388"/>
            <a:ext cx="4021542" cy="2648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4" y="3552036"/>
            <a:ext cx="5730685" cy="2480918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69" y="3263342"/>
            <a:ext cx="5304629" cy="331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18" y="-137117"/>
            <a:ext cx="9880970" cy="2438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1677" y="2456577"/>
            <a:ext cx="14152562" cy="1448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001" y="3704133"/>
            <a:ext cx="5347563" cy="33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89" y="2290698"/>
            <a:ext cx="3632264" cy="3499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89" y="2365359"/>
            <a:ext cx="3411883" cy="3286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110" y="2365359"/>
            <a:ext cx="3449234" cy="3299267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ction Button: Go Back or Previous 20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1145"/>
            <a:ext cx="12192000" cy="18124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461" y="2043586"/>
            <a:ext cx="4150766" cy="4011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766" y="2010379"/>
            <a:ext cx="4029486" cy="4642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999" y="2103941"/>
            <a:ext cx="3937455" cy="400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88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009" y="3263831"/>
            <a:ext cx="5117649" cy="2655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364" y="2702617"/>
            <a:ext cx="5011578" cy="3544135"/>
          </a:xfrm>
          <a:prstGeom prst="rect">
            <a:avLst/>
          </a:prstGeom>
        </p:spPr>
      </p:pic>
      <p:sp>
        <p:nvSpPr>
          <p:cNvPr id="29" name="Action Button: Go Forward or Next 28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Action Button: Go Back or Previous 4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https://www.billsbills.com/sites/www.billsbills.com/files/Debtors%20Prison%20in%20Engl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73" y="2533650"/>
            <a:ext cx="5289470" cy="4142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sonofthesouth.net/revolutionary-war/battles/james-edward-oglethorp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859" y="3065727"/>
            <a:ext cx="5208427" cy="3023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42" y="-105102"/>
            <a:ext cx="10210800" cy="253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36" y="2642108"/>
            <a:ext cx="3426287" cy="3299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773" y="2642108"/>
            <a:ext cx="3356605" cy="3235698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ction Button: Go Back or Previous 20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775"/>
            <a:ext cx="12192000" cy="2048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61" y="2453467"/>
            <a:ext cx="4215236" cy="3917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805" y="1966817"/>
            <a:ext cx="4159449" cy="49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ction Button: Go Back or Previous 20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mrkash.com/activities/images/englishcolonie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1889">
            <a:off x="1068904" y="865439"/>
            <a:ext cx="5357171" cy="5507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1"/>
            <a:ext cx="5690668" cy="29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28601" y="1525588"/>
            <a:ext cx="12744450" cy="1350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804" y="2034979"/>
            <a:ext cx="3798863" cy="46802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7705">
            <a:off x="4522307" y="2031325"/>
            <a:ext cx="3773423" cy="437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1562">
            <a:off x="8196644" y="2075712"/>
            <a:ext cx="3421194" cy="4528730"/>
          </a:xfrm>
          <a:prstGeom prst="rect">
            <a:avLst/>
          </a:prstGeom>
        </p:spPr>
      </p:pic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Action Button: Go Back or Previous 49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0122" y="4645560"/>
            <a:ext cx="1943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</a:t>
            </a:r>
            <a:b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Virginia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founded</a:t>
            </a:r>
          </a:p>
        </p:txBody>
      </p:sp>
      <p:sp>
        <p:nvSpPr>
          <p:cNvPr id="7" name="Rectangle 6"/>
          <p:cNvSpPr/>
          <p:nvPr/>
        </p:nvSpPr>
        <p:spPr>
          <a:xfrm rot="21395490">
            <a:off x="5455708" y="4411230"/>
            <a:ext cx="1935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Plymouth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founded</a:t>
            </a:r>
          </a:p>
        </p:txBody>
      </p:sp>
      <p:sp>
        <p:nvSpPr>
          <p:cNvPr id="8" name="Rectangle 7"/>
          <p:cNvSpPr/>
          <p:nvPr/>
        </p:nvSpPr>
        <p:spPr>
          <a:xfrm rot="253277">
            <a:off x="8774982" y="4591078"/>
            <a:ext cx="2089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New Hampshire founded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6" y="-142585"/>
            <a:ext cx="12522200" cy="239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618" y="4454001"/>
            <a:ext cx="2508788" cy="1635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148" y="4209142"/>
            <a:ext cx="2553151" cy="1647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351" y="4340077"/>
            <a:ext cx="2712552" cy="16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90501" y="1525588"/>
            <a:ext cx="12630150" cy="1350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27133">
            <a:off x="2383799" y="2032610"/>
            <a:ext cx="3798863" cy="46802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7151">
            <a:off x="5197556" y="2014117"/>
            <a:ext cx="4092779" cy="4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5491">
            <a:off x="8413610" y="2047372"/>
            <a:ext cx="3690659" cy="4575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427133">
            <a:off x="3411837" y="4677197"/>
            <a:ext cx="1742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Maryland founded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 rot="21138064">
            <a:off x="6126149" y="4703046"/>
            <a:ext cx="2235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Connecticut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founded</a:t>
            </a:r>
          </a:p>
        </p:txBody>
      </p:sp>
      <p:sp>
        <p:nvSpPr>
          <p:cNvPr id="4" name="Rectangle 3"/>
          <p:cNvSpPr/>
          <p:nvPr/>
        </p:nvSpPr>
        <p:spPr>
          <a:xfrm rot="235491">
            <a:off x="9340081" y="4523308"/>
            <a:ext cx="1690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Rhode Island founded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168" y="2013361"/>
            <a:ext cx="3423138" cy="424353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9898" y="4399144"/>
            <a:ext cx="2318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Massachusetts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Bay Colony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Founded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6" y="-142585"/>
            <a:ext cx="12522200" cy="239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701">
            <a:off x="429667" y="4128566"/>
            <a:ext cx="2122014" cy="160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129">
            <a:off x="3041876" y="4458874"/>
            <a:ext cx="2430038" cy="1583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3069">
            <a:off x="6019445" y="4426198"/>
            <a:ext cx="2662467" cy="1848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395">
            <a:off x="9008354" y="4423576"/>
            <a:ext cx="2300686" cy="15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90501" y="1525588"/>
            <a:ext cx="12630150" cy="1350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7151">
            <a:off x="-131594" y="2041706"/>
            <a:ext cx="4322245" cy="48726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5491">
            <a:off x="3424298" y="2035648"/>
            <a:ext cx="3690659" cy="4575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38064">
            <a:off x="885857" y="4757106"/>
            <a:ext cx="2360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Delaware founded</a:t>
            </a:r>
          </a:p>
        </p:txBody>
      </p:sp>
      <p:sp>
        <p:nvSpPr>
          <p:cNvPr id="4" name="Rectangle 3"/>
          <p:cNvSpPr/>
          <p:nvPr/>
        </p:nvSpPr>
        <p:spPr>
          <a:xfrm rot="235491">
            <a:off x="4290441" y="4534493"/>
            <a:ext cx="1690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New York founded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7151">
            <a:off x="6044164" y="2022827"/>
            <a:ext cx="3918953" cy="46516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5491">
            <a:off x="9063360" y="2031677"/>
            <a:ext cx="3514671" cy="435700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21138064">
            <a:off x="6885846" y="4613838"/>
            <a:ext cx="2235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New Jersey founded</a:t>
            </a:r>
          </a:p>
        </p:txBody>
      </p:sp>
      <p:sp>
        <p:nvSpPr>
          <p:cNvPr id="27" name="Rectangle 26"/>
          <p:cNvSpPr/>
          <p:nvPr/>
        </p:nvSpPr>
        <p:spPr>
          <a:xfrm rot="235491">
            <a:off x="9917194" y="4530130"/>
            <a:ext cx="1690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Colony of Pennsylvania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founded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6" y="-142585"/>
            <a:ext cx="12522200" cy="2396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64879">
            <a:off x="899144" y="4638242"/>
            <a:ext cx="2366926" cy="1567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7494">
            <a:off x="4039526" y="4390422"/>
            <a:ext cx="2370645" cy="1468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0493">
            <a:off x="6844782" y="4426185"/>
            <a:ext cx="2440306" cy="1515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472">
            <a:off x="9530058" y="4257432"/>
            <a:ext cx="2444141" cy="15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2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tion Button: Go Forward or Next 21">
            <a:hlinkClick r:id="" action="ppaction://hlinkshowjump?jump=nextslide" highlightClick="1"/>
          </p:cNvPr>
          <p:cNvSpPr/>
          <p:nvPr/>
        </p:nvSpPr>
        <p:spPr>
          <a:xfrm>
            <a:off x="11369419" y="6169639"/>
            <a:ext cx="563682" cy="563682"/>
          </a:xfrm>
          <a:prstGeom prst="actionButtonForwardNext">
            <a:avLst/>
          </a:prstGeom>
          <a:solidFill>
            <a:srgbClr val="F9AC19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ction Button: Go Back or Previous 32">
            <a:hlinkClick r:id="" action="ppaction://hlinkshowjump?jump=previousslide" highlightClick="1"/>
          </p:cNvPr>
          <p:cNvSpPr/>
          <p:nvPr/>
        </p:nvSpPr>
        <p:spPr>
          <a:xfrm>
            <a:off x="235674" y="6089082"/>
            <a:ext cx="563682" cy="563682"/>
          </a:xfrm>
          <a:prstGeom prst="actionButtonBackPrevious">
            <a:avLst/>
          </a:prstGeom>
          <a:solidFill>
            <a:srgbClr val="F9AC1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90501" y="1525588"/>
            <a:ext cx="12630150" cy="1350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7151">
            <a:off x="2436102" y="1990119"/>
            <a:ext cx="4322245" cy="48726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5491">
            <a:off x="6367685" y="2037208"/>
            <a:ext cx="3690659" cy="4575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38064">
            <a:off x="3453553" y="4674742"/>
            <a:ext cx="236092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Comic Sans MS" panose="030F0702030302020204" pitchFamily="66" charset="0"/>
              </a:rPr>
              <a:t>North Carolina and South Carolina become separate colonies</a:t>
            </a:r>
          </a:p>
        </p:txBody>
      </p:sp>
      <p:sp>
        <p:nvSpPr>
          <p:cNvPr id="4" name="Rectangle 3"/>
          <p:cNvSpPr/>
          <p:nvPr/>
        </p:nvSpPr>
        <p:spPr>
          <a:xfrm rot="235491">
            <a:off x="7233828" y="4628386"/>
            <a:ext cx="1690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Georgia Colony founded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6" y="-142585"/>
            <a:ext cx="12522200" cy="2396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084">
            <a:off x="3316459" y="4429041"/>
            <a:ext cx="2720816" cy="1836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5530">
            <a:off x="6904321" y="4402948"/>
            <a:ext cx="2433832" cy="15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18008</TotalTime>
  <Words>337</Words>
  <Application>Microsoft Office PowerPoint</Application>
  <PresentationFormat>Custom</PresentationFormat>
  <Paragraphs>41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Bowden</dc:creator>
  <cp:lastModifiedBy>Alison Mc Lin</cp:lastModifiedBy>
  <cp:revision>337</cp:revision>
  <dcterms:created xsi:type="dcterms:W3CDTF">2016-08-17T15:48:08Z</dcterms:created>
  <dcterms:modified xsi:type="dcterms:W3CDTF">2018-08-22T18:13:45Z</dcterms:modified>
</cp:coreProperties>
</file>