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348" r:id="rId2"/>
    <p:sldId id="350" r:id="rId3"/>
    <p:sldId id="257" r:id="rId4"/>
    <p:sldId id="343" r:id="rId5"/>
    <p:sldId id="258" r:id="rId6"/>
    <p:sldId id="295" r:id="rId7"/>
    <p:sldId id="333" r:id="rId8"/>
    <p:sldId id="267" r:id="rId9"/>
    <p:sldId id="296" r:id="rId10"/>
    <p:sldId id="265" r:id="rId11"/>
    <p:sldId id="266" r:id="rId12"/>
    <p:sldId id="263" r:id="rId13"/>
    <p:sldId id="261" r:id="rId14"/>
    <p:sldId id="268" r:id="rId15"/>
    <p:sldId id="259" r:id="rId16"/>
    <p:sldId id="260" r:id="rId17"/>
    <p:sldId id="270" r:id="rId18"/>
    <p:sldId id="269" r:id="rId19"/>
    <p:sldId id="271" r:id="rId20"/>
    <p:sldId id="273" r:id="rId21"/>
    <p:sldId id="275" r:id="rId22"/>
    <p:sldId id="342" r:id="rId23"/>
    <p:sldId id="276" r:id="rId24"/>
    <p:sldId id="349" r:id="rId25"/>
    <p:sldId id="280" r:id="rId26"/>
    <p:sldId id="284" r:id="rId27"/>
    <p:sldId id="285" r:id="rId28"/>
    <p:sldId id="286" r:id="rId29"/>
    <p:sldId id="287" r:id="rId30"/>
    <p:sldId id="288" r:id="rId31"/>
    <p:sldId id="289" r:id="rId32"/>
    <p:sldId id="274" r:id="rId33"/>
    <p:sldId id="278" r:id="rId34"/>
    <p:sldId id="279" r:id="rId35"/>
    <p:sldId id="291" r:id="rId36"/>
    <p:sldId id="292" r:id="rId37"/>
    <p:sldId id="293" r:id="rId38"/>
    <p:sldId id="294" r:id="rId39"/>
    <p:sldId id="297" r:id="rId40"/>
    <p:sldId id="299" r:id="rId41"/>
    <p:sldId id="300" r:id="rId42"/>
    <p:sldId id="301" r:id="rId43"/>
    <p:sldId id="303" r:id="rId44"/>
    <p:sldId id="302" r:id="rId45"/>
    <p:sldId id="304" r:id="rId46"/>
    <p:sldId id="331" r:id="rId47"/>
    <p:sldId id="332" r:id="rId48"/>
    <p:sldId id="305" r:id="rId49"/>
    <p:sldId id="307" r:id="rId50"/>
    <p:sldId id="308" r:id="rId51"/>
    <p:sldId id="309" r:id="rId52"/>
    <p:sldId id="310" r:id="rId53"/>
    <p:sldId id="311" r:id="rId54"/>
    <p:sldId id="329" r:id="rId55"/>
    <p:sldId id="312" r:id="rId56"/>
    <p:sldId id="314" r:id="rId57"/>
    <p:sldId id="315" r:id="rId58"/>
    <p:sldId id="306" r:id="rId59"/>
    <p:sldId id="339" r:id="rId60"/>
    <p:sldId id="317" r:id="rId61"/>
    <p:sldId id="325" r:id="rId62"/>
    <p:sldId id="335" r:id="rId63"/>
    <p:sldId id="336" r:id="rId64"/>
    <p:sldId id="319" r:id="rId65"/>
    <p:sldId id="320" r:id="rId66"/>
    <p:sldId id="322" r:id="rId67"/>
    <p:sldId id="330" r:id="rId68"/>
    <p:sldId id="321" r:id="rId69"/>
    <p:sldId id="324" r:id="rId70"/>
    <p:sldId id="323" r:id="rId71"/>
    <p:sldId id="326" r:id="rId72"/>
    <p:sldId id="318" r:id="rId73"/>
    <p:sldId id="328" r:id="rId74"/>
    <p:sldId id="337" r:id="rId75"/>
    <p:sldId id="340" r:id="rId76"/>
    <p:sldId id="341" r:id="rId77"/>
    <p:sldId id="346" r:id="rId78"/>
    <p:sldId id="347" r:id="rId79"/>
    <p:sldId id="344" r:id="rId80"/>
    <p:sldId id="345"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42" autoAdjust="0"/>
    <p:restoredTop sz="92415" autoAdjust="0"/>
  </p:normalViewPr>
  <p:slideViewPr>
    <p:cSldViewPr snapToGrid="0" snapToObjects="1">
      <p:cViewPr>
        <p:scale>
          <a:sx n="121" d="100"/>
          <a:sy n="121" d="100"/>
        </p:scale>
        <p:origin x="114" y="288"/>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25454-BACD-45C1-B4AD-7EC1BA6B88BF}" type="doc">
      <dgm:prSet loTypeId="urn:microsoft.com/office/officeart/2005/8/layout/vList3" loCatId="picture" qsTypeId="urn:microsoft.com/office/officeart/2005/8/quickstyle/3D1" qsCatId="3D" csTypeId="urn:microsoft.com/office/officeart/2005/8/colors/accent2_4" csCatId="accent2" phldr="1"/>
      <dgm:spPr/>
    </dgm:pt>
    <dgm:pt modelId="{C31BFBB2-1FF7-4620-A430-77E0565BF8B5}">
      <dgm:prSet phldrT="[Text]"/>
      <dgm:spPr/>
      <dgm:t>
        <a:bodyPr/>
        <a:lstStyle/>
        <a:p>
          <a:r>
            <a:rPr lang="en-US" dirty="0" smtClean="0"/>
            <a:t>British walked in lines, extremely organized </a:t>
          </a:r>
          <a:endParaRPr lang="en-US" dirty="0"/>
        </a:p>
      </dgm:t>
    </dgm:pt>
    <dgm:pt modelId="{3026BFFF-0B73-4A46-BF2B-E3457C2B8241}" type="parTrans" cxnId="{45EECF19-6B29-4498-921C-6592B826242A}">
      <dgm:prSet/>
      <dgm:spPr/>
      <dgm:t>
        <a:bodyPr/>
        <a:lstStyle/>
        <a:p>
          <a:endParaRPr lang="en-US"/>
        </a:p>
      </dgm:t>
    </dgm:pt>
    <dgm:pt modelId="{E699A84D-CFF0-468B-9E3B-0F3081ABCAB4}" type="sibTrans" cxnId="{45EECF19-6B29-4498-921C-6592B826242A}">
      <dgm:prSet/>
      <dgm:spPr/>
      <dgm:t>
        <a:bodyPr/>
        <a:lstStyle/>
        <a:p>
          <a:endParaRPr lang="en-US"/>
        </a:p>
      </dgm:t>
    </dgm:pt>
    <dgm:pt modelId="{CC6839A6-E3E0-4F48-839D-A29E67FFA5EB}">
      <dgm:prSet phldrT="[Text]"/>
      <dgm:spPr/>
      <dgm:t>
        <a:bodyPr/>
        <a:lstStyle/>
        <a:p>
          <a:r>
            <a:rPr lang="en-US" dirty="0" smtClean="0"/>
            <a:t>Led to difficulty reloading &amp; firing weapons</a:t>
          </a:r>
          <a:endParaRPr lang="en-US" dirty="0"/>
        </a:p>
      </dgm:t>
    </dgm:pt>
    <dgm:pt modelId="{3FDF9A40-A8BD-4BEE-BF42-FC5C9DC61DDB}" type="parTrans" cxnId="{6EDE84DC-54AC-400F-B138-B99B78BE4A76}">
      <dgm:prSet/>
      <dgm:spPr/>
      <dgm:t>
        <a:bodyPr/>
        <a:lstStyle/>
        <a:p>
          <a:endParaRPr lang="en-US"/>
        </a:p>
      </dgm:t>
    </dgm:pt>
    <dgm:pt modelId="{5001A223-8553-4DAC-8F65-8B64984A2714}" type="sibTrans" cxnId="{6EDE84DC-54AC-400F-B138-B99B78BE4A76}">
      <dgm:prSet/>
      <dgm:spPr/>
      <dgm:t>
        <a:bodyPr/>
        <a:lstStyle/>
        <a:p>
          <a:endParaRPr lang="en-US"/>
        </a:p>
      </dgm:t>
    </dgm:pt>
    <dgm:pt modelId="{BDB87D42-4545-46C1-A6FC-53ADB71255C9}">
      <dgm:prSet phldrT="[Text]"/>
      <dgm:spPr/>
      <dgm:t>
        <a:bodyPr/>
        <a:lstStyle/>
        <a:p>
          <a:r>
            <a:rPr lang="en-US" dirty="0" smtClean="0"/>
            <a:t>Easy target for outnumbered 13 colonies </a:t>
          </a:r>
          <a:endParaRPr lang="en-US" dirty="0"/>
        </a:p>
      </dgm:t>
    </dgm:pt>
    <dgm:pt modelId="{145B7622-DA2E-4F8B-96E9-50524727481C}" type="parTrans" cxnId="{56869ACE-B1F8-4A8A-A5B2-B12E1681E0DE}">
      <dgm:prSet/>
      <dgm:spPr/>
      <dgm:t>
        <a:bodyPr/>
        <a:lstStyle/>
        <a:p>
          <a:endParaRPr lang="en-US"/>
        </a:p>
      </dgm:t>
    </dgm:pt>
    <dgm:pt modelId="{71A28215-0B62-4423-BBF6-855171FDDC59}" type="sibTrans" cxnId="{56869ACE-B1F8-4A8A-A5B2-B12E1681E0DE}">
      <dgm:prSet/>
      <dgm:spPr/>
      <dgm:t>
        <a:bodyPr/>
        <a:lstStyle/>
        <a:p>
          <a:endParaRPr lang="en-US"/>
        </a:p>
      </dgm:t>
    </dgm:pt>
    <dgm:pt modelId="{66CA3C83-A606-46A2-99CE-DA077D1D3029}" type="pres">
      <dgm:prSet presAssocID="{A7625454-BACD-45C1-B4AD-7EC1BA6B88BF}" presName="linearFlow" presStyleCnt="0">
        <dgm:presLayoutVars>
          <dgm:dir/>
          <dgm:resizeHandles val="exact"/>
        </dgm:presLayoutVars>
      </dgm:prSet>
      <dgm:spPr/>
    </dgm:pt>
    <dgm:pt modelId="{E819B6EC-ECBD-4E8E-A587-428FE3A7D503}" type="pres">
      <dgm:prSet presAssocID="{C31BFBB2-1FF7-4620-A430-77E0565BF8B5}" presName="composite" presStyleCnt="0"/>
      <dgm:spPr/>
    </dgm:pt>
    <dgm:pt modelId="{5D2558AA-D6EF-49D9-A1CD-2F07F88BD956}" type="pres">
      <dgm:prSet presAssocID="{C31BFBB2-1FF7-4620-A430-77E0565BF8B5}"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AFCFFA87-2FC1-4511-BB5A-BC3DC6BCC89B}" type="pres">
      <dgm:prSet presAssocID="{C31BFBB2-1FF7-4620-A430-77E0565BF8B5}" presName="txShp" presStyleLbl="node1" presStyleIdx="0" presStyleCnt="3">
        <dgm:presLayoutVars>
          <dgm:bulletEnabled val="1"/>
        </dgm:presLayoutVars>
      </dgm:prSet>
      <dgm:spPr/>
      <dgm:t>
        <a:bodyPr/>
        <a:lstStyle/>
        <a:p>
          <a:endParaRPr lang="en-US"/>
        </a:p>
      </dgm:t>
    </dgm:pt>
    <dgm:pt modelId="{912FB03F-9393-4E3E-B77A-5432D4974EBA}" type="pres">
      <dgm:prSet presAssocID="{E699A84D-CFF0-468B-9E3B-0F3081ABCAB4}" presName="spacing" presStyleCnt="0"/>
      <dgm:spPr/>
    </dgm:pt>
    <dgm:pt modelId="{F376468B-51F1-4E17-80D9-DC923EA72634}" type="pres">
      <dgm:prSet presAssocID="{CC6839A6-E3E0-4F48-839D-A29E67FFA5EB}" presName="composite" presStyleCnt="0"/>
      <dgm:spPr/>
    </dgm:pt>
    <dgm:pt modelId="{DFB19A2A-5F28-4952-8DFE-7B81FC65214D}" type="pres">
      <dgm:prSet presAssocID="{CC6839A6-E3E0-4F48-839D-A29E67FFA5EB}"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dgm:spPr>
    </dgm:pt>
    <dgm:pt modelId="{303C76F9-1481-4153-A840-1C139A4FC7DF}" type="pres">
      <dgm:prSet presAssocID="{CC6839A6-E3E0-4F48-839D-A29E67FFA5EB}" presName="txShp" presStyleLbl="node1" presStyleIdx="1" presStyleCnt="3">
        <dgm:presLayoutVars>
          <dgm:bulletEnabled val="1"/>
        </dgm:presLayoutVars>
      </dgm:prSet>
      <dgm:spPr/>
      <dgm:t>
        <a:bodyPr/>
        <a:lstStyle/>
        <a:p>
          <a:endParaRPr lang="en-US"/>
        </a:p>
      </dgm:t>
    </dgm:pt>
    <dgm:pt modelId="{6E020BA5-C545-409B-910A-F7DFDE2BFCC5}" type="pres">
      <dgm:prSet presAssocID="{5001A223-8553-4DAC-8F65-8B64984A2714}" presName="spacing" presStyleCnt="0"/>
      <dgm:spPr/>
    </dgm:pt>
    <dgm:pt modelId="{936F3054-C0C4-4BF4-BAC9-6309CC8131E2}" type="pres">
      <dgm:prSet presAssocID="{BDB87D42-4545-46C1-A6FC-53ADB71255C9}" presName="composite" presStyleCnt="0"/>
      <dgm:spPr/>
    </dgm:pt>
    <dgm:pt modelId="{C49CD965-A409-4051-A25C-59C2ABCBA61E}" type="pres">
      <dgm:prSet presAssocID="{BDB87D42-4545-46C1-A6FC-53ADB71255C9}"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7DF8957B-A1AE-44B8-B626-CAC583508CFF}" type="pres">
      <dgm:prSet presAssocID="{BDB87D42-4545-46C1-A6FC-53ADB71255C9}" presName="txShp" presStyleLbl="node1" presStyleIdx="2" presStyleCnt="3">
        <dgm:presLayoutVars>
          <dgm:bulletEnabled val="1"/>
        </dgm:presLayoutVars>
      </dgm:prSet>
      <dgm:spPr/>
      <dgm:t>
        <a:bodyPr/>
        <a:lstStyle/>
        <a:p>
          <a:endParaRPr lang="en-US"/>
        </a:p>
      </dgm:t>
    </dgm:pt>
  </dgm:ptLst>
  <dgm:cxnLst>
    <dgm:cxn modelId="{F1ACB60D-5E23-8144-A0BE-29FFD73F587E}" type="presOf" srcId="{CC6839A6-E3E0-4F48-839D-A29E67FFA5EB}" destId="{303C76F9-1481-4153-A840-1C139A4FC7DF}" srcOrd="0" destOrd="0" presId="urn:microsoft.com/office/officeart/2005/8/layout/vList3"/>
    <dgm:cxn modelId="{56869ACE-B1F8-4A8A-A5B2-B12E1681E0DE}" srcId="{A7625454-BACD-45C1-B4AD-7EC1BA6B88BF}" destId="{BDB87D42-4545-46C1-A6FC-53ADB71255C9}" srcOrd="2" destOrd="0" parTransId="{145B7622-DA2E-4F8B-96E9-50524727481C}" sibTransId="{71A28215-0B62-4423-BBF6-855171FDDC59}"/>
    <dgm:cxn modelId="{F71C1F28-87B5-1B4D-AB18-64F272C0CF70}" type="presOf" srcId="{BDB87D42-4545-46C1-A6FC-53ADB71255C9}" destId="{7DF8957B-A1AE-44B8-B626-CAC583508CFF}" srcOrd="0" destOrd="0" presId="urn:microsoft.com/office/officeart/2005/8/layout/vList3"/>
    <dgm:cxn modelId="{6EDE84DC-54AC-400F-B138-B99B78BE4A76}" srcId="{A7625454-BACD-45C1-B4AD-7EC1BA6B88BF}" destId="{CC6839A6-E3E0-4F48-839D-A29E67FFA5EB}" srcOrd="1" destOrd="0" parTransId="{3FDF9A40-A8BD-4BEE-BF42-FC5C9DC61DDB}" sibTransId="{5001A223-8553-4DAC-8F65-8B64984A2714}"/>
    <dgm:cxn modelId="{45EECF19-6B29-4498-921C-6592B826242A}" srcId="{A7625454-BACD-45C1-B4AD-7EC1BA6B88BF}" destId="{C31BFBB2-1FF7-4620-A430-77E0565BF8B5}" srcOrd="0" destOrd="0" parTransId="{3026BFFF-0B73-4A46-BF2B-E3457C2B8241}" sibTransId="{E699A84D-CFF0-468B-9E3B-0F3081ABCAB4}"/>
    <dgm:cxn modelId="{5B351AC1-5A3A-564C-A5E7-CD0F2C2C317A}" type="presOf" srcId="{A7625454-BACD-45C1-B4AD-7EC1BA6B88BF}" destId="{66CA3C83-A606-46A2-99CE-DA077D1D3029}" srcOrd="0" destOrd="0" presId="urn:microsoft.com/office/officeart/2005/8/layout/vList3"/>
    <dgm:cxn modelId="{45A02C7B-C5AB-004E-ABAA-4DFBE26E9B6F}" type="presOf" srcId="{C31BFBB2-1FF7-4620-A430-77E0565BF8B5}" destId="{AFCFFA87-2FC1-4511-BB5A-BC3DC6BCC89B}" srcOrd="0" destOrd="0" presId="urn:microsoft.com/office/officeart/2005/8/layout/vList3"/>
    <dgm:cxn modelId="{7BEE1E58-8C48-C74D-83A3-8F98E5429733}" type="presParOf" srcId="{66CA3C83-A606-46A2-99CE-DA077D1D3029}" destId="{E819B6EC-ECBD-4E8E-A587-428FE3A7D503}" srcOrd="0" destOrd="0" presId="urn:microsoft.com/office/officeart/2005/8/layout/vList3"/>
    <dgm:cxn modelId="{D5E52E70-7925-C34F-87D7-7B1ACBE3C2D3}" type="presParOf" srcId="{E819B6EC-ECBD-4E8E-A587-428FE3A7D503}" destId="{5D2558AA-D6EF-49D9-A1CD-2F07F88BD956}" srcOrd="0" destOrd="0" presId="urn:microsoft.com/office/officeart/2005/8/layout/vList3"/>
    <dgm:cxn modelId="{E652C817-F333-4C43-BFE4-592B556F4E6A}" type="presParOf" srcId="{E819B6EC-ECBD-4E8E-A587-428FE3A7D503}" destId="{AFCFFA87-2FC1-4511-BB5A-BC3DC6BCC89B}" srcOrd="1" destOrd="0" presId="urn:microsoft.com/office/officeart/2005/8/layout/vList3"/>
    <dgm:cxn modelId="{EA05D62C-511A-2A4D-AB55-33B53B4CA60C}" type="presParOf" srcId="{66CA3C83-A606-46A2-99CE-DA077D1D3029}" destId="{912FB03F-9393-4E3E-B77A-5432D4974EBA}" srcOrd="1" destOrd="0" presId="urn:microsoft.com/office/officeart/2005/8/layout/vList3"/>
    <dgm:cxn modelId="{FD252B2C-F1B3-E24F-B515-C3F2595F82E4}" type="presParOf" srcId="{66CA3C83-A606-46A2-99CE-DA077D1D3029}" destId="{F376468B-51F1-4E17-80D9-DC923EA72634}" srcOrd="2" destOrd="0" presId="urn:microsoft.com/office/officeart/2005/8/layout/vList3"/>
    <dgm:cxn modelId="{8A30F3C4-C409-3044-8423-24553E551846}" type="presParOf" srcId="{F376468B-51F1-4E17-80D9-DC923EA72634}" destId="{DFB19A2A-5F28-4952-8DFE-7B81FC65214D}" srcOrd="0" destOrd="0" presId="urn:microsoft.com/office/officeart/2005/8/layout/vList3"/>
    <dgm:cxn modelId="{CF687CDF-9ED0-7140-943E-800F70533B38}" type="presParOf" srcId="{F376468B-51F1-4E17-80D9-DC923EA72634}" destId="{303C76F9-1481-4153-A840-1C139A4FC7DF}" srcOrd="1" destOrd="0" presId="urn:microsoft.com/office/officeart/2005/8/layout/vList3"/>
    <dgm:cxn modelId="{692F8C24-CF68-CC47-B967-A78AD267EE17}" type="presParOf" srcId="{66CA3C83-A606-46A2-99CE-DA077D1D3029}" destId="{6E020BA5-C545-409B-910A-F7DFDE2BFCC5}" srcOrd="3" destOrd="0" presId="urn:microsoft.com/office/officeart/2005/8/layout/vList3"/>
    <dgm:cxn modelId="{DBFEFC83-12A5-244A-A0E3-9D0508CEF701}" type="presParOf" srcId="{66CA3C83-A606-46A2-99CE-DA077D1D3029}" destId="{936F3054-C0C4-4BF4-BAC9-6309CC8131E2}" srcOrd="4" destOrd="0" presId="urn:microsoft.com/office/officeart/2005/8/layout/vList3"/>
    <dgm:cxn modelId="{3BD3FE81-B801-884E-981F-164499AF5F27}" type="presParOf" srcId="{936F3054-C0C4-4BF4-BAC9-6309CC8131E2}" destId="{C49CD965-A409-4051-A25C-59C2ABCBA61E}" srcOrd="0" destOrd="0" presId="urn:microsoft.com/office/officeart/2005/8/layout/vList3"/>
    <dgm:cxn modelId="{F6C946D0-9A3C-B240-BDA5-E869E7AC6A8D}" type="presParOf" srcId="{936F3054-C0C4-4BF4-BAC9-6309CC8131E2}" destId="{7DF8957B-A1AE-44B8-B626-CAC583508CF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2834-AF3D-EE4F-A3B4-5A8FFF0D8825}" type="datetimeFigureOut">
              <a:rPr lang="en-US" smtClean="0"/>
              <a:t>8/24/2018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3DFCB1-3222-FB4B-BADB-5CCB9433DF45}" type="slidenum">
              <a:rPr lang="en-US" smtClean="0"/>
              <a:t>‹#›</a:t>
            </a:fld>
            <a:endParaRPr lang="en-US"/>
          </a:p>
        </p:txBody>
      </p:sp>
    </p:spTree>
    <p:extLst>
      <p:ext uri="{BB962C8B-B14F-4D97-AF65-F5344CB8AC3E}">
        <p14:creationId xmlns:p14="http://schemas.microsoft.com/office/powerpoint/2010/main" val="1642442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What did the various parts of the snake represent?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Questions</a:t>
            </a:r>
            <a:r>
              <a:rPr lang="en-US" sz="1200" kern="1200" baseline="0" dirty="0" smtClean="0">
                <a:solidFill>
                  <a:schemeClr val="tx1"/>
                </a:solidFill>
                <a:effectLst/>
                <a:latin typeface="+mn-lt"/>
                <a:ea typeface="+mn-ea"/>
                <a:cs typeface="+mn-cs"/>
              </a:rPr>
              <a:t> to ask: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did the various parts of the snake represent?</a:t>
            </a:r>
            <a:r>
              <a:rPr lang="en-US" dirty="0" smtClean="0">
                <a:effectLst/>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What did the snake represent as a whole?</a:t>
            </a:r>
          </a:p>
          <a:p>
            <a:r>
              <a:rPr lang="en-US" sz="1200" kern="1200" dirty="0" smtClean="0">
                <a:solidFill>
                  <a:schemeClr val="tx1"/>
                </a:solidFill>
                <a:effectLst/>
                <a:latin typeface="+mn-lt"/>
                <a:ea typeface="+mn-ea"/>
                <a:cs typeface="+mn-cs"/>
              </a:rPr>
              <a:t> What do you think Franklin was attempting to express through the cartoon?</a:t>
            </a:r>
          </a:p>
          <a:p>
            <a:endParaRPr lang="en-US" dirty="0"/>
          </a:p>
        </p:txBody>
      </p:sp>
      <p:sp>
        <p:nvSpPr>
          <p:cNvPr id="4" name="Slide Number Placeholder 3"/>
          <p:cNvSpPr>
            <a:spLocks noGrp="1"/>
          </p:cNvSpPr>
          <p:nvPr>
            <p:ph type="sldNum" sz="quarter" idx="10"/>
          </p:nvPr>
        </p:nvSpPr>
        <p:spPr/>
        <p:txBody>
          <a:bodyPr/>
          <a:lstStyle/>
          <a:p>
            <a:fld id="{5B3DFCB1-3222-FB4B-BADB-5CCB9433DF45}" type="slidenum">
              <a:rPr lang="en-US" smtClean="0"/>
              <a:t>13</a:t>
            </a:fld>
            <a:endParaRPr lang="en-US"/>
          </a:p>
        </p:txBody>
      </p:sp>
    </p:spTree>
    <p:extLst>
      <p:ext uri="{BB962C8B-B14F-4D97-AF65-F5344CB8AC3E}">
        <p14:creationId xmlns:p14="http://schemas.microsoft.com/office/powerpoint/2010/main" val="182859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3DFCB1-3222-FB4B-BADB-5CCB9433DF45}" type="slidenum">
              <a:rPr lang="en-US" smtClean="0"/>
              <a:t>62</a:t>
            </a:fld>
            <a:endParaRPr lang="en-US"/>
          </a:p>
        </p:txBody>
      </p:sp>
    </p:spTree>
    <p:extLst>
      <p:ext uri="{BB962C8B-B14F-4D97-AF65-F5344CB8AC3E}">
        <p14:creationId xmlns:p14="http://schemas.microsoft.com/office/powerpoint/2010/main" val="271044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charset="0"/>
                <a:ea typeface="ＭＳ Ｐゴシック" charset="0"/>
              </a:defRPr>
            </a:lvl1pPr>
            <a:lvl2pPr marL="742950" indent="-285750">
              <a:defRPr sz="2000">
                <a:solidFill>
                  <a:schemeClr val="tx1"/>
                </a:solidFill>
                <a:latin typeface="Tahoma" charset="0"/>
                <a:ea typeface="ＭＳ Ｐゴシック" charset="0"/>
              </a:defRPr>
            </a:lvl2pPr>
            <a:lvl3pPr marL="1143000" indent="-228600">
              <a:defRPr sz="2000">
                <a:solidFill>
                  <a:schemeClr val="tx1"/>
                </a:solidFill>
                <a:latin typeface="Tahoma" charset="0"/>
                <a:ea typeface="ＭＳ Ｐゴシック" charset="0"/>
              </a:defRPr>
            </a:lvl3pPr>
            <a:lvl4pPr marL="1600200" indent="-228600">
              <a:defRPr sz="2000">
                <a:solidFill>
                  <a:schemeClr val="tx1"/>
                </a:solidFill>
                <a:latin typeface="Tahoma" charset="0"/>
                <a:ea typeface="ＭＳ Ｐゴシック" charset="0"/>
              </a:defRPr>
            </a:lvl4pPr>
            <a:lvl5pPr marL="2057400" indent="-228600">
              <a:defRPr sz="2000">
                <a:solidFill>
                  <a:schemeClr val="tx1"/>
                </a:solidFill>
                <a:latin typeface="Tahoma" charset="0"/>
                <a:ea typeface="ＭＳ Ｐゴシック" charset="0"/>
              </a:defRPr>
            </a:lvl5pPr>
            <a:lvl6pPr marL="2514600" indent="-228600" eaLnBrk="0" fontAlgn="base" hangingPunct="0">
              <a:spcBef>
                <a:spcPct val="0"/>
              </a:spcBef>
              <a:spcAft>
                <a:spcPct val="0"/>
              </a:spcAft>
              <a:defRPr sz="2000">
                <a:solidFill>
                  <a:schemeClr val="tx1"/>
                </a:solidFill>
                <a:latin typeface="Tahoma" charset="0"/>
                <a:ea typeface="ＭＳ Ｐゴシック" charset="0"/>
              </a:defRPr>
            </a:lvl6pPr>
            <a:lvl7pPr marL="2971800" indent="-228600" eaLnBrk="0" fontAlgn="base" hangingPunct="0">
              <a:spcBef>
                <a:spcPct val="0"/>
              </a:spcBef>
              <a:spcAft>
                <a:spcPct val="0"/>
              </a:spcAft>
              <a:defRPr sz="2000">
                <a:solidFill>
                  <a:schemeClr val="tx1"/>
                </a:solidFill>
                <a:latin typeface="Tahoma" charset="0"/>
                <a:ea typeface="ＭＳ Ｐゴシック" charset="0"/>
              </a:defRPr>
            </a:lvl7pPr>
            <a:lvl8pPr marL="3429000" indent="-228600" eaLnBrk="0" fontAlgn="base" hangingPunct="0">
              <a:spcBef>
                <a:spcPct val="0"/>
              </a:spcBef>
              <a:spcAft>
                <a:spcPct val="0"/>
              </a:spcAft>
              <a:defRPr sz="2000">
                <a:solidFill>
                  <a:schemeClr val="tx1"/>
                </a:solidFill>
                <a:latin typeface="Tahoma" charset="0"/>
                <a:ea typeface="ＭＳ Ｐゴシック" charset="0"/>
              </a:defRPr>
            </a:lvl8pPr>
            <a:lvl9pPr marL="3886200" indent="-228600" eaLnBrk="0" fontAlgn="base" hangingPunct="0">
              <a:spcBef>
                <a:spcPct val="0"/>
              </a:spcBef>
              <a:spcAft>
                <a:spcPct val="0"/>
              </a:spcAft>
              <a:defRPr sz="2000">
                <a:solidFill>
                  <a:schemeClr val="tx1"/>
                </a:solidFill>
                <a:latin typeface="Tahoma" charset="0"/>
                <a:ea typeface="ＭＳ Ｐゴシック" charset="0"/>
              </a:defRPr>
            </a:lvl9pPr>
          </a:lstStyle>
          <a:p>
            <a:fld id="{DDAE2098-EBDA-D147-A072-E11454D464ED}" type="slidenum">
              <a:rPr lang="en-US" sz="1200">
                <a:latin typeface="Arial" charset="0"/>
              </a:rPr>
              <a:pPr/>
              <a:t>14</a:t>
            </a:fld>
            <a:endParaRPr lang="en-US" sz="120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A329066-3ADE-4740-A32E-1C28DCCD78E3}" type="slidenum">
              <a:rPr lang="en-US"/>
              <a:pPr/>
              <a:t>15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The French and Indian War was a seven-year war between England and the American colonies, against the French and some of the Native Americans in North America.  The war ended in 1763 when France finally ceded all of its holdings in North America, west of Mississippi. The most long lasting effect of the war was not negotiated between the parties? Rather, it was the effect the war had on the American colonies. The cost of the war and of controlling the newly acquired territories was high. The British looked to the colonies to help pay those costs. That began the long spiral of events that led to the Revolution.</a:t>
            </a:r>
          </a:p>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3DFCB1-3222-FB4B-BADB-5CCB9433DF45}" type="slidenum">
              <a:rPr lang="en-US" smtClean="0"/>
              <a:t>17</a:t>
            </a:fld>
            <a:endParaRPr lang="en-US"/>
          </a:p>
        </p:txBody>
      </p:sp>
    </p:spTree>
    <p:extLst>
      <p:ext uri="{BB962C8B-B14F-4D97-AF65-F5344CB8AC3E}">
        <p14:creationId xmlns:p14="http://schemas.microsoft.com/office/powerpoint/2010/main" val="160925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25BD0F-E3BE-0041-A7B4-3FD35A44B197}" type="slidenum">
              <a:rPr lang="en-US" sz="1200"/>
              <a:pPr eaLnBrk="1" hangingPunct="1"/>
              <a:t>21</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On October 7, 1763, King George III issued a royal proclamation which forbade American colonists from settling west of the Appalachian Mountains. This was intended to stabilize relations with the Native American population, most of which had sided with France in the recent conflict, as well as reduce the cost of colonial defense. In America, the proclamation was met with outrage as many colonists had either purchased land west of the mountains or had received land grants for services rendered during the war. The colonists felt there was no way any proclamation could stop the natural movement of the Colonists westward.</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25BD0F-E3BE-0041-A7B4-3FD35A44B197}" type="slidenum">
              <a:rPr lang="en-US" sz="1200"/>
              <a:pPr eaLnBrk="1" hangingPunct="1"/>
              <a:t>22</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On October 7, 1763, King George III issued a royal proclamation which forbade American colonists from settling west of the Appalachian Mountains. This was intended to stabilize relations with the Native American population, most of which had sided with France in the recent conflict, as well as reduce the cost of colonial defense. In America, the proclamation was met with outrage as many colonists had either purchased land west of the mountains or had received land grants for services rendered during the war. The colonists felt there was no way any proclamation could stop the natural movement of the Colonists westward.</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3DFCB1-3222-FB4B-BADB-5CCB9433DF45}" type="slidenum">
              <a:rPr lang="en-US" smtClean="0"/>
              <a:t>23</a:t>
            </a:fld>
            <a:endParaRPr lang="en-US"/>
          </a:p>
        </p:txBody>
      </p:sp>
    </p:spTree>
    <p:extLst>
      <p:ext uri="{BB962C8B-B14F-4D97-AF65-F5344CB8AC3E}">
        <p14:creationId xmlns:p14="http://schemas.microsoft.com/office/powerpoint/2010/main" val="214262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a:t>
            </a:r>
            <a:r>
              <a:rPr lang="en-US" smtClean="0"/>
              <a:t>revere</a:t>
            </a:r>
            <a:r>
              <a:rPr lang="en-US" baseline="0" smtClean="0"/>
              <a:t> etching </a:t>
            </a:r>
            <a:endParaRPr lang="en-US"/>
          </a:p>
        </p:txBody>
      </p:sp>
      <p:sp>
        <p:nvSpPr>
          <p:cNvPr id="4" name="Slide Number Placeholder 3"/>
          <p:cNvSpPr>
            <a:spLocks noGrp="1"/>
          </p:cNvSpPr>
          <p:nvPr>
            <p:ph type="sldNum" sz="quarter" idx="10"/>
          </p:nvPr>
        </p:nvSpPr>
        <p:spPr/>
        <p:txBody>
          <a:bodyPr/>
          <a:lstStyle/>
          <a:p>
            <a:fld id="{5B3DFCB1-3222-FB4B-BADB-5CCB9433DF45}" type="slidenum">
              <a:rPr lang="en-US" smtClean="0"/>
              <a:t>39</a:t>
            </a:fld>
            <a:endParaRPr lang="en-US"/>
          </a:p>
        </p:txBody>
      </p:sp>
    </p:spTree>
    <p:extLst>
      <p:ext uri="{BB962C8B-B14F-4D97-AF65-F5344CB8AC3E}">
        <p14:creationId xmlns:p14="http://schemas.microsoft.com/office/powerpoint/2010/main" val="251342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Boston Massacre, the colonies stayed calm</a:t>
            </a:r>
          </a:p>
          <a:p>
            <a:r>
              <a:rPr lang="en-US" dirty="0" smtClean="0"/>
              <a:t>• Britain repealed the Townshend Acts—they did keep the tax on tea</a:t>
            </a:r>
          </a:p>
          <a:p>
            <a:r>
              <a:rPr lang="en-US" dirty="0" smtClean="0"/>
              <a:t>• Britain faced a new problem—The East India Company (largest in</a:t>
            </a:r>
          </a:p>
          <a:p>
            <a:r>
              <a:rPr lang="en-US" dirty="0" smtClean="0"/>
              <a:t>England) was losing money—to help it recover, Parliament came up</a:t>
            </a:r>
          </a:p>
          <a:p>
            <a:r>
              <a:rPr lang="en-US" dirty="0" smtClean="0"/>
              <a:t>with The Tea Act.</a:t>
            </a:r>
          </a:p>
          <a:p>
            <a:r>
              <a:rPr lang="en-US" dirty="0" smtClean="0"/>
              <a:t>• The company was not taxed to ship the tea to the colonies, but the</a:t>
            </a:r>
          </a:p>
          <a:p>
            <a:r>
              <a:rPr lang="en-US" dirty="0" smtClean="0"/>
              <a:t>colonies had to pay a tax to England for the tea.</a:t>
            </a:r>
          </a:p>
          <a:p>
            <a:r>
              <a:rPr lang="en-US" dirty="0" smtClean="0"/>
              <a:t>• The Act also let the Company decide which American merchants</a:t>
            </a:r>
          </a:p>
          <a:p>
            <a:r>
              <a:rPr lang="en-US" dirty="0" smtClean="0"/>
              <a:t>could sell the tea</a:t>
            </a:r>
          </a:p>
          <a:p>
            <a:r>
              <a:rPr lang="en-US" dirty="0" smtClean="0"/>
              <a:t>• Colonists were angry that Parliament would give one company total</a:t>
            </a:r>
          </a:p>
          <a:p>
            <a:r>
              <a:rPr lang="en-US" dirty="0" smtClean="0"/>
              <a:t>control over a trade.</a:t>
            </a:r>
          </a:p>
          <a:p>
            <a:endParaRPr lang="en-US" dirty="0"/>
          </a:p>
        </p:txBody>
      </p:sp>
      <p:sp>
        <p:nvSpPr>
          <p:cNvPr id="4" name="Slide Number Placeholder 3"/>
          <p:cNvSpPr>
            <a:spLocks noGrp="1"/>
          </p:cNvSpPr>
          <p:nvPr>
            <p:ph type="sldNum" sz="quarter" idx="10"/>
          </p:nvPr>
        </p:nvSpPr>
        <p:spPr/>
        <p:txBody>
          <a:bodyPr/>
          <a:lstStyle/>
          <a:p>
            <a:fld id="{5B3DFCB1-3222-FB4B-BADB-5CCB9433DF45}" type="slidenum">
              <a:rPr lang="en-US" smtClean="0"/>
              <a:t>44</a:t>
            </a:fld>
            <a:endParaRPr lang="en-US"/>
          </a:p>
        </p:txBody>
      </p:sp>
    </p:spTree>
    <p:extLst>
      <p:ext uri="{BB962C8B-B14F-4D97-AF65-F5344CB8AC3E}">
        <p14:creationId xmlns:p14="http://schemas.microsoft.com/office/powerpoint/2010/main" val="428819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D8B3C-FF8A-134C-B826-05D8E4C197F6}"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72048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D8B3C-FF8A-134C-B826-05D8E4C197F6}"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51235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D8B3C-FF8A-134C-B826-05D8E4C197F6}"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30610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D8B3C-FF8A-134C-B826-05D8E4C197F6}"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220554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D8B3C-FF8A-134C-B826-05D8E4C197F6}"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279018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D8B3C-FF8A-134C-B826-05D8E4C197F6}"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260990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D8B3C-FF8A-134C-B826-05D8E4C197F6}" type="datetimeFigureOut">
              <a:rPr lang="en-US" smtClean="0"/>
              <a:t>8/24/2018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1815495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D8B3C-FF8A-134C-B826-05D8E4C197F6}" type="datetimeFigureOut">
              <a:rPr lang="en-US" smtClean="0"/>
              <a:t>8/24/2018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144406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D8B3C-FF8A-134C-B826-05D8E4C197F6}" type="datetimeFigureOut">
              <a:rPr lang="en-US" smtClean="0"/>
              <a:t>8/24/2018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397136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D8B3C-FF8A-134C-B826-05D8E4C197F6}"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52820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D8B3C-FF8A-134C-B826-05D8E4C197F6}"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D5D9B-21DF-F44F-B7B2-0C04545848F6}" type="slidenum">
              <a:rPr lang="en-US" smtClean="0"/>
              <a:t>‹#›</a:t>
            </a:fld>
            <a:endParaRPr lang="en-US"/>
          </a:p>
        </p:txBody>
      </p:sp>
    </p:spTree>
    <p:extLst>
      <p:ext uri="{BB962C8B-B14F-4D97-AF65-F5344CB8AC3E}">
        <p14:creationId xmlns:p14="http://schemas.microsoft.com/office/powerpoint/2010/main" val="305868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D8B3C-FF8A-134C-B826-05D8E4C197F6}" type="datetimeFigureOut">
              <a:rPr lang="en-US" smtClean="0"/>
              <a:t>8/24/2018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D9B-21DF-F44F-B7B2-0C04545848F6}" type="slidenum">
              <a:rPr lang="en-US" smtClean="0"/>
              <a:t>‹#›</a:t>
            </a:fld>
            <a:endParaRPr lang="en-US"/>
          </a:p>
        </p:txBody>
      </p:sp>
    </p:spTree>
    <p:extLst>
      <p:ext uri="{BB962C8B-B14F-4D97-AF65-F5344CB8AC3E}">
        <p14:creationId xmlns:p14="http://schemas.microsoft.com/office/powerpoint/2010/main" val="32973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16.wdp"/></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hFWZ925zK0A"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bin"/><Relationship Id="rId7" Type="http://schemas.microsoft.com/office/2007/relationships/hdphoto" Target="../media/hdphoto18.wdp"/><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audio" Target="../media/audio3.bin"/><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0.png"/><Relationship Id="rId4" Type="http://schemas.microsoft.com/office/2007/relationships/hdphoto" Target="../media/hdphoto19.wdp"/><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microsoft.com/office/2007/relationships/hdphoto" Target="../media/hdphoto25.wdp"/><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jpeg"/><Relationship Id="rId4" Type="http://schemas.microsoft.com/office/2007/relationships/hdphoto" Target="../media/hdphoto24.wdp"/><Relationship Id="rId9" Type="http://schemas.microsoft.com/office/2007/relationships/hdphoto" Target="../media/hdphoto26.wdp"/></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87.png"/><Relationship Id="rId4" Type="http://schemas.microsoft.com/office/2007/relationships/hdphoto" Target="../media/hdphoto28.wdp"/></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png"/><Relationship Id="rId4" Type="http://schemas.microsoft.com/office/2007/relationships/hdphoto" Target="../media/hdphoto30.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hyperlink" Target="http://www.youtube.com/watch?v=uZfRaWAtBVg" TargetMode="External"/><Relationship Id="rId5" Type="http://schemas.openxmlformats.org/officeDocument/2006/relationships/image" Target="../media/image95.jpeg"/><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98.png"/><Relationship Id="rId4" Type="http://schemas.microsoft.com/office/2007/relationships/hdphoto" Target="../media/hdphoto31.wdp"/></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7.png"/><Relationship Id="rId5" Type="http://schemas.microsoft.com/office/2007/relationships/hdphoto" Target="../media/hdphoto34.wdp"/><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microsoft.com/office/2007/relationships/hdphoto" Target="../media/hdphoto35.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e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microsoft.com/office/2007/relationships/hdphoto" Target="../media/hdphoto36.wdp"/></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7.png"/><Relationship Id="rId4" Type="http://schemas.microsoft.com/office/2007/relationships/hdphoto" Target="../media/hdphoto37.wdp"/></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02 at 11.51.3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8700"/>
            <a:ext cx="9144000" cy="477877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8700"/>
            <a:ext cx="9144000" cy="4778774"/>
          </a:xfrm>
          <a:prstGeom prst="rect">
            <a:avLst/>
          </a:prstGeom>
        </p:spPr>
      </p:pic>
      <p:sp>
        <p:nvSpPr>
          <p:cNvPr id="10" name="TextBox 9"/>
          <p:cNvSpPr txBox="1"/>
          <p:nvPr/>
        </p:nvSpPr>
        <p:spPr>
          <a:xfrm>
            <a:off x="6150226" y="230918"/>
            <a:ext cx="2899317" cy="769441"/>
          </a:xfrm>
          <a:prstGeom prst="rect">
            <a:avLst/>
          </a:prstGeom>
          <a:noFill/>
        </p:spPr>
        <p:txBody>
          <a:bodyPr wrap="square" rtlCol="0">
            <a:spAutoFit/>
          </a:bodyPr>
          <a:lstStyle/>
          <a:p>
            <a:r>
              <a:rPr lang="en-US" sz="4400" dirty="0" smtClean="0">
                <a:solidFill>
                  <a:schemeClr val="bg1"/>
                </a:solidFill>
                <a:effectLst>
                  <a:glow rad="177800">
                    <a:schemeClr val="tx1">
                      <a:alpha val="75000"/>
                    </a:schemeClr>
                  </a:glow>
                </a:effectLst>
                <a:latin typeface="Adobe Caslon Pro Bold"/>
                <a:cs typeface="Adobe Caslon Pro Bold"/>
              </a:rPr>
              <a:t>Bell Ringer</a:t>
            </a:r>
            <a:endParaRPr lang="en-US" sz="4400" dirty="0">
              <a:solidFill>
                <a:schemeClr val="bg1"/>
              </a:solidFill>
              <a:effectLst>
                <a:glow rad="177800">
                  <a:schemeClr val="tx1">
                    <a:alpha val="75000"/>
                  </a:schemeClr>
                </a:glow>
              </a:effectLst>
              <a:latin typeface="Adobe Caslon Pro Bold"/>
              <a:cs typeface="Adobe Caslon Pro Bold"/>
            </a:endParaRPr>
          </a:p>
        </p:txBody>
      </p:sp>
      <p:sp>
        <p:nvSpPr>
          <p:cNvPr id="11" name="Rectangle 10"/>
          <p:cNvSpPr/>
          <p:nvPr/>
        </p:nvSpPr>
        <p:spPr>
          <a:xfrm>
            <a:off x="5409084" y="1411419"/>
            <a:ext cx="3574701" cy="3046988"/>
          </a:xfrm>
          <a:prstGeom prst="rect">
            <a:avLst/>
          </a:prstGeom>
        </p:spPr>
        <p:txBody>
          <a:bodyPr wrap="square">
            <a:spAutoFit/>
          </a:bodyPr>
          <a:lstStyle/>
          <a:p>
            <a:pPr algn="ctr"/>
            <a:r>
              <a:rPr lang="en-US" sz="4800" dirty="0" smtClean="0">
                <a:solidFill>
                  <a:schemeClr val="bg1"/>
                </a:solidFill>
                <a:effectLst>
                  <a:glow rad="190500">
                    <a:schemeClr val="tx1">
                      <a:alpha val="75000"/>
                    </a:schemeClr>
                  </a:glow>
                </a:effectLst>
                <a:latin typeface="Abadi MT Condensed Extra Bold"/>
                <a:cs typeface="Abadi MT Condensed Extra Bold"/>
              </a:rPr>
              <a:t>What rules do you follow that you feel are unfair?</a:t>
            </a:r>
            <a:endParaRPr lang="en-US" sz="4800" dirty="0">
              <a:solidFill>
                <a:schemeClr val="bg1"/>
              </a:solidFill>
              <a:effectLst>
                <a:glow rad="190500">
                  <a:schemeClr val="tx1">
                    <a:alpha val="75000"/>
                  </a:schemeClr>
                </a:glow>
              </a:effectLst>
              <a:latin typeface="Abadi MT Condensed Extra Bold"/>
              <a:cs typeface="Abadi MT Condensed Extra Bold"/>
            </a:endParaRPr>
          </a:p>
        </p:txBody>
      </p:sp>
      <p:pic>
        <p:nvPicPr>
          <p:cNvPr id="13" name="Picture 12"/>
          <p:cNvPicPr>
            <a:picLocks noChangeAspect="1"/>
          </p:cNvPicPr>
          <p:nvPr/>
        </p:nvPicPr>
        <p:blipFill rotWithShape="1">
          <a:blip r:embed="rId4" cstate="email">
            <a:biLevel thresh="75000"/>
            <a:extLst>
              <a:ext uri="{28A0092B-C50C-407E-A947-70E740481C1C}">
                <a14:useLocalDpi xmlns:a14="http://schemas.microsoft.com/office/drawing/2010/main"/>
              </a:ext>
            </a:extLst>
          </a:blip>
          <a:srcRect t="-3219"/>
          <a:stretch/>
        </p:blipFill>
        <p:spPr>
          <a:xfrm>
            <a:off x="5050409" y="115590"/>
            <a:ext cx="1020505" cy="1007642"/>
          </a:xfrm>
          <a:prstGeom prst="roundRect">
            <a:avLst>
              <a:gd name="adj" fmla="val 16667"/>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880987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090" y="-1"/>
            <a:ext cx="9311090" cy="6967799"/>
          </a:xfrm>
          <a:prstGeom prst="rect">
            <a:avLst/>
          </a:prstGeom>
        </p:spPr>
      </p:pic>
      <p:sp>
        <p:nvSpPr>
          <p:cNvPr id="9" name="Rounded Rectangle 8"/>
          <p:cNvSpPr/>
          <p:nvPr/>
        </p:nvSpPr>
        <p:spPr>
          <a:xfrm>
            <a:off x="318656" y="370276"/>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8656" y="246746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8656" y="4665676"/>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1" name="Title 1"/>
          <p:cNvSpPr txBox="1">
            <a:spLocks/>
          </p:cNvSpPr>
          <p:nvPr/>
        </p:nvSpPr>
        <p:spPr>
          <a:xfrm>
            <a:off x="0" y="623689"/>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dirty="0" smtClean="0">
                <a:solidFill>
                  <a:schemeClr val="bg1"/>
                </a:solidFill>
                <a:effectLst>
                  <a:glow rad="342900">
                    <a:srgbClr val="FF0000">
                      <a:alpha val="63000"/>
                    </a:srgbClr>
                  </a:glow>
                </a:effectLst>
                <a:latin typeface="Adobe Caslon Pro Bold"/>
                <a:cs typeface="Adobe Caslon Pro Bold"/>
              </a:rPr>
              <a:t>Colony Living</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14" name="TextBox 13"/>
          <p:cNvSpPr txBox="1"/>
          <p:nvPr/>
        </p:nvSpPr>
        <p:spPr>
          <a:xfrm>
            <a:off x="3755274" y="2020087"/>
            <a:ext cx="4754859" cy="2862322"/>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36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handout to find out which Colonial area you are from</a:t>
            </a:r>
            <a:endParaRPr lang="en-US" sz="36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37037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090" y="0"/>
            <a:ext cx="9311090" cy="6967799"/>
          </a:xfrm>
          <a:prstGeom prst="rect">
            <a:avLst/>
          </a:prstGeom>
        </p:spPr>
      </p:pic>
      <p:sp>
        <p:nvSpPr>
          <p:cNvPr id="9" name="Rounded Rectangle 8"/>
          <p:cNvSpPr/>
          <p:nvPr/>
        </p:nvSpPr>
        <p:spPr>
          <a:xfrm>
            <a:off x="318656" y="270008"/>
            <a:ext cx="455986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prstClr val="black"/>
                </a:solidFill>
                <a:latin typeface="Bodoni MT Black" panose="02070A03080606020203" pitchFamily="18" charset="0"/>
              </a:rPr>
              <a:t>1- </a:t>
            </a:r>
            <a:r>
              <a:rPr lang="en-US" dirty="0" smtClean="0">
                <a:solidFill>
                  <a:prstClr val="black"/>
                </a:solidFill>
                <a:latin typeface="Bodoni MT Black" panose="02070A03080606020203" pitchFamily="18" charset="0"/>
              </a:rPr>
              <a:t>NEW ENGLAND COLONIES:</a:t>
            </a:r>
          </a:p>
          <a:p>
            <a:pPr algn="ctr"/>
            <a:r>
              <a:rPr lang="en-US" dirty="0" smtClean="0">
                <a:solidFill>
                  <a:prstClr val="black"/>
                </a:solidFill>
                <a:latin typeface="Bodoni MT Black" panose="02070A03080606020203" pitchFamily="18" charset="0"/>
              </a:rPr>
              <a:t>You come from a strict-religious-middle class background. Your father was a preacher.</a:t>
            </a:r>
            <a:endParaRPr lang="en-US" dirty="0">
              <a:solidFill>
                <a:prstClr val="black"/>
              </a:solidFill>
              <a:latin typeface="Bodoni MT Black" panose="02070A03080606020203" pitchFamily="18" charset="0"/>
            </a:endParaRPr>
          </a:p>
        </p:txBody>
      </p:sp>
      <p:sp>
        <p:nvSpPr>
          <p:cNvPr id="17" name="Rounded Rectangle 16"/>
          <p:cNvSpPr/>
          <p:nvPr/>
        </p:nvSpPr>
        <p:spPr>
          <a:xfrm>
            <a:off x="351562" y="2665992"/>
            <a:ext cx="4526954"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prstClr val="black"/>
                </a:solidFill>
                <a:latin typeface="Bodoni MT Black" panose="02070A03080606020203" pitchFamily="18" charset="0"/>
              </a:rPr>
              <a:t>2- </a:t>
            </a:r>
            <a:r>
              <a:rPr lang="en-US" dirty="0" smtClean="0">
                <a:solidFill>
                  <a:prstClr val="black"/>
                </a:solidFill>
                <a:latin typeface="Bodoni MT Black" panose="02070A03080606020203" pitchFamily="18" charset="0"/>
              </a:rPr>
              <a:t>MIDDLE COLONIES: </a:t>
            </a:r>
          </a:p>
          <a:p>
            <a:pPr algn="ctr"/>
            <a:r>
              <a:rPr lang="en-US" dirty="0" smtClean="0">
                <a:solidFill>
                  <a:prstClr val="black"/>
                </a:solidFill>
                <a:latin typeface="Bodoni MT Black" panose="02070A03080606020203" pitchFamily="18" charset="0"/>
              </a:rPr>
              <a:t>You grew up with not a lot of money but your upbringing raised you to be tolerant of others and have a strong work ethic.  </a:t>
            </a:r>
            <a:endParaRPr lang="en-US" dirty="0">
              <a:solidFill>
                <a:prstClr val="black"/>
              </a:solidFill>
              <a:latin typeface="Bodoni MT Black" panose="02070A03080606020203" pitchFamily="18" charset="0"/>
            </a:endParaRPr>
          </a:p>
        </p:txBody>
      </p:sp>
      <p:sp>
        <p:nvSpPr>
          <p:cNvPr id="18" name="Rounded Rectangle 17"/>
          <p:cNvSpPr/>
          <p:nvPr/>
        </p:nvSpPr>
        <p:spPr>
          <a:xfrm>
            <a:off x="351562" y="4880948"/>
            <a:ext cx="4526954"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prstClr val="black"/>
                </a:solidFill>
                <a:latin typeface="Bodoni MT Black" panose="02070A03080606020203" pitchFamily="18" charset="0"/>
              </a:rPr>
              <a:t>3- </a:t>
            </a:r>
            <a:r>
              <a:rPr lang="en-US" dirty="0" smtClean="0">
                <a:solidFill>
                  <a:prstClr val="black"/>
                </a:solidFill>
                <a:latin typeface="Bodoni MT Black" panose="02070A03080606020203" pitchFamily="18" charset="0"/>
              </a:rPr>
              <a:t>SOUTHERN COLONIES:</a:t>
            </a:r>
          </a:p>
          <a:p>
            <a:pPr algn="ctr"/>
            <a:r>
              <a:rPr lang="en-US" dirty="0" smtClean="0">
                <a:solidFill>
                  <a:prstClr val="black"/>
                </a:solidFill>
                <a:latin typeface="Bodoni MT Black" panose="02070A03080606020203" pitchFamily="18" charset="0"/>
              </a:rPr>
              <a:t>You come from wealth as you family owns a large sugar plantation. You live a lavish life and are well educated.</a:t>
            </a:r>
            <a:endParaRPr lang="en-US" dirty="0">
              <a:solidFill>
                <a:prstClr val="black"/>
              </a:solidFill>
              <a:latin typeface="Bodoni MT Black" panose="02070A03080606020203" pitchFamily="18" charset="0"/>
            </a:endParaRPr>
          </a:p>
        </p:txBody>
      </p:sp>
      <p:sp>
        <p:nvSpPr>
          <p:cNvPr id="11" name="Title 1"/>
          <p:cNvSpPr txBox="1">
            <a:spLocks/>
          </p:cNvSpPr>
          <p:nvPr/>
        </p:nvSpPr>
        <p:spPr>
          <a:xfrm>
            <a:off x="5512895" y="83751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Colony Living</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14" name="TextBox 13"/>
          <p:cNvSpPr txBox="1"/>
          <p:nvPr/>
        </p:nvSpPr>
        <p:spPr>
          <a:xfrm>
            <a:off x="5697770" y="2682704"/>
            <a:ext cx="2812364" cy="1754327"/>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information in your handout</a:t>
            </a:r>
            <a:endParaRPr lang="en-US" sz="36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8984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The Death of General Wolfe B.West,177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4308" y="0"/>
            <a:ext cx="97449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7428" y="282029"/>
            <a:ext cx="8986571" cy="1569660"/>
          </a:xfrm>
          <a:prstGeom prst="rect">
            <a:avLst/>
          </a:prstGeom>
        </p:spPr>
        <p:txBody>
          <a:bodyPr wrap="square">
            <a:spAutoFit/>
          </a:bodyPr>
          <a:lstStyle/>
          <a:p>
            <a:pPr algn="ctr"/>
            <a:r>
              <a:rPr lang="en-US" sz="2400" dirty="0" smtClean="0">
                <a:solidFill>
                  <a:schemeClr val="bg1"/>
                </a:solidFill>
                <a:effectLst>
                  <a:glow rad="203200">
                    <a:schemeClr val="tx1">
                      <a:lumMod val="95000"/>
                      <a:lumOff val="5000"/>
                      <a:alpha val="75000"/>
                    </a:schemeClr>
                  </a:glow>
                </a:effectLst>
                <a:latin typeface="Arial"/>
                <a:cs typeface="Arial"/>
              </a:rPr>
              <a:t>It is 1763 &amp; you, decide to assist Great Britain in its fight against the French &amp; Native Americans. This battle has been raging for 7 years over vast territories in America. You painfully leave your family to take up arms.</a:t>
            </a:r>
            <a:endParaRPr lang="en-US" sz="2400" dirty="0">
              <a:solidFill>
                <a:schemeClr val="bg1"/>
              </a:solidFill>
              <a:effectLst>
                <a:glow rad="203200">
                  <a:schemeClr val="tx1">
                    <a:lumMod val="95000"/>
                    <a:lumOff val="5000"/>
                    <a:alpha val="75000"/>
                  </a:schemeClr>
                </a:glow>
              </a:effectLst>
              <a:latin typeface="Arial"/>
              <a:cs typeface="Arial"/>
            </a:endParaRPr>
          </a:p>
        </p:txBody>
      </p:sp>
    </p:spTree>
    <p:extLst>
      <p:ext uri="{BB962C8B-B14F-4D97-AF65-F5344CB8AC3E}">
        <p14:creationId xmlns:p14="http://schemas.microsoft.com/office/powerpoint/2010/main" val="1331155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1529"/>
          <a:stretch/>
        </p:blipFill>
        <p:spPr>
          <a:xfrm>
            <a:off x="0" y="0"/>
            <a:ext cx="9144000" cy="6873182"/>
          </a:xfrm>
          <a:prstGeom prst="rect">
            <a:avLst/>
          </a:prstGeom>
        </p:spPr>
      </p:pic>
      <p:sp>
        <p:nvSpPr>
          <p:cNvPr id="2" name="Rectangle 1"/>
          <p:cNvSpPr/>
          <p:nvPr/>
        </p:nvSpPr>
        <p:spPr>
          <a:xfrm>
            <a:off x="2055207" y="5747242"/>
            <a:ext cx="6760850" cy="1015663"/>
          </a:xfrm>
          <a:prstGeom prst="rect">
            <a:avLst/>
          </a:prstGeom>
        </p:spPr>
        <p:txBody>
          <a:bodyPr wrap="square">
            <a:spAutoFit/>
          </a:bodyPr>
          <a:lstStyle/>
          <a:p>
            <a:pPr algn="ctr"/>
            <a:r>
              <a:rPr lang="en-US" sz="2000" dirty="0">
                <a:solidFill>
                  <a:schemeClr val="bg1"/>
                </a:solidFill>
                <a:effectLst>
                  <a:glow rad="203200">
                    <a:schemeClr val="tx1">
                      <a:alpha val="87000"/>
                    </a:schemeClr>
                  </a:glow>
                </a:effectLst>
              </a:rPr>
              <a:t>During the French and Indian War, </a:t>
            </a:r>
            <a:r>
              <a:rPr lang="en-US" sz="2000" dirty="0" smtClean="0">
                <a:solidFill>
                  <a:schemeClr val="bg1"/>
                </a:solidFill>
                <a:effectLst>
                  <a:glow rad="203200">
                    <a:schemeClr val="tx1">
                      <a:alpha val="87000"/>
                    </a:schemeClr>
                  </a:glow>
                </a:effectLst>
              </a:rPr>
              <a:t>Ben Franklin's </a:t>
            </a:r>
            <a:r>
              <a:rPr lang="en-US" sz="2000" dirty="0">
                <a:solidFill>
                  <a:schemeClr val="bg1"/>
                </a:solidFill>
                <a:effectLst>
                  <a:glow rad="203200">
                    <a:schemeClr val="tx1">
                      <a:alpha val="87000"/>
                    </a:schemeClr>
                  </a:glow>
                </a:effectLst>
              </a:rPr>
              <a:t>"Join or Die" slogan was used as a battle cry, inspiring colonies to unite against the French.</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9630" y="350943"/>
            <a:ext cx="7646427" cy="52474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54824" y1="3438" x2="44941" y2="3906"/>
                        <a14:foregroundMark x1="39294" y1="5625" x2="18824" y2="31719"/>
                        <a14:foregroundMark x1="14824" y1="30156" x2="10353" y2="40938"/>
                        <a14:foregroundMark x1="2588" y1="62813" x2="56471" y2="93281"/>
                        <a14:foregroundMark x1="59059" y1="4375" x2="63529" y2="6875"/>
                        <a14:foregroundMark x1="65412" y1="7969" x2="65412" y2="7969"/>
                        <a14:foregroundMark x1="69412" y1="11250" x2="69412" y2="11250"/>
                        <a14:backgroundMark x1="4000" y1="37813" x2="3059" y2="51875"/>
                        <a14:backgroundMark x1="74118" y1="5156" x2="90353" y2="19688"/>
                        <a14:backgroundMark x1="84000" y1="24688" x2="91059" y2="46719"/>
                      </a14:backgroundRemoval>
                    </a14:imgEffect>
                  </a14:imgLayer>
                </a14:imgProps>
              </a:ext>
              <a:ext uri="{28A0092B-C50C-407E-A947-70E740481C1C}">
                <a14:useLocalDpi xmlns:a14="http://schemas.microsoft.com/office/drawing/2010/main"/>
              </a:ext>
            </a:extLst>
          </a:blip>
          <a:stretch>
            <a:fillRect/>
          </a:stretch>
        </p:blipFill>
        <p:spPr>
          <a:xfrm>
            <a:off x="0" y="3973286"/>
            <a:ext cx="1925712" cy="2899896"/>
          </a:xfrm>
          <a:prstGeom prst="rect">
            <a:avLst/>
          </a:prstGeom>
          <a:ln>
            <a:noFill/>
          </a:ln>
          <a:effectLst>
            <a:outerShdw blurRad="292100" dist="139700" dir="2700000" algn="tl" rotWithShape="0">
              <a:srgbClr val="333333">
                <a:alpha val="65000"/>
              </a:srgbClr>
            </a:outerShdw>
          </a:effectLst>
        </p:spPr>
      </p:pic>
      <p:sp>
        <p:nvSpPr>
          <p:cNvPr id="8" name="Explosion 2 7"/>
          <p:cNvSpPr/>
          <p:nvPr/>
        </p:nvSpPr>
        <p:spPr>
          <a:xfrm rot="20728305">
            <a:off x="-287106" y="-424387"/>
            <a:ext cx="3609955" cy="3420433"/>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solidFill>
                  <a:schemeClr val="tx1"/>
                </a:solidFill>
              </a:rPr>
              <a:t>This political cartoon in the newspaper is what inspired you to join</a:t>
            </a:r>
            <a:endParaRPr lang="en-US" b="1" dirty="0">
              <a:solidFill>
                <a:schemeClr val="tx1"/>
              </a:solidFill>
            </a:endParaRPr>
          </a:p>
        </p:txBody>
      </p:sp>
    </p:spTree>
    <p:extLst>
      <p:ext uri="{BB962C8B-B14F-4D97-AF65-F5344CB8AC3E}">
        <p14:creationId xmlns:p14="http://schemas.microsoft.com/office/powerpoint/2010/main" val="6609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6" descr="1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0943"/>
            <a:ext cx="9144000" cy="85023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397" y="217339"/>
            <a:ext cx="4444594" cy="1754327"/>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Conflict arose between the French &amp; British over this area of land</a:t>
            </a:r>
            <a:endParaRPr lang="en-US" sz="3600" dirty="0">
              <a:solidFill>
                <a:schemeClr val="bg1"/>
              </a:solidFill>
              <a:effectLst>
                <a:glow rad="304800">
                  <a:schemeClr val="tx1"/>
                </a:glow>
              </a:effectLst>
              <a:latin typeface="Times" panose="02020603050405020304" pitchFamily="18" charset="0"/>
              <a:cs typeface="Times" panose="02020603050405020304" pitchFamily="18" charset="0"/>
            </a:endParaRPr>
          </a:p>
        </p:txBody>
      </p:sp>
      <p:pic>
        <p:nvPicPr>
          <p:cNvPr id="2" name="Picture 1"/>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77" b="100000" l="0" r="100000">
                        <a14:foregroundMark x1="71628" y1="42923" x2="71628" y2="42923"/>
                        <a14:foregroundMark x1="75349" y1="44780" x2="75349" y2="42459"/>
                        <a14:backgroundMark x1="92558" y1="71230" x2="86744" y2="87703"/>
                        <a14:backgroundMark x1="67674" y1="78654" x2="66977" y2="95824"/>
                      </a14:backgroundRemoval>
                    </a14:imgEffect>
                  </a14:imgLayer>
                </a14:imgProps>
              </a:ext>
              <a:ext uri="{28A0092B-C50C-407E-A947-70E740481C1C}">
                <a14:useLocalDpi xmlns:a14="http://schemas.microsoft.com/office/drawing/2010/main"/>
              </a:ext>
            </a:extLst>
          </a:blip>
          <a:srcRect/>
          <a:stretch/>
        </p:blipFill>
        <p:spPr>
          <a:xfrm flipH="1">
            <a:off x="4862318" y="3861861"/>
            <a:ext cx="4281682" cy="4289512"/>
          </a:xfrm>
          <a:prstGeom prst="rect">
            <a:avLst/>
          </a:prstGeom>
          <a:effectLst>
            <a:outerShdw blurRad="50800" dist="38100" dir="8100000" algn="tr" rotWithShape="0">
              <a:prstClr val="black">
                <a:alpha val="40000"/>
              </a:prstClr>
            </a:outerShdw>
          </a:effectLst>
        </p:spPr>
      </p:pic>
      <p:sp>
        <p:nvSpPr>
          <p:cNvPr id="3" name="Oval Callout 2"/>
          <p:cNvSpPr/>
          <p:nvPr/>
        </p:nvSpPr>
        <p:spPr>
          <a:xfrm>
            <a:off x="7151452" y="2172205"/>
            <a:ext cx="1771154" cy="1890195"/>
          </a:xfrm>
          <a:prstGeom prst="wedgeEllipseCallout">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I am here to fight!</a:t>
            </a:r>
            <a:endParaRPr lang="en-US" sz="2400" dirty="0"/>
          </a:p>
        </p:txBody>
      </p:sp>
    </p:spTree>
    <p:extLst>
      <p:ext uri="{BB962C8B-B14F-4D97-AF65-F5344CB8AC3E}">
        <p14:creationId xmlns:p14="http://schemas.microsoft.com/office/powerpoint/2010/main" val="3513612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img-images-blue-sky-and-green-field-june-jo-jodie-1286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0" y="533400"/>
            <a:ext cx="8642350" cy="868363"/>
          </a:xfrm>
        </p:spPr>
        <p:txBody>
          <a:bodyPr>
            <a:normAutofit fontScale="90000"/>
          </a:bodyPr>
          <a:lstStyle/>
          <a:p>
            <a:pPr eaLnBrk="1" hangingPunct="1"/>
            <a:r>
              <a:rPr lang="en-US" sz="4000" b="1">
                <a:latin typeface="Arial" charset="0"/>
              </a:rPr>
              <a:t/>
            </a:r>
            <a:br>
              <a:rPr lang="en-US" sz="4000" b="1">
                <a:latin typeface="Arial" charset="0"/>
              </a:rPr>
            </a:br>
            <a:endParaRPr lang="en-US" sz="4000" b="1">
              <a:latin typeface="Arial" charset="0"/>
            </a:endParaRPr>
          </a:p>
        </p:txBody>
      </p:sp>
      <p:sp>
        <p:nvSpPr>
          <p:cNvPr id="26629" name="WordArt 5"/>
          <p:cNvSpPr>
            <a:spLocks noChangeArrowheads="1" noChangeShapeType="1" noTextEdit="1"/>
          </p:cNvSpPr>
          <p:nvPr/>
        </p:nvSpPr>
        <p:spPr bwMode="auto">
          <a:xfrm>
            <a:off x="381000" y="152400"/>
            <a:ext cx="8458200" cy="990600"/>
          </a:xfrm>
          <a:prstGeom prst="rect">
            <a:avLst/>
          </a:prstGeom>
        </p:spPr>
        <p:txBody>
          <a:bodyPr wrap="none" fromWordArt="1">
            <a:prstTxWarp prst="textCanUp">
              <a:avLst>
                <a:gd name="adj" fmla="val 85713"/>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rnard MT Condensed"/>
                <a:ea typeface="Impact"/>
                <a:cs typeface="Bernard MT Condensed"/>
              </a:rPr>
              <a:t>French and Indian War</a:t>
            </a:r>
          </a:p>
        </p:txBody>
      </p:sp>
      <p:sp>
        <p:nvSpPr>
          <p:cNvPr id="2" name="Rectangle 1"/>
          <p:cNvSpPr/>
          <p:nvPr/>
        </p:nvSpPr>
        <p:spPr>
          <a:xfrm>
            <a:off x="631808" y="1401763"/>
            <a:ext cx="8010541" cy="1107996"/>
          </a:xfrm>
          <a:prstGeom prst="rect">
            <a:avLst/>
          </a:prstGeom>
        </p:spPr>
        <p:txBody>
          <a:bodyPr wrap="square">
            <a:spAutoFit/>
          </a:bodyPr>
          <a:lstStyle/>
          <a:p>
            <a:pPr marL="342900" indent="-342900">
              <a:buFont typeface="Arial"/>
              <a:buChar char="•"/>
            </a:pPr>
            <a:r>
              <a:rPr lang="en-US" sz="2200" dirty="0" smtClean="0">
                <a:solidFill>
                  <a:srgbClr val="FFFFFF"/>
                </a:solidFill>
                <a:latin typeface="Arial"/>
                <a:cs typeface="Arial"/>
              </a:rPr>
              <a:t>The French and Indian War was a seven-year war between England and the American colonies, against the French and some of the Indians in North America. </a:t>
            </a:r>
          </a:p>
        </p:txBody>
      </p:sp>
      <p:sp>
        <p:nvSpPr>
          <p:cNvPr id="3" name="Pentagon 2"/>
          <p:cNvSpPr/>
          <p:nvPr/>
        </p:nvSpPr>
        <p:spPr>
          <a:xfrm rot="18981902">
            <a:off x="-123753" y="3145679"/>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latin typeface="Arial"/>
                <a:cs typeface="Arial"/>
              </a:rPr>
              <a:t>When the war ended, France was no longer in control of Canada. </a:t>
            </a:r>
          </a:p>
          <a:p>
            <a:pPr algn="ctr"/>
            <a:endParaRPr lang="en-US" dirty="0"/>
          </a:p>
        </p:txBody>
      </p:sp>
      <p:sp>
        <p:nvSpPr>
          <p:cNvPr id="12" name="Pentagon 11"/>
          <p:cNvSpPr/>
          <p:nvPr/>
        </p:nvSpPr>
        <p:spPr>
          <a:xfrm rot="18981902">
            <a:off x="1742536" y="3145682"/>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latin typeface="Arial"/>
                <a:cs typeface="Arial"/>
              </a:rPr>
              <a:t>The Indians that had been threatening the American colonists were defeated. </a:t>
            </a:r>
          </a:p>
          <a:p>
            <a:pPr algn="ctr"/>
            <a:endParaRPr lang="en-US" dirty="0"/>
          </a:p>
        </p:txBody>
      </p:sp>
      <p:sp>
        <p:nvSpPr>
          <p:cNvPr id="13" name="Pentagon 12"/>
          <p:cNvSpPr/>
          <p:nvPr/>
        </p:nvSpPr>
        <p:spPr>
          <a:xfrm rot="18981902">
            <a:off x="3725790" y="3145682"/>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latin typeface="Arial"/>
                <a:cs typeface="Arial"/>
              </a:rPr>
              <a:t>Great Britain spent a great deal of money fighting the war and colonists fully participated in this war. </a:t>
            </a:r>
          </a:p>
          <a:p>
            <a:pPr algn="ctr"/>
            <a:endParaRPr lang="en-US" dirty="0"/>
          </a:p>
        </p:txBody>
      </p:sp>
      <p:pic>
        <p:nvPicPr>
          <p:cNvPr id="5" name="Picture 4" descr="2bGatWUYMyCGrts3riMj33Qm.jpeg"/>
          <p:cNvPicPr>
            <a:picLocks noChangeAspect="1"/>
          </p:cNvPicPr>
          <p:nvPr/>
        </p:nvPicPr>
        <p:blipFill>
          <a:blip r:embed="rId4" cstate="email">
            <a:extLst>
              <a:ext uri="{BEBA8EAE-BF5A-486C-A8C5-ECC9F3942E4B}">
                <a14:imgProps xmlns:a14="http://schemas.microsoft.com/office/drawing/2010/main">
                  <a14:imgLayer r:embed="rId5">
                    <a14:imgEffect>
                      <a14:backgroundRemoval t="174" b="100000" l="0" r="100000">
                        <a14:foregroundMark x1="44711" y1="13565" x2="76447" y2="35478"/>
                        <a14:foregroundMark x1="66068" y1="12522" x2="62475" y2="20696"/>
                        <a14:foregroundMark x1="36926" y1="29217" x2="36926" y2="31652"/>
                        <a14:foregroundMark x1="33733" y1="67478" x2="8184" y2="91652"/>
                        <a14:foregroundMark x1="38922" y1="72696" x2="44112" y2="92696"/>
                        <a14:foregroundMark x1="33733" y1="77391" x2="29541" y2="95478"/>
                        <a14:foregroundMark x1="60878" y1="67826" x2="91617" y2="92174"/>
                        <a14:foregroundMark x1="85429" y1="73565" x2="99401" y2="96000"/>
                        <a14:foregroundMark x1="71257" y1="84174" x2="56687" y2="97391"/>
                        <a14:foregroundMark x1="58683" y1="67826" x2="51896" y2="75478"/>
                        <a14:foregroundMark x1="66068" y1="61217" x2="66068" y2="62609"/>
                        <a14:foregroundMark x1="40918" y1="12174" x2="33134" y2="24000"/>
                        <a14:foregroundMark x1="74451" y1="18261" x2="71856" y2="21217"/>
                        <a14:foregroundMark x1="66467" y1="19652" x2="62874" y2="22609"/>
                        <a14:foregroundMark x1="74451" y1="15826" x2="69661" y2="16870"/>
                        <a14:foregroundMark x1="67665" y1="11130" x2="67665" y2="13565"/>
                        <a14:foregroundMark x1="30539" y1="35478" x2="30539" y2="35478"/>
                        <a14:foregroundMark x1="51497" y1="8696" x2="51497" y2="8696"/>
                        <a14:backgroundMark x1="13972" y1="13043" x2="14371" y2="56522"/>
                        <a14:backgroundMark x1="25948" y1="41217" x2="26946" y2="55478"/>
                        <a14:backgroundMark x1="31537" y1="56000" x2="3992" y2="74957"/>
                        <a14:backgroundMark x1="8583" y1="5391" x2="87425" y2="4870"/>
                        <a14:backgroundMark x1="96208" y1="4000" x2="92216" y2="70261"/>
                        <a14:backgroundMark x1="70659" y1="51652" x2="95210" y2="63652"/>
                      </a14:backgroundRemoval>
                    </a14:imgEffect>
                  </a14:imgLayer>
                </a14:imgProps>
              </a:ext>
              <a:ext uri="{28A0092B-C50C-407E-A947-70E740481C1C}">
                <a14:useLocalDpi xmlns:a14="http://schemas.microsoft.com/office/drawing/2010/main"/>
              </a:ext>
            </a:extLst>
          </a:blip>
          <a:stretch>
            <a:fillRect/>
          </a:stretch>
        </p:blipFill>
        <p:spPr>
          <a:xfrm>
            <a:off x="5584968" y="2966433"/>
            <a:ext cx="3556719" cy="3891567"/>
          </a:xfrm>
          <a:prstGeom prst="rect">
            <a:avLst/>
          </a:prstGeom>
          <a:effectLst>
            <a:glow rad="228600">
              <a:schemeClr val="accent5">
                <a:satMod val="175000"/>
                <a:alpha val="40000"/>
              </a:schemeClr>
            </a:glow>
          </a:effectLst>
        </p:spPr>
      </p:pic>
      <p:sp>
        <p:nvSpPr>
          <p:cNvPr id="6" name="Rectangle 5"/>
          <p:cNvSpPr/>
          <p:nvPr/>
        </p:nvSpPr>
        <p:spPr>
          <a:xfrm>
            <a:off x="5144058" y="6396335"/>
            <a:ext cx="3997629" cy="369332"/>
          </a:xfrm>
          <a:prstGeom prst="rect">
            <a:avLst/>
          </a:prstGeom>
        </p:spPr>
        <p:txBody>
          <a:bodyPr wrap="square">
            <a:spAutoFit/>
          </a:bodyPr>
          <a:lstStyle/>
          <a:p>
            <a:pPr algn="ctr"/>
            <a:r>
              <a:rPr lang="en-US" dirty="0" smtClean="0">
                <a:solidFill>
                  <a:srgbClr val="FFFFFF"/>
                </a:solidFill>
              </a:rPr>
              <a:t>George Washington</a:t>
            </a:r>
            <a:endParaRPr lang="en-US" dirty="0">
              <a:solidFill>
                <a:srgbClr val="FFFFFF"/>
              </a:solidFill>
            </a:endParaRPr>
          </a:p>
        </p:txBody>
      </p:sp>
    </p:spTree>
    <p:extLst>
      <p:ext uri="{BB962C8B-B14F-4D97-AF65-F5344CB8AC3E}">
        <p14:creationId xmlns:p14="http://schemas.microsoft.com/office/powerpoint/2010/main" val="11345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5997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17" descr="tumblr_kt7r5kglsN1qaru4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WordArt 4"/>
          <p:cNvSpPr>
            <a:spLocks noChangeArrowheads="1" noChangeShapeType="1" noTextEdit="1"/>
          </p:cNvSpPr>
          <p:nvPr/>
        </p:nvSpPr>
        <p:spPr bwMode="auto">
          <a:xfrm>
            <a:off x="381000" y="304800"/>
            <a:ext cx="84582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ea typeface="Impact"/>
                <a:cs typeface="Adobe Caslon Pro Bold"/>
              </a:rPr>
              <a:t>Impact of the War</a:t>
            </a:r>
          </a:p>
        </p:txBody>
      </p:sp>
      <p:sp>
        <p:nvSpPr>
          <p:cNvPr id="2" name="Rectangle 1"/>
          <p:cNvSpPr/>
          <p:nvPr/>
        </p:nvSpPr>
        <p:spPr>
          <a:xfrm>
            <a:off x="381000" y="1456045"/>
            <a:ext cx="5333478" cy="4149854"/>
          </a:xfrm>
          <a:prstGeom prst="rect">
            <a:avLst/>
          </a:prstGeom>
        </p:spPr>
        <p:txBody>
          <a:bodyPr wrap="square">
            <a:spAutoFit/>
          </a:bodyPr>
          <a:lstStyle/>
          <a:p>
            <a:pPr marL="342900" lvl="0" indent="-342900">
              <a:lnSpc>
                <a:spcPct val="90000"/>
              </a:lnSpc>
              <a:spcBef>
                <a:spcPct val="20000"/>
              </a:spcBef>
              <a:buFont typeface="Arial"/>
              <a:buChar char="•"/>
            </a:pPr>
            <a:r>
              <a:rPr lang="en-US" sz="2800" b="1" dirty="0">
                <a:solidFill>
                  <a:schemeClr val="bg1"/>
                </a:solidFill>
                <a:effectLst>
                  <a:glow rad="203200">
                    <a:schemeClr val="tx1">
                      <a:alpha val="75000"/>
                    </a:schemeClr>
                  </a:glow>
                </a:effectLst>
                <a:latin typeface="Arial" charset="0"/>
              </a:rPr>
              <a:t>The cost of the war and of controlling the newly acquired territories was high. </a:t>
            </a:r>
          </a:p>
          <a:p>
            <a:pPr marL="342900" lvl="0" indent="-342900">
              <a:lnSpc>
                <a:spcPct val="90000"/>
              </a:lnSpc>
              <a:spcBef>
                <a:spcPct val="20000"/>
              </a:spcBef>
              <a:buFont typeface="Arial"/>
              <a:buChar char="•"/>
            </a:pPr>
            <a:r>
              <a:rPr lang="en-US" sz="2800" b="1" dirty="0">
                <a:solidFill>
                  <a:schemeClr val="bg1"/>
                </a:solidFill>
                <a:effectLst>
                  <a:glow rad="203200">
                    <a:schemeClr val="tx1">
                      <a:alpha val="75000"/>
                    </a:schemeClr>
                  </a:glow>
                </a:effectLst>
                <a:latin typeface="Arial" charset="0"/>
              </a:rPr>
              <a:t>The British looked to the colonies to help pay those costs. </a:t>
            </a:r>
          </a:p>
          <a:p>
            <a:pPr marL="342900" lvl="0" indent="-342900">
              <a:lnSpc>
                <a:spcPct val="90000"/>
              </a:lnSpc>
              <a:spcBef>
                <a:spcPct val="20000"/>
              </a:spcBef>
              <a:buFont typeface="Arial"/>
              <a:buChar char="•"/>
            </a:pPr>
            <a:r>
              <a:rPr lang="en-US" sz="2800" b="1" dirty="0">
                <a:solidFill>
                  <a:schemeClr val="bg1"/>
                </a:solidFill>
                <a:effectLst>
                  <a:glow rad="203200">
                    <a:schemeClr val="tx1">
                      <a:alpha val="75000"/>
                    </a:schemeClr>
                  </a:glow>
                </a:effectLst>
                <a:latin typeface="Arial" charset="0"/>
              </a:rPr>
              <a:t>That began the long spiral of events that led to the Revolution.</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100000" l="0" r="100000"/>
                    </a14:imgEffect>
                  </a14:imgLayer>
                </a14:imgProps>
              </a:ext>
            </a:extLst>
          </a:blip>
          <a:stretch>
            <a:fillRect/>
          </a:stretch>
        </p:blipFill>
        <p:spPr>
          <a:xfrm>
            <a:off x="4842866" y="2556866"/>
            <a:ext cx="4301134" cy="4301134"/>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6398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283" b="100000" l="10000" r="100000">
                        <a14:foregroundMark x1="26250" y1="58098" x2="22250" y2="74036"/>
                        <a14:foregroundMark x1="22250" y1="45501" x2="24000" y2="56041"/>
                        <a14:foregroundMark x1="55500" y1="35476" x2="58500" y2="56041"/>
                        <a14:foregroundMark x1="67750" y1="13111" x2="63750" y2="13111"/>
                        <a14:foregroundMark x1="69000" y1="11825" x2="73500" y2="15424"/>
                        <a14:foregroundMark x1="75000" y1="17481" x2="75000" y2="21594"/>
                        <a14:foregroundMark x1="62500" y1="14653" x2="61000" y2="17481"/>
                        <a14:foregroundMark x1="62000" y1="20823" x2="62750" y2="24936"/>
                        <a14:foregroundMark x1="60750" y1="18509" x2="60750" y2="18509"/>
                        <a14:foregroundMark x1="90750" y1="41902" x2="92750" y2="46272"/>
                        <a14:foregroundMark x1="89750" y1="46787" x2="85750" y2="57326"/>
                        <a14:backgroundMark x1="20250" y1="34447" x2="37000" y2="41131"/>
                        <a14:backgroundMark x1="18000" y1="57326" x2="13000" y2="73265"/>
                        <a14:backgroundMark x1="96250" y1="51157" x2="93000" y2="68895"/>
                        <a14:backgroundMark x1="84250" y1="47301" x2="84250" y2="47301"/>
                        <a14:backgroundMark x1="82500" y1="49871" x2="82500" y2="49871"/>
                        <a14:backgroundMark x1="85750" y1="48329" x2="85750" y2="48329"/>
                        <a14:backgroundMark x1="82250" y1="45501" x2="82250" y2="45501"/>
                        <a14:backgroundMark x1="16250" y1="51928" x2="16250" y2="51928"/>
                        <a14:backgroundMark x1="19250" y1="59383" x2="18250" y2="63496"/>
                        <a14:backgroundMark x1="16250" y1="69666" x2="16250" y2="69666"/>
                        <a14:backgroundMark x1="96750" y1="92545" x2="96750" y2="92545"/>
                        <a14:backgroundMark x1="97000" y1="95630" x2="97000" y2="95630"/>
                        <a14:backgroundMark x1="95750" y1="89460" x2="99000" y2="89460"/>
                        <a14:backgroundMark x1="13750" y1="55013" x2="13750" y2="55013"/>
                        <a14:backgroundMark x1="27250" y1="47815" x2="27250" y2="47815"/>
                      </a14:backgroundRemoval>
                    </a14:imgEffect>
                  </a14:imgLayer>
                </a14:imgProps>
              </a:ext>
              <a:ext uri="{28A0092B-C50C-407E-A947-70E740481C1C}">
                <a14:useLocalDpi xmlns:a14="http://schemas.microsoft.com/office/drawing/2010/main"/>
              </a:ext>
            </a:extLst>
          </a:blip>
          <a:srcRect/>
          <a:stretch/>
        </p:blipFill>
        <p:spPr>
          <a:xfrm flipH="1">
            <a:off x="-191145" y="942422"/>
            <a:ext cx="6076426" cy="5915578"/>
          </a:xfrm>
          <a:prstGeom prst="rect">
            <a:avLst/>
          </a:prstGeom>
          <a:effectLst>
            <a:outerShdw blurRad="50800" dist="38100" dir="2700000" algn="tl" rotWithShape="0">
              <a:prstClr val="black">
                <a:alpha val="40000"/>
              </a:prstClr>
            </a:outerShdw>
          </a:effectLst>
        </p:spPr>
      </p:pic>
      <p:sp>
        <p:nvSpPr>
          <p:cNvPr id="6" name="Oval Callout 5"/>
          <p:cNvSpPr/>
          <p:nvPr/>
        </p:nvSpPr>
        <p:spPr>
          <a:xfrm>
            <a:off x="2957492" y="217249"/>
            <a:ext cx="2927789" cy="2740693"/>
          </a:xfrm>
          <a:prstGeom prst="wedgeEllipseCallout">
            <a:avLst>
              <a:gd name="adj1" fmla="val -69154"/>
              <a:gd name="adj2" fmla="val 31315"/>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I just spent the last year fighting for Britain and this is how I am repaid!?</a:t>
            </a:r>
            <a:endParaRPr lang="en-US" sz="2400" dirty="0"/>
          </a:p>
        </p:txBody>
      </p:sp>
      <p:sp>
        <p:nvSpPr>
          <p:cNvPr id="9" name="Oval Callout 8"/>
          <p:cNvSpPr/>
          <p:nvPr/>
        </p:nvSpPr>
        <p:spPr>
          <a:xfrm>
            <a:off x="5447377" y="3576271"/>
            <a:ext cx="2216565" cy="2189210"/>
          </a:xfrm>
          <a:prstGeom prst="wedgeEllipseCallout">
            <a:avLst>
              <a:gd name="adj1" fmla="val -69460"/>
              <a:gd name="adj2" fmla="val 2683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The Monarchy is so out of touch! Neigh…</a:t>
            </a:r>
            <a:endParaRPr lang="en-US" sz="2400" dirty="0"/>
          </a:p>
        </p:txBody>
      </p:sp>
    </p:spTree>
    <p:extLst>
      <p:ext uri="{BB962C8B-B14F-4D97-AF65-F5344CB8AC3E}">
        <p14:creationId xmlns:p14="http://schemas.microsoft.com/office/powerpoint/2010/main" val="3595278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p:nvSpPr>
        <p:spPr>
          <a:xfrm>
            <a:off x="5934797" y="500660"/>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Post War Frustrations</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11" name="TextBox 10"/>
          <p:cNvSpPr txBox="1"/>
          <p:nvPr/>
        </p:nvSpPr>
        <p:spPr>
          <a:xfrm>
            <a:off x="6249166" y="1719279"/>
            <a:ext cx="2756985" cy="3416320"/>
          </a:xfrm>
          <a:prstGeom prst="rect">
            <a:avLst/>
          </a:prstGeom>
          <a:noFill/>
        </p:spPr>
        <p:txBody>
          <a:bodyPr wrap="square" rtlCol="0">
            <a:spAutoFit/>
          </a:bodyPr>
          <a:lstStyle/>
          <a:p>
            <a:pPr algn="ctr"/>
            <a:r>
              <a:rPr lang="en-US" sz="24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24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24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sheet to find out which which Post-French &amp; Indian War-British mandate was the most burdensome to your family </a:t>
            </a:r>
            <a:endParaRPr lang="en-US" sz="24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Tree>
    <p:extLst>
      <p:ext uri="{BB962C8B-B14F-4D97-AF65-F5344CB8AC3E}">
        <p14:creationId xmlns:p14="http://schemas.microsoft.com/office/powerpoint/2010/main" val="2295624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7-02 at 11.51.3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p:nvPr/>
        </p:nvPicPr>
        <p:blipFill>
          <a:blip r:embed="rId3">
            <a:extLst>
              <a:ext uri="{BEBA8EAE-BF5A-486C-A8C5-ECC9F3942E4B}">
                <a14:imgProps xmlns:a14="http://schemas.microsoft.com/office/drawing/2010/main">
                  <a14:imgLayer r:embed="rId4">
                    <a14:imgEffect>
                      <a14:backgroundRemoval t="8333" b="88889" l="0" r="100000">
                        <a14:foregroundMark x1="58683" y1="65278" x2="58683" y2="65278"/>
                        <a14:foregroundMark x1="69760" y1="65278" x2="69760" y2="65278"/>
                        <a14:foregroundMark x1="74701" y1="62500" x2="74701" y2="62500"/>
                        <a14:foregroundMark x1="77994" y1="73611" x2="77994" y2="73611"/>
                        <a14:foregroundMark x1="83533" y1="62500" x2="83533" y2="62500"/>
                        <a14:foregroundMark x1="86976" y1="26389" x2="86976" y2="26389"/>
                        <a14:foregroundMark x1="89970" y1="62500" x2="89970" y2="62500"/>
                        <a14:foregroundMark x1="95060" y1="58333" x2="95060" y2="58333"/>
                        <a14:foregroundMark x1="97754" y1="62500" x2="97754" y2="62500"/>
                        <a14:foregroundMark x1="44162" y1="48611" x2="44162" y2="48611"/>
                        <a14:foregroundMark x1="38323" y1="61111" x2="38323" y2="61111"/>
                        <a14:foregroundMark x1="31587" y1="70833" x2="31587" y2="70833"/>
                        <a14:foregroundMark x1="28743" y1="63889" x2="28743" y2="63889"/>
                        <a14:foregroundMark x1="25599" y1="47222" x2="25599" y2="47222"/>
                        <a14:foregroundMark x1="20060" y1="70833" x2="20060" y2="70833"/>
                        <a14:foregroundMark x1="13772" y1="66667" x2="13772" y2="66667"/>
                        <a14:foregroundMark x1="16317" y1="54167" x2="16317" y2="54167"/>
                        <a14:foregroundMark x1="6737" y1="51389" x2="6737" y2="51389"/>
                        <a14:foregroundMark x1="87126" y1="63889" x2="87126" y2="63889"/>
                        <a14:foregroundMark x1="65120" y1="69444" x2="65120" y2="69444"/>
                        <a14:backgroundMark x1="52246" y1="54167" x2="52246" y2="54167"/>
                        <a14:backgroundMark x1="60329" y1="51389" x2="60329" y2="51389"/>
                        <a14:backgroundMark x1="20060" y1="50000" x2="20060" y2="50000"/>
                      </a14:backgroundRemoval>
                    </a14:imgEffect>
                  </a14:imgLayer>
                </a14:imgProps>
              </a:ext>
              <a:ext uri="{28A0092B-C50C-407E-A947-70E740481C1C}">
                <a14:useLocalDpi xmlns:a14="http://schemas.microsoft.com/office/drawing/2010/main"/>
              </a:ext>
            </a:extLst>
          </a:blip>
          <a:srcRect/>
          <a:stretch>
            <a:fillRect/>
          </a:stretch>
        </p:blipFill>
        <p:spPr bwMode="auto">
          <a:xfrm>
            <a:off x="554181" y="184612"/>
            <a:ext cx="8393545" cy="854480"/>
          </a:xfrm>
          <a:prstGeom prst="rect">
            <a:avLst/>
          </a:prstGeom>
          <a:noFill/>
          <a:ln>
            <a:noFill/>
          </a:ln>
          <a:effectLst>
            <a:outerShdw blurRad="50800" dist="38100" dir="8100000" algn="tr" rotWithShape="0">
              <a:prstClr val="black">
                <a:alpha val="40000"/>
              </a:prstClr>
            </a:outerShdw>
          </a:effectLst>
        </p:spPr>
      </p:pic>
      <p:pic>
        <p:nvPicPr>
          <p:cNvPr id="7" name="Picture 6" descr="Screen Shot 2015-07-02 at 11.51.32 AM.png"/>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844" b="89804" l="3665" r="89948">
                        <a14:foregroundMark x1="13403" y1="8520" x2="13403" y2="9358"/>
                        <a14:foregroundMark x1="50471" y1="17877" x2="53194" y2="20950"/>
                        <a14:foregroundMark x1="10576" y1="37151" x2="7749" y2="68156"/>
                        <a14:foregroundMark x1="19791" y1="42039" x2="22932" y2="42458"/>
                        <a14:foregroundMark x1="43665" y1="45810" x2="43665" y2="45810"/>
                        <a14:foregroundMark x1="41361" y1="45391" x2="41361" y2="45391"/>
                        <a14:foregroundMark x1="36859" y1="44832" x2="36859" y2="44832"/>
                        <a14:foregroundMark x1="40105" y1="45531" x2="40105" y2="45531"/>
                        <a14:backgroundMark x1="50995" y1="50838" x2="16545" y2="45391"/>
                        <a14:backgroundMark x1="33089" y1="60056" x2="35602" y2="72207"/>
                        <a14:backgroundMark x1="28168" y1="54469" x2="29424" y2="76117"/>
                        <a14:backgroundMark x1="22932" y1="58520" x2="23455" y2="72486"/>
                      </a14:backgroundRemoval>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43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p:nvSpPr>
        <p:spPr>
          <a:xfrm>
            <a:off x="5934797" y="500660"/>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Post War Frustrations</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11" name="TextBox 10"/>
          <p:cNvSpPr txBox="1"/>
          <p:nvPr/>
        </p:nvSpPr>
        <p:spPr>
          <a:xfrm>
            <a:off x="6249166" y="1719279"/>
            <a:ext cx="2756985" cy="1200328"/>
          </a:xfrm>
          <a:prstGeom prst="rect">
            <a:avLst/>
          </a:prstGeom>
          <a:noFill/>
        </p:spPr>
        <p:txBody>
          <a:bodyPr wrap="square" rtlCol="0">
            <a:spAutoFit/>
          </a:bodyPr>
          <a:lstStyle/>
          <a:p>
            <a:pPr algn="ctr"/>
            <a:r>
              <a:rPr lang="en-US" sz="24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experience on your handout</a:t>
            </a:r>
            <a:endParaRPr lang="en-US" sz="24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700" dirty="0" smtClean="0">
                <a:solidFill>
                  <a:prstClr val="black"/>
                </a:solidFill>
                <a:latin typeface="Arial"/>
                <a:cs typeface="Arial"/>
              </a:rPr>
              <a:t>1- You had been promised land grants West off the Appalachian Mountains for your services in the F&amp;I war but are no longer allowed to claim the land as a result of the Proclamation of 1763.  </a:t>
            </a:r>
            <a:endParaRPr lang="en-US" sz="1700" dirty="0">
              <a:solidFill>
                <a:prstClr val="black"/>
              </a:solidFill>
              <a:latin typeface="Arial"/>
              <a:cs typeface="Arial"/>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Bodoni MT Black" panose="02070A03080606020203" pitchFamily="18" charset="0"/>
              </a:rPr>
              <a:t>2- As a result of the Quartering Act of 1765 your family was obligated to house British soldiers. Often soldiers were rude, smelly &amp; would eat up the majority of your family’s food.</a:t>
            </a:r>
            <a:endParaRPr lang="en-US"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Bodoni MT Black" panose="02070A03080606020203" pitchFamily="18" charset="0"/>
              </a:rPr>
              <a:t>3- To help pay off the debt from the war the British created a bunch of new taxes. It seemed like they were nickel &amp; diming you on everything.</a:t>
            </a:r>
            <a:endParaRPr lang="en-US"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Bodoni MT Black" panose="02070A03080606020203" pitchFamily="18" charset="0"/>
              </a:rPr>
              <a:t>4- You and your neighbor don</a:t>
            </a:r>
            <a:r>
              <a:rPr lang="fr-FR" dirty="0" smtClean="0">
                <a:solidFill>
                  <a:prstClr val="black"/>
                </a:solidFill>
                <a:latin typeface="Bodoni MT Black" panose="02070A03080606020203" pitchFamily="18" charset="0"/>
              </a:rPr>
              <a:t>’</a:t>
            </a:r>
            <a:r>
              <a:rPr lang="en-US" dirty="0" smtClean="0">
                <a:solidFill>
                  <a:prstClr val="black"/>
                </a:solidFill>
                <a:latin typeface="Bodoni MT Black" panose="02070A03080606020203" pitchFamily="18" charset="0"/>
              </a:rPr>
              <a:t>t see eye to eye with regards to British distain which makes for a hostile situation.  20% of colonist remained supportive of the British government.</a:t>
            </a:r>
            <a:endParaRPr lang="en-US" dirty="0">
              <a:solidFill>
                <a:prstClr val="black"/>
              </a:solidFill>
              <a:latin typeface="Bodoni MT Black" panose="02070A03080606020203" pitchFamily="18" charset="0"/>
            </a:endParaRPr>
          </a:p>
        </p:txBody>
      </p:sp>
    </p:spTree>
    <p:extLst>
      <p:ext uri="{BB962C8B-B14F-4D97-AF65-F5344CB8AC3E}">
        <p14:creationId xmlns:p14="http://schemas.microsoft.com/office/powerpoint/2010/main" val="3524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9" descr="appalachian-mountains-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p:cNvSpPr>
            <a:spLocks noGrp="1" noChangeArrowheads="1"/>
          </p:cNvSpPr>
          <p:nvPr>
            <p:ph type="body" idx="1"/>
          </p:nvPr>
        </p:nvSpPr>
        <p:spPr>
          <a:xfrm>
            <a:off x="4174403" y="1295400"/>
            <a:ext cx="4969597" cy="5334000"/>
          </a:xfrm>
        </p:spPr>
        <p:txBody>
          <a:bodyPr/>
          <a:lstStyle/>
          <a:p>
            <a:pPr eaLnBrk="1" hangingPunct="1">
              <a:lnSpc>
                <a:spcPct val="80000"/>
              </a:lnSpc>
            </a:pPr>
            <a:r>
              <a:rPr lang="en-US" sz="3000" dirty="0">
                <a:solidFill>
                  <a:schemeClr val="bg1"/>
                </a:solidFill>
                <a:latin typeface="Arial" charset="0"/>
              </a:rPr>
              <a:t>Forbade American colonists from settling west of the Appalachian Mountains. </a:t>
            </a:r>
          </a:p>
        </p:txBody>
      </p:sp>
      <p:sp>
        <p:nvSpPr>
          <p:cNvPr id="46083" name="WordArt 5"/>
          <p:cNvSpPr>
            <a:spLocks noChangeArrowheads="1" noChangeShapeType="1" noTextEdit="1"/>
          </p:cNvSpPr>
          <p:nvPr/>
        </p:nvSpPr>
        <p:spPr bwMode="auto">
          <a:xfrm>
            <a:off x="381000" y="304800"/>
            <a:ext cx="8458200" cy="990600"/>
          </a:xfrm>
          <a:prstGeom prst="rect">
            <a:avLst/>
          </a:prstGeom>
        </p:spPr>
        <p:txBody>
          <a:bodyPr wrap="none" fromWordArt="1">
            <a:prstTxWarp prst="textCanUp">
              <a:avLst>
                <a:gd name="adj" fmla="val 85713"/>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Caslon Pro Bold"/>
                <a:ea typeface="Impact"/>
                <a:cs typeface="Adobe Caslon Pro Bold"/>
              </a:rPr>
              <a:t>Proclamation of 1763</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7206" l="0" r="100000">
                        <a14:backgroundMark x1="7438" y1="5788" x2="90634" y2="3992"/>
                        <a14:backgroundMark x1="94490" y1="15170" x2="97521" y2="5988"/>
                        <a14:backgroundMark x1="89807" y1="9780" x2="72452" y2="8383"/>
                        <a14:backgroundMark x1="63361" y1="14970" x2="28099" y2="11577"/>
                        <a14:backgroundMark x1="19559" y1="11178" x2="551" y2="11178"/>
                      </a14:backgroundRemoval>
                    </a14:imgEffect>
                  </a14:imgLayer>
                </a14:imgProps>
              </a:ext>
            </a:extLst>
          </a:blip>
          <a:stretch>
            <a:fillRect/>
          </a:stretch>
        </p:blipFill>
        <p:spPr>
          <a:xfrm>
            <a:off x="0" y="770399"/>
            <a:ext cx="4410777" cy="6087601"/>
          </a:xfrm>
          <a:prstGeom prst="rect">
            <a:avLst/>
          </a:prstGeom>
          <a:effectLst>
            <a:glow rad="228600">
              <a:schemeClr val="accent1">
                <a:satMod val="175000"/>
                <a:alpha val="40000"/>
              </a:schemeClr>
            </a:glow>
          </a:effectLst>
        </p:spPr>
      </p:pic>
      <p:sp>
        <p:nvSpPr>
          <p:cNvPr id="5" name="Rectangle 4"/>
          <p:cNvSpPr/>
          <p:nvPr/>
        </p:nvSpPr>
        <p:spPr>
          <a:xfrm>
            <a:off x="4174403" y="2986596"/>
            <a:ext cx="4664797" cy="34098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eriod"/>
            </a:pPr>
            <a:r>
              <a:rPr lang="en-US" sz="2400" dirty="0" smtClean="0"/>
              <a:t>In what way did the Proclamation impact settlement of American colonists?</a:t>
            </a:r>
          </a:p>
          <a:p>
            <a:pPr marL="342900" indent="-342900">
              <a:buAutoNum type="arabicPeriod"/>
            </a:pPr>
            <a:endParaRPr lang="en-US" sz="2400" dirty="0" smtClean="0"/>
          </a:p>
          <a:p>
            <a:pPr marL="342900" indent="-342900">
              <a:buAutoNum type="arabicPeriod"/>
            </a:pPr>
            <a:r>
              <a:rPr lang="en-US" sz="2400" dirty="0" smtClean="0"/>
              <a:t>What reason would the King George III have to impose the Proclamation? </a:t>
            </a:r>
            <a:endParaRPr lang="en-US" sz="2400" dirty="0"/>
          </a:p>
        </p:txBody>
      </p:sp>
    </p:spTree>
    <p:extLst>
      <p:ext uri="{BB962C8B-B14F-4D97-AF65-F5344CB8AC3E}">
        <p14:creationId xmlns:p14="http://schemas.microsoft.com/office/powerpoint/2010/main" val="339436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9" descr="appalachian-mountains-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p:cNvSpPr>
            <a:spLocks noGrp="1" noChangeArrowheads="1"/>
          </p:cNvSpPr>
          <p:nvPr>
            <p:ph type="body" idx="1"/>
          </p:nvPr>
        </p:nvSpPr>
        <p:spPr>
          <a:xfrm>
            <a:off x="381000" y="1524000"/>
            <a:ext cx="4797624" cy="5334000"/>
          </a:xfrm>
        </p:spPr>
        <p:txBody>
          <a:bodyPr/>
          <a:lstStyle/>
          <a:p>
            <a:pPr eaLnBrk="1" hangingPunct="1">
              <a:lnSpc>
                <a:spcPct val="80000"/>
              </a:lnSpc>
            </a:pPr>
            <a:r>
              <a:rPr lang="en-US" sz="3000" dirty="0" smtClean="0">
                <a:solidFill>
                  <a:schemeClr val="bg1"/>
                </a:solidFill>
                <a:latin typeface="Arial" charset="0"/>
              </a:rPr>
              <a:t>This </a:t>
            </a:r>
            <a:r>
              <a:rPr lang="en-US" sz="3000" dirty="0">
                <a:solidFill>
                  <a:schemeClr val="bg1"/>
                </a:solidFill>
                <a:latin typeface="Arial" charset="0"/>
              </a:rPr>
              <a:t>was intended to stabilize relations with the Native American population</a:t>
            </a:r>
          </a:p>
          <a:p>
            <a:pPr eaLnBrk="1" hangingPunct="1">
              <a:lnSpc>
                <a:spcPct val="80000"/>
              </a:lnSpc>
            </a:pPr>
            <a:r>
              <a:rPr lang="en-US" sz="3000" dirty="0">
                <a:solidFill>
                  <a:schemeClr val="bg1"/>
                </a:solidFill>
                <a:latin typeface="Arial" charset="0"/>
              </a:rPr>
              <a:t>Colonists were outraged they had either purchased land west of the mountains or had received land grants for services rendered during the war</a:t>
            </a:r>
          </a:p>
        </p:txBody>
      </p:sp>
      <p:sp>
        <p:nvSpPr>
          <p:cNvPr id="46083" name="WordArt 5"/>
          <p:cNvSpPr>
            <a:spLocks noChangeArrowheads="1" noChangeShapeType="1" noTextEdit="1"/>
          </p:cNvSpPr>
          <p:nvPr/>
        </p:nvSpPr>
        <p:spPr bwMode="auto">
          <a:xfrm>
            <a:off x="381000" y="304800"/>
            <a:ext cx="8458200" cy="990600"/>
          </a:xfrm>
          <a:prstGeom prst="rect">
            <a:avLst/>
          </a:prstGeom>
        </p:spPr>
        <p:txBody>
          <a:bodyPr wrap="none" fromWordArt="1">
            <a:prstTxWarp prst="textCanUp">
              <a:avLst>
                <a:gd name="adj" fmla="val 85713"/>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Caslon Pro Bold"/>
                <a:ea typeface="Impact"/>
                <a:cs typeface="Adobe Caslon Pro Bold"/>
              </a:rPr>
              <a:t>Proclamation of 1763</a:t>
            </a:r>
          </a:p>
        </p:txBody>
      </p:sp>
      <p:pic>
        <p:nvPicPr>
          <p:cNvPr id="46084" name="Picture 11" descr="procli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5138" y="1524000"/>
            <a:ext cx="3404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18519" y1="62333" x2="16049" y2="97667"/>
                        <a14:foregroundMark x1="80247" y1="63167" x2="87901" y2="91833"/>
                        <a14:backgroundMark x1="24444" y1="38500" x2="10370" y2="42333"/>
                        <a14:backgroundMark x1="73333" y1="39167" x2="91605" y2="42333"/>
                        <a14:backgroundMark x1="80741" y1="44333" x2="95556" y2="47000"/>
                      </a14:backgroundRemoval>
                    </a14:imgEffect>
                  </a14:imgLayer>
                </a14:imgProps>
              </a:ext>
              <a:ext uri="{28A0092B-C50C-407E-A947-70E740481C1C}">
                <a14:useLocalDpi xmlns:a14="http://schemas.microsoft.com/office/drawing/2010/main"/>
              </a:ext>
            </a:extLst>
          </a:blip>
          <a:stretch>
            <a:fillRect/>
          </a:stretch>
        </p:blipFill>
        <p:spPr>
          <a:xfrm>
            <a:off x="7616931" y="4595675"/>
            <a:ext cx="1527069" cy="2262325"/>
          </a:xfrm>
          <a:prstGeom prst="rect">
            <a:avLst/>
          </a:prstGeom>
          <a:effectLst>
            <a:glow rad="228600">
              <a:schemeClr val="accent5">
                <a:satMod val="175000"/>
                <a:alpha val="40000"/>
              </a:schemeClr>
            </a:glow>
          </a:effectLst>
        </p:spPr>
      </p:pic>
      <p:pic>
        <p:nvPicPr>
          <p:cNvPr id="3" name="Picture 2"/>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536" r="90000">
                        <a14:foregroundMark x1="72857" y1="7143" x2="72857" y2="7143"/>
                        <a14:backgroundMark x1="31429" y1="4313" x2="16071" y2="11995"/>
                        <a14:backgroundMark x1="41250" y1="3639" x2="60179" y2="2022"/>
                        <a14:backgroundMark x1="69821" y1="2561" x2="78214" y2="2695"/>
                        <a14:backgroundMark x1="67143" y1="2695" x2="62857" y2="2695"/>
                      </a14:backgroundRemoval>
                    </a14:imgEffect>
                  </a14:imgLayer>
                </a14:imgProps>
              </a:ext>
              <a:ext uri="{28A0092B-C50C-407E-A947-70E740481C1C}">
                <a14:useLocalDpi xmlns:a14="http://schemas.microsoft.com/office/drawing/2010/main"/>
              </a:ext>
            </a:extLst>
          </a:blip>
          <a:stretch>
            <a:fillRect/>
          </a:stretch>
        </p:blipFill>
        <p:spPr>
          <a:xfrm>
            <a:off x="5423380" y="1103474"/>
            <a:ext cx="1376854" cy="182433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978751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04"/>
            <a:ext cx="9144001" cy="6858000"/>
          </a:xfrm>
          <a:prstGeom prst="rect">
            <a:avLst/>
          </a:prstGeom>
        </p:spPr>
      </p:pic>
      <p:sp>
        <p:nvSpPr>
          <p:cNvPr id="48130" name="Rectangle 3"/>
          <p:cNvSpPr>
            <a:spLocks noGrp="1" noChangeArrowheads="1"/>
          </p:cNvSpPr>
          <p:nvPr>
            <p:ph type="body" idx="1"/>
          </p:nvPr>
        </p:nvSpPr>
        <p:spPr>
          <a:xfrm>
            <a:off x="4558389" y="1295400"/>
            <a:ext cx="4280811" cy="5334000"/>
          </a:xfrm>
        </p:spPr>
        <p:txBody>
          <a:bodyPr>
            <a:normAutofit fontScale="85000" lnSpcReduction="20000"/>
          </a:bodyPr>
          <a:lstStyle/>
          <a:p>
            <a:pPr eaLnBrk="1" hangingPunct="1"/>
            <a:r>
              <a:rPr lang="en-US" b="1" dirty="0">
                <a:solidFill>
                  <a:schemeClr val="bg1"/>
                </a:solidFill>
                <a:effectLst>
                  <a:glow rad="165100">
                    <a:schemeClr val="tx1">
                      <a:alpha val="75000"/>
                    </a:schemeClr>
                  </a:glow>
                </a:effectLst>
                <a:latin typeface="Arial" charset="0"/>
              </a:rPr>
              <a:t>As the British government assessed methods for generating funds, it was decided to implement new taxes on the colonists</a:t>
            </a:r>
          </a:p>
          <a:p>
            <a:pPr eaLnBrk="1" hangingPunct="1"/>
            <a:r>
              <a:rPr lang="en-US" b="1" dirty="0">
                <a:solidFill>
                  <a:schemeClr val="bg1"/>
                </a:solidFill>
                <a:effectLst>
                  <a:glow rad="165100">
                    <a:schemeClr val="tx1">
                      <a:alpha val="75000"/>
                    </a:schemeClr>
                  </a:glow>
                </a:effectLst>
                <a:latin typeface="Arial" charset="0"/>
              </a:rPr>
              <a:t>Taxed things such as</a:t>
            </a:r>
          </a:p>
          <a:p>
            <a:pPr lvl="1"/>
            <a:r>
              <a:rPr lang="en-US" b="1" dirty="0">
                <a:solidFill>
                  <a:schemeClr val="bg1"/>
                </a:solidFill>
                <a:effectLst>
                  <a:glow rad="165100">
                    <a:schemeClr val="tx1">
                      <a:alpha val="75000"/>
                    </a:schemeClr>
                  </a:glow>
                </a:effectLst>
                <a:latin typeface="Arial" charset="0"/>
              </a:rPr>
              <a:t>s</a:t>
            </a:r>
            <a:r>
              <a:rPr lang="en-US" b="1" dirty="0" smtClean="0">
                <a:solidFill>
                  <a:schemeClr val="bg1"/>
                </a:solidFill>
                <a:effectLst>
                  <a:glow rad="165100">
                    <a:schemeClr val="tx1">
                      <a:alpha val="75000"/>
                    </a:schemeClr>
                  </a:glow>
                </a:effectLst>
                <a:latin typeface="Arial" charset="0"/>
              </a:rPr>
              <a:t>ugar</a:t>
            </a:r>
          </a:p>
          <a:p>
            <a:pPr lvl="1"/>
            <a:r>
              <a:rPr lang="en-US" b="1" dirty="0" smtClean="0">
                <a:solidFill>
                  <a:schemeClr val="bg1"/>
                </a:solidFill>
                <a:effectLst>
                  <a:glow rad="165100">
                    <a:schemeClr val="tx1">
                      <a:alpha val="75000"/>
                    </a:schemeClr>
                  </a:glow>
                </a:effectLst>
                <a:latin typeface="Arial" charset="0"/>
              </a:rPr>
              <a:t>Newspapers </a:t>
            </a:r>
          </a:p>
          <a:p>
            <a:pPr lvl="1"/>
            <a:r>
              <a:rPr lang="en-US" b="1" dirty="0" smtClean="0">
                <a:solidFill>
                  <a:schemeClr val="bg1"/>
                </a:solidFill>
                <a:effectLst>
                  <a:glow rad="165100">
                    <a:schemeClr val="tx1">
                      <a:alpha val="75000"/>
                    </a:schemeClr>
                  </a:glow>
                </a:effectLst>
                <a:latin typeface="Arial" charset="0"/>
              </a:rPr>
              <a:t>molasses </a:t>
            </a:r>
            <a:endParaRPr lang="en-US" b="1" dirty="0">
              <a:solidFill>
                <a:schemeClr val="bg1"/>
              </a:solidFill>
              <a:effectLst>
                <a:glow rad="165100">
                  <a:schemeClr val="tx1">
                    <a:alpha val="75000"/>
                  </a:schemeClr>
                </a:glow>
              </a:effectLst>
              <a:latin typeface="Arial" charset="0"/>
            </a:endParaRPr>
          </a:p>
          <a:p>
            <a:pPr lvl="1" eaLnBrk="1" hangingPunct="1"/>
            <a:r>
              <a:rPr lang="en-US" b="1" dirty="0">
                <a:solidFill>
                  <a:schemeClr val="bg1"/>
                </a:solidFill>
                <a:effectLst>
                  <a:glow rad="165100">
                    <a:schemeClr val="tx1">
                      <a:alpha val="75000"/>
                    </a:schemeClr>
                  </a:glow>
                </a:effectLst>
                <a:latin typeface="Arial" charset="0"/>
              </a:rPr>
              <a:t>lead </a:t>
            </a:r>
          </a:p>
          <a:p>
            <a:pPr lvl="1" eaLnBrk="1" hangingPunct="1"/>
            <a:r>
              <a:rPr lang="en-US" b="1" dirty="0">
                <a:solidFill>
                  <a:schemeClr val="bg1"/>
                </a:solidFill>
                <a:effectLst>
                  <a:glow rad="165100">
                    <a:schemeClr val="tx1">
                      <a:alpha val="75000"/>
                    </a:schemeClr>
                  </a:glow>
                </a:effectLst>
                <a:latin typeface="Arial" charset="0"/>
              </a:rPr>
              <a:t>p</a:t>
            </a:r>
            <a:r>
              <a:rPr lang="en-US" b="1" dirty="0" smtClean="0">
                <a:solidFill>
                  <a:schemeClr val="bg1"/>
                </a:solidFill>
                <a:effectLst>
                  <a:glow rad="165100">
                    <a:schemeClr val="tx1">
                      <a:alpha val="75000"/>
                    </a:schemeClr>
                  </a:glow>
                </a:effectLst>
                <a:latin typeface="Arial" charset="0"/>
              </a:rPr>
              <a:t>aint</a:t>
            </a:r>
          </a:p>
          <a:p>
            <a:pPr lvl="1" eaLnBrk="1" hangingPunct="1"/>
            <a:r>
              <a:rPr lang="en-US" b="1" dirty="0" smtClean="0">
                <a:solidFill>
                  <a:schemeClr val="bg1"/>
                </a:solidFill>
                <a:effectLst>
                  <a:glow rad="165100">
                    <a:schemeClr val="tx1">
                      <a:alpha val="75000"/>
                    </a:schemeClr>
                  </a:glow>
                </a:effectLst>
                <a:latin typeface="Arial" charset="0"/>
              </a:rPr>
              <a:t>&amp;more</a:t>
            </a:r>
          </a:p>
          <a:p>
            <a:pPr lvl="1" eaLnBrk="1" hangingPunct="1"/>
            <a:endParaRPr lang="en-US" b="1" dirty="0">
              <a:latin typeface="Arial" charset="0"/>
            </a:endParaRPr>
          </a:p>
        </p:txBody>
      </p:sp>
      <p:sp>
        <p:nvSpPr>
          <p:cNvPr id="48132" name="WordArt 7"/>
          <p:cNvSpPr>
            <a:spLocks noChangeArrowheads="1" noChangeShapeType="1" noTextEdit="1"/>
          </p:cNvSpPr>
          <p:nvPr/>
        </p:nvSpPr>
        <p:spPr bwMode="auto">
          <a:xfrm>
            <a:off x="381000" y="304800"/>
            <a:ext cx="84582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Taxation without Representation</a:t>
            </a:r>
          </a:p>
        </p:txBody>
      </p:sp>
      <p:sp>
        <p:nvSpPr>
          <p:cNvPr id="2" name="Rectangle 1"/>
          <p:cNvSpPr/>
          <p:nvPr/>
        </p:nvSpPr>
        <p:spPr>
          <a:xfrm>
            <a:off x="381000" y="1128285"/>
            <a:ext cx="3676119" cy="60161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smtClean="0">
                <a:solidFill>
                  <a:schemeClr val="tx1"/>
                </a:solidFill>
              </a:rPr>
              <a:t>1764- Sugar Act</a:t>
            </a:r>
            <a:endParaRPr lang="en-US" sz="2400" dirty="0">
              <a:solidFill>
                <a:schemeClr val="tx1"/>
              </a:solidFill>
            </a:endParaRPr>
          </a:p>
        </p:txBody>
      </p:sp>
      <p:sp>
        <p:nvSpPr>
          <p:cNvPr id="9" name="Rectangle 8"/>
          <p:cNvSpPr/>
          <p:nvPr/>
        </p:nvSpPr>
        <p:spPr>
          <a:xfrm>
            <a:off x="381000" y="2614753"/>
            <a:ext cx="3676119" cy="60161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smtClean="0">
                <a:solidFill>
                  <a:srgbClr val="000000"/>
                </a:solidFill>
              </a:rPr>
              <a:t>1765- The Stamp Act</a:t>
            </a:r>
            <a:endParaRPr lang="en-US" sz="2400" dirty="0">
              <a:solidFill>
                <a:srgbClr val="000000"/>
              </a:solidFill>
            </a:endParaRPr>
          </a:p>
        </p:txBody>
      </p:sp>
      <p:sp>
        <p:nvSpPr>
          <p:cNvPr id="10" name="Rectangle 9"/>
          <p:cNvSpPr/>
          <p:nvPr/>
        </p:nvSpPr>
        <p:spPr>
          <a:xfrm>
            <a:off x="381000" y="3387771"/>
            <a:ext cx="3676119" cy="60161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smtClean="0">
                <a:solidFill>
                  <a:srgbClr val="000000"/>
                </a:solidFill>
              </a:rPr>
              <a:t>1766- The Townshend Act</a:t>
            </a:r>
            <a:endParaRPr lang="en-US" sz="2400" dirty="0">
              <a:solidFill>
                <a:srgbClr val="000000"/>
              </a:solidFill>
            </a:endParaRPr>
          </a:p>
        </p:txBody>
      </p:sp>
      <p:pic>
        <p:nvPicPr>
          <p:cNvPr id="6" name="Picture 5"/>
          <p:cNvPicPr>
            <a:picLocks noChangeAspect="1"/>
          </p:cNvPicPr>
          <p:nvPr/>
        </p:nvPicPr>
        <p:blipFill>
          <a:blip r:embed="rId4">
            <a:biLevel thresh="50000"/>
            <a:extLst>
              <a:ext uri="{BEBA8EAE-BF5A-486C-A8C5-ECC9F3942E4B}">
                <a14:imgProps xmlns:a14="http://schemas.microsoft.com/office/drawing/2010/main">
                  <a14:imgLayer r:embed="rId5">
                    <a14:imgEffect>
                      <a14:backgroundRemoval t="3333" b="90000" l="0" r="90000"/>
                    </a14:imgEffect>
                  </a14:imgLayer>
                </a14:imgProps>
              </a:ext>
            </a:extLst>
          </a:blip>
          <a:stretch>
            <a:fillRect/>
          </a:stretch>
        </p:blipFill>
        <p:spPr>
          <a:xfrm>
            <a:off x="0" y="3939251"/>
            <a:ext cx="5380298" cy="5380298"/>
          </a:xfrm>
          <a:prstGeom prst="rect">
            <a:avLst/>
          </a:prstGeom>
          <a:effectLst>
            <a:glow rad="228600">
              <a:schemeClr val="accent6">
                <a:satMod val="175000"/>
                <a:alpha val="40000"/>
              </a:schemeClr>
            </a:glow>
          </a:effectLst>
        </p:spPr>
      </p:pic>
      <p:sp>
        <p:nvSpPr>
          <p:cNvPr id="16" name="Rectangle 15"/>
          <p:cNvSpPr/>
          <p:nvPr/>
        </p:nvSpPr>
        <p:spPr>
          <a:xfrm>
            <a:off x="381000" y="1853776"/>
            <a:ext cx="3676119" cy="60161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solidFill>
                  <a:schemeClr val="tx1"/>
                </a:solidFill>
              </a:rPr>
              <a:t>1765, 1774- The Quartering Act</a:t>
            </a:r>
            <a:endParaRPr lang="en-US" sz="2000" dirty="0">
              <a:solidFill>
                <a:schemeClr val="tx1"/>
              </a:solidFill>
            </a:endParaRPr>
          </a:p>
        </p:txBody>
      </p:sp>
      <p:sp>
        <p:nvSpPr>
          <p:cNvPr id="7" name="Left Arrow 6"/>
          <p:cNvSpPr/>
          <p:nvPr/>
        </p:nvSpPr>
        <p:spPr>
          <a:xfrm>
            <a:off x="4258235" y="657411"/>
            <a:ext cx="4213412" cy="1494118"/>
          </a:xfrm>
          <a:prstGeom prst="leftArrow">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nSpc>
                <a:spcPct val="90000"/>
              </a:lnSpc>
            </a:pPr>
            <a:r>
              <a:rPr lang="en-US" dirty="0">
                <a:solidFill>
                  <a:schemeClr val="tx1"/>
                </a:solidFill>
              </a:rPr>
              <a:t>It placed a tax on molasses and sugar imported by the colonies. </a:t>
            </a:r>
          </a:p>
        </p:txBody>
      </p:sp>
      <p:sp>
        <p:nvSpPr>
          <p:cNvPr id="18" name="Left Arrow 17"/>
          <p:cNvSpPr/>
          <p:nvPr/>
        </p:nvSpPr>
        <p:spPr>
          <a:xfrm>
            <a:off x="4258235" y="1170374"/>
            <a:ext cx="4213412" cy="1983301"/>
          </a:xfrm>
          <a:prstGeom prst="leftArrow">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r>
              <a:rPr lang="en-US" dirty="0">
                <a:solidFill>
                  <a:schemeClr val="tx1"/>
                </a:solidFill>
              </a:rPr>
              <a:t>American </a:t>
            </a:r>
            <a:r>
              <a:rPr lang="en-US" dirty="0" smtClean="0">
                <a:solidFill>
                  <a:schemeClr val="tx1"/>
                </a:solidFill>
              </a:rPr>
              <a:t>colonist had </a:t>
            </a:r>
            <a:r>
              <a:rPr lang="en-US" dirty="0">
                <a:solidFill>
                  <a:schemeClr val="tx1"/>
                </a:solidFill>
              </a:rPr>
              <a:t>to provide the British soldiers </a:t>
            </a:r>
            <a:r>
              <a:rPr lang="en-US" dirty="0" smtClean="0">
                <a:solidFill>
                  <a:schemeClr val="tx1"/>
                </a:solidFill>
              </a:rPr>
              <a:t>with: food, beer &amp; wine, bedding, utensils, candles, &amp; firewood</a:t>
            </a:r>
            <a:endParaRPr lang="en-US" dirty="0">
              <a:solidFill>
                <a:schemeClr val="tx1"/>
              </a:solidFill>
            </a:endParaRPr>
          </a:p>
        </p:txBody>
      </p:sp>
      <p:sp>
        <p:nvSpPr>
          <p:cNvPr id="8" name="Rectangle 7"/>
          <p:cNvSpPr/>
          <p:nvPr/>
        </p:nvSpPr>
        <p:spPr>
          <a:xfrm>
            <a:off x="2286000" y="-2112665"/>
            <a:ext cx="4572000" cy="923330"/>
          </a:xfrm>
          <a:prstGeom prst="rect">
            <a:avLst/>
          </a:prstGeom>
        </p:spPr>
        <p:txBody>
          <a:bodyPr>
            <a:spAutoFit/>
          </a:bodyPr>
          <a:lstStyle/>
          <a:p>
            <a:r>
              <a:rPr lang="en-US" dirty="0"/>
              <a:t>American colonies </a:t>
            </a:r>
            <a:r>
              <a:rPr lang="en-US" dirty="0" smtClean="0"/>
              <a:t>have to </a:t>
            </a:r>
            <a:r>
              <a:rPr lang="en-US" dirty="0"/>
              <a:t>provide the British soldiers with any needed accommodations or </a:t>
            </a:r>
            <a:r>
              <a:rPr lang="en-US" dirty="0" smtClean="0"/>
              <a:t>housing</a:t>
            </a:r>
            <a:endParaRPr lang="en-US" dirty="0"/>
          </a:p>
        </p:txBody>
      </p:sp>
      <p:sp>
        <p:nvSpPr>
          <p:cNvPr id="20" name="Left Arrow 19"/>
          <p:cNvSpPr/>
          <p:nvPr/>
        </p:nvSpPr>
        <p:spPr>
          <a:xfrm>
            <a:off x="4258235" y="1950510"/>
            <a:ext cx="4213412" cy="1983301"/>
          </a:xfrm>
          <a:prstGeom prst="leftArrow">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nSpc>
                <a:spcPct val="90000"/>
              </a:lnSpc>
            </a:pPr>
            <a:r>
              <a:rPr lang="en-US" dirty="0" smtClean="0">
                <a:solidFill>
                  <a:srgbClr val="000000"/>
                </a:solidFill>
              </a:rPr>
              <a:t>Placed </a:t>
            </a:r>
            <a:r>
              <a:rPr lang="en-US" dirty="0">
                <a:solidFill>
                  <a:srgbClr val="000000"/>
                </a:solidFill>
              </a:rPr>
              <a:t>a tax on all printed material, such as </a:t>
            </a:r>
            <a:r>
              <a:rPr lang="en-US" dirty="0" smtClean="0">
                <a:solidFill>
                  <a:srgbClr val="000000"/>
                </a:solidFill>
              </a:rPr>
              <a:t>newspapers, marriage license, playing cards, and over 40 other documents</a:t>
            </a:r>
            <a:endParaRPr lang="en-US" dirty="0">
              <a:solidFill>
                <a:srgbClr val="000000"/>
              </a:solidFill>
            </a:endParaRPr>
          </a:p>
        </p:txBody>
      </p:sp>
      <p:sp>
        <p:nvSpPr>
          <p:cNvPr id="21" name="Left Arrow 20"/>
          <p:cNvSpPr/>
          <p:nvPr/>
        </p:nvSpPr>
        <p:spPr>
          <a:xfrm>
            <a:off x="4258235" y="2939616"/>
            <a:ext cx="4213412" cy="1617443"/>
          </a:xfrm>
          <a:prstGeom prst="leftArrow">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nSpc>
                <a:spcPct val="90000"/>
              </a:lnSpc>
            </a:pPr>
            <a:r>
              <a:rPr lang="en-US" dirty="0" smtClean="0">
                <a:solidFill>
                  <a:srgbClr val="000000"/>
                </a:solidFill>
              </a:rPr>
              <a:t>Placed </a:t>
            </a:r>
            <a:r>
              <a:rPr lang="en-US" dirty="0">
                <a:solidFill>
                  <a:srgbClr val="000000"/>
                </a:solidFill>
              </a:rPr>
              <a:t>t</a:t>
            </a:r>
            <a:r>
              <a:rPr lang="en-US" dirty="0" smtClean="0">
                <a:solidFill>
                  <a:srgbClr val="000000"/>
                </a:solidFill>
              </a:rPr>
              <a:t>axes </a:t>
            </a:r>
            <a:r>
              <a:rPr lang="en-US" dirty="0">
                <a:solidFill>
                  <a:srgbClr val="000000"/>
                </a:solidFill>
              </a:rPr>
              <a:t>on glass, paint, oil, lead, paper, and </a:t>
            </a:r>
            <a:r>
              <a:rPr lang="en-US" dirty="0" smtClean="0">
                <a:solidFill>
                  <a:srgbClr val="000000"/>
                </a:solidFill>
              </a:rPr>
              <a:t>tea</a:t>
            </a:r>
            <a:endParaRPr lang="en-US" dirty="0">
              <a:solidFill>
                <a:srgbClr val="000000"/>
              </a:solidFill>
            </a:endParaRPr>
          </a:p>
          <a:p>
            <a:pPr>
              <a:lnSpc>
                <a:spcPct val="90000"/>
              </a:lnSpc>
            </a:pPr>
            <a:endParaRPr lang="en-US" dirty="0">
              <a:solidFill>
                <a:srgbClr val="000000"/>
              </a:solidFill>
            </a:endParaRPr>
          </a:p>
        </p:txBody>
      </p:sp>
    </p:spTree>
    <p:extLst>
      <p:ext uri="{BB962C8B-B14F-4D97-AF65-F5344CB8AC3E}">
        <p14:creationId xmlns:p14="http://schemas.microsoft.com/office/powerpoint/2010/main" val="20981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8" grpId="0" animBg="1"/>
      <p:bldP spid="18" grpId="1" animBg="1"/>
      <p:bldP spid="20" grpId="0" animBg="1"/>
      <p:bldP spid="20"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20" y="2529123"/>
            <a:ext cx="3055670" cy="3139321"/>
          </a:xfrm>
          <a:prstGeom prst="rect">
            <a:avLst/>
          </a:prstGeom>
          <a:noFill/>
        </p:spPr>
        <p:txBody>
          <a:bodyPr wrap="square" rtlCol="0">
            <a:spAutoFit/>
          </a:bodyPr>
          <a:lstStyle/>
          <a:p>
            <a:pPr algn="ctr"/>
            <a:r>
              <a:rPr lang="en-US" sz="3000" dirty="0" smtClean="0">
                <a:solidFill>
                  <a:srgbClr val="FFFFFF"/>
                </a:solidFill>
                <a:effectLst>
                  <a:glow rad="203200">
                    <a:schemeClr val="tx1">
                      <a:alpha val="75000"/>
                    </a:schemeClr>
                  </a:glow>
                </a:effectLst>
                <a:latin typeface="Adobe Caslon Pro Bold"/>
                <a:cs typeface="Adobe Caslon Pro Bold"/>
              </a:rPr>
              <a:t>Colonists who challenged British authority and will eventually seek independence </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3" name="TextBox 12"/>
          <p:cNvSpPr txBox="1"/>
          <p:nvPr/>
        </p:nvSpPr>
        <p:spPr>
          <a:xfrm>
            <a:off x="5860714" y="2512627"/>
            <a:ext cx="3055670" cy="2215991"/>
          </a:xfrm>
          <a:prstGeom prst="rect">
            <a:avLst/>
          </a:prstGeom>
          <a:noFill/>
        </p:spPr>
        <p:txBody>
          <a:bodyPr wrap="square" rtlCol="0">
            <a:spAutoFit/>
          </a:bodyPr>
          <a:lstStyle/>
          <a:p>
            <a:pPr algn="ctr"/>
            <a:r>
              <a:rPr lang="en-US" sz="3000" dirty="0" smtClean="0">
                <a:solidFill>
                  <a:srgbClr val="FFFFFF"/>
                </a:solidFill>
                <a:effectLst>
                  <a:glow rad="203200">
                    <a:schemeClr val="tx1">
                      <a:alpha val="75000"/>
                    </a:schemeClr>
                  </a:glow>
                </a:effectLst>
                <a:latin typeface="Adobe Caslon Pro Bold"/>
                <a:cs typeface="Adobe Caslon Pro Bold"/>
              </a:rPr>
              <a:t>Colonists who remained loyal to the British Monarchy</a:t>
            </a:r>
          </a:p>
          <a:p>
            <a:endParaRPr lang="en-US" dirty="0"/>
          </a:p>
        </p:txBody>
      </p:sp>
    </p:spTree>
    <p:extLst>
      <p:ext uri="{BB962C8B-B14F-4D97-AF65-F5344CB8AC3E}">
        <p14:creationId xmlns:p14="http://schemas.microsoft.com/office/powerpoint/2010/main" val="2330873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9" name="TextBox 8"/>
          <p:cNvSpPr txBox="1"/>
          <p:nvPr/>
        </p:nvSpPr>
        <p:spPr>
          <a:xfrm>
            <a:off x="432755" y="3267787"/>
            <a:ext cx="8334489" cy="258532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7200" dirty="0" smtClean="0"/>
              <a:t>A strong British Empire is good for all</a:t>
            </a:r>
          </a:p>
          <a:p>
            <a:pPr algn="ctr"/>
            <a:endParaRPr lang="en-US" dirty="0"/>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5592081"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8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354409"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32755" y="3267787"/>
            <a:ext cx="8334489" cy="313932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6000" dirty="0" smtClean="0"/>
              <a:t>People have rights the government can’t take them away</a:t>
            </a:r>
          </a:p>
          <a:p>
            <a:pPr algn="ctr"/>
            <a:endParaRPr lang="en-US" dirty="0"/>
          </a:p>
        </p:txBody>
      </p:sp>
    </p:spTree>
    <p:extLst>
      <p:ext uri="{BB962C8B-B14F-4D97-AF65-F5344CB8AC3E}">
        <p14:creationId xmlns:p14="http://schemas.microsoft.com/office/powerpoint/2010/main" val="20650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5592081"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2755" y="3267787"/>
            <a:ext cx="8334489" cy="221599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6000" dirty="0" smtClean="0"/>
              <a:t>Colonies profit from trade with Britain</a:t>
            </a:r>
          </a:p>
          <a:p>
            <a:pPr algn="ctr"/>
            <a:endParaRPr lang="en-US" dirty="0"/>
          </a:p>
        </p:txBody>
      </p:sp>
    </p:spTree>
    <p:extLst>
      <p:ext uri="{BB962C8B-B14F-4D97-AF65-F5344CB8AC3E}">
        <p14:creationId xmlns:p14="http://schemas.microsoft.com/office/powerpoint/2010/main" val="29368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5592081"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2755" y="3267787"/>
            <a:ext cx="8334489" cy="221599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6000" dirty="0" smtClean="0"/>
              <a:t>Colonies would be weak without Britain</a:t>
            </a:r>
          </a:p>
          <a:p>
            <a:pPr algn="ctr"/>
            <a:endParaRPr lang="en-US" dirty="0"/>
          </a:p>
        </p:txBody>
      </p:sp>
    </p:spTree>
    <p:extLst>
      <p:ext uri="{BB962C8B-B14F-4D97-AF65-F5344CB8AC3E}">
        <p14:creationId xmlns:p14="http://schemas.microsoft.com/office/powerpoint/2010/main" val="10671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354409"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2755" y="3267787"/>
            <a:ext cx="8334489" cy="258532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800" dirty="0" smtClean="0"/>
              <a:t>Colonies don’t have a voice in Parliament &amp; therefore should not be taxed</a:t>
            </a:r>
          </a:p>
          <a:p>
            <a:pPr algn="ctr"/>
            <a:endParaRPr lang="en-US" dirty="0"/>
          </a:p>
        </p:txBody>
      </p:sp>
    </p:spTree>
    <p:extLst>
      <p:ext uri="{BB962C8B-B14F-4D97-AF65-F5344CB8AC3E}">
        <p14:creationId xmlns:p14="http://schemas.microsoft.com/office/powerpoint/2010/main" val="27347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http://www.college.columbia.edu/core/sites/core/files/images/Washington_Crossing_the_Delaware_by_Emanuel_Leutze,_MMA-NYC,_18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26642" y="267326"/>
            <a:ext cx="3757143" cy="3416320"/>
          </a:xfrm>
          <a:prstGeom prst="rect">
            <a:avLst/>
          </a:prstGeom>
        </p:spPr>
        <p:txBody>
          <a:bodyPr wrap="square">
            <a:spAutoFit/>
          </a:bodyPr>
          <a:lstStyle/>
          <a:p>
            <a:pPr algn="ctr"/>
            <a:r>
              <a:rPr lang="en-US" dirty="0" smtClean="0">
                <a:solidFill>
                  <a:schemeClr val="bg1"/>
                </a:solidFill>
                <a:effectLst>
                  <a:glow rad="190500">
                    <a:schemeClr val="tx1">
                      <a:alpha val="75000"/>
                    </a:schemeClr>
                  </a:glow>
                </a:effectLst>
              </a:rPr>
              <a:t>BIG IDEA: The </a:t>
            </a:r>
            <a:r>
              <a:rPr lang="en-US" dirty="0">
                <a:solidFill>
                  <a:schemeClr val="bg1"/>
                </a:solidFill>
                <a:effectLst>
                  <a:glow rad="190500">
                    <a:schemeClr val="tx1">
                      <a:alpha val="75000"/>
                    </a:schemeClr>
                  </a:glow>
                </a:effectLst>
              </a:rPr>
              <a:t>war of independence waged by the American colonies against </a:t>
            </a:r>
            <a:r>
              <a:rPr lang="en-US" dirty="0" smtClean="0">
                <a:solidFill>
                  <a:schemeClr val="bg1"/>
                </a:solidFill>
                <a:effectLst>
                  <a:glow rad="190500">
                    <a:schemeClr val="tx1">
                      <a:alpha val="75000"/>
                    </a:schemeClr>
                  </a:glow>
                </a:effectLst>
              </a:rPr>
              <a:t>Britain will later </a:t>
            </a:r>
            <a:r>
              <a:rPr lang="en-US" dirty="0">
                <a:solidFill>
                  <a:schemeClr val="bg1"/>
                </a:solidFill>
                <a:effectLst>
                  <a:glow rad="190500">
                    <a:schemeClr val="tx1">
                      <a:alpha val="75000"/>
                    </a:schemeClr>
                  </a:glow>
                </a:effectLst>
              </a:rPr>
              <a:t>influenced political ideas and revolutions around the </a:t>
            </a:r>
            <a:r>
              <a:rPr lang="en-US" dirty="0" smtClean="0">
                <a:solidFill>
                  <a:schemeClr val="bg1"/>
                </a:solidFill>
                <a:effectLst>
                  <a:glow rad="190500">
                    <a:schemeClr val="tx1">
                      <a:alpha val="75000"/>
                    </a:schemeClr>
                  </a:glow>
                </a:effectLst>
              </a:rPr>
              <a:t>globe. </a:t>
            </a:r>
          </a:p>
          <a:p>
            <a:pPr algn="ctr"/>
            <a:endParaRPr lang="en-US" dirty="0">
              <a:solidFill>
                <a:schemeClr val="bg1"/>
              </a:solidFill>
              <a:effectLst>
                <a:glow rad="190500">
                  <a:schemeClr val="tx1">
                    <a:alpha val="75000"/>
                  </a:schemeClr>
                </a:glow>
              </a:effectLst>
            </a:endParaRPr>
          </a:p>
          <a:p>
            <a:pPr algn="ctr"/>
            <a:r>
              <a:rPr lang="en-US" dirty="0" smtClean="0">
                <a:solidFill>
                  <a:schemeClr val="bg1"/>
                </a:solidFill>
                <a:effectLst>
                  <a:glow rad="190500">
                    <a:schemeClr val="tx1">
                      <a:alpha val="75000"/>
                    </a:schemeClr>
                  </a:glow>
                </a:effectLst>
              </a:rPr>
              <a:t>OBJECTIVE: Students will participate in </a:t>
            </a:r>
            <a:r>
              <a:rPr lang="en-US" smtClean="0">
                <a:solidFill>
                  <a:schemeClr val="bg1"/>
                </a:solidFill>
                <a:effectLst>
                  <a:glow rad="190500">
                    <a:schemeClr val="tx1">
                      <a:alpha val="75000"/>
                    </a:schemeClr>
                  </a:glow>
                </a:effectLst>
              </a:rPr>
              <a:t>an interactive </a:t>
            </a:r>
            <a:r>
              <a:rPr lang="en-US" dirty="0" smtClean="0">
                <a:solidFill>
                  <a:schemeClr val="bg1"/>
                </a:solidFill>
                <a:effectLst>
                  <a:glow rad="190500">
                    <a:schemeClr val="tx1">
                      <a:alpha val="75000"/>
                    </a:schemeClr>
                  </a:glow>
                </a:effectLst>
              </a:rPr>
              <a:t>PowerPoint simulation to better understand the reason why the events leading up to the American Revolution and its significance.</a:t>
            </a:r>
            <a:endParaRPr lang="en-US" dirty="0">
              <a:solidFill>
                <a:schemeClr val="bg1"/>
              </a:solidFill>
              <a:effectLst>
                <a:glow rad="190500">
                  <a:schemeClr val="tx1">
                    <a:alpha val="75000"/>
                  </a:schemeClr>
                </a:glow>
              </a:effectLst>
            </a:endParaRPr>
          </a:p>
        </p:txBody>
      </p:sp>
    </p:spTree>
    <p:extLst>
      <p:ext uri="{BB962C8B-B14F-4D97-AF65-F5344CB8AC3E}">
        <p14:creationId xmlns:p14="http://schemas.microsoft.com/office/powerpoint/2010/main" val="378623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5643585"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2755" y="3267787"/>
            <a:ext cx="8334489" cy="184665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800" dirty="0" smtClean="0"/>
              <a:t>Taxes are needed to pay for soldiers to protect the colonists</a:t>
            </a:r>
          </a:p>
          <a:p>
            <a:pPr algn="ctr"/>
            <a:endParaRPr lang="en-US" dirty="0"/>
          </a:p>
        </p:txBody>
      </p:sp>
    </p:spTree>
    <p:extLst>
      <p:ext uri="{BB962C8B-B14F-4D97-AF65-F5344CB8AC3E}">
        <p14:creationId xmlns:p14="http://schemas.microsoft.com/office/powerpoint/2010/main" val="40341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0489"/>
          </a:xfrm>
          <a:prstGeom prst="rect">
            <a:avLst/>
          </a:prstGeom>
        </p:spPr>
      </p:pic>
      <p:sp>
        <p:nvSpPr>
          <p:cNvPr id="6" name="Rectangle 5"/>
          <p:cNvSpPr/>
          <p:nvPr/>
        </p:nvSpPr>
        <p:spPr>
          <a:xfrm>
            <a:off x="98501" y="125424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Patriots</a:t>
            </a:r>
            <a:endParaRPr lang="en-US" sz="4800" dirty="0">
              <a:latin typeface="Adobe Caslon Pro Bold"/>
              <a:cs typeface="Adobe Caslon Pro Bold"/>
            </a:endParaRPr>
          </a:p>
        </p:txBody>
      </p:sp>
      <p:sp>
        <p:nvSpPr>
          <p:cNvPr id="7" name="Rectangle 6"/>
          <p:cNvSpPr/>
          <p:nvPr/>
        </p:nvSpPr>
        <p:spPr>
          <a:xfrm>
            <a:off x="5504409" y="1233575"/>
            <a:ext cx="3554288" cy="7122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Loyalists</a:t>
            </a:r>
            <a:endParaRPr lang="en-US" sz="4800" dirty="0">
              <a:latin typeface="Adobe Caslon Pro Bold"/>
              <a:cs typeface="Adobe Caslon Pro Bold"/>
            </a:endParaRPr>
          </a:p>
        </p:txBody>
      </p:sp>
      <p:sp>
        <p:nvSpPr>
          <p:cNvPr id="10" name="TextBox 9"/>
          <p:cNvSpPr txBox="1"/>
          <p:nvPr/>
        </p:nvSpPr>
        <p:spPr>
          <a:xfrm>
            <a:off x="597119" y="2529123"/>
            <a:ext cx="8170125" cy="738664"/>
          </a:xfrm>
          <a:prstGeom prst="rect">
            <a:avLst/>
          </a:prstGeom>
          <a:noFill/>
        </p:spPr>
        <p:txBody>
          <a:bodyPr wrap="square" rtlCol="0">
            <a:spAutoFit/>
          </a:bodyPr>
          <a:lstStyle/>
          <a:p>
            <a:pPr algn="ctr"/>
            <a:r>
              <a:rPr lang="en-US" sz="2400" dirty="0" smtClean="0">
                <a:solidFill>
                  <a:srgbClr val="FFFFFF"/>
                </a:solidFill>
                <a:effectLst>
                  <a:glow rad="203200">
                    <a:schemeClr val="tx1">
                      <a:alpha val="75000"/>
                    </a:schemeClr>
                  </a:glow>
                </a:effectLst>
                <a:latin typeface="Adobe Caslon Pro Bold"/>
                <a:cs typeface="Adobe Caslon Pro Bold"/>
              </a:rPr>
              <a:t>Who would have supported the following statement?</a:t>
            </a:r>
          </a:p>
          <a:p>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200" r="91400">
                        <a14:foregroundMark x1="28000" y1="38000" x2="37200" y2="37200"/>
                        <a14:foregroundMark x1="73000" y1="32600" x2="73000" y2="37400"/>
                        <a14:foregroundMark x1="71200" y1="34200" x2="71200" y2="34200"/>
                        <a14:foregroundMark x1="70600" y1="33200" x2="70600" y2="33200"/>
                        <a14:foregroundMark x1="70600" y1="35400" x2="70600" y2="35400"/>
                        <a14:foregroundMark x1="73000" y1="31600" x2="73000" y2="31600"/>
                        <a14:foregroundMark x1="71800" y1="32600" x2="71800" y2="32600"/>
                        <a14:foregroundMark x1="77200" y1="37400" x2="77200" y2="37400"/>
                        <a14:foregroundMark x1="78400" y1="37200" x2="78400" y2="37200"/>
                        <a14:foregroundMark x1="80400" y1="36800" x2="80400" y2="36800"/>
                        <a14:foregroundMark x1="83200" y1="36800" x2="83200" y2="36800"/>
                        <a14:foregroundMark x1="87600" y1="38600" x2="87600" y2="38600"/>
                        <a14:foregroundMark x1="88600" y1="39600" x2="88600" y2="39600"/>
                        <a14:foregroundMark x1="89400" y1="40400" x2="89400" y2="40400"/>
                        <a14:foregroundMark x1="89800" y1="41400" x2="89800" y2="41400"/>
                        <a14:foregroundMark x1="90000" y1="48800" x2="90000" y2="48800"/>
                        <a14:foregroundMark x1="85400" y1="54200" x2="85400" y2="54200"/>
                        <a14:backgroundMark x1="33200" y1="30600" x2="66600" y2="30400"/>
                        <a14:backgroundMark x1="34200" y1="21600" x2="30600" y2="30000"/>
                        <a14:backgroundMark x1="16600" y1="16200" x2="14800" y2="26000"/>
                        <a14:backgroundMark x1="20200" y1="25200" x2="20200" y2="25200"/>
                        <a14:backgroundMark x1="17800" y1="22800" x2="18400" y2="26000"/>
                        <a14:backgroundMark x1="24000" y1="22800" x2="29600" y2="34400"/>
                        <a14:backgroundMark x1="27400" y1="35800" x2="38800" y2="34800"/>
                        <a14:backgroundMark x1="42800" y1="34400" x2="53400" y2="34400"/>
                        <a14:backgroundMark x1="58800" y1="19000" x2="69400" y2="21600"/>
                        <a14:backgroundMark x1="68600" y1="23600" x2="69400" y2="29800"/>
                        <a14:backgroundMark x1="66200" y1="22800" x2="66200" y2="26200"/>
                        <a14:backgroundMark x1="70200" y1="23200" x2="72200" y2="29400"/>
                        <a14:backgroundMark x1="68400" y1="32600" x2="68400" y2="32600"/>
                        <a14:backgroundMark x1="70200" y1="36400" x2="70200" y2="36400"/>
                        <a14:backgroundMark x1="74600" y1="36800" x2="74600" y2="36800"/>
                        <a14:backgroundMark x1="77000" y1="35800" x2="84800" y2="35200"/>
                        <a14:backgroundMark x1="86200" y1="38000" x2="86200" y2="38000"/>
                        <a14:backgroundMark x1="85400" y1="61000" x2="85400" y2="69000"/>
                        <a14:backgroundMark x1="84800" y1="55800" x2="85400" y2="57200"/>
                        <a14:backgroundMark x1="51400" y1="44600" x2="50800" y2="58400"/>
                        <a14:backgroundMark x1="51800" y1="36800" x2="48000" y2="53400"/>
                        <a14:backgroundMark x1="47600" y1="56600" x2="50000" y2="62800"/>
                        <a14:backgroundMark x1="50000" y1="65200" x2="50000" y2="72600"/>
                        <a14:backgroundMark x1="44600" y1="77400" x2="58800" y2="78000"/>
                        <a14:backgroundMark x1="13000" y1="87400" x2="22400" y2="87400"/>
                        <a14:backgroundMark x1="75400" y1="88400" x2="86600" y2="88400"/>
                        <a14:backgroundMark x1="15200" y1="65800" x2="18000" y2="68600"/>
                        <a14:backgroundMark x1="14800" y1="82600" x2="14800" y2="83400"/>
                        <a14:backgroundMark x1="16400" y1="82200" x2="16400" y2="82200"/>
                      </a14:backgroundRemoval>
                    </a14:imgEffect>
                  </a14:imgLayer>
                </a14:imgProps>
              </a:ext>
              <a:ext uri="{28A0092B-C50C-407E-A947-70E740481C1C}">
                <a14:useLocalDpi xmlns:a14="http://schemas.microsoft.com/office/drawing/2010/main"/>
              </a:ext>
            </a:extLst>
          </a:blip>
          <a:stretch>
            <a:fillRect/>
          </a:stretch>
        </p:blipFill>
        <p:spPr>
          <a:xfrm>
            <a:off x="3080384" y="-355757"/>
            <a:ext cx="3178664" cy="3178664"/>
          </a:xfrm>
          <a:prstGeom prst="rect">
            <a:avLst/>
          </a:prstGeom>
          <a:effectLst>
            <a:outerShdw blurRad="50800" dist="38100" dir="8100000" algn="tr" rotWithShape="0">
              <a:prstClr val="black">
                <a:alpha val="40000"/>
              </a:prstClr>
            </a:outerShdw>
          </a:effectLst>
        </p:spPr>
      </p:pic>
      <p:sp>
        <p:nvSpPr>
          <p:cNvPr id="5" name="WordArt 7"/>
          <p:cNvSpPr>
            <a:spLocks noChangeArrowheads="1" noChangeShapeType="1" noTextEdit="1"/>
          </p:cNvSpPr>
          <p:nvPr/>
        </p:nvSpPr>
        <p:spPr bwMode="auto">
          <a:xfrm>
            <a:off x="978120" y="195778"/>
            <a:ext cx="7220439" cy="821536"/>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rPr>
              <a:t>2 Groups Emerged</a:t>
            </a:r>
            <a:endPar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2">
                    <a:lumMod val="50000"/>
                    <a:alpha val="75000"/>
                  </a:schemeClr>
                </a:glow>
                <a:outerShdw blurRad="50800" dist="39000" dir="5460000" algn="tl">
                  <a:srgbClr val="000000">
                    <a:alpha val="38000"/>
                  </a:srgbClr>
                </a:outerShdw>
              </a:effectLst>
              <a:latin typeface="Adobe Caslon Pro Bold"/>
              <a:ea typeface="Impact"/>
              <a:cs typeface="Adobe Caslon Pro Bold"/>
            </a:endParaRPr>
          </a:p>
        </p:txBody>
      </p:sp>
      <p:sp>
        <p:nvSpPr>
          <p:cNvPr id="11" name="Oval 10"/>
          <p:cNvSpPr/>
          <p:nvPr/>
        </p:nvSpPr>
        <p:spPr>
          <a:xfrm>
            <a:off x="354409" y="101731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2755" y="3267787"/>
            <a:ext cx="8334489" cy="230832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800" dirty="0" smtClean="0"/>
              <a:t>The King is thousand of miles away and does not understand our life here</a:t>
            </a:r>
            <a:endParaRPr lang="en-US" dirty="0"/>
          </a:p>
        </p:txBody>
      </p:sp>
    </p:spTree>
    <p:extLst>
      <p:ext uri="{BB962C8B-B14F-4D97-AF65-F5344CB8AC3E}">
        <p14:creationId xmlns:p14="http://schemas.microsoft.com/office/powerpoint/2010/main" val="30002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rot="252153">
            <a:off x="4845610" y="530124"/>
            <a:ext cx="3697922" cy="5625229"/>
          </a:xfrm>
          <a:prstGeom prst="rect">
            <a:avLst/>
          </a:prstGeom>
          <a:ln>
            <a:noFill/>
          </a:ln>
          <a:effectLst>
            <a:outerShdw blurRad="292100" dist="139700" dir="2700000" algn="tl" rotWithShape="0">
              <a:srgbClr val="333333">
                <a:alpha val="65000"/>
              </a:srgbClr>
            </a:outerShdw>
          </a:effectLst>
        </p:spPr>
      </p:pic>
      <p:sp>
        <p:nvSpPr>
          <p:cNvPr id="6" name="Oval Callout 5"/>
          <p:cNvSpPr/>
          <p:nvPr/>
        </p:nvSpPr>
        <p:spPr>
          <a:xfrm>
            <a:off x="3022636" y="212606"/>
            <a:ext cx="2928179" cy="1742645"/>
          </a:xfrm>
          <a:prstGeom prst="wedgeEllipseCallout">
            <a:avLst>
              <a:gd name="adj1" fmla="val 50361"/>
              <a:gd name="adj2" fmla="val 54042"/>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 TAXATION W/O REPRESENTATION</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1303" y="5124122"/>
            <a:ext cx="4475315" cy="1508200"/>
          </a:xfrm>
          <a:prstGeom prst="rect">
            <a:avLst/>
          </a:prstGeom>
        </p:spPr>
      </p:pic>
      <p:sp>
        <p:nvSpPr>
          <p:cNvPr id="4" name="Rectangle 3"/>
          <p:cNvSpPr/>
          <p:nvPr/>
        </p:nvSpPr>
        <p:spPr>
          <a:xfrm>
            <a:off x="484562" y="589421"/>
            <a:ext cx="3124582" cy="5693867"/>
          </a:xfrm>
          <a:prstGeom prst="rect">
            <a:avLst/>
          </a:prstGeom>
        </p:spPr>
        <p:txBody>
          <a:bodyPr wrap="square">
            <a:spAutoFit/>
          </a:bodyPr>
          <a:lstStyle/>
          <a:p>
            <a:r>
              <a:rPr lang="en-US" sz="2800" dirty="0" smtClean="0">
                <a:solidFill>
                  <a:schemeClr val="bg1"/>
                </a:solidFill>
                <a:effectLst>
                  <a:glow rad="165100">
                    <a:schemeClr val="tx1">
                      <a:alpha val="75000"/>
                    </a:schemeClr>
                  </a:glow>
                </a:effectLst>
              </a:rPr>
              <a:t>You are outraged that you have no </a:t>
            </a:r>
            <a:r>
              <a:rPr lang="en-US" sz="2800" dirty="0">
                <a:solidFill>
                  <a:schemeClr val="bg1"/>
                </a:solidFill>
                <a:effectLst>
                  <a:glow rad="165100">
                    <a:schemeClr val="tx1">
                      <a:alpha val="75000"/>
                    </a:schemeClr>
                  </a:glow>
                </a:effectLst>
              </a:rPr>
              <a:t>vote in the </a:t>
            </a:r>
            <a:r>
              <a:rPr lang="en-US" sz="2800" dirty="0" smtClean="0">
                <a:solidFill>
                  <a:schemeClr val="bg1"/>
                </a:solidFill>
                <a:effectLst>
                  <a:glow rad="165100">
                    <a:schemeClr val="tx1">
                      <a:alpha val="75000"/>
                    </a:schemeClr>
                  </a:glow>
                </a:effectLst>
              </a:rPr>
              <a:t>British Parliament </a:t>
            </a:r>
            <a:r>
              <a:rPr lang="en-US" sz="2800" dirty="0">
                <a:solidFill>
                  <a:schemeClr val="bg1"/>
                </a:solidFill>
                <a:effectLst>
                  <a:glow rad="165100">
                    <a:schemeClr val="tx1">
                      <a:alpha val="75000"/>
                    </a:schemeClr>
                  </a:glow>
                </a:effectLst>
              </a:rPr>
              <a:t>and </a:t>
            </a:r>
            <a:r>
              <a:rPr lang="en-US" sz="2800" dirty="0" smtClean="0">
                <a:solidFill>
                  <a:schemeClr val="bg1"/>
                </a:solidFill>
                <a:effectLst>
                  <a:glow rad="165100">
                    <a:schemeClr val="tx1">
                      <a:alpha val="75000"/>
                    </a:schemeClr>
                  </a:glow>
                </a:effectLst>
              </a:rPr>
              <a:t>complain </a:t>
            </a:r>
            <a:r>
              <a:rPr lang="en-US" sz="2800" dirty="0">
                <a:solidFill>
                  <a:schemeClr val="bg1"/>
                </a:solidFill>
                <a:effectLst>
                  <a:glow rad="165100">
                    <a:schemeClr val="tx1">
                      <a:alpha val="75000"/>
                    </a:schemeClr>
                  </a:glow>
                </a:effectLst>
              </a:rPr>
              <a:t>that </a:t>
            </a:r>
            <a:r>
              <a:rPr lang="en-US" sz="2800" dirty="0" smtClean="0">
                <a:solidFill>
                  <a:schemeClr val="bg1"/>
                </a:solidFill>
                <a:effectLst>
                  <a:glow rad="165100">
                    <a:schemeClr val="tx1">
                      <a:alpha val="75000"/>
                    </a:schemeClr>
                  </a:glow>
                </a:effectLst>
              </a:rPr>
              <a:t>this is “</a:t>
            </a:r>
            <a:r>
              <a:rPr lang="en-US" sz="2800" dirty="0">
                <a:solidFill>
                  <a:schemeClr val="bg1"/>
                </a:solidFill>
                <a:effectLst>
                  <a:glow rad="165100">
                    <a:schemeClr val="tx1">
                      <a:alpha val="75000"/>
                    </a:schemeClr>
                  </a:glow>
                </a:effectLst>
              </a:rPr>
              <a:t>taxation without representation.” </a:t>
            </a:r>
            <a:r>
              <a:rPr lang="en-US" sz="2800" dirty="0" smtClean="0">
                <a:solidFill>
                  <a:schemeClr val="bg1"/>
                </a:solidFill>
                <a:effectLst>
                  <a:glow rad="165100">
                    <a:schemeClr val="tx1">
                      <a:alpha val="75000"/>
                    </a:schemeClr>
                  </a:glow>
                </a:effectLst>
              </a:rPr>
              <a:t>You help form the group </a:t>
            </a:r>
            <a:r>
              <a:rPr lang="en-US" sz="2800" dirty="0">
                <a:solidFill>
                  <a:schemeClr val="bg1"/>
                </a:solidFill>
                <a:effectLst>
                  <a:glow rad="165100">
                    <a:schemeClr val="tx1">
                      <a:alpha val="75000"/>
                    </a:schemeClr>
                  </a:glow>
                </a:effectLst>
              </a:rPr>
              <a:t>called the “Sons of </a:t>
            </a:r>
            <a:r>
              <a:rPr lang="en-US" sz="2800" dirty="0" smtClean="0">
                <a:solidFill>
                  <a:schemeClr val="bg1"/>
                </a:solidFill>
                <a:effectLst>
                  <a:glow rad="165100">
                    <a:schemeClr val="tx1">
                      <a:alpha val="75000"/>
                    </a:schemeClr>
                  </a:glow>
                </a:effectLst>
              </a:rPr>
              <a:t>Liberty.” You meet </a:t>
            </a:r>
            <a:r>
              <a:rPr lang="en-US" sz="2800" dirty="0">
                <a:solidFill>
                  <a:schemeClr val="bg1"/>
                </a:solidFill>
                <a:effectLst>
                  <a:glow rad="165100">
                    <a:schemeClr val="tx1">
                      <a:alpha val="75000"/>
                    </a:schemeClr>
                  </a:glow>
                </a:effectLst>
              </a:rPr>
              <a:t>to find a way to oppose the</a:t>
            </a:r>
          </a:p>
          <a:p>
            <a:r>
              <a:rPr lang="en-US" sz="2800" dirty="0" smtClean="0">
                <a:solidFill>
                  <a:schemeClr val="bg1"/>
                </a:solidFill>
                <a:effectLst>
                  <a:glow rad="165100">
                    <a:schemeClr val="tx1">
                      <a:alpha val="75000"/>
                    </a:schemeClr>
                  </a:glow>
                </a:effectLst>
              </a:rPr>
              <a:t>taxation acts. </a:t>
            </a:r>
            <a:endParaRPr lang="en-US" sz="2800" dirty="0">
              <a:solidFill>
                <a:schemeClr val="bg1"/>
              </a:solidFill>
              <a:effectLst>
                <a:glow rad="165100">
                  <a:schemeClr val="tx1">
                    <a:alpha val="75000"/>
                  </a:schemeClr>
                </a:glow>
              </a:effectLst>
            </a:endParaRPr>
          </a:p>
        </p:txBody>
      </p:sp>
    </p:spTree>
    <p:extLst>
      <p:ext uri="{BB962C8B-B14F-4D97-AF65-F5344CB8AC3E}">
        <p14:creationId xmlns:p14="http://schemas.microsoft.com/office/powerpoint/2010/main" val="1063132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73496" cy="6858000"/>
          </a:xfrm>
          <a:prstGeom prst="rect">
            <a:avLst/>
          </a:prstGeom>
        </p:spPr>
      </p:pic>
      <p:sp>
        <p:nvSpPr>
          <p:cNvPr id="11" name="TextBox 10"/>
          <p:cNvSpPr txBox="1"/>
          <p:nvPr/>
        </p:nvSpPr>
        <p:spPr>
          <a:xfrm>
            <a:off x="6249166" y="2103645"/>
            <a:ext cx="2756985" cy="3108544"/>
          </a:xfrm>
          <a:prstGeom prst="rect">
            <a:avLst/>
          </a:prstGeom>
          <a:noFill/>
        </p:spPr>
        <p:txBody>
          <a:bodyPr wrap="square" rtlCol="0">
            <a:spAutoFit/>
          </a:bodyPr>
          <a:lstStyle/>
          <a:p>
            <a:pPr algn="ct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28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sheet to find out what how you contributed to the Sons of Liberty’s cause</a:t>
            </a:r>
            <a:endParaRPr lang="en-US" sz="28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9166" y="1186520"/>
            <a:ext cx="2721405" cy="91712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44380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73496" cy="6858000"/>
          </a:xfrm>
          <a:prstGeom prst="rect">
            <a:avLst/>
          </a:prstGeom>
        </p:spPr>
      </p:pic>
      <p:sp>
        <p:nvSpPr>
          <p:cNvPr id="11" name="TextBox 10"/>
          <p:cNvSpPr txBox="1"/>
          <p:nvPr/>
        </p:nvSpPr>
        <p:spPr>
          <a:xfrm>
            <a:off x="6249166" y="1098942"/>
            <a:ext cx="2756985" cy="1569660"/>
          </a:xfrm>
          <a:prstGeom prst="rect">
            <a:avLst/>
          </a:prstGeom>
          <a:noFill/>
        </p:spPr>
        <p:txBody>
          <a:bodyPr wrap="square" rtlCol="0">
            <a:spAutoFit/>
          </a:bodyPr>
          <a:lstStyle/>
          <a:p>
            <a:pPr algn="ctr"/>
            <a:r>
              <a:rPr lang="en-US" sz="32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contribution on your handout</a:t>
            </a:r>
            <a:endParaRPr lang="en-US" sz="32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smtClean="0">
              <a:solidFill>
                <a:prstClr val="black"/>
              </a:solidFill>
              <a:latin typeface="Arial"/>
              <a:cs typeface="Arial"/>
            </a:endParaRPr>
          </a:p>
          <a:p>
            <a:pPr algn="ctr"/>
            <a:r>
              <a:rPr lang="en-US" sz="1600" dirty="0" smtClean="0">
                <a:solidFill>
                  <a:prstClr val="black"/>
                </a:solidFill>
                <a:latin typeface="Arial"/>
                <a:cs typeface="Arial"/>
              </a:rPr>
              <a:t>1- Much like Sam Adams </a:t>
            </a:r>
            <a:r>
              <a:rPr lang="en-US" sz="1600" dirty="0" smtClean="0">
                <a:latin typeface="Arial"/>
                <a:cs typeface="Arial"/>
              </a:rPr>
              <a:t>you used your organizational </a:t>
            </a:r>
            <a:r>
              <a:rPr lang="en-US" sz="1600" dirty="0">
                <a:latin typeface="Arial"/>
                <a:cs typeface="Arial"/>
              </a:rPr>
              <a:t>and writing skills to fan American </a:t>
            </a:r>
            <a:r>
              <a:rPr lang="en-US" sz="1600" dirty="0" smtClean="0">
                <a:latin typeface="Arial"/>
                <a:cs typeface="Arial"/>
              </a:rPr>
              <a:t>rage about </a:t>
            </a:r>
            <a:r>
              <a:rPr lang="en-US" sz="1600" dirty="0">
                <a:latin typeface="Arial"/>
                <a:cs typeface="Arial"/>
              </a:rPr>
              <a:t>unfair British taxes and </a:t>
            </a:r>
            <a:r>
              <a:rPr lang="en-US" sz="1600" dirty="0" smtClean="0">
                <a:latin typeface="Arial"/>
                <a:cs typeface="Arial"/>
              </a:rPr>
              <a:t>laws</a:t>
            </a:r>
            <a:endParaRPr lang="en-US" sz="2800" dirty="0">
              <a:solidFill>
                <a:prstClr val="black"/>
              </a:solidFill>
              <a:latin typeface="Arial"/>
              <a:cs typeface="Arial"/>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prstClr val="black"/>
                </a:solidFill>
                <a:latin typeface="Arial"/>
                <a:cs typeface="Arial"/>
              </a:rPr>
              <a:t>2- You &amp; your doctor friend Joseph </a:t>
            </a:r>
            <a:r>
              <a:rPr lang="en-US" sz="1600" dirty="0" smtClean="0">
                <a:latin typeface="Arial"/>
                <a:cs typeface="Arial"/>
              </a:rPr>
              <a:t>Warren gathered intelligence </a:t>
            </a:r>
            <a:r>
              <a:rPr lang="en-US" sz="1600" dirty="0">
                <a:latin typeface="Arial"/>
                <a:cs typeface="Arial"/>
              </a:rPr>
              <a:t>that </a:t>
            </a:r>
            <a:r>
              <a:rPr lang="en-US" sz="1600" dirty="0" smtClean="0">
                <a:latin typeface="Arial"/>
                <a:cs typeface="Arial"/>
              </a:rPr>
              <a:t>sent </a:t>
            </a:r>
            <a:r>
              <a:rPr lang="en-US" sz="1600" dirty="0">
                <a:latin typeface="Arial"/>
                <a:cs typeface="Arial"/>
              </a:rPr>
              <a:t>Paul Revere </a:t>
            </a:r>
            <a:r>
              <a:rPr lang="en-US" sz="1600" dirty="0" smtClean="0">
                <a:latin typeface="Arial"/>
                <a:cs typeface="Arial"/>
              </a:rPr>
              <a:t>on </a:t>
            </a:r>
            <a:r>
              <a:rPr lang="en-US" sz="1600" dirty="0">
                <a:latin typeface="Arial"/>
                <a:cs typeface="Arial"/>
              </a:rPr>
              <a:t>the famous midnight ride of April 18-19, </a:t>
            </a:r>
            <a:r>
              <a:rPr lang="en-US" sz="1600" dirty="0" smtClean="0">
                <a:latin typeface="Arial"/>
                <a:cs typeface="Arial"/>
              </a:rPr>
              <a:t>1775 warning of the British invasion of Lexington</a:t>
            </a:r>
            <a:endParaRPr lang="en-US" sz="1600" dirty="0">
              <a:latin typeface="Arial"/>
              <a:cs typeface="Arial"/>
            </a:endParaRPr>
          </a:p>
          <a:p>
            <a:pPr algn="ctr"/>
            <a:endParaRPr lang="en-US" sz="1600" dirty="0">
              <a:solidFill>
                <a:prstClr val="black"/>
              </a:solidFill>
              <a:latin typeface="Arial"/>
              <a:cs typeface="Arial"/>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Arial"/>
                <a:cs typeface="Arial"/>
              </a:rPr>
              <a:t>3- You along similar to the artesian silver &amp; goldsmith Paul Revere </a:t>
            </a:r>
            <a:r>
              <a:rPr lang="en-US" dirty="0" smtClean="0">
                <a:latin typeface="Arial"/>
                <a:cs typeface="Arial"/>
              </a:rPr>
              <a:t>became </a:t>
            </a:r>
            <a:r>
              <a:rPr lang="en-US" dirty="0">
                <a:latin typeface="Arial"/>
                <a:cs typeface="Arial"/>
              </a:rPr>
              <a:t>a </a:t>
            </a:r>
            <a:r>
              <a:rPr lang="en-US" dirty="0" smtClean="0">
                <a:latin typeface="Arial"/>
                <a:cs typeface="Arial"/>
              </a:rPr>
              <a:t>messenger for </a:t>
            </a:r>
            <a:r>
              <a:rPr lang="en-US" dirty="0">
                <a:latin typeface="Arial"/>
                <a:cs typeface="Arial"/>
              </a:rPr>
              <a:t>the independence </a:t>
            </a:r>
            <a:r>
              <a:rPr lang="en-US" dirty="0" smtClean="0">
                <a:latin typeface="Arial"/>
                <a:cs typeface="Arial"/>
              </a:rPr>
              <a:t>movement</a:t>
            </a:r>
            <a:endParaRPr lang="en-US" dirty="0">
              <a:latin typeface="Arial"/>
              <a:cs typeface="Arial"/>
            </a:endParaRPr>
          </a:p>
          <a:p>
            <a:pPr algn="ctr"/>
            <a:endParaRPr lang="en-US"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Bodoni MT Black" panose="02070A03080606020203" pitchFamily="18" charset="0"/>
              </a:rPr>
              <a:t>4- You worked alongside Ben Franklin to help create &amp; print revolutionary propaganda </a:t>
            </a:r>
            <a:endParaRPr lang="en-US" dirty="0">
              <a:solidFill>
                <a:prstClr val="black"/>
              </a:solidFill>
              <a:latin typeface="Bodoni MT Black" panose="02070A03080606020203" pitchFamily="18"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4746" y="150404"/>
            <a:ext cx="2721405" cy="917125"/>
          </a:xfrm>
          <a:prstGeom prst="rect">
            <a:avLst/>
          </a:prstGeom>
          <a:effectLst>
            <a:glow rad="228600">
              <a:schemeClr val="accent2">
                <a:satMod val="175000"/>
                <a:alpha val="40000"/>
              </a:schemeClr>
            </a:glo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10000" r="90000">
                        <a14:foregroundMark x1="58548" y1="25806" x2="56452" y2="85000"/>
                        <a14:foregroundMark x1="38387" y1="67258" x2="53065" y2="90645"/>
                      </a14:backgroundRemoval>
                    </a14:imgEffect>
                  </a14:imgLayer>
                </a14:imgProps>
              </a:ext>
              <a:ext uri="{28A0092B-C50C-407E-A947-70E740481C1C}">
                <a14:useLocalDpi xmlns:a14="http://schemas.microsoft.com/office/drawing/2010/main"/>
              </a:ext>
            </a:extLst>
          </a:blip>
          <a:stretch>
            <a:fillRect/>
          </a:stretch>
        </p:blipFill>
        <p:spPr>
          <a:xfrm>
            <a:off x="5771393" y="2668602"/>
            <a:ext cx="4033749" cy="4033749"/>
          </a:xfrm>
          <a:prstGeom prst="rect">
            <a:avLst/>
          </a:prstGeom>
        </p:spPr>
      </p:pic>
      <p:pic>
        <p:nvPicPr>
          <p:cNvPr id="5" name="Picture 4"/>
          <p:cNvPicPr>
            <a:picLocks noChangeAspect="1"/>
          </p:cNvPicPr>
          <p:nvPr/>
        </p:nvPicPr>
        <p:blipFill>
          <a:blip r:embed="rId6" cstate="email">
            <a:extLst>
              <a:ext uri="{BEBA8EAE-BF5A-486C-A8C5-ECC9F3942E4B}">
                <a14:imgProps xmlns:a14="http://schemas.microsoft.com/office/drawing/2010/main">
                  <a14:imgLayer r:embed="rId7">
                    <a14:imgEffect>
                      <a14:backgroundRemoval t="0" b="99677" l="10000" r="90000">
                        <a14:foregroundMark x1="40161" y1="12742" x2="47097" y2="90484"/>
                      </a14:backgroundRemoval>
                    </a14:imgEffect>
                  </a14:imgLayer>
                </a14:imgProps>
              </a:ext>
              <a:ext uri="{28A0092B-C50C-407E-A947-70E740481C1C}">
                <a14:useLocalDpi xmlns:a14="http://schemas.microsoft.com/office/drawing/2010/main"/>
              </a:ext>
            </a:extLst>
          </a:blip>
          <a:stretch>
            <a:fillRect/>
          </a:stretch>
        </p:blipFill>
        <p:spPr>
          <a:xfrm>
            <a:off x="5669074" y="2668602"/>
            <a:ext cx="4189398" cy="4189398"/>
          </a:xfrm>
          <a:prstGeom prst="rect">
            <a:avLst/>
          </a:prstGeom>
        </p:spPr>
      </p:pic>
      <p:pic>
        <p:nvPicPr>
          <p:cNvPr id="8" name="Picture 7"/>
          <p:cNvPicPr>
            <a:picLocks noChangeAspect="1"/>
          </p:cNvPicPr>
          <p:nvPr/>
        </p:nvPicPr>
        <p:blipFill>
          <a:blip r:embed="rId8" cstate="email">
            <a:extLst>
              <a:ext uri="{BEBA8EAE-BF5A-486C-A8C5-ECC9F3942E4B}">
                <a14:imgProps xmlns:a14="http://schemas.microsoft.com/office/drawing/2010/main">
                  <a14:imgLayer r:embed="rId9">
                    <a14:imgEffect>
                      <a14:backgroundRemoval t="968" b="100000" l="10000" r="90000">
                        <a14:foregroundMark x1="46613" y1="76774" x2="47419" y2="88871"/>
                        <a14:foregroundMark x1="47097" y1="63387" x2="47097" y2="63387"/>
                        <a14:foregroundMark x1="65484" y1="64032" x2="65484" y2="64032"/>
                      </a14:backgroundRemoval>
                    </a14:imgEffect>
                  </a14:imgLayer>
                </a14:imgProps>
              </a:ext>
              <a:ext uri="{28A0092B-C50C-407E-A947-70E740481C1C}">
                <a14:useLocalDpi xmlns:a14="http://schemas.microsoft.com/office/drawing/2010/main"/>
              </a:ext>
            </a:extLst>
          </a:blip>
          <a:stretch>
            <a:fillRect/>
          </a:stretch>
        </p:blipFill>
        <p:spPr>
          <a:xfrm>
            <a:off x="5600556" y="2668602"/>
            <a:ext cx="4033749" cy="4033749"/>
          </a:xfrm>
          <a:prstGeom prst="rect">
            <a:avLst/>
          </a:prstGeom>
        </p:spPr>
      </p:pic>
      <p:pic>
        <p:nvPicPr>
          <p:cNvPr id="14" name="Picture 13"/>
          <p:cNvPicPr>
            <a:picLocks noChangeAspect="1"/>
          </p:cNvPicPr>
          <p:nvPr/>
        </p:nvPicPr>
        <p:blipFill>
          <a:blip r:embed="rId10" cstate="email">
            <a:extLst>
              <a:ext uri="{BEBA8EAE-BF5A-486C-A8C5-ECC9F3942E4B}">
                <a14:imgProps xmlns:a14="http://schemas.microsoft.com/office/drawing/2010/main">
                  <a14:imgLayer r:embed="rId11">
                    <a14:imgEffect>
                      <a14:backgroundRemoval t="5323" b="96290" l="10000" r="90000">
                        <a14:foregroundMark x1="40645" y1="69032" x2="38387" y2="77258"/>
                        <a14:foregroundMark x1="51613" y1="68710" x2="49677" y2="83065"/>
                        <a14:foregroundMark x1="45968" y1="67258" x2="45968" y2="67258"/>
                        <a14:foregroundMark x1="39355" y1="80968" x2="39355" y2="80968"/>
                        <a14:foregroundMark x1="39355" y1="88710" x2="39355" y2="88710"/>
                        <a14:foregroundMark x1="40161" y1="12419" x2="40161" y2="12419"/>
                      </a14:backgroundRemoval>
                    </a14:imgEffect>
                  </a14:imgLayer>
                </a14:imgProps>
              </a:ext>
              <a:ext uri="{28A0092B-C50C-407E-A947-70E740481C1C}">
                <a14:useLocalDpi xmlns:a14="http://schemas.microsoft.com/office/drawing/2010/main"/>
              </a:ext>
            </a:extLst>
          </a:blip>
          <a:stretch>
            <a:fillRect/>
          </a:stretch>
        </p:blipFill>
        <p:spPr>
          <a:xfrm>
            <a:off x="5338359" y="2439886"/>
            <a:ext cx="4612386" cy="4612386"/>
          </a:xfrm>
          <a:prstGeom prst="rect">
            <a:avLst/>
          </a:prstGeom>
        </p:spPr>
      </p:pic>
    </p:spTree>
    <p:extLst>
      <p:ext uri="{BB962C8B-B14F-4D97-AF65-F5344CB8AC3E}">
        <p14:creationId xmlns:p14="http://schemas.microsoft.com/office/powerpoint/2010/main" val="8146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78441"/>
            <a:ext cx="9248588" cy="6936441"/>
          </a:xfrm>
          <a:prstGeom prst="rect">
            <a:avLst/>
          </a:prstGeom>
        </p:spPr>
      </p:pic>
      <p:sp>
        <p:nvSpPr>
          <p:cNvPr id="4" name="Rectangle 3"/>
          <p:cNvSpPr/>
          <p:nvPr/>
        </p:nvSpPr>
        <p:spPr>
          <a:xfrm>
            <a:off x="89647" y="1109427"/>
            <a:ext cx="4332939" cy="5262979"/>
          </a:xfrm>
          <a:prstGeom prst="rect">
            <a:avLst/>
          </a:prstGeom>
        </p:spPr>
        <p:txBody>
          <a:bodyPr wrap="square">
            <a:spAutoFit/>
          </a:bodyPr>
          <a:lstStyle/>
          <a:p>
            <a:pPr marL="285750" indent="-285750">
              <a:buFont typeface="Arial"/>
              <a:buChar char="•"/>
            </a:pPr>
            <a:r>
              <a:rPr lang="en-US" sz="2400" dirty="0">
                <a:solidFill>
                  <a:srgbClr val="FFFFFF"/>
                </a:solidFill>
                <a:effectLst>
                  <a:glow rad="177800">
                    <a:schemeClr val="tx1">
                      <a:alpha val="75000"/>
                    </a:schemeClr>
                  </a:glow>
                </a:effectLst>
                <a:latin typeface="Arial"/>
                <a:cs typeface="Arial"/>
              </a:rPr>
              <a:t>Townshend Acts </a:t>
            </a:r>
            <a:r>
              <a:rPr lang="en-US" sz="2400" dirty="0" smtClean="0">
                <a:solidFill>
                  <a:srgbClr val="FFFFFF"/>
                </a:solidFill>
                <a:effectLst>
                  <a:glow rad="177800">
                    <a:schemeClr val="tx1">
                      <a:alpha val="75000"/>
                    </a:schemeClr>
                  </a:glow>
                </a:effectLst>
                <a:latin typeface="Arial"/>
                <a:cs typeface="Arial"/>
              </a:rPr>
              <a:t>of 1767 had imposed new </a:t>
            </a:r>
            <a:r>
              <a:rPr lang="en-US" sz="2400" dirty="0">
                <a:solidFill>
                  <a:srgbClr val="FFFFFF"/>
                </a:solidFill>
                <a:effectLst>
                  <a:glow rad="177800">
                    <a:schemeClr val="tx1">
                      <a:alpha val="75000"/>
                    </a:schemeClr>
                  </a:glow>
                </a:effectLst>
                <a:latin typeface="Arial"/>
                <a:cs typeface="Arial"/>
              </a:rPr>
              <a:t>taxes on lead, paint, paper, glass</a:t>
            </a:r>
            <a:r>
              <a:rPr lang="en-US" sz="2400" dirty="0" smtClean="0">
                <a:solidFill>
                  <a:srgbClr val="FFFFFF"/>
                </a:solidFill>
                <a:effectLst>
                  <a:glow rad="177800">
                    <a:schemeClr val="tx1">
                      <a:alpha val="75000"/>
                    </a:schemeClr>
                  </a:glow>
                </a:effectLst>
                <a:latin typeface="Arial"/>
                <a:cs typeface="Arial"/>
              </a:rPr>
              <a:t>, and </a:t>
            </a:r>
            <a:r>
              <a:rPr lang="en-US" sz="2400" dirty="0">
                <a:solidFill>
                  <a:srgbClr val="FFFFFF"/>
                </a:solidFill>
                <a:effectLst>
                  <a:glow rad="177800">
                    <a:schemeClr val="tx1">
                      <a:alpha val="75000"/>
                    </a:schemeClr>
                  </a:glow>
                </a:effectLst>
                <a:latin typeface="Arial"/>
                <a:cs typeface="Arial"/>
              </a:rPr>
              <a:t>tea imported to the colonies.  </a:t>
            </a:r>
            <a:r>
              <a:rPr lang="en-US" sz="2400" dirty="0" smtClean="0">
                <a:solidFill>
                  <a:srgbClr val="FFFFFF"/>
                </a:solidFill>
                <a:effectLst>
                  <a:glow rad="177800">
                    <a:schemeClr val="tx1">
                      <a:alpha val="75000"/>
                    </a:schemeClr>
                  </a:glow>
                </a:effectLst>
                <a:latin typeface="Arial"/>
                <a:cs typeface="Arial"/>
              </a:rPr>
              <a:t>In </a:t>
            </a:r>
            <a:r>
              <a:rPr lang="en-US" sz="2400" dirty="0">
                <a:solidFill>
                  <a:srgbClr val="FFFFFF"/>
                </a:solidFill>
                <a:effectLst>
                  <a:glow rad="177800">
                    <a:schemeClr val="tx1">
                      <a:alpha val="75000"/>
                    </a:schemeClr>
                  </a:glow>
                </a:effectLst>
                <a:latin typeface="Arial"/>
                <a:cs typeface="Arial"/>
              </a:rPr>
              <a:t>protest, the colonists boycotted (refused to buy</a:t>
            </a:r>
            <a:r>
              <a:rPr lang="en-US" sz="2400" dirty="0" smtClean="0">
                <a:solidFill>
                  <a:srgbClr val="FFFFFF"/>
                </a:solidFill>
                <a:effectLst>
                  <a:glow rad="177800">
                    <a:schemeClr val="tx1">
                      <a:alpha val="75000"/>
                    </a:schemeClr>
                  </a:glow>
                </a:effectLst>
                <a:latin typeface="Arial"/>
                <a:cs typeface="Arial"/>
              </a:rPr>
              <a:t>) these </a:t>
            </a:r>
            <a:r>
              <a:rPr lang="en-US" sz="2400" dirty="0">
                <a:solidFill>
                  <a:srgbClr val="FFFFFF"/>
                </a:solidFill>
                <a:effectLst>
                  <a:glow rad="177800">
                    <a:schemeClr val="tx1">
                      <a:alpha val="75000"/>
                    </a:schemeClr>
                  </a:glow>
                </a:effectLst>
                <a:latin typeface="Arial"/>
                <a:cs typeface="Arial"/>
              </a:rPr>
              <a:t>goods. </a:t>
            </a:r>
            <a:endParaRPr lang="en-US" sz="2400" dirty="0" smtClean="0">
              <a:solidFill>
                <a:srgbClr val="FFFFFF"/>
              </a:solidFill>
              <a:effectLst>
                <a:glow rad="177800">
                  <a:schemeClr val="tx1">
                    <a:alpha val="75000"/>
                  </a:schemeClr>
                </a:glow>
              </a:effectLst>
              <a:latin typeface="Arial"/>
              <a:cs typeface="Arial"/>
            </a:endParaRPr>
          </a:p>
          <a:p>
            <a:pPr marL="285750" indent="-285750">
              <a:buFont typeface="Arial"/>
              <a:buChar char="•"/>
            </a:pPr>
            <a:r>
              <a:rPr lang="en-US" sz="2400" dirty="0" smtClean="0">
                <a:solidFill>
                  <a:srgbClr val="FFFFFF"/>
                </a:solidFill>
                <a:effectLst>
                  <a:glow rad="177800">
                    <a:schemeClr val="tx1">
                      <a:alpha val="75000"/>
                    </a:schemeClr>
                  </a:glow>
                </a:effectLst>
                <a:latin typeface="Arial"/>
                <a:cs typeface="Arial"/>
              </a:rPr>
              <a:t>In </a:t>
            </a:r>
            <a:r>
              <a:rPr lang="en-US" sz="2400" dirty="0">
                <a:solidFill>
                  <a:srgbClr val="FFFFFF"/>
                </a:solidFill>
                <a:effectLst>
                  <a:glow rad="177800">
                    <a:schemeClr val="tx1">
                      <a:alpha val="75000"/>
                    </a:schemeClr>
                  </a:glow>
                </a:effectLst>
                <a:latin typeface="Arial"/>
                <a:cs typeface="Arial"/>
              </a:rPr>
              <a:t>addition, they started attacking public officials like the governor and tax</a:t>
            </a:r>
          </a:p>
          <a:p>
            <a:pPr marL="285750" indent="-285750">
              <a:buFont typeface="Arial"/>
              <a:buChar char="•"/>
            </a:pPr>
            <a:r>
              <a:rPr lang="en-US" sz="2400" dirty="0">
                <a:solidFill>
                  <a:srgbClr val="FFFFFF"/>
                </a:solidFill>
                <a:effectLst>
                  <a:glow rad="177800">
                    <a:schemeClr val="tx1">
                      <a:alpha val="75000"/>
                    </a:schemeClr>
                  </a:glow>
                </a:effectLst>
                <a:latin typeface="Arial"/>
                <a:cs typeface="Arial"/>
              </a:rPr>
              <a:t>collectors. </a:t>
            </a:r>
            <a:endParaRPr lang="en-US" sz="2400" dirty="0" smtClean="0">
              <a:solidFill>
                <a:srgbClr val="FFFFFF"/>
              </a:solidFill>
              <a:effectLst>
                <a:glow rad="177800">
                  <a:schemeClr val="tx1">
                    <a:alpha val="75000"/>
                  </a:schemeClr>
                </a:glow>
              </a:effectLst>
              <a:latin typeface="Arial"/>
              <a:cs typeface="Arial"/>
            </a:endParaRPr>
          </a:p>
          <a:p>
            <a:pPr marL="285750" indent="-285750">
              <a:buFont typeface="Arial"/>
              <a:buChar char="•"/>
            </a:pPr>
            <a:r>
              <a:rPr lang="en-US" sz="2400" dirty="0" smtClean="0">
                <a:solidFill>
                  <a:srgbClr val="FFFFFF"/>
                </a:solidFill>
                <a:effectLst>
                  <a:glow rad="177800">
                    <a:schemeClr val="tx1">
                      <a:alpha val="75000"/>
                    </a:schemeClr>
                  </a:glow>
                </a:effectLst>
                <a:latin typeface="Arial"/>
                <a:cs typeface="Arial"/>
              </a:rPr>
              <a:t>Britain </a:t>
            </a:r>
            <a:r>
              <a:rPr lang="en-US" sz="2400" dirty="0">
                <a:solidFill>
                  <a:srgbClr val="FFFFFF"/>
                </a:solidFill>
                <a:effectLst>
                  <a:glow rad="177800">
                    <a:schemeClr val="tx1">
                      <a:alpha val="75000"/>
                    </a:schemeClr>
                  </a:glow>
                </a:effectLst>
                <a:latin typeface="Arial"/>
                <a:cs typeface="Arial"/>
              </a:rPr>
              <a:t>responded by sending troops to keep order in 1768.</a:t>
            </a:r>
          </a:p>
        </p:txBody>
      </p:sp>
      <p:pic>
        <p:nvPicPr>
          <p:cNvPr id="5" name="Picture 12" descr="File:Philip Dawe (attributed), The Bostonians Paying the Excise-man, or Tarring and Feathering (1774).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7175" y="287663"/>
            <a:ext cx="4347883" cy="5674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422586" y="6032543"/>
            <a:ext cx="4721414" cy="646331"/>
          </a:xfrm>
          <a:prstGeom prst="rect">
            <a:avLst/>
          </a:prstGeom>
        </p:spPr>
        <p:txBody>
          <a:bodyPr wrap="square">
            <a:spAutoFit/>
          </a:bodyPr>
          <a:lstStyle/>
          <a:p>
            <a:r>
              <a:rPr lang="en-US" dirty="0">
                <a:solidFill>
                  <a:srgbClr val="FFFFFF"/>
                </a:solidFill>
              </a:rPr>
              <a:t>The Sons of Liberty tarring and </a:t>
            </a:r>
            <a:r>
              <a:rPr lang="en-US" dirty="0" smtClean="0">
                <a:solidFill>
                  <a:srgbClr val="FFFFFF"/>
                </a:solidFill>
              </a:rPr>
              <a:t>feathering, </a:t>
            </a:r>
            <a:r>
              <a:rPr lang="en-US" dirty="0">
                <a:solidFill>
                  <a:srgbClr val="FFFFFF"/>
                </a:solidFill>
              </a:rPr>
              <a:t>a tax collector underneath the Liberty Tree in 1774</a:t>
            </a:r>
          </a:p>
        </p:txBody>
      </p:sp>
      <p:sp>
        <p:nvSpPr>
          <p:cNvPr id="7" name="TextBox 6"/>
          <p:cNvSpPr txBox="1"/>
          <p:nvPr/>
        </p:nvSpPr>
        <p:spPr>
          <a:xfrm>
            <a:off x="239055" y="351208"/>
            <a:ext cx="4078942" cy="58477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rPr>
              <a:t>Boycott British Goods</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endParaRPr>
          </a:p>
        </p:txBody>
      </p:sp>
      <p:sp>
        <p:nvSpPr>
          <p:cNvPr id="2" name="Rectangle 1"/>
          <p:cNvSpPr/>
          <p:nvPr/>
        </p:nvSpPr>
        <p:spPr>
          <a:xfrm>
            <a:off x="4738829" y="76014"/>
            <a:ext cx="3927466" cy="6529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Is this painting for or against the taxes? Find 2 clues to support your answer</a:t>
            </a:r>
            <a:endParaRPr lang="en-US" dirty="0"/>
          </a:p>
        </p:txBody>
      </p:sp>
      <p:sp>
        <p:nvSpPr>
          <p:cNvPr id="9" name="Oval 8"/>
          <p:cNvSpPr/>
          <p:nvPr/>
        </p:nvSpPr>
        <p:spPr>
          <a:xfrm>
            <a:off x="6415203" y="1109427"/>
            <a:ext cx="2459855" cy="108307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69622" y="3413587"/>
            <a:ext cx="1315747" cy="108307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667286" y="3166206"/>
            <a:ext cx="1222458" cy="108307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964680"/>
          </a:xfrm>
          <a:prstGeom prst="rect">
            <a:avLst/>
          </a:prstGeom>
        </p:spPr>
      </p:pic>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rPr>
              <a:t>Daughters of Liberty</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dobe Caslon Pro Bold"/>
              <a:cs typeface="Adobe Caslon Pro Bold"/>
            </a:endParaRPr>
          </a:p>
        </p:txBody>
      </p:sp>
      <p:sp>
        <p:nvSpPr>
          <p:cNvPr id="3" name="Content Placeholder 2"/>
          <p:cNvSpPr>
            <a:spLocks noGrp="1"/>
          </p:cNvSpPr>
          <p:nvPr>
            <p:ph idx="1"/>
          </p:nvPr>
        </p:nvSpPr>
        <p:spPr>
          <a:xfrm>
            <a:off x="292847" y="1417638"/>
            <a:ext cx="4876800" cy="4525963"/>
          </a:xfrm>
        </p:spPr>
        <p:txBody>
          <a:bodyPr/>
          <a:lstStyle/>
          <a:p>
            <a:r>
              <a:rPr lang="en-US" dirty="0">
                <a:solidFill>
                  <a:srgbClr val="FFFFFF"/>
                </a:solidFill>
                <a:effectLst>
                  <a:glow rad="228600">
                    <a:schemeClr val="accent2">
                      <a:satMod val="175000"/>
                      <a:alpha val="40000"/>
                    </a:schemeClr>
                  </a:glow>
                </a:effectLst>
              </a:rPr>
              <a:t>Women signed pledges against drinking tea,</a:t>
            </a:r>
          </a:p>
          <a:p>
            <a:r>
              <a:rPr lang="en-US" dirty="0">
                <a:solidFill>
                  <a:srgbClr val="FFFFFF"/>
                </a:solidFill>
                <a:effectLst>
                  <a:glow rad="228600">
                    <a:schemeClr val="accent2">
                      <a:satMod val="175000"/>
                      <a:alpha val="40000"/>
                    </a:schemeClr>
                  </a:glow>
                </a:effectLst>
              </a:rPr>
              <a:t>promised not to buy British-made cloth, and met at</a:t>
            </a:r>
          </a:p>
          <a:p>
            <a:r>
              <a:rPr lang="en-US" dirty="0">
                <a:solidFill>
                  <a:srgbClr val="FFFFFF"/>
                </a:solidFill>
                <a:effectLst>
                  <a:glow rad="228600">
                    <a:schemeClr val="accent2">
                      <a:satMod val="175000"/>
                      <a:alpha val="40000"/>
                    </a:schemeClr>
                  </a:glow>
                </a:effectLst>
              </a:rPr>
              <a:t>spinning clubs to make their own cloth</a:t>
            </a:r>
          </a:p>
          <a:p>
            <a:endParaRPr lang="en-US" dirty="0">
              <a:solidFill>
                <a:srgbClr val="FFFFFF"/>
              </a:solidFill>
            </a:endParaRPr>
          </a:p>
        </p:txBody>
      </p:sp>
    </p:spTree>
    <p:extLst>
      <p:ext uri="{BB962C8B-B14F-4D97-AF65-F5344CB8AC3E}">
        <p14:creationId xmlns:p14="http://schemas.microsoft.com/office/powerpoint/2010/main" val="4290022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r="11305"/>
          <a:stretch/>
        </p:blipFill>
        <p:spPr>
          <a:xfrm>
            <a:off x="-1" y="0"/>
            <a:ext cx="9144001" cy="6858000"/>
          </a:xfrm>
          <a:prstGeom prst="rect">
            <a:avLst/>
          </a:prstGeom>
        </p:spPr>
      </p:pic>
      <p:sp>
        <p:nvSpPr>
          <p:cNvPr id="4" name="Rectangle 3"/>
          <p:cNvSpPr/>
          <p:nvPr/>
        </p:nvSpPr>
        <p:spPr>
          <a:xfrm>
            <a:off x="582706" y="245693"/>
            <a:ext cx="5393764" cy="2800767"/>
          </a:xfrm>
          <a:prstGeom prst="rect">
            <a:avLst/>
          </a:prstGeom>
        </p:spPr>
        <p:txBody>
          <a:bodyPr wrap="square">
            <a:spAutoFit/>
          </a:bodyPr>
          <a:lstStyle/>
          <a:p>
            <a:r>
              <a:rPr lang="en-US" sz="2800" dirty="0" smtClean="0">
                <a:solidFill>
                  <a:srgbClr val="FFFFFF"/>
                </a:solidFill>
                <a:effectLst>
                  <a:glow rad="165100">
                    <a:schemeClr val="tx1">
                      <a:alpha val="75000"/>
                    </a:schemeClr>
                  </a:glow>
                </a:effectLst>
              </a:rPr>
              <a:t>You and your fellow </a:t>
            </a:r>
            <a:r>
              <a:rPr lang="en-US" sz="2800" dirty="0">
                <a:solidFill>
                  <a:srgbClr val="FFFFFF"/>
                </a:solidFill>
                <a:effectLst>
                  <a:glow rad="165100">
                    <a:schemeClr val="tx1">
                      <a:alpha val="75000"/>
                    </a:schemeClr>
                  </a:glow>
                </a:effectLst>
              </a:rPr>
              <a:t>colonists resented the growing number of British </a:t>
            </a:r>
            <a:r>
              <a:rPr lang="en-US" sz="2800" dirty="0" smtClean="0">
                <a:solidFill>
                  <a:srgbClr val="FFFFFF"/>
                </a:solidFill>
                <a:effectLst>
                  <a:glow rad="165100">
                    <a:schemeClr val="tx1">
                      <a:alpha val="75000"/>
                    </a:schemeClr>
                  </a:glow>
                </a:effectLst>
              </a:rPr>
              <a:t>soldiers that had been brought in to intimate and keep order. Tensions were rising.</a:t>
            </a:r>
          </a:p>
          <a:p>
            <a:endParaRPr lang="en-US" dirty="0"/>
          </a:p>
          <a:p>
            <a:r>
              <a:rPr lang="en-US" dirty="0" smtClean="0"/>
              <a:t> </a:t>
            </a:r>
            <a:endParaRPr lang="en-US" dirty="0"/>
          </a:p>
        </p:txBody>
      </p:sp>
    </p:spTree>
    <p:extLst>
      <p:ext uri="{BB962C8B-B14F-4D97-AF65-F5344CB8AC3E}">
        <p14:creationId xmlns:p14="http://schemas.microsoft.com/office/powerpoint/2010/main" val="41259253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11242"/>
          <a:stretch/>
        </p:blipFill>
        <p:spPr>
          <a:xfrm>
            <a:off x="1" y="0"/>
            <a:ext cx="9143999" cy="685800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foregroundMark x1="48000" y1="2459" x2="50364" y2="20219"/>
                        <a14:foregroundMark x1="57273" y1="4098" x2="52909" y2="23770"/>
                        <a14:foregroundMark x1="41818" y1="85246" x2="41091" y2="92896"/>
                        <a14:foregroundMark x1="35818" y1="77049" x2="35818" y2="77049"/>
                        <a14:foregroundMark x1="51091" y1="7377" x2="51091" y2="7377"/>
                        <a14:foregroundMark x1="52727" y1="13115" x2="52727" y2="13115"/>
                        <a14:backgroundMark x1="9636" y1="5191" x2="2727" y2="60656"/>
                        <a14:backgroundMark x1="3636" y1="62295" x2="2000" y2="95355"/>
                        <a14:backgroundMark x1="32000" y1="6557" x2="30182" y2="44262"/>
                        <a14:backgroundMark x1="24909" y1="36885" x2="31091" y2="91257"/>
                        <a14:backgroundMark x1="52909" y1="3825" x2="52909" y2="1366"/>
                        <a14:backgroundMark x1="62545" y1="1913" x2="59818" y2="21585"/>
                        <a14:backgroundMark x1="53455" y1="9290" x2="53455" y2="9290"/>
                        <a14:backgroundMark x1="57636" y1="65847" x2="63273" y2="93443"/>
                        <a14:backgroundMark x1="59455" y1="92623" x2="60545" y2="98634"/>
                        <a14:backgroundMark x1="67818" y1="12842" x2="77818" y2="48361"/>
                        <a14:backgroundMark x1="69091" y1="34699" x2="66727" y2="57923"/>
                        <a14:backgroundMark x1="62182" y1="54918" x2="62182" y2="54918"/>
                        <a14:backgroundMark x1="64182" y1="44262" x2="64182" y2="44262"/>
                        <a14:backgroundMark x1="62909" y1="52186" x2="62909" y2="52186"/>
                        <a14:backgroundMark x1="59636" y1="62022" x2="59636" y2="62022"/>
                      </a14:backgroundRemoval>
                    </a14:imgEffect>
                  </a14:imgLayer>
                </a14:imgProps>
              </a:ext>
            </a:extLst>
          </a:blip>
          <a:stretch>
            <a:fillRect/>
          </a:stretch>
        </p:blipFill>
        <p:spPr>
          <a:xfrm>
            <a:off x="2775883" y="552824"/>
            <a:ext cx="9474991" cy="6305176"/>
          </a:xfrm>
          <a:prstGeom prst="rect">
            <a:avLst/>
          </a:prstGeom>
          <a:effectLst>
            <a:glow rad="228600">
              <a:schemeClr val="accent6">
                <a:satMod val="175000"/>
                <a:alpha val="40000"/>
              </a:schemeClr>
            </a:glow>
          </a:effectLst>
        </p:spPr>
      </p:pic>
      <p:pic>
        <p:nvPicPr>
          <p:cNvPr id="2" name="Picture 1"/>
          <p:cNvPicPr>
            <a:picLocks noChangeAspect="1"/>
          </p:cNvPicPr>
          <p:nvPr/>
        </p:nvPicPr>
        <p:blipFill>
          <a:blip r:embed="rId8"/>
          <a:stretch>
            <a:fillRect/>
          </a:stretch>
        </p:blipFill>
        <p:spPr>
          <a:xfrm>
            <a:off x="-2764117" y="6357471"/>
            <a:ext cx="2540000" cy="2540000"/>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79454" y="1155863"/>
            <a:ext cx="1329018" cy="1478266"/>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243791">
            <a:off x="7156824" y="-687936"/>
            <a:ext cx="2817863" cy="1585048"/>
          </a:xfrm>
          <a:prstGeom prst="rect">
            <a:avLst/>
          </a:prstGeom>
        </p:spPr>
      </p:pic>
      <p:sp>
        <p:nvSpPr>
          <p:cNvPr id="5" name="TextBox 4"/>
          <p:cNvSpPr txBox="1"/>
          <p:nvPr/>
        </p:nvSpPr>
        <p:spPr>
          <a:xfrm>
            <a:off x="313765" y="224116"/>
            <a:ext cx="5916706" cy="5909311"/>
          </a:xfrm>
          <a:prstGeom prst="rect">
            <a:avLst/>
          </a:prstGeom>
          <a:noFill/>
        </p:spPr>
        <p:txBody>
          <a:bodyPr wrap="square" rtlCol="0">
            <a:spAutoFit/>
          </a:bodyPr>
          <a:lstStyle/>
          <a:p>
            <a:pPr algn="ctr"/>
            <a:r>
              <a:rPr lang="en-US" sz="3600" dirty="0" smtClean="0">
                <a:solidFill>
                  <a:schemeClr val="bg1"/>
                </a:solidFill>
                <a:effectLst>
                  <a:glow rad="228600">
                    <a:schemeClr val="accent2">
                      <a:satMod val="175000"/>
                      <a:alpha val="96000"/>
                    </a:schemeClr>
                  </a:glow>
                </a:effectLst>
              </a:rPr>
              <a:t>You along with an angry mob of colonists gathered </a:t>
            </a:r>
            <a:r>
              <a:rPr lang="en-US" sz="3600" dirty="0">
                <a:solidFill>
                  <a:schemeClr val="bg1"/>
                </a:solidFill>
                <a:effectLst>
                  <a:glow rad="228600">
                    <a:schemeClr val="accent2">
                      <a:satMod val="175000"/>
                      <a:alpha val="96000"/>
                    </a:schemeClr>
                  </a:glow>
                </a:effectLst>
              </a:rPr>
              <a:t>near a customs house that British </a:t>
            </a:r>
            <a:r>
              <a:rPr lang="en-US" sz="3600" dirty="0" smtClean="0">
                <a:solidFill>
                  <a:schemeClr val="bg1"/>
                </a:solidFill>
                <a:effectLst>
                  <a:glow rad="228600">
                    <a:schemeClr val="accent2">
                      <a:satMod val="175000"/>
                      <a:alpha val="96000"/>
                    </a:schemeClr>
                  </a:glow>
                </a:effectLst>
              </a:rPr>
              <a:t>soldiers were </a:t>
            </a:r>
            <a:r>
              <a:rPr lang="en-US" sz="3600" dirty="0">
                <a:solidFill>
                  <a:schemeClr val="bg1"/>
                </a:solidFill>
                <a:effectLst>
                  <a:glow rad="228600">
                    <a:schemeClr val="accent2">
                      <a:satMod val="175000"/>
                      <a:alpha val="96000"/>
                    </a:schemeClr>
                  </a:glow>
                </a:effectLst>
              </a:rPr>
              <a:t>guarding. </a:t>
            </a:r>
            <a:r>
              <a:rPr lang="en-US" sz="3600" dirty="0" smtClean="0">
                <a:solidFill>
                  <a:schemeClr val="bg1"/>
                </a:solidFill>
                <a:effectLst>
                  <a:glow rad="228600">
                    <a:schemeClr val="accent2">
                      <a:satMod val="175000"/>
                      <a:alpha val="96000"/>
                    </a:schemeClr>
                  </a:glow>
                </a:effectLst>
              </a:rPr>
              <a:t>You began </a:t>
            </a:r>
            <a:r>
              <a:rPr lang="en-US" sz="3600" dirty="0">
                <a:solidFill>
                  <a:schemeClr val="bg1"/>
                </a:solidFill>
                <a:effectLst>
                  <a:glow rad="228600">
                    <a:schemeClr val="accent2">
                      <a:satMod val="175000"/>
                      <a:alpha val="96000"/>
                    </a:schemeClr>
                  </a:glow>
                </a:effectLst>
              </a:rPr>
              <a:t>throwing snowballs </a:t>
            </a:r>
            <a:r>
              <a:rPr lang="en-US" sz="3600" dirty="0" smtClean="0">
                <a:solidFill>
                  <a:schemeClr val="bg1"/>
                </a:solidFill>
                <a:effectLst>
                  <a:glow rad="228600">
                    <a:schemeClr val="accent2">
                      <a:satMod val="175000"/>
                      <a:alpha val="96000"/>
                    </a:schemeClr>
                  </a:glow>
                </a:effectLst>
              </a:rPr>
              <a:t>at the troops. Next thing you know you hear someone yell, </a:t>
            </a:r>
            <a:r>
              <a:rPr lang="en-US" sz="3600" dirty="0">
                <a:solidFill>
                  <a:schemeClr val="bg1"/>
                </a:solidFill>
                <a:effectLst>
                  <a:glow rad="228600">
                    <a:schemeClr val="accent2">
                      <a:satMod val="175000"/>
                      <a:alpha val="96000"/>
                    </a:schemeClr>
                  </a:glow>
                </a:effectLst>
              </a:rPr>
              <a:t>“Fire!” and shots rang out. </a:t>
            </a:r>
            <a:r>
              <a:rPr lang="en-US" sz="3600" dirty="0">
                <a:solidFill>
                  <a:schemeClr val="bg1"/>
                </a:solidFill>
                <a:effectLst>
                  <a:glow rad="228600">
                    <a:schemeClr val="accent2">
                      <a:satMod val="175000"/>
                      <a:alpha val="96000"/>
                    </a:schemeClr>
                  </a:glow>
                </a:effectLst>
                <a:latin typeface="Calibri" charset="0"/>
              </a:rPr>
              <a:t>Five died and </a:t>
            </a:r>
            <a:r>
              <a:rPr lang="en-US" sz="3600" dirty="0" smtClean="0">
                <a:solidFill>
                  <a:schemeClr val="bg1"/>
                </a:solidFill>
                <a:effectLst>
                  <a:glow rad="228600">
                    <a:schemeClr val="accent2">
                      <a:satMod val="175000"/>
                      <a:alpha val="96000"/>
                    </a:schemeClr>
                  </a:glow>
                </a:effectLst>
                <a:latin typeface="Calibri" charset="0"/>
              </a:rPr>
              <a:t>six were </a:t>
            </a:r>
            <a:r>
              <a:rPr lang="en-US" sz="3600" dirty="0">
                <a:solidFill>
                  <a:schemeClr val="bg1"/>
                </a:solidFill>
                <a:effectLst>
                  <a:glow rad="228600">
                    <a:schemeClr val="accent2">
                      <a:satMod val="175000"/>
                      <a:alpha val="96000"/>
                    </a:schemeClr>
                  </a:glow>
                </a:effectLst>
                <a:latin typeface="Calibri" charset="0"/>
              </a:rPr>
              <a:t>injured as a result of</a:t>
            </a:r>
            <a:r>
              <a:rPr lang="en-US" sz="3600" dirty="0">
                <a:solidFill>
                  <a:schemeClr val="bg1"/>
                </a:solidFill>
                <a:effectLst>
                  <a:glow rad="228600">
                    <a:schemeClr val="accent2">
                      <a:satMod val="175000"/>
                      <a:alpha val="40000"/>
                    </a:schemeClr>
                  </a:glow>
                </a:effectLst>
                <a:latin typeface="Calibri" charset="0"/>
              </a:rPr>
              <a:t> the musket fire</a:t>
            </a:r>
            <a:r>
              <a:rPr lang="en-US" sz="3600" dirty="0" smtClean="0">
                <a:solidFill>
                  <a:schemeClr val="bg1"/>
                </a:solidFill>
                <a:effectLst>
                  <a:glow rad="228600">
                    <a:schemeClr val="accent2">
                      <a:satMod val="175000"/>
                      <a:alpha val="40000"/>
                    </a:schemeClr>
                  </a:glow>
                </a:effectLst>
                <a:latin typeface="Calibri" charset="0"/>
              </a:rPr>
              <a:t>.</a:t>
            </a:r>
            <a:r>
              <a:rPr lang="en-US" sz="3600" dirty="0" smtClean="0">
                <a:solidFill>
                  <a:schemeClr val="bg1"/>
                </a:solidFill>
                <a:effectLst>
                  <a:glow rad="228600">
                    <a:schemeClr val="accent2">
                      <a:satMod val="175000"/>
                      <a:alpha val="40000"/>
                    </a:schemeClr>
                  </a:glow>
                </a:effectLst>
              </a:rPr>
              <a:t> </a:t>
            </a:r>
            <a:endParaRPr lang="en-US" sz="3600" dirty="0">
              <a:solidFill>
                <a:schemeClr val="bg1"/>
              </a:solidFill>
              <a:effectLst>
                <a:glow rad="228600">
                  <a:schemeClr val="accent2">
                    <a:satMod val="175000"/>
                    <a:alpha val="40000"/>
                  </a:schemeClr>
                </a:glow>
              </a:effectLst>
            </a:endParaRPr>
          </a:p>
          <a:p>
            <a:endParaRPr lang="en-US" dirty="0"/>
          </a:p>
        </p:txBody>
      </p:sp>
    </p:spTree>
    <p:extLst>
      <p:ext uri="{BB962C8B-B14F-4D97-AF65-F5344CB8AC3E}">
        <p14:creationId xmlns:p14="http://schemas.microsoft.com/office/powerpoint/2010/main" val="21728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1285 -1.19931 C -0.07656 -1.19352 -0.13298 -1.20185 -0.05885 -1.19514 C -0.05364 -1.19445 -0.04861 -1.19028 -0.0441 -1.18843 C -0.03923 -1.18634 -0.02847 -1.18333 -0.02291 -1.18195 C -0.01528 -1.175 -0.01354 -1.17616 -0.0066 -1.16644 C -0.00416 -1.15741 0.00035 -1.15625 0.00486 -1.14908 C 0.01632 -1.13125 -0.00104 -1.15509 0.01302 -1.13634 C 0.01441 -1.13264 0.01511 -1.12871 0.01632 -1.125 C 0.01788 -1.12107 0.02031 -1.11806 0.02118 -1.11435 C 0.0224 -1.11111 0.02222 -1.10718 0.02309 -1.10347 C 0.02726 -1.08658 0.03403 -1.06991 0.03924 -1.05347 C 0.04288 -1.04236 0.04653 -1.02732 0.05556 -1.02292 C 0.06024 -1.01412 0.06754 -1.0081 0.07188 -0.99908 C 0.07309 -0.99699 0.07379 -0.99421 0.07518 -0.99236 C 0.07813 -0.98912 0.08229 -0.9875 0.0849 -0.9838 C 0.09584 -0.96945 0.10781 -0.95533 0.12084 -0.94445 C 0.1257 -0.93519 0.13195 -0.93287 0.13889 -0.92708 C 0.15104 -0.91736 0.16233 -0.91088 0.17639 -0.90741 C 0.1908 -0.89491 0.21163 -0.90232 0.22709 -0.90301 C 0.24393 -0.91088 0.23663 -0.9081 0.24827 -0.91181 C 0.25382 -0.9169 0.25816 -0.91852 0.26476 -0.9206 C 0.26476 -0.9206 0.27535 -0.92732 0.27778 -0.92917 C 0.29688 -0.94445 0.28247 -0.93704 0.2941 -0.94236 C 0.29827 -0.94699 0.30313 -0.95023 0.30712 -0.95533 C 0.31094 -0.96065 0.31354 -0.96736 0.31702 -0.97292 C 0.31945 -0.98658 0.32118 -1.01019 0.31042 -1.01852 C 0.30695 -1.0213 0.30261 -1.0213 0.29896 -1.02292 C 0.27448 -1.02083 0.27743 -1.0213 0.25972 -1.00996 C 0.25486 -1.00046 0.24827 -0.99352 0.2434 -0.9838 C 0.23906 -0.96574 0.24445 -0.98843 0.24011 -0.9706 C 0.23889 -0.96644 0.23698 -0.95764 0.23698 -0.95764 C 0.23785 -0.93935 0.2375 -0.92778 0.24184 -0.91181 C 0.24375 -0.88889 0.2441 -0.86644 0.2533 -0.84653 C 0.2559 -0.83148 0.25365 -0.84074 0.26146 -0.82037 C 0.2625 -0.81759 0.26268 -0.81366 0.26476 -0.81158 C 0.27101 -0.80533 0.27222 -0.80463 0.27778 -0.7963 C 0.28368 -0.78727 0.28577 -0.77778 0.2908 -0.76806 C 0.29288 -0.75741 0.29549 -0.75093 0.3007 -0.7419 C 0.30469 -0.71366 0.30226 -0.72801 0.30712 -0.70278 C 0.30816 -0.69699 0.31042 -0.68519 0.31042 -0.68519 C 0.31181 -0.66273 0.31528 -0.64213 0.31858 -0.61991 C 0.31962 -0.61204 0.32188 -0.59583 0.32188 -0.59583 C 0.32136 -0.58658 0.32188 -0.57685 0.32031 -0.56759 C 0.31788 -0.55486 0.30191 -0.54722 0.2941 -0.54375 C 0.26146 -0.54514 0.24549 -0.5331 0.22552 -0.55671 C 0.21406 -0.57037 0.22361 -0.56158 0.21406 -0.56968 C 0.20955 -0.58727 0.2099 -0.60301 0.21563 -0.61991 C 0.21615 -0.62222 0.21615 -0.62477 0.21736 -0.62639 C 0.22049 -0.63171 0.22552 -0.63496 0.23038 -0.63727 C 0.23455 -0.63958 0.2434 -0.64167 0.2434 -0.64167 C 0.25695 -0.64097 0.27049 -0.64097 0.2842 -0.63958 C 0.29497 -0.63866 0.30504 -0.62523 0.31372 -0.61783 C 0.31476 -0.61574 0.31563 -0.6132 0.31702 -0.61111 C 0.3184 -0.6088 0.32049 -0.60741 0.32188 -0.60463 C 0.32275 -0.60278 0.3224 -0.60023 0.32344 -0.59815 C 0.32622 -0.59213 0.33021 -0.58681 0.33334 -0.58079 C 0.33525 -0.57199 0.33802 -0.56389 0.33976 -0.55463 C 0.34028 -0.53287 0.34045 -0.51111 0.3415 -0.48912 C 0.34184 -0.48056 0.34757 -0.4713 0.34965 -0.46296 C 0.35156 -0.4544 0.35139 -0.44491 0.35452 -0.43681 C 0.36025 -0.4213 0.37031 -0.4081 0.38073 -0.39769 C 0.39358 -0.38472 0.40938 -0.37639 0.42483 -0.36945 C 0.43264 -0.36597 0.44931 -0.36273 0.44931 -0.36273 C 0.46563 -0.36366 0.48177 -0.36389 0.49827 -0.36505 C 0.50209 -0.36551 0.5059 -0.36621 0.50972 -0.36713 C 0.51302 -0.36829 0.51962 -0.37153 0.51962 -0.37153 C 0.52275 -0.38472 0.52726 -0.39514 0.52917 -0.40857 C 0.52882 -0.43264 0.53906 -0.50648 0.50799 -0.51968 C 0.48715 -0.51806 0.47813 -0.51783 0.46059 -0.50671 C 0.45556 -0.49977 0.45365 -0.49283 0.44931 -0.48472 C 0.44688 -0.44398 0.43611 -0.36968 0.45261 -0.33658 C 0.45677 -0.31296 0.4658 -0.31204 0.48038 -0.30833 C 0.48906 -0.30903 0.49775 -0.3081 0.50643 -0.31042 C 0.52014 -0.31435 0.5165 -0.31759 0.52448 -0.3257 C 0.52813 -0.32963 0.5316 -0.3338 0.53594 -0.33658 C 0.53802 -0.3382 0.54028 -0.33912 0.54254 -0.34097 C 0.55122 -0.34954 0.54306 -0.3456 0.55209 -0.35185 C 0.55938 -0.35695 0.56771 -0.3581 0.57518 -0.36273 C 0.59688 -0.36134 0.61858 -0.36065 0.64045 -0.35857 C 0.65209 -0.35764 0.67136 -0.33843 0.68299 -0.33241 C 0.6875 -0.32639 0.6934 -0.32153 0.69775 -0.31482 C 0.70538 -0.30301 0.70799 -0.28241 0.71077 -0.2669 C 0.71025 -0.25255 0.71163 -0.23773 0.7092 -0.22338 C 0.70677 -0.21042 0.69115 -0.2044 0.68299 -0.20162 C 0.67535 -0.20232 0.66754 -0.20208 0.66007 -0.20371 C 0.65452 -0.20509 0.64809 -0.22292 0.64531 -0.22778 C 0.64479 -0.23009 0.64445 -0.23241 0.64375 -0.23426 C 0.64271 -0.23681 0.64115 -0.23843 0.64045 -0.24074 C 0.63403 -0.26065 0.64375 -0.23982 0.63559 -0.25602 C 0.63177 -0.29329 0.63247 -0.36759 0.66823 -0.38033 C 0.68663 -0.39514 0.70712 -0.40324 0.72865 -0.40648 C 0.73229 -0.4081 0.73663 -0.4081 0.74011 -0.41065 C 0.74375 -0.41366 0.74722 -0.42222 0.75 -0.42593 C 0.76754 -0.45185 0.75851 -0.43472 0.76632 -0.45 C 0.76823 -0.46088 0.7724 -0.46968 0.77448 -0.48056 C 0.77396 -0.49144 0.77465 -0.50278 0.77292 -0.5132 C 0.77136 -0.52153 0.7599 -0.55208 0.75486 -0.5588 C 0.75347 -0.56806 0.75365 -0.57361 0.74827 -0.58079 C 0.74219 -0.58889 0.7283 -0.59699 0.72049 -0.60023 C 0.71198 -0.6081 0.71042 -0.60671 0.69931 -0.60463 C 0.69236 -0.5956 0.68768 -0.58426 0.69445 -0.56968 C 0.69653 -0.56505 0.70209 -0.56551 0.7059 -0.5632 C 0.71302 -0.54908 0.725 -0.54259 0.73698 -0.53704 C 0.7434 -0.52361 0.75556 -0.5294 0.76632 -0.53056 C 0.7684 -0.53125 0.77084 -0.53148 0.77292 -0.53264 C 0.77639 -0.53519 0.78264 -0.54144 0.78264 -0.54144 C 0.7849 -0.55116 0.78959 -0.5581 0.79254 -0.56759 C 0.79427 -0.58843 0.80035 -0.60787 0.80382 -0.62871 C 0.80799 -0.65556 0.81007 -0.68403 0.82188 -0.70695 C 0.82465 -0.71898 0.82813 -0.72662 0.8349 -0.73542 C 0.83785 -0.75046 0.8441 -0.7625 0.85122 -0.77454 C 0.85538 -0.78195 0.86129 -0.78796 0.86441 -0.7963 C 0.86545 -0.79931 0.8658 -0.80301 0.86754 -0.80509 C 0.87101 -0.80996 0.8809 -0.81528 0.88559 -0.81806 C 0.89931 -0.84607 0.93959 -0.82246 0.96077 -0.82246 " pathEditMode="relative" ptsTypes="ffffffffffffffffffffffffffffffffffffffffffffffffffffffffffffffffffffffffffffffffffffffffffffffffffffffffffffffffffA">
                                      <p:cBhvr>
                                        <p:cTn id="6" dur="5000" fill="hold"/>
                                        <p:tgtEl>
                                          <p:spTgt spid="2"/>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7" fill="hold">
                            <p:stCondLst>
                              <p:cond delay="5000"/>
                            </p:stCondLst>
                            <p:childTnLst>
                              <p:par>
                                <p:cTn id="8" presetID="9" presetClass="exit" presetSubtype="0" fill="hold" nodeType="after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urprise"/>
                                        </p:tgtEl>
                                      </p:cMediaNode>
                                    </p:audio>
                                  </p:sub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45764">
            <a:off x="3788336" y="692854"/>
            <a:ext cx="4986338" cy="570197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90455" y="1156030"/>
            <a:ext cx="4773427" cy="3754874"/>
          </a:xfrm>
          <a:prstGeom prst="rect">
            <a:avLst/>
          </a:prstGeom>
        </p:spPr>
        <p:txBody>
          <a:bodyPr wrap="square">
            <a:spAutoFit/>
          </a:bodyPr>
          <a:lstStyle/>
          <a:p>
            <a:pPr marL="342900" indent="-342900">
              <a:buFont typeface="Arial"/>
              <a:buChar char="•"/>
            </a:pPr>
            <a:r>
              <a:rPr lang="en-US" sz="2800" dirty="0">
                <a:solidFill>
                  <a:srgbClr val="FFFFFF"/>
                </a:solidFill>
                <a:effectLst>
                  <a:glow rad="152400">
                    <a:schemeClr val="tx1">
                      <a:alpha val="75000"/>
                    </a:schemeClr>
                  </a:glow>
                </a:effectLst>
              </a:rPr>
              <a:t>This event became known as the Boston </a:t>
            </a:r>
            <a:r>
              <a:rPr lang="en-US" sz="2800" dirty="0" smtClean="0">
                <a:solidFill>
                  <a:srgbClr val="FFFFFF"/>
                </a:solidFill>
                <a:effectLst>
                  <a:glow rad="152400">
                    <a:schemeClr val="tx1">
                      <a:alpha val="75000"/>
                    </a:schemeClr>
                  </a:glow>
                </a:effectLst>
              </a:rPr>
              <a:t>Massacre.</a:t>
            </a:r>
            <a:r>
              <a:rPr lang="en-US" sz="2800" dirty="0">
                <a:solidFill>
                  <a:srgbClr val="FFFFFF"/>
                </a:solidFill>
                <a:effectLst>
                  <a:glow rad="152400">
                    <a:schemeClr val="tx1">
                      <a:alpha val="75000"/>
                    </a:schemeClr>
                  </a:glow>
                </a:effectLst>
              </a:rPr>
              <a:t> </a:t>
            </a:r>
            <a:endParaRPr lang="en-US" sz="2800" dirty="0" smtClean="0">
              <a:solidFill>
                <a:srgbClr val="FFFFFF"/>
              </a:solidFill>
              <a:effectLst>
                <a:glow rad="152400">
                  <a:schemeClr val="tx1">
                    <a:alpha val="75000"/>
                  </a:schemeClr>
                </a:glow>
              </a:effectLst>
            </a:endParaRPr>
          </a:p>
          <a:p>
            <a:pPr marL="800100" lvl="1" indent="-342900">
              <a:buFont typeface="Arial"/>
              <a:buChar char="•"/>
            </a:pPr>
            <a:r>
              <a:rPr lang="en-US" sz="2800" dirty="0" smtClean="0">
                <a:solidFill>
                  <a:srgbClr val="FFFFFF"/>
                </a:solidFill>
                <a:effectLst>
                  <a:glow rad="152400">
                    <a:schemeClr val="tx1">
                      <a:alpha val="75000"/>
                    </a:schemeClr>
                  </a:glow>
                </a:effectLst>
              </a:rPr>
              <a:t>5 dead; 6 wounded</a:t>
            </a:r>
          </a:p>
          <a:p>
            <a:pPr marL="342900" indent="-342900">
              <a:buFont typeface="Arial"/>
              <a:buChar char="•"/>
            </a:pPr>
            <a:r>
              <a:rPr lang="en-US" sz="2800" dirty="0" smtClean="0">
                <a:solidFill>
                  <a:srgbClr val="FFFFFF"/>
                </a:solidFill>
                <a:effectLst>
                  <a:glow rad="152400">
                    <a:schemeClr val="tx1">
                      <a:alpha val="75000"/>
                    </a:schemeClr>
                  </a:glow>
                </a:effectLst>
              </a:rPr>
              <a:t>Following the Boston </a:t>
            </a:r>
            <a:r>
              <a:rPr lang="en-US" sz="2800" dirty="0">
                <a:solidFill>
                  <a:srgbClr val="FFFFFF"/>
                </a:solidFill>
                <a:effectLst>
                  <a:glow rad="152400">
                    <a:schemeClr val="tx1">
                      <a:alpha val="75000"/>
                    </a:schemeClr>
                  </a:glow>
                </a:effectLst>
              </a:rPr>
              <a:t>Massacre, Townshend Acts were repealed (ended), except for the tax on tea.</a:t>
            </a:r>
          </a:p>
          <a:p>
            <a:r>
              <a:rPr lang="en-US" sz="2400" dirty="0" smtClean="0">
                <a:solidFill>
                  <a:prstClr val="black"/>
                </a:solidFill>
              </a:rPr>
              <a:t> </a:t>
            </a:r>
          </a:p>
          <a:p>
            <a:endParaRPr lang="en-US" dirty="0"/>
          </a:p>
        </p:txBody>
      </p:sp>
      <p:sp>
        <p:nvSpPr>
          <p:cNvPr id="8" name="Title 1"/>
          <p:cNvSpPr>
            <a:spLocks noGrp="1"/>
          </p:cNvSpPr>
          <p:nvPr>
            <p:ph type="title"/>
          </p:nvPr>
        </p:nvSpPr>
        <p:spPr>
          <a:xfrm>
            <a:off x="0" y="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Boston Massacre</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322981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college.columbia.edu/core/sites/core/files/images/Washington_Crossing_the_Delaware_by_Emanuel_Leutze,_MMA-NYC,_18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152400"/>
            <a:ext cx="2971800" cy="3862596"/>
          </a:xfrm>
          <a:prstGeom prst="rect">
            <a:avLst/>
          </a:prstGeom>
          <a:noFill/>
        </p:spPr>
        <p:txBody>
          <a:bodyPr wrap="square" rtlCol="0">
            <a:spAutoFit/>
          </a:bodyPr>
          <a:lstStyle/>
          <a:p>
            <a:r>
              <a:rPr lang="en-US" sz="3500" dirty="0" smtClean="0">
                <a:solidFill>
                  <a:schemeClr val="bg1"/>
                </a:solidFill>
                <a:effectLst>
                  <a:glow rad="190500">
                    <a:schemeClr val="tx1">
                      <a:alpha val="75000"/>
                    </a:schemeClr>
                  </a:glow>
                </a:effectLst>
                <a:latin typeface="Abadi MT Condensed Extra Bold"/>
                <a:cs typeface="Abadi MT Condensed Extra Bold"/>
              </a:rPr>
              <a:t>Directions:</a:t>
            </a:r>
          </a:p>
          <a:p>
            <a:r>
              <a:rPr lang="en-US" sz="3500" dirty="0" smtClean="0">
                <a:solidFill>
                  <a:schemeClr val="bg1"/>
                </a:solidFill>
                <a:effectLst>
                  <a:glow rad="190500">
                    <a:schemeClr val="tx1">
                      <a:alpha val="75000"/>
                    </a:schemeClr>
                  </a:glow>
                </a:effectLst>
                <a:latin typeface="Abadi MT Condensed Extra Bold"/>
                <a:cs typeface="Abadi MT Condensed Extra Bold"/>
              </a:rPr>
              <a:t>Use this side of the handout during the simulation. Events are in order.</a:t>
            </a:r>
            <a:endParaRPr lang="en-US" sz="3500" dirty="0">
              <a:solidFill>
                <a:schemeClr val="bg1"/>
              </a:solidFill>
              <a:effectLst>
                <a:glow rad="190500">
                  <a:schemeClr val="tx1">
                    <a:alpha val="75000"/>
                  </a:schemeClr>
                </a:glow>
              </a:effectLst>
              <a:latin typeface="Abadi MT Condensed Extra Bold"/>
              <a:cs typeface="Abadi MT Condensed Extra Bold"/>
            </a:endParaRPr>
          </a:p>
        </p:txBody>
      </p:sp>
      <p:sp>
        <p:nvSpPr>
          <p:cNvPr id="11" name="TextBox 10"/>
          <p:cNvSpPr txBox="1"/>
          <p:nvPr/>
        </p:nvSpPr>
        <p:spPr>
          <a:xfrm>
            <a:off x="152400" y="4648200"/>
            <a:ext cx="2971800" cy="1169551"/>
          </a:xfrm>
          <a:prstGeom prst="rect">
            <a:avLst/>
          </a:prstGeom>
          <a:noFill/>
        </p:spPr>
        <p:txBody>
          <a:bodyPr wrap="square" rtlCol="0">
            <a:spAutoFit/>
          </a:bodyPr>
          <a:lstStyle/>
          <a:p>
            <a:r>
              <a:rPr lang="en-US" sz="3500" dirty="0" smtClean="0">
                <a:solidFill>
                  <a:schemeClr val="bg1"/>
                </a:solidFill>
                <a:effectLst>
                  <a:glow rad="190500">
                    <a:schemeClr val="tx1">
                      <a:alpha val="75000"/>
                    </a:schemeClr>
                  </a:glow>
                </a:effectLst>
                <a:latin typeface="Abadi MT Condensed Extra Bold"/>
                <a:cs typeface="Abadi MT Condensed Extra Bold"/>
              </a:rPr>
              <a:t>*Also complete the fill in notes</a:t>
            </a:r>
            <a:endParaRPr lang="en-US" sz="3500" dirty="0">
              <a:solidFill>
                <a:schemeClr val="bg1"/>
              </a:solidFill>
              <a:effectLst>
                <a:glow rad="190500">
                  <a:schemeClr val="tx1">
                    <a:alpha val="75000"/>
                  </a:schemeClr>
                </a:glow>
              </a:effectLst>
              <a:latin typeface="Abadi MT Condensed Extra Bold"/>
              <a:cs typeface="Abadi MT Condensed Extra Bold"/>
            </a:endParaRPr>
          </a:p>
        </p:txBody>
      </p:sp>
      <p:pic>
        <p:nvPicPr>
          <p:cNvPr id="12" name="Picture 11" descr="Screen Shot 2015-07-02 at 12.06.2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3397">
            <a:off x="4407705" y="272313"/>
            <a:ext cx="2559106" cy="6378435"/>
          </a:xfrm>
          <a:prstGeom prst="rect">
            <a:avLst/>
          </a:prstGeom>
          <a:effectLst>
            <a:outerShdw blurRad="50800" dist="38100" dir="15300000" sx="102000" sy="102000" algn="r" rotWithShape="0">
              <a:prstClr val="black">
                <a:alpha val="40000"/>
              </a:prstClr>
            </a:outerShdw>
          </a:effectLst>
        </p:spPr>
      </p:pic>
      <p:sp>
        <p:nvSpPr>
          <p:cNvPr id="7" name="Right Arrow 6"/>
          <p:cNvSpPr/>
          <p:nvPr/>
        </p:nvSpPr>
        <p:spPr>
          <a:xfrm rot="19238948">
            <a:off x="2462790" y="1925693"/>
            <a:ext cx="2971800" cy="1752600"/>
          </a:xfrm>
          <a:prstGeom prst="rightArrow">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When asked to do so record your # choice in the circle</a:t>
            </a:r>
            <a:endParaRPr lang="en-US" dirty="0"/>
          </a:p>
        </p:txBody>
      </p:sp>
      <p:sp>
        <p:nvSpPr>
          <p:cNvPr id="8" name="Left Arrow 7"/>
          <p:cNvSpPr/>
          <p:nvPr/>
        </p:nvSpPr>
        <p:spPr>
          <a:xfrm rot="1052561">
            <a:off x="5628002" y="1478797"/>
            <a:ext cx="3352800" cy="1600200"/>
          </a:xfrm>
          <a:prstGeom prst="leftArrow">
            <a:avLst/>
          </a:prstGeom>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Then when told to do so record your “experience” in the corresponding box</a:t>
            </a:r>
            <a:r>
              <a:rPr lang="en-US" dirty="0" smtClean="0">
                <a:effectLst>
                  <a:outerShdw blurRad="50800" dist="38100" dir="8100000" algn="tr" rotWithShape="0">
                    <a:prstClr val="black">
                      <a:alpha val="40000"/>
                    </a:prstClr>
                  </a:outerShdw>
                </a:effectLst>
              </a:rPr>
              <a:t> </a:t>
            </a:r>
            <a:endParaRPr lang="en-US"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2783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6249166" y="2103645"/>
            <a:ext cx="2756985" cy="3108544"/>
          </a:xfrm>
          <a:prstGeom prst="rect">
            <a:avLst/>
          </a:prstGeom>
          <a:noFill/>
        </p:spPr>
        <p:txBody>
          <a:bodyPr wrap="square" rtlCol="0">
            <a:spAutoFit/>
          </a:bodyPr>
          <a:lstStyle/>
          <a:p>
            <a:pPr algn="ct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28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sheet to find out what happened to you at the Boston Massacre</a:t>
            </a:r>
            <a:endParaRPr lang="en-US" sz="28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4" name="Title 1"/>
          <p:cNvSpPr txBox="1">
            <a:spLocks/>
          </p:cNvSpPr>
          <p:nvPr/>
        </p:nvSpPr>
        <p:spPr>
          <a:xfrm>
            <a:off x="5934797" y="8532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Boston Massacre</a:t>
            </a:r>
            <a:endParaRPr lang="en-US" sz="5400" dirty="0">
              <a:solidFill>
                <a:schemeClr val="bg1"/>
              </a:solidFill>
              <a:effectLst>
                <a:glow rad="342900">
                  <a:srgbClr val="FF0000">
                    <a:alpha val="63000"/>
                  </a:srgbClr>
                </a:glow>
              </a:effectLst>
              <a:latin typeface="Adobe Caslon Pro Bold"/>
              <a:cs typeface="Adobe Caslon Pro Bold"/>
            </a:endParaRPr>
          </a:p>
        </p:txBody>
      </p:sp>
    </p:spTree>
    <p:extLst>
      <p:ext uri="{BB962C8B-B14F-4D97-AF65-F5344CB8AC3E}">
        <p14:creationId xmlns:p14="http://schemas.microsoft.com/office/powerpoint/2010/main" val="11069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6249166" y="1463736"/>
            <a:ext cx="2756985" cy="1569660"/>
          </a:xfrm>
          <a:prstGeom prst="rect">
            <a:avLst/>
          </a:prstGeom>
          <a:noFill/>
        </p:spPr>
        <p:txBody>
          <a:bodyPr wrap="square" rtlCol="0">
            <a:spAutoFit/>
          </a:bodyPr>
          <a:lstStyle/>
          <a:p>
            <a:pPr algn="ctr"/>
            <a:r>
              <a:rPr lang="en-US" sz="32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experience on your handout</a:t>
            </a:r>
            <a:endParaRPr lang="en-US" sz="32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smtClean="0">
              <a:solidFill>
                <a:prstClr val="black"/>
              </a:solidFill>
              <a:latin typeface="Arial"/>
              <a:cs typeface="Arial"/>
            </a:endParaRPr>
          </a:p>
          <a:p>
            <a:pPr algn="ctr"/>
            <a:r>
              <a:rPr lang="en-US" sz="1600" dirty="0" smtClean="0">
                <a:solidFill>
                  <a:prstClr val="black"/>
                </a:solidFill>
                <a:latin typeface="Arial"/>
                <a:cs typeface="Arial"/>
              </a:rPr>
              <a:t>1- </a:t>
            </a:r>
            <a:r>
              <a:rPr lang="en-US" sz="1600" dirty="0" smtClean="0">
                <a:latin typeface="Arial"/>
                <a:cs typeface="Arial"/>
              </a:rPr>
              <a:t>You hit a </a:t>
            </a:r>
            <a:r>
              <a:rPr lang="en-US" sz="1600" dirty="0">
                <a:latin typeface="Arial"/>
                <a:cs typeface="Arial"/>
              </a:rPr>
              <a:t>redcoat called Private Montgomery </a:t>
            </a:r>
            <a:r>
              <a:rPr lang="en-US" sz="1600" dirty="0" smtClean="0">
                <a:latin typeface="Arial"/>
                <a:cs typeface="Arial"/>
              </a:rPr>
              <a:t>in </a:t>
            </a:r>
            <a:r>
              <a:rPr lang="en-US" sz="1600" dirty="0">
                <a:latin typeface="Arial"/>
                <a:cs typeface="Arial"/>
              </a:rPr>
              <a:t>the face </a:t>
            </a:r>
            <a:r>
              <a:rPr lang="en-US" sz="1600" dirty="0" smtClean="0">
                <a:latin typeface="Arial"/>
                <a:cs typeface="Arial"/>
              </a:rPr>
              <a:t>with a stick, he then fired into the crowd killing</a:t>
            </a:r>
            <a:endParaRPr lang="en-US" sz="1600" dirty="0">
              <a:latin typeface="Arial"/>
              <a:cs typeface="Arial"/>
            </a:endParaRPr>
          </a:p>
          <a:p>
            <a:pPr algn="ctr"/>
            <a:r>
              <a:rPr lang="en-US" sz="1600" dirty="0">
                <a:solidFill>
                  <a:prstClr val="black"/>
                </a:solidFill>
                <a:latin typeface="Arial"/>
                <a:cs typeface="Arial"/>
              </a:rPr>
              <a:t>y</a:t>
            </a:r>
            <a:r>
              <a:rPr lang="en-US" sz="1600" dirty="0" smtClean="0">
                <a:solidFill>
                  <a:prstClr val="black"/>
                </a:solidFill>
                <a:latin typeface="Arial"/>
                <a:cs typeface="Arial"/>
              </a:rPr>
              <a:t>our good friend </a:t>
            </a:r>
            <a:r>
              <a:rPr lang="it-IT" sz="1600" dirty="0">
                <a:latin typeface="Arial"/>
                <a:cs typeface="Arial"/>
              </a:rPr>
              <a:t>Crispus </a:t>
            </a:r>
            <a:r>
              <a:rPr lang="it-IT" sz="1600" dirty="0" smtClean="0">
                <a:latin typeface="Arial"/>
                <a:cs typeface="Arial"/>
              </a:rPr>
              <a:t>Attucks, a </a:t>
            </a:r>
            <a:r>
              <a:rPr lang="it-IT" sz="1600" dirty="0" err="1" smtClean="0">
                <a:latin typeface="Arial"/>
                <a:cs typeface="Arial"/>
              </a:rPr>
              <a:t>black</a:t>
            </a:r>
            <a:r>
              <a:rPr lang="it-IT" sz="1600" dirty="0" smtClean="0">
                <a:latin typeface="Arial"/>
                <a:cs typeface="Arial"/>
              </a:rPr>
              <a:t> colonist. </a:t>
            </a:r>
            <a:r>
              <a:rPr lang="it-IT" sz="1600" dirty="0" err="1" smtClean="0">
                <a:latin typeface="Arial"/>
                <a:cs typeface="Arial"/>
              </a:rPr>
              <a:t>You</a:t>
            </a:r>
            <a:r>
              <a:rPr lang="it-IT" sz="1600" dirty="0" smtClean="0">
                <a:latin typeface="Arial"/>
                <a:cs typeface="Arial"/>
              </a:rPr>
              <a:t> are </a:t>
            </a:r>
            <a:r>
              <a:rPr lang="it-IT" sz="1600" dirty="0" err="1" smtClean="0">
                <a:latin typeface="Arial"/>
                <a:cs typeface="Arial"/>
              </a:rPr>
              <a:t>outraged</a:t>
            </a:r>
            <a:r>
              <a:rPr lang="it-IT" sz="1600" dirty="0" smtClean="0">
                <a:latin typeface="Arial"/>
                <a:cs typeface="Arial"/>
              </a:rPr>
              <a:t> by </a:t>
            </a:r>
            <a:r>
              <a:rPr lang="it-IT" sz="1600" dirty="0" err="1" smtClean="0">
                <a:latin typeface="Arial"/>
                <a:cs typeface="Arial"/>
              </a:rPr>
              <a:t>his</a:t>
            </a:r>
            <a:r>
              <a:rPr lang="it-IT" sz="1600" dirty="0" smtClean="0">
                <a:latin typeface="Arial"/>
                <a:cs typeface="Arial"/>
              </a:rPr>
              <a:t> </a:t>
            </a:r>
            <a:r>
              <a:rPr lang="it-IT" sz="1600" dirty="0" err="1" smtClean="0">
                <a:latin typeface="Arial"/>
                <a:cs typeface="Arial"/>
              </a:rPr>
              <a:t>death</a:t>
            </a:r>
            <a:r>
              <a:rPr lang="it-IT" dirty="0" smtClean="0">
                <a:latin typeface="Arial"/>
                <a:cs typeface="Arial"/>
              </a:rPr>
              <a:t>.  </a:t>
            </a:r>
            <a:endParaRPr lang="en-US" dirty="0">
              <a:latin typeface="Arial"/>
              <a:cs typeface="Arial"/>
            </a:endParaRPr>
          </a:p>
          <a:p>
            <a:pPr algn="ctr"/>
            <a:endParaRPr lang="en-US" sz="2800" dirty="0">
              <a:solidFill>
                <a:prstClr val="black"/>
              </a:solidFill>
              <a:latin typeface="Arial"/>
              <a:cs typeface="Arial"/>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Arial"/>
                <a:cs typeface="Arial"/>
              </a:rPr>
              <a:t>2- You were wounded by musket fire with a bullet in your leg but you will live.</a:t>
            </a:r>
            <a:endParaRPr lang="en-US" sz="2000" dirty="0">
              <a:solidFill>
                <a:prstClr val="black"/>
              </a:solidFill>
              <a:latin typeface="Arial"/>
              <a:cs typeface="Arial"/>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solidFill>
                <a:prstClr val="black"/>
              </a:solidFill>
              <a:latin typeface="Arial"/>
              <a:cs typeface="Arial"/>
            </a:endParaRPr>
          </a:p>
          <a:p>
            <a:pPr algn="ctr"/>
            <a:endParaRPr lang="en-US" dirty="0" smtClean="0">
              <a:solidFill>
                <a:prstClr val="black"/>
              </a:solidFill>
              <a:latin typeface="Arial"/>
              <a:cs typeface="Arial"/>
            </a:endParaRPr>
          </a:p>
          <a:p>
            <a:pPr algn="ctr"/>
            <a:r>
              <a:rPr lang="en-US" dirty="0" smtClean="0">
                <a:solidFill>
                  <a:prstClr val="black"/>
                </a:solidFill>
                <a:latin typeface="Arial"/>
                <a:cs typeface="Arial"/>
              </a:rPr>
              <a:t>3- The </a:t>
            </a:r>
            <a:r>
              <a:rPr lang="en-US" dirty="0" smtClean="0">
                <a:latin typeface="Arial"/>
                <a:cs typeface="Arial"/>
              </a:rPr>
              <a:t>crowd </a:t>
            </a:r>
            <a:r>
              <a:rPr lang="en-US" dirty="0">
                <a:latin typeface="Arial"/>
                <a:cs typeface="Arial"/>
              </a:rPr>
              <a:t>was eventually </a:t>
            </a:r>
            <a:r>
              <a:rPr lang="en-US" dirty="0" smtClean="0">
                <a:latin typeface="Arial"/>
                <a:cs typeface="Arial"/>
              </a:rPr>
              <a:t>dispersed but 13 people </a:t>
            </a:r>
            <a:r>
              <a:rPr lang="en-US" dirty="0">
                <a:latin typeface="Arial"/>
                <a:cs typeface="Arial"/>
              </a:rPr>
              <a:t>were arrested including eight British soldiers, one officer, and four civilians</a:t>
            </a:r>
            <a:r>
              <a:rPr lang="en-US" dirty="0" smtClean="0">
                <a:latin typeface="Arial"/>
                <a:cs typeface="Arial"/>
              </a:rPr>
              <a:t>. You were one of the civilians.</a:t>
            </a:r>
            <a:endParaRPr lang="en-US" dirty="0">
              <a:latin typeface="Arial"/>
              <a:cs typeface="Arial"/>
            </a:endParaRPr>
          </a:p>
          <a:p>
            <a:pPr algn="ctr"/>
            <a:endParaRPr lang="en-US" dirty="0">
              <a:latin typeface="Arial"/>
              <a:cs typeface="Arial"/>
            </a:endParaRPr>
          </a:p>
          <a:p>
            <a:pPr algn="ctr"/>
            <a:endParaRPr lang="en-US"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prstClr val="black"/>
                </a:solidFill>
                <a:latin typeface="Bodoni MT Black" panose="02070A03080606020203" pitchFamily="18" charset="0"/>
              </a:rPr>
              <a:t>4- One of the snowballs you threw at the soldiers had a rock inside. The snowball missed the soldier, the rock then bounced off the building and struck you in your face, breaking your nose.</a:t>
            </a:r>
            <a:endParaRPr lang="en-US" sz="1600" dirty="0">
              <a:solidFill>
                <a:prstClr val="black"/>
              </a:solidFill>
              <a:latin typeface="Bodoni MT Black" panose="02070A03080606020203" pitchFamily="18" charset="0"/>
            </a:endParaRPr>
          </a:p>
        </p:txBody>
      </p:sp>
      <p:sp>
        <p:nvSpPr>
          <p:cNvPr id="15" name="Title 1"/>
          <p:cNvSpPr txBox="1">
            <a:spLocks/>
          </p:cNvSpPr>
          <p:nvPr/>
        </p:nvSpPr>
        <p:spPr>
          <a:xfrm>
            <a:off x="5934797" y="2817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Boston Massacre</a:t>
            </a:r>
            <a:endParaRPr lang="en-US" sz="5400" dirty="0">
              <a:solidFill>
                <a:schemeClr val="bg1"/>
              </a:solidFill>
              <a:effectLst>
                <a:glow rad="342900">
                  <a:srgbClr val="FF0000">
                    <a:alpha val="63000"/>
                  </a:srgbClr>
                </a:glow>
              </a:effectLst>
              <a:latin typeface="Adobe Caslon Pro Bold"/>
              <a:cs typeface="Adobe Caslon Pro Bold"/>
            </a:endParaRP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foregroundMark x1="42794" y1="43319" x2="44853" y2="54095"/>
                        <a14:foregroundMark x1="21176" y1="70474" x2="21471" y2="74784"/>
                        <a14:foregroundMark x1="25147" y1="74569" x2="24853" y2="75647"/>
                        <a14:foregroundMark x1="20294" y1="78448" x2="20294" y2="78448"/>
                        <a14:foregroundMark x1="18235" y1="74784" x2="18235" y2="74784"/>
                        <a14:foregroundMark x1="24706" y1="77586" x2="24706" y2="77586"/>
                        <a14:foregroundMark x1="30735" y1="89440" x2="30735" y2="89440"/>
                        <a14:foregroundMark x1="67647" y1="83405" x2="87941" y2="99353"/>
                        <a14:foregroundMark x1="88529" y1="98060" x2="88529" y2="98060"/>
                        <a14:foregroundMark x1="85000" y1="95259" x2="85000" y2="95259"/>
                        <a14:foregroundMark x1="38824" y1="51293" x2="33529" y2="52371"/>
                        <a14:foregroundMark x1="39853" y1="41595" x2="39853" y2="46552"/>
                        <a14:foregroundMark x1="40882" y1="40302" x2="40882" y2="40302"/>
                        <a14:foregroundMark x1="39559" y1="47629" x2="39559" y2="47629"/>
                        <a14:foregroundMark x1="25735" y1="40517" x2="31765" y2="54957"/>
                        <a14:foregroundMark x1="23676" y1="79095" x2="23676" y2="79095"/>
                        <a14:foregroundMark x1="21176" y1="80388" x2="21176" y2="80388"/>
                        <a14:foregroundMark x1="18824" y1="76940" x2="18824" y2="76940"/>
                        <a14:foregroundMark x1="37206" y1="48922" x2="37206" y2="48922"/>
                        <a14:backgroundMark x1="37353" y1="35776" x2="34559" y2="45043"/>
                        <a14:backgroundMark x1="16765" y1="64871" x2="13824" y2="76078"/>
                        <a14:backgroundMark x1="20735" y1="82759" x2="18676" y2="99353"/>
                        <a14:backgroundMark x1="30588" y1="67026" x2="25882" y2="90733"/>
                        <a14:backgroundMark x1="27794" y1="65517" x2="28529" y2="68534"/>
                        <a14:backgroundMark x1="30588" y1="64871" x2="32059" y2="69181"/>
                        <a14:backgroundMark x1="29706" y1="62069" x2="29706" y2="62069"/>
                        <a14:backgroundMark x1="31176" y1="78879" x2="30735" y2="82328"/>
                        <a14:backgroundMark x1="29412" y1="88147" x2="28824" y2="97629"/>
                        <a14:backgroundMark x1="65294" y1="90733" x2="65000" y2="98276"/>
                        <a14:backgroundMark x1="68382" y1="92241" x2="76471" y2="97845"/>
                        <a14:backgroundMark x1="66324" y1="89224" x2="61029" y2="89224"/>
                        <a14:backgroundMark x1="63824" y1="41810" x2="86029" y2="62069"/>
                        <a14:backgroundMark x1="66765" y1="35776" x2="70441" y2="31897"/>
                        <a14:backgroundMark x1="61765" y1="46121" x2="68382" y2="55603"/>
                        <a14:backgroundMark x1="70294" y1="59267" x2="72647" y2="63362"/>
                        <a14:backgroundMark x1="72206" y1="64655" x2="74412" y2="66379"/>
                        <a14:backgroundMark x1="76765" y1="65302" x2="81618" y2="67457"/>
                        <a14:backgroundMark x1="88088" y1="76078" x2="88529" y2="87931"/>
                        <a14:backgroundMark x1="78529" y1="98060" x2="78529" y2="98060"/>
                        <a14:backgroundMark x1="61471" y1="86422" x2="61471" y2="86422"/>
                        <a14:backgroundMark x1="86176" y1="93319" x2="86176" y2="93319"/>
                        <a14:backgroundMark x1="87353" y1="89440" x2="87353" y2="89440"/>
                        <a14:backgroundMark x1="86324" y1="96767" x2="86324" y2="96767"/>
                        <a14:backgroundMark x1="36912" y1="42241" x2="36324" y2="49138"/>
                        <a14:backgroundMark x1="76176" y1="58405" x2="80147" y2="63578"/>
                        <a14:backgroundMark x1="18088" y1="37716" x2="18824" y2="41595"/>
                        <a14:backgroundMark x1="21765" y1="45905" x2="23676" y2="55388"/>
                        <a14:backgroundMark x1="24559" y1="54310" x2="24559" y2="54310"/>
                        <a14:backgroundMark x1="17059" y1="80819" x2="15735" y2="85776"/>
                      </a14:backgroundRemoval>
                    </a14:imgEffect>
                  </a14:imgLayer>
                </a14:imgProps>
              </a:ext>
              <a:ext uri="{28A0092B-C50C-407E-A947-70E740481C1C}">
                <a14:useLocalDpi xmlns:a14="http://schemas.microsoft.com/office/drawing/2010/main"/>
              </a:ext>
            </a:extLst>
          </a:blip>
          <a:stretch>
            <a:fillRect/>
          </a:stretch>
        </p:blipFill>
        <p:spPr>
          <a:xfrm>
            <a:off x="4960470" y="2838824"/>
            <a:ext cx="5890172" cy="4019176"/>
          </a:xfrm>
          <a:prstGeom prst="rect">
            <a:avLst/>
          </a:prstGeom>
          <a:effectLst>
            <a:glow rad="228600">
              <a:schemeClr val="accent6">
                <a:satMod val="175000"/>
                <a:alpha val="40000"/>
              </a:schemeClr>
            </a:glow>
          </a:effectLst>
        </p:spPr>
      </p:pic>
      <p:pic>
        <p:nvPicPr>
          <p:cNvPr id="10" name="Picture 9"/>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1587" r="100000">
                        <a14:foregroundMark x1="74603" y1="36000" x2="74603" y2="36000"/>
                      </a14:backgroundRemoval>
                    </a14:imgEffect>
                  </a14:imgLayer>
                </a14:imgProps>
              </a:ext>
              <a:ext uri="{28A0092B-C50C-407E-A947-70E740481C1C}">
                <a14:useLocalDpi xmlns:a14="http://schemas.microsoft.com/office/drawing/2010/main"/>
              </a:ext>
            </a:extLst>
          </a:blip>
          <a:srcRect/>
          <a:stretch/>
        </p:blipFill>
        <p:spPr>
          <a:xfrm>
            <a:off x="6505313" y="4064000"/>
            <a:ext cx="2638687" cy="2794000"/>
          </a:xfrm>
          <a:prstGeom prst="rect">
            <a:avLst/>
          </a:prstGeom>
          <a:effectLst>
            <a:glow rad="228600">
              <a:schemeClr val="accent6">
                <a:satMod val="175000"/>
                <a:alpha val="40000"/>
              </a:schemeClr>
            </a:glow>
          </a:effectLst>
        </p:spPr>
      </p:pic>
      <p:sp>
        <p:nvSpPr>
          <p:cNvPr id="20" name="Rounded Rectangular Callout 19"/>
          <p:cNvSpPr/>
          <p:nvPr/>
        </p:nvSpPr>
        <p:spPr>
          <a:xfrm>
            <a:off x="6125883" y="3298307"/>
            <a:ext cx="2286000" cy="765693"/>
          </a:xfrm>
          <a:prstGeom prst="wedgeRoundRectCallout">
            <a:avLst>
              <a:gd name="adj1" fmla="val 15115"/>
              <a:gd name="adj2" fmla="val 1207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tx1"/>
                </a:solidFill>
              </a:rPr>
              <a:t>OUCH!</a:t>
            </a:r>
            <a:endParaRPr lang="en-US" sz="3200" dirty="0">
              <a:solidFill>
                <a:schemeClr val="tx1"/>
              </a:solidFill>
            </a:endParaRPr>
          </a:p>
        </p:txBody>
      </p:sp>
      <p:pic>
        <p:nvPicPr>
          <p:cNvPr id="21" name="Picture 20"/>
          <p:cNvPicPr>
            <a:picLocks noChangeAspect="1"/>
          </p:cNvPicPr>
          <p:nvPr/>
        </p:nvPicPr>
        <p:blipFill>
          <a:blip r:embed="rId7" cstate="email">
            <a:extLst>
              <a:ext uri="{BEBA8EAE-BF5A-486C-A8C5-ECC9F3942E4B}">
                <a14:imgProps xmlns:a14="http://schemas.microsoft.com/office/drawing/2010/main">
                  <a14:imgLayer r:embed="rId8">
                    <a14:imgEffect>
                      <a14:backgroundRemoval t="3241" b="89931" l="0" r="96441"/>
                    </a14:imgEffect>
                  </a14:imgLayer>
                </a14:imgProps>
              </a:ext>
              <a:ext uri="{28A0092B-C50C-407E-A947-70E740481C1C}">
                <a14:useLocalDpi xmlns:a14="http://schemas.microsoft.com/office/drawing/2010/main"/>
              </a:ext>
            </a:extLst>
          </a:blip>
          <a:stretch>
            <a:fillRect/>
          </a:stretch>
        </p:blipFill>
        <p:spPr>
          <a:xfrm flipH="1">
            <a:off x="5471848" y="2522653"/>
            <a:ext cx="3672152" cy="5508228"/>
          </a:xfrm>
          <a:prstGeom prst="rect">
            <a:avLst/>
          </a:prstGeom>
          <a:effectLst>
            <a:glow rad="228600">
              <a:schemeClr val="accent6">
                <a:satMod val="175000"/>
                <a:alpha val="40000"/>
              </a:schemeClr>
            </a:glow>
          </a:effectLst>
        </p:spPr>
      </p:pic>
      <p:pic>
        <p:nvPicPr>
          <p:cNvPr id="22" name="Picture 2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34796" y="2522654"/>
            <a:ext cx="3287975" cy="4153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1070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8788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45764">
            <a:off x="3809947" y="498619"/>
            <a:ext cx="4986338" cy="570197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3528" y="493059"/>
            <a:ext cx="3088703" cy="4832093"/>
          </a:xfrm>
          <a:prstGeom prst="rect">
            <a:avLst/>
          </a:prstGeom>
          <a:noFill/>
        </p:spPr>
        <p:txBody>
          <a:bodyPr wrap="square" rtlCol="0">
            <a:spAutoFit/>
          </a:bodyPr>
          <a:lstStyle/>
          <a:p>
            <a:pPr marL="342900" indent="-342900">
              <a:buFont typeface="+mj-lt"/>
              <a:buAutoNum type="arabicPeriod"/>
            </a:pPr>
            <a:r>
              <a:rPr lang="en-US" sz="2800" dirty="0" smtClean="0">
                <a:solidFill>
                  <a:schemeClr val="bg1"/>
                </a:solidFill>
                <a:effectLst>
                  <a:glow rad="190500">
                    <a:schemeClr val="tx1">
                      <a:lumMod val="95000"/>
                      <a:lumOff val="5000"/>
                      <a:alpha val="75000"/>
                    </a:schemeClr>
                  </a:glow>
                </a:effectLst>
              </a:rPr>
              <a:t>How would you envision a massacre to look?</a:t>
            </a:r>
          </a:p>
          <a:p>
            <a:pPr marL="342900" indent="-342900">
              <a:buFont typeface="+mj-lt"/>
              <a:buAutoNum type="arabicPeriod"/>
            </a:pPr>
            <a:r>
              <a:rPr lang="en-US" sz="2800" dirty="0" smtClean="0">
                <a:solidFill>
                  <a:schemeClr val="bg1"/>
                </a:solidFill>
                <a:effectLst>
                  <a:glow rad="190500">
                    <a:schemeClr val="tx1">
                      <a:lumMod val="95000"/>
                      <a:lumOff val="5000"/>
                      <a:alpha val="75000"/>
                    </a:schemeClr>
                  </a:glow>
                </a:effectLst>
              </a:rPr>
              <a:t>Why did the soldiers fire into the crowd?</a:t>
            </a:r>
          </a:p>
          <a:p>
            <a:pPr marL="342900" indent="-342900">
              <a:buFont typeface="+mj-lt"/>
              <a:buAutoNum type="arabicPeriod"/>
            </a:pPr>
            <a:r>
              <a:rPr lang="en-US" sz="2800" dirty="0" smtClean="0">
                <a:solidFill>
                  <a:schemeClr val="bg1"/>
                </a:solidFill>
                <a:effectLst>
                  <a:glow rad="190500">
                    <a:schemeClr val="tx1">
                      <a:lumMod val="95000"/>
                      <a:lumOff val="5000"/>
                      <a:alpha val="75000"/>
                    </a:schemeClr>
                  </a:glow>
                </a:effectLst>
              </a:rPr>
              <a:t>Describe Paul Revere’s use of propaganda in this picture?</a:t>
            </a:r>
            <a:endParaRPr lang="en-US" sz="2800" dirty="0">
              <a:solidFill>
                <a:schemeClr val="bg1"/>
              </a:solidFill>
              <a:effectLst>
                <a:glow rad="190500">
                  <a:schemeClr val="tx1">
                    <a:lumMod val="95000"/>
                    <a:lumOff val="5000"/>
                    <a:alpha val="75000"/>
                  </a:schemeClr>
                </a:glow>
              </a:effectLst>
            </a:endParaRPr>
          </a:p>
        </p:txBody>
      </p:sp>
      <p:pic>
        <p:nvPicPr>
          <p:cNvPr id="9" name="Picture 8"/>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foregroundMark x1="48380" y1="32932" x2="48611" y2="35944"/>
                        <a14:foregroundMark x1="57176" y1="25502" x2="57870" y2="32932"/>
                        <a14:foregroundMark x1="68750" y1="21084" x2="78935" y2="25703"/>
                        <a14:foregroundMark x1="66898" y1="4819" x2="66667" y2="10643"/>
                        <a14:foregroundMark x1="87037" y1="31928" x2="87037" y2="31928"/>
                        <a14:foregroundMark x1="85417" y1="28313" x2="85417" y2="28313"/>
                        <a14:foregroundMark x1="94213" y1="34940" x2="94213" y2="34940"/>
                        <a14:foregroundMark x1="67361" y1="27510" x2="67361" y2="27510"/>
                        <a14:foregroundMark x1="59722" y1="41165" x2="59722" y2="41165"/>
                        <a14:foregroundMark x1="19444" y1="17470" x2="19444" y2="17470"/>
                        <a14:foregroundMark x1="11574" y1="21486" x2="11574" y2="21486"/>
                        <a14:foregroundMark x1="5787" y1="20080" x2="5787" y2="20080"/>
                        <a14:foregroundMark x1="12731" y1="31526" x2="12731" y2="31526"/>
                        <a14:foregroundMark x1="18981" y1="34940" x2="18981" y2="34940"/>
                        <a14:foregroundMark x1="27778" y1="37550" x2="27778" y2="37550"/>
                        <a14:foregroundMark x1="29861" y1="33333" x2="29861" y2="33333"/>
                        <a14:foregroundMark x1="31713" y1="29518" x2="31713" y2="29518"/>
                        <a14:foregroundMark x1="31019" y1="4217" x2="31019" y2="4217"/>
                      </a14:backgroundRemoval>
                    </a14:imgEffect>
                  </a14:imgLayer>
                </a14:imgProps>
              </a:ext>
              <a:ext uri="{28A0092B-C50C-407E-A947-70E740481C1C}">
                <a14:useLocalDpi xmlns:a14="http://schemas.microsoft.com/office/drawing/2010/main"/>
              </a:ext>
            </a:extLst>
          </a:blip>
          <a:stretch>
            <a:fillRect/>
          </a:stretch>
        </p:blipFill>
        <p:spPr>
          <a:xfrm>
            <a:off x="6518098" y="821765"/>
            <a:ext cx="2736719" cy="3154829"/>
          </a:xfrm>
          <a:prstGeom prst="rect">
            <a:avLst/>
          </a:prstGeom>
        </p:spPr>
      </p:pic>
    </p:spTree>
    <p:extLst>
      <p:ext uri="{BB962C8B-B14F-4D97-AF65-F5344CB8AC3E}">
        <p14:creationId xmlns:p14="http://schemas.microsoft.com/office/powerpoint/2010/main" val="12767482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a:off x="912907" y="1905530"/>
            <a:ext cx="7349565" cy="4224900"/>
          </a:xfrm>
          <a:prstGeom prst="rect">
            <a:avLst/>
          </a:prstGeom>
          <a:ln>
            <a:noFill/>
          </a:ln>
          <a:effectLst>
            <a:outerShdw blurRad="292100" dist="139700" dir="2700000" algn="tl" rotWithShape="0">
              <a:srgbClr val="333333">
                <a:alpha val="65000"/>
              </a:srgbClr>
            </a:outerShdw>
          </a:effectLst>
        </p:spPr>
      </p:pic>
      <p:sp>
        <p:nvSpPr>
          <p:cNvPr id="5" name="Oval Callout 4"/>
          <p:cNvSpPr/>
          <p:nvPr/>
        </p:nvSpPr>
        <p:spPr>
          <a:xfrm>
            <a:off x="6663766" y="239059"/>
            <a:ext cx="2002117" cy="2076823"/>
          </a:xfrm>
          <a:prstGeom prst="wedgeEllipseCallout">
            <a:avLst>
              <a:gd name="adj1" fmla="val -55161"/>
              <a:gd name="adj2" fmla="val 47392"/>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Well this isn’t cool!</a:t>
            </a:r>
            <a:endParaRPr lang="en-US" dirty="0"/>
          </a:p>
        </p:txBody>
      </p:sp>
      <p:sp>
        <p:nvSpPr>
          <p:cNvPr id="6" name="TextBox 5"/>
          <p:cNvSpPr txBox="1"/>
          <p:nvPr/>
        </p:nvSpPr>
        <p:spPr>
          <a:xfrm>
            <a:off x="373528" y="239059"/>
            <a:ext cx="6051178" cy="1815882"/>
          </a:xfrm>
          <a:prstGeom prst="rect">
            <a:avLst/>
          </a:prstGeom>
          <a:noFill/>
        </p:spPr>
        <p:txBody>
          <a:bodyPr wrap="square" rtlCol="0">
            <a:spAutoFit/>
          </a:bodyPr>
          <a:lstStyle/>
          <a:p>
            <a:r>
              <a:rPr lang="en-US" sz="2800" dirty="0" smtClean="0">
                <a:solidFill>
                  <a:schemeClr val="bg1"/>
                </a:solidFill>
                <a:effectLst>
                  <a:glow rad="190500">
                    <a:schemeClr val="tx1">
                      <a:lumMod val="95000"/>
                      <a:lumOff val="5000"/>
                      <a:alpha val="75000"/>
                    </a:schemeClr>
                  </a:glow>
                </a:effectLst>
              </a:rPr>
              <a:t>Although the Townshend Act was repealed a new Tea Act was implemented, which didn’t sit well with you and your fellow Sons of Liberty.</a:t>
            </a:r>
            <a:endParaRPr lang="en-US" sz="2800" dirty="0">
              <a:solidFill>
                <a:schemeClr val="bg1"/>
              </a:solidFill>
              <a:effectLst>
                <a:glow rad="190500">
                  <a:schemeClr val="tx1">
                    <a:lumMod val="95000"/>
                    <a:lumOff val="5000"/>
                    <a:alpha val="75000"/>
                  </a:schemeClr>
                </a:glow>
              </a:effectLst>
            </a:endParaRPr>
          </a:p>
        </p:txBody>
      </p:sp>
    </p:spTree>
    <p:extLst>
      <p:ext uri="{BB962C8B-B14F-4D97-AF65-F5344CB8AC3E}">
        <p14:creationId xmlns:p14="http://schemas.microsoft.com/office/powerpoint/2010/main" val="2603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248587" cy="6858000"/>
          </a:xfrm>
          <a:prstGeom prst="rect">
            <a:avLst/>
          </a:prstGeom>
        </p:spPr>
      </p:pic>
      <p:sp>
        <p:nvSpPr>
          <p:cNvPr id="4" name="Rectangle 3"/>
          <p:cNvSpPr/>
          <p:nvPr/>
        </p:nvSpPr>
        <p:spPr>
          <a:xfrm>
            <a:off x="403413" y="1109933"/>
            <a:ext cx="4273175" cy="4431983"/>
          </a:xfrm>
          <a:prstGeom prst="rect">
            <a:avLst/>
          </a:prstGeom>
        </p:spPr>
        <p:txBody>
          <a:bodyPr wrap="square">
            <a:spAutoFit/>
          </a:bodyPr>
          <a:lstStyle/>
          <a:p>
            <a:pPr marL="285750" indent="-285750">
              <a:buFont typeface="Arial"/>
              <a:buChar char="•"/>
            </a:pPr>
            <a:r>
              <a:rPr lang="en-US" sz="2400" dirty="0" smtClean="0">
                <a:solidFill>
                  <a:srgbClr val="FFFFFF"/>
                </a:solidFill>
                <a:effectLst>
                  <a:glow rad="241300">
                    <a:schemeClr val="tx1">
                      <a:alpha val="75000"/>
                    </a:schemeClr>
                  </a:glow>
                </a:effectLst>
              </a:rPr>
              <a:t>Allowed </a:t>
            </a:r>
            <a:r>
              <a:rPr lang="en-US" sz="2400" dirty="0">
                <a:solidFill>
                  <a:srgbClr val="FFFFFF"/>
                </a:solidFill>
                <a:effectLst>
                  <a:glow rad="241300">
                    <a:schemeClr val="tx1">
                      <a:alpha val="75000"/>
                    </a:schemeClr>
                  </a:glow>
                </a:effectLst>
              </a:rPr>
              <a:t>the East India Company to become a monopoly, becoming the colonies only source of </a:t>
            </a:r>
            <a:r>
              <a:rPr lang="en-US" sz="2400" dirty="0" smtClean="0">
                <a:solidFill>
                  <a:srgbClr val="FFFFFF"/>
                </a:solidFill>
                <a:effectLst>
                  <a:glow rad="241300">
                    <a:schemeClr val="tx1">
                      <a:alpha val="75000"/>
                    </a:schemeClr>
                  </a:glow>
                </a:effectLst>
              </a:rPr>
              <a:t>tea</a:t>
            </a:r>
          </a:p>
          <a:p>
            <a:pPr marL="285750" indent="-285750">
              <a:buFont typeface="Arial"/>
              <a:buChar char="•"/>
            </a:pPr>
            <a:r>
              <a:rPr lang="en-US" sz="2400" dirty="0" smtClean="0">
                <a:solidFill>
                  <a:srgbClr val="FFFFFF"/>
                </a:solidFill>
                <a:effectLst>
                  <a:glow rad="241300">
                    <a:schemeClr val="tx1">
                      <a:alpha val="75000"/>
                    </a:schemeClr>
                  </a:glow>
                </a:effectLst>
              </a:rPr>
              <a:t>The </a:t>
            </a:r>
            <a:r>
              <a:rPr lang="en-US" sz="2400" dirty="0">
                <a:solidFill>
                  <a:srgbClr val="FFFFFF"/>
                </a:solidFill>
                <a:effectLst>
                  <a:glow rad="241300">
                    <a:schemeClr val="tx1">
                      <a:alpha val="75000"/>
                    </a:schemeClr>
                  </a:glow>
                </a:effectLst>
              </a:rPr>
              <a:t>company was not taxed to ship the tea to the colonies, but </a:t>
            </a:r>
            <a:r>
              <a:rPr lang="en-US" sz="2400" dirty="0" smtClean="0">
                <a:solidFill>
                  <a:srgbClr val="FFFFFF"/>
                </a:solidFill>
                <a:effectLst>
                  <a:glow rad="241300">
                    <a:schemeClr val="tx1">
                      <a:alpha val="75000"/>
                    </a:schemeClr>
                  </a:glow>
                </a:effectLst>
              </a:rPr>
              <a:t>the colonies </a:t>
            </a:r>
            <a:r>
              <a:rPr lang="en-US" sz="2400" dirty="0">
                <a:solidFill>
                  <a:srgbClr val="FFFFFF"/>
                </a:solidFill>
                <a:effectLst>
                  <a:glow rad="241300">
                    <a:schemeClr val="tx1">
                      <a:alpha val="75000"/>
                    </a:schemeClr>
                  </a:glow>
                </a:effectLst>
              </a:rPr>
              <a:t>had to pay a tax to England for the tea</a:t>
            </a:r>
            <a:r>
              <a:rPr lang="en-US" sz="2400" dirty="0" smtClean="0">
                <a:solidFill>
                  <a:srgbClr val="FFFFFF"/>
                </a:solidFill>
                <a:effectLst>
                  <a:glow rad="241300">
                    <a:schemeClr val="tx1">
                      <a:alpha val="75000"/>
                    </a:schemeClr>
                  </a:glow>
                </a:effectLst>
              </a:rPr>
              <a:t>.</a:t>
            </a:r>
            <a:endParaRPr lang="en-US" sz="2400" dirty="0">
              <a:solidFill>
                <a:srgbClr val="FFFFFF"/>
              </a:solidFill>
              <a:effectLst>
                <a:glow rad="241300">
                  <a:schemeClr val="tx1">
                    <a:alpha val="75000"/>
                  </a:schemeClr>
                </a:glow>
              </a:effectLst>
            </a:endParaRPr>
          </a:p>
          <a:p>
            <a:pPr marL="285750" indent="-285750">
              <a:buFont typeface="Arial"/>
              <a:buChar char="•"/>
            </a:pPr>
            <a:r>
              <a:rPr lang="en-US" sz="2400" dirty="0" smtClean="0">
                <a:solidFill>
                  <a:srgbClr val="FFFFFF"/>
                </a:solidFill>
                <a:effectLst>
                  <a:glow rad="241300">
                    <a:schemeClr val="tx1">
                      <a:alpha val="75000"/>
                    </a:schemeClr>
                  </a:glow>
                </a:effectLst>
              </a:rPr>
              <a:t>led </a:t>
            </a:r>
            <a:r>
              <a:rPr lang="en-US" sz="2400" dirty="0">
                <a:solidFill>
                  <a:srgbClr val="FFFFFF"/>
                </a:solidFill>
                <a:effectLst>
                  <a:glow rad="241300">
                    <a:schemeClr val="tx1">
                      <a:alpha val="75000"/>
                    </a:schemeClr>
                  </a:glow>
                </a:effectLst>
              </a:rPr>
              <a:t>to a boycott on </a:t>
            </a:r>
            <a:r>
              <a:rPr lang="en-US" sz="2400" dirty="0" smtClean="0">
                <a:solidFill>
                  <a:srgbClr val="FFFFFF"/>
                </a:solidFill>
                <a:effectLst>
                  <a:glow rad="241300">
                    <a:schemeClr val="tx1">
                      <a:alpha val="75000"/>
                    </a:schemeClr>
                  </a:glow>
                </a:effectLst>
              </a:rPr>
              <a:t>tea &amp; eventually the event known as the Boston Tea Party</a:t>
            </a:r>
            <a:endParaRPr lang="en-US" sz="2400" dirty="0">
              <a:solidFill>
                <a:srgbClr val="FFFFFF"/>
              </a:solidFill>
              <a:effectLst>
                <a:glow rad="241300">
                  <a:schemeClr val="tx1">
                    <a:alpha val="75000"/>
                  </a:schemeClr>
                </a:glow>
              </a:effectLst>
            </a:endParaRPr>
          </a:p>
          <a:p>
            <a:endParaRPr lang="en-US" dirty="0"/>
          </a:p>
        </p:txBody>
      </p:sp>
      <p:sp>
        <p:nvSpPr>
          <p:cNvPr id="5" name="Oval Callout 4"/>
          <p:cNvSpPr/>
          <p:nvPr/>
        </p:nvSpPr>
        <p:spPr>
          <a:xfrm>
            <a:off x="5261163" y="657412"/>
            <a:ext cx="2685676" cy="2206848"/>
          </a:xfrm>
          <a:prstGeom prst="wedgeEllipseCallout">
            <a:avLst>
              <a:gd name="adj1" fmla="val 27448"/>
              <a:gd name="adj2" fmla="val 6915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The Tea act makes the tea cheaper by ½ then those in England are paying</a:t>
            </a:r>
            <a:endParaRPr lang="en-US" dirty="0"/>
          </a:p>
        </p:txBody>
      </p:sp>
      <p:sp>
        <p:nvSpPr>
          <p:cNvPr id="6" name="Rectangle 5"/>
          <p:cNvSpPr/>
          <p:nvPr/>
        </p:nvSpPr>
        <p:spPr>
          <a:xfrm>
            <a:off x="539596" y="5674569"/>
            <a:ext cx="5257580" cy="954107"/>
          </a:xfrm>
          <a:prstGeom prst="rect">
            <a:avLst/>
          </a:prstGeom>
        </p:spPr>
        <p:txBody>
          <a:bodyPr wrap="square">
            <a:spAutoFit/>
          </a:bodyPr>
          <a:lstStyle/>
          <a:p>
            <a:pPr algn="ctr"/>
            <a:r>
              <a:rPr lang="en-US" sz="1400" dirty="0">
                <a:solidFill>
                  <a:schemeClr val="bg1"/>
                </a:solidFill>
              </a:rPr>
              <a:t>The Tea Act, though, </a:t>
            </a:r>
            <a:r>
              <a:rPr lang="en-US" sz="1400" dirty="0" smtClean="0">
                <a:solidFill>
                  <a:schemeClr val="bg1"/>
                </a:solidFill>
              </a:rPr>
              <a:t>left in </a:t>
            </a:r>
            <a:r>
              <a:rPr lang="en-US" sz="1400" dirty="0">
                <a:solidFill>
                  <a:schemeClr val="bg1"/>
                </a:solidFill>
              </a:rPr>
              <a:t>place the hated three-pence-per-pound duty enacted by the Townshend Acts in 1767, and it irked colonists as another instance of taxation legislation being passed by Parliament without their input and consent. </a:t>
            </a:r>
          </a:p>
        </p:txBody>
      </p:sp>
      <p:sp>
        <p:nvSpPr>
          <p:cNvPr id="7" name="Title 1"/>
          <p:cNvSpPr>
            <a:spLocks noGrp="1"/>
          </p:cNvSpPr>
          <p:nvPr>
            <p:ph type="title"/>
          </p:nvPr>
        </p:nvSpPr>
        <p:spPr>
          <a:xfrm>
            <a:off x="1" y="0"/>
            <a:ext cx="660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Tea Act 1773</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9" name="Picture 8"/>
          <p:cNvPicPr>
            <a:picLocks noChangeAspect="1"/>
          </p:cNvPicPr>
          <p:nvPr/>
        </p:nvPicPr>
        <p:blipFill>
          <a:blip r:embed="rId4" cstate="email">
            <a:extLst>
              <a:ext uri="{BEBA8EAE-BF5A-486C-A8C5-ECC9F3942E4B}">
                <a14:imgProps xmlns:a14="http://schemas.microsoft.com/office/drawing/2010/main">
                  <a14:imgLayer r:embed="rId5">
                    <a14:imgEffect>
                      <a14:backgroundRemoval t="960" b="95585" l="0" r="95135">
                        <a14:foregroundMark x1="64865" y1="6910" x2="76757" y2="22457"/>
                        <a14:foregroundMark x1="66486" y1="7294" x2="66486" y2="7294"/>
                        <a14:foregroundMark x1="70541" y1="11900" x2="70541" y2="11900"/>
                        <a14:foregroundMark x1="69459" y1="9789" x2="69459" y2="9789"/>
                        <a14:foregroundMark x1="76486" y1="18810" x2="76486" y2="18810"/>
                        <a14:foregroundMark x1="79459" y1="20921" x2="79459" y2="20921"/>
                        <a14:foregroundMark x1="73243" y1="23992" x2="70541" y2="26104"/>
                        <a14:foregroundMark x1="74595" y1="36276" x2="66216" y2="45106"/>
                        <a14:foregroundMark x1="72162" y1="32630" x2="76757" y2="37044"/>
                        <a14:foregroundMark x1="69730" y1="47409" x2="88378" y2="53551"/>
                        <a14:foregroundMark x1="3243" y1="93090" x2="5676" y2="93858"/>
                        <a14:foregroundMark x1="34324" y1="92898" x2="34324" y2="92898"/>
                        <a14:backgroundMark x1="81351" y1="5950" x2="86486" y2="19002"/>
                        <a14:backgroundMark x1="79189" y1="41459" x2="80000" y2="44530"/>
                        <a14:backgroundMark x1="75946" y1="41843" x2="75946" y2="41843"/>
                        <a14:backgroundMark x1="84865" y1="46449" x2="94865" y2="49712"/>
                        <a14:backgroundMark x1="20811" y1="10173" x2="18919" y2="27639"/>
                        <a14:backgroundMark x1="30270" y1="36660" x2="2432" y2="33013"/>
                      </a14:backgroundRemoval>
                    </a14:imgEffect>
                  </a14:imgLayer>
                </a14:imgProps>
              </a:ext>
              <a:ext uri="{28A0092B-C50C-407E-A947-70E740481C1C}">
                <a14:useLocalDpi xmlns:a14="http://schemas.microsoft.com/office/drawing/2010/main"/>
              </a:ext>
            </a:extLst>
          </a:blip>
          <a:stretch>
            <a:fillRect/>
          </a:stretch>
        </p:blipFill>
        <p:spPr>
          <a:xfrm>
            <a:off x="6301441" y="2864260"/>
            <a:ext cx="3051735" cy="4297173"/>
          </a:xfrm>
          <a:prstGeom prst="rect">
            <a:avLst/>
          </a:prstGeom>
          <a:effectLst>
            <a:outerShdw blurRad="50800" dist="38100" algn="l" rotWithShape="0">
              <a:prstClr val="black">
                <a:alpha val="40000"/>
              </a:prstClr>
            </a:outerShdw>
          </a:effectLst>
        </p:spPr>
      </p:pic>
      <p:sp>
        <p:nvSpPr>
          <p:cNvPr id="10" name="Oval Callout 9"/>
          <p:cNvSpPr/>
          <p:nvPr/>
        </p:nvSpPr>
        <p:spPr>
          <a:xfrm>
            <a:off x="7459382" y="222951"/>
            <a:ext cx="1565835" cy="1422398"/>
          </a:xfrm>
          <a:prstGeom prst="wedgeEllipseCallout">
            <a:avLst>
              <a:gd name="adj1" fmla="val -12332"/>
              <a:gd name="adj2" fmla="val 1325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Why you </a:t>
            </a:r>
            <a:r>
              <a:rPr lang="en-US" dirty="0"/>
              <a:t>m</a:t>
            </a:r>
            <a:r>
              <a:rPr lang="en-US" dirty="0" smtClean="0"/>
              <a:t>ad though?</a:t>
            </a:r>
            <a:endParaRPr lang="en-US" dirty="0"/>
          </a:p>
        </p:txBody>
      </p:sp>
      <p:sp>
        <p:nvSpPr>
          <p:cNvPr id="11" name="Oval Callout 10"/>
          <p:cNvSpPr/>
          <p:nvPr/>
        </p:nvSpPr>
        <p:spPr>
          <a:xfrm>
            <a:off x="4437528" y="2480235"/>
            <a:ext cx="2467163" cy="2173982"/>
          </a:xfrm>
          <a:prstGeom prst="wedgeEllipseCallout">
            <a:avLst>
              <a:gd name="adj1" fmla="val 61940"/>
              <a:gd name="adj2" fmla="val 125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Haven’t you heard of financial bailout? EIC is too big to fail it needed a boost</a:t>
            </a:r>
            <a:endParaRPr lang="en-US" dirty="0"/>
          </a:p>
        </p:txBody>
      </p:sp>
    </p:spTree>
    <p:extLst>
      <p:ext uri="{BB962C8B-B14F-4D97-AF65-F5344CB8AC3E}">
        <p14:creationId xmlns:p14="http://schemas.microsoft.com/office/powerpoint/2010/main" val="19527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267398" cy="6858000"/>
          </a:xfrm>
          <a:prstGeom prst="rect">
            <a:avLst/>
          </a:prstGeom>
        </p:spPr>
      </p:pic>
      <p:sp>
        <p:nvSpPr>
          <p:cNvPr id="5" name="Title 1"/>
          <p:cNvSpPr>
            <a:spLocks noGrp="1"/>
          </p:cNvSpPr>
          <p:nvPr>
            <p:ph type="title"/>
          </p:nvPr>
        </p:nvSpPr>
        <p:spPr>
          <a:xfrm>
            <a:off x="149413" y="0"/>
            <a:ext cx="660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Boston Tea Party</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Left Arrow 5"/>
          <p:cNvSpPr/>
          <p:nvPr/>
        </p:nvSpPr>
        <p:spPr>
          <a:xfrm rot="18360055">
            <a:off x="7634941" y="1404470"/>
            <a:ext cx="1270000" cy="657412"/>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YOU</a:t>
            </a:r>
            <a:endParaRPr lang="en-US" dirty="0"/>
          </a:p>
        </p:txBody>
      </p:sp>
      <p:sp>
        <p:nvSpPr>
          <p:cNvPr id="7" name="Rectangle 6"/>
          <p:cNvSpPr/>
          <p:nvPr/>
        </p:nvSpPr>
        <p:spPr>
          <a:xfrm>
            <a:off x="403413" y="1109933"/>
            <a:ext cx="5124822" cy="2585323"/>
          </a:xfrm>
          <a:prstGeom prst="rect">
            <a:avLst/>
          </a:prstGeom>
        </p:spPr>
        <p:txBody>
          <a:bodyPr wrap="square">
            <a:spAutoFit/>
          </a:bodyPr>
          <a:lstStyle/>
          <a:p>
            <a:r>
              <a:rPr lang="en-US" sz="2400" dirty="0" smtClean="0">
                <a:solidFill>
                  <a:srgbClr val="FFFFFF"/>
                </a:solidFill>
                <a:effectLst>
                  <a:glow rad="381000">
                    <a:schemeClr val="tx1">
                      <a:alpha val="75000"/>
                    </a:schemeClr>
                  </a:glow>
                </a:effectLst>
              </a:rPr>
              <a:t>You along with the Sons of Liberty went aboard the ships </a:t>
            </a:r>
            <a:r>
              <a:rPr lang="en-US" sz="2400" dirty="0">
                <a:solidFill>
                  <a:srgbClr val="FFFFFF"/>
                </a:solidFill>
                <a:effectLst>
                  <a:glow rad="381000">
                    <a:schemeClr val="tx1">
                      <a:alpha val="75000"/>
                    </a:schemeClr>
                  </a:glow>
                </a:effectLst>
              </a:rPr>
              <a:t>Beaver, Dartmouth, &amp; </a:t>
            </a:r>
            <a:r>
              <a:rPr lang="en-US" sz="2400" dirty="0" smtClean="0">
                <a:solidFill>
                  <a:srgbClr val="FFFFFF"/>
                </a:solidFill>
                <a:effectLst>
                  <a:glow rad="381000">
                    <a:schemeClr val="tx1">
                      <a:alpha val="75000"/>
                    </a:schemeClr>
                  </a:glow>
                </a:effectLst>
              </a:rPr>
              <a:t>Eleanor and dumped boxes of British tea into the Boston Harbor as a form of protest</a:t>
            </a:r>
            <a:endParaRPr lang="en-US" sz="2400" dirty="0">
              <a:solidFill>
                <a:srgbClr val="FFFFFF"/>
              </a:solidFill>
              <a:effectLst>
                <a:glow rad="381000">
                  <a:schemeClr val="tx1">
                    <a:alpha val="75000"/>
                  </a:schemeClr>
                </a:glow>
              </a:effectLst>
            </a:endParaRPr>
          </a:p>
          <a:p>
            <a:pPr marL="285750" indent="-285750">
              <a:buFont typeface="Arial"/>
              <a:buChar char="•"/>
            </a:pPr>
            <a:endParaRPr lang="en-US" sz="2400" dirty="0">
              <a:solidFill>
                <a:srgbClr val="FFFFFF"/>
              </a:solidFill>
              <a:effectLst>
                <a:glow rad="241300">
                  <a:schemeClr val="tx1">
                    <a:alpha val="75000"/>
                  </a:schemeClr>
                </a:glow>
              </a:effectLst>
            </a:endParaRPr>
          </a:p>
          <a:p>
            <a:endParaRPr lang="en-US" dirty="0"/>
          </a:p>
        </p:txBody>
      </p:sp>
      <p:sp>
        <p:nvSpPr>
          <p:cNvPr id="9" name="Pentagon 8"/>
          <p:cNvSpPr/>
          <p:nvPr/>
        </p:nvSpPr>
        <p:spPr>
          <a:xfrm rot="18981902">
            <a:off x="-123754" y="3713444"/>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dirty="0"/>
              <a:t>Destroyed 340 chests of tea, in today’s money, was worth more than $1,700,000 dollars. The destroyed tea could have brewed 18,523,000 cups of tea! </a:t>
            </a:r>
          </a:p>
        </p:txBody>
      </p:sp>
      <p:sp>
        <p:nvSpPr>
          <p:cNvPr id="10" name="Pentagon 9"/>
          <p:cNvSpPr/>
          <p:nvPr/>
        </p:nvSpPr>
        <p:spPr>
          <a:xfrm rot="18981902">
            <a:off x="2377398" y="3773211"/>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It is estimated that hundreds took part in the Boston Tea Party. For fear of punishment, many participants of the Boston Tea Party remained anonymous for many years after the event</a:t>
            </a:r>
          </a:p>
          <a:p>
            <a:pPr algn="ctr"/>
            <a:endParaRPr lang="en-US" dirty="0"/>
          </a:p>
        </p:txBody>
      </p:sp>
      <p:sp>
        <p:nvSpPr>
          <p:cNvPr id="12" name="Pentagon 11"/>
          <p:cNvSpPr/>
          <p:nvPr/>
        </p:nvSpPr>
        <p:spPr>
          <a:xfrm rot="18981902">
            <a:off x="4894234" y="3773210"/>
            <a:ext cx="3718355" cy="1848163"/>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The British </a:t>
            </a:r>
            <a:r>
              <a:rPr lang="en-US" dirty="0"/>
              <a:t>shut down Boston Harbor until all of the </a:t>
            </a:r>
            <a:r>
              <a:rPr lang="en-US" dirty="0" smtClean="0"/>
              <a:t>92,000 </a:t>
            </a:r>
            <a:r>
              <a:rPr lang="en-US" dirty="0" err="1" smtClean="0"/>
              <a:t>lbs</a:t>
            </a:r>
            <a:r>
              <a:rPr lang="en-US" dirty="0" smtClean="0"/>
              <a:t> of </a:t>
            </a:r>
            <a:r>
              <a:rPr lang="en-US" dirty="0"/>
              <a:t>British East India Company tea were paid for. This was implemented under the 1774 Intolerable </a:t>
            </a:r>
            <a:r>
              <a:rPr lang="en-US" dirty="0" smtClean="0"/>
              <a:t>Acts.</a:t>
            </a:r>
            <a:endParaRPr lang="en-US" dirty="0"/>
          </a:p>
        </p:txBody>
      </p:sp>
    </p:spTree>
    <p:extLst>
      <p:ext uri="{BB962C8B-B14F-4D97-AF65-F5344CB8AC3E}">
        <p14:creationId xmlns:p14="http://schemas.microsoft.com/office/powerpoint/2010/main" val="36748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695" y="0"/>
            <a:ext cx="9264695" cy="6858000"/>
          </a:xfrm>
          <a:prstGeom prst="rect">
            <a:avLst/>
          </a:prstGeom>
        </p:spPr>
      </p:pic>
      <p:sp>
        <p:nvSpPr>
          <p:cNvPr id="11" name="TextBox 10"/>
          <p:cNvSpPr txBox="1"/>
          <p:nvPr/>
        </p:nvSpPr>
        <p:spPr>
          <a:xfrm>
            <a:off x="6249166" y="2103645"/>
            <a:ext cx="2756985" cy="3108544"/>
          </a:xfrm>
          <a:prstGeom prst="rect">
            <a:avLst/>
          </a:prstGeom>
          <a:noFill/>
        </p:spPr>
        <p:txBody>
          <a:bodyPr wrap="square" rtlCol="0">
            <a:spAutoFit/>
          </a:bodyPr>
          <a:lstStyle/>
          <a:p>
            <a:pPr algn="ct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28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sheet to find out what happened to you at the Boston Tea Party</a:t>
            </a:r>
            <a:endParaRPr lang="en-US" sz="28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4" name="Title 1"/>
          <p:cNvSpPr txBox="1">
            <a:spLocks/>
          </p:cNvSpPr>
          <p:nvPr/>
        </p:nvSpPr>
        <p:spPr>
          <a:xfrm>
            <a:off x="5934797" y="8532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Boston Tea Party</a:t>
            </a:r>
            <a:endParaRPr lang="en-US" sz="5400" dirty="0">
              <a:solidFill>
                <a:schemeClr val="bg1"/>
              </a:solidFill>
              <a:effectLst>
                <a:glow rad="342900">
                  <a:srgbClr val="FF0000">
                    <a:alpha val="63000"/>
                  </a:srgbClr>
                </a:glow>
              </a:effectLst>
              <a:latin typeface="Adobe Caslon Pro Bold"/>
              <a:cs typeface="Adobe Caslon Pro Bold"/>
            </a:endParaRPr>
          </a:p>
        </p:txBody>
      </p:sp>
    </p:spTree>
    <p:extLst>
      <p:ext uri="{BB962C8B-B14F-4D97-AF65-F5344CB8AC3E}">
        <p14:creationId xmlns:p14="http://schemas.microsoft.com/office/powerpoint/2010/main" val="12980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695" y="0"/>
            <a:ext cx="9264695" cy="6858000"/>
          </a:xfrm>
          <a:prstGeom prst="rect">
            <a:avLst/>
          </a:prstGeom>
        </p:spPr>
      </p:pic>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smtClean="0">
              <a:solidFill>
                <a:prstClr val="black"/>
              </a:solidFill>
              <a:latin typeface="Arial"/>
              <a:cs typeface="Arial"/>
            </a:endParaRPr>
          </a:p>
          <a:p>
            <a:pPr algn="ctr"/>
            <a:r>
              <a:rPr lang="en-US" sz="1600" dirty="0" smtClean="0">
                <a:solidFill>
                  <a:prstClr val="black"/>
                </a:solidFill>
                <a:latin typeface="Arial"/>
                <a:cs typeface="Arial"/>
              </a:rPr>
              <a:t>1- </a:t>
            </a:r>
            <a:r>
              <a:rPr lang="en-US" sz="1600" dirty="0" smtClean="0">
                <a:latin typeface="Arial"/>
                <a:cs typeface="Arial"/>
              </a:rPr>
              <a:t>Tea dumping participants didn’t harm any members of the ships crew or damage any property other then the tea. You were the last to flee the scene because you stayed to sweep the deck.</a:t>
            </a:r>
            <a:endParaRPr lang="en-US" dirty="0">
              <a:latin typeface="Arial"/>
              <a:cs typeface="Arial"/>
            </a:endParaRPr>
          </a:p>
          <a:p>
            <a:pPr algn="ctr"/>
            <a:endParaRPr lang="en-US" sz="2800" dirty="0">
              <a:solidFill>
                <a:prstClr val="black"/>
              </a:solidFill>
              <a:latin typeface="Arial"/>
              <a:cs typeface="Arial"/>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Arial"/>
                <a:cs typeface="Arial"/>
              </a:rPr>
              <a:t>2- You were ca</a:t>
            </a:r>
            <a:r>
              <a:rPr lang="en-US" sz="2000" dirty="0" smtClean="0">
                <a:latin typeface="Arial"/>
                <a:cs typeface="Arial"/>
              </a:rPr>
              <a:t>ught </a:t>
            </a:r>
            <a:r>
              <a:rPr lang="en-US" sz="2000" dirty="0">
                <a:latin typeface="Arial"/>
                <a:cs typeface="Arial"/>
              </a:rPr>
              <a:t>trying to </a:t>
            </a:r>
            <a:r>
              <a:rPr lang="en-US" sz="2000" dirty="0" smtClean="0">
                <a:latin typeface="Arial"/>
                <a:cs typeface="Arial"/>
              </a:rPr>
              <a:t>pocket some of the </a:t>
            </a:r>
            <a:r>
              <a:rPr lang="en-US" sz="2000" dirty="0">
                <a:latin typeface="Arial"/>
                <a:cs typeface="Arial"/>
              </a:rPr>
              <a:t>tea on board the </a:t>
            </a:r>
            <a:r>
              <a:rPr lang="en-US" sz="2000" dirty="0" smtClean="0">
                <a:latin typeface="Arial"/>
                <a:cs typeface="Arial"/>
              </a:rPr>
              <a:t>Beaver. You were immediately stripped of your coat then tarred &amp; feathered</a:t>
            </a:r>
            <a:endParaRPr lang="en-US" sz="2000" dirty="0">
              <a:latin typeface="Arial"/>
              <a:cs typeface="Arial"/>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solidFill>
                <a:prstClr val="black"/>
              </a:solidFill>
              <a:latin typeface="Arial"/>
              <a:cs typeface="Arial"/>
            </a:endParaRPr>
          </a:p>
          <a:p>
            <a:pPr algn="ctr"/>
            <a:endParaRPr lang="en-US" dirty="0" smtClean="0">
              <a:solidFill>
                <a:prstClr val="black"/>
              </a:solidFill>
              <a:latin typeface="Arial"/>
              <a:cs typeface="Arial"/>
            </a:endParaRPr>
          </a:p>
          <a:p>
            <a:pPr algn="ctr"/>
            <a:r>
              <a:rPr lang="en-US" sz="2000" dirty="0" smtClean="0">
                <a:solidFill>
                  <a:prstClr val="black"/>
                </a:solidFill>
                <a:latin typeface="Arial"/>
                <a:cs typeface="Arial"/>
              </a:rPr>
              <a:t>3- As you were hacking open one of the crates with your tomahawk a wood splinter flew up and lodged into your eyeball.</a:t>
            </a:r>
            <a:endParaRPr lang="en-US" sz="2000" dirty="0">
              <a:latin typeface="Arial"/>
              <a:cs typeface="Arial"/>
            </a:endParaRPr>
          </a:p>
          <a:p>
            <a:pPr algn="ctr"/>
            <a:endParaRPr lang="en-US" dirty="0">
              <a:latin typeface="Arial"/>
              <a:cs typeface="Arial"/>
            </a:endParaRPr>
          </a:p>
          <a:p>
            <a:pPr algn="ctr"/>
            <a:endParaRPr lang="en-US" dirty="0">
              <a:solidFill>
                <a:prstClr val="black"/>
              </a:solidFill>
              <a:latin typeface="Bodoni MT Black" panose="02070A03080606020203" pitchFamily="18" charset="0"/>
            </a:endParaRPr>
          </a:p>
        </p:txBody>
      </p:sp>
      <p:sp>
        <p:nvSpPr>
          <p:cNvPr id="18" name="Rounded Rectangle 17"/>
          <p:cNvSpPr/>
          <p:nvPr/>
        </p:nvSpPr>
        <p:spPr>
          <a:xfrm>
            <a:off x="3128870" y="318994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smtClean="0">
                <a:solidFill>
                  <a:prstClr val="black"/>
                </a:solidFill>
                <a:latin typeface="Arial"/>
                <a:cs typeface="Arial"/>
              </a:rPr>
              <a:t>4- After the Boston Tea Party you fled Boston and headed to Philadelphia avoid getting arrested</a:t>
            </a:r>
            <a:endParaRPr lang="en-US" sz="2200" dirty="0">
              <a:solidFill>
                <a:prstClr val="black"/>
              </a:solidFill>
              <a:latin typeface="Arial"/>
              <a:cs typeface="Arial"/>
            </a:endParaRPr>
          </a:p>
        </p:txBody>
      </p:sp>
      <p:sp>
        <p:nvSpPr>
          <p:cNvPr id="15" name="Title 1"/>
          <p:cNvSpPr txBox="1">
            <a:spLocks/>
          </p:cNvSpPr>
          <p:nvPr/>
        </p:nvSpPr>
        <p:spPr>
          <a:xfrm>
            <a:off x="5934797" y="2817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Boston Tea Party</a:t>
            </a:r>
            <a:endParaRPr lang="en-US" sz="5400" dirty="0">
              <a:solidFill>
                <a:schemeClr val="bg1"/>
              </a:solidFill>
              <a:effectLst>
                <a:glow rad="342900">
                  <a:srgbClr val="FF0000">
                    <a:alpha val="63000"/>
                  </a:srgbClr>
                </a:glow>
              </a:effectLst>
              <a:latin typeface="Adobe Caslon Pro Bold"/>
              <a:cs typeface="Adobe Caslon Pro Bold"/>
            </a:endParaRP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1411" b="100000" l="0" r="99375"/>
                    </a14:imgEffect>
                  </a14:imgLayer>
                </a14:imgProps>
              </a:ext>
              <a:ext uri="{28A0092B-C50C-407E-A947-70E740481C1C}">
                <a14:useLocalDpi xmlns:a14="http://schemas.microsoft.com/office/drawing/2010/main"/>
              </a:ext>
            </a:extLst>
          </a:blip>
          <a:stretch>
            <a:fillRect/>
          </a:stretch>
        </p:blipFill>
        <p:spPr>
          <a:xfrm flipH="1">
            <a:off x="3609144" y="3032871"/>
            <a:ext cx="5397007" cy="3825129"/>
          </a:xfrm>
          <a:prstGeom prst="rect">
            <a:avLst/>
          </a:prstGeom>
          <a:effectLst>
            <a:glow rad="228600">
              <a:schemeClr val="accent5">
                <a:satMod val="175000"/>
                <a:alpha val="40000"/>
              </a:schemeClr>
            </a:glow>
          </a:effectLst>
        </p:spPr>
      </p:pic>
      <p:pic>
        <p:nvPicPr>
          <p:cNvPr id="5" name="Picture 4"/>
          <p:cNvPicPr>
            <a:picLocks noChangeAspect="1"/>
          </p:cNvPicPr>
          <p:nvPr/>
        </p:nvPicPr>
        <p:blipFill>
          <a:blip r:embed="rId5" cstate="email">
            <a:extLst>
              <a:ext uri="{BEBA8EAE-BF5A-486C-A8C5-ECC9F3942E4B}">
                <a14:imgProps xmlns:a14="http://schemas.microsoft.com/office/drawing/2010/main">
                  <a14:imgLayer r:embed="rId6">
                    <a14:imgEffect>
                      <a14:backgroundRemoval t="9961" b="100000" l="123" r="96798"/>
                    </a14:imgEffect>
                  </a14:imgLayer>
                </a14:imgProps>
              </a:ext>
              <a:ext uri="{28A0092B-C50C-407E-A947-70E740481C1C}">
                <a14:useLocalDpi xmlns:a14="http://schemas.microsoft.com/office/drawing/2010/main"/>
              </a:ext>
            </a:extLst>
          </a:blip>
          <a:stretch>
            <a:fillRect/>
          </a:stretch>
        </p:blipFill>
        <p:spPr>
          <a:xfrm>
            <a:off x="5317367" y="1679348"/>
            <a:ext cx="4106509" cy="5178652"/>
          </a:xfrm>
          <a:prstGeom prst="rect">
            <a:avLst/>
          </a:prstGeom>
          <a:effectLst>
            <a:glow rad="228600">
              <a:schemeClr val="accent5">
                <a:satMod val="175000"/>
                <a:alpha val="40000"/>
              </a:schemeClr>
            </a:glow>
          </a:effectLst>
        </p:spPr>
      </p:pic>
      <p:sp>
        <p:nvSpPr>
          <p:cNvPr id="11" name="TextBox 10"/>
          <p:cNvSpPr txBox="1"/>
          <p:nvPr/>
        </p:nvSpPr>
        <p:spPr>
          <a:xfrm>
            <a:off x="6249166" y="1463736"/>
            <a:ext cx="2756985" cy="1569660"/>
          </a:xfrm>
          <a:prstGeom prst="rect">
            <a:avLst/>
          </a:prstGeom>
          <a:noFill/>
        </p:spPr>
        <p:txBody>
          <a:bodyPr wrap="square" rtlCol="0">
            <a:spAutoFit/>
          </a:bodyPr>
          <a:lstStyle/>
          <a:p>
            <a:pPr algn="ctr"/>
            <a:r>
              <a:rPr lang="en-US" sz="32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experience on your handout</a:t>
            </a:r>
            <a:endParaRPr lang="en-US" sz="3200" dirty="0">
              <a:solidFill>
                <a:schemeClr val="bg1"/>
              </a:solidFill>
              <a:effectLst>
                <a:glow rad="304800">
                  <a:schemeClr val="tx1"/>
                </a:glow>
              </a:effectLst>
              <a:latin typeface="Times" panose="02020603050405020304" pitchFamily="18" charset="0"/>
              <a:cs typeface="Times" panose="02020603050405020304" pitchFamily="18" charset="0"/>
            </a:endParaRPr>
          </a:p>
        </p:txBody>
      </p:sp>
      <p:pic>
        <p:nvPicPr>
          <p:cNvPr id="6" name="Picture 5"/>
          <p:cNvPicPr>
            <a:picLocks noChangeAspect="1"/>
          </p:cNvPicPr>
          <p:nvPr/>
        </p:nvPicPr>
        <p:blipFill>
          <a:blip r:embed="rId7"/>
          <a:stretch>
            <a:fillRect/>
          </a:stretch>
        </p:blipFill>
        <p:spPr>
          <a:xfrm>
            <a:off x="4594975" y="3705719"/>
            <a:ext cx="4411176" cy="27145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cstate="email">
            <a:extLst>
              <a:ext uri="{BEBA8EAE-BF5A-486C-A8C5-ECC9F3942E4B}">
                <a14:imgProps xmlns:a14="http://schemas.microsoft.com/office/drawing/2010/main">
                  <a14:imgLayer r:embed="rId9">
                    <a14:imgEffect>
                      <a14:backgroundRemoval t="9639" b="89157" l="4500" r="95250"/>
                    </a14:imgEffect>
                  </a14:imgLayer>
                </a14:imgProps>
              </a:ext>
              <a:ext uri="{28A0092B-C50C-407E-A947-70E740481C1C}">
                <a14:useLocalDpi xmlns:a14="http://schemas.microsoft.com/office/drawing/2010/main"/>
              </a:ext>
            </a:extLst>
          </a:blip>
          <a:stretch>
            <a:fillRect/>
          </a:stretch>
        </p:blipFill>
        <p:spPr>
          <a:xfrm rot="1449375">
            <a:off x="4828902" y="4410865"/>
            <a:ext cx="1932210" cy="775488"/>
          </a:xfrm>
          <a:prstGeom prst="rect">
            <a:avLst/>
          </a:prstGeom>
        </p:spPr>
      </p:pic>
      <p:pic>
        <p:nvPicPr>
          <p:cNvPr id="8" name="Picture 7" descr="IMG_0940.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67131" y="3116449"/>
            <a:ext cx="2806164" cy="3741551"/>
          </a:xfrm>
          <a:prstGeom prst="rect">
            <a:avLst/>
          </a:prstGeom>
        </p:spPr>
      </p:pic>
      <p:pic>
        <p:nvPicPr>
          <p:cNvPr id="13" name="Picture 12"/>
          <p:cNvPicPr>
            <a:picLocks noChangeAspect="1"/>
          </p:cNvPicPr>
          <p:nvPr/>
        </p:nvPicPr>
        <p:blipFill>
          <a:blip r:embed="rId11"/>
          <a:stretch>
            <a:fillRect/>
          </a:stretch>
        </p:blipFill>
        <p:spPr>
          <a:xfrm>
            <a:off x="6233295" y="3174212"/>
            <a:ext cx="2540000" cy="349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850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9144001" cy="6858000"/>
          </a:xfrm>
          <a:prstGeom prst="rect">
            <a:avLst/>
          </a:prstGeom>
        </p:spPr>
      </p:pic>
      <p:pic>
        <p:nvPicPr>
          <p:cNvPr id="4" name="Picture 3"/>
          <p:cNvPicPr>
            <a:picLocks noChangeAspect="1"/>
          </p:cNvPicPr>
          <p:nvPr/>
        </p:nvPicPr>
        <p:blipFill>
          <a:blip r:embed="rId3"/>
          <a:stretch>
            <a:fillRect/>
          </a:stretch>
        </p:blipFill>
        <p:spPr>
          <a:xfrm>
            <a:off x="1019094" y="892216"/>
            <a:ext cx="7125720" cy="4796452"/>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1225178" y="0"/>
            <a:ext cx="660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Intolerable Acts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36525240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4" name="Rectangle 3"/>
          <p:cNvSpPr/>
          <p:nvPr/>
        </p:nvSpPr>
        <p:spPr>
          <a:xfrm>
            <a:off x="313524" y="1172632"/>
            <a:ext cx="4377765" cy="5539978"/>
          </a:xfrm>
          <a:prstGeom prst="rect">
            <a:avLst/>
          </a:prstGeom>
        </p:spPr>
        <p:txBody>
          <a:bodyPr wrap="square">
            <a:spAutoFit/>
          </a:bodyPr>
          <a:lstStyle/>
          <a:p>
            <a:pPr marL="285750" indent="-285750">
              <a:buFont typeface="Arial"/>
              <a:buChar char="•"/>
            </a:pPr>
            <a:r>
              <a:rPr lang="en-US" sz="2400" dirty="0">
                <a:solidFill>
                  <a:srgbClr val="FFFFFF"/>
                </a:solidFill>
                <a:effectLst>
                  <a:glow rad="228600">
                    <a:schemeClr val="tx1">
                      <a:alpha val="75000"/>
                    </a:schemeClr>
                  </a:glow>
                </a:effectLst>
              </a:rPr>
              <a:t>The Boston Tea Party, as it became known, greatly</a:t>
            </a:r>
          </a:p>
          <a:p>
            <a:pPr marL="285750" indent="-285750">
              <a:buFont typeface="Arial"/>
              <a:buChar char="•"/>
            </a:pPr>
            <a:r>
              <a:rPr lang="en-US" sz="2400" dirty="0">
                <a:solidFill>
                  <a:srgbClr val="FFFFFF"/>
                </a:solidFill>
                <a:effectLst>
                  <a:glow rad="228600">
                    <a:schemeClr val="tx1">
                      <a:alpha val="75000"/>
                    </a:schemeClr>
                  </a:glow>
                </a:effectLst>
              </a:rPr>
              <a:t>angered England’s King George III, and he dispatched even more troops to the </a:t>
            </a:r>
            <a:r>
              <a:rPr lang="en-US" sz="2400" dirty="0" smtClean="0">
                <a:solidFill>
                  <a:srgbClr val="FFFFFF"/>
                </a:solidFill>
                <a:effectLst>
                  <a:glow rad="228600">
                    <a:schemeClr val="tx1">
                      <a:alpha val="75000"/>
                    </a:schemeClr>
                  </a:glow>
                </a:effectLst>
              </a:rPr>
              <a:t>colonies in </a:t>
            </a:r>
            <a:r>
              <a:rPr lang="en-US" sz="2400" dirty="0">
                <a:solidFill>
                  <a:srgbClr val="FFFFFF"/>
                </a:solidFill>
                <a:effectLst>
                  <a:glow rad="228600">
                    <a:schemeClr val="tx1">
                      <a:alpha val="75000"/>
                    </a:schemeClr>
                  </a:glow>
                </a:effectLst>
              </a:rPr>
              <a:t>1774. </a:t>
            </a:r>
            <a:endParaRPr lang="en-US" sz="2400" dirty="0" smtClean="0">
              <a:solidFill>
                <a:srgbClr val="FFFFFF"/>
              </a:solidFill>
              <a:effectLst>
                <a:glow rad="228600">
                  <a:schemeClr val="tx1">
                    <a:alpha val="75000"/>
                  </a:schemeClr>
                </a:glow>
              </a:effectLst>
            </a:endParaRPr>
          </a:p>
          <a:p>
            <a:pPr marL="285750" indent="-285750">
              <a:buFont typeface="Arial"/>
              <a:buChar char="•"/>
            </a:pPr>
            <a:r>
              <a:rPr lang="en-US" sz="2400" dirty="0" smtClean="0">
                <a:solidFill>
                  <a:srgbClr val="FFFFFF"/>
                </a:solidFill>
                <a:effectLst>
                  <a:glow rad="228600">
                    <a:schemeClr val="tx1">
                      <a:alpha val="75000"/>
                    </a:schemeClr>
                  </a:glow>
                </a:effectLst>
              </a:rPr>
              <a:t>The </a:t>
            </a:r>
            <a:r>
              <a:rPr lang="en-US" sz="2400" dirty="0">
                <a:solidFill>
                  <a:srgbClr val="FFFFFF"/>
                </a:solidFill>
                <a:effectLst>
                  <a:glow rad="228600">
                    <a:schemeClr val="tx1">
                      <a:alpha val="75000"/>
                    </a:schemeClr>
                  </a:glow>
                </a:effectLst>
              </a:rPr>
              <a:t>colonists </a:t>
            </a:r>
            <a:r>
              <a:rPr lang="en-US" sz="2400" dirty="0" smtClean="0">
                <a:solidFill>
                  <a:srgbClr val="FFFFFF"/>
                </a:solidFill>
                <a:effectLst>
                  <a:glow rad="228600">
                    <a:schemeClr val="tx1">
                      <a:alpha val="75000"/>
                    </a:schemeClr>
                  </a:glow>
                </a:effectLst>
              </a:rPr>
              <a:t>continued with </a:t>
            </a:r>
            <a:r>
              <a:rPr lang="en-US" sz="2400" dirty="0">
                <a:solidFill>
                  <a:srgbClr val="FFFFFF"/>
                </a:solidFill>
                <a:effectLst>
                  <a:glow rad="228600">
                    <a:schemeClr val="tx1">
                      <a:alpha val="75000"/>
                    </a:schemeClr>
                  </a:glow>
                </a:effectLst>
              </a:rPr>
              <a:t>their boycotts and written protests in </a:t>
            </a:r>
            <a:r>
              <a:rPr lang="en-US" sz="2400" dirty="0" smtClean="0">
                <a:solidFill>
                  <a:srgbClr val="FFFFFF"/>
                </a:solidFill>
                <a:effectLst>
                  <a:glow rad="228600">
                    <a:schemeClr val="tx1">
                      <a:alpha val="75000"/>
                    </a:schemeClr>
                  </a:glow>
                </a:effectLst>
              </a:rPr>
              <a:t>newspapers</a:t>
            </a:r>
            <a:r>
              <a:rPr lang="en-US" sz="2400" dirty="0">
                <a:solidFill>
                  <a:srgbClr val="FFFFFF"/>
                </a:solidFill>
                <a:effectLst>
                  <a:glow rad="228600">
                    <a:schemeClr val="tx1">
                      <a:alpha val="75000"/>
                    </a:schemeClr>
                  </a:glow>
                </a:effectLst>
              </a:rPr>
              <a:t> </a:t>
            </a:r>
            <a:r>
              <a:rPr lang="en-US" sz="2400" dirty="0" smtClean="0">
                <a:solidFill>
                  <a:srgbClr val="FFFFFF"/>
                </a:solidFill>
                <a:effectLst>
                  <a:glow rad="228600">
                    <a:schemeClr val="tx1">
                      <a:alpha val="75000"/>
                    </a:schemeClr>
                  </a:glow>
                </a:effectLst>
              </a:rPr>
              <a:t>and will even create the “Continental Congress” with elected colonial delegates to </a:t>
            </a:r>
            <a:r>
              <a:rPr lang="en-US" sz="2400" dirty="0">
                <a:solidFill>
                  <a:srgbClr val="FFFFFF"/>
                </a:solidFill>
                <a:effectLst>
                  <a:glow rad="228600">
                    <a:schemeClr val="tx1">
                      <a:alpha val="75000"/>
                    </a:schemeClr>
                  </a:glow>
                </a:effectLst>
              </a:rPr>
              <a:t>address the growing concerns between the colonies and </a:t>
            </a:r>
            <a:r>
              <a:rPr lang="en-US" sz="2400" dirty="0" smtClean="0">
                <a:solidFill>
                  <a:srgbClr val="FFFFFF"/>
                </a:solidFill>
                <a:effectLst>
                  <a:glow rad="228600">
                    <a:schemeClr val="tx1">
                      <a:alpha val="75000"/>
                    </a:schemeClr>
                  </a:glow>
                </a:effectLst>
              </a:rPr>
              <a:t>England.</a:t>
            </a:r>
          </a:p>
          <a:p>
            <a:endParaRPr lang="en-US" dirty="0"/>
          </a:p>
        </p:txBody>
      </p:sp>
      <p:sp>
        <p:nvSpPr>
          <p:cNvPr id="6"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7" name="Picture 6"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4900706" y="1845309"/>
            <a:ext cx="3950858" cy="32556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5495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667" b="100000" l="12140" r="100000">
                        <a14:foregroundMark x1="84977" y1="42667" x2="99848" y2="52500"/>
                        <a14:foregroundMark x1="59029" y1="10667" x2="58574" y2="29667"/>
                        <a14:foregroundMark x1="60091" y1="37000" x2="61912" y2="43833"/>
                        <a14:foregroundMark x1="52352" y1="24333" x2="56753" y2="27500"/>
                        <a14:foregroundMark x1="52352" y1="21167" x2="52352" y2="23667"/>
                        <a14:foregroundMark x1="54628" y1="11167" x2="54628" y2="11167"/>
                        <a14:foregroundMark x1="53263" y1="13333" x2="53263" y2="13333"/>
                        <a14:foregroundMark x1="52504" y1="17000" x2="52504" y2="17000"/>
                        <a14:foregroundMark x1="52352" y1="19000" x2="52352" y2="20167"/>
                      </a14:backgroundRemoval>
                    </a14:imgEffect>
                  </a14:imgLayer>
                </a14:imgProps>
              </a:ext>
              <a:ext uri="{28A0092B-C50C-407E-A947-70E740481C1C}">
                <a14:useLocalDpi xmlns:a14="http://schemas.microsoft.com/office/drawing/2010/main"/>
              </a:ext>
            </a:extLst>
          </a:blip>
          <a:srcRect/>
          <a:stretch/>
        </p:blipFill>
        <p:spPr>
          <a:xfrm flipH="1">
            <a:off x="0" y="3024790"/>
            <a:ext cx="4208656" cy="3833209"/>
          </a:xfrm>
          <a:prstGeom prst="rect">
            <a:avLst/>
          </a:prstGeom>
          <a:effectLst>
            <a:outerShdw blurRad="50800" dist="38100" dir="5700000" sx="104000" sy="104000" algn="tl" rotWithShape="0">
              <a:prstClr val="black">
                <a:alpha val="40000"/>
              </a:prstClr>
            </a:outerShdw>
          </a:effectLst>
        </p:spPr>
      </p:pic>
      <p:sp>
        <p:nvSpPr>
          <p:cNvPr id="4" name="Rectangle 3"/>
          <p:cNvSpPr/>
          <p:nvPr/>
        </p:nvSpPr>
        <p:spPr>
          <a:xfrm>
            <a:off x="334968" y="185001"/>
            <a:ext cx="7016992" cy="1338828"/>
          </a:xfrm>
          <a:prstGeom prst="rect">
            <a:avLst/>
          </a:prstGeom>
        </p:spPr>
        <p:txBody>
          <a:bodyPr wrap="square">
            <a:spAutoFit/>
          </a:bodyPr>
          <a:lstStyle/>
          <a:p>
            <a:pPr algn="ctr"/>
            <a:r>
              <a:rPr lang="en-US" sz="2700" dirty="0" smtClean="0">
                <a:solidFill>
                  <a:schemeClr val="bg1"/>
                </a:solidFill>
                <a:effectLst>
                  <a:glow rad="203200">
                    <a:schemeClr val="tx1">
                      <a:lumMod val="95000"/>
                      <a:lumOff val="5000"/>
                      <a:alpha val="75000"/>
                    </a:schemeClr>
                  </a:glow>
                </a:effectLst>
                <a:latin typeface="Arial"/>
                <a:cs typeface="Arial"/>
              </a:rPr>
              <a:t>You are a young male living in the American colonies during the mid-1700s. Life for you has settled into a comfortable rhythm. </a:t>
            </a:r>
          </a:p>
        </p:txBody>
      </p:sp>
      <p:sp>
        <p:nvSpPr>
          <p:cNvPr id="2" name="Oval Callout 1"/>
          <p:cNvSpPr/>
          <p:nvPr/>
        </p:nvSpPr>
        <p:spPr>
          <a:xfrm>
            <a:off x="1203048" y="1523829"/>
            <a:ext cx="1654191" cy="1286789"/>
          </a:xfrm>
          <a:prstGeom prst="wedgeEllipseCallout">
            <a:avLst>
              <a:gd name="adj1" fmla="val -9722"/>
              <a:gd name="adj2" fmla="val 8068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latin typeface="Adobe Caslon Pro Bold"/>
                <a:cs typeface="Adobe Caslon Pro Bold"/>
              </a:rPr>
              <a:t>Loving Life!</a:t>
            </a:r>
            <a:endParaRPr lang="en-US" sz="2000" dirty="0">
              <a:latin typeface="Adobe Caslon Pro Bold"/>
              <a:cs typeface="Adobe Caslon Pro Bold"/>
            </a:endParaRPr>
          </a:p>
        </p:txBody>
      </p:sp>
    </p:spTree>
    <p:extLst>
      <p:ext uri="{BB962C8B-B14F-4D97-AF65-F5344CB8AC3E}">
        <p14:creationId xmlns:p14="http://schemas.microsoft.com/office/powerpoint/2010/main" val="3577071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extBox 8"/>
          <p:cNvSpPr txBox="1"/>
          <p:nvPr/>
        </p:nvSpPr>
        <p:spPr>
          <a:xfrm>
            <a:off x="432755" y="3703415"/>
            <a:ext cx="8334489"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800" dirty="0" smtClean="0"/>
              <a:t>The delegates met in Philadelphia</a:t>
            </a:r>
            <a:endParaRPr lang="en-US" dirty="0"/>
          </a:p>
        </p:txBody>
      </p:sp>
      <p:sp>
        <p:nvSpPr>
          <p:cNvPr id="4"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ectangle 5"/>
          <p:cNvSpPr/>
          <p:nvPr/>
        </p:nvSpPr>
        <p:spPr>
          <a:xfrm>
            <a:off x="224118"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TRUE</a:t>
            </a:r>
            <a:endParaRPr lang="en-US" sz="4800" dirty="0">
              <a:latin typeface="Adobe Caslon Pro Bold"/>
              <a:cs typeface="Adobe Caslon Pro Bold"/>
            </a:endParaRPr>
          </a:p>
        </p:txBody>
      </p:sp>
      <p:sp>
        <p:nvSpPr>
          <p:cNvPr id="7" name="Rectangle 6"/>
          <p:cNvSpPr/>
          <p:nvPr/>
        </p:nvSpPr>
        <p:spPr>
          <a:xfrm>
            <a:off x="5247342"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FALSE</a:t>
            </a:r>
            <a:endParaRPr lang="en-US" sz="4800" dirty="0">
              <a:latin typeface="Adobe Caslon Pro Bold"/>
              <a:cs typeface="Adobe Caslon Pro Bold"/>
            </a:endParaRPr>
          </a:p>
        </p:txBody>
      </p:sp>
      <p:pic>
        <p:nvPicPr>
          <p:cNvPr id="8" name="Picture 7"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3712089" y="1979140"/>
            <a:ext cx="1958399" cy="16137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134472" y="1083236"/>
            <a:ext cx="8919882" cy="1077218"/>
          </a:xfrm>
          <a:prstGeom prst="rect">
            <a:avLst/>
          </a:prstGeom>
          <a:noFill/>
        </p:spPr>
        <p:txBody>
          <a:bodyPr wrap="square" rtlCol="0">
            <a:spAutoFit/>
          </a:bodyPr>
          <a:lstStyle/>
          <a:p>
            <a:pPr algn="ctr"/>
            <a:r>
              <a:rPr lang="en-US" sz="3200" dirty="0" smtClean="0">
                <a:latin typeface="Adobe Caslon Pro Bold"/>
                <a:cs typeface="Adobe Caslon Pro Bold"/>
              </a:rPr>
              <a:t>Take a guess. Is the statement true or false in regards to the Continental Congress’ actions?</a:t>
            </a:r>
            <a:endParaRPr lang="en-US" sz="3200" dirty="0">
              <a:latin typeface="Adobe Caslon Pro Bold"/>
              <a:cs typeface="Adobe Caslon Pro Bold"/>
            </a:endParaRPr>
          </a:p>
        </p:txBody>
      </p:sp>
      <p:sp>
        <p:nvSpPr>
          <p:cNvPr id="10" name="Oval 9"/>
          <p:cNvSpPr/>
          <p:nvPr/>
        </p:nvSpPr>
        <p:spPr>
          <a:xfrm>
            <a:off x="354409" y="216045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46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extBox 8"/>
          <p:cNvSpPr txBox="1"/>
          <p:nvPr/>
        </p:nvSpPr>
        <p:spPr>
          <a:xfrm>
            <a:off x="432755" y="3703415"/>
            <a:ext cx="8334489" cy="193899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dirty="0" smtClean="0"/>
              <a:t>The delegates voted to end all trade with Britain resulting in 98% of British trade ending in the colonies</a:t>
            </a:r>
            <a:endParaRPr lang="en-US" sz="4000" dirty="0"/>
          </a:p>
        </p:txBody>
      </p:sp>
      <p:sp>
        <p:nvSpPr>
          <p:cNvPr id="4"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ectangle 5"/>
          <p:cNvSpPr/>
          <p:nvPr/>
        </p:nvSpPr>
        <p:spPr>
          <a:xfrm>
            <a:off x="224118"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TRUE</a:t>
            </a:r>
            <a:endParaRPr lang="en-US" sz="4800" dirty="0">
              <a:latin typeface="Adobe Caslon Pro Bold"/>
              <a:cs typeface="Adobe Caslon Pro Bold"/>
            </a:endParaRPr>
          </a:p>
        </p:txBody>
      </p:sp>
      <p:sp>
        <p:nvSpPr>
          <p:cNvPr id="7" name="Rectangle 6"/>
          <p:cNvSpPr/>
          <p:nvPr/>
        </p:nvSpPr>
        <p:spPr>
          <a:xfrm>
            <a:off x="5247342"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FALSE</a:t>
            </a:r>
            <a:endParaRPr lang="en-US" sz="4800" dirty="0">
              <a:latin typeface="Adobe Caslon Pro Bold"/>
              <a:cs typeface="Adobe Caslon Pro Bold"/>
            </a:endParaRPr>
          </a:p>
        </p:txBody>
      </p:sp>
      <p:pic>
        <p:nvPicPr>
          <p:cNvPr id="8" name="Picture 7"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3712089" y="1979140"/>
            <a:ext cx="1958399" cy="16137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134472" y="1083236"/>
            <a:ext cx="8919882" cy="1077218"/>
          </a:xfrm>
          <a:prstGeom prst="rect">
            <a:avLst/>
          </a:prstGeom>
          <a:noFill/>
        </p:spPr>
        <p:txBody>
          <a:bodyPr wrap="square" rtlCol="0">
            <a:spAutoFit/>
          </a:bodyPr>
          <a:lstStyle/>
          <a:p>
            <a:pPr algn="ctr"/>
            <a:r>
              <a:rPr lang="en-US" sz="3200" dirty="0" smtClean="0">
                <a:latin typeface="Adobe Caslon Pro Bold"/>
                <a:cs typeface="Adobe Caslon Pro Bold"/>
              </a:rPr>
              <a:t>Take a guess. Is the statement true or false in regards to the Continental Congress’ actions?</a:t>
            </a:r>
            <a:endParaRPr lang="en-US" sz="3200" dirty="0">
              <a:latin typeface="Adobe Caslon Pro Bold"/>
              <a:cs typeface="Adobe Caslon Pro Bold"/>
            </a:endParaRPr>
          </a:p>
        </p:txBody>
      </p:sp>
      <p:sp>
        <p:nvSpPr>
          <p:cNvPr id="10" name="Oval 9"/>
          <p:cNvSpPr/>
          <p:nvPr/>
        </p:nvSpPr>
        <p:spPr>
          <a:xfrm>
            <a:off x="354409" y="216045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3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extBox 8"/>
          <p:cNvSpPr txBox="1"/>
          <p:nvPr/>
        </p:nvSpPr>
        <p:spPr>
          <a:xfrm>
            <a:off x="432755" y="3703415"/>
            <a:ext cx="8334489" cy="193899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dirty="0" smtClean="0"/>
              <a:t>Representatives from colonies except Georgia made up the 1st Continental Congress</a:t>
            </a:r>
            <a:endParaRPr lang="en-US" sz="4000" dirty="0"/>
          </a:p>
        </p:txBody>
      </p:sp>
      <p:sp>
        <p:nvSpPr>
          <p:cNvPr id="4"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ectangle 5"/>
          <p:cNvSpPr/>
          <p:nvPr/>
        </p:nvSpPr>
        <p:spPr>
          <a:xfrm>
            <a:off x="224118"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TRUE</a:t>
            </a:r>
            <a:endParaRPr lang="en-US" sz="4800" dirty="0">
              <a:latin typeface="Adobe Caslon Pro Bold"/>
              <a:cs typeface="Adobe Caslon Pro Bold"/>
            </a:endParaRPr>
          </a:p>
        </p:txBody>
      </p:sp>
      <p:sp>
        <p:nvSpPr>
          <p:cNvPr id="7" name="Rectangle 6"/>
          <p:cNvSpPr/>
          <p:nvPr/>
        </p:nvSpPr>
        <p:spPr>
          <a:xfrm>
            <a:off x="5247342"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FALSE</a:t>
            </a:r>
            <a:endParaRPr lang="en-US" sz="4800" dirty="0">
              <a:latin typeface="Adobe Caslon Pro Bold"/>
              <a:cs typeface="Adobe Caslon Pro Bold"/>
            </a:endParaRPr>
          </a:p>
        </p:txBody>
      </p:sp>
      <p:pic>
        <p:nvPicPr>
          <p:cNvPr id="8" name="Picture 7"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3712089" y="1979140"/>
            <a:ext cx="1958399" cy="16137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134472" y="1083236"/>
            <a:ext cx="8919882" cy="1077218"/>
          </a:xfrm>
          <a:prstGeom prst="rect">
            <a:avLst/>
          </a:prstGeom>
          <a:noFill/>
        </p:spPr>
        <p:txBody>
          <a:bodyPr wrap="square" rtlCol="0">
            <a:spAutoFit/>
          </a:bodyPr>
          <a:lstStyle/>
          <a:p>
            <a:pPr algn="ctr"/>
            <a:r>
              <a:rPr lang="en-US" sz="3200" dirty="0" smtClean="0">
                <a:latin typeface="Adobe Caslon Pro Bold"/>
                <a:cs typeface="Adobe Caslon Pro Bold"/>
              </a:rPr>
              <a:t>Take a guess. Is the statement true or false in regards to the Continental Congress’ actions?</a:t>
            </a:r>
            <a:endParaRPr lang="en-US" sz="3200" dirty="0">
              <a:latin typeface="Adobe Caslon Pro Bold"/>
              <a:cs typeface="Adobe Caslon Pro Bold"/>
            </a:endParaRPr>
          </a:p>
        </p:txBody>
      </p:sp>
      <p:sp>
        <p:nvSpPr>
          <p:cNvPr id="10" name="Oval 9"/>
          <p:cNvSpPr/>
          <p:nvPr/>
        </p:nvSpPr>
        <p:spPr>
          <a:xfrm>
            <a:off x="354409" y="2160454"/>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71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extBox 8"/>
          <p:cNvSpPr txBox="1"/>
          <p:nvPr/>
        </p:nvSpPr>
        <p:spPr>
          <a:xfrm>
            <a:off x="432755" y="3703415"/>
            <a:ext cx="8334489" cy="255454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dirty="0" smtClean="0"/>
              <a:t>Fighting between British soldiers and colonist didn’t begin until the Continental Congress issued the Declaration of Independence</a:t>
            </a:r>
            <a:endParaRPr lang="en-US" sz="4000" dirty="0"/>
          </a:p>
        </p:txBody>
      </p:sp>
      <p:sp>
        <p:nvSpPr>
          <p:cNvPr id="4"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ectangle 5"/>
          <p:cNvSpPr/>
          <p:nvPr/>
        </p:nvSpPr>
        <p:spPr>
          <a:xfrm>
            <a:off x="224118"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TRUE</a:t>
            </a:r>
            <a:endParaRPr lang="en-US" sz="4800" dirty="0">
              <a:latin typeface="Adobe Caslon Pro Bold"/>
              <a:cs typeface="Adobe Caslon Pro Bold"/>
            </a:endParaRPr>
          </a:p>
        </p:txBody>
      </p:sp>
      <p:sp>
        <p:nvSpPr>
          <p:cNvPr id="7" name="Rectangle 6"/>
          <p:cNvSpPr/>
          <p:nvPr/>
        </p:nvSpPr>
        <p:spPr>
          <a:xfrm>
            <a:off x="5247342"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FALSE</a:t>
            </a:r>
            <a:endParaRPr lang="en-US" sz="4800" dirty="0">
              <a:latin typeface="Adobe Caslon Pro Bold"/>
              <a:cs typeface="Adobe Caslon Pro Bold"/>
            </a:endParaRPr>
          </a:p>
        </p:txBody>
      </p:sp>
      <p:pic>
        <p:nvPicPr>
          <p:cNvPr id="8" name="Picture 7"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3712089" y="1979140"/>
            <a:ext cx="1958399" cy="16137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134472" y="1083236"/>
            <a:ext cx="8919882" cy="1077218"/>
          </a:xfrm>
          <a:prstGeom prst="rect">
            <a:avLst/>
          </a:prstGeom>
          <a:noFill/>
        </p:spPr>
        <p:txBody>
          <a:bodyPr wrap="square" rtlCol="0">
            <a:spAutoFit/>
          </a:bodyPr>
          <a:lstStyle/>
          <a:p>
            <a:pPr algn="ctr"/>
            <a:r>
              <a:rPr lang="en-US" sz="3200" dirty="0" smtClean="0">
                <a:latin typeface="Adobe Caslon Pro Bold"/>
                <a:cs typeface="Adobe Caslon Pro Bold"/>
              </a:rPr>
              <a:t>Take a guess. Is the statement true or false in regards to the Continental Congress’ actions?</a:t>
            </a:r>
            <a:endParaRPr lang="en-US" sz="3200" dirty="0">
              <a:latin typeface="Adobe Caslon Pro Bold"/>
              <a:cs typeface="Adobe Caslon Pro Bold"/>
            </a:endParaRPr>
          </a:p>
        </p:txBody>
      </p:sp>
      <p:sp>
        <p:nvSpPr>
          <p:cNvPr id="10" name="Oval 9"/>
          <p:cNvSpPr/>
          <p:nvPr/>
        </p:nvSpPr>
        <p:spPr>
          <a:xfrm>
            <a:off x="5359703" y="2055866"/>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3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extBox 8"/>
          <p:cNvSpPr txBox="1"/>
          <p:nvPr/>
        </p:nvSpPr>
        <p:spPr>
          <a:xfrm>
            <a:off x="432755" y="3703415"/>
            <a:ext cx="8334489" cy="132343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dirty="0" smtClean="0"/>
              <a:t>The Continental Congress created the American Constitution</a:t>
            </a:r>
            <a:endParaRPr lang="en-US" sz="4000" dirty="0"/>
          </a:p>
        </p:txBody>
      </p:sp>
      <p:sp>
        <p:nvSpPr>
          <p:cNvPr id="4"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Continental Congress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6" name="Rectangle 5"/>
          <p:cNvSpPr/>
          <p:nvPr/>
        </p:nvSpPr>
        <p:spPr>
          <a:xfrm>
            <a:off x="224118"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TRUE</a:t>
            </a:r>
            <a:endParaRPr lang="en-US" sz="4800" dirty="0">
              <a:latin typeface="Adobe Caslon Pro Bold"/>
              <a:cs typeface="Adobe Caslon Pro Bold"/>
            </a:endParaRPr>
          </a:p>
        </p:txBody>
      </p:sp>
      <p:sp>
        <p:nvSpPr>
          <p:cNvPr id="7" name="Rectangle 6"/>
          <p:cNvSpPr/>
          <p:nvPr/>
        </p:nvSpPr>
        <p:spPr>
          <a:xfrm>
            <a:off x="5247342" y="2324806"/>
            <a:ext cx="3554288" cy="70430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800" dirty="0" smtClean="0">
                <a:latin typeface="Adobe Caslon Pro Bold"/>
                <a:cs typeface="Adobe Caslon Pro Bold"/>
              </a:rPr>
              <a:t>FALSE</a:t>
            </a:r>
            <a:endParaRPr lang="en-US" sz="4800" dirty="0">
              <a:latin typeface="Adobe Caslon Pro Bold"/>
              <a:cs typeface="Adobe Caslon Pro Bold"/>
            </a:endParaRPr>
          </a:p>
        </p:txBody>
      </p:sp>
      <p:pic>
        <p:nvPicPr>
          <p:cNvPr id="8" name="Picture 7" descr="first-continental-congres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5391">
            <a:off x="3712089" y="1979140"/>
            <a:ext cx="1958399" cy="16137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134472" y="1083236"/>
            <a:ext cx="8919882" cy="1077218"/>
          </a:xfrm>
          <a:prstGeom prst="rect">
            <a:avLst/>
          </a:prstGeom>
          <a:noFill/>
        </p:spPr>
        <p:txBody>
          <a:bodyPr wrap="square" rtlCol="0">
            <a:spAutoFit/>
          </a:bodyPr>
          <a:lstStyle/>
          <a:p>
            <a:pPr algn="ctr"/>
            <a:r>
              <a:rPr lang="en-US" sz="3200" dirty="0" smtClean="0">
                <a:latin typeface="Adobe Caslon Pro Bold"/>
                <a:cs typeface="Adobe Caslon Pro Bold"/>
              </a:rPr>
              <a:t>Take a guess. Is the statement true or false in regards to the Continental Congress’ actions?</a:t>
            </a:r>
            <a:endParaRPr lang="en-US" sz="3200" dirty="0">
              <a:latin typeface="Adobe Caslon Pro Bold"/>
              <a:cs typeface="Adobe Caslon Pro Bold"/>
            </a:endParaRPr>
          </a:p>
        </p:txBody>
      </p:sp>
      <p:sp>
        <p:nvSpPr>
          <p:cNvPr id="10" name="Oval 9"/>
          <p:cNvSpPr/>
          <p:nvPr/>
        </p:nvSpPr>
        <p:spPr>
          <a:xfrm>
            <a:off x="5359703" y="2055866"/>
            <a:ext cx="3298380" cy="1175183"/>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3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7" name="Rectangle 6"/>
          <p:cNvSpPr/>
          <p:nvPr/>
        </p:nvSpPr>
        <p:spPr>
          <a:xfrm>
            <a:off x="463176" y="0"/>
            <a:ext cx="8098118" cy="1846659"/>
          </a:xfrm>
          <a:prstGeom prst="rect">
            <a:avLst/>
          </a:prstGeom>
        </p:spPr>
        <p:txBody>
          <a:bodyPr wrap="square">
            <a:spAutoFit/>
          </a:bodyPr>
          <a:lstStyle/>
          <a:p>
            <a:pPr algn="ctr"/>
            <a:r>
              <a:rPr lang="en-US" sz="2400" dirty="0" smtClean="0">
                <a:latin typeface="Adobe Caslon Pro"/>
                <a:cs typeface="Adobe Caslon Pro"/>
              </a:rPr>
              <a:t>It is April 1776 and you are sound asleep until you are suddenly waken by your fellow Sons of Liberty member, Paul Revere. Paul was riding horseback, galloping in the streets and shouting in a panic!</a:t>
            </a:r>
            <a:endParaRPr lang="en-US" sz="2400" dirty="0">
              <a:latin typeface="Adobe Caslon Pro"/>
              <a:cs typeface="Adobe Caslon Pro"/>
            </a:endParaRPr>
          </a:p>
          <a:p>
            <a:r>
              <a:rPr lang="en-US" dirty="0" smtClean="0"/>
              <a:t> </a:t>
            </a:r>
            <a:endParaRPr lang="en-US" dirty="0"/>
          </a:p>
        </p:txBody>
      </p:sp>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57" b="100000" l="0" r="100000">
                        <a14:foregroundMark x1="29941" y1="62378" x2="29941" y2="62378"/>
                        <a14:foregroundMark x1="24142" y1="48108" x2="26982" y2="61946"/>
                        <a14:foregroundMark x1="25207" y1="65622" x2="25207" y2="65622"/>
                        <a14:foregroundMark x1="55030" y1="17838" x2="47692" y2="74595"/>
                        <a14:backgroundMark x1="31243" y1="87351" x2="47929" y2="99892"/>
                        <a14:backgroundMark x1="74675" y1="75351" x2="55858" y2="88865"/>
                        <a14:backgroundMark x1="44379" y1="85081" x2="55858" y2="88108"/>
                        <a14:backgroundMark x1="48521" y1="93297" x2="48521" y2="93297"/>
                        <a14:backgroundMark x1="77870" y1="75351" x2="99882" y2="90162"/>
                        <a14:backgroundMark x1="39882" y1="82486" x2="45799" y2="84541"/>
                        <a14:backgroundMark x1="73136" y1="62270" x2="72426" y2="73405"/>
                        <a14:backgroundMark x1="63432" y1="74919" x2="50533" y2="82919"/>
                      </a14:backgroundRemoval>
                    </a14:imgEffect>
                    <a14:imgEffect>
                      <a14:colorTemperature colorTemp="112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rot="19671076">
            <a:off x="1564870" y="1533041"/>
            <a:ext cx="3105021" cy="3403112"/>
          </a:xfrm>
          <a:prstGeom prst="rect">
            <a:avLst/>
          </a:prstGeom>
        </p:spPr>
      </p:pic>
      <p:sp>
        <p:nvSpPr>
          <p:cNvPr id="2" name="Oval Callout 1"/>
          <p:cNvSpPr/>
          <p:nvPr/>
        </p:nvSpPr>
        <p:spPr>
          <a:xfrm>
            <a:off x="5948404" y="1980351"/>
            <a:ext cx="2612890" cy="2373039"/>
          </a:xfrm>
          <a:prstGeom prst="wedgeEllipseCallout">
            <a:avLst>
              <a:gd name="adj1" fmla="val 63056"/>
              <a:gd name="adj2" fmla="val -50880"/>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The Regulars are coming!</a:t>
            </a:r>
            <a:endParaRPr lang="en-US" sz="3200" dirty="0"/>
          </a:p>
        </p:txBody>
      </p:sp>
    </p:spTree>
    <p:extLst>
      <p:ext uri="{BB962C8B-B14F-4D97-AF65-F5344CB8AC3E}">
        <p14:creationId xmlns:p14="http://schemas.microsoft.com/office/powerpoint/2010/main" val="810443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6249166" y="2103645"/>
            <a:ext cx="2756985" cy="2677656"/>
          </a:xfrm>
          <a:prstGeom prst="rect">
            <a:avLst/>
          </a:prstGeom>
          <a:noFill/>
        </p:spPr>
        <p:txBody>
          <a:bodyPr wrap="square" rtlCol="0">
            <a:spAutoFit/>
          </a:bodyPr>
          <a:lstStyle/>
          <a:p>
            <a:pPr algn="ct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28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28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sheet to find how you reacted to Paul Revere’s warning</a:t>
            </a:r>
            <a:endParaRPr lang="en-US" sz="28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4" name="Title 1"/>
          <p:cNvSpPr txBox="1">
            <a:spLocks/>
          </p:cNvSpPr>
          <p:nvPr/>
        </p:nvSpPr>
        <p:spPr>
          <a:xfrm>
            <a:off x="5934797" y="8532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Midnight</a:t>
            </a:r>
          </a:p>
          <a:p>
            <a:r>
              <a:rPr lang="en-US" sz="5400" dirty="0" smtClean="0">
                <a:solidFill>
                  <a:schemeClr val="bg1"/>
                </a:solidFill>
                <a:effectLst>
                  <a:glow rad="342900">
                    <a:srgbClr val="FF0000">
                      <a:alpha val="63000"/>
                    </a:srgbClr>
                  </a:glow>
                </a:effectLst>
                <a:latin typeface="Adobe Caslon Pro Bold"/>
                <a:cs typeface="Adobe Caslon Pro Bold"/>
              </a:rPr>
              <a:t>Ride</a:t>
            </a:r>
            <a:endParaRPr lang="en-US" sz="5400" dirty="0">
              <a:solidFill>
                <a:schemeClr val="bg1"/>
              </a:solidFill>
              <a:effectLst>
                <a:glow rad="342900">
                  <a:srgbClr val="FF0000">
                    <a:alpha val="63000"/>
                  </a:srgbClr>
                </a:glow>
              </a:effectLst>
              <a:latin typeface="Adobe Caslon Pro Bold"/>
              <a:cs typeface="Adobe Caslon Pro Bold"/>
            </a:endParaRPr>
          </a:p>
        </p:txBody>
      </p:sp>
    </p:spTree>
    <p:extLst>
      <p:ext uri="{BB962C8B-B14F-4D97-AF65-F5344CB8AC3E}">
        <p14:creationId xmlns:p14="http://schemas.microsoft.com/office/powerpoint/2010/main" val="46492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TextBox 10"/>
          <p:cNvSpPr txBox="1"/>
          <p:nvPr/>
        </p:nvSpPr>
        <p:spPr>
          <a:xfrm>
            <a:off x="6249166" y="1463736"/>
            <a:ext cx="2756985" cy="1569660"/>
          </a:xfrm>
          <a:prstGeom prst="rect">
            <a:avLst/>
          </a:prstGeom>
          <a:noFill/>
        </p:spPr>
        <p:txBody>
          <a:bodyPr wrap="square" rtlCol="0">
            <a:spAutoFit/>
          </a:bodyPr>
          <a:lstStyle/>
          <a:p>
            <a:pPr algn="ctr"/>
            <a:r>
              <a:rPr lang="en-US" sz="3200" dirty="0" smtClean="0">
                <a:solidFill>
                  <a:schemeClr val="bg1"/>
                </a:solidFill>
                <a:effectLst>
                  <a:glow rad="304800">
                    <a:schemeClr val="tx1"/>
                  </a:glow>
                </a:effectLst>
                <a:latin typeface="Times" panose="02020603050405020304" pitchFamily="18" charset="0"/>
                <a:cs typeface="Times" panose="02020603050405020304" pitchFamily="18" charset="0"/>
              </a:rPr>
              <a:t>Record your experience on your handout</a:t>
            </a:r>
            <a:endParaRPr lang="en-US" sz="32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
        <p:nvSpPr>
          <p:cNvPr id="12" name="Rounded Rectangle 11"/>
          <p:cNvSpPr/>
          <p:nvPr/>
        </p:nvSpPr>
        <p:spPr>
          <a:xfrm>
            <a:off x="151565"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solidFill>
                <a:prstClr val="black"/>
              </a:solidFill>
              <a:latin typeface="Arial"/>
              <a:cs typeface="Arial"/>
            </a:endParaRPr>
          </a:p>
          <a:p>
            <a:pPr algn="ctr"/>
            <a:r>
              <a:rPr lang="en-US" dirty="0" smtClean="0">
                <a:solidFill>
                  <a:prstClr val="black"/>
                </a:solidFill>
                <a:latin typeface="Arial"/>
                <a:cs typeface="Arial"/>
              </a:rPr>
              <a:t>1- </a:t>
            </a:r>
            <a:r>
              <a:rPr lang="en-US" dirty="0" smtClean="0">
                <a:latin typeface="Arial"/>
                <a:cs typeface="Arial"/>
              </a:rPr>
              <a:t>Being that you are a “Minute Man” (</a:t>
            </a:r>
            <a:r>
              <a:rPr lang="en-US" dirty="0"/>
              <a:t>men who could be ready to fight at a minute's notice to assist the </a:t>
            </a:r>
            <a:r>
              <a:rPr lang="en-US" dirty="0" smtClean="0"/>
              <a:t>militia)</a:t>
            </a:r>
            <a:r>
              <a:rPr lang="en-US" dirty="0" smtClean="0">
                <a:latin typeface="Arial"/>
                <a:cs typeface="Arial"/>
              </a:rPr>
              <a:t> you jumped from bed grabbed your gun and join 300 other minute men in Boston</a:t>
            </a:r>
            <a:endParaRPr lang="en-US" dirty="0">
              <a:latin typeface="Arial"/>
              <a:cs typeface="Arial"/>
            </a:endParaRPr>
          </a:p>
          <a:p>
            <a:pPr algn="ctr"/>
            <a:endParaRPr lang="en-US" sz="2800" dirty="0">
              <a:solidFill>
                <a:prstClr val="black"/>
              </a:solidFill>
              <a:latin typeface="Arial"/>
              <a:cs typeface="Arial"/>
            </a:endParaRPr>
          </a:p>
        </p:txBody>
      </p:sp>
      <p:sp>
        <p:nvSpPr>
          <p:cNvPr id="16" name="Rounded Rectangle 15"/>
          <p:cNvSpPr/>
          <p:nvPr/>
        </p:nvSpPr>
        <p:spPr>
          <a:xfrm>
            <a:off x="3161204" y="416746"/>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Arial"/>
                <a:cs typeface="Arial"/>
              </a:rPr>
              <a:t>2- You leap out of bed and joined Paul to help warn the others. You both were captured about halfway through the ride.</a:t>
            </a:r>
            <a:endParaRPr lang="en-US" sz="2000" dirty="0">
              <a:solidFill>
                <a:prstClr val="black"/>
              </a:solidFill>
              <a:latin typeface="Arial"/>
              <a:cs typeface="Arial"/>
            </a:endParaRPr>
          </a:p>
        </p:txBody>
      </p:sp>
      <p:sp>
        <p:nvSpPr>
          <p:cNvPr id="17" name="Rounded Rectangle 16"/>
          <p:cNvSpPr/>
          <p:nvPr/>
        </p:nvSpPr>
        <p:spPr>
          <a:xfrm>
            <a:off x="151565"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solidFill>
                <a:prstClr val="black"/>
              </a:solidFill>
              <a:latin typeface="Arial"/>
              <a:cs typeface="Arial"/>
            </a:endParaRPr>
          </a:p>
          <a:p>
            <a:pPr algn="ctr"/>
            <a:endParaRPr lang="en-US" dirty="0" smtClean="0">
              <a:solidFill>
                <a:prstClr val="black"/>
              </a:solidFill>
              <a:latin typeface="Arial"/>
              <a:cs typeface="Arial"/>
            </a:endParaRPr>
          </a:p>
          <a:p>
            <a:pPr algn="ctr"/>
            <a:r>
              <a:rPr lang="en-US" dirty="0" smtClean="0">
                <a:solidFill>
                  <a:prstClr val="black"/>
                </a:solidFill>
                <a:latin typeface="Arial"/>
                <a:cs typeface="Arial"/>
              </a:rPr>
              <a:t>3- You hurry out of bed and take your position in tall tree. There you hide and shoot from high ground at the advancing troops.</a:t>
            </a:r>
            <a:endParaRPr lang="en-US" dirty="0">
              <a:latin typeface="Arial"/>
              <a:cs typeface="Arial"/>
            </a:endParaRPr>
          </a:p>
          <a:p>
            <a:pPr algn="ctr"/>
            <a:endParaRPr lang="en-US" dirty="0">
              <a:latin typeface="Arial"/>
              <a:cs typeface="Arial"/>
            </a:endParaRPr>
          </a:p>
          <a:p>
            <a:pPr algn="ctr"/>
            <a:endParaRPr lang="en-US" dirty="0">
              <a:solidFill>
                <a:prstClr val="black"/>
              </a:solidFill>
              <a:latin typeface="Bodoni MT Black" panose="02070A03080606020203" pitchFamily="18" charset="0"/>
            </a:endParaRPr>
          </a:p>
        </p:txBody>
      </p:sp>
      <p:sp>
        <p:nvSpPr>
          <p:cNvPr id="18" name="Rounded Rectangle 17"/>
          <p:cNvSpPr/>
          <p:nvPr/>
        </p:nvSpPr>
        <p:spPr>
          <a:xfrm>
            <a:off x="3161204" y="3174212"/>
            <a:ext cx="2805927" cy="260506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prstClr val="black"/>
                </a:solidFill>
                <a:latin typeface="Bodoni MT Black" panose="02070A03080606020203" pitchFamily="18" charset="0"/>
              </a:rPr>
              <a:t>4- You hear Paul Revere but think he is joking. You roll over &amp; go back to sleep. The Sons of Liberty will not be happy with you when you finally wake up.</a:t>
            </a:r>
            <a:endParaRPr lang="en-US" sz="1600" dirty="0">
              <a:solidFill>
                <a:prstClr val="black"/>
              </a:solidFill>
              <a:latin typeface="Bodoni MT Black" panose="02070A03080606020203" pitchFamily="18" charset="0"/>
            </a:endParaRPr>
          </a:p>
        </p:txBody>
      </p:sp>
      <p:sp>
        <p:nvSpPr>
          <p:cNvPr id="15" name="Title 1"/>
          <p:cNvSpPr txBox="1">
            <a:spLocks/>
          </p:cNvSpPr>
          <p:nvPr/>
        </p:nvSpPr>
        <p:spPr>
          <a:xfrm>
            <a:off x="5934797" y="281765"/>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Midnight Ride</a:t>
            </a:r>
            <a:endParaRPr lang="en-US" sz="5400" dirty="0">
              <a:solidFill>
                <a:schemeClr val="bg1"/>
              </a:solidFill>
              <a:effectLst>
                <a:glow rad="342900">
                  <a:srgbClr val="FF0000">
                    <a:alpha val="63000"/>
                  </a:srgbClr>
                </a:glow>
              </a:effectLst>
              <a:latin typeface="Adobe Caslon Pro Bold"/>
              <a:cs typeface="Adobe Caslon Pro Bold"/>
            </a:endParaRPr>
          </a:p>
        </p:txBody>
      </p:sp>
      <p:pic>
        <p:nvPicPr>
          <p:cNvPr id="23" name="Picture 2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54" b="99798" l="0" r="91057">
                        <a14:foregroundMark x1="34140" y1="29171" x2="34140" y2="29171"/>
                        <a14:foregroundMark x1="31719" y1="22497" x2="32905" y2="28969"/>
                        <a14:foregroundMark x1="32164" y1="30688" x2="32164" y2="30688"/>
                        <a14:backgroundMark x1="1877" y1="47017" x2="0" y2="52477"/>
                        <a14:backgroundMark x1="80385" y1="45804" x2="84980" y2="56471"/>
                        <a14:backgroundMark x1="17638" y1="40849" x2="17638" y2="40849"/>
                      </a14:backgroundRemoval>
                    </a14:imgEffect>
                  </a14:imgLayer>
                </a14:imgProps>
              </a:ext>
              <a:ext uri="{28A0092B-C50C-407E-A947-70E740481C1C}">
                <a14:useLocalDpi xmlns:a14="http://schemas.microsoft.com/office/drawing/2010/main"/>
              </a:ext>
            </a:extLst>
          </a:blip>
          <a:srcRect/>
          <a:stretch/>
        </p:blipFill>
        <p:spPr>
          <a:xfrm>
            <a:off x="5737411" y="3174212"/>
            <a:ext cx="3810001" cy="3723759"/>
          </a:xfrm>
          <a:prstGeom prst="rect">
            <a:avLst/>
          </a:prstGeom>
          <a:effectLst>
            <a:glow rad="228600">
              <a:schemeClr val="accent6">
                <a:satMod val="175000"/>
                <a:alpha val="40000"/>
              </a:schemeClr>
            </a:glow>
          </a:effectLst>
        </p:spPr>
      </p:pic>
      <p:sp>
        <p:nvSpPr>
          <p:cNvPr id="24" name="Oval Callout 23"/>
          <p:cNvSpPr/>
          <p:nvPr/>
        </p:nvSpPr>
        <p:spPr>
          <a:xfrm>
            <a:off x="5080000" y="2836220"/>
            <a:ext cx="1479177" cy="1160207"/>
          </a:xfrm>
          <a:prstGeom prst="wedgeEllipseCallout">
            <a:avLst>
              <a:gd name="adj1" fmla="val 60543"/>
              <a:gd name="adj2" fmla="val 62750"/>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I’m Ready!</a:t>
            </a:r>
            <a:endParaRPr lang="en-US" dirty="0"/>
          </a:p>
        </p:txBody>
      </p:sp>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10000" r="94100">
                        <a14:foregroundMark x1="39200" y1="98999" x2="39200" y2="98999"/>
                      </a14:backgroundRemoval>
                    </a14:imgEffect>
                  </a14:imgLayer>
                </a14:imgProps>
              </a:ext>
              <a:ext uri="{28A0092B-C50C-407E-A947-70E740481C1C}">
                <a14:useLocalDpi xmlns:a14="http://schemas.microsoft.com/office/drawing/2010/main"/>
              </a:ext>
            </a:extLst>
          </a:blip>
          <a:srcRect/>
          <a:stretch/>
        </p:blipFill>
        <p:spPr>
          <a:xfrm flipH="1">
            <a:off x="4859172" y="3341971"/>
            <a:ext cx="5090157" cy="3556000"/>
          </a:xfrm>
          <a:prstGeom prst="rect">
            <a:avLst/>
          </a:prstGeom>
          <a:effectLst>
            <a:glow rad="228600">
              <a:schemeClr val="accent6">
                <a:satMod val="175000"/>
                <a:alpha val="40000"/>
              </a:schemeClr>
            </a:glow>
          </a:effectLst>
        </p:spPr>
      </p:pic>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40947" y="3174212"/>
            <a:ext cx="2803053" cy="35160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Screen Shot 2015-06-30 at 4.38.59 P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109966">
            <a:off x="6421434" y="3555999"/>
            <a:ext cx="2584717" cy="26804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2286000" y="3105835"/>
            <a:ext cx="4572000" cy="369332"/>
          </a:xfrm>
          <a:prstGeom prst="rect">
            <a:avLst/>
          </a:prstGeom>
        </p:spPr>
        <p:txBody>
          <a:bodyPr>
            <a:spAutoFit/>
          </a:bodyPr>
          <a:lstStyle/>
          <a:p>
            <a:r>
              <a:rPr lang="en-US" dirty="0" smtClean="0"/>
              <a:t>.</a:t>
            </a:r>
            <a:endParaRPr lang="en-US" dirty="0"/>
          </a:p>
        </p:txBody>
      </p:sp>
    </p:spTree>
    <p:extLst>
      <p:ext uri="{BB962C8B-B14F-4D97-AF65-F5344CB8AC3E}">
        <p14:creationId xmlns:p14="http://schemas.microsoft.com/office/powerpoint/2010/main" val="411073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24" grpId="0" animBg="1"/>
      <p:bldP spid="2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ectangle 6"/>
          <p:cNvSpPr/>
          <p:nvPr/>
        </p:nvSpPr>
        <p:spPr>
          <a:xfrm>
            <a:off x="418354" y="1024230"/>
            <a:ext cx="8411882" cy="5539979"/>
          </a:xfrm>
          <a:prstGeom prst="rect">
            <a:avLst/>
          </a:prstGeom>
        </p:spPr>
        <p:txBody>
          <a:bodyPr wrap="square">
            <a:spAutoFit/>
          </a:bodyPr>
          <a:lstStyle/>
          <a:p>
            <a:pPr algn="ctr"/>
            <a:r>
              <a:rPr lang="en-US" sz="2800" dirty="0">
                <a:solidFill>
                  <a:srgbClr val="FFFFFF"/>
                </a:solidFill>
                <a:effectLst>
                  <a:glow rad="101600">
                    <a:schemeClr val="tx1">
                      <a:alpha val="75000"/>
                    </a:schemeClr>
                  </a:glow>
                </a:effectLst>
              </a:rPr>
              <a:t>On April 19, As the </a:t>
            </a:r>
            <a:r>
              <a:rPr lang="en-US" sz="2800" dirty="0" smtClean="0">
                <a:solidFill>
                  <a:srgbClr val="FFFFFF"/>
                </a:solidFill>
                <a:effectLst>
                  <a:glow rad="101600">
                    <a:schemeClr val="tx1">
                      <a:alpha val="75000"/>
                    </a:schemeClr>
                  </a:glow>
                </a:effectLst>
              </a:rPr>
              <a:t>redcoats (</a:t>
            </a:r>
            <a:r>
              <a:rPr lang="en-US" sz="2800" dirty="0">
                <a:solidFill>
                  <a:srgbClr val="FFFFFF"/>
                </a:solidFill>
                <a:effectLst>
                  <a:glow rad="101600">
                    <a:schemeClr val="tx1">
                      <a:alpha val="75000"/>
                    </a:schemeClr>
                  </a:glow>
                </a:effectLst>
              </a:rPr>
              <a:t>B</a:t>
            </a:r>
            <a:r>
              <a:rPr lang="en-US" sz="2800" dirty="0" smtClean="0">
                <a:solidFill>
                  <a:srgbClr val="FFFFFF"/>
                </a:solidFill>
                <a:effectLst>
                  <a:glow rad="101600">
                    <a:schemeClr val="tx1">
                      <a:alpha val="75000"/>
                    </a:schemeClr>
                  </a:glow>
                </a:effectLst>
              </a:rPr>
              <a:t>ritish soldiers) </a:t>
            </a:r>
            <a:r>
              <a:rPr lang="en-US" sz="2800" dirty="0">
                <a:solidFill>
                  <a:srgbClr val="FFFFFF"/>
                </a:solidFill>
                <a:effectLst>
                  <a:glow rad="101600">
                    <a:schemeClr val="tx1">
                      <a:alpha val="75000"/>
                    </a:schemeClr>
                  </a:glow>
                </a:effectLst>
              </a:rPr>
              <a:t>headed to Concord, Massachusetts Paul Revere </a:t>
            </a:r>
            <a:r>
              <a:rPr lang="en-US" sz="2800" dirty="0" smtClean="0">
                <a:solidFill>
                  <a:srgbClr val="FFFFFF"/>
                </a:solidFill>
                <a:effectLst>
                  <a:glow rad="101600">
                    <a:schemeClr val="tx1">
                      <a:alpha val="75000"/>
                    </a:schemeClr>
                  </a:glow>
                </a:effectLst>
              </a:rPr>
              <a:t>and another </a:t>
            </a:r>
            <a:r>
              <a:rPr lang="en-US" sz="2800" dirty="0">
                <a:solidFill>
                  <a:srgbClr val="FFFFFF"/>
                </a:solidFill>
                <a:effectLst>
                  <a:glow rad="101600">
                    <a:schemeClr val="tx1">
                      <a:alpha val="75000"/>
                    </a:schemeClr>
                  </a:glow>
                </a:effectLst>
              </a:rPr>
              <a:t>rider mounted their horses. They then rode as fast as </a:t>
            </a:r>
            <a:r>
              <a:rPr lang="en-US" sz="2800" dirty="0" smtClean="0">
                <a:solidFill>
                  <a:srgbClr val="FFFFFF"/>
                </a:solidFill>
                <a:effectLst>
                  <a:glow rad="101600">
                    <a:schemeClr val="tx1">
                      <a:alpha val="75000"/>
                    </a:schemeClr>
                  </a:glow>
                </a:effectLst>
              </a:rPr>
              <a:t>they could </a:t>
            </a:r>
            <a:r>
              <a:rPr lang="en-US" sz="2800" dirty="0">
                <a:solidFill>
                  <a:srgbClr val="FFFFFF"/>
                </a:solidFill>
                <a:effectLst>
                  <a:glow rad="101600">
                    <a:schemeClr val="tx1">
                      <a:alpha val="75000"/>
                    </a:schemeClr>
                  </a:glow>
                </a:effectLst>
              </a:rPr>
              <a:t>toward Lexington and Concord Massachusetts yelling “</a:t>
            </a:r>
            <a:r>
              <a:rPr lang="en-US" sz="2800" dirty="0" smtClean="0">
                <a:solidFill>
                  <a:srgbClr val="FFFFFF"/>
                </a:solidFill>
                <a:effectLst>
                  <a:glow rad="101600">
                    <a:schemeClr val="tx1">
                      <a:alpha val="75000"/>
                    </a:schemeClr>
                  </a:glow>
                </a:effectLst>
              </a:rPr>
              <a:t>The regulars </a:t>
            </a:r>
            <a:r>
              <a:rPr lang="en-US" sz="2800" dirty="0">
                <a:solidFill>
                  <a:srgbClr val="FFFFFF"/>
                </a:solidFill>
                <a:effectLst>
                  <a:glow rad="101600">
                    <a:schemeClr val="tx1">
                      <a:alpha val="75000"/>
                    </a:schemeClr>
                  </a:glow>
                </a:effectLst>
              </a:rPr>
              <a:t>are coming! The regulars are coming</a:t>
            </a:r>
            <a:r>
              <a:rPr lang="en-US" sz="2800" dirty="0" smtClean="0">
                <a:solidFill>
                  <a:srgbClr val="FFFFFF"/>
                </a:solidFill>
                <a:effectLst>
                  <a:glow rad="101600">
                    <a:schemeClr val="tx1">
                      <a:alpha val="75000"/>
                    </a:schemeClr>
                  </a:glow>
                </a:effectLst>
              </a:rPr>
              <a:t>! </a:t>
            </a:r>
            <a:r>
              <a:rPr lang="en-US" sz="2800" dirty="0">
                <a:solidFill>
                  <a:srgbClr val="FFFFFF"/>
                </a:solidFill>
                <a:effectLst>
                  <a:glow rad="101600">
                    <a:schemeClr val="tx1">
                      <a:alpha val="75000"/>
                    </a:schemeClr>
                  </a:glow>
                </a:effectLst>
              </a:rPr>
              <a:t>Paul Revere was able to wake up enough of the </a:t>
            </a:r>
            <a:r>
              <a:rPr lang="en-US" sz="2800" dirty="0" smtClean="0">
                <a:solidFill>
                  <a:srgbClr val="FFFFFF"/>
                </a:solidFill>
                <a:effectLst>
                  <a:glow rad="101600">
                    <a:schemeClr val="tx1">
                      <a:alpha val="75000"/>
                    </a:schemeClr>
                  </a:glow>
                </a:effectLst>
              </a:rPr>
              <a:t>colonial minutemen </a:t>
            </a:r>
            <a:r>
              <a:rPr lang="en-US" sz="2800" dirty="0">
                <a:solidFill>
                  <a:srgbClr val="FFFFFF"/>
                </a:solidFill>
                <a:effectLst>
                  <a:glow rad="101600">
                    <a:schemeClr val="tx1">
                      <a:alpha val="75000"/>
                    </a:schemeClr>
                  </a:glow>
                </a:effectLst>
              </a:rPr>
              <a:t>so they would be prepared to </a:t>
            </a:r>
            <a:r>
              <a:rPr lang="en-US" sz="2800" dirty="0" smtClean="0">
                <a:solidFill>
                  <a:srgbClr val="FFFFFF"/>
                </a:solidFill>
                <a:effectLst>
                  <a:glow rad="101600">
                    <a:schemeClr val="tx1">
                      <a:alpha val="75000"/>
                    </a:schemeClr>
                  </a:glow>
                </a:effectLst>
              </a:rPr>
              <a:t>fight. </a:t>
            </a:r>
            <a:r>
              <a:rPr lang="en-US" sz="2800" dirty="0">
                <a:solidFill>
                  <a:srgbClr val="FFFFFF"/>
                </a:solidFill>
                <a:effectLst>
                  <a:glow rad="101600">
                    <a:schemeClr val="tx1">
                      <a:alpha val="75000"/>
                    </a:schemeClr>
                  </a:glow>
                </a:effectLst>
              </a:rPr>
              <a:t>L</a:t>
            </a:r>
            <a:r>
              <a:rPr lang="en-US" sz="2800" dirty="0" smtClean="0">
                <a:solidFill>
                  <a:srgbClr val="FFFFFF"/>
                </a:solidFill>
                <a:effectLst>
                  <a:glow rad="101600">
                    <a:schemeClr val="tx1">
                      <a:alpha val="75000"/>
                    </a:schemeClr>
                  </a:glow>
                </a:effectLst>
              </a:rPr>
              <a:t>ocal </a:t>
            </a:r>
            <a:r>
              <a:rPr lang="en-US" sz="2800" dirty="0">
                <a:solidFill>
                  <a:srgbClr val="FFFFFF"/>
                </a:solidFill>
                <a:effectLst>
                  <a:glow rad="101600">
                    <a:schemeClr val="tx1">
                      <a:alpha val="75000"/>
                    </a:schemeClr>
                  </a:glow>
                </a:effectLst>
              </a:rPr>
              <a:t>militiamen clashed with British soldiers in Lexington and Concord, Massachusetts, marking the first shots fired in the Revolutionary </a:t>
            </a:r>
            <a:r>
              <a:rPr lang="en-US" sz="2800" dirty="0" smtClean="0">
                <a:solidFill>
                  <a:srgbClr val="FFFFFF"/>
                </a:solidFill>
                <a:effectLst>
                  <a:glow rad="101600">
                    <a:schemeClr val="tx1">
                      <a:alpha val="75000"/>
                    </a:schemeClr>
                  </a:glow>
                </a:effectLst>
              </a:rPr>
              <a:t>War and </a:t>
            </a:r>
            <a:r>
              <a:rPr lang="en-US" sz="2800" dirty="0">
                <a:solidFill>
                  <a:srgbClr val="FFFFFF"/>
                </a:solidFill>
                <a:effectLst>
                  <a:glow rad="101600">
                    <a:schemeClr val="tx1">
                      <a:alpha val="75000"/>
                    </a:schemeClr>
                  </a:glow>
                </a:effectLst>
              </a:rPr>
              <a:t>by the following summer, the rebels were waging a full-scale war for their </a:t>
            </a:r>
            <a:r>
              <a:rPr lang="en-US" sz="2800" dirty="0" smtClean="0">
                <a:solidFill>
                  <a:srgbClr val="FFFFFF"/>
                </a:solidFill>
                <a:effectLst>
                  <a:glow rad="101600">
                    <a:schemeClr val="tx1">
                      <a:alpha val="75000"/>
                    </a:schemeClr>
                  </a:glow>
                </a:effectLst>
              </a:rPr>
              <a:t>independence. </a:t>
            </a:r>
            <a:endParaRPr lang="en-US" sz="2800" dirty="0">
              <a:solidFill>
                <a:srgbClr val="FFFFFF"/>
              </a:solidFill>
              <a:effectLst>
                <a:glow rad="101600">
                  <a:schemeClr val="tx1">
                    <a:alpha val="75000"/>
                  </a:schemeClr>
                </a:glow>
              </a:effectLst>
            </a:endParaRPr>
          </a:p>
          <a:p>
            <a:pPr algn="ctr"/>
            <a:r>
              <a:rPr lang="en-US" dirty="0" smtClean="0"/>
              <a:t> </a:t>
            </a:r>
            <a:endParaRPr lang="en-US" dirty="0"/>
          </a:p>
        </p:txBody>
      </p:sp>
      <p:sp>
        <p:nvSpPr>
          <p:cNvPr id="8" name="Rectangle 7"/>
          <p:cNvSpPr/>
          <p:nvPr/>
        </p:nvSpPr>
        <p:spPr>
          <a:xfrm>
            <a:off x="2286000" y="3105835"/>
            <a:ext cx="4572000" cy="369332"/>
          </a:xfrm>
          <a:prstGeom prst="rect">
            <a:avLst/>
          </a:prstGeom>
        </p:spPr>
        <p:txBody>
          <a:bodyPr>
            <a:spAutoFit/>
          </a:bodyPr>
          <a:lstStyle/>
          <a:p>
            <a:r>
              <a:rPr lang="en-US" dirty="0" smtClean="0"/>
              <a:t>.</a:t>
            </a:r>
            <a:endParaRPr lang="en-US" dirty="0"/>
          </a:p>
        </p:txBody>
      </p:sp>
      <p:sp>
        <p:nvSpPr>
          <p:cNvPr id="10" name="Rectangle 9"/>
          <p:cNvSpPr/>
          <p:nvPr/>
        </p:nvSpPr>
        <p:spPr>
          <a:xfrm>
            <a:off x="2286000" y="2413338"/>
            <a:ext cx="4572000" cy="369332"/>
          </a:xfrm>
          <a:prstGeom prst="rect">
            <a:avLst/>
          </a:prstGeom>
        </p:spPr>
        <p:txBody>
          <a:bodyPr>
            <a:spAutoFit/>
          </a:bodyPr>
          <a:lstStyle/>
          <a:p>
            <a:r>
              <a:rPr lang="en-US" dirty="0" smtClean="0"/>
              <a:t>” </a:t>
            </a:r>
            <a:endParaRPr lang="en-US" dirty="0"/>
          </a:p>
        </p:txBody>
      </p:sp>
      <p:sp>
        <p:nvSpPr>
          <p:cNvPr id="13" name="Title 1"/>
          <p:cNvSpPr txBox="1">
            <a:spLocks/>
          </p:cNvSpPr>
          <p:nvPr/>
        </p:nvSpPr>
        <p:spPr>
          <a:xfrm>
            <a:off x="224119" y="27765"/>
            <a:ext cx="8710706"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The Shot Heard Around the World</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14" name="Explosion 2 13"/>
          <p:cNvSpPr/>
          <p:nvPr/>
        </p:nvSpPr>
        <p:spPr>
          <a:xfrm rot="21296086">
            <a:off x="642654" y="875518"/>
            <a:ext cx="8723165" cy="546683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t>Over 200 British Redcoats and </a:t>
            </a:r>
            <a:r>
              <a:rPr lang="en-US" sz="2800" dirty="0" smtClean="0"/>
              <a:t>90 American </a:t>
            </a:r>
            <a:r>
              <a:rPr lang="en-US" sz="2800" dirty="0"/>
              <a:t>minutemen were wounded or killed during the </a:t>
            </a:r>
            <a:r>
              <a:rPr lang="en-US" sz="2800" dirty="0" smtClean="0"/>
              <a:t>first engagement of the war.</a:t>
            </a:r>
            <a:endParaRPr lang="en-US" sz="2800" dirty="0"/>
          </a:p>
        </p:txBody>
      </p:sp>
    </p:spTree>
    <p:extLst>
      <p:ext uri="{BB962C8B-B14F-4D97-AF65-F5344CB8AC3E}">
        <p14:creationId xmlns:p14="http://schemas.microsoft.com/office/powerpoint/2010/main" val="34826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r="6188"/>
          <a:stretch/>
        </p:blipFill>
        <p:spPr>
          <a:xfrm rot="5400000">
            <a:off x="1143000" y="-1143001"/>
            <a:ext cx="6858000" cy="9144002"/>
          </a:xfrm>
          <a:prstGeom prst="rect">
            <a:avLst/>
          </a:prstGeom>
        </p:spPr>
      </p:pic>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29514" y1="91436" x2="25810" y2="99971"/>
                        <a14:foregroundMark x1="73573" y1="91756" x2="80748" y2="99971"/>
                        <a14:foregroundMark x1="70833" y1="93096" x2="68017" y2="99971"/>
                        <a14:foregroundMark x1="75540" y1="88756" x2="88696" y2="99971"/>
                        <a14:foregroundMark x1="86651" y1="86892" x2="94444" y2="51675"/>
                        <a14:foregroundMark x1="95332" y1="30848" x2="64429" y2="10050"/>
                        <a14:foregroundMark x1="74460" y1="10224" x2="79128" y2="17448"/>
                        <a14:foregroundMark x1="92438" y1="24498" x2="97106" y2="28168"/>
                        <a14:foregroundMark x1="88657" y1="22633" x2="88657" y2="22633"/>
                        <a14:foregroundMark x1="78665" y1="12409" x2="78665" y2="12409"/>
                        <a14:foregroundMark x1="69792" y1="8214" x2="69792" y2="8214"/>
                        <a14:foregroundMark x1="82677" y1="18264" x2="82677" y2="18264"/>
                        <a14:foregroundMark x1="49769" y1="10574" x2="49769" y2="10574"/>
                        <a14:foregroundMark x1="52431" y1="10224" x2="58218" y2="8214"/>
                        <a14:foregroundMark x1="48225" y1="10574" x2="30671" y2="8535"/>
                        <a14:foregroundMark x1="47762" y1="7370" x2="40008" y2="4195"/>
                        <a14:foregroundMark x1="52662" y1="50655" x2="55556" y2="53190"/>
                        <a14:foregroundMark x1="14892" y1="61054" x2="11111" y2="52170"/>
                        <a14:foregroundMark x1="11343" y1="59219" x2="7562" y2="56015"/>
                        <a14:foregroundMark x1="17323" y1="63734" x2="17323" y2="63734"/>
                        <a14:foregroundMark x1="14429" y1="62569" x2="14429" y2="62569"/>
                        <a14:foregroundMark x1="9568" y1="48645" x2="9568" y2="48645"/>
                        <a14:foregroundMark x1="11767" y1="28692" x2="11767" y2="28692"/>
                        <a14:foregroundMark x1="20679" y1="20449" x2="20679" y2="20449"/>
                        <a14:foregroundMark x1="24228" y1="14069" x2="24228" y2="14069"/>
                        <a14:foregroundMark x1="29128" y1="8040" x2="29128" y2="8040"/>
                        <a14:foregroundMark x1="35108" y1="5010" x2="35108" y2="5010"/>
                        <a14:foregroundMark x1="32870" y1="5360" x2="32870" y2="5360"/>
                        <a14:foregroundMark x1="37114" y1="4195" x2="37114" y2="4195"/>
                        <a14:foregroundMark x1="30208" y1="9729" x2="16011" y2="38567"/>
                        <a14:foregroundMark x1="27546" y1="12729" x2="24653" y2="14594"/>
                        <a14:foregroundMark x1="24460" y1="11564" x2="24460" y2="11564"/>
                        <a14:foregroundMark x1="23573" y1="16254" x2="23765" y2="18963"/>
                        <a14:foregroundMark x1="18673" y1="26158" x2="13773" y2="36732"/>
                        <a14:foregroundMark x1="16011" y1="25663" x2="12230" y2="30848"/>
                        <a14:foregroundMark x1="11343" y1="30352" x2="10455" y2="32217"/>
                        <a14:foregroundMark x1="10648" y1="35217" x2="10648" y2="35217"/>
                        <a14:backgroundMark x1="98225" y1="29013" x2="98225" y2="29013"/>
                        <a14:backgroundMark x1="84877" y1="20798" x2="84877" y2="20798"/>
                        <a14:backgroundMark x1="3511" y1="3670" x2="3125" y2="99971"/>
                        <a14:backgroundMark x1="17554" y1="69123" x2="23573" y2="85232"/>
                        <a14:backgroundMark x1="92014" y1="95631" x2="99113" y2="99155"/>
                        <a14:backgroundMark x1="93557" y1="94611" x2="99769" y2="92106"/>
                      </a14:backgroundRemoval>
                    </a14:imgEffect>
                  </a14:imgLayer>
                </a14:imgProps>
              </a:ext>
              <a:ext uri="{28A0092B-C50C-407E-A947-70E740481C1C}">
                <a14:useLocalDpi xmlns:a14="http://schemas.microsoft.com/office/drawing/2010/main"/>
              </a:ext>
            </a:extLst>
          </a:blip>
          <a:srcRect/>
          <a:stretch/>
        </p:blipFill>
        <p:spPr>
          <a:xfrm flipH="1">
            <a:off x="0" y="749455"/>
            <a:ext cx="4612640" cy="6108545"/>
          </a:xfrm>
          <a:prstGeom prst="rect">
            <a:avLst/>
          </a:prstGeom>
          <a:effectLst>
            <a:glow rad="101600">
              <a:schemeClr val="tx1">
                <a:alpha val="75000"/>
              </a:schemeClr>
            </a:glow>
          </a:effectLst>
        </p:spPr>
      </p:pic>
      <p:sp>
        <p:nvSpPr>
          <p:cNvPr id="2" name="Rectangle 1"/>
          <p:cNvSpPr/>
          <p:nvPr/>
        </p:nvSpPr>
        <p:spPr>
          <a:xfrm rot="10800000" flipV="1">
            <a:off x="4495800" y="5923280"/>
            <a:ext cx="434340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dirty="0">
                <a:solidFill>
                  <a:schemeClr val="tx1"/>
                </a:solidFill>
              </a:rPr>
              <a:t>Enlightenment</a:t>
            </a:r>
            <a:r>
              <a:rPr lang="en-US" sz="1600" dirty="0" smtClean="0">
                <a:solidFill>
                  <a:schemeClr val="tx1"/>
                </a:solidFill>
              </a:rPr>
              <a:t>*- Late 1700s &amp; early 1800s intellectual movement which challenged traditional ways of thinking </a:t>
            </a:r>
            <a:endParaRPr lang="en-US" sz="1600" dirty="0">
              <a:solidFill>
                <a:schemeClr val="tx1"/>
              </a:solidFill>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20" y="1137920"/>
            <a:ext cx="1259840" cy="1679787"/>
          </a:xfrm>
          <a:prstGeom prst="rect">
            <a:avLst/>
          </a:prstGeom>
          <a:effectLst>
            <a:glow rad="482600">
              <a:schemeClr val="bg1">
                <a:alpha val="59000"/>
              </a:schemeClr>
            </a:glow>
          </a:effectLst>
        </p:spPr>
      </p:pic>
      <p:sp>
        <p:nvSpPr>
          <p:cNvPr id="10242" name="Rectangular Callout 6"/>
          <p:cNvSpPr>
            <a:spLocks noChangeArrowheads="1"/>
          </p:cNvSpPr>
          <p:nvPr/>
        </p:nvSpPr>
        <p:spPr bwMode="auto">
          <a:xfrm>
            <a:off x="226060" y="152400"/>
            <a:ext cx="8539480" cy="1295400"/>
          </a:xfrm>
          <a:prstGeom prst="wedgeRectCallout">
            <a:avLst>
              <a:gd name="adj1" fmla="val -11463"/>
              <a:gd name="adj2" fmla="val 23556"/>
            </a:avLst>
          </a:prstGeom>
          <a:noFill/>
          <a:ln w="9525">
            <a:noFill/>
            <a:round/>
            <a:headEnd/>
            <a:tailEnd/>
          </a:ln>
        </p:spPr>
        <p:txBody>
          <a:bodyPr/>
          <a:lstStyle/>
          <a:p>
            <a:pPr algn="ctr">
              <a:lnSpc>
                <a:spcPct val="85000"/>
              </a:lnSpc>
            </a:pPr>
            <a:r>
              <a:rPr lang="en-US" sz="3200" dirty="0">
                <a:solidFill>
                  <a:srgbClr val="FFFFFF"/>
                </a:solidFill>
                <a:effectLst>
                  <a:glow rad="101600">
                    <a:schemeClr val="tx1">
                      <a:alpha val="75000"/>
                    </a:schemeClr>
                  </a:glow>
                </a:effectLst>
              </a:rPr>
              <a:t>Americans were literate &amp; read books by </a:t>
            </a:r>
            <a:r>
              <a:rPr lang="en-US" sz="3200">
                <a:solidFill>
                  <a:srgbClr val="FFFFFF"/>
                </a:solidFill>
                <a:effectLst>
                  <a:glow rad="101600">
                    <a:schemeClr val="tx1">
                      <a:alpha val="75000"/>
                    </a:schemeClr>
                  </a:glow>
                </a:effectLst>
              </a:rPr>
              <a:t>leading </a:t>
            </a:r>
            <a:r>
              <a:rPr lang="en-US" sz="3200" smtClean="0">
                <a:solidFill>
                  <a:srgbClr val="FFFFFF"/>
                </a:solidFill>
                <a:effectLst>
                  <a:glow rad="101600">
                    <a:schemeClr val="tx1">
                      <a:alpha val="75000"/>
                    </a:schemeClr>
                  </a:glow>
                </a:effectLst>
              </a:rPr>
              <a:t>Enlightenment* </a:t>
            </a:r>
            <a:r>
              <a:rPr lang="en-US" sz="3200" dirty="0">
                <a:solidFill>
                  <a:srgbClr val="FFFFFF"/>
                </a:solidFill>
                <a:effectLst>
                  <a:glow rad="101600">
                    <a:schemeClr val="tx1">
                      <a:alpha val="75000"/>
                    </a:schemeClr>
                  </a:glow>
                </a:effectLst>
              </a:rPr>
              <a:t>thinkers, especially John Locke, &amp; used these ideas to justify their protest</a:t>
            </a:r>
          </a:p>
        </p:txBody>
      </p:sp>
      <p:sp>
        <p:nvSpPr>
          <p:cNvPr id="5" name="Rounded Rectangular Callout 4"/>
          <p:cNvSpPr/>
          <p:nvPr/>
        </p:nvSpPr>
        <p:spPr>
          <a:xfrm>
            <a:off x="4261078" y="1522343"/>
            <a:ext cx="4366031" cy="1295364"/>
          </a:xfrm>
          <a:prstGeom prst="wedgeRoundRectCallout">
            <a:avLst>
              <a:gd name="adj1" fmla="val -63141"/>
              <a:gd name="adj2" fmla="val 180450"/>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2400" i="1" dirty="0" smtClean="0"/>
          </a:p>
          <a:p>
            <a:pPr algn="ctr"/>
            <a:r>
              <a:rPr lang="ja-JP" altLang="en-US" sz="2400" i="1" dirty="0" smtClean="0"/>
              <a:t>“</a:t>
            </a:r>
            <a:r>
              <a:rPr lang="en-US" sz="2400" i="1" dirty="0"/>
              <a:t>People are born with natural rights, including life, liberty, property</a:t>
            </a:r>
            <a:r>
              <a:rPr lang="ja-JP" altLang="en-US" sz="2400" i="1" dirty="0"/>
              <a:t>”</a:t>
            </a:r>
            <a:endParaRPr lang="en-US" sz="2400" i="1" dirty="0"/>
          </a:p>
          <a:p>
            <a:pPr algn="ctr"/>
            <a:endParaRPr lang="en-US" dirty="0"/>
          </a:p>
        </p:txBody>
      </p:sp>
      <p:sp>
        <p:nvSpPr>
          <p:cNvPr id="13" name="Rounded Rectangular Callout 12"/>
          <p:cNvSpPr/>
          <p:nvPr/>
        </p:nvSpPr>
        <p:spPr>
          <a:xfrm>
            <a:off x="4261078" y="2970107"/>
            <a:ext cx="4366031" cy="1295364"/>
          </a:xfrm>
          <a:prstGeom prst="wedgeRoundRectCallout">
            <a:avLst>
              <a:gd name="adj1" fmla="val -62901"/>
              <a:gd name="adj2" fmla="val 89697"/>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i="1" dirty="0"/>
              <a:t>“</a:t>
            </a:r>
            <a:r>
              <a:rPr lang="en-US" sz="2400" i="1" dirty="0"/>
              <a:t>Kings can be overthrown if they violate peoples</a:t>
            </a:r>
            <a:r>
              <a:rPr lang="ja-JP" altLang="en-US" sz="2400" i="1" dirty="0"/>
              <a:t>’</a:t>
            </a:r>
            <a:r>
              <a:rPr lang="en-US" sz="2400" i="1" dirty="0"/>
              <a:t> natural rights</a:t>
            </a:r>
            <a:r>
              <a:rPr lang="ja-JP" altLang="en-US" sz="2400" i="1" dirty="0"/>
              <a:t>”</a:t>
            </a:r>
            <a:r>
              <a:rPr lang="en-US" sz="2400" i="1" dirty="0"/>
              <a:t> </a:t>
            </a:r>
          </a:p>
          <a:p>
            <a:pPr algn="ctr"/>
            <a:endParaRPr lang="en-US" dirty="0"/>
          </a:p>
        </p:txBody>
      </p:sp>
      <p:sp>
        <p:nvSpPr>
          <p:cNvPr id="14" name="Rounded Rectangular Callout 13"/>
          <p:cNvSpPr/>
          <p:nvPr/>
        </p:nvSpPr>
        <p:spPr>
          <a:xfrm>
            <a:off x="4261078" y="4417871"/>
            <a:ext cx="4366031" cy="1295364"/>
          </a:xfrm>
          <a:prstGeom prst="wedgeRoundRectCallout">
            <a:avLst>
              <a:gd name="adj1" fmla="val -66266"/>
              <a:gd name="adj2" fmla="val 5426"/>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2500" i="1" dirty="0" smtClean="0"/>
          </a:p>
          <a:p>
            <a:pPr algn="ctr"/>
            <a:r>
              <a:rPr lang="ja-JP" altLang="en-US" sz="2500" i="1" dirty="0" smtClean="0"/>
              <a:t>“</a:t>
            </a:r>
            <a:r>
              <a:rPr lang="en-US" sz="2500" i="1" dirty="0"/>
              <a:t>Government power comes from the consent of the governed</a:t>
            </a:r>
            <a:r>
              <a:rPr lang="ja-JP" altLang="en-US" sz="2500" i="1" dirty="0"/>
              <a:t>”</a:t>
            </a:r>
            <a:endParaRPr lang="en-US" sz="2500" i="1" dirty="0"/>
          </a:p>
          <a:p>
            <a:pPr algn="ctr"/>
            <a:endParaRPr lang="en-US" dirty="0"/>
          </a:p>
        </p:txBody>
      </p:sp>
    </p:spTree>
    <p:extLst>
      <p:ext uri="{BB962C8B-B14F-4D97-AF65-F5344CB8AC3E}">
        <p14:creationId xmlns:p14="http://schemas.microsoft.com/office/powerpoint/2010/main" val="3358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8411" y="0"/>
            <a:ext cx="3755589"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306603" cy="6858000"/>
          </a:xfrm>
          <a:prstGeom prst="rect">
            <a:avLst/>
          </a:prstGeom>
        </p:spPr>
      </p:pic>
      <p:sp>
        <p:nvSpPr>
          <p:cNvPr id="4" name="Rectangle 3"/>
          <p:cNvSpPr/>
          <p:nvPr/>
        </p:nvSpPr>
        <p:spPr>
          <a:xfrm>
            <a:off x="5388411" y="475013"/>
            <a:ext cx="3765176" cy="4524315"/>
          </a:xfrm>
          <a:prstGeom prst="rect">
            <a:avLst/>
          </a:prstGeom>
        </p:spPr>
        <p:txBody>
          <a:bodyPr wrap="square">
            <a:spAutoFit/>
          </a:bodyPr>
          <a:lstStyle/>
          <a:p>
            <a:pPr marL="342900" indent="-342900">
              <a:buFont typeface="Arial"/>
              <a:buChar char="•"/>
            </a:pPr>
            <a:r>
              <a:rPr lang="en-US" sz="2400" dirty="0">
                <a:solidFill>
                  <a:schemeClr val="bg1"/>
                </a:solidFill>
                <a:effectLst>
                  <a:glow rad="177800">
                    <a:schemeClr val="accent2">
                      <a:lumMod val="50000"/>
                      <a:alpha val="75000"/>
                    </a:schemeClr>
                  </a:glow>
                </a:effectLst>
              </a:rPr>
              <a:t>Historically speaking, right now “we” </a:t>
            </a:r>
            <a:r>
              <a:rPr lang="en-US" sz="2400" dirty="0" smtClean="0">
                <a:solidFill>
                  <a:schemeClr val="bg1"/>
                </a:solidFill>
                <a:effectLst>
                  <a:glow rad="177800">
                    <a:schemeClr val="accent2">
                      <a:lumMod val="50000"/>
                      <a:alpha val="75000"/>
                    </a:schemeClr>
                  </a:glow>
                </a:effectLst>
              </a:rPr>
              <a:t>are British</a:t>
            </a:r>
            <a:r>
              <a:rPr lang="en-US" sz="2400" dirty="0">
                <a:solidFill>
                  <a:schemeClr val="bg1"/>
                </a:solidFill>
                <a:effectLst>
                  <a:glow rad="177800">
                    <a:schemeClr val="accent2">
                      <a:lumMod val="50000"/>
                      <a:alpha val="75000"/>
                    </a:schemeClr>
                  </a:glow>
                </a:effectLst>
              </a:rPr>
              <a:t>.</a:t>
            </a:r>
          </a:p>
          <a:p>
            <a:pPr marL="800100" lvl="1" indent="-342900">
              <a:buFont typeface="Arial"/>
              <a:buChar char="•"/>
            </a:pPr>
            <a:r>
              <a:rPr lang="en-US" sz="2400" dirty="0">
                <a:solidFill>
                  <a:schemeClr val="bg1"/>
                </a:solidFill>
                <a:effectLst>
                  <a:glow rad="177800">
                    <a:schemeClr val="accent2">
                      <a:lumMod val="50000"/>
                      <a:alpha val="75000"/>
                    </a:schemeClr>
                  </a:glow>
                </a:effectLst>
              </a:rPr>
              <a:t>t</a:t>
            </a:r>
            <a:r>
              <a:rPr lang="en-US" sz="2400" dirty="0" smtClean="0">
                <a:solidFill>
                  <a:schemeClr val="bg1"/>
                </a:solidFill>
                <a:effectLst>
                  <a:glow rad="177800">
                    <a:schemeClr val="accent2">
                      <a:lumMod val="50000"/>
                      <a:alpha val="75000"/>
                    </a:schemeClr>
                  </a:glow>
                </a:effectLst>
              </a:rPr>
              <a:t>he </a:t>
            </a:r>
            <a:r>
              <a:rPr lang="en-US" sz="2400" dirty="0">
                <a:solidFill>
                  <a:schemeClr val="bg1"/>
                </a:solidFill>
                <a:effectLst>
                  <a:glow rad="177800">
                    <a:schemeClr val="accent2">
                      <a:lumMod val="50000"/>
                      <a:alpha val="75000"/>
                    </a:schemeClr>
                  </a:glow>
                </a:effectLst>
              </a:rPr>
              <a:t>Colonies are an extension of Britain, </a:t>
            </a:r>
            <a:r>
              <a:rPr lang="en-US" sz="2400" dirty="0" smtClean="0">
                <a:solidFill>
                  <a:schemeClr val="bg1"/>
                </a:solidFill>
                <a:effectLst>
                  <a:glow rad="177800">
                    <a:schemeClr val="accent2">
                      <a:lumMod val="50000"/>
                      <a:alpha val="75000"/>
                    </a:schemeClr>
                  </a:glow>
                </a:effectLst>
              </a:rPr>
              <a:t>so we </a:t>
            </a:r>
            <a:r>
              <a:rPr lang="en-US" sz="2400" dirty="0">
                <a:solidFill>
                  <a:schemeClr val="bg1"/>
                </a:solidFill>
                <a:effectLst>
                  <a:glow rad="177800">
                    <a:schemeClr val="accent2">
                      <a:lumMod val="50000"/>
                      <a:alpha val="75000"/>
                    </a:schemeClr>
                  </a:glow>
                </a:effectLst>
              </a:rPr>
              <a:t>share their government, their identity</a:t>
            </a:r>
            <a:r>
              <a:rPr lang="en-US" sz="2400" dirty="0" smtClean="0">
                <a:solidFill>
                  <a:schemeClr val="bg1"/>
                </a:solidFill>
                <a:effectLst>
                  <a:glow rad="177800">
                    <a:schemeClr val="accent2">
                      <a:lumMod val="50000"/>
                      <a:alpha val="75000"/>
                    </a:schemeClr>
                  </a:glow>
                </a:effectLst>
              </a:rPr>
              <a:t>, their </a:t>
            </a:r>
            <a:r>
              <a:rPr lang="en-US" sz="2400" dirty="0">
                <a:solidFill>
                  <a:schemeClr val="bg1"/>
                </a:solidFill>
                <a:effectLst>
                  <a:glow rad="177800">
                    <a:schemeClr val="accent2">
                      <a:lumMod val="50000"/>
                      <a:alpha val="75000"/>
                    </a:schemeClr>
                  </a:glow>
                </a:effectLst>
              </a:rPr>
              <a:t>pride, and also their enemies.</a:t>
            </a:r>
          </a:p>
          <a:p>
            <a:pPr marL="800100" lvl="1" indent="-342900">
              <a:buFont typeface="Arial"/>
              <a:buChar char="•"/>
            </a:pPr>
            <a:r>
              <a:rPr lang="en-US" sz="2400" dirty="0" smtClean="0">
                <a:solidFill>
                  <a:schemeClr val="bg1"/>
                </a:solidFill>
                <a:effectLst>
                  <a:glow rad="177800">
                    <a:schemeClr val="accent2">
                      <a:lumMod val="50000"/>
                      <a:alpha val="75000"/>
                    </a:schemeClr>
                  </a:glow>
                </a:effectLst>
              </a:rPr>
              <a:t>There </a:t>
            </a:r>
            <a:r>
              <a:rPr lang="en-US" sz="2400" dirty="0">
                <a:solidFill>
                  <a:schemeClr val="bg1"/>
                </a:solidFill>
                <a:effectLst>
                  <a:glow rad="177800">
                    <a:schemeClr val="accent2">
                      <a:lumMod val="50000"/>
                      <a:alpha val="75000"/>
                    </a:schemeClr>
                  </a:glow>
                </a:effectLst>
              </a:rPr>
              <a:t>is NO United States of America.</a:t>
            </a:r>
          </a:p>
        </p:txBody>
      </p:sp>
      <p:sp>
        <p:nvSpPr>
          <p:cNvPr id="7" name="Rectangle 6"/>
          <p:cNvSpPr/>
          <p:nvPr/>
        </p:nvSpPr>
        <p:spPr>
          <a:xfrm>
            <a:off x="6306603" y="6344210"/>
            <a:ext cx="4572000" cy="507831"/>
          </a:xfrm>
          <a:prstGeom prst="rect">
            <a:avLst/>
          </a:prstGeom>
        </p:spPr>
        <p:txBody>
          <a:bodyPr>
            <a:spAutoFit/>
          </a:bodyPr>
          <a:lstStyle/>
          <a:p>
            <a:r>
              <a:rPr lang="en-US" sz="900" dirty="0"/>
              <a:t>Taunton Flag, flown by</a:t>
            </a:r>
          </a:p>
          <a:p>
            <a:r>
              <a:rPr lang="en-US" sz="900" dirty="0"/>
              <a:t>colonists to show unity with</a:t>
            </a:r>
          </a:p>
          <a:p>
            <a:r>
              <a:rPr lang="en-US" sz="900" dirty="0"/>
              <a:t>the British crown.</a:t>
            </a:r>
          </a:p>
        </p:txBody>
      </p:sp>
    </p:spTree>
    <p:extLst>
      <p:ext uri="{BB962C8B-B14F-4D97-AF65-F5344CB8AC3E}">
        <p14:creationId xmlns:p14="http://schemas.microsoft.com/office/powerpoint/2010/main" val="3526612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r="6188"/>
          <a:stretch/>
        </p:blipFill>
        <p:spPr>
          <a:xfrm rot="5400000">
            <a:off x="1143000" y="-1143001"/>
            <a:ext cx="6858000" cy="9144002"/>
          </a:xfrm>
          <a:prstGeom prst="rect">
            <a:avLst/>
          </a:prstGeom>
        </p:spPr>
      </p:pic>
      <p:pic>
        <p:nvPicPr>
          <p:cNvPr id="26628" name="Picture 8" descr="65350-050-4DAF7B3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2888" y="1763059"/>
            <a:ext cx="3705642" cy="49156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6629" name="AutoShape 9"/>
          <p:cNvSpPr>
            <a:spLocks noChangeArrowheads="1"/>
          </p:cNvSpPr>
          <p:nvPr/>
        </p:nvSpPr>
        <p:spPr bwMode="auto">
          <a:xfrm>
            <a:off x="5638800" y="0"/>
            <a:ext cx="2286000" cy="2514600"/>
          </a:xfrm>
          <a:prstGeom prst="wedgeEllipseCallout">
            <a:avLst>
              <a:gd name="adj1" fmla="val -6181"/>
              <a:gd name="adj2" fmla="val 58773"/>
            </a:avLst>
          </a:prstGeom>
          <a:solidFill>
            <a:schemeClr val="bg1"/>
          </a:solidFill>
          <a:ln w="57150">
            <a:solidFill>
              <a:schemeClr val="tx1"/>
            </a:solidFill>
            <a:miter lim="800000"/>
            <a:headEnd/>
            <a:tailEnd/>
          </a:ln>
        </p:spPr>
        <p:txBody>
          <a:bodyPr/>
          <a:lstStyle/>
          <a:p>
            <a:pPr algn="ctr"/>
            <a:endParaRPr lang="en-US"/>
          </a:p>
        </p:txBody>
      </p:sp>
      <p:pic>
        <p:nvPicPr>
          <p:cNvPr id="26630" name="Picture 11" descr="john+locke"/>
          <p:cNvPicPr>
            <a:picLocks noChangeAspect="1" noChangeArrowheads="1"/>
          </p:cNvPicPr>
          <p:nvPr/>
        </p:nvPicPr>
        <p:blipFill>
          <a:blip r:embed="rId4" cstate="email">
            <a:clrChange>
              <a:clrFrom>
                <a:srgbClr val="F4F0D5"/>
              </a:clrFrom>
              <a:clrTo>
                <a:srgbClr val="F4F0D5">
                  <a:alpha val="0"/>
                </a:srgbClr>
              </a:clrTo>
            </a:clrChange>
            <a:extLst>
              <a:ext uri="{28A0092B-C50C-407E-A947-70E740481C1C}">
                <a14:useLocalDpi xmlns:a14="http://schemas.microsoft.com/office/drawing/2010/main"/>
              </a:ext>
            </a:extLst>
          </a:blip>
          <a:srcRect/>
          <a:stretch>
            <a:fillRect/>
          </a:stretch>
        </p:blipFill>
        <p:spPr bwMode="auto">
          <a:xfrm>
            <a:off x="6019800" y="457200"/>
            <a:ext cx="15573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12"/>
          <p:cNvSpPr txBox="1">
            <a:spLocks noChangeArrowheads="1"/>
          </p:cNvSpPr>
          <p:nvPr/>
        </p:nvSpPr>
        <p:spPr bwMode="auto">
          <a:xfrm>
            <a:off x="6019800" y="228600"/>
            <a:ext cx="2263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pPr>
            <a:r>
              <a:rPr lang="en-US" sz="1600" b="1"/>
              <a:t>Natural Rights</a:t>
            </a:r>
          </a:p>
        </p:txBody>
      </p:sp>
      <p:pic>
        <p:nvPicPr>
          <p:cNvPr id="26632" name="Picture 14" descr="USA_declaration_of_independenc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247924">
            <a:off x="4852987" y="3917635"/>
            <a:ext cx="1571625" cy="1947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34" name="Picture 1">
            <a:hlinkClick r:id="rId6"/>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09647" y="4572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1338538"/>
            <a:ext cx="4960471" cy="5355312"/>
          </a:xfrm>
          <a:prstGeom prst="rect">
            <a:avLst/>
          </a:prstGeom>
        </p:spPr>
        <p:txBody>
          <a:bodyPr wrap="square">
            <a:spAutoFit/>
          </a:bodyPr>
          <a:lstStyle/>
          <a:p>
            <a:pPr marL="342900" indent="-342900">
              <a:buFont typeface="Arial"/>
              <a:buChar char="•"/>
            </a:pPr>
            <a:r>
              <a:rPr lang="en-US" sz="2000" dirty="0">
                <a:solidFill>
                  <a:srgbClr val="FFFFFF"/>
                </a:solidFill>
                <a:effectLst>
                  <a:glow rad="152400">
                    <a:schemeClr val="tx1">
                      <a:alpha val="75000"/>
                    </a:schemeClr>
                  </a:glow>
                </a:effectLst>
                <a:latin typeface="Arial"/>
                <a:cs typeface="Arial"/>
              </a:rPr>
              <a:t>By June 1776, with the Revolutionary War in full swing, a growing majority of the colonists had come to favor independence from Britain. </a:t>
            </a:r>
            <a:endParaRPr lang="en-US" sz="2000" dirty="0" smtClean="0">
              <a:solidFill>
                <a:srgbClr val="FFFFFF"/>
              </a:solidFill>
              <a:effectLst>
                <a:glow rad="152400">
                  <a:schemeClr val="tx1">
                    <a:alpha val="75000"/>
                  </a:schemeClr>
                </a:glow>
              </a:effectLst>
              <a:latin typeface="Arial"/>
              <a:cs typeface="Arial"/>
            </a:endParaRPr>
          </a:p>
          <a:p>
            <a:pPr marL="342900" indent="-342900">
              <a:buFont typeface="Arial"/>
              <a:buChar char="•"/>
            </a:pPr>
            <a:r>
              <a:rPr lang="en-US" sz="2000" dirty="0" smtClean="0">
                <a:solidFill>
                  <a:srgbClr val="FFFFFF"/>
                </a:solidFill>
                <a:effectLst>
                  <a:glow rad="152400">
                    <a:schemeClr val="tx1">
                      <a:alpha val="75000"/>
                    </a:schemeClr>
                  </a:glow>
                </a:effectLst>
                <a:latin typeface="Arial"/>
                <a:cs typeface="Arial"/>
              </a:rPr>
              <a:t>On </a:t>
            </a:r>
            <a:r>
              <a:rPr lang="en-US" sz="2000" dirty="0">
                <a:solidFill>
                  <a:srgbClr val="FFFFFF"/>
                </a:solidFill>
                <a:effectLst>
                  <a:glow rad="152400">
                    <a:schemeClr val="tx1">
                      <a:alpha val="75000"/>
                    </a:schemeClr>
                  </a:glow>
                </a:effectLst>
                <a:latin typeface="Arial"/>
                <a:cs typeface="Arial"/>
              </a:rPr>
              <a:t>July 4, the Continental Congress voted to adopt the Declaration of Independence, drafted by a five-man committee including Franklin and John Adams but written mainly by Jefferson. </a:t>
            </a:r>
            <a:endParaRPr lang="en-US" sz="2000" dirty="0" smtClean="0">
              <a:solidFill>
                <a:srgbClr val="FFFFFF"/>
              </a:solidFill>
              <a:effectLst>
                <a:glow rad="152400">
                  <a:schemeClr val="tx1">
                    <a:alpha val="75000"/>
                  </a:schemeClr>
                </a:glow>
              </a:effectLst>
              <a:latin typeface="Arial"/>
              <a:cs typeface="Arial"/>
            </a:endParaRPr>
          </a:p>
          <a:p>
            <a:pPr marL="800100" lvl="2" indent="-342900">
              <a:buFont typeface="Arial"/>
              <a:buChar char="•"/>
            </a:pPr>
            <a:r>
              <a:rPr lang="en-US" sz="2000" dirty="0">
                <a:solidFill>
                  <a:srgbClr val="FFFFFF"/>
                </a:solidFill>
                <a:effectLst>
                  <a:glow rad="152400">
                    <a:schemeClr val="tx1">
                      <a:alpha val="75000"/>
                    </a:schemeClr>
                  </a:glow>
                </a:effectLst>
                <a:latin typeface="Arial"/>
                <a:cs typeface="Arial"/>
              </a:rPr>
              <a:t>Jefferson, uses ideas of Locke (Life, Liberty, and Property</a:t>
            </a:r>
            <a:r>
              <a:rPr lang="en-US" sz="2000" dirty="0">
                <a:solidFill>
                  <a:srgbClr val="FFFFFF"/>
                </a:solidFill>
                <a:effectLst>
                  <a:glow rad="152400">
                    <a:schemeClr val="tx1">
                      <a:alpha val="75000"/>
                    </a:schemeClr>
                  </a:glow>
                </a:effectLst>
                <a:latin typeface="Arial"/>
                <a:cs typeface="Arial"/>
                <a:sym typeface="Wingdings" charset="0"/>
              </a:rPr>
              <a:t> Life, Liberty, &amp; the Pursuit of Happiness</a:t>
            </a:r>
            <a:r>
              <a:rPr lang="en-US" sz="2000" dirty="0" smtClean="0">
                <a:solidFill>
                  <a:srgbClr val="FFFFFF"/>
                </a:solidFill>
                <a:effectLst>
                  <a:glow rad="152400">
                    <a:schemeClr val="tx1">
                      <a:alpha val="75000"/>
                    </a:schemeClr>
                  </a:glow>
                </a:effectLst>
                <a:latin typeface="Arial"/>
                <a:cs typeface="Arial"/>
                <a:sym typeface="Wingdings" charset="0"/>
              </a:rPr>
              <a:t>)</a:t>
            </a:r>
          </a:p>
          <a:p>
            <a:pPr marL="800100" lvl="2" indent="-342900">
              <a:buFont typeface="Arial"/>
              <a:buChar char="•"/>
            </a:pPr>
            <a:r>
              <a:rPr lang="en-US" sz="2000" dirty="0" smtClean="0">
                <a:solidFill>
                  <a:srgbClr val="FFFFFF"/>
                </a:solidFill>
                <a:effectLst>
                  <a:glow rad="152400">
                    <a:schemeClr val="tx1">
                      <a:alpha val="75000"/>
                    </a:schemeClr>
                  </a:glow>
                </a:effectLst>
                <a:latin typeface="Arial"/>
                <a:cs typeface="Arial"/>
                <a:sym typeface="Wingdings" charset="0"/>
              </a:rPr>
              <a:t>Rousseau- Democracy</a:t>
            </a:r>
          </a:p>
          <a:p>
            <a:pPr marL="342900" lvl="1" indent="-342900">
              <a:buFont typeface="Arial"/>
              <a:buChar char="•"/>
            </a:pPr>
            <a:r>
              <a:rPr lang="en-US" sz="2000" dirty="0">
                <a:solidFill>
                  <a:srgbClr val="FFFFFF"/>
                </a:solidFill>
                <a:effectLst>
                  <a:glow rad="152400">
                    <a:schemeClr val="tx1">
                      <a:alpha val="75000"/>
                    </a:schemeClr>
                  </a:glow>
                </a:effectLst>
                <a:latin typeface="Arial"/>
                <a:cs typeface="Arial"/>
              </a:rPr>
              <a:t>The Declaration outlined why the colonists should be free of British rule</a:t>
            </a:r>
          </a:p>
          <a:p>
            <a:pPr marL="0" lvl="1"/>
            <a:endParaRPr lang="en-US" sz="2400" b="1" dirty="0">
              <a:latin typeface="Arial" charset="0"/>
            </a:endParaRPr>
          </a:p>
          <a:p>
            <a:endParaRPr lang="en-US" dirty="0"/>
          </a:p>
        </p:txBody>
      </p:sp>
      <p:sp>
        <p:nvSpPr>
          <p:cNvPr id="13" name="Title 1"/>
          <p:cNvSpPr>
            <a:spLocks noGrp="1"/>
          </p:cNvSpPr>
          <p:nvPr>
            <p:ph type="title"/>
          </p:nvPr>
        </p:nvSpPr>
        <p:spPr>
          <a:xfrm>
            <a:off x="0" y="0"/>
            <a:ext cx="5167594"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Declaration of Independence</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2" name="Rectangle 1"/>
          <p:cNvSpPr/>
          <p:nvPr/>
        </p:nvSpPr>
        <p:spPr>
          <a:xfrm>
            <a:off x="6566647" y="6109074"/>
            <a:ext cx="2286000" cy="523220"/>
          </a:xfrm>
          <a:prstGeom prst="rect">
            <a:avLst/>
          </a:prstGeom>
        </p:spPr>
        <p:txBody>
          <a:bodyPr>
            <a:spAutoFit/>
          </a:bodyPr>
          <a:lstStyle/>
          <a:p>
            <a:pPr lvl="0" algn="ctr" defTabSz="914400" fontAlgn="base">
              <a:spcBef>
                <a:spcPct val="20000"/>
              </a:spcBef>
              <a:spcAft>
                <a:spcPct val="50000"/>
              </a:spcAft>
            </a:pPr>
            <a:r>
              <a:rPr lang="en-US" sz="1400" dirty="0">
                <a:solidFill>
                  <a:schemeClr val="bg1"/>
                </a:solidFill>
                <a:latin typeface="Arial" charset="0"/>
                <a:ea typeface="ＭＳ Ｐゴシック" charset="0"/>
              </a:rPr>
              <a:t>Second Continental Congress, 1776</a:t>
            </a:r>
          </a:p>
        </p:txBody>
      </p:sp>
    </p:spTree>
    <p:extLst>
      <p:ext uri="{BB962C8B-B14F-4D97-AF65-F5344CB8AC3E}">
        <p14:creationId xmlns:p14="http://schemas.microsoft.com/office/powerpoint/2010/main" val="291812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r="6188"/>
          <a:stretch/>
        </p:blipFill>
        <p:spPr>
          <a:xfrm rot="5400000">
            <a:off x="1143000" y="-1143001"/>
            <a:ext cx="6858000" cy="9144002"/>
          </a:xfrm>
          <a:prstGeom prst="rect">
            <a:avLst/>
          </a:prstGeom>
        </p:spPr>
      </p:pic>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20854785">
            <a:off x="860804" y="2764630"/>
            <a:ext cx="2395671" cy="3685647"/>
          </a:xfrm>
          <a:prstGeom prst="rect">
            <a:avLst/>
          </a:prstGeom>
          <a:effectLst>
            <a:glow rad="228600">
              <a:schemeClr val="accent2">
                <a:satMod val="175000"/>
                <a:alpha val="40000"/>
              </a:schemeClr>
            </a:glow>
          </a:effectLst>
        </p:spPr>
      </p:pic>
      <p:sp>
        <p:nvSpPr>
          <p:cNvPr id="3" name="Content Placeholder 2"/>
          <p:cNvSpPr>
            <a:spLocks noGrp="1"/>
          </p:cNvSpPr>
          <p:nvPr>
            <p:ph idx="1"/>
          </p:nvPr>
        </p:nvSpPr>
        <p:spPr>
          <a:xfrm>
            <a:off x="20164" y="976688"/>
            <a:ext cx="9147344" cy="5483692"/>
          </a:xfrm>
        </p:spPr>
        <p:txBody>
          <a:bodyPr/>
          <a:lstStyle/>
          <a:p>
            <a:pPr marL="0" indent="0">
              <a:buNone/>
            </a:pPr>
            <a:r>
              <a:rPr lang="en-US" sz="2800" dirty="0" smtClean="0">
                <a:solidFill>
                  <a:srgbClr val="FFFFFF"/>
                </a:solidFill>
                <a:effectLst>
                  <a:glow rad="101600">
                    <a:schemeClr val="tx1">
                      <a:alpha val="75000"/>
                    </a:schemeClr>
                  </a:glow>
                </a:effectLst>
              </a:rPr>
              <a:t>6 months prior to the Declaration of Independence, Thomas Paine published his pamphlet title “Common Sense,” </a:t>
            </a:r>
            <a:r>
              <a:rPr lang="en-US" sz="2800" dirty="0">
                <a:solidFill>
                  <a:srgbClr val="FFFFFF"/>
                </a:solidFill>
                <a:effectLst>
                  <a:glow rad="101600">
                    <a:schemeClr val="tx1">
                      <a:alpha val="75000"/>
                    </a:schemeClr>
                  </a:glow>
                </a:effectLst>
              </a:rPr>
              <a:t>setting forth his arguments in favor of American independence.</a:t>
            </a:r>
          </a:p>
          <a:p>
            <a:pPr marL="0" indent="0">
              <a:buNone/>
            </a:pPr>
            <a:endParaRPr lang="en-US" dirty="0"/>
          </a:p>
        </p:txBody>
      </p:sp>
      <p:sp>
        <p:nvSpPr>
          <p:cNvPr id="6" name="Title 1"/>
          <p:cNvSpPr>
            <a:spLocks noGrp="1"/>
          </p:cNvSpPr>
          <p:nvPr>
            <p:ph type="title"/>
          </p:nvPr>
        </p:nvSpPr>
        <p:spPr>
          <a:xfrm>
            <a:off x="492483" y="0"/>
            <a:ext cx="8202706"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Common Sense</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7" name="Picture 6"/>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4533" b="100000" l="0" r="100000">
                        <a14:foregroundMark x1="11661" y1="60297" x2="3283" y2="59369"/>
                        <a14:foregroundMark x1="14405" y1="59678" x2="14405" y2="59678"/>
                        <a14:foregroundMark x1="59138" y1="40198" x2="58158" y2="44032"/>
                        <a14:foregroundMark x1="72073" y1="23624" x2="73052" y2="27149"/>
                        <a14:foregroundMark x1="73836" y1="26469" x2="73836" y2="26469"/>
                        <a14:foregroundMark x1="74571" y1="28695" x2="74571" y2="28695"/>
                        <a14:foregroundMark x1="72317" y1="21398" x2="66977" y2="16883"/>
                        <a14:foregroundMark x1="63449" y1="16265" x2="59432" y2="19790"/>
                        <a14:foregroundMark x1="57913" y1="26160" x2="57913" y2="26160"/>
                        <a14:foregroundMark x1="58403" y1="22016" x2="58403" y2="22016"/>
                        <a14:foregroundMark x1="65997" y1="15955" x2="67271" y2="15955"/>
                        <a14:foregroundMark x1="68986" y1="16636" x2="71485" y2="18862"/>
                        <a14:foregroundMark x1="72317" y1="19975" x2="72317" y2="19975"/>
                        <a14:foregroundMark x1="73885" y1="23377" x2="73885" y2="23377"/>
                        <a14:foregroundMark x1="75649" y1="25788" x2="75649" y2="29375"/>
                        <a14:foregroundMark x1="73885" y1="31354" x2="75355" y2="36178"/>
                        <a14:foregroundMark x1="75649" y1="33395" x2="76531" y2="35498"/>
                        <a14:foregroundMark x1="75992" y1="29190" x2="76678" y2="29623"/>
                        <a14:foregroundMark x1="58207" y1="23500" x2="58011" y2="24861"/>
                        <a14:foregroundMark x1="58060" y1="19975" x2="58060" y2="19975"/>
                        <a14:foregroundMark x1="59873" y1="17996" x2="59873" y2="17996"/>
                        <a14:foregroundMark x1="64380" y1="15955" x2="64380" y2="15955"/>
                        <a14:foregroundMark x1="65066" y1="15275" x2="65066" y2="15275"/>
                        <a14:foregroundMark x1="68447" y1="15955" x2="68447" y2="15955"/>
                        <a14:foregroundMark x1="69672" y1="16203" x2="69672" y2="16203"/>
                        <a14:foregroundMark x1="57521" y1="28510" x2="59187" y2="34632"/>
                        <a14:foregroundMark x1="57129" y1="28200" x2="57521" y2="31664"/>
                        <a14:foregroundMark x1="56541" y1="28695" x2="56541" y2="28695"/>
                        <a14:foregroundMark x1="59579" y1="35189" x2="59579" y2="35189"/>
                        <a14:backgroundMark x1="1274" y1="57761" x2="1274" y2="57761"/>
                        <a14:backgroundMark x1="27046" y1="62832" x2="29348" y2="65430"/>
                        <a14:backgroundMark x1="29593" y1="67347" x2="35130" y2="70192"/>
                        <a14:backgroundMark x1="20725" y1="62523" x2="18226" y2="59988"/>
                        <a14:backgroundMark x1="19500" y1="66667" x2="19500" y2="66667"/>
                        <a14:backgroundMark x1="4508" y1="93816" x2="4459" y2="99938"/>
                      </a14:backgroundRemoval>
                    </a14:imgEffect>
                  </a14:imgLayer>
                </a14:imgProps>
              </a:ext>
              <a:ext uri="{28A0092B-C50C-407E-A947-70E740481C1C}">
                <a14:useLocalDpi xmlns:a14="http://schemas.microsoft.com/office/drawing/2010/main"/>
              </a:ext>
            </a:extLst>
          </a:blip>
          <a:srcRect/>
          <a:stretch/>
        </p:blipFill>
        <p:spPr>
          <a:xfrm flipH="1">
            <a:off x="4593836" y="3275463"/>
            <a:ext cx="4522802" cy="3582538"/>
          </a:xfrm>
          <a:prstGeom prst="rect">
            <a:avLst/>
          </a:prstGeom>
          <a:effectLst>
            <a:glow rad="228600">
              <a:schemeClr val="accent6">
                <a:satMod val="175000"/>
                <a:alpha val="40000"/>
              </a:schemeClr>
            </a:glow>
          </a:effectLst>
        </p:spPr>
      </p:pic>
      <p:sp>
        <p:nvSpPr>
          <p:cNvPr id="10" name="Rounded Rectangular Callout 9"/>
          <p:cNvSpPr/>
          <p:nvPr/>
        </p:nvSpPr>
        <p:spPr>
          <a:xfrm>
            <a:off x="4352544" y="2550128"/>
            <a:ext cx="1438656" cy="1319282"/>
          </a:xfrm>
          <a:prstGeom prst="wedgeRoundRectCallout">
            <a:avLst>
              <a:gd name="adj1" fmla="val 36687"/>
              <a:gd name="adj2" fmla="val 67734"/>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My pamphlet was widely read</a:t>
            </a:r>
            <a:endParaRPr lang="en-US" dirty="0"/>
          </a:p>
        </p:txBody>
      </p:sp>
      <p:sp>
        <p:nvSpPr>
          <p:cNvPr id="11" name="Rounded Rectangular Callout 10"/>
          <p:cNvSpPr/>
          <p:nvPr/>
        </p:nvSpPr>
        <p:spPr>
          <a:xfrm>
            <a:off x="2808224" y="4161625"/>
            <a:ext cx="1438656" cy="1319282"/>
          </a:xfrm>
          <a:prstGeom prst="wedgeRoundRectCallout">
            <a:avLst>
              <a:gd name="adj1" fmla="val 134851"/>
              <a:gd name="adj2" fmla="val -23910"/>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 helped gain popular support</a:t>
            </a:r>
            <a:endParaRPr lang="en-US" dirty="0"/>
          </a:p>
        </p:txBody>
      </p:sp>
      <p:sp>
        <p:nvSpPr>
          <p:cNvPr id="8" name="Rounded Rectangular Callout 7"/>
          <p:cNvSpPr/>
          <p:nvPr/>
        </p:nvSpPr>
        <p:spPr>
          <a:xfrm>
            <a:off x="6451600" y="2448560"/>
            <a:ext cx="2519680" cy="1486544"/>
          </a:xfrm>
          <a:prstGeom prst="wedgeRoundRectCallout">
            <a:avLst>
              <a:gd name="adj1" fmla="val -37092"/>
              <a:gd name="adj2" fmla="val 75445"/>
              <a:gd name="adj3" fmla="val 16667"/>
            </a:avLst>
          </a:prstGeom>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6614161" y="2591744"/>
            <a:ext cx="2194561" cy="1200329"/>
          </a:xfrm>
          <a:prstGeom prst="rect">
            <a:avLst/>
          </a:prstGeom>
        </p:spPr>
        <p:txBody>
          <a:bodyPr wrap="square">
            <a:spAutoFit/>
          </a:bodyPr>
          <a:lstStyle/>
          <a:p>
            <a:pPr algn="ctr">
              <a:spcAft>
                <a:spcPct val="50000"/>
              </a:spcAft>
            </a:pPr>
            <a:r>
              <a:rPr lang="en-US" dirty="0" smtClean="0">
                <a:latin typeface="Arial" charset="0"/>
              </a:rPr>
              <a:t>Colonies </a:t>
            </a:r>
            <a:r>
              <a:rPr lang="en-US" dirty="0">
                <a:latin typeface="Arial" charset="0"/>
              </a:rPr>
              <a:t>no longer needed British </a:t>
            </a:r>
            <a:r>
              <a:rPr lang="en-US" dirty="0" smtClean="0">
                <a:latin typeface="Arial" charset="0"/>
              </a:rPr>
              <a:t>rule &amp; deserve independence!</a:t>
            </a:r>
            <a:endParaRPr lang="en-US" dirty="0">
              <a:latin typeface="Arial" charset="0"/>
            </a:endParaRPr>
          </a:p>
        </p:txBody>
      </p:sp>
    </p:spTree>
    <p:extLst>
      <p:ext uri="{BB962C8B-B14F-4D97-AF65-F5344CB8AC3E}">
        <p14:creationId xmlns:p14="http://schemas.microsoft.com/office/powerpoint/2010/main" val="20482470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67" y="-1"/>
            <a:ext cx="9227962" cy="6938035"/>
          </a:xfrm>
          <a:prstGeom prst="rect">
            <a:avLst/>
          </a:prstGeom>
        </p:spPr>
      </p:pic>
      <p:sp>
        <p:nvSpPr>
          <p:cNvPr id="3" name="Content Placeholder 2"/>
          <p:cNvSpPr>
            <a:spLocks noGrp="1"/>
          </p:cNvSpPr>
          <p:nvPr>
            <p:ph idx="1"/>
          </p:nvPr>
        </p:nvSpPr>
        <p:spPr>
          <a:xfrm>
            <a:off x="4911783" y="603054"/>
            <a:ext cx="3767801" cy="5243368"/>
          </a:xfrm>
        </p:spPr>
        <p:txBody>
          <a:bodyPr>
            <a:normAutofit fontScale="92500"/>
          </a:bodyPr>
          <a:lstStyle/>
          <a:p>
            <a:r>
              <a:rPr lang="en-US" sz="3600" dirty="0" smtClean="0">
                <a:solidFill>
                  <a:schemeClr val="bg1"/>
                </a:solidFill>
                <a:effectLst>
                  <a:glow rad="177800">
                    <a:schemeClr val="tx1">
                      <a:alpha val="75000"/>
                    </a:schemeClr>
                  </a:glow>
                </a:effectLst>
              </a:rPr>
              <a:t>Your friend Benjamin </a:t>
            </a:r>
            <a:r>
              <a:rPr lang="en-US" sz="3600" dirty="0">
                <a:solidFill>
                  <a:schemeClr val="bg1"/>
                </a:solidFill>
                <a:effectLst>
                  <a:glow rad="177800">
                    <a:schemeClr val="tx1">
                      <a:alpha val="75000"/>
                    </a:schemeClr>
                  </a:glow>
                </a:effectLst>
              </a:rPr>
              <a:t>Franklin, one of the most famous men </a:t>
            </a:r>
            <a:r>
              <a:rPr lang="en-US" sz="3600" dirty="0" smtClean="0">
                <a:solidFill>
                  <a:schemeClr val="bg1"/>
                </a:solidFill>
                <a:effectLst>
                  <a:glow rad="177800">
                    <a:schemeClr val="tx1">
                      <a:alpha val="75000"/>
                    </a:schemeClr>
                  </a:glow>
                </a:effectLst>
              </a:rPr>
              <a:t>the </a:t>
            </a:r>
            <a:r>
              <a:rPr lang="en-US" sz="3600" dirty="0">
                <a:solidFill>
                  <a:schemeClr val="bg1"/>
                </a:solidFill>
                <a:effectLst>
                  <a:glow rad="177800">
                    <a:schemeClr val="tx1">
                      <a:alpha val="75000"/>
                    </a:schemeClr>
                  </a:glow>
                </a:effectLst>
              </a:rPr>
              <a:t>world, </a:t>
            </a:r>
            <a:r>
              <a:rPr lang="en-US" sz="3600" dirty="0" smtClean="0">
                <a:solidFill>
                  <a:schemeClr val="bg1"/>
                </a:solidFill>
                <a:effectLst>
                  <a:glow rad="177800">
                    <a:schemeClr val="tx1">
                      <a:alpha val="75000"/>
                    </a:schemeClr>
                  </a:glow>
                </a:effectLst>
              </a:rPr>
              <a:t>was also sent </a:t>
            </a:r>
            <a:r>
              <a:rPr lang="en-US" sz="3600" dirty="0">
                <a:solidFill>
                  <a:schemeClr val="bg1"/>
                </a:solidFill>
                <a:effectLst>
                  <a:glow rad="177800">
                    <a:schemeClr val="tx1">
                      <a:alpha val="75000"/>
                    </a:schemeClr>
                  </a:glow>
                </a:effectLst>
              </a:rPr>
              <a:t>to France to ask for military aid as well as a loan. </a:t>
            </a:r>
          </a:p>
          <a:p>
            <a:r>
              <a:rPr lang="en-US" sz="3600" dirty="0">
                <a:solidFill>
                  <a:schemeClr val="bg1"/>
                </a:solidFill>
                <a:effectLst>
                  <a:glow rad="177800">
                    <a:schemeClr val="tx1">
                      <a:alpha val="75000"/>
                    </a:schemeClr>
                  </a:glow>
                </a:effectLst>
              </a:rPr>
              <a:t>And the war was on!</a:t>
            </a:r>
          </a:p>
          <a:p>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429" y="274638"/>
            <a:ext cx="4565440" cy="6407635"/>
          </a:xfrm>
          <a:prstGeom prst="rect">
            <a:avLst/>
          </a:prstGeom>
        </p:spPr>
      </p:pic>
    </p:spTree>
    <p:extLst>
      <p:ext uri="{BB962C8B-B14F-4D97-AF65-F5344CB8AC3E}">
        <p14:creationId xmlns:p14="http://schemas.microsoft.com/office/powerpoint/2010/main" val="4238074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tumblr_kt7r5kglsN1qaru4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52526614"/>
              </p:ext>
            </p:extLst>
          </p:nvPr>
        </p:nvGraphicFramePr>
        <p:xfrm>
          <a:off x="447040" y="316653"/>
          <a:ext cx="8361681" cy="6171354"/>
        </p:xfrm>
        <a:graphic>
          <a:graphicData uri="http://schemas.openxmlformats.org/drawingml/2006/table">
            <a:tbl>
              <a:tblPr firstRow="1" bandRow="1">
                <a:tableStyleId>{85BE263C-DBD7-4A20-BB59-AAB30ACAA65A}</a:tableStyleId>
              </a:tblPr>
              <a:tblGrid>
                <a:gridCol w="1584960"/>
                <a:gridCol w="2844800"/>
                <a:gridCol w="3931921"/>
              </a:tblGrid>
              <a:tr h="35052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AMERICAN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BRITISH</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16847">
                <a:tc>
                  <a:txBody>
                    <a:bodyPr/>
                    <a:lstStyle/>
                    <a:p>
                      <a:r>
                        <a:rPr lang="en-US" dirty="0" smtClean="0"/>
                        <a:t>Political</a:t>
                      </a:r>
                      <a:r>
                        <a:rPr lang="en-US" baseline="0" dirty="0" smtClean="0"/>
                        <a:t> Advantages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tx2">
                              <a:lumMod val="75000"/>
                            </a:schemeClr>
                          </a:solidFill>
                        </a:rPr>
                        <a:t>Fighting to defend independence</a:t>
                      </a:r>
                    </a:p>
                    <a:p>
                      <a:pPr marL="285750" indent="-285750">
                        <a:buFont typeface="Arial"/>
                        <a:buChar char="•"/>
                      </a:pPr>
                      <a:r>
                        <a:rPr lang="en-US" sz="1700" dirty="0" smtClean="0">
                          <a:solidFill>
                            <a:schemeClr val="tx2">
                              <a:lumMod val="75000"/>
                            </a:schemeClr>
                          </a:solidFill>
                        </a:rPr>
                        <a:t>Democracy</a:t>
                      </a:r>
                    </a:p>
                    <a:p>
                      <a:pPr marL="285750" indent="-285750">
                        <a:buFont typeface="Arial"/>
                        <a:buChar char="•"/>
                      </a:pPr>
                      <a:r>
                        <a:rPr lang="en-US" sz="1700" dirty="0" smtClean="0">
                          <a:solidFill>
                            <a:schemeClr val="tx2">
                              <a:lumMod val="75000"/>
                            </a:schemeClr>
                          </a:solidFill>
                        </a:rPr>
                        <a:t>Help of France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accent2">
                              <a:lumMod val="50000"/>
                            </a:schemeClr>
                          </a:solidFill>
                        </a:rPr>
                        <a:t>Well organized, respected </a:t>
                      </a:r>
                      <a:r>
                        <a:rPr lang="en-US" sz="1700" dirty="0" err="1" smtClean="0">
                          <a:solidFill>
                            <a:schemeClr val="accent2">
                              <a:lumMod val="50000"/>
                            </a:schemeClr>
                          </a:solidFill>
                        </a:rPr>
                        <a:t>gov</a:t>
                      </a:r>
                      <a:r>
                        <a:rPr lang="ja-JP" altLang="en-US" sz="1700" dirty="0" smtClean="0">
                          <a:solidFill>
                            <a:schemeClr val="accent2">
                              <a:lumMod val="50000"/>
                            </a:schemeClr>
                          </a:solidFill>
                        </a:rPr>
                        <a:t>’</a:t>
                      </a:r>
                      <a:r>
                        <a:rPr lang="en-US" sz="1700" dirty="0" smtClean="0">
                          <a:solidFill>
                            <a:schemeClr val="accent2">
                              <a:lumMod val="50000"/>
                            </a:schemeClr>
                          </a:solidFill>
                        </a:rPr>
                        <a:t>t.</a:t>
                      </a:r>
                    </a:p>
                    <a:p>
                      <a:pPr marL="285750" indent="-285750">
                        <a:buFont typeface="Arial"/>
                        <a:buChar char="•"/>
                      </a:pPr>
                      <a:r>
                        <a:rPr lang="en-US" sz="1700" dirty="0" smtClean="0">
                          <a:solidFill>
                            <a:schemeClr val="accent2">
                              <a:lumMod val="50000"/>
                            </a:schemeClr>
                          </a:solidFill>
                        </a:rPr>
                        <a:t>#1 power in the world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16847">
                <a:tc>
                  <a:txBody>
                    <a:bodyPr/>
                    <a:lstStyle/>
                    <a:p>
                      <a:r>
                        <a:rPr lang="en-US" dirty="0" smtClean="0"/>
                        <a:t>Economic Advantages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tx2">
                              <a:lumMod val="75000"/>
                            </a:schemeClr>
                          </a:solidFill>
                        </a:rPr>
                        <a:t>Live off the land</a:t>
                      </a:r>
                      <a:endParaRPr lang="en-US" sz="1700" dirty="0" smtClean="0">
                        <a:solidFill>
                          <a:schemeClr val="tx2">
                            <a:lumMod val="75000"/>
                          </a:schemeClr>
                        </a:solidFill>
                        <a:latin typeface="Arial Unicode MS"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accent2">
                              <a:lumMod val="50000"/>
                            </a:schemeClr>
                          </a:solidFill>
                        </a:rPr>
                        <a:t>Benefits of empire – huge trading network</a:t>
                      </a:r>
                    </a:p>
                    <a:p>
                      <a:pPr marL="285750" indent="-285750">
                        <a:buFont typeface="Arial"/>
                        <a:buChar char="•"/>
                      </a:pPr>
                      <a:r>
                        <a:rPr lang="en-US" sz="1700" dirty="0" smtClean="0">
                          <a:solidFill>
                            <a:schemeClr val="accent2">
                              <a:lumMod val="50000"/>
                            </a:schemeClr>
                          </a:solidFill>
                        </a:rPr>
                        <a:t>Many industries to create supplies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16847">
                <a:tc>
                  <a:txBody>
                    <a:bodyPr/>
                    <a:lstStyle/>
                    <a:p>
                      <a:r>
                        <a:rPr lang="en-US" dirty="0" smtClean="0"/>
                        <a:t>Social Advantages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tx2">
                              <a:lumMod val="75000"/>
                            </a:schemeClr>
                          </a:solidFill>
                        </a:rPr>
                        <a:t>Identity as </a:t>
                      </a:r>
                      <a:r>
                        <a:rPr lang="ja-JP" altLang="en-US" sz="1700" dirty="0" smtClean="0">
                          <a:solidFill>
                            <a:schemeClr val="tx2">
                              <a:lumMod val="75000"/>
                            </a:schemeClr>
                          </a:solidFill>
                        </a:rPr>
                        <a:t>“</a:t>
                      </a:r>
                      <a:r>
                        <a:rPr lang="en-US" sz="1700" dirty="0" smtClean="0">
                          <a:solidFill>
                            <a:schemeClr val="tx2">
                              <a:lumMod val="75000"/>
                            </a:schemeClr>
                          </a:solidFill>
                        </a:rPr>
                        <a:t>American</a:t>
                      </a:r>
                      <a:r>
                        <a:rPr lang="ja-JP" altLang="en-US" sz="1700" dirty="0" smtClean="0">
                          <a:solidFill>
                            <a:schemeClr val="tx2">
                              <a:lumMod val="75000"/>
                            </a:schemeClr>
                          </a:solidFill>
                        </a:rPr>
                        <a:t>”</a:t>
                      </a:r>
                      <a:r>
                        <a:rPr lang="en-US" sz="1700" dirty="0" smtClean="0">
                          <a:solidFill>
                            <a:schemeClr val="tx2">
                              <a:lumMod val="75000"/>
                            </a:schemeClr>
                          </a:solidFill>
                        </a:rPr>
                        <a:t> </a:t>
                      </a:r>
                    </a:p>
                    <a:p>
                      <a:pPr marL="285750" indent="-285750">
                        <a:buFont typeface="Arial"/>
                        <a:buChar char="•"/>
                      </a:pPr>
                      <a:r>
                        <a:rPr lang="en-US" sz="1700" dirty="0" smtClean="0">
                          <a:solidFill>
                            <a:schemeClr val="tx2">
                              <a:lumMod val="75000"/>
                            </a:schemeClr>
                          </a:solidFill>
                        </a:rPr>
                        <a:t>Women help out</a:t>
                      </a:r>
                      <a:endParaRPr lang="en-US" sz="1700" dirty="0">
                        <a:solidFill>
                          <a:schemeClr val="tx2">
                            <a:lumMod val="7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700" dirty="0" smtClean="0">
                          <a:solidFill>
                            <a:schemeClr val="accent2">
                              <a:lumMod val="50000"/>
                            </a:schemeClr>
                          </a:solidFill>
                        </a:rPr>
                        <a:t>Loyalists help out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16847">
                <a:tc>
                  <a:txBody>
                    <a:bodyPr/>
                    <a:lstStyle/>
                    <a:p>
                      <a:r>
                        <a:rPr lang="en-US" dirty="0" smtClean="0"/>
                        <a:t>Military</a:t>
                      </a:r>
                      <a:r>
                        <a:rPr lang="en-US" baseline="0" dirty="0" smtClean="0"/>
                        <a:t> Advantages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tx2">
                              <a:lumMod val="75000"/>
                            </a:schemeClr>
                          </a:solidFill>
                        </a:rPr>
                        <a:t>Guerilla warfare</a:t>
                      </a:r>
                    </a:p>
                    <a:p>
                      <a:pPr marL="285750" indent="-285750">
                        <a:buFont typeface="Arial"/>
                        <a:buChar char="•"/>
                      </a:pPr>
                      <a:r>
                        <a:rPr lang="ja-JP" altLang="en-US" sz="1700" dirty="0" smtClean="0">
                          <a:solidFill>
                            <a:schemeClr val="tx2">
                              <a:lumMod val="75000"/>
                            </a:schemeClr>
                          </a:solidFill>
                        </a:rPr>
                        <a:t>“</a:t>
                      </a:r>
                      <a:r>
                        <a:rPr lang="en-US" sz="1700" dirty="0" smtClean="0">
                          <a:solidFill>
                            <a:schemeClr val="tx2">
                              <a:lumMod val="75000"/>
                            </a:schemeClr>
                          </a:solidFill>
                        </a:rPr>
                        <a:t>Home field</a:t>
                      </a:r>
                      <a:r>
                        <a:rPr lang="ja-JP" altLang="en-US" sz="1700" dirty="0" smtClean="0">
                          <a:solidFill>
                            <a:schemeClr val="tx2">
                              <a:lumMod val="75000"/>
                            </a:schemeClr>
                          </a:solidFill>
                        </a:rPr>
                        <a:t>”</a:t>
                      </a:r>
                      <a:r>
                        <a:rPr lang="en-US" sz="1700" dirty="0" smtClean="0">
                          <a:solidFill>
                            <a:schemeClr val="tx2">
                              <a:lumMod val="75000"/>
                            </a:schemeClr>
                          </a:solidFill>
                        </a:rPr>
                        <a:t> advantage</a:t>
                      </a:r>
                    </a:p>
                    <a:p>
                      <a:pPr marL="285750" indent="-285750">
                        <a:buFont typeface="Arial"/>
                        <a:buChar char="•"/>
                      </a:pPr>
                      <a:r>
                        <a:rPr lang="en-US" sz="1700" dirty="0" smtClean="0">
                          <a:solidFill>
                            <a:schemeClr val="tx2">
                              <a:lumMod val="75000"/>
                            </a:schemeClr>
                          </a:solidFill>
                        </a:rPr>
                        <a:t>Goal – Independence</a:t>
                      </a:r>
                    </a:p>
                    <a:p>
                      <a:pPr marL="285750" indent="-285750">
                        <a:buFont typeface="Arial"/>
                        <a:buChar char="•"/>
                      </a:pPr>
                      <a:r>
                        <a:rPr lang="en-US" sz="1700" dirty="0" smtClean="0">
                          <a:solidFill>
                            <a:schemeClr val="tx2">
                              <a:lumMod val="75000"/>
                            </a:schemeClr>
                          </a:solidFill>
                        </a:rPr>
                        <a:t>Good leaders – Washington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accent2">
                              <a:lumMod val="50000"/>
                            </a:schemeClr>
                          </a:solidFill>
                        </a:rPr>
                        <a:t>#1 military power in world</a:t>
                      </a:r>
                    </a:p>
                    <a:p>
                      <a:pPr marL="285750" indent="-285750">
                        <a:buFont typeface="Arial"/>
                        <a:buChar char="•"/>
                      </a:pPr>
                      <a:r>
                        <a:rPr lang="en-US" sz="1700" dirty="0" smtClean="0">
                          <a:solidFill>
                            <a:schemeClr val="accent2">
                              <a:lumMod val="50000"/>
                            </a:schemeClr>
                          </a:solidFill>
                        </a:rPr>
                        <a:t>Well-trained, well-disciplined troops</a:t>
                      </a:r>
                    </a:p>
                    <a:p>
                      <a:pPr marL="285750" indent="-285750">
                        <a:buFont typeface="Arial"/>
                        <a:buChar char="•"/>
                      </a:pPr>
                      <a:endParaRPr lang="en-US" sz="1700" dirty="0">
                        <a:solidFill>
                          <a:schemeClr val="accent2">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16847">
                <a:tc>
                  <a:txBody>
                    <a:bodyPr/>
                    <a:lstStyle/>
                    <a:p>
                      <a:r>
                        <a:rPr lang="en-US" dirty="0" smtClean="0"/>
                        <a:t>Disadvantages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en-US" sz="1700" dirty="0" smtClean="0">
                          <a:solidFill>
                            <a:schemeClr val="tx2">
                              <a:lumMod val="75000"/>
                            </a:schemeClr>
                          </a:solidFill>
                        </a:rPr>
                        <a:t>MONEY!!! (limited)</a:t>
                      </a:r>
                    </a:p>
                    <a:p>
                      <a:pPr marL="285750" indent="-285750">
                        <a:buFont typeface="Arial"/>
                        <a:buChar char="•"/>
                      </a:pPr>
                      <a:r>
                        <a:rPr lang="en-US" sz="1700" dirty="0" smtClean="0">
                          <a:solidFill>
                            <a:schemeClr val="tx2">
                              <a:lumMod val="75000"/>
                            </a:schemeClr>
                          </a:solidFill>
                        </a:rPr>
                        <a:t>SUPPLIES (low)</a:t>
                      </a:r>
                    </a:p>
                    <a:p>
                      <a:pPr marL="285750" indent="-285750">
                        <a:buFont typeface="Arial"/>
                        <a:buChar char="•"/>
                      </a:pPr>
                      <a:r>
                        <a:rPr lang="en-US" sz="1700" dirty="0" smtClean="0">
                          <a:solidFill>
                            <a:schemeClr val="tx2">
                              <a:lumMod val="75000"/>
                            </a:schemeClr>
                          </a:solidFill>
                        </a:rPr>
                        <a:t>TRAINING (poor)</a:t>
                      </a:r>
                    </a:p>
                    <a:p>
                      <a:endParaRPr lang="en-US" sz="1700" dirty="0">
                        <a:solidFill>
                          <a:schemeClr val="tx2">
                            <a:lumMod val="7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ct val="50000"/>
                        </a:spcBef>
                        <a:buFontTx/>
                        <a:buChar char="•"/>
                      </a:pPr>
                      <a:r>
                        <a:rPr lang="en-US" sz="1700" dirty="0" smtClean="0">
                          <a:solidFill>
                            <a:schemeClr val="accent2">
                              <a:lumMod val="50000"/>
                            </a:schemeClr>
                          </a:solidFill>
                        </a:rPr>
                        <a:t>DISTANCE (England 3,000 miles away – difficult to communicate and coordinate.</a:t>
                      </a:r>
                    </a:p>
                    <a:p>
                      <a:pPr>
                        <a:spcBef>
                          <a:spcPct val="50000"/>
                        </a:spcBef>
                        <a:buFontTx/>
                        <a:buChar char="•"/>
                      </a:pPr>
                      <a:r>
                        <a:rPr lang="en-US" sz="1700" dirty="0" smtClean="0">
                          <a:solidFill>
                            <a:schemeClr val="accent2">
                              <a:lumMod val="50000"/>
                            </a:schemeClr>
                          </a:solidFill>
                        </a:rPr>
                        <a:t>FOREIGN MERCENARIES (Fighting for a pay check, not their own homes/freedom)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2659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5323160" y="1008530"/>
            <a:ext cx="3671428" cy="4525963"/>
          </a:xfrm>
        </p:spPr>
        <p:txBody>
          <a:bodyPr>
            <a:normAutofit/>
          </a:bodyPr>
          <a:lstStyle/>
          <a:p>
            <a:pPr marL="0" indent="0" algn="ctr">
              <a:buNone/>
            </a:pPr>
            <a:r>
              <a:rPr lang="en-US" sz="2400" dirty="0" smtClean="0"/>
              <a:t>As the war rages you are in the thick of the fighting to help America gain its independence. Pick a # to see the weapon you were given to fight with. Record the # on your sheet.</a:t>
            </a:r>
            <a:endParaRPr lang="en-US" sz="2400" dirty="0"/>
          </a:p>
        </p:txBody>
      </p:sp>
      <p:pic>
        <p:nvPicPr>
          <p:cNvPr id="4" name="Picture 3"/>
          <p:cNvPicPr>
            <a:picLocks noChangeAspect="1"/>
          </p:cNvPicPr>
          <p:nvPr/>
        </p:nvPicPr>
        <p:blipFill>
          <a:blip r:embed="rId2"/>
          <a:stretch>
            <a:fillRect/>
          </a:stretch>
        </p:blipFill>
        <p:spPr>
          <a:xfrm>
            <a:off x="229015" y="250672"/>
            <a:ext cx="4840143" cy="6306519"/>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576209" y="0"/>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Your Weapon</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6" name="Rounded Rectangle 5"/>
          <p:cNvSpPr/>
          <p:nvPr/>
        </p:nvSpPr>
        <p:spPr>
          <a:xfrm>
            <a:off x="2802648" y="4162160"/>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7" name="Rounded Rectangle 6"/>
          <p:cNvSpPr/>
          <p:nvPr/>
        </p:nvSpPr>
        <p:spPr>
          <a:xfrm>
            <a:off x="4814019" y="4163767"/>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8" name="Rounded Rectangle 7"/>
          <p:cNvSpPr/>
          <p:nvPr/>
        </p:nvSpPr>
        <p:spPr>
          <a:xfrm>
            <a:off x="6919918" y="4166981"/>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Tree>
    <p:extLst>
      <p:ext uri="{BB962C8B-B14F-4D97-AF65-F5344CB8AC3E}">
        <p14:creationId xmlns:p14="http://schemas.microsoft.com/office/powerpoint/2010/main" val="36427671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229015" y="250672"/>
            <a:ext cx="4840143" cy="6306519"/>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5323160" y="1008530"/>
            <a:ext cx="3671428" cy="4525963"/>
          </a:xfrm>
        </p:spPr>
        <p:txBody>
          <a:bodyPr>
            <a:normAutofit/>
          </a:bodyPr>
          <a:lstStyle/>
          <a:p>
            <a:pPr marL="0" indent="0" algn="ctr">
              <a:buNone/>
            </a:pPr>
            <a:r>
              <a:rPr lang="en-US" sz="2400" dirty="0" smtClean="0"/>
              <a:t>Record the weapon on your sheet.</a:t>
            </a:r>
            <a:endParaRPr lang="en-US" sz="2400" dirty="0"/>
          </a:p>
        </p:txBody>
      </p:sp>
      <p:sp>
        <p:nvSpPr>
          <p:cNvPr id="5" name="Title 1"/>
          <p:cNvSpPr txBox="1">
            <a:spLocks/>
          </p:cNvSpPr>
          <p:nvPr/>
        </p:nvSpPr>
        <p:spPr>
          <a:xfrm>
            <a:off x="5576209" y="0"/>
            <a:ext cx="3209203"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Your Weapon</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6" name="Rounded Rectangle 5"/>
          <p:cNvSpPr/>
          <p:nvPr/>
        </p:nvSpPr>
        <p:spPr>
          <a:xfrm>
            <a:off x="2702394" y="4166981"/>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prstClr val="black"/>
                </a:solidFill>
                <a:latin typeface="Bodoni MT Black" panose="02070A03080606020203" pitchFamily="18" charset="0"/>
              </a:rPr>
              <a:t>1- Musket</a:t>
            </a:r>
            <a:endParaRPr lang="en-US" sz="2400" dirty="0">
              <a:solidFill>
                <a:prstClr val="black"/>
              </a:solidFill>
              <a:latin typeface="Bodoni MT Black" panose="02070A03080606020203" pitchFamily="18" charset="0"/>
            </a:endParaRPr>
          </a:p>
        </p:txBody>
      </p:sp>
      <p:sp>
        <p:nvSpPr>
          <p:cNvPr id="7" name="Rounded Rectangle 6"/>
          <p:cNvSpPr/>
          <p:nvPr/>
        </p:nvSpPr>
        <p:spPr>
          <a:xfrm>
            <a:off x="4878043" y="4163767"/>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prstClr val="black"/>
                </a:solidFill>
                <a:latin typeface="Bodoni MT Black" panose="02070A03080606020203" pitchFamily="18" charset="0"/>
              </a:rPr>
              <a:t>2- Canon</a:t>
            </a:r>
            <a:endParaRPr lang="en-US" sz="2400" dirty="0">
              <a:solidFill>
                <a:prstClr val="black"/>
              </a:solidFill>
              <a:latin typeface="Bodoni MT Black" panose="02070A03080606020203" pitchFamily="18" charset="0"/>
            </a:endParaRPr>
          </a:p>
        </p:txBody>
      </p:sp>
      <p:sp>
        <p:nvSpPr>
          <p:cNvPr id="8" name="Rounded Rectangle 7"/>
          <p:cNvSpPr/>
          <p:nvPr/>
        </p:nvSpPr>
        <p:spPr>
          <a:xfrm>
            <a:off x="7129094" y="4166981"/>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prstClr val="black"/>
                </a:solidFill>
                <a:latin typeface="Bodoni MT Black" panose="02070A03080606020203" pitchFamily="18" charset="0"/>
              </a:rPr>
              <a:t>3- Flintlock Pistol</a:t>
            </a:r>
            <a:endParaRPr lang="en-US" sz="2400" dirty="0">
              <a:solidFill>
                <a:prstClr val="black"/>
              </a:solidFill>
              <a:latin typeface="Bodoni MT Black" panose="02070A03080606020203" pitchFamily="18" charset="0"/>
            </a:endParaRPr>
          </a:p>
        </p:txBody>
      </p:sp>
      <p:sp>
        <p:nvSpPr>
          <p:cNvPr id="9" name="Oval 8"/>
          <p:cNvSpPr/>
          <p:nvPr/>
        </p:nvSpPr>
        <p:spPr>
          <a:xfrm>
            <a:off x="2824098" y="2391545"/>
            <a:ext cx="1507145" cy="1507145"/>
          </a:xfrm>
          <a:prstGeom prst="ellipse">
            <a:avLst/>
          </a:prstGeom>
          <a:blipFill>
            <a:blip r:embed="rId3" cstate="email">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5069158" y="2391545"/>
            <a:ext cx="1507145" cy="1507145"/>
          </a:xfrm>
          <a:prstGeom prst="ellipse">
            <a:avLst/>
          </a:prstGeom>
          <a:blipFill>
            <a:blip r:embed="rId4" cstate="email">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7278267" y="2391545"/>
            <a:ext cx="1507145" cy="1507145"/>
          </a:xfrm>
          <a:prstGeom prst="ellipse">
            <a:avLst/>
          </a:prstGeom>
          <a:blipFill>
            <a:blip r:embed="rId5" cstate="email">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43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14942" y="0"/>
            <a:ext cx="9321855" cy="6858000"/>
          </a:xfrm>
          <a:prstGeom prst="rect">
            <a:avLst/>
          </a:prstGeom>
        </p:spPr>
      </p:pic>
      <p:sp>
        <p:nvSpPr>
          <p:cNvPr id="5" name="Rectangle 4"/>
          <p:cNvSpPr/>
          <p:nvPr/>
        </p:nvSpPr>
        <p:spPr>
          <a:xfrm>
            <a:off x="1410447" y="1143000"/>
            <a:ext cx="3209364" cy="452717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smtClean="0"/>
              <a:t>This side of the room will represent the British Red coats.</a:t>
            </a:r>
          </a:p>
          <a:p>
            <a:pPr algn="ctr"/>
            <a:r>
              <a:rPr lang="en-US" sz="2000" dirty="0" smtClean="0"/>
              <a:t>Tear a piece of paper out of your notebook and make a paper ball.</a:t>
            </a:r>
          </a:p>
          <a:p>
            <a:pPr algn="ctr"/>
            <a:r>
              <a:rPr lang="en-US" sz="2000" dirty="0" smtClean="0"/>
              <a:t>Get out of your desk and stand close together to represent the British who walked in organized lines.</a:t>
            </a:r>
          </a:p>
          <a:p>
            <a:pPr algn="ctr"/>
            <a:endParaRPr lang="en-US" sz="2000" dirty="0"/>
          </a:p>
          <a:p>
            <a:pPr algn="ctr"/>
            <a:endParaRPr lang="en-US" sz="2000" dirty="0" smtClean="0"/>
          </a:p>
          <a:p>
            <a:pPr algn="ctr"/>
            <a:endParaRPr lang="en-US" sz="2000" dirty="0"/>
          </a:p>
        </p:txBody>
      </p:sp>
      <p:sp>
        <p:nvSpPr>
          <p:cNvPr id="6" name="Rectangle 5"/>
          <p:cNvSpPr/>
          <p:nvPr/>
        </p:nvSpPr>
        <p:spPr>
          <a:xfrm>
            <a:off x="4766238" y="1143000"/>
            <a:ext cx="3003174" cy="4527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This side of the room will represent the </a:t>
            </a:r>
            <a:r>
              <a:rPr lang="en-US" sz="2000" dirty="0" smtClean="0"/>
              <a:t>American militia men &amp; women.</a:t>
            </a:r>
            <a:endParaRPr lang="en-US" sz="2000" dirty="0"/>
          </a:p>
          <a:p>
            <a:pPr algn="ctr"/>
            <a:r>
              <a:rPr lang="en-US" sz="2000" dirty="0"/>
              <a:t>Tear a piece of paper out of your notebook and make a paper ball.</a:t>
            </a:r>
          </a:p>
          <a:p>
            <a:pPr algn="ctr"/>
            <a:r>
              <a:rPr lang="en-US" sz="2000" dirty="0"/>
              <a:t>Get out of your desk and </a:t>
            </a:r>
            <a:r>
              <a:rPr lang="en-US" sz="2000" dirty="0" smtClean="0"/>
              <a:t>stand where ever you want, you can even stand on your desk.</a:t>
            </a:r>
          </a:p>
          <a:p>
            <a:pPr algn="ctr"/>
            <a:endParaRPr lang="en-US" sz="2000" dirty="0"/>
          </a:p>
          <a:p>
            <a:pPr algn="ctr"/>
            <a:endParaRPr lang="en-US" sz="2000" dirty="0" smtClean="0"/>
          </a:p>
          <a:p>
            <a:pPr algn="ctr"/>
            <a:endParaRPr lang="en-US" sz="2000" dirty="0"/>
          </a:p>
        </p:txBody>
      </p:sp>
      <p:sp>
        <p:nvSpPr>
          <p:cNvPr id="7"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British </a:t>
            </a:r>
            <a:r>
              <a:rPr lang="en-US" sz="6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vs</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 Colonists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8" name="Rectangle 7"/>
          <p:cNvSpPr/>
          <p:nvPr/>
        </p:nvSpPr>
        <p:spPr>
          <a:xfrm>
            <a:off x="657412" y="5767293"/>
            <a:ext cx="7978588" cy="567765"/>
          </a:xfrm>
          <a:prstGeom prst="rect">
            <a:avLst/>
          </a:prstGeom>
          <a:effectLst>
            <a:glow rad="2286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t>When the teacher gives the “OK” throw your paper ball at the enemy</a:t>
            </a:r>
            <a:endParaRPr lang="en-US" sz="2000" dirty="0"/>
          </a:p>
        </p:txBody>
      </p:sp>
      <p:sp>
        <p:nvSpPr>
          <p:cNvPr id="9" name="Rectangle 8"/>
          <p:cNvSpPr/>
          <p:nvPr/>
        </p:nvSpPr>
        <p:spPr>
          <a:xfrm>
            <a:off x="657412" y="5767293"/>
            <a:ext cx="7978588" cy="567765"/>
          </a:xfrm>
          <a:prstGeom prst="rect">
            <a:avLst/>
          </a:prstGeom>
          <a:effectLst>
            <a:glow rad="2286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t>Which strategy was more effective?</a:t>
            </a:r>
            <a:endParaRPr lang="en-US" sz="2000" dirty="0"/>
          </a:p>
        </p:txBody>
      </p:sp>
      <p:pic>
        <p:nvPicPr>
          <p:cNvPr id="10" name="Picture 9"/>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7556" l="49758" r="95652">
                        <a14:foregroundMark x1="88647" y1="1316" x2="88647" y2="18609"/>
                        <a14:foregroundMark x1="65942" y1="21241" x2="65942" y2="21241"/>
                        <a14:foregroundMark x1="65217" y1="22368" x2="65217" y2="22368"/>
                        <a14:foregroundMark x1="64976" y1="23684" x2="64976" y2="23684"/>
                      </a14:backgroundRemoval>
                    </a14:imgEffect>
                  </a14:imgLayer>
                </a14:imgProps>
              </a:ext>
              <a:ext uri="{28A0092B-C50C-407E-A947-70E740481C1C}">
                <a14:useLocalDpi xmlns:a14="http://schemas.microsoft.com/office/drawing/2010/main"/>
              </a:ext>
            </a:extLst>
          </a:blip>
          <a:srcRect/>
          <a:stretch/>
        </p:blipFill>
        <p:spPr>
          <a:xfrm flipH="1">
            <a:off x="-308289" y="783754"/>
            <a:ext cx="4288117" cy="498353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6" cstate="email">
            <a:extLst>
              <a:ext uri="{BEBA8EAE-BF5A-486C-A8C5-ECC9F3942E4B}">
                <a14:imgProps xmlns:a14="http://schemas.microsoft.com/office/drawing/2010/main">
                  <a14:imgLayer r:embed="rId5">
                    <a14:imgEffect>
                      <a14:backgroundRemoval t="0" b="97180" l="0" r="42271">
                        <a14:foregroundMark x1="88647" y1="1316" x2="88647" y2="18609"/>
                        <a14:foregroundMark x1="10870" y1="55827" x2="5314" y2="81391"/>
                        <a14:foregroundMark x1="22947" y1="72744" x2="23430" y2="76504"/>
                        <a14:foregroundMark x1="21014" y1="76504" x2="21014" y2="76504"/>
                        <a14:foregroundMark x1="27295" y1="60150" x2="27295" y2="60150"/>
                        <a14:foregroundMark x1="9662" y1="34023" x2="9662" y2="34023"/>
                        <a14:foregroundMark x1="19807" y1="58647" x2="19807" y2="58647"/>
                        <a14:backgroundMark x1="16667" y1="61842" x2="16667" y2="61842"/>
                      </a14:backgroundRemoval>
                    </a14:imgEffect>
                  </a14:imgLayer>
                </a14:imgProps>
              </a:ext>
              <a:ext uri="{28A0092B-C50C-407E-A947-70E740481C1C}">
                <a14:useLocalDpi xmlns:a14="http://schemas.microsoft.com/office/drawing/2010/main"/>
              </a:ext>
            </a:extLst>
          </a:blip>
          <a:srcRect/>
          <a:stretch/>
        </p:blipFill>
        <p:spPr>
          <a:xfrm flipH="1">
            <a:off x="4840942" y="1247587"/>
            <a:ext cx="4288117" cy="498353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6384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3" descr="Screen Shot 2015-07-01 at 10.41.54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9539"/>
            <a:ext cx="9144000" cy="4418395"/>
          </a:xfrm>
          <a:prstGeom prst="rect">
            <a:avLst/>
          </a:prstGeom>
        </p:spPr>
      </p:pic>
    </p:spTree>
    <p:extLst>
      <p:ext uri="{BB962C8B-B14F-4D97-AF65-F5344CB8AC3E}">
        <p14:creationId xmlns:p14="http://schemas.microsoft.com/office/powerpoint/2010/main" val="13053509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descr="tumblr_kt7r5kglsN1qaru4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5825572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British Strategy</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20457038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94381"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6000"/>
                    </a14:imgEffect>
                  </a14:imgLayer>
                </a14:imgProps>
              </a:ext>
            </a:extLst>
          </a:blip>
          <a:stretch>
            <a:fillRect/>
          </a:stretch>
        </p:blipFill>
        <p:spPr>
          <a:xfrm flipH="1">
            <a:off x="-463177" y="657412"/>
            <a:ext cx="9476881" cy="6200588"/>
          </a:xfrm>
          <a:prstGeom prst="rect">
            <a:avLst/>
          </a:prstGeom>
          <a:effectLst>
            <a:glow rad="228600">
              <a:schemeClr val="accent2">
                <a:satMod val="175000"/>
                <a:alpha val="40000"/>
              </a:schemeClr>
            </a:glow>
          </a:effectLst>
        </p:spPr>
      </p:pic>
      <p:sp>
        <p:nvSpPr>
          <p:cNvPr id="3" name="Content Placeholder 2"/>
          <p:cNvSpPr>
            <a:spLocks noGrp="1"/>
          </p:cNvSpPr>
          <p:nvPr>
            <p:ph idx="1"/>
          </p:nvPr>
        </p:nvSpPr>
        <p:spPr>
          <a:xfrm>
            <a:off x="5547351" y="956237"/>
            <a:ext cx="3466353" cy="4525963"/>
          </a:xfrm>
        </p:spPr>
        <p:txBody>
          <a:bodyPr>
            <a:noAutofit/>
          </a:bodyPr>
          <a:lstStyle/>
          <a:p>
            <a:pPr marL="0" indent="0" algn="ctr">
              <a:buNone/>
            </a:pPr>
            <a:r>
              <a:rPr lang="en-US" dirty="0" smtClean="0">
                <a:solidFill>
                  <a:schemeClr val="bg1"/>
                </a:solidFill>
              </a:rPr>
              <a:t>Pick a # to see if the strategy you used to fight was effective. Record the # on your sheet.</a:t>
            </a:r>
            <a:endParaRPr lang="en-US" dirty="0">
              <a:solidFill>
                <a:schemeClr val="bg1"/>
              </a:solidFill>
            </a:endParaRPr>
          </a:p>
        </p:txBody>
      </p:sp>
      <p:sp>
        <p:nvSpPr>
          <p:cNvPr id="5" name="Title 1"/>
          <p:cNvSpPr txBox="1">
            <a:spLocks/>
          </p:cNvSpPr>
          <p:nvPr/>
        </p:nvSpPr>
        <p:spPr>
          <a:xfrm>
            <a:off x="5248453" y="0"/>
            <a:ext cx="3536959"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Your Strategy</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6" name="Rounded Rectangle 5"/>
          <p:cNvSpPr/>
          <p:nvPr/>
        </p:nvSpPr>
        <p:spPr>
          <a:xfrm>
            <a:off x="2668976" y="4162160"/>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7" name="Rounded Rectangle 6"/>
          <p:cNvSpPr/>
          <p:nvPr/>
        </p:nvSpPr>
        <p:spPr>
          <a:xfrm>
            <a:off x="4747183" y="4148816"/>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8" name="Rounded Rectangle 7"/>
          <p:cNvSpPr/>
          <p:nvPr/>
        </p:nvSpPr>
        <p:spPr>
          <a:xfrm>
            <a:off x="6919918" y="4150730"/>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Tree>
    <p:extLst>
      <p:ext uri="{BB962C8B-B14F-4D97-AF65-F5344CB8AC3E}">
        <p14:creationId xmlns:p14="http://schemas.microsoft.com/office/powerpoint/2010/main" val="2108557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576" y="0"/>
            <a:ext cx="12192000" cy="6858000"/>
          </a:xfrm>
          <a:prstGeom prst="rect">
            <a:avLst/>
          </a:prstGeom>
        </p:spPr>
      </p:pic>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1435100" y="939800"/>
            <a:ext cx="6781800" cy="49784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1153244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94381"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6000"/>
                    </a14:imgEffect>
                  </a14:imgLayer>
                </a14:imgProps>
              </a:ext>
            </a:extLst>
          </a:blip>
          <a:stretch>
            <a:fillRect/>
          </a:stretch>
        </p:blipFill>
        <p:spPr>
          <a:xfrm flipH="1">
            <a:off x="-463177" y="657412"/>
            <a:ext cx="9476881" cy="6200588"/>
          </a:xfrm>
          <a:prstGeom prst="rect">
            <a:avLst/>
          </a:prstGeom>
          <a:effectLst>
            <a:glow rad="228600">
              <a:schemeClr val="accent2">
                <a:satMod val="175000"/>
                <a:alpha val="40000"/>
              </a:schemeClr>
            </a:glow>
          </a:effectLst>
        </p:spPr>
      </p:pic>
      <p:sp>
        <p:nvSpPr>
          <p:cNvPr id="3" name="Content Placeholder 2"/>
          <p:cNvSpPr>
            <a:spLocks noGrp="1"/>
          </p:cNvSpPr>
          <p:nvPr>
            <p:ph idx="1"/>
          </p:nvPr>
        </p:nvSpPr>
        <p:spPr>
          <a:xfrm>
            <a:off x="5342276" y="1143000"/>
            <a:ext cx="3671428" cy="4525963"/>
          </a:xfrm>
        </p:spPr>
        <p:txBody>
          <a:bodyPr>
            <a:normAutofit/>
          </a:bodyPr>
          <a:lstStyle/>
          <a:p>
            <a:pPr marL="0" indent="0" algn="ctr">
              <a:buNone/>
            </a:pPr>
            <a:r>
              <a:rPr lang="en-US" sz="2400" dirty="0" smtClean="0">
                <a:solidFill>
                  <a:srgbClr val="FFFFFF"/>
                </a:solidFill>
              </a:rPr>
              <a:t>Record your strategy on your sheet</a:t>
            </a:r>
            <a:endParaRPr lang="en-US" sz="2400" dirty="0">
              <a:solidFill>
                <a:srgbClr val="FFFFFF"/>
              </a:solidFill>
            </a:endParaRPr>
          </a:p>
        </p:txBody>
      </p:sp>
      <p:sp>
        <p:nvSpPr>
          <p:cNvPr id="5" name="Title 1"/>
          <p:cNvSpPr txBox="1">
            <a:spLocks/>
          </p:cNvSpPr>
          <p:nvPr/>
        </p:nvSpPr>
        <p:spPr>
          <a:xfrm>
            <a:off x="5248453" y="0"/>
            <a:ext cx="3536959"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effectLst>
                  <a:glow rad="342900">
                    <a:srgbClr val="FF0000">
                      <a:alpha val="63000"/>
                    </a:srgbClr>
                  </a:glow>
                </a:effectLst>
                <a:latin typeface="Adobe Caslon Pro Bold"/>
                <a:cs typeface="Adobe Caslon Pro Bold"/>
              </a:rPr>
              <a:t>Your Strategy</a:t>
            </a:r>
            <a:endParaRPr lang="en-US" sz="5400" dirty="0">
              <a:solidFill>
                <a:schemeClr val="bg1"/>
              </a:solidFill>
              <a:effectLst>
                <a:glow rad="342900">
                  <a:srgbClr val="FF0000">
                    <a:alpha val="63000"/>
                  </a:srgbClr>
                </a:glow>
              </a:effectLst>
              <a:latin typeface="Adobe Caslon Pro Bold"/>
              <a:cs typeface="Adobe Caslon Pro Bold"/>
            </a:endParaRPr>
          </a:p>
        </p:txBody>
      </p:sp>
      <p:sp>
        <p:nvSpPr>
          <p:cNvPr id="6" name="Rounded Rectangle 5"/>
          <p:cNvSpPr/>
          <p:nvPr/>
        </p:nvSpPr>
        <p:spPr>
          <a:xfrm>
            <a:off x="2860017" y="4729924"/>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olidFill>
                  <a:prstClr val="black"/>
                </a:solidFill>
                <a:latin typeface="Bodoni MT Black" panose="02070A03080606020203" pitchFamily="18" charset="0"/>
              </a:rPr>
              <a:t>1-</a:t>
            </a:r>
            <a:r>
              <a:rPr lang="en-US" sz="1600" dirty="0" smtClean="0">
                <a:solidFill>
                  <a:schemeClr val="tx1"/>
                </a:solidFill>
              </a:rPr>
              <a:t>You </a:t>
            </a:r>
            <a:r>
              <a:rPr lang="en-US" sz="1600" dirty="0">
                <a:solidFill>
                  <a:schemeClr val="tx1"/>
                </a:solidFill>
              </a:rPr>
              <a:t>chose to walk </a:t>
            </a:r>
            <a:r>
              <a:rPr lang="en-US" sz="1600" dirty="0" smtClean="0">
                <a:solidFill>
                  <a:schemeClr val="tx1"/>
                </a:solidFill>
              </a:rPr>
              <a:t>in a </a:t>
            </a:r>
            <a:r>
              <a:rPr lang="en-US" sz="1600" dirty="0">
                <a:solidFill>
                  <a:schemeClr val="tx1"/>
                </a:solidFill>
              </a:rPr>
              <a:t>group </a:t>
            </a:r>
            <a:r>
              <a:rPr lang="en-US" sz="1600" dirty="0" smtClean="0">
                <a:solidFill>
                  <a:schemeClr val="tx1"/>
                </a:solidFill>
              </a:rPr>
              <a:t>you have been severely wounded</a:t>
            </a:r>
            <a:endParaRPr lang="en-US" sz="1600" dirty="0">
              <a:solidFill>
                <a:schemeClr val="tx1"/>
              </a:solidFill>
              <a:latin typeface="Bodoni MT Black" panose="02070A03080606020203" pitchFamily="18" charset="0"/>
            </a:endParaRPr>
          </a:p>
        </p:txBody>
      </p:sp>
      <p:sp>
        <p:nvSpPr>
          <p:cNvPr id="7" name="Rounded Rectangle 6"/>
          <p:cNvSpPr/>
          <p:nvPr/>
        </p:nvSpPr>
        <p:spPr>
          <a:xfrm>
            <a:off x="5039277" y="4729924"/>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prstClr val="black"/>
                </a:solidFill>
                <a:latin typeface="Bodoni MT Black" panose="02070A03080606020203" pitchFamily="18" charset="0"/>
              </a:rPr>
              <a:t>2- You effectively hid in bushes, scattering yourself from the enemy, taking many British soldiers</a:t>
            </a:r>
            <a:endParaRPr lang="en-US" sz="1400" dirty="0">
              <a:solidFill>
                <a:prstClr val="black"/>
              </a:solidFill>
              <a:latin typeface="Bodoni MT Black" panose="02070A03080606020203" pitchFamily="18" charset="0"/>
            </a:endParaRPr>
          </a:p>
        </p:txBody>
      </p:sp>
      <p:sp>
        <p:nvSpPr>
          <p:cNvPr id="8" name="Rounded Rectangle 7"/>
          <p:cNvSpPr/>
          <p:nvPr/>
        </p:nvSpPr>
        <p:spPr>
          <a:xfrm>
            <a:off x="7148210" y="4729924"/>
            <a:ext cx="1865494" cy="1869254"/>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Bodoni MT Black" panose="02070A03080606020203" pitchFamily="18" charset="0"/>
              </a:rPr>
              <a:t>3- You left the scene crying in terror</a:t>
            </a:r>
            <a:endParaRPr lang="en-US" dirty="0">
              <a:solidFill>
                <a:prstClr val="black"/>
              </a:solidFill>
              <a:latin typeface="Bodoni MT Black" panose="02070A03080606020203" pitchFamily="18" charset="0"/>
            </a:endParaRPr>
          </a:p>
        </p:txBody>
      </p:sp>
      <p:sp>
        <p:nvSpPr>
          <p:cNvPr id="12" name="Oval 11"/>
          <p:cNvSpPr/>
          <p:nvPr/>
        </p:nvSpPr>
        <p:spPr>
          <a:xfrm>
            <a:off x="2860017" y="2884604"/>
            <a:ext cx="1661459" cy="1658471"/>
          </a:xfrm>
          <a:prstGeom prst="ellipse">
            <a:avLst/>
          </a:prstGeom>
          <a:blipFill rotWithShape="1">
            <a:blip r:embed="rId5" cstate="email">
              <a:extLst>
                <a:ext uri="{28A0092B-C50C-407E-A947-70E740481C1C}">
                  <a14:useLocalDpi xmlns:a14="http://schemas.microsoft.com/office/drawing/2010/main"/>
                </a:ext>
              </a:extLst>
            </a:blip>
            <a:stretch>
              <a:fillRect/>
            </a:stretch>
          </a:blipFill>
          <a:ln w="38100" cmpd="sng">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039277" y="2884604"/>
            <a:ext cx="1661459" cy="1658471"/>
          </a:xfrm>
          <a:prstGeom prst="ellipse">
            <a:avLst/>
          </a:prstGeom>
          <a:blipFill rotWithShape="1">
            <a:blip r:embed="rId6" cstate="email">
              <a:extLst>
                <a:ext uri="{28A0092B-C50C-407E-A947-70E740481C1C}">
                  <a14:useLocalDpi xmlns:a14="http://schemas.microsoft.com/office/drawing/2010/main"/>
                </a:ext>
              </a:extLst>
            </a:blip>
            <a:stretch>
              <a:fillRect/>
            </a:stretch>
          </a:blipFill>
          <a:ln w="38100" cmpd="sng">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48210" y="2884604"/>
            <a:ext cx="1661459" cy="1658471"/>
          </a:xfrm>
          <a:prstGeom prst="ellipse">
            <a:avLst/>
          </a:prstGeom>
          <a:blipFill rotWithShape="1">
            <a:blip r:embed="rId7" cstate="email">
              <a:extLst>
                <a:ext uri="{28A0092B-C50C-407E-A947-70E740481C1C}">
                  <a14:useLocalDpi xmlns:a14="http://schemas.microsoft.com/office/drawing/2010/main"/>
                </a:ext>
              </a:extLst>
            </a:blip>
            <a:stretch>
              <a:fillRect/>
            </a:stretch>
          </a:blipFill>
          <a:ln w="38100" cmpd="sng">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1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p:cNvSpPr>
            <a:spLocks noGrp="1"/>
          </p:cNvSpPr>
          <p:nvPr>
            <p:ph idx="1"/>
          </p:nvPr>
        </p:nvSpPr>
        <p:spPr>
          <a:xfrm>
            <a:off x="290110" y="1180832"/>
            <a:ext cx="8686800" cy="5417384"/>
          </a:xfrm>
        </p:spPr>
        <p:txBody>
          <a:bodyPr>
            <a:normAutofit lnSpcReduction="10000"/>
          </a:bodyPr>
          <a:lstStyle/>
          <a:p>
            <a:r>
              <a:rPr lang="en-US" sz="2800" dirty="0">
                <a:solidFill>
                  <a:srgbClr val="FFFFFF"/>
                </a:solidFill>
                <a:effectLst>
                  <a:glow rad="228600">
                    <a:schemeClr val="tx1">
                      <a:alpha val="74000"/>
                    </a:schemeClr>
                  </a:glow>
                </a:effectLst>
              </a:rPr>
              <a:t>There were two main groups of soldiers who fought on the American side during the Revolutionary War- </a:t>
            </a:r>
            <a:r>
              <a:rPr lang="en-US" sz="2800" dirty="0" smtClean="0">
                <a:solidFill>
                  <a:srgbClr val="FFFFFF"/>
                </a:solidFill>
                <a:effectLst>
                  <a:glow rad="228600">
                    <a:schemeClr val="tx1">
                      <a:alpha val="74000"/>
                    </a:schemeClr>
                  </a:glow>
                </a:effectLst>
              </a:rPr>
              <a:t>1. </a:t>
            </a:r>
            <a:r>
              <a:rPr lang="en-US" sz="2800" dirty="0">
                <a:solidFill>
                  <a:srgbClr val="FFFFFF"/>
                </a:solidFill>
                <a:effectLst>
                  <a:glow rad="228600">
                    <a:schemeClr val="tx1">
                      <a:alpha val="74000"/>
                    </a:schemeClr>
                  </a:glow>
                </a:effectLst>
              </a:rPr>
              <a:t>C</a:t>
            </a:r>
            <a:r>
              <a:rPr lang="en-US" sz="2800" dirty="0" smtClean="0">
                <a:solidFill>
                  <a:srgbClr val="FFFFFF"/>
                </a:solidFill>
                <a:effectLst>
                  <a:glow rad="228600">
                    <a:schemeClr val="tx1">
                      <a:alpha val="74000"/>
                    </a:schemeClr>
                  </a:glow>
                </a:effectLst>
              </a:rPr>
              <a:t>olonial Militia Men </a:t>
            </a:r>
            <a:r>
              <a:rPr lang="en-US" sz="2800" dirty="0">
                <a:solidFill>
                  <a:srgbClr val="FFFFFF"/>
                </a:solidFill>
                <a:effectLst>
                  <a:glow rad="228600">
                    <a:schemeClr val="tx1">
                      <a:alpha val="74000"/>
                    </a:schemeClr>
                  </a:glow>
                </a:effectLst>
              </a:rPr>
              <a:t>&amp; Continental Army soldiers led by Washington</a:t>
            </a:r>
          </a:p>
          <a:p>
            <a:r>
              <a:rPr lang="en-US" sz="2800" dirty="0" smtClean="0">
                <a:solidFill>
                  <a:srgbClr val="FFFFFF"/>
                </a:solidFill>
                <a:effectLst>
                  <a:glow rad="228600">
                    <a:schemeClr val="tx1">
                      <a:alpha val="74000"/>
                    </a:schemeClr>
                  </a:glow>
                </a:effectLst>
              </a:rPr>
              <a:t>The average soldier age was 18-24</a:t>
            </a:r>
          </a:p>
          <a:p>
            <a:r>
              <a:rPr lang="en-US" sz="2800" dirty="0">
                <a:solidFill>
                  <a:srgbClr val="FFFFFF"/>
                </a:solidFill>
                <a:effectLst>
                  <a:glow rad="228600">
                    <a:schemeClr val="tx1">
                      <a:alpha val="74000"/>
                    </a:schemeClr>
                  </a:glow>
                </a:effectLst>
              </a:rPr>
              <a:t>Soldiers had a poor diet, worn out clothes, damp shelters, and lived in unsanitary conditions. Diseases such as smallpox and typhus killed thousands of soldiers. </a:t>
            </a:r>
          </a:p>
          <a:p>
            <a:r>
              <a:rPr lang="en-US" sz="2800" dirty="0">
                <a:solidFill>
                  <a:srgbClr val="FFFFFF"/>
                </a:solidFill>
                <a:effectLst>
                  <a:glow rad="228600">
                    <a:schemeClr val="tx1">
                      <a:alpha val="74000"/>
                    </a:schemeClr>
                  </a:glow>
                </a:effectLst>
              </a:rPr>
              <a:t>Many wives, mothers, and children followed the army. They sewed clothes, cooked meals, tended the sick, and washed the </a:t>
            </a:r>
            <a:r>
              <a:rPr lang="en-US" sz="2800" dirty="0" smtClean="0">
                <a:solidFill>
                  <a:srgbClr val="FFFFFF"/>
                </a:solidFill>
                <a:effectLst>
                  <a:glow rad="228600">
                    <a:schemeClr val="tx1">
                      <a:alpha val="74000"/>
                    </a:schemeClr>
                  </a:glow>
                </a:effectLst>
              </a:rPr>
              <a:t>laundry, and some even fought (Molly Pitcher).</a:t>
            </a:r>
          </a:p>
          <a:p>
            <a:endParaRPr lang="en-US" sz="2400" dirty="0"/>
          </a:p>
          <a:p>
            <a:endParaRPr lang="en-US" sz="2300" dirty="0" smtClean="0">
              <a:solidFill>
                <a:srgbClr val="FFFFFF"/>
              </a:solidFill>
              <a:effectLst>
                <a:glow rad="190500">
                  <a:schemeClr val="tx1">
                    <a:alpha val="75000"/>
                  </a:schemeClr>
                </a:glow>
              </a:effectLst>
            </a:endParaRPr>
          </a:p>
        </p:txBody>
      </p:sp>
      <p:sp>
        <p:nvSpPr>
          <p:cNvPr id="13" name="Title 1"/>
          <p:cNvSpPr>
            <a:spLocks noGrp="1"/>
          </p:cNvSpPr>
          <p:nvPr>
            <p:ph type="title"/>
          </p:nvPr>
        </p:nvSpPr>
        <p:spPr>
          <a:xfrm>
            <a:off x="-44823" y="76044"/>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American Revolution Facts</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40593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www.college.columbia.edu/core/sites/core/files/images/Washington_Crossing_the_Delaware_by_Emanuel_Leutze,_MMA-NYC,_18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body" idx="1"/>
          </p:nvPr>
        </p:nvSpPr>
        <p:spPr>
          <a:xfrm>
            <a:off x="4652682" y="1307046"/>
            <a:ext cx="4058024" cy="4525963"/>
          </a:xfrm>
        </p:spPr>
        <p:txBody>
          <a:bodyPr>
            <a:normAutofit/>
          </a:bodyPr>
          <a:lstStyle/>
          <a:p>
            <a:pPr eaLnBrk="1" hangingPunct="1"/>
            <a:r>
              <a:rPr lang="en-US" dirty="0">
                <a:solidFill>
                  <a:schemeClr val="bg1"/>
                </a:solidFill>
                <a:effectLst>
                  <a:glow rad="241300">
                    <a:schemeClr val="tx1">
                      <a:alpha val="75000"/>
                    </a:schemeClr>
                  </a:glow>
                </a:effectLst>
                <a:latin typeface="Arial" charset="0"/>
              </a:rPr>
              <a:t>The </a:t>
            </a:r>
            <a:r>
              <a:rPr lang="en-US" dirty="0" smtClean="0">
                <a:solidFill>
                  <a:schemeClr val="bg1"/>
                </a:solidFill>
                <a:effectLst>
                  <a:glow rad="241300">
                    <a:schemeClr val="tx1">
                      <a:alpha val="75000"/>
                    </a:schemeClr>
                  </a:glow>
                </a:effectLst>
                <a:latin typeface="Arial" charset="0"/>
              </a:rPr>
              <a:t>13 colonies </a:t>
            </a:r>
            <a:r>
              <a:rPr lang="en-US" dirty="0">
                <a:solidFill>
                  <a:schemeClr val="bg1"/>
                </a:solidFill>
                <a:effectLst>
                  <a:glow rad="241300">
                    <a:schemeClr val="tx1">
                      <a:alpha val="75000"/>
                    </a:schemeClr>
                  </a:glow>
                </a:effectLst>
                <a:latin typeface="Arial" charset="0"/>
              </a:rPr>
              <a:t>joined together and fought the British </a:t>
            </a:r>
            <a:r>
              <a:rPr lang="en-US" dirty="0" smtClean="0">
                <a:solidFill>
                  <a:schemeClr val="bg1"/>
                </a:solidFill>
                <a:effectLst>
                  <a:glow rad="241300">
                    <a:schemeClr val="tx1">
                      <a:alpha val="75000"/>
                    </a:schemeClr>
                  </a:glow>
                </a:effectLst>
                <a:latin typeface="Arial" charset="0"/>
              </a:rPr>
              <a:t>under </a:t>
            </a:r>
            <a:r>
              <a:rPr lang="en-US" dirty="0">
                <a:solidFill>
                  <a:schemeClr val="bg1"/>
                </a:solidFill>
                <a:effectLst>
                  <a:glow rad="241300">
                    <a:schemeClr val="tx1">
                      <a:alpha val="75000"/>
                    </a:schemeClr>
                  </a:glow>
                </a:effectLst>
                <a:latin typeface="Arial" charset="0"/>
              </a:rPr>
              <a:t>the guidance of George </a:t>
            </a:r>
            <a:r>
              <a:rPr lang="en-US" dirty="0" smtClean="0">
                <a:solidFill>
                  <a:schemeClr val="bg1"/>
                </a:solidFill>
                <a:effectLst>
                  <a:glow rad="241300">
                    <a:schemeClr val="tx1">
                      <a:alpha val="75000"/>
                    </a:schemeClr>
                  </a:glow>
                </a:effectLst>
                <a:latin typeface="Arial" charset="0"/>
              </a:rPr>
              <a:t>Washington</a:t>
            </a:r>
          </a:p>
          <a:p>
            <a:pPr lvl="1"/>
            <a:r>
              <a:rPr lang="en-US" dirty="0" smtClean="0">
                <a:solidFill>
                  <a:schemeClr val="bg1"/>
                </a:solidFill>
                <a:effectLst>
                  <a:glow rad="241300">
                    <a:schemeClr val="tx1">
                      <a:alpha val="75000"/>
                    </a:schemeClr>
                  </a:glow>
                </a:effectLst>
                <a:latin typeface="Arial" charset="0"/>
              </a:rPr>
              <a:t>Revolutionary War ended in 1783</a:t>
            </a:r>
            <a:endParaRPr lang="en-US" dirty="0">
              <a:solidFill>
                <a:schemeClr val="bg1"/>
              </a:solidFill>
              <a:effectLst>
                <a:glow rad="241300">
                  <a:schemeClr val="tx1">
                    <a:alpha val="75000"/>
                  </a:schemeClr>
                </a:glow>
              </a:effectLst>
              <a:latin typeface="Arial" charset="0"/>
            </a:endParaRPr>
          </a:p>
        </p:txBody>
      </p:sp>
      <p:sp>
        <p:nvSpPr>
          <p:cNvPr id="2" name="Rectangle 1"/>
          <p:cNvSpPr/>
          <p:nvPr/>
        </p:nvSpPr>
        <p:spPr>
          <a:xfrm>
            <a:off x="202105" y="299595"/>
            <a:ext cx="3645647" cy="43329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1776- Dec. of Independence</a:t>
            </a:r>
            <a:endParaRPr lang="en-US" dirty="0"/>
          </a:p>
        </p:txBody>
      </p:sp>
      <p:sp>
        <p:nvSpPr>
          <p:cNvPr id="10" name="Rectangle 9"/>
          <p:cNvSpPr/>
          <p:nvPr/>
        </p:nvSpPr>
        <p:spPr>
          <a:xfrm>
            <a:off x="202105" y="885288"/>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1776- Washington crosses the Delaware River</a:t>
            </a:r>
            <a:endParaRPr lang="en-US" dirty="0"/>
          </a:p>
        </p:txBody>
      </p:sp>
      <p:sp>
        <p:nvSpPr>
          <p:cNvPr id="11" name="Rectangle 10"/>
          <p:cNvSpPr/>
          <p:nvPr/>
        </p:nvSpPr>
        <p:spPr>
          <a:xfrm>
            <a:off x="202105" y="1602462"/>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1777- Battle of Saratoga (turning point in the war)</a:t>
            </a:r>
            <a:endParaRPr lang="en-US" dirty="0"/>
          </a:p>
        </p:txBody>
      </p:sp>
      <p:sp>
        <p:nvSpPr>
          <p:cNvPr id="12" name="Rectangle 11"/>
          <p:cNvSpPr/>
          <p:nvPr/>
        </p:nvSpPr>
        <p:spPr>
          <a:xfrm>
            <a:off x="202105" y="2301705"/>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1778- France signs a treaty to fight along side Americans</a:t>
            </a:r>
            <a:endParaRPr lang="en-US" dirty="0"/>
          </a:p>
        </p:txBody>
      </p:sp>
      <p:sp>
        <p:nvSpPr>
          <p:cNvPr id="13" name="Rectangle 12"/>
          <p:cNvSpPr/>
          <p:nvPr/>
        </p:nvSpPr>
        <p:spPr>
          <a:xfrm>
            <a:off x="231988" y="3782807"/>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1781- Articles of Confederation ratified</a:t>
            </a:r>
            <a:endParaRPr lang="en-US" dirty="0"/>
          </a:p>
        </p:txBody>
      </p:sp>
      <p:sp>
        <p:nvSpPr>
          <p:cNvPr id="3" name="Rectangle 2"/>
          <p:cNvSpPr/>
          <p:nvPr/>
        </p:nvSpPr>
        <p:spPr>
          <a:xfrm>
            <a:off x="3944471" y="6189932"/>
            <a:ext cx="5199529" cy="646331"/>
          </a:xfrm>
          <a:prstGeom prst="rect">
            <a:avLst/>
          </a:prstGeom>
        </p:spPr>
        <p:txBody>
          <a:bodyPr wrap="square">
            <a:spAutoFit/>
          </a:bodyPr>
          <a:lstStyle/>
          <a:p>
            <a:pPr algn="ctr"/>
            <a:r>
              <a:rPr lang="en-US" dirty="0">
                <a:solidFill>
                  <a:schemeClr val="bg1"/>
                </a:solidFill>
              </a:rPr>
              <a:t>Continental Congress </a:t>
            </a:r>
            <a:r>
              <a:rPr lang="en-US" dirty="0" smtClean="0">
                <a:solidFill>
                  <a:schemeClr val="bg1"/>
                </a:solidFill>
              </a:rPr>
              <a:t>appointed </a:t>
            </a:r>
            <a:r>
              <a:rPr lang="en-US" dirty="0">
                <a:solidFill>
                  <a:schemeClr val="bg1"/>
                </a:solidFill>
              </a:rPr>
              <a:t>George Washington commander-in-chief of Continental Army</a:t>
            </a:r>
          </a:p>
        </p:txBody>
      </p:sp>
      <p:sp>
        <p:nvSpPr>
          <p:cNvPr id="15" name="Rectangle 14"/>
          <p:cNvSpPr/>
          <p:nvPr/>
        </p:nvSpPr>
        <p:spPr>
          <a:xfrm>
            <a:off x="231988" y="4513085"/>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1781- Britain defeated at Yorktown</a:t>
            </a:r>
            <a:endParaRPr lang="en-US" dirty="0"/>
          </a:p>
        </p:txBody>
      </p:sp>
      <p:sp>
        <p:nvSpPr>
          <p:cNvPr id="16" name="Rectangle 15"/>
          <p:cNvSpPr/>
          <p:nvPr/>
        </p:nvSpPr>
        <p:spPr>
          <a:xfrm>
            <a:off x="231988" y="5261158"/>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1783- Treaty of Paris formally ends the war</a:t>
            </a:r>
            <a:endParaRPr lang="en-US" dirty="0"/>
          </a:p>
        </p:txBody>
      </p:sp>
      <p:sp>
        <p:nvSpPr>
          <p:cNvPr id="17" name="Rectangle 16"/>
          <p:cNvSpPr/>
          <p:nvPr/>
        </p:nvSpPr>
        <p:spPr>
          <a:xfrm>
            <a:off x="202105" y="5985738"/>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1787- Adoption of the American Constitution </a:t>
            </a:r>
            <a:endParaRPr lang="en-US" dirty="0"/>
          </a:p>
        </p:txBody>
      </p:sp>
      <p:sp>
        <p:nvSpPr>
          <p:cNvPr id="18" name="Title 1"/>
          <p:cNvSpPr>
            <a:spLocks noGrp="1"/>
          </p:cNvSpPr>
          <p:nvPr>
            <p:ph type="title"/>
          </p:nvPr>
        </p:nvSpPr>
        <p:spPr>
          <a:xfrm>
            <a:off x="-44823" y="238751"/>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The War Ends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
        <p:nvSpPr>
          <p:cNvPr id="14" name="Rectangle 13"/>
          <p:cNvSpPr/>
          <p:nvPr/>
        </p:nvSpPr>
        <p:spPr>
          <a:xfrm>
            <a:off x="202105" y="3011758"/>
            <a:ext cx="3645647" cy="5558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1779- American hero Benedict Arnold becomes a traitor</a:t>
            </a:r>
            <a:endParaRPr lang="en-US" dirty="0"/>
          </a:p>
        </p:txBody>
      </p:sp>
    </p:spTree>
    <p:extLst>
      <p:ext uri="{BB962C8B-B14F-4D97-AF65-F5344CB8AC3E}">
        <p14:creationId xmlns:p14="http://schemas.microsoft.com/office/powerpoint/2010/main" val="312518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5" grpId="0" animBg="1"/>
      <p:bldP spid="16" grpId="0" animBg="1"/>
      <p:bldP spid="17"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7-01 at 10.41.39 AM.png"/>
          <p:cNvPicPr>
            <a:picLocks noChangeAspect="1"/>
          </p:cNvPicPr>
          <p:nvPr/>
        </p:nvPicPr>
        <p:blipFill rotWithShape="1">
          <a:blip r:embed="rId2" cstate="email">
            <a:extLst>
              <a:ext uri="{28A0092B-C50C-407E-A947-70E740481C1C}">
                <a14:useLocalDpi xmlns:a14="http://schemas.microsoft.com/office/drawing/2010/main"/>
              </a:ext>
            </a:extLst>
          </a:blip>
          <a:srcRect t="-147"/>
          <a:stretch/>
        </p:blipFill>
        <p:spPr>
          <a:xfrm>
            <a:off x="1" y="-16712"/>
            <a:ext cx="9144000" cy="7084031"/>
          </a:xfrm>
          <a:prstGeom prst="rect">
            <a:avLst/>
          </a:prstGeom>
        </p:spPr>
      </p:pic>
    </p:spTree>
    <p:extLst>
      <p:ext uri="{BB962C8B-B14F-4D97-AF65-F5344CB8AC3E}">
        <p14:creationId xmlns:p14="http://schemas.microsoft.com/office/powerpoint/2010/main" val="9142154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23" y="0"/>
            <a:ext cx="9188823" cy="6858000"/>
          </a:xfrm>
          <a:prstGeom prst="rect">
            <a:avLst/>
          </a:prstGeom>
        </p:spPr>
      </p:pic>
      <p:sp>
        <p:nvSpPr>
          <p:cNvPr id="3" name="Content Placeholder 2"/>
          <p:cNvSpPr>
            <a:spLocks noGrp="1"/>
          </p:cNvSpPr>
          <p:nvPr>
            <p:ph idx="1"/>
          </p:nvPr>
        </p:nvSpPr>
        <p:spPr>
          <a:xfrm>
            <a:off x="457200" y="1309744"/>
            <a:ext cx="8229600" cy="4525963"/>
          </a:xfrm>
        </p:spPr>
        <p:txBody>
          <a:bodyPr/>
          <a:lstStyle/>
          <a:p>
            <a:pPr marL="231775" indent="-231775">
              <a:spcBef>
                <a:spcPct val="0"/>
              </a:spcBef>
              <a:spcAft>
                <a:spcPct val="50000"/>
              </a:spcAft>
            </a:pPr>
            <a:r>
              <a:rPr lang="en-US" sz="2400" dirty="0" smtClean="0">
                <a:solidFill>
                  <a:schemeClr val="bg1"/>
                </a:solidFill>
                <a:effectLst>
                  <a:glow rad="127000">
                    <a:schemeClr val="tx1">
                      <a:alpha val="75000"/>
                    </a:schemeClr>
                  </a:glow>
                </a:effectLst>
              </a:rPr>
              <a:t>Officially ended the war with Britain</a:t>
            </a:r>
          </a:p>
          <a:p>
            <a:pPr marL="231775" indent="-231775">
              <a:spcBef>
                <a:spcPct val="0"/>
              </a:spcBef>
              <a:spcAft>
                <a:spcPct val="50000"/>
              </a:spcAft>
            </a:pPr>
            <a:r>
              <a:rPr lang="en-US" sz="2400" dirty="0" smtClean="0">
                <a:solidFill>
                  <a:schemeClr val="bg1"/>
                </a:solidFill>
                <a:effectLst>
                  <a:glow rad="127000">
                    <a:schemeClr val="tx1">
                      <a:alpha val="75000"/>
                    </a:schemeClr>
                  </a:glow>
                </a:effectLst>
              </a:rPr>
              <a:t>Set </a:t>
            </a:r>
            <a:r>
              <a:rPr lang="en-US" sz="2400" dirty="0">
                <a:solidFill>
                  <a:schemeClr val="bg1"/>
                </a:solidFill>
                <a:effectLst>
                  <a:glow rad="127000">
                    <a:schemeClr val="tx1">
                      <a:alpha val="75000"/>
                    </a:schemeClr>
                  </a:glow>
                </a:effectLst>
              </a:rPr>
              <a:t>the geographic boundaries for the new United States </a:t>
            </a:r>
          </a:p>
          <a:p>
            <a:pPr marL="798513" lvl="1" indent="-333375">
              <a:spcBef>
                <a:spcPct val="0"/>
              </a:spcBef>
              <a:spcAft>
                <a:spcPct val="50000"/>
              </a:spcAft>
            </a:pPr>
            <a:r>
              <a:rPr lang="en-US" sz="2400" dirty="0">
                <a:solidFill>
                  <a:schemeClr val="bg1"/>
                </a:solidFill>
                <a:effectLst>
                  <a:glow rad="127000">
                    <a:schemeClr val="tx1">
                      <a:alpha val="75000"/>
                    </a:schemeClr>
                  </a:glow>
                </a:effectLst>
              </a:rPr>
              <a:t>Gave Americans much greater territory than original 13 colonies</a:t>
            </a:r>
          </a:p>
          <a:p>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7888" y="3218646"/>
            <a:ext cx="4733583" cy="1609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a:spLocks noGrp="1"/>
          </p:cNvSpPr>
          <p:nvPr>
            <p:ph type="title"/>
          </p:nvPr>
        </p:nvSpPr>
        <p:spPr>
          <a:xfrm>
            <a:off x="-44823" y="59118"/>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The Treaty of Paris 1783</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41673027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3576" y="0"/>
            <a:ext cx="12192000" cy="6858000"/>
          </a:xfrm>
          <a:prstGeom prst="rect">
            <a:avLst/>
          </a:prstGeom>
        </p:spPr>
      </p:pic>
      <p:pic>
        <p:nvPicPr>
          <p:cNvPr id="174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1863" y="546209"/>
            <a:ext cx="4325937" cy="581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5003800"/>
            <a:ext cx="1371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546209"/>
            <a:ext cx="4495800" cy="5735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5011738"/>
            <a:ext cx="14478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00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7104" r="4146"/>
          <a:stretch/>
        </p:blipFill>
        <p:spPr>
          <a:xfrm>
            <a:off x="1" y="0"/>
            <a:ext cx="9144000" cy="6858000"/>
          </a:xfrm>
          <a:prstGeom prst="rect">
            <a:avLst/>
          </a:prstGeom>
        </p:spPr>
      </p:pic>
      <p:sp>
        <p:nvSpPr>
          <p:cNvPr id="10" name="Rectangular Callout 5"/>
          <p:cNvSpPr>
            <a:spLocks noChangeArrowheads="1"/>
          </p:cNvSpPr>
          <p:nvPr/>
        </p:nvSpPr>
        <p:spPr bwMode="auto">
          <a:xfrm>
            <a:off x="76200" y="1676400"/>
            <a:ext cx="4343400" cy="1295400"/>
          </a:xfrm>
          <a:prstGeom prst="wedgeRectCallout">
            <a:avLst>
              <a:gd name="adj1" fmla="val -11463"/>
              <a:gd name="adj2" fmla="val 23556"/>
            </a:avLst>
          </a:prstGeom>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80000"/>
              </a:lnSpc>
            </a:pPr>
            <a:r>
              <a:rPr lang="en-US" sz="3200" dirty="0">
                <a:solidFill>
                  <a:srgbClr val="000000"/>
                </a:solidFill>
              </a:rPr>
              <a:t>It was the first time a colony overthrew its mother country </a:t>
            </a:r>
          </a:p>
        </p:txBody>
      </p:sp>
      <p:sp>
        <p:nvSpPr>
          <p:cNvPr id="11" name="Rectangular Callout 5"/>
          <p:cNvSpPr>
            <a:spLocks noChangeArrowheads="1"/>
          </p:cNvSpPr>
          <p:nvPr/>
        </p:nvSpPr>
        <p:spPr bwMode="auto">
          <a:xfrm>
            <a:off x="76200" y="3124200"/>
            <a:ext cx="4343400" cy="2057400"/>
          </a:xfrm>
          <a:prstGeom prst="wedgeRectCallout">
            <a:avLst>
              <a:gd name="adj1" fmla="val -11463"/>
              <a:gd name="adj2" fmla="val 23556"/>
            </a:avLst>
          </a:prstGeom>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80000"/>
              </a:lnSpc>
            </a:pPr>
            <a:r>
              <a:rPr lang="en-US" sz="3200" dirty="0">
                <a:solidFill>
                  <a:srgbClr val="000000"/>
                </a:solidFill>
              </a:rPr>
              <a:t>It was the first time a </a:t>
            </a:r>
            <a:r>
              <a:rPr lang="en-US" sz="3200" dirty="0" err="1">
                <a:solidFill>
                  <a:srgbClr val="000000"/>
                </a:solidFill>
              </a:rPr>
              <a:t>gov</a:t>
            </a:r>
            <a:r>
              <a:rPr lang="ja-JP" altLang="en-US" sz="3200" dirty="0">
                <a:solidFill>
                  <a:srgbClr val="000000"/>
                </a:solidFill>
              </a:rPr>
              <a:t>’</a:t>
            </a:r>
            <a:r>
              <a:rPr lang="en-US" sz="3200" dirty="0">
                <a:solidFill>
                  <a:srgbClr val="000000"/>
                </a:solidFill>
              </a:rPr>
              <a:t>t was created using Enlightenment ideas of limited </a:t>
            </a:r>
            <a:r>
              <a:rPr lang="en-US" sz="3200" dirty="0" err="1">
                <a:solidFill>
                  <a:srgbClr val="000000"/>
                </a:solidFill>
              </a:rPr>
              <a:t>gov</a:t>
            </a:r>
            <a:r>
              <a:rPr lang="ja-JP" altLang="en-US" sz="3200" dirty="0">
                <a:solidFill>
                  <a:srgbClr val="000000"/>
                </a:solidFill>
              </a:rPr>
              <a:t>’</a:t>
            </a:r>
            <a:r>
              <a:rPr lang="en-US" sz="3200" dirty="0">
                <a:solidFill>
                  <a:srgbClr val="000000"/>
                </a:solidFill>
              </a:rPr>
              <a:t>t &amp;  individual liberty  </a:t>
            </a:r>
          </a:p>
        </p:txBody>
      </p:sp>
      <p:sp>
        <p:nvSpPr>
          <p:cNvPr id="12" name="Rectangular Callout 5"/>
          <p:cNvSpPr>
            <a:spLocks noChangeArrowheads="1"/>
          </p:cNvSpPr>
          <p:nvPr/>
        </p:nvSpPr>
        <p:spPr bwMode="auto">
          <a:xfrm>
            <a:off x="76200" y="5334000"/>
            <a:ext cx="4343400" cy="1295400"/>
          </a:xfrm>
          <a:prstGeom prst="wedgeRectCallout">
            <a:avLst>
              <a:gd name="adj1" fmla="val -11463"/>
              <a:gd name="adj2" fmla="val 23556"/>
            </a:avLst>
          </a:prstGeom>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80000"/>
              </a:lnSpc>
            </a:pPr>
            <a:r>
              <a:rPr lang="en-US" sz="3200" dirty="0">
                <a:solidFill>
                  <a:srgbClr val="000000"/>
                </a:solidFill>
              </a:rPr>
              <a:t>The success in America inspired revolutions in Europe &amp; Latin America</a:t>
            </a:r>
          </a:p>
        </p:txBody>
      </p:sp>
      <p:sp>
        <p:nvSpPr>
          <p:cNvPr id="3" name="Rectangle 2"/>
          <p:cNvSpPr/>
          <p:nvPr/>
        </p:nvSpPr>
        <p:spPr>
          <a:xfrm>
            <a:off x="76199" y="40687"/>
            <a:ext cx="9067801" cy="160043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eaLnBrk="0" hangingPunct="0">
              <a:lnSpc>
                <a:spcPct val="80000"/>
              </a:lnSpc>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The American </a:t>
            </a: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Revolution Significance </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2074128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7104" r="4146"/>
          <a:stretch/>
        </p:blipFill>
        <p:spPr>
          <a:xfrm>
            <a:off x="1" y="0"/>
            <a:ext cx="9144000" cy="6858000"/>
          </a:xfrm>
          <a:prstGeom prst="rect">
            <a:avLst/>
          </a:prstGeom>
        </p:spPr>
      </p:pic>
      <p:sp>
        <p:nvSpPr>
          <p:cNvPr id="11" name="TextBox 10"/>
          <p:cNvSpPr txBox="1"/>
          <p:nvPr/>
        </p:nvSpPr>
        <p:spPr>
          <a:xfrm>
            <a:off x="304800" y="5486400"/>
            <a:ext cx="5867400" cy="1200329"/>
          </a:xfrm>
          <a:prstGeom prst="rect">
            <a:avLst/>
          </a:prstGeom>
          <a:noFill/>
        </p:spPr>
        <p:txBody>
          <a:bodyPr wrap="square" rtlCol="0">
            <a:spAutoFit/>
          </a:bodyPr>
          <a:lstStyle/>
          <a:p>
            <a:pPr algn="ctr"/>
            <a:r>
              <a:rPr lang="en-US" sz="3600" dirty="0" smtClean="0">
                <a:solidFill>
                  <a:prstClr val="white"/>
                </a:solidFill>
                <a:effectLst>
                  <a:glow rad="127000">
                    <a:prstClr val="black"/>
                  </a:glow>
                </a:effectLst>
                <a:latin typeface="Aharoni" panose="02010803020104030203" pitchFamily="2" charset="-79"/>
                <a:cs typeface="Aharoni" panose="02010803020104030203" pitchFamily="2" charset="-79"/>
              </a:rPr>
              <a:t>Choose a number and record it on your handout</a:t>
            </a:r>
            <a:endParaRPr lang="en-US" sz="3600" dirty="0">
              <a:solidFill>
                <a:prstClr val="white"/>
              </a:solidFill>
              <a:effectLst>
                <a:glow rad="127000">
                  <a:prstClr val="black"/>
                </a:glow>
              </a:effectLst>
              <a:latin typeface="Aharoni" panose="02010803020104030203" pitchFamily="2" charset="-79"/>
              <a:cs typeface="Aharoni" panose="02010803020104030203" pitchFamily="2" charset="-79"/>
            </a:endParaRPr>
          </a:p>
        </p:txBody>
      </p:sp>
      <p:sp>
        <p:nvSpPr>
          <p:cNvPr id="7" name="Rounded Rectangle 6"/>
          <p:cNvSpPr/>
          <p:nvPr/>
        </p:nvSpPr>
        <p:spPr>
          <a:xfrm>
            <a:off x="381000" y="1295400"/>
            <a:ext cx="22860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700" dirty="0" smtClean="0">
                <a:solidFill>
                  <a:prstClr val="black"/>
                </a:solidFill>
                <a:latin typeface="Bernard MT Condensed"/>
                <a:cs typeface="Bernard MT Condensed"/>
              </a:rPr>
              <a:t>1</a:t>
            </a:r>
            <a:endParaRPr lang="en-US" sz="5700" dirty="0">
              <a:solidFill>
                <a:prstClr val="black"/>
              </a:solidFill>
              <a:latin typeface="Bernard MT Condensed"/>
              <a:cs typeface="Bernard MT Condensed"/>
            </a:endParaRPr>
          </a:p>
        </p:txBody>
      </p:sp>
      <p:sp>
        <p:nvSpPr>
          <p:cNvPr id="9" name="Rounded Rectangle 8"/>
          <p:cNvSpPr/>
          <p:nvPr/>
        </p:nvSpPr>
        <p:spPr>
          <a:xfrm>
            <a:off x="381000" y="3505200"/>
            <a:ext cx="22860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700" dirty="0">
                <a:solidFill>
                  <a:prstClr val="black"/>
                </a:solidFill>
                <a:latin typeface="Bernard MT Condensed"/>
                <a:cs typeface="Bernard MT Condensed"/>
              </a:rPr>
              <a:t>2</a:t>
            </a:r>
          </a:p>
        </p:txBody>
      </p:sp>
      <p:sp>
        <p:nvSpPr>
          <p:cNvPr id="10" name="Rectangle 9"/>
          <p:cNvSpPr/>
          <p:nvPr/>
        </p:nvSpPr>
        <p:spPr>
          <a:xfrm>
            <a:off x="76199" y="187635"/>
            <a:ext cx="9067801" cy="86177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eaLnBrk="0" hangingPunct="0">
              <a:lnSpc>
                <a:spcPct val="80000"/>
              </a:lnSpc>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End Story</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spTree>
    <p:extLst>
      <p:ext uri="{BB962C8B-B14F-4D97-AF65-F5344CB8AC3E}">
        <p14:creationId xmlns:p14="http://schemas.microsoft.com/office/powerpoint/2010/main" val="1453036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l="7104" r="4146"/>
          <a:stretch/>
        </p:blipFill>
        <p:spPr>
          <a:xfrm>
            <a:off x="1" y="0"/>
            <a:ext cx="9144000" cy="6858000"/>
          </a:xfrm>
          <a:prstGeom prst="rect">
            <a:avLst/>
          </a:prstGeom>
        </p:spPr>
      </p:pic>
      <p:sp>
        <p:nvSpPr>
          <p:cNvPr id="11" name="TextBox 10"/>
          <p:cNvSpPr txBox="1"/>
          <p:nvPr/>
        </p:nvSpPr>
        <p:spPr>
          <a:xfrm>
            <a:off x="5742348" y="1143000"/>
            <a:ext cx="3401652" cy="2308324"/>
          </a:xfrm>
          <a:prstGeom prst="rect">
            <a:avLst/>
          </a:prstGeom>
          <a:noFill/>
        </p:spPr>
        <p:txBody>
          <a:bodyPr wrap="square" rtlCol="0">
            <a:spAutoFit/>
          </a:bodyPr>
          <a:lstStyle/>
          <a:p>
            <a:pPr algn="ctr"/>
            <a:r>
              <a:rPr lang="en-US" sz="3600" dirty="0" smtClean="0">
                <a:solidFill>
                  <a:prstClr val="white"/>
                </a:solidFill>
                <a:effectLst>
                  <a:glow rad="127000">
                    <a:prstClr val="black"/>
                  </a:glow>
                </a:effectLst>
                <a:latin typeface="Aharoni" panose="02010803020104030203" pitchFamily="2" charset="-79"/>
                <a:cs typeface="Aharoni" panose="02010803020104030203" pitchFamily="2" charset="-79"/>
              </a:rPr>
              <a:t>On your handout note how your story ends</a:t>
            </a:r>
            <a:endParaRPr lang="en-US" sz="3600" dirty="0">
              <a:solidFill>
                <a:prstClr val="white"/>
              </a:solidFill>
              <a:effectLst>
                <a:glow rad="127000">
                  <a:prstClr val="black"/>
                </a:glow>
              </a:effectLst>
              <a:latin typeface="Aharoni" panose="02010803020104030203" pitchFamily="2" charset="-79"/>
              <a:cs typeface="Aharoni" panose="02010803020104030203" pitchFamily="2" charset="-79"/>
            </a:endParaRPr>
          </a:p>
        </p:txBody>
      </p:sp>
      <p:sp>
        <p:nvSpPr>
          <p:cNvPr id="7" name="Rounded Rectangle 6"/>
          <p:cNvSpPr/>
          <p:nvPr/>
        </p:nvSpPr>
        <p:spPr>
          <a:xfrm>
            <a:off x="381000" y="1295399"/>
            <a:ext cx="2473712" cy="295559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ernard MT Condensed"/>
                <a:cs typeface="Bernard MT Condensed"/>
              </a:rPr>
              <a:t>1- </a:t>
            </a:r>
            <a:r>
              <a:rPr lang="en-US" sz="2000" dirty="0">
                <a:solidFill>
                  <a:prstClr val="black"/>
                </a:solidFill>
                <a:latin typeface="Aharoni" panose="02010803020104030203" pitchFamily="2" charset="-79"/>
                <a:cs typeface="Aharoni" panose="02010803020104030203" pitchFamily="2" charset="-79"/>
                <a:sym typeface="Wingdings"/>
              </a:rPr>
              <a:t></a:t>
            </a:r>
            <a:endParaRPr lang="en-US" sz="2000" dirty="0">
              <a:solidFill>
                <a:prstClr val="black"/>
              </a:solidFill>
              <a:latin typeface="Aharoni" panose="02010803020104030203" pitchFamily="2" charset="-79"/>
              <a:cs typeface="Aharoni" panose="02010803020104030203" pitchFamily="2" charset="-79"/>
            </a:endParaRPr>
          </a:p>
          <a:p>
            <a:pPr algn="ctr"/>
            <a:r>
              <a:rPr lang="en-US" sz="2000" dirty="0" smtClean="0">
                <a:solidFill>
                  <a:prstClr val="black"/>
                </a:solidFill>
                <a:latin typeface="Aharoni" panose="02010803020104030203" pitchFamily="2" charset="-79"/>
                <a:cs typeface="Aharoni" panose="02010803020104030203" pitchFamily="2" charset="-79"/>
              </a:rPr>
              <a:t>After the war you started farming but came into financially difficulty. You couldn’t pay your taxes and were thus jailed.</a:t>
            </a:r>
            <a:endParaRPr lang="en-US" sz="2000" dirty="0">
              <a:solidFill>
                <a:prstClr val="black"/>
              </a:solidFill>
              <a:latin typeface="Aharoni" panose="02010803020104030203" pitchFamily="2" charset="-79"/>
              <a:cs typeface="Aharoni" panose="02010803020104030203" pitchFamily="2" charset="-79"/>
            </a:endParaRPr>
          </a:p>
        </p:txBody>
      </p:sp>
      <p:sp>
        <p:nvSpPr>
          <p:cNvPr id="9" name="Rounded Rectangle 8"/>
          <p:cNvSpPr/>
          <p:nvPr/>
        </p:nvSpPr>
        <p:spPr>
          <a:xfrm>
            <a:off x="3401996" y="1295399"/>
            <a:ext cx="2286000" cy="295559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smtClean="0">
                <a:solidFill>
                  <a:prstClr val="black"/>
                </a:solidFill>
                <a:latin typeface="Bernard MT Condensed"/>
                <a:cs typeface="Bernard MT Condensed"/>
              </a:rPr>
              <a:t>2- </a:t>
            </a:r>
            <a:r>
              <a:rPr lang="en-US" sz="2000" dirty="0" smtClean="0">
                <a:solidFill>
                  <a:prstClr val="black"/>
                </a:solidFill>
                <a:latin typeface="Bernard MT Condensed"/>
                <a:cs typeface="Bernard MT Condensed"/>
                <a:sym typeface="Wingdings"/>
              </a:rPr>
              <a:t> </a:t>
            </a:r>
            <a:r>
              <a:rPr lang="en-US" sz="2000" dirty="0" smtClean="0">
                <a:solidFill>
                  <a:prstClr val="black"/>
                </a:solidFill>
                <a:latin typeface="Aharoni" panose="02010803020104030203" pitchFamily="2" charset="-79"/>
                <a:cs typeface="Aharoni" panose="02010803020104030203" pitchFamily="2" charset="-79"/>
              </a:rPr>
              <a:t>You were a famous war hero. Statues and songs were created in your honor. You used your fame to be appointed as a state senator.</a:t>
            </a:r>
            <a:endParaRPr lang="en-US" sz="2000" dirty="0">
              <a:solidFill>
                <a:prstClr val="black"/>
              </a:solidFill>
              <a:latin typeface="Aharoni" panose="02010803020104030203" pitchFamily="2" charset="-79"/>
              <a:cs typeface="Aharoni" panose="02010803020104030203" pitchFamily="2" charset="-79"/>
            </a:endParaRPr>
          </a:p>
        </p:txBody>
      </p:sp>
      <p:sp>
        <p:nvSpPr>
          <p:cNvPr id="10" name="Rectangle 9"/>
          <p:cNvSpPr/>
          <p:nvPr/>
        </p:nvSpPr>
        <p:spPr>
          <a:xfrm>
            <a:off x="152400" y="201409"/>
            <a:ext cx="9067801" cy="86177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eaLnBrk="0" hangingPunct="0">
              <a:lnSpc>
                <a:spcPct val="80000"/>
              </a:lnSpc>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rPr>
              <a:t>End Story</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tx1">
                    <a:alpha val="75000"/>
                  </a:schemeClr>
                </a:glow>
                <a:outerShdw blurRad="50800" dist="39000" dir="5460000" algn="tl">
                  <a:srgbClr val="000000">
                    <a:alpha val="38000"/>
                  </a:srgbClr>
                </a:outerShdw>
              </a:effectLst>
              <a:latin typeface="Adobe Caslon Pro Bold"/>
              <a:cs typeface="Adobe Caslon Pro Bold"/>
            </a:endParaRP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ackgroundRemoval t="9951" b="100000" l="9917" r="89917">
                        <a14:backgroundMark x1="61488" y1="78641" x2="63140" y2="96117"/>
                        <a14:backgroundMark x1="58512" y1="83252" x2="58678" y2="96117"/>
                        <a14:backgroundMark x1="57521" y1="91748" x2="57521" y2="91748"/>
                        <a14:backgroundMark x1="57190" y1="89078" x2="57190" y2="89078"/>
                        <a14:backgroundMark x1="57025" y1="82039" x2="57025" y2="82039"/>
                        <a14:backgroundMark x1="47273" y1="82524" x2="46942" y2="98301"/>
                        <a14:backgroundMark x1="49256" y1="85437" x2="50413" y2="90777"/>
                      </a14:backgroundRemoval>
                    </a14:imgEffect>
                  </a14:imgLayer>
                </a14:imgProps>
              </a:ext>
              <a:ext uri="{28A0092B-C50C-407E-A947-70E740481C1C}">
                <a14:useLocalDpi xmlns:a14="http://schemas.microsoft.com/office/drawing/2010/main"/>
              </a:ext>
            </a:extLst>
          </a:blip>
          <a:stretch>
            <a:fillRect/>
          </a:stretch>
        </p:blipFill>
        <p:spPr>
          <a:xfrm>
            <a:off x="3401996" y="3468356"/>
            <a:ext cx="4977511" cy="3389644"/>
          </a:xfrm>
          <a:prstGeom prst="rect">
            <a:avLst/>
          </a:prstGeom>
          <a:effectLst>
            <a:glow rad="101600">
              <a:schemeClr val="accent5">
                <a:satMod val="175000"/>
                <a:alpha val="40000"/>
              </a:schemeClr>
            </a:glow>
            <a:outerShdw blurRad="50800" dist="38100" dir="8100000" algn="tr" rotWithShape="0">
              <a:prstClr val="black">
                <a:alpha val="40000"/>
              </a:prstClr>
            </a:outerShdw>
          </a:effec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68" y="4324463"/>
            <a:ext cx="3496386" cy="2332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86555" y="6108829"/>
            <a:ext cx="2308958" cy="461665"/>
          </a:xfrm>
          <a:prstGeom prst="rect">
            <a:avLst/>
          </a:prstGeom>
          <a:noFill/>
        </p:spPr>
        <p:txBody>
          <a:bodyPr wrap="square" rtlCol="0">
            <a:spAutoFit/>
          </a:bodyPr>
          <a:lstStyle/>
          <a:p>
            <a:pPr algn="ctr"/>
            <a:r>
              <a:rPr lang="en-US" sz="1200" dirty="0" smtClean="0">
                <a:solidFill>
                  <a:srgbClr val="FFFFFF"/>
                </a:solidFill>
              </a:rPr>
              <a:t>And that</a:t>
            </a:r>
            <a:r>
              <a:rPr lang="fr-FR" sz="1200" dirty="0" smtClean="0">
                <a:solidFill>
                  <a:srgbClr val="FFFFFF"/>
                </a:solidFill>
              </a:rPr>
              <a:t>’</a:t>
            </a:r>
            <a:r>
              <a:rPr lang="en-US" sz="1200" dirty="0" smtClean="0">
                <a:solidFill>
                  <a:srgbClr val="FFFFFF"/>
                </a:solidFill>
              </a:rPr>
              <a:t>s how the ledged of Joker came to be. ;) </a:t>
            </a:r>
            <a:endParaRPr lang="en-US" sz="1200" dirty="0">
              <a:solidFill>
                <a:srgbClr val="FFFFFF"/>
              </a:solidFill>
            </a:endParaRPr>
          </a:p>
        </p:txBody>
      </p:sp>
    </p:spTree>
    <p:extLst>
      <p:ext uri="{BB962C8B-B14F-4D97-AF65-F5344CB8AC3E}">
        <p14:creationId xmlns:p14="http://schemas.microsoft.com/office/powerpoint/2010/main" val="3018372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7-02 at 12.18.36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p:nvSpPr>
        <p:spPr>
          <a:xfrm>
            <a:off x="563494" y="598299"/>
            <a:ext cx="3387489" cy="5078314"/>
          </a:xfrm>
          <a:prstGeom prst="rect">
            <a:avLst/>
          </a:prstGeom>
          <a:noFill/>
        </p:spPr>
        <p:txBody>
          <a:bodyPr wrap="square" rtlCol="0">
            <a:spAutoFit/>
          </a:bodyPr>
          <a:lstStyle/>
          <a:p>
            <a:pPr algn="ctr"/>
            <a:r>
              <a:rPr lang="en-US" sz="3600" dirty="0" smtClean="0">
                <a:solidFill>
                  <a:schemeClr val="bg1"/>
                </a:solidFill>
                <a:effectLst>
                  <a:glow rad="190500">
                    <a:schemeClr val="tx1">
                      <a:alpha val="75000"/>
                    </a:schemeClr>
                  </a:glow>
                </a:effectLst>
                <a:latin typeface="Aharoni" panose="02010803020104030203" pitchFamily="2" charset="-79"/>
                <a:cs typeface="Aharoni" panose="02010803020104030203" pitchFamily="2" charset="-79"/>
              </a:rPr>
              <a:t>Looking back at your completed handout &amp; notes do you think the colonist were justified in breaking away from England?</a:t>
            </a:r>
            <a:endParaRPr lang="en-US" sz="3600" dirty="0">
              <a:solidFill>
                <a:schemeClr val="bg1"/>
              </a:solidFill>
              <a:effectLst>
                <a:glow rad="190500">
                  <a:schemeClr val="tx1">
                    <a:alpha val="75000"/>
                  </a:schemeClr>
                </a:glow>
              </a:effectLst>
              <a:latin typeface="Aharoni" panose="02010803020104030203" pitchFamily="2" charset="-79"/>
              <a:cs typeface="Aharoni" panose="02010803020104030203" pitchFamily="2" charset="-79"/>
            </a:endParaRPr>
          </a:p>
        </p:txBody>
      </p:sp>
      <p:pic>
        <p:nvPicPr>
          <p:cNvPr id="7" name="Picture 6" descr="Screen Shot 2015-07-02 at 12.06.2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3397">
            <a:off x="4701676" y="272312"/>
            <a:ext cx="2559106" cy="6378435"/>
          </a:xfrm>
          <a:prstGeom prst="rect">
            <a:avLst/>
          </a:prstGeom>
          <a:effectLst>
            <a:outerShdw blurRad="50800" dist="38100" dir="15300000" sx="102000" sy="102000" algn="r" rotWithShape="0">
              <a:prstClr val="black">
                <a:alpha val="40000"/>
              </a:prstClr>
            </a:outerShdw>
          </a:effectLst>
        </p:spPr>
      </p:pic>
    </p:spTree>
    <p:extLst>
      <p:ext uri="{BB962C8B-B14F-4D97-AF65-F5344CB8AC3E}">
        <p14:creationId xmlns:p14="http://schemas.microsoft.com/office/powerpoint/2010/main" val="1987855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 name="Title 1"/>
          <p:cNvSpPr>
            <a:spLocks noGrp="1"/>
          </p:cNvSpPr>
          <p:nvPr>
            <p:ph type="title"/>
          </p:nvPr>
        </p:nvSpPr>
        <p:spPr>
          <a:xfrm>
            <a:off x="457200" y="40676"/>
            <a:ext cx="82296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1">
                      <a:satMod val="175000"/>
                      <a:alpha val="40000"/>
                    </a:schemeClr>
                  </a:glow>
                  <a:outerShdw blurRad="80000" dist="40000" dir="5040000" algn="tl">
                    <a:srgbClr val="000000">
                      <a:alpha val="30000"/>
                    </a:srgbClr>
                  </a:outerShdw>
                </a:effectLst>
                <a:latin typeface="Adobe Caslon Pro Bold"/>
                <a:cs typeface="Adobe Caslon Pro Bold"/>
              </a:rPr>
              <a:t>Fun Colonial Facts</a:t>
            </a:r>
            <a:endPar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1">
                    <a:satMod val="175000"/>
                    <a:alpha val="40000"/>
                  </a:schemeClr>
                </a:glow>
                <a:outerShdw blurRad="80000" dist="40000" dir="5040000" algn="tl">
                  <a:srgbClr val="000000">
                    <a:alpha val="30000"/>
                  </a:srgbClr>
                </a:outerShdw>
              </a:effectLst>
              <a:latin typeface="Adobe Caslon Pro Bold"/>
              <a:cs typeface="Adobe Caslon Pro Bold"/>
            </a:endParaRPr>
          </a:p>
        </p:txBody>
      </p:sp>
      <p:sp>
        <p:nvSpPr>
          <p:cNvPr id="3" name="Content Placeholder 2"/>
          <p:cNvSpPr>
            <a:spLocks noGrp="1"/>
          </p:cNvSpPr>
          <p:nvPr>
            <p:ph idx="1"/>
          </p:nvPr>
        </p:nvSpPr>
        <p:spPr>
          <a:xfrm>
            <a:off x="290110" y="1180832"/>
            <a:ext cx="8686800" cy="5417384"/>
          </a:xfrm>
        </p:spPr>
        <p:txBody>
          <a:bodyPr>
            <a:normAutofit lnSpcReduction="10000"/>
          </a:bodyPr>
          <a:lstStyle/>
          <a:p>
            <a:r>
              <a:rPr lang="en-US" sz="2300" dirty="0" smtClean="0">
                <a:solidFill>
                  <a:srgbClr val="FFFFFF"/>
                </a:solidFill>
                <a:effectLst>
                  <a:glow rad="190500">
                    <a:schemeClr val="tx1">
                      <a:alpha val="75000"/>
                    </a:schemeClr>
                  </a:glow>
                </a:effectLst>
              </a:rPr>
              <a:t>Colonial population doubled every 25 years</a:t>
            </a:r>
          </a:p>
          <a:p>
            <a:r>
              <a:rPr lang="en-US" sz="2300" dirty="0">
                <a:solidFill>
                  <a:srgbClr val="FFFFFF"/>
                </a:solidFill>
                <a:effectLst>
                  <a:glow rad="190500">
                    <a:schemeClr val="tx1">
                      <a:alpha val="75000"/>
                    </a:schemeClr>
                  </a:glow>
                </a:effectLst>
              </a:rPr>
              <a:t>The largest colony </a:t>
            </a:r>
            <a:r>
              <a:rPr lang="en-US" sz="2300" dirty="0" smtClean="0">
                <a:solidFill>
                  <a:srgbClr val="FFFFFF"/>
                </a:solidFill>
                <a:effectLst>
                  <a:glow rad="190500">
                    <a:schemeClr val="tx1">
                      <a:alpha val="75000"/>
                    </a:schemeClr>
                  </a:glow>
                </a:effectLst>
              </a:rPr>
              <a:t>was Virginia</a:t>
            </a:r>
            <a:r>
              <a:rPr lang="en-US" sz="2300" dirty="0">
                <a:solidFill>
                  <a:srgbClr val="FFFFFF"/>
                </a:solidFill>
                <a:effectLst>
                  <a:glow rad="190500">
                    <a:schemeClr val="tx1">
                      <a:alpha val="75000"/>
                    </a:schemeClr>
                  </a:glow>
                </a:effectLst>
              </a:rPr>
              <a:t>, with New York </a:t>
            </a:r>
            <a:r>
              <a:rPr lang="en-US" sz="2300" dirty="0" smtClean="0">
                <a:solidFill>
                  <a:srgbClr val="FFFFFF"/>
                </a:solidFill>
                <a:effectLst>
                  <a:glow rad="190500">
                    <a:schemeClr val="tx1">
                      <a:alpha val="75000"/>
                    </a:schemeClr>
                  </a:glow>
                </a:effectLst>
              </a:rPr>
              <a:t>and Massachusetts </a:t>
            </a:r>
            <a:r>
              <a:rPr lang="en-US" sz="2300" dirty="0">
                <a:solidFill>
                  <a:srgbClr val="FFFFFF"/>
                </a:solidFill>
                <a:effectLst>
                  <a:glow rad="190500">
                    <a:schemeClr val="tx1">
                      <a:alpha val="75000"/>
                    </a:schemeClr>
                  </a:glow>
                </a:effectLst>
              </a:rPr>
              <a:t>close behind</a:t>
            </a:r>
            <a:r>
              <a:rPr lang="en-US" sz="2300" dirty="0" smtClean="0">
                <a:solidFill>
                  <a:srgbClr val="FFFFFF"/>
                </a:solidFill>
                <a:effectLst>
                  <a:glow rad="190500">
                    <a:schemeClr val="tx1">
                      <a:alpha val="75000"/>
                    </a:schemeClr>
                  </a:glow>
                </a:effectLst>
              </a:rPr>
              <a:t>.</a:t>
            </a:r>
          </a:p>
          <a:p>
            <a:r>
              <a:rPr lang="en-US" sz="2300" dirty="0" smtClean="0">
                <a:solidFill>
                  <a:srgbClr val="FFFFFF"/>
                </a:solidFill>
                <a:effectLst>
                  <a:glow rad="190500">
                    <a:schemeClr val="tx1">
                      <a:alpha val="75000"/>
                    </a:schemeClr>
                  </a:glow>
                </a:effectLst>
              </a:rPr>
              <a:t>Young </a:t>
            </a:r>
            <a:r>
              <a:rPr lang="en-US" sz="2300" dirty="0">
                <a:solidFill>
                  <a:srgbClr val="FFFFFF"/>
                </a:solidFill>
                <a:effectLst>
                  <a:glow rad="190500">
                    <a:schemeClr val="tx1">
                      <a:alpha val="75000"/>
                    </a:schemeClr>
                  </a:glow>
                </a:effectLst>
              </a:rPr>
              <a:t>boys wore loose fitting dresses until they were the age of five or </a:t>
            </a:r>
            <a:r>
              <a:rPr lang="en-US" sz="2300" dirty="0" smtClean="0">
                <a:solidFill>
                  <a:srgbClr val="FFFFFF"/>
                </a:solidFill>
                <a:effectLst>
                  <a:glow rad="190500">
                    <a:schemeClr val="tx1">
                      <a:alpha val="75000"/>
                    </a:schemeClr>
                  </a:glow>
                </a:effectLst>
              </a:rPr>
              <a:t>six.</a:t>
            </a:r>
            <a:r>
              <a:rPr lang="en-US" sz="2300" dirty="0">
                <a:solidFill>
                  <a:srgbClr val="FFFFFF"/>
                </a:solidFill>
                <a:effectLst>
                  <a:glow rad="190500">
                    <a:schemeClr val="tx1">
                      <a:alpha val="75000"/>
                    </a:schemeClr>
                  </a:glow>
                </a:effectLst>
              </a:rPr>
              <a:t> </a:t>
            </a:r>
            <a:endParaRPr lang="en-US" sz="2300" dirty="0" smtClean="0">
              <a:solidFill>
                <a:srgbClr val="FFFFFF"/>
              </a:solidFill>
              <a:effectLst>
                <a:glow rad="190500">
                  <a:schemeClr val="tx1">
                    <a:alpha val="75000"/>
                  </a:schemeClr>
                </a:glow>
              </a:effectLst>
            </a:endParaRPr>
          </a:p>
          <a:p>
            <a:r>
              <a:rPr lang="en-US" sz="2300" dirty="0" smtClean="0">
                <a:solidFill>
                  <a:srgbClr val="FFFFFF"/>
                </a:solidFill>
                <a:effectLst>
                  <a:glow rad="190500">
                    <a:schemeClr val="tx1">
                      <a:alpha val="75000"/>
                    </a:schemeClr>
                  </a:glow>
                </a:effectLst>
              </a:rPr>
              <a:t>Female </a:t>
            </a:r>
            <a:r>
              <a:rPr lang="en-US" sz="2300" dirty="0">
                <a:solidFill>
                  <a:srgbClr val="FFFFFF"/>
                </a:solidFill>
                <a:effectLst>
                  <a:glow rad="190500">
                    <a:schemeClr val="tx1">
                      <a:alpha val="75000"/>
                    </a:schemeClr>
                  </a:glow>
                </a:effectLst>
              </a:rPr>
              <a:t>toddlers were often required by their mothers to wear corsets with whalebone “stays” stitched into the fabric</a:t>
            </a:r>
            <a:r>
              <a:rPr lang="en-US" sz="2300" dirty="0" smtClean="0">
                <a:solidFill>
                  <a:srgbClr val="FFFFFF"/>
                </a:solidFill>
                <a:effectLst>
                  <a:glow rad="190500">
                    <a:schemeClr val="tx1">
                      <a:alpha val="75000"/>
                    </a:schemeClr>
                  </a:glow>
                </a:effectLst>
              </a:rPr>
              <a:t>.</a:t>
            </a:r>
          </a:p>
          <a:p>
            <a:r>
              <a:rPr lang="en-US" sz="2300" dirty="0" smtClean="0">
                <a:solidFill>
                  <a:srgbClr val="FFFFFF"/>
                </a:solidFill>
                <a:effectLst>
                  <a:glow rad="190500">
                    <a:schemeClr val="tx1">
                      <a:alpha val="75000"/>
                    </a:schemeClr>
                  </a:glow>
                </a:effectLst>
              </a:rPr>
              <a:t>Families often did n</a:t>
            </a:r>
            <a:r>
              <a:rPr lang="fr-FR" sz="2300" dirty="0">
                <a:solidFill>
                  <a:srgbClr val="FFFFFF"/>
                </a:solidFill>
                <a:effectLst>
                  <a:glow rad="190500">
                    <a:schemeClr val="tx1">
                      <a:alpha val="75000"/>
                    </a:schemeClr>
                  </a:glow>
                </a:effectLst>
              </a:rPr>
              <a:t>o</a:t>
            </a:r>
            <a:r>
              <a:rPr lang="en-US" sz="2300" dirty="0" smtClean="0">
                <a:solidFill>
                  <a:srgbClr val="FFFFFF"/>
                </a:solidFill>
                <a:effectLst>
                  <a:glow rad="190500">
                    <a:schemeClr val="tx1">
                      <a:alpha val="75000"/>
                    </a:schemeClr>
                  </a:glow>
                </a:effectLst>
              </a:rPr>
              <a:t>t use plates but ate out of the same pot</a:t>
            </a:r>
          </a:p>
          <a:p>
            <a:r>
              <a:rPr lang="en-US" sz="2300" dirty="0">
                <a:solidFill>
                  <a:srgbClr val="FFFFFF"/>
                </a:solidFill>
                <a:effectLst>
                  <a:glow rad="190500">
                    <a:schemeClr val="tx1">
                      <a:alpha val="75000"/>
                    </a:schemeClr>
                  </a:glow>
                </a:effectLst>
              </a:rPr>
              <a:t>B</a:t>
            </a:r>
            <a:r>
              <a:rPr lang="en-US" sz="2300" dirty="0" smtClean="0">
                <a:solidFill>
                  <a:srgbClr val="FFFFFF"/>
                </a:solidFill>
                <a:effectLst>
                  <a:glow rad="190500">
                    <a:schemeClr val="tx1">
                      <a:alpha val="75000"/>
                    </a:schemeClr>
                  </a:glow>
                </a:effectLst>
              </a:rPr>
              <a:t>reakfast </a:t>
            </a:r>
            <a:r>
              <a:rPr lang="en-US" sz="2300" dirty="0">
                <a:solidFill>
                  <a:srgbClr val="FFFFFF"/>
                </a:solidFill>
                <a:effectLst>
                  <a:glow rad="190500">
                    <a:schemeClr val="tx1">
                      <a:alpha val="75000"/>
                    </a:schemeClr>
                  </a:glow>
                </a:effectLst>
              </a:rPr>
              <a:t>usually consisted of a mug of </a:t>
            </a:r>
            <a:r>
              <a:rPr lang="en-US" sz="2300" dirty="0" smtClean="0">
                <a:solidFill>
                  <a:srgbClr val="FFFFFF"/>
                </a:solidFill>
                <a:effectLst>
                  <a:glow rad="190500">
                    <a:schemeClr val="tx1">
                      <a:alpha val="75000"/>
                    </a:schemeClr>
                  </a:glow>
                </a:effectLst>
              </a:rPr>
              <a:t>beer (even children), </a:t>
            </a:r>
            <a:r>
              <a:rPr lang="en-US" sz="2300" dirty="0">
                <a:solidFill>
                  <a:srgbClr val="FFFFFF"/>
                </a:solidFill>
                <a:effectLst>
                  <a:glow rad="190500">
                    <a:schemeClr val="tx1">
                      <a:alpha val="75000"/>
                    </a:schemeClr>
                  </a:glow>
                </a:effectLst>
              </a:rPr>
              <a:t>some bread and cheese, or a bowl of porridge, which was usually made of corn or beans rather than </a:t>
            </a:r>
            <a:r>
              <a:rPr lang="en-US" sz="2300" dirty="0" smtClean="0">
                <a:solidFill>
                  <a:srgbClr val="FFFFFF"/>
                </a:solidFill>
                <a:effectLst>
                  <a:glow rad="190500">
                    <a:schemeClr val="tx1">
                      <a:alpha val="75000"/>
                    </a:schemeClr>
                  </a:glow>
                </a:effectLst>
              </a:rPr>
              <a:t>oats</a:t>
            </a:r>
          </a:p>
          <a:p>
            <a:r>
              <a:rPr lang="en-US" sz="2300" dirty="0">
                <a:solidFill>
                  <a:srgbClr val="FFFFFF"/>
                </a:solidFill>
                <a:effectLst>
                  <a:glow rad="190500">
                    <a:schemeClr val="tx1">
                      <a:alpha val="75000"/>
                    </a:schemeClr>
                  </a:glow>
                </a:effectLst>
              </a:rPr>
              <a:t>In its early years, the settlers at Jamestown experienced an extremely high mortality rate, the lack of food actually leading some of the settlers to resort to cannibalism during the winter of 1609-1610, this period becoming known as the “starving time.</a:t>
            </a:r>
            <a:r>
              <a:rPr lang="en-US" sz="2300" dirty="0" smtClean="0">
                <a:solidFill>
                  <a:srgbClr val="FFFFFF"/>
                </a:solidFill>
                <a:effectLst>
                  <a:glow rad="190500">
                    <a:schemeClr val="tx1">
                      <a:alpha val="75000"/>
                    </a:schemeClr>
                  </a:glow>
                </a:effectLst>
              </a:rPr>
              <a:t>”</a:t>
            </a:r>
            <a:endParaRPr lang="en-US" sz="2300" dirty="0">
              <a:solidFill>
                <a:srgbClr val="FFFFFF"/>
              </a:solidFill>
              <a:effectLst>
                <a:glow rad="190500">
                  <a:schemeClr val="tx1">
                    <a:alpha val="75000"/>
                  </a:schemeClr>
                </a:glow>
              </a:effectLst>
            </a:endParaRPr>
          </a:p>
        </p:txBody>
      </p:sp>
    </p:spTree>
    <p:extLst>
      <p:ext uri="{BB962C8B-B14F-4D97-AF65-F5344CB8AC3E}">
        <p14:creationId xmlns:p14="http://schemas.microsoft.com/office/powerpoint/2010/main" val="7068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7-02 at 12.18.36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p:nvSpPr>
        <p:spPr>
          <a:xfrm>
            <a:off x="644242" y="1009380"/>
            <a:ext cx="2971800" cy="3862596"/>
          </a:xfrm>
          <a:prstGeom prst="rect">
            <a:avLst/>
          </a:prstGeom>
          <a:noFill/>
        </p:spPr>
        <p:txBody>
          <a:bodyPr wrap="square" rtlCol="0">
            <a:spAutoFit/>
          </a:bodyPr>
          <a:lstStyle/>
          <a:p>
            <a:pPr algn="ctr"/>
            <a:r>
              <a:rPr lang="en-US" sz="3500" dirty="0" smtClean="0">
                <a:solidFill>
                  <a:schemeClr val="bg1"/>
                </a:solidFill>
                <a:effectLst>
                  <a:glow rad="190500">
                    <a:schemeClr val="tx1">
                      <a:alpha val="75000"/>
                    </a:schemeClr>
                  </a:glow>
                </a:effectLst>
                <a:latin typeface="Aharoni" panose="02010803020104030203" pitchFamily="2" charset="-79"/>
                <a:cs typeface="Aharoni" panose="02010803020104030203" pitchFamily="2" charset="-79"/>
              </a:rPr>
              <a:t>You must also complete the inside of your handout. Use your fill-in notes if you need help.</a:t>
            </a:r>
            <a:endParaRPr lang="en-US" sz="3500" dirty="0">
              <a:solidFill>
                <a:schemeClr val="bg1"/>
              </a:solidFill>
              <a:effectLst>
                <a:glow rad="190500">
                  <a:schemeClr val="tx1">
                    <a:alpha val="75000"/>
                  </a:schemeClr>
                </a:glow>
              </a:effectLst>
              <a:latin typeface="Aharoni" panose="02010803020104030203" pitchFamily="2" charset="-79"/>
              <a:cs typeface="Aharoni" panose="02010803020104030203" pitchFamily="2" charset="-79"/>
            </a:endParaRPr>
          </a:p>
        </p:txBody>
      </p:sp>
      <p:pic>
        <p:nvPicPr>
          <p:cNvPr id="3" name="Picture 2" descr="Screen Shot 2015-07-02 at 12.14.1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06206">
            <a:off x="4335062" y="938912"/>
            <a:ext cx="4017025" cy="5356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298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5" name="Picture 4" descr="Screen Shot 2015-06-30 at 7.54.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646" y="1150899"/>
            <a:ext cx="8374562" cy="414069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818742" y="5897166"/>
            <a:ext cx="7691392" cy="646331"/>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These are some of your buddies</a:t>
            </a:r>
            <a:endParaRPr lang="en-US" sz="3600" dirty="0">
              <a:solidFill>
                <a:schemeClr val="bg1"/>
              </a:solidFill>
              <a:effectLst>
                <a:glow rad="304800">
                  <a:schemeClr val="tx1"/>
                </a:glo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680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4244</TotalTime>
  <Words>4514</Words>
  <Application>Microsoft Office PowerPoint</Application>
  <PresentationFormat>On-screen Show (4:3)</PresentationFormat>
  <Paragraphs>434</Paragraphs>
  <Slides>80</Slides>
  <Notes>10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Colonial Facts</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Daughters of Liberty</vt:lpstr>
      <vt:lpstr>PowerPoint Presentation</vt:lpstr>
      <vt:lpstr>PowerPoint Presentation</vt:lpstr>
      <vt:lpstr>Boston Massacre</vt:lpstr>
      <vt:lpstr>PowerPoint Presentation</vt:lpstr>
      <vt:lpstr>PowerPoint Presentation</vt:lpstr>
      <vt:lpstr>PowerPoint Presentation</vt:lpstr>
      <vt:lpstr>PowerPoint Presentation</vt:lpstr>
      <vt:lpstr>Tea Act 1773</vt:lpstr>
      <vt:lpstr>Boston Tea Party</vt:lpstr>
      <vt:lpstr>PowerPoint Presentation</vt:lpstr>
      <vt:lpstr>PowerPoint Presentation</vt:lpstr>
      <vt:lpstr>Intolerable Acts</vt:lpstr>
      <vt:lpstr>Continental Congress</vt:lpstr>
      <vt:lpstr>Continental Congress</vt:lpstr>
      <vt:lpstr>Continental Congress</vt:lpstr>
      <vt:lpstr>Continental Congress</vt:lpstr>
      <vt:lpstr>Continental Congress</vt:lpstr>
      <vt:lpstr>Continental Congress</vt:lpstr>
      <vt:lpstr>PowerPoint Presentation</vt:lpstr>
      <vt:lpstr>PowerPoint Presentation</vt:lpstr>
      <vt:lpstr>PowerPoint Presentation</vt:lpstr>
      <vt:lpstr>PowerPoint Presentation</vt:lpstr>
      <vt:lpstr>PowerPoint Presentation</vt:lpstr>
      <vt:lpstr>Declaration of Independence</vt:lpstr>
      <vt:lpstr>Common Sense</vt:lpstr>
      <vt:lpstr>PowerPoint Presentation</vt:lpstr>
      <vt:lpstr>PowerPoint Presentation</vt:lpstr>
      <vt:lpstr>PowerPoint Presentation</vt:lpstr>
      <vt:lpstr>PowerPoint Presentation</vt:lpstr>
      <vt:lpstr>British vs Colonists</vt:lpstr>
      <vt:lpstr>PowerPoint Presentation</vt:lpstr>
      <vt:lpstr>British Strategy</vt:lpstr>
      <vt:lpstr>PowerPoint Presentation</vt:lpstr>
      <vt:lpstr>PowerPoint Presentation</vt:lpstr>
      <vt:lpstr>American Revolution Facts</vt:lpstr>
      <vt:lpstr>The War Ends</vt:lpstr>
      <vt:lpstr>PowerPoint Presentation</vt:lpstr>
      <vt:lpstr>The Treaty of Paris 1783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Sandoval</dc:creator>
  <cp:lastModifiedBy>Alison Mc Lin</cp:lastModifiedBy>
  <cp:revision>152</cp:revision>
  <dcterms:created xsi:type="dcterms:W3CDTF">2015-06-29T19:22:21Z</dcterms:created>
  <dcterms:modified xsi:type="dcterms:W3CDTF">2018-08-24T20:57:12Z</dcterms:modified>
</cp:coreProperties>
</file>