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90" r:id="rId2"/>
    <p:sldId id="423" r:id="rId3"/>
    <p:sldId id="338" r:id="rId4"/>
    <p:sldId id="388" r:id="rId5"/>
    <p:sldId id="389" r:id="rId6"/>
    <p:sldId id="391" r:id="rId7"/>
    <p:sldId id="393" r:id="rId8"/>
    <p:sldId id="392" r:id="rId9"/>
    <p:sldId id="394" r:id="rId10"/>
    <p:sldId id="409" r:id="rId11"/>
    <p:sldId id="407" r:id="rId12"/>
    <p:sldId id="408" r:id="rId13"/>
    <p:sldId id="399" r:id="rId14"/>
    <p:sldId id="416" r:id="rId15"/>
    <p:sldId id="402" r:id="rId16"/>
    <p:sldId id="417" r:id="rId17"/>
    <p:sldId id="401" r:id="rId18"/>
    <p:sldId id="418" r:id="rId19"/>
    <p:sldId id="403" r:id="rId20"/>
    <p:sldId id="419" r:id="rId21"/>
    <p:sldId id="404" r:id="rId22"/>
    <p:sldId id="420" r:id="rId23"/>
    <p:sldId id="421" r:id="rId24"/>
    <p:sldId id="405" r:id="rId25"/>
    <p:sldId id="413" r:id="rId26"/>
    <p:sldId id="422"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66FF"/>
    <a:srgbClr val="00FFFF"/>
    <a:srgbClr val="FFFF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9" d="100"/>
          <a:sy n="99" d="100"/>
        </p:scale>
        <p:origin x="-702" y="-1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 Id="rId4" Type="http://schemas.openxmlformats.org/officeDocument/2006/relationships/image" Target="../media/image5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 Id="rId4" Type="http://schemas.openxmlformats.org/officeDocument/2006/relationships/image" Target="../media/image53.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4EB227-4B35-B84D-B383-1FB9DD88EDEA}" type="doc">
      <dgm:prSet loTypeId="urn:microsoft.com/office/officeart/2005/8/layout/hProcess4" loCatId="" qsTypeId="urn:microsoft.com/office/officeart/2005/8/quickstyle/simple4" qsCatId="simple" csTypeId="urn:microsoft.com/office/officeart/2005/8/colors/colorful2" csCatId="colorful" phldr="1"/>
      <dgm:spPr/>
      <dgm:t>
        <a:bodyPr/>
        <a:lstStyle/>
        <a:p>
          <a:endParaRPr lang="en-US"/>
        </a:p>
      </dgm:t>
    </dgm:pt>
    <dgm:pt modelId="{A970D4EA-B01C-8447-BF29-17CDDC1FFE6C}">
      <dgm:prSet/>
      <dgm:spPr/>
      <dgm:t>
        <a:bodyPr/>
        <a:lstStyle/>
        <a:p>
          <a:pPr rtl="0"/>
          <a:r>
            <a:rPr lang="en-US" dirty="0" smtClean="0"/>
            <a:t>Scientific Revolution</a:t>
          </a:r>
          <a:endParaRPr lang="en-US" dirty="0"/>
        </a:p>
      </dgm:t>
    </dgm:pt>
    <dgm:pt modelId="{BFC31EE6-5CB1-E04A-8EE4-9126AB328840}" type="parTrans" cxnId="{4A368663-D524-984B-AA18-3ACD3DC81361}">
      <dgm:prSet/>
      <dgm:spPr/>
      <dgm:t>
        <a:bodyPr/>
        <a:lstStyle/>
        <a:p>
          <a:endParaRPr lang="en-US"/>
        </a:p>
      </dgm:t>
    </dgm:pt>
    <dgm:pt modelId="{6D81043D-665D-C748-8813-677E1D30A3C8}" type="sibTrans" cxnId="{4A368663-D524-984B-AA18-3ACD3DC81361}">
      <dgm:prSet/>
      <dgm:spPr/>
      <dgm:t>
        <a:bodyPr/>
        <a:lstStyle/>
        <a:p>
          <a:endParaRPr lang="en-US"/>
        </a:p>
      </dgm:t>
    </dgm:pt>
    <dgm:pt modelId="{FA712531-BE64-D844-8176-C2A538254041}">
      <dgm:prSet/>
      <dgm:spPr/>
      <dgm:t>
        <a:bodyPr/>
        <a:lstStyle/>
        <a:p>
          <a:pPr rtl="0"/>
          <a:r>
            <a:rPr lang="en-US" dirty="0" smtClean="0"/>
            <a:t>Enlightenment Ideas</a:t>
          </a:r>
          <a:endParaRPr lang="en-US" dirty="0"/>
        </a:p>
      </dgm:t>
    </dgm:pt>
    <dgm:pt modelId="{E72314DE-FE70-C94A-A530-CD6DC6D59E54}" type="parTrans" cxnId="{87FDD976-F940-FA47-BA63-2D22225EE9C2}">
      <dgm:prSet/>
      <dgm:spPr/>
      <dgm:t>
        <a:bodyPr/>
        <a:lstStyle/>
        <a:p>
          <a:endParaRPr lang="en-US"/>
        </a:p>
      </dgm:t>
    </dgm:pt>
    <dgm:pt modelId="{EFA28164-13FD-BA4E-BFB8-5FDD5D9297E8}" type="sibTrans" cxnId="{87FDD976-F940-FA47-BA63-2D22225EE9C2}">
      <dgm:prSet/>
      <dgm:spPr/>
      <dgm:t>
        <a:bodyPr/>
        <a:lstStyle/>
        <a:p>
          <a:endParaRPr lang="en-US"/>
        </a:p>
      </dgm:t>
    </dgm:pt>
    <dgm:pt modelId="{329271AF-EEE2-A14D-B414-8490059E2D29}">
      <dgm:prSet/>
      <dgm:spPr/>
      <dgm:t>
        <a:bodyPr/>
        <a:lstStyle/>
        <a:p>
          <a:pPr rtl="0"/>
          <a:r>
            <a:rPr lang="en-US" dirty="0" smtClean="0"/>
            <a:t>Founding Fathers are inspired which leads to revolution</a:t>
          </a:r>
          <a:endParaRPr lang="en-US" dirty="0"/>
        </a:p>
      </dgm:t>
    </dgm:pt>
    <dgm:pt modelId="{257356B6-F5A2-E741-A8B6-3C381AF2D301}" type="parTrans" cxnId="{19D444E5-BF3E-F648-AF74-197D8263153D}">
      <dgm:prSet/>
      <dgm:spPr/>
      <dgm:t>
        <a:bodyPr/>
        <a:lstStyle/>
        <a:p>
          <a:endParaRPr lang="en-US"/>
        </a:p>
      </dgm:t>
    </dgm:pt>
    <dgm:pt modelId="{873101F2-2FF4-7A41-BE0C-18B3A405AED0}" type="sibTrans" cxnId="{19D444E5-BF3E-F648-AF74-197D8263153D}">
      <dgm:prSet/>
      <dgm:spPr/>
      <dgm:t>
        <a:bodyPr/>
        <a:lstStyle/>
        <a:p>
          <a:endParaRPr lang="en-US"/>
        </a:p>
      </dgm:t>
    </dgm:pt>
    <dgm:pt modelId="{F906E27E-C2A1-3641-884F-D47BDD88E910}">
      <dgm:prSet/>
      <dgm:spPr/>
      <dgm:t>
        <a:bodyPr/>
        <a:lstStyle/>
        <a:p>
          <a:pPr rtl="0"/>
          <a:r>
            <a:rPr lang="en-US" dirty="0" smtClean="0"/>
            <a:t>American Constitution includes Enlightenment philosophies </a:t>
          </a:r>
          <a:endParaRPr lang="en-US" dirty="0"/>
        </a:p>
      </dgm:t>
    </dgm:pt>
    <dgm:pt modelId="{51F7D4CA-182E-624D-AC02-CEAEDD7FF4EE}" type="parTrans" cxnId="{E182FCD8-21F4-854E-9F3E-112CB2F4E178}">
      <dgm:prSet/>
      <dgm:spPr/>
      <dgm:t>
        <a:bodyPr/>
        <a:lstStyle/>
        <a:p>
          <a:endParaRPr lang="en-US"/>
        </a:p>
      </dgm:t>
    </dgm:pt>
    <dgm:pt modelId="{5C47E5EE-D609-844E-A00D-B9B3E8DB3DC7}" type="sibTrans" cxnId="{E182FCD8-21F4-854E-9F3E-112CB2F4E178}">
      <dgm:prSet/>
      <dgm:spPr/>
      <dgm:t>
        <a:bodyPr/>
        <a:lstStyle/>
        <a:p>
          <a:endParaRPr lang="en-US"/>
        </a:p>
      </dgm:t>
    </dgm:pt>
    <dgm:pt modelId="{CCA0D95F-1610-424A-BED9-2EF7F3E750C5}" type="pres">
      <dgm:prSet presAssocID="{F14EB227-4B35-B84D-B383-1FB9DD88EDEA}" presName="Name0" presStyleCnt="0">
        <dgm:presLayoutVars>
          <dgm:dir/>
          <dgm:animLvl val="lvl"/>
          <dgm:resizeHandles val="exact"/>
        </dgm:presLayoutVars>
      </dgm:prSet>
      <dgm:spPr/>
      <dgm:t>
        <a:bodyPr/>
        <a:lstStyle/>
        <a:p>
          <a:endParaRPr lang="en-US"/>
        </a:p>
      </dgm:t>
    </dgm:pt>
    <dgm:pt modelId="{4A168F5A-3358-DF42-B236-9F7C9FD8559F}" type="pres">
      <dgm:prSet presAssocID="{F14EB227-4B35-B84D-B383-1FB9DD88EDEA}" presName="tSp" presStyleCnt="0"/>
      <dgm:spPr/>
      <dgm:t>
        <a:bodyPr/>
        <a:lstStyle/>
        <a:p>
          <a:endParaRPr lang="en-US"/>
        </a:p>
      </dgm:t>
    </dgm:pt>
    <dgm:pt modelId="{95B13666-AA04-154B-AF94-38F4A367E3C2}" type="pres">
      <dgm:prSet presAssocID="{F14EB227-4B35-B84D-B383-1FB9DD88EDEA}" presName="bSp" presStyleCnt="0"/>
      <dgm:spPr/>
      <dgm:t>
        <a:bodyPr/>
        <a:lstStyle/>
        <a:p>
          <a:endParaRPr lang="en-US"/>
        </a:p>
      </dgm:t>
    </dgm:pt>
    <dgm:pt modelId="{E9A8DB28-A05F-484E-9FE8-C9C388CE7EDC}" type="pres">
      <dgm:prSet presAssocID="{F14EB227-4B35-B84D-B383-1FB9DD88EDEA}" presName="process" presStyleCnt="0"/>
      <dgm:spPr/>
      <dgm:t>
        <a:bodyPr/>
        <a:lstStyle/>
        <a:p>
          <a:endParaRPr lang="en-US"/>
        </a:p>
      </dgm:t>
    </dgm:pt>
    <dgm:pt modelId="{CD3D093E-8FCB-0A4A-8AE2-82A7336A3889}" type="pres">
      <dgm:prSet presAssocID="{A970D4EA-B01C-8447-BF29-17CDDC1FFE6C}" presName="composite1" presStyleCnt="0"/>
      <dgm:spPr/>
      <dgm:t>
        <a:bodyPr/>
        <a:lstStyle/>
        <a:p>
          <a:endParaRPr lang="en-US"/>
        </a:p>
      </dgm:t>
    </dgm:pt>
    <dgm:pt modelId="{93FB488A-AA66-074D-BCAF-1A91F82EB580}" type="pres">
      <dgm:prSet presAssocID="{A970D4EA-B01C-8447-BF29-17CDDC1FFE6C}" presName="dummyNode1" presStyleLbl="node1" presStyleIdx="0" presStyleCnt="4"/>
      <dgm:spPr/>
      <dgm:t>
        <a:bodyPr/>
        <a:lstStyle/>
        <a:p>
          <a:endParaRPr lang="en-US"/>
        </a:p>
      </dgm:t>
    </dgm:pt>
    <dgm:pt modelId="{1B9B66A6-924C-3842-8DA5-771CB7ACF33A}" type="pres">
      <dgm:prSet presAssocID="{A970D4EA-B01C-8447-BF29-17CDDC1FFE6C}" presName="childNode1" presStyleLbl="bgAcc1" presStyleIdx="0" presStyleCnt="4">
        <dgm:presLayoutVars>
          <dgm:bulletEnabled val="1"/>
        </dgm:presLayoutVars>
      </dgm:prSet>
      <dgm:spPr>
        <a:blipFill rotWithShape="0">
          <a:blip xmlns:r="http://schemas.openxmlformats.org/officeDocument/2006/relationships" r:embed="rId1"/>
          <a:stretch>
            <a:fillRect/>
          </a:stretch>
        </a:blipFill>
      </dgm:spPr>
      <dgm:t>
        <a:bodyPr/>
        <a:lstStyle/>
        <a:p>
          <a:endParaRPr lang="en-US"/>
        </a:p>
      </dgm:t>
    </dgm:pt>
    <dgm:pt modelId="{A5A325D1-A243-9843-8DBD-940318BD77CD}" type="pres">
      <dgm:prSet presAssocID="{A970D4EA-B01C-8447-BF29-17CDDC1FFE6C}" presName="childNode1tx" presStyleLbl="bgAcc1" presStyleIdx="0" presStyleCnt="4">
        <dgm:presLayoutVars>
          <dgm:bulletEnabled val="1"/>
        </dgm:presLayoutVars>
      </dgm:prSet>
      <dgm:spPr/>
      <dgm:t>
        <a:bodyPr/>
        <a:lstStyle/>
        <a:p>
          <a:endParaRPr lang="en-US"/>
        </a:p>
      </dgm:t>
    </dgm:pt>
    <dgm:pt modelId="{0ACFBAFC-EAFF-9749-B8BA-25978DC27D5D}" type="pres">
      <dgm:prSet presAssocID="{A970D4EA-B01C-8447-BF29-17CDDC1FFE6C}" presName="parentNode1" presStyleLbl="node1" presStyleIdx="0" presStyleCnt="4">
        <dgm:presLayoutVars>
          <dgm:chMax val="1"/>
          <dgm:bulletEnabled val="1"/>
        </dgm:presLayoutVars>
      </dgm:prSet>
      <dgm:spPr/>
      <dgm:t>
        <a:bodyPr/>
        <a:lstStyle/>
        <a:p>
          <a:endParaRPr lang="en-US"/>
        </a:p>
      </dgm:t>
    </dgm:pt>
    <dgm:pt modelId="{A2375D09-239E-4546-903F-6D42C39E5223}" type="pres">
      <dgm:prSet presAssocID="{A970D4EA-B01C-8447-BF29-17CDDC1FFE6C}" presName="connSite1" presStyleCnt="0"/>
      <dgm:spPr/>
      <dgm:t>
        <a:bodyPr/>
        <a:lstStyle/>
        <a:p>
          <a:endParaRPr lang="en-US"/>
        </a:p>
      </dgm:t>
    </dgm:pt>
    <dgm:pt modelId="{0BFA7535-17D9-1C4D-B8DD-06ABFD661E3C}" type="pres">
      <dgm:prSet presAssocID="{6D81043D-665D-C748-8813-677E1D30A3C8}" presName="Name9" presStyleLbl="sibTrans2D1" presStyleIdx="0" presStyleCnt="3"/>
      <dgm:spPr/>
      <dgm:t>
        <a:bodyPr/>
        <a:lstStyle/>
        <a:p>
          <a:endParaRPr lang="en-US"/>
        </a:p>
      </dgm:t>
    </dgm:pt>
    <dgm:pt modelId="{C82790C7-C720-884E-86BC-D763CF15FC4F}" type="pres">
      <dgm:prSet presAssocID="{FA712531-BE64-D844-8176-C2A538254041}" presName="composite2" presStyleCnt="0"/>
      <dgm:spPr/>
      <dgm:t>
        <a:bodyPr/>
        <a:lstStyle/>
        <a:p>
          <a:endParaRPr lang="en-US"/>
        </a:p>
      </dgm:t>
    </dgm:pt>
    <dgm:pt modelId="{7166735B-B9F0-D74C-9537-2C5C2FA81689}" type="pres">
      <dgm:prSet presAssocID="{FA712531-BE64-D844-8176-C2A538254041}" presName="dummyNode2" presStyleLbl="node1" presStyleIdx="0" presStyleCnt="4"/>
      <dgm:spPr/>
      <dgm:t>
        <a:bodyPr/>
        <a:lstStyle/>
        <a:p>
          <a:endParaRPr lang="en-US"/>
        </a:p>
      </dgm:t>
    </dgm:pt>
    <dgm:pt modelId="{445F01DE-F382-8147-8217-25431DE758D3}" type="pres">
      <dgm:prSet presAssocID="{FA712531-BE64-D844-8176-C2A538254041}" presName="childNode2" presStyleLbl="bgAcc1" presStyleIdx="1" presStyleCnt="4">
        <dgm:presLayoutVars>
          <dgm:bulletEnabled val="1"/>
        </dgm:presLayoutVars>
      </dgm:prSet>
      <dgm:spPr>
        <a:blipFill rotWithShape="0">
          <a:blip xmlns:r="http://schemas.openxmlformats.org/officeDocument/2006/relationships" r:embed="rId2"/>
          <a:stretch>
            <a:fillRect/>
          </a:stretch>
        </a:blipFill>
      </dgm:spPr>
      <dgm:t>
        <a:bodyPr/>
        <a:lstStyle/>
        <a:p>
          <a:endParaRPr lang="en-US"/>
        </a:p>
      </dgm:t>
    </dgm:pt>
    <dgm:pt modelId="{0BD052EA-509F-D543-A857-9CC108349E63}" type="pres">
      <dgm:prSet presAssocID="{FA712531-BE64-D844-8176-C2A538254041}" presName="childNode2tx" presStyleLbl="bgAcc1" presStyleIdx="1" presStyleCnt="4">
        <dgm:presLayoutVars>
          <dgm:bulletEnabled val="1"/>
        </dgm:presLayoutVars>
      </dgm:prSet>
      <dgm:spPr/>
      <dgm:t>
        <a:bodyPr/>
        <a:lstStyle/>
        <a:p>
          <a:endParaRPr lang="en-US"/>
        </a:p>
      </dgm:t>
    </dgm:pt>
    <dgm:pt modelId="{253E618F-3369-6E48-9051-0435EC6F6316}" type="pres">
      <dgm:prSet presAssocID="{FA712531-BE64-D844-8176-C2A538254041}" presName="parentNode2" presStyleLbl="node1" presStyleIdx="1" presStyleCnt="4">
        <dgm:presLayoutVars>
          <dgm:chMax val="0"/>
          <dgm:bulletEnabled val="1"/>
        </dgm:presLayoutVars>
      </dgm:prSet>
      <dgm:spPr/>
      <dgm:t>
        <a:bodyPr/>
        <a:lstStyle/>
        <a:p>
          <a:endParaRPr lang="en-US"/>
        </a:p>
      </dgm:t>
    </dgm:pt>
    <dgm:pt modelId="{8FC3D0B4-9843-184A-A5C0-E2B9A0364572}" type="pres">
      <dgm:prSet presAssocID="{FA712531-BE64-D844-8176-C2A538254041}" presName="connSite2" presStyleCnt="0"/>
      <dgm:spPr/>
      <dgm:t>
        <a:bodyPr/>
        <a:lstStyle/>
        <a:p>
          <a:endParaRPr lang="en-US"/>
        </a:p>
      </dgm:t>
    </dgm:pt>
    <dgm:pt modelId="{83D17E95-09FD-2246-93A2-21059E514F77}" type="pres">
      <dgm:prSet presAssocID="{EFA28164-13FD-BA4E-BFB8-5FDD5D9297E8}" presName="Name18" presStyleLbl="sibTrans2D1" presStyleIdx="1" presStyleCnt="3"/>
      <dgm:spPr/>
      <dgm:t>
        <a:bodyPr/>
        <a:lstStyle/>
        <a:p>
          <a:endParaRPr lang="en-US"/>
        </a:p>
      </dgm:t>
    </dgm:pt>
    <dgm:pt modelId="{345F0FC6-8F24-E946-9BC4-617D01530EF5}" type="pres">
      <dgm:prSet presAssocID="{329271AF-EEE2-A14D-B414-8490059E2D29}" presName="composite1" presStyleCnt="0"/>
      <dgm:spPr/>
      <dgm:t>
        <a:bodyPr/>
        <a:lstStyle/>
        <a:p>
          <a:endParaRPr lang="en-US"/>
        </a:p>
      </dgm:t>
    </dgm:pt>
    <dgm:pt modelId="{EF30C0D9-685B-044C-AF96-D3DAB9760152}" type="pres">
      <dgm:prSet presAssocID="{329271AF-EEE2-A14D-B414-8490059E2D29}" presName="dummyNode1" presStyleLbl="node1" presStyleIdx="1" presStyleCnt="4"/>
      <dgm:spPr/>
      <dgm:t>
        <a:bodyPr/>
        <a:lstStyle/>
        <a:p>
          <a:endParaRPr lang="en-US"/>
        </a:p>
      </dgm:t>
    </dgm:pt>
    <dgm:pt modelId="{D5D01C47-7447-2143-A578-39904CEF2B23}" type="pres">
      <dgm:prSet presAssocID="{329271AF-EEE2-A14D-B414-8490059E2D29}" presName="childNode1" presStyleLbl="bgAcc1" presStyleIdx="2" presStyleCnt="4">
        <dgm:presLayoutVars>
          <dgm:bulletEnabled val="1"/>
        </dgm:presLayoutVars>
      </dgm:prSet>
      <dgm:spPr>
        <a:blipFill rotWithShape="0">
          <a:blip xmlns:r="http://schemas.openxmlformats.org/officeDocument/2006/relationships" r:embed="rId3"/>
          <a:stretch>
            <a:fillRect/>
          </a:stretch>
        </a:blipFill>
      </dgm:spPr>
      <dgm:t>
        <a:bodyPr/>
        <a:lstStyle/>
        <a:p>
          <a:endParaRPr lang="en-US"/>
        </a:p>
      </dgm:t>
    </dgm:pt>
    <dgm:pt modelId="{D681E79F-E2A4-684C-A319-86A59DC27892}" type="pres">
      <dgm:prSet presAssocID="{329271AF-EEE2-A14D-B414-8490059E2D29}" presName="childNode1tx" presStyleLbl="bgAcc1" presStyleIdx="2" presStyleCnt="4">
        <dgm:presLayoutVars>
          <dgm:bulletEnabled val="1"/>
        </dgm:presLayoutVars>
      </dgm:prSet>
      <dgm:spPr/>
      <dgm:t>
        <a:bodyPr/>
        <a:lstStyle/>
        <a:p>
          <a:endParaRPr lang="en-US"/>
        </a:p>
      </dgm:t>
    </dgm:pt>
    <dgm:pt modelId="{5B947806-02E1-DD4C-8C72-D7611A2F9E5A}" type="pres">
      <dgm:prSet presAssocID="{329271AF-EEE2-A14D-B414-8490059E2D29}" presName="parentNode1" presStyleLbl="node1" presStyleIdx="2" presStyleCnt="4">
        <dgm:presLayoutVars>
          <dgm:chMax val="1"/>
          <dgm:bulletEnabled val="1"/>
        </dgm:presLayoutVars>
      </dgm:prSet>
      <dgm:spPr/>
      <dgm:t>
        <a:bodyPr/>
        <a:lstStyle/>
        <a:p>
          <a:endParaRPr lang="en-US"/>
        </a:p>
      </dgm:t>
    </dgm:pt>
    <dgm:pt modelId="{D9843783-7F7B-4244-9C3E-D63D3B363D97}" type="pres">
      <dgm:prSet presAssocID="{329271AF-EEE2-A14D-B414-8490059E2D29}" presName="connSite1" presStyleCnt="0"/>
      <dgm:spPr/>
      <dgm:t>
        <a:bodyPr/>
        <a:lstStyle/>
        <a:p>
          <a:endParaRPr lang="en-US"/>
        </a:p>
      </dgm:t>
    </dgm:pt>
    <dgm:pt modelId="{6F2EE9B0-CC0A-7A48-B63F-F1BB1CA3FFA4}" type="pres">
      <dgm:prSet presAssocID="{873101F2-2FF4-7A41-BE0C-18B3A405AED0}" presName="Name9" presStyleLbl="sibTrans2D1" presStyleIdx="2" presStyleCnt="3"/>
      <dgm:spPr/>
      <dgm:t>
        <a:bodyPr/>
        <a:lstStyle/>
        <a:p>
          <a:endParaRPr lang="en-US"/>
        </a:p>
      </dgm:t>
    </dgm:pt>
    <dgm:pt modelId="{238150A8-AC8B-B144-81D7-2E2C39BE265C}" type="pres">
      <dgm:prSet presAssocID="{F906E27E-C2A1-3641-884F-D47BDD88E910}" presName="composite2" presStyleCnt="0"/>
      <dgm:spPr/>
      <dgm:t>
        <a:bodyPr/>
        <a:lstStyle/>
        <a:p>
          <a:endParaRPr lang="en-US"/>
        </a:p>
      </dgm:t>
    </dgm:pt>
    <dgm:pt modelId="{4587EADE-74F2-BB42-ACE1-9C3D7BF3CA5A}" type="pres">
      <dgm:prSet presAssocID="{F906E27E-C2A1-3641-884F-D47BDD88E910}" presName="dummyNode2" presStyleLbl="node1" presStyleIdx="2" presStyleCnt="4"/>
      <dgm:spPr/>
      <dgm:t>
        <a:bodyPr/>
        <a:lstStyle/>
        <a:p>
          <a:endParaRPr lang="en-US"/>
        </a:p>
      </dgm:t>
    </dgm:pt>
    <dgm:pt modelId="{6D6DA789-690B-A845-99ED-DE72E301288C}" type="pres">
      <dgm:prSet presAssocID="{F906E27E-C2A1-3641-884F-D47BDD88E910}" presName="childNode2" presStyleLbl="bgAcc1" presStyleIdx="3" presStyleCnt="4">
        <dgm:presLayoutVars>
          <dgm:bulletEnabled val="1"/>
        </dgm:presLayoutVars>
      </dgm:prSet>
      <dgm:spPr>
        <a:blipFill rotWithShape="0">
          <a:blip xmlns:r="http://schemas.openxmlformats.org/officeDocument/2006/relationships" r:embed="rId4"/>
          <a:stretch>
            <a:fillRect/>
          </a:stretch>
        </a:blipFill>
      </dgm:spPr>
      <dgm:t>
        <a:bodyPr/>
        <a:lstStyle/>
        <a:p>
          <a:endParaRPr lang="en-US"/>
        </a:p>
      </dgm:t>
    </dgm:pt>
    <dgm:pt modelId="{58F98092-892A-154D-956A-3C38B09AD749}" type="pres">
      <dgm:prSet presAssocID="{F906E27E-C2A1-3641-884F-D47BDD88E910}" presName="childNode2tx" presStyleLbl="bgAcc1" presStyleIdx="3" presStyleCnt="4">
        <dgm:presLayoutVars>
          <dgm:bulletEnabled val="1"/>
        </dgm:presLayoutVars>
      </dgm:prSet>
      <dgm:spPr/>
      <dgm:t>
        <a:bodyPr/>
        <a:lstStyle/>
        <a:p>
          <a:endParaRPr lang="en-US"/>
        </a:p>
      </dgm:t>
    </dgm:pt>
    <dgm:pt modelId="{B10C5B09-F59D-434B-9DD7-D5DEC1A1FB31}" type="pres">
      <dgm:prSet presAssocID="{F906E27E-C2A1-3641-884F-D47BDD88E910}" presName="parentNode2" presStyleLbl="node1" presStyleIdx="3" presStyleCnt="4">
        <dgm:presLayoutVars>
          <dgm:chMax val="0"/>
          <dgm:bulletEnabled val="1"/>
        </dgm:presLayoutVars>
      </dgm:prSet>
      <dgm:spPr/>
      <dgm:t>
        <a:bodyPr/>
        <a:lstStyle/>
        <a:p>
          <a:endParaRPr lang="en-US"/>
        </a:p>
      </dgm:t>
    </dgm:pt>
    <dgm:pt modelId="{37D857BA-FC32-1F42-A3E0-D815EC55759E}" type="pres">
      <dgm:prSet presAssocID="{F906E27E-C2A1-3641-884F-D47BDD88E910}" presName="connSite2" presStyleCnt="0"/>
      <dgm:spPr/>
      <dgm:t>
        <a:bodyPr/>
        <a:lstStyle/>
        <a:p>
          <a:endParaRPr lang="en-US"/>
        </a:p>
      </dgm:t>
    </dgm:pt>
  </dgm:ptLst>
  <dgm:cxnLst>
    <dgm:cxn modelId="{87FDD976-F940-FA47-BA63-2D22225EE9C2}" srcId="{F14EB227-4B35-B84D-B383-1FB9DD88EDEA}" destId="{FA712531-BE64-D844-8176-C2A538254041}" srcOrd="1" destOrd="0" parTransId="{E72314DE-FE70-C94A-A530-CD6DC6D59E54}" sibTransId="{EFA28164-13FD-BA4E-BFB8-5FDD5D9297E8}"/>
    <dgm:cxn modelId="{A06B8B67-16A2-B64D-8980-5EE4CE988FD5}" type="presOf" srcId="{873101F2-2FF4-7A41-BE0C-18B3A405AED0}" destId="{6F2EE9B0-CC0A-7A48-B63F-F1BB1CA3FFA4}" srcOrd="0" destOrd="0" presId="urn:microsoft.com/office/officeart/2005/8/layout/hProcess4"/>
    <dgm:cxn modelId="{0645827C-0986-6243-9EA9-3C77032C45BD}" type="presOf" srcId="{FA712531-BE64-D844-8176-C2A538254041}" destId="{253E618F-3369-6E48-9051-0435EC6F6316}" srcOrd="0" destOrd="0" presId="urn:microsoft.com/office/officeart/2005/8/layout/hProcess4"/>
    <dgm:cxn modelId="{19D444E5-BF3E-F648-AF74-197D8263153D}" srcId="{F14EB227-4B35-B84D-B383-1FB9DD88EDEA}" destId="{329271AF-EEE2-A14D-B414-8490059E2D29}" srcOrd="2" destOrd="0" parTransId="{257356B6-F5A2-E741-A8B6-3C381AF2D301}" sibTransId="{873101F2-2FF4-7A41-BE0C-18B3A405AED0}"/>
    <dgm:cxn modelId="{4A368663-D524-984B-AA18-3ACD3DC81361}" srcId="{F14EB227-4B35-B84D-B383-1FB9DD88EDEA}" destId="{A970D4EA-B01C-8447-BF29-17CDDC1FFE6C}" srcOrd="0" destOrd="0" parTransId="{BFC31EE6-5CB1-E04A-8EE4-9126AB328840}" sibTransId="{6D81043D-665D-C748-8813-677E1D30A3C8}"/>
    <dgm:cxn modelId="{0CD67B67-E903-3C42-99BD-1236DF34C2F1}" type="presOf" srcId="{EFA28164-13FD-BA4E-BFB8-5FDD5D9297E8}" destId="{83D17E95-09FD-2246-93A2-21059E514F77}" srcOrd="0" destOrd="0" presId="urn:microsoft.com/office/officeart/2005/8/layout/hProcess4"/>
    <dgm:cxn modelId="{66626858-A28E-EB42-90D9-9BAA75AD9D66}" type="presOf" srcId="{A970D4EA-B01C-8447-BF29-17CDDC1FFE6C}" destId="{0ACFBAFC-EAFF-9749-B8BA-25978DC27D5D}" srcOrd="0" destOrd="0" presId="urn:microsoft.com/office/officeart/2005/8/layout/hProcess4"/>
    <dgm:cxn modelId="{242AB6CC-C7CC-1248-9430-EAA29830808C}" type="presOf" srcId="{F14EB227-4B35-B84D-B383-1FB9DD88EDEA}" destId="{CCA0D95F-1610-424A-BED9-2EF7F3E750C5}" srcOrd="0" destOrd="0" presId="urn:microsoft.com/office/officeart/2005/8/layout/hProcess4"/>
    <dgm:cxn modelId="{E182FCD8-21F4-854E-9F3E-112CB2F4E178}" srcId="{F14EB227-4B35-B84D-B383-1FB9DD88EDEA}" destId="{F906E27E-C2A1-3641-884F-D47BDD88E910}" srcOrd="3" destOrd="0" parTransId="{51F7D4CA-182E-624D-AC02-CEAEDD7FF4EE}" sibTransId="{5C47E5EE-D609-844E-A00D-B9B3E8DB3DC7}"/>
    <dgm:cxn modelId="{7CAEDB4B-DFEB-EE40-B7F5-9AAAB7036327}" type="presOf" srcId="{329271AF-EEE2-A14D-B414-8490059E2D29}" destId="{5B947806-02E1-DD4C-8C72-D7611A2F9E5A}" srcOrd="0" destOrd="0" presId="urn:microsoft.com/office/officeart/2005/8/layout/hProcess4"/>
    <dgm:cxn modelId="{6FEB5B22-F00F-A14D-82C4-A04F64173064}" type="presOf" srcId="{6D81043D-665D-C748-8813-677E1D30A3C8}" destId="{0BFA7535-17D9-1C4D-B8DD-06ABFD661E3C}" srcOrd="0" destOrd="0" presId="urn:microsoft.com/office/officeart/2005/8/layout/hProcess4"/>
    <dgm:cxn modelId="{A0112040-778B-D448-A891-7EEEE45ADAAB}" type="presOf" srcId="{F906E27E-C2A1-3641-884F-D47BDD88E910}" destId="{B10C5B09-F59D-434B-9DD7-D5DEC1A1FB31}" srcOrd="0" destOrd="0" presId="urn:microsoft.com/office/officeart/2005/8/layout/hProcess4"/>
    <dgm:cxn modelId="{AEFD9766-2A0D-9443-BFC5-D614DEAC72A3}" type="presParOf" srcId="{CCA0D95F-1610-424A-BED9-2EF7F3E750C5}" destId="{4A168F5A-3358-DF42-B236-9F7C9FD8559F}" srcOrd="0" destOrd="0" presId="urn:microsoft.com/office/officeart/2005/8/layout/hProcess4"/>
    <dgm:cxn modelId="{569FA289-FA24-2D42-AB8E-C6ECCAB3E68C}" type="presParOf" srcId="{CCA0D95F-1610-424A-BED9-2EF7F3E750C5}" destId="{95B13666-AA04-154B-AF94-38F4A367E3C2}" srcOrd="1" destOrd="0" presId="urn:microsoft.com/office/officeart/2005/8/layout/hProcess4"/>
    <dgm:cxn modelId="{543D81C5-41E5-C74F-BAE4-F711E7DD9607}" type="presParOf" srcId="{CCA0D95F-1610-424A-BED9-2EF7F3E750C5}" destId="{E9A8DB28-A05F-484E-9FE8-C9C388CE7EDC}" srcOrd="2" destOrd="0" presId="urn:microsoft.com/office/officeart/2005/8/layout/hProcess4"/>
    <dgm:cxn modelId="{17356397-EB7A-B24F-B392-C6FC6108E1C0}" type="presParOf" srcId="{E9A8DB28-A05F-484E-9FE8-C9C388CE7EDC}" destId="{CD3D093E-8FCB-0A4A-8AE2-82A7336A3889}" srcOrd="0" destOrd="0" presId="urn:microsoft.com/office/officeart/2005/8/layout/hProcess4"/>
    <dgm:cxn modelId="{D61BF409-2CB1-124C-9665-4056FBCD1376}" type="presParOf" srcId="{CD3D093E-8FCB-0A4A-8AE2-82A7336A3889}" destId="{93FB488A-AA66-074D-BCAF-1A91F82EB580}" srcOrd="0" destOrd="0" presId="urn:microsoft.com/office/officeart/2005/8/layout/hProcess4"/>
    <dgm:cxn modelId="{85D86703-E14F-7041-9DE1-016AF08EAB01}" type="presParOf" srcId="{CD3D093E-8FCB-0A4A-8AE2-82A7336A3889}" destId="{1B9B66A6-924C-3842-8DA5-771CB7ACF33A}" srcOrd="1" destOrd="0" presId="urn:microsoft.com/office/officeart/2005/8/layout/hProcess4"/>
    <dgm:cxn modelId="{2BBD96B7-2000-6C49-A72F-C507FF2DC728}" type="presParOf" srcId="{CD3D093E-8FCB-0A4A-8AE2-82A7336A3889}" destId="{A5A325D1-A243-9843-8DBD-940318BD77CD}" srcOrd="2" destOrd="0" presId="urn:microsoft.com/office/officeart/2005/8/layout/hProcess4"/>
    <dgm:cxn modelId="{1F07ECDC-12F0-134B-A5E4-8726EF0AB3EA}" type="presParOf" srcId="{CD3D093E-8FCB-0A4A-8AE2-82A7336A3889}" destId="{0ACFBAFC-EAFF-9749-B8BA-25978DC27D5D}" srcOrd="3" destOrd="0" presId="urn:microsoft.com/office/officeart/2005/8/layout/hProcess4"/>
    <dgm:cxn modelId="{D855401E-6658-E24D-896D-6DEB28EEAE6F}" type="presParOf" srcId="{CD3D093E-8FCB-0A4A-8AE2-82A7336A3889}" destId="{A2375D09-239E-4546-903F-6D42C39E5223}" srcOrd="4" destOrd="0" presId="urn:microsoft.com/office/officeart/2005/8/layout/hProcess4"/>
    <dgm:cxn modelId="{8327EB13-51E0-6345-8464-8CFF0FC4810A}" type="presParOf" srcId="{E9A8DB28-A05F-484E-9FE8-C9C388CE7EDC}" destId="{0BFA7535-17D9-1C4D-B8DD-06ABFD661E3C}" srcOrd="1" destOrd="0" presId="urn:microsoft.com/office/officeart/2005/8/layout/hProcess4"/>
    <dgm:cxn modelId="{054F076D-BE16-9043-AB41-785872458CD4}" type="presParOf" srcId="{E9A8DB28-A05F-484E-9FE8-C9C388CE7EDC}" destId="{C82790C7-C720-884E-86BC-D763CF15FC4F}" srcOrd="2" destOrd="0" presId="urn:microsoft.com/office/officeart/2005/8/layout/hProcess4"/>
    <dgm:cxn modelId="{EE893B49-2A69-DD4D-BFC2-CED790EB9C2D}" type="presParOf" srcId="{C82790C7-C720-884E-86BC-D763CF15FC4F}" destId="{7166735B-B9F0-D74C-9537-2C5C2FA81689}" srcOrd="0" destOrd="0" presId="urn:microsoft.com/office/officeart/2005/8/layout/hProcess4"/>
    <dgm:cxn modelId="{6B22D1C2-5990-2D48-99BF-E618AF5C5E9C}" type="presParOf" srcId="{C82790C7-C720-884E-86BC-D763CF15FC4F}" destId="{445F01DE-F382-8147-8217-25431DE758D3}" srcOrd="1" destOrd="0" presId="urn:microsoft.com/office/officeart/2005/8/layout/hProcess4"/>
    <dgm:cxn modelId="{CD1D1304-AA91-794A-B3E1-09A07E572E48}" type="presParOf" srcId="{C82790C7-C720-884E-86BC-D763CF15FC4F}" destId="{0BD052EA-509F-D543-A857-9CC108349E63}" srcOrd="2" destOrd="0" presId="urn:microsoft.com/office/officeart/2005/8/layout/hProcess4"/>
    <dgm:cxn modelId="{C285097A-4626-4247-A865-06206B2BE9C2}" type="presParOf" srcId="{C82790C7-C720-884E-86BC-D763CF15FC4F}" destId="{253E618F-3369-6E48-9051-0435EC6F6316}" srcOrd="3" destOrd="0" presId="urn:microsoft.com/office/officeart/2005/8/layout/hProcess4"/>
    <dgm:cxn modelId="{C1941076-3AC0-794F-A3C4-7BE274BB27F3}" type="presParOf" srcId="{C82790C7-C720-884E-86BC-D763CF15FC4F}" destId="{8FC3D0B4-9843-184A-A5C0-E2B9A0364572}" srcOrd="4" destOrd="0" presId="urn:microsoft.com/office/officeart/2005/8/layout/hProcess4"/>
    <dgm:cxn modelId="{9AF9225B-9731-CD45-A474-A73055A4E543}" type="presParOf" srcId="{E9A8DB28-A05F-484E-9FE8-C9C388CE7EDC}" destId="{83D17E95-09FD-2246-93A2-21059E514F77}" srcOrd="3" destOrd="0" presId="urn:microsoft.com/office/officeart/2005/8/layout/hProcess4"/>
    <dgm:cxn modelId="{76F259EB-FA8E-1545-AB89-BAFF569F9C58}" type="presParOf" srcId="{E9A8DB28-A05F-484E-9FE8-C9C388CE7EDC}" destId="{345F0FC6-8F24-E946-9BC4-617D01530EF5}" srcOrd="4" destOrd="0" presId="urn:microsoft.com/office/officeart/2005/8/layout/hProcess4"/>
    <dgm:cxn modelId="{91A17F7B-4A40-4C4B-9C3B-C20B334C7E81}" type="presParOf" srcId="{345F0FC6-8F24-E946-9BC4-617D01530EF5}" destId="{EF30C0D9-685B-044C-AF96-D3DAB9760152}" srcOrd="0" destOrd="0" presId="urn:microsoft.com/office/officeart/2005/8/layout/hProcess4"/>
    <dgm:cxn modelId="{D80A8AF2-0B95-2E4D-874C-D07935E576E5}" type="presParOf" srcId="{345F0FC6-8F24-E946-9BC4-617D01530EF5}" destId="{D5D01C47-7447-2143-A578-39904CEF2B23}" srcOrd="1" destOrd="0" presId="urn:microsoft.com/office/officeart/2005/8/layout/hProcess4"/>
    <dgm:cxn modelId="{9EFE481A-2406-4446-9927-45BE04597F5B}" type="presParOf" srcId="{345F0FC6-8F24-E946-9BC4-617D01530EF5}" destId="{D681E79F-E2A4-684C-A319-86A59DC27892}" srcOrd="2" destOrd="0" presId="urn:microsoft.com/office/officeart/2005/8/layout/hProcess4"/>
    <dgm:cxn modelId="{7620E9B0-A724-C245-B36D-88031C9B2E1D}" type="presParOf" srcId="{345F0FC6-8F24-E946-9BC4-617D01530EF5}" destId="{5B947806-02E1-DD4C-8C72-D7611A2F9E5A}" srcOrd="3" destOrd="0" presId="urn:microsoft.com/office/officeart/2005/8/layout/hProcess4"/>
    <dgm:cxn modelId="{1D01434D-7418-9D4C-8A66-135270757B90}" type="presParOf" srcId="{345F0FC6-8F24-E946-9BC4-617D01530EF5}" destId="{D9843783-7F7B-4244-9C3E-D63D3B363D97}" srcOrd="4" destOrd="0" presId="urn:microsoft.com/office/officeart/2005/8/layout/hProcess4"/>
    <dgm:cxn modelId="{4AF9D24D-E5CF-7B43-AFEA-361D76DF3C2F}" type="presParOf" srcId="{E9A8DB28-A05F-484E-9FE8-C9C388CE7EDC}" destId="{6F2EE9B0-CC0A-7A48-B63F-F1BB1CA3FFA4}" srcOrd="5" destOrd="0" presId="urn:microsoft.com/office/officeart/2005/8/layout/hProcess4"/>
    <dgm:cxn modelId="{FC4F9FCC-49E7-9047-BA16-A7362C549256}" type="presParOf" srcId="{E9A8DB28-A05F-484E-9FE8-C9C388CE7EDC}" destId="{238150A8-AC8B-B144-81D7-2E2C39BE265C}" srcOrd="6" destOrd="0" presId="urn:microsoft.com/office/officeart/2005/8/layout/hProcess4"/>
    <dgm:cxn modelId="{5B861A19-E1A7-D848-84B4-D5C5293EA82C}" type="presParOf" srcId="{238150A8-AC8B-B144-81D7-2E2C39BE265C}" destId="{4587EADE-74F2-BB42-ACE1-9C3D7BF3CA5A}" srcOrd="0" destOrd="0" presId="urn:microsoft.com/office/officeart/2005/8/layout/hProcess4"/>
    <dgm:cxn modelId="{3F0FF857-E18B-1E43-82FE-6DE5D2D1CFF4}" type="presParOf" srcId="{238150A8-AC8B-B144-81D7-2E2C39BE265C}" destId="{6D6DA789-690B-A845-99ED-DE72E301288C}" srcOrd="1" destOrd="0" presId="urn:microsoft.com/office/officeart/2005/8/layout/hProcess4"/>
    <dgm:cxn modelId="{CDCDFB06-CD19-9742-BDC2-DB9BF63A8B90}" type="presParOf" srcId="{238150A8-AC8B-B144-81D7-2E2C39BE265C}" destId="{58F98092-892A-154D-956A-3C38B09AD749}" srcOrd="2" destOrd="0" presId="urn:microsoft.com/office/officeart/2005/8/layout/hProcess4"/>
    <dgm:cxn modelId="{8A7189C2-7C1C-5648-9F37-1650FA1549E3}" type="presParOf" srcId="{238150A8-AC8B-B144-81D7-2E2C39BE265C}" destId="{B10C5B09-F59D-434B-9DD7-D5DEC1A1FB31}" srcOrd="3" destOrd="0" presId="urn:microsoft.com/office/officeart/2005/8/layout/hProcess4"/>
    <dgm:cxn modelId="{FA5A3643-B49A-AE40-A81D-E9FEBDE1F6D9}" type="presParOf" srcId="{238150A8-AC8B-B144-81D7-2E2C39BE265C}" destId="{37D857BA-FC32-1F42-A3E0-D815EC55759E}"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9B66A6-924C-3842-8DA5-771CB7ACF33A}">
      <dsp:nvSpPr>
        <dsp:cNvPr id="0" name=""/>
        <dsp:cNvSpPr/>
      </dsp:nvSpPr>
      <dsp:spPr>
        <a:xfrm>
          <a:off x="3564" y="1968728"/>
          <a:ext cx="1877983" cy="1548943"/>
        </a:xfrm>
        <a:prstGeom prst="roundRect">
          <a:avLst>
            <a:gd name="adj" fmla="val 10000"/>
          </a:avLst>
        </a:prstGeom>
        <a:blipFill rotWithShape="0">
          <a:blip xmlns:r="http://schemas.openxmlformats.org/officeDocument/2006/relationships" r:embed="rId1"/>
          <a:stretch>
            <a:fillRect/>
          </a:stretch>
        </a:blip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BFA7535-17D9-1C4D-B8DD-06ABFD661E3C}">
      <dsp:nvSpPr>
        <dsp:cNvPr id="0" name=""/>
        <dsp:cNvSpPr/>
      </dsp:nvSpPr>
      <dsp:spPr>
        <a:xfrm>
          <a:off x="1073360" y="2389422"/>
          <a:ext cx="1994566" cy="1994566"/>
        </a:xfrm>
        <a:prstGeom prst="leftCircularArrow">
          <a:avLst>
            <a:gd name="adj1" fmla="val 2774"/>
            <a:gd name="adj2" fmla="val 338277"/>
            <a:gd name="adj3" fmla="val 2113787"/>
            <a:gd name="adj4" fmla="val 9024489"/>
            <a:gd name="adj5" fmla="val 3236"/>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ACFBAFC-EAFF-9749-B8BA-25978DC27D5D}">
      <dsp:nvSpPr>
        <dsp:cNvPr id="0" name=""/>
        <dsp:cNvSpPr/>
      </dsp:nvSpPr>
      <dsp:spPr>
        <a:xfrm>
          <a:off x="420894" y="3185755"/>
          <a:ext cx="1669318" cy="663832"/>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5240" rIns="22860" bIns="15240" numCol="1" spcCol="1270" anchor="ctr" anchorCtr="0">
          <a:noAutofit/>
        </a:bodyPr>
        <a:lstStyle/>
        <a:p>
          <a:pPr lvl="0" algn="ctr" defTabSz="533400" rtl="0">
            <a:lnSpc>
              <a:spcPct val="90000"/>
            </a:lnSpc>
            <a:spcBef>
              <a:spcPct val="0"/>
            </a:spcBef>
            <a:spcAft>
              <a:spcPct val="35000"/>
            </a:spcAft>
          </a:pPr>
          <a:r>
            <a:rPr lang="en-US" sz="1200" kern="1200" dirty="0" smtClean="0"/>
            <a:t>Scientific Revolution</a:t>
          </a:r>
          <a:endParaRPr lang="en-US" sz="1200" kern="1200" dirty="0"/>
        </a:p>
      </dsp:txBody>
      <dsp:txXfrm>
        <a:off x="440337" y="3205198"/>
        <a:ext cx="1630432" cy="624946"/>
      </dsp:txXfrm>
    </dsp:sp>
    <dsp:sp modelId="{445F01DE-F382-8147-8217-25431DE758D3}">
      <dsp:nvSpPr>
        <dsp:cNvPr id="0" name=""/>
        <dsp:cNvSpPr/>
      </dsp:nvSpPr>
      <dsp:spPr>
        <a:xfrm>
          <a:off x="2353638" y="1968728"/>
          <a:ext cx="1877983" cy="1548943"/>
        </a:xfrm>
        <a:prstGeom prst="roundRect">
          <a:avLst>
            <a:gd name="adj" fmla="val 10000"/>
          </a:avLst>
        </a:prstGeom>
        <a:blipFill rotWithShape="0">
          <a:blip xmlns:r="http://schemas.openxmlformats.org/officeDocument/2006/relationships" r:embed="rId2"/>
          <a:stretch>
            <a:fillRect/>
          </a:stretch>
        </a:blipFill>
        <a:ln w="9525" cap="flat" cmpd="sng" algn="ctr">
          <a:solidFill>
            <a:schemeClr val="accent2">
              <a:hueOff val="1560506"/>
              <a:satOff val="-1946"/>
              <a:lumOff val="458"/>
              <a:alphaOff val="0"/>
            </a:schemeClr>
          </a:solidFill>
          <a:prstDash val="solid"/>
        </a:ln>
        <a:effectLst/>
      </dsp:spPr>
      <dsp:style>
        <a:lnRef idx="1">
          <a:scrgbClr r="0" g="0" b="0"/>
        </a:lnRef>
        <a:fillRef idx="1">
          <a:scrgbClr r="0" g="0" b="0"/>
        </a:fillRef>
        <a:effectRef idx="0">
          <a:scrgbClr r="0" g="0" b="0"/>
        </a:effectRef>
        <a:fontRef idx="minor"/>
      </dsp:style>
    </dsp:sp>
    <dsp:sp modelId="{83D17E95-09FD-2246-93A2-21059E514F77}">
      <dsp:nvSpPr>
        <dsp:cNvPr id="0" name=""/>
        <dsp:cNvSpPr/>
      </dsp:nvSpPr>
      <dsp:spPr>
        <a:xfrm>
          <a:off x="3407785" y="1041678"/>
          <a:ext cx="2234530" cy="2234530"/>
        </a:xfrm>
        <a:prstGeom prst="circularArrow">
          <a:avLst>
            <a:gd name="adj1" fmla="val 2476"/>
            <a:gd name="adj2" fmla="val 299864"/>
            <a:gd name="adj3" fmla="val 19524625"/>
            <a:gd name="adj4" fmla="val 12575511"/>
            <a:gd name="adj5" fmla="val 2888"/>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53E618F-3369-6E48-9051-0435EC6F6316}">
      <dsp:nvSpPr>
        <dsp:cNvPr id="0" name=""/>
        <dsp:cNvSpPr/>
      </dsp:nvSpPr>
      <dsp:spPr>
        <a:xfrm>
          <a:off x="2770968" y="1636811"/>
          <a:ext cx="1669318" cy="663832"/>
        </a:xfrm>
        <a:prstGeom prst="roundRect">
          <a:avLst>
            <a:gd name="adj" fmla="val 10000"/>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5240" rIns="22860" bIns="15240" numCol="1" spcCol="1270" anchor="ctr" anchorCtr="0">
          <a:noAutofit/>
        </a:bodyPr>
        <a:lstStyle/>
        <a:p>
          <a:pPr lvl="0" algn="ctr" defTabSz="533400" rtl="0">
            <a:lnSpc>
              <a:spcPct val="90000"/>
            </a:lnSpc>
            <a:spcBef>
              <a:spcPct val="0"/>
            </a:spcBef>
            <a:spcAft>
              <a:spcPct val="35000"/>
            </a:spcAft>
          </a:pPr>
          <a:r>
            <a:rPr lang="en-US" sz="1200" kern="1200" dirty="0" smtClean="0"/>
            <a:t>Enlightenment Ideas</a:t>
          </a:r>
          <a:endParaRPr lang="en-US" sz="1200" kern="1200" dirty="0"/>
        </a:p>
      </dsp:txBody>
      <dsp:txXfrm>
        <a:off x="2790411" y="1656254"/>
        <a:ext cx="1630432" cy="624946"/>
      </dsp:txXfrm>
    </dsp:sp>
    <dsp:sp modelId="{D5D01C47-7447-2143-A578-39904CEF2B23}">
      <dsp:nvSpPr>
        <dsp:cNvPr id="0" name=""/>
        <dsp:cNvSpPr/>
      </dsp:nvSpPr>
      <dsp:spPr>
        <a:xfrm>
          <a:off x="4703712" y="1968728"/>
          <a:ext cx="1877983" cy="1548943"/>
        </a:xfrm>
        <a:prstGeom prst="roundRect">
          <a:avLst>
            <a:gd name="adj" fmla="val 10000"/>
          </a:avLst>
        </a:prstGeom>
        <a:blipFill rotWithShape="0">
          <a:blip xmlns:r="http://schemas.openxmlformats.org/officeDocument/2006/relationships" r:embed="rId3"/>
          <a:stretch>
            <a:fillRect/>
          </a:stretch>
        </a:blipFill>
        <a:ln w="9525" cap="flat" cmpd="sng" algn="ctr">
          <a:solidFill>
            <a:schemeClr val="accent2">
              <a:hueOff val="3121013"/>
              <a:satOff val="-3893"/>
              <a:lumOff val="915"/>
              <a:alphaOff val="0"/>
            </a:schemeClr>
          </a:solidFill>
          <a:prstDash val="solid"/>
        </a:ln>
        <a:effectLst/>
      </dsp:spPr>
      <dsp:style>
        <a:lnRef idx="1">
          <a:scrgbClr r="0" g="0" b="0"/>
        </a:lnRef>
        <a:fillRef idx="1">
          <a:scrgbClr r="0" g="0" b="0"/>
        </a:fillRef>
        <a:effectRef idx="0">
          <a:scrgbClr r="0" g="0" b="0"/>
        </a:effectRef>
        <a:fontRef idx="minor"/>
      </dsp:style>
    </dsp:sp>
    <dsp:sp modelId="{6F2EE9B0-CC0A-7A48-B63F-F1BB1CA3FFA4}">
      <dsp:nvSpPr>
        <dsp:cNvPr id="0" name=""/>
        <dsp:cNvSpPr/>
      </dsp:nvSpPr>
      <dsp:spPr>
        <a:xfrm>
          <a:off x="5773508" y="2389422"/>
          <a:ext cx="1994566" cy="1994566"/>
        </a:xfrm>
        <a:prstGeom prst="leftCircularArrow">
          <a:avLst>
            <a:gd name="adj1" fmla="val 2774"/>
            <a:gd name="adj2" fmla="val 338277"/>
            <a:gd name="adj3" fmla="val 2113787"/>
            <a:gd name="adj4" fmla="val 9024489"/>
            <a:gd name="adj5" fmla="val 3236"/>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B947806-02E1-DD4C-8C72-D7611A2F9E5A}">
      <dsp:nvSpPr>
        <dsp:cNvPr id="0" name=""/>
        <dsp:cNvSpPr/>
      </dsp:nvSpPr>
      <dsp:spPr>
        <a:xfrm>
          <a:off x="5121042" y="3185755"/>
          <a:ext cx="1669318" cy="663832"/>
        </a:xfrm>
        <a:prstGeom prst="roundRect">
          <a:avLst>
            <a:gd name="adj" fmla="val 10000"/>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5240" rIns="22860" bIns="15240" numCol="1" spcCol="1270" anchor="ctr" anchorCtr="0">
          <a:noAutofit/>
        </a:bodyPr>
        <a:lstStyle/>
        <a:p>
          <a:pPr lvl="0" algn="ctr" defTabSz="533400" rtl="0">
            <a:lnSpc>
              <a:spcPct val="90000"/>
            </a:lnSpc>
            <a:spcBef>
              <a:spcPct val="0"/>
            </a:spcBef>
            <a:spcAft>
              <a:spcPct val="35000"/>
            </a:spcAft>
          </a:pPr>
          <a:r>
            <a:rPr lang="en-US" sz="1200" kern="1200" dirty="0" smtClean="0"/>
            <a:t>Founding Fathers are inspired which leads to revolution</a:t>
          </a:r>
          <a:endParaRPr lang="en-US" sz="1200" kern="1200" dirty="0"/>
        </a:p>
      </dsp:txBody>
      <dsp:txXfrm>
        <a:off x="5140485" y="3205198"/>
        <a:ext cx="1630432" cy="624946"/>
      </dsp:txXfrm>
    </dsp:sp>
    <dsp:sp modelId="{6D6DA789-690B-A845-99ED-DE72E301288C}">
      <dsp:nvSpPr>
        <dsp:cNvPr id="0" name=""/>
        <dsp:cNvSpPr/>
      </dsp:nvSpPr>
      <dsp:spPr>
        <a:xfrm>
          <a:off x="7053786" y="1968728"/>
          <a:ext cx="1877983" cy="1548943"/>
        </a:xfrm>
        <a:prstGeom prst="roundRect">
          <a:avLst>
            <a:gd name="adj" fmla="val 10000"/>
          </a:avLst>
        </a:prstGeom>
        <a:blipFill rotWithShape="0">
          <a:blip xmlns:r="http://schemas.openxmlformats.org/officeDocument/2006/relationships" r:embed="rId4"/>
          <a:stretch>
            <a:fillRect/>
          </a:stretch>
        </a:blipFill>
        <a:ln w="9525" cap="flat" cmpd="sng" algn="ctr">
          <a:solidFill>
            <a:schemeClr val="accent2">
              <a:hueOff val="4681519"/>
              <a:satOff val="-5839"/>
              <a:lumOff val="1373"/>
              <a:alphaOff val="0"/>
            </a:schemeClr>
          </a:solidFill>
          <a:prstDash val="solid"/>
        </a:ln>
        <a:effectLst/>
      </dsp:spPr>
      <dsp:style>
        <a:lnRef idx="1">
          <a:scrgbClr r="0" g="0" b="0"/>
        </a:lnRef>
        <a:fillRef idx="1">
          <a:scrgbClr r="0" g="0" b="0"/>
        </a:fillRef>
        <a:effectRef idx="0">
          <a:scrgbClr r="0" g="0" b="0"/>
        </a:effectRef>
        <a:fontRef idx="minor"/>
      </dsp:style>
    </dsp:sp>
    <dsp:sp modelId="{B10C5B09-F59D-434B-9DD7-D5DEC1A1FB31}">
      <dsp:nvSpPr>
        <dsp:cNvPr id="0" name=""/>
        <dsp:cNvSpPr/>
      </dsp:nvSpPr>
      <dsp:spPr>
        <a:xfrm>
          <a:off x="7471116" y="1636811"/>
          <a:ext cx="1669318" cy="663832"/>
        </a:xfrm>
        <a:prstGeom prst="roundRect">
          <a:avLst>
            <a:gd name="adj" fmla="val 10000"/>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5240" rIns="22860" bIns="15240" numCol="1" spcCol="1270" anchor="ctr" anchorCtr="0">
          <a:noAutofit/>
        </a:bodyPr>
        <a:lstStyle/>
        <a:p>
          <a:pPr lvl="0" algn="ctr" defTabSz="533400" rtl="0">
            <a:lnSpc>
              <a:spcPct val="90000"/>
            </a:lnSpc>
            <a:spcBef>
              <a:spcPct val="0"/>
            </a:spcBef>
            <a:spcAft>
              <a:spcPct val="35000"/>
            </a:spcAft>
          </a:pPr>
          <a:r>
            <a:rPr lang="en-US" sz="1200" kern="1200" dirty="0" smtClean="0"/>
            <a:t>American Constitution includes Enlightenment philosophies </a:t>
          </a:r>
          <a:endParaRPr lang="en-US" sz="1200" kern="1200" dirty="0"/>
        </a:p>
      </dsp:txBody>
      <dsp:txXfrm>
        <a:off x="7490559" y="1656254"/>
        <a:ext cx="1630432" cy="62494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901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01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01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901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D673D9FF-1624-944E-B570-4B05205A360F}" type="slidenum">
              <a:rPr lang="en-US"/>
              <a:pPr>
                <a:defRPr/>
              </a:pPr>
              <a:t>‹#›</a:t>
            </a:fld>
            <a:endParaRPr lang="en-US"/>
          </a:p>
        </p:txBody>
      </p:sp>
    </p:spTree>
    <p:extLst>
      <p:ext uri="{BB962C8B-B14F-4D97-AF65-F5344CB8AC3E}">
        <p14:creationId xmlns:p14="http://schemas.microsoft.com/office/powerpoint/2010/main" val="5422657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B15F26-7A8E-594E-BBD0-594181516395}" type="slidenum">
              <a:rPr lang="en-US"/>
              <a:pPr>
                <a:defRPr/>
              </a:pPr>
              <a:t>‹#›</a:t>
            </a:fld>
            <a:endParaRPr lang="en-US"/>
          </a:p>
        </p:txBody>
      </p:sp>
    </p:spTree>
    <p:extLst>
      <p:ext uri="{BB962C8B-B14F-4D97-AF65-F5344CB8AC3E}">
        <p14:creationId xmlns:p14="http://schemas.microsoft.com/office/powerpoint/2010/main" val="79800283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FD98EE-FC0E-5945-A09D-A02A379CDC9F}" type="slidenum">
              <a:rPr lang="en-US"/>
              <a:pPr>
                <a:defRPr/>
              </a:pPr>
              <a:t>‹#›</a:t>
            </a:fld>
            <a:endParaRPr lang="en-US"/>
          </a:p>
        </p:txBody>
      </p:sp>
    </p:spTree>
    <p:extLst>
      <p:ext uri="{BB962C8B-B14F-4D97-AF65-F5344CB8AC3E}">
        <p14:creationId xmlns:p14="http://schemas.microsoft.com/office/powerpoint/2010/main" val="264462326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CC06EA-0326-E241-BD42-C336C76B2E40}" type="slidenum">
              <a:rPr lang="en-US"/>
              <a:pPr>
                <a:defRPr/>
              </a:pPr>
              <a:t>‹#›</a:t>
            </a:fld>
            <a:endParaRPr lang="en-US"/>
          </a:p>
        </p:txBody>
      </p:sp>
    </p:spTree>
    <p:extLst>
      <p:ext uri="{BB962C8B-B14F-4D97-AF65-F5344CB8AC3E}">
        <p14:creationId xmlns:p14="http://schemas.microsoft.com/office/powerpoint/2010/main" val="370868913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D54F27-B62C-BA44-8F30-38D402C85D66}" type="slidenum">
              <a:rPr lang="en-US"/>
              <a:pPr>
                <a:defRPr/>
              </a:pPr>
              <a:t>‹#›</a:t>
            </a:fld>
            <a:endParaRPr lang="en-US"/>
          </a:p>
        </p:txBody>
      </p:sp>
    </p:spTree>
    <p:extLst>
      <p:ext uri="{BB962C8B-B14F-4D97-AF65-F5344CB8AC3E}">
        <p14:creationId xmlns:p14="http://schemas.microsoft.com/office/powerpoint/2010/main" val="108132455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679E1F-6945-654E-B10E-6E69312AD463}" type="slidenum">
              <a:rPr lang="en-US"/>
              <a:pPr>
                <a:defRPr/>
              </a:pPr>
              <a:t>‹#›</a:t>
            </a:fld>
            <a:endParaRPr lang="en-US"/>
          </a:p>
        </p:txBody>
      </p:sp>
    </p:spTree>
    <p:extLst>
      <p:ext uri="{BB962C8B-B14F-4D97-AF65-F5344CB8AC3E}">
        <p14:creationId xmlns:p14="http://schemas.microsoft.com/office/powerpoint/2010/main" val="112849363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E70A6C-347C-3242-9DCA-DB3110D309B0}" type="slidenum">
              <a:rPr lang="en-US"/>
              <a:pPr>
                <a:defRPr/>
              </a:pPr>
              <a:t>‹#›</a:t>
            </a:fld>
            <a:endParaRPr lang="en-US"/>
          </a:p>
        </p:txBody>
      </p:sp>
    </p:spTree>
    <p:extLst>
      <p:ext uri="{BB962C8B-B14F-4D97-AF65-F5344CB8AC3E}">
        <p14:creationId xmlns:p14="http://schemas.microsoft.com/office/powerpoint/2010/main" val="213401696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62FAD92-A7AE-054F-96E0-8973817D51E8}" type="slidenum">
              <a:rPr lang="en-US"/>
              <a:pPr>
                <a:defRPr/>
              </a:pPr>
              <a:t>‹#›</a:t>
            </a:fld>
            <a:endParaRPr lang="en-US"/>
          </a:p>
        </p:txBody>
      </p:sp>
    </p:spTree>
    <p:extLst>
      <p:ext uri="{BB962C8B-B14F-4D97-AF65-F5344CB8AC3E}">
        <p14:creationId xmlns:p14="http://schemas.microsoft.com/office/powerpoint/2010/main" val="314541545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208C93D-3129-F640-BFCA-BA5C4DAA786A}" type="slidenum">
              <a:rPr lang="en-US"/>
              <a:pPr>
                <a:defRPr/>
              </a:pPr>
              <a:t>‹#›</a:t>
            </a:fld>
            <a:endParaRPr lang="en-US"/>
          </a:p>
        </p:txBody>
      </p:sp>
    </p:spTree>
    <p:extLst>
      <p:ext uri="{BB962C8B-B14F-4D97-AF65-F5344CB8AC3E}">
        <p14:creationId xmlns:p14="http://schemas.microsoft.com/office/powerpoint/2010/main" val="279061844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88E82B2-6B5C-1042-8A39-B935D43DFA15}" type="slidenum">
              <a:rPr lang="en-US"/>
              <a:pPr>
                <a:defRPr/>
              </a:pPr>
              <a:t>‹#›</a:t>
            </a:fld>
            <a:endParaRPr lang="en-US"/>
          </a:p>
        </p:txBody>
      </p:sp>
    </p:spTree>
    <p:extLst>
      <p:ext uri="{BB962C8B-B14F-4D97-AF65-F5344CB8AC3E}">
        <p14:creationId xmlns:p14="http://schemas.microsoft.com/office/powerpoint/2010/main" val="354050235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0C3CC1-AEF0-5E43-8A05-4C72EDDB2A28}" type="slidenum">
              <a:rPr lang="en-US"/>
              <a:pPr>
                <a:defRPr/>
              </a:pPr>
              <a:t>‹#›</a:t>
            </a:fld>
            <a:endParaRPr lang="en-US"/>
          </a:p>
        </p:txBody>
      </p:sp>
    </p:spTree>
    <p:extLst>
      <p:ext uri="{BB962C8B-B14F-4D97-AF65-F5344CB8AC3E}">
        <p14:creationId xmlns:p14="http://schemas.microsoft.com/office/powerpoint/2010/main" val="395404080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CE7E21F-A76F-4B4D-BDE7-15D99C6BCF21}" type="slidenum">
              <a:rPr lang="en-US"/>
              <a:pPr>
                <a:defRPr/>
              </a:pPr>
              <a:t>‹#›</a:t>
            </a:fld>
            <a:endParaRPr lang="en-US"/>
          </a:p>
        </p:txBody>
      </p:sp>
    </p:spTree>
    <p:extLst>
      <p:ext uri="{BB962C8B-B14F-4D97-AF65-F5344CB8AC3E}">
        <p14:creationId xmlns:p14="http://schemas.microsoft.com/office/powerpoint/2010/main" val="200770353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7AA6AFCC-BB64-9C45-9AF6-7B2B434447E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gif"/><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0" y="5608637"/>
            <a:ext cx="9144000" cy="1249363"/>
          </a:xfrm>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marL="0" indent="0" algn="ctr">
              <a:buFontTx/>
              <a:buNone/>
              <a:defRPr/>
            </a:pPr>
            <a:r>
              <a:rPr lang="en-US"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65100">
                    <a:schemeClr val="tx1">
                      <a:alpha val="75000"/>
                    </a:schemeClr>
                  </a:glow>
                  <a:outerShdw blurRad="50800" dist="39000" dir="5460000" algn="tl">
                    <a:srgbClr val="000000">
                      <a:alpha val="38000"/>
                    </a:srgbClr>
                  </a:outerShdw>
                </a:effectLst>
                <a:latin typeface="Adobe Caslon Pro Bold"/>
                <a:cs typeface="Adobe Caslon Pro Bold"/>
              </a:rPr>
              <a:t>American Enlightenment</a:t>
            </a:r>
            <a:endPar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65100">
                  <a:schemeClr val="tx1">
                    <a:alpha val="75000"/>
                  </a:schemeClr>
                </a:glow>
                <a:outerShdw blurRad="50800" dist="39000" dir="5460000" algn="tl">
                  <a:srgbClr val="000000">
                    <a:alpha val="38000"/>
                  </a:srgbClr>
                </a:outerShdw>
              </a:effectLst>
              <a:latin typeface="Adobe Caslon Pro Bold"/>
              <a:cs typeface="Adobe Caslon Pro Bold"/>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endParaRPr lang="en-US"/>
          </a:p>
        </p:txBody>
      </p:sp>
      <p:pic>
        <p:nvPicPr>
          <p:cNvPr id="2355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599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dobe Caslon Pro Bold"/>
                <a:cs typeface="Adobe Caslon Pro Bold"/>
              </a:rPr>
              <a:t>Whose </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dobe Caslon Pro Bold"/>
                <a:cs typeface="Adobe Caslon Pro Bold"/>
              </a:rPr>
              <a:t>authority will Colonists be challenging?</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dobe Caslon Pro Bold"/>
              <a:cs typeface="Adobe Caslon Pro Bold"/>
            </a:endParaRPr>
          </a:p>
        </p:txBody>
      </p:sp>
      <p:sp>
        <p:nvSpPr>
          <p:cNvPr id="23556" name="Content Placeholder 2"/>
          <p:cNvSpPr>
            <a:spLocks noGrp="1"/>
          </p:cNvSpPr>
          <p:nvPr>
            <p:ph idx="1"/>
          </p:nvPr>
        </p:nvSpPr>
        <p:spPr>
          <a:xfrm>
            <a:off x="5791200" y="4191000"/>
            <a:ext cx="3200400" cy="1935163"/>
          </a:xfrm>
        </p:spPr>
        <p:txBody>
          <a:bodyPr/>
          <a:lstStyle/>
          <a:p>
            <a:pPr marL="0" indent="0" algn="ctr">
              <a:buFontTx/>
              <a:buNone/>
            </a:pPr>
            <a:r>
              <a:rPr lang="en-US">
                <a:solidFill>
                  <a:srgbClr val="FFFFFF"/>
                </a:solidFill>
                <a:latin typeface="Arial" charset="0"/>
              </a:rPr>
              <a:t>King George III</a:t>
            </a:r>
          </a:p>
          <a:p>
            <a:pPr marL="0" indent="0" algn="ctr">
              <a:buFontTx/>
              <a:buNone/>
            </a:pPr>
            <a:r>
              <a:rPr lang="en-US">
                <a:solidFill>
                  <a:srgbClr val="FFFFFF"/>
                </a:solidFill>
                <a:latin typeface="Arial" charset="0"/>
              </a:rPr>
              <a:t>of England</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8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rPr>
              <a:t>Ben Franklin</a:t>
            </a:r>
            <a:endParaRPr lang="en-US"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endParaRPr>
          </a:p>
        </p:txBody>
      </p:sp>
      <p:sp>
        <p:nvSpPr>
          <p:cNvPr id="3" name="Content Placeholder 2"/>
          <p:cNvSpPr>
            <a:spLocks noGrp="1"/>
          </p:cNvSpPr>
          <p:nvPr>
            <p:ph idx="1"/>
          </p:nvPr>
        </p:nvSpPr>
        <p:spPr>
          <a:xfrm>
            <a:off x="152400" y="1676400"/>
            <a:ext cx="6705600" cy="4525963"/>
          </a:xfrm>
          <a:extLst/>
        </p:spPr>
        <p:txBody>
          <a:bodyPr/>
          <a:lstStyle/>
          <a:p>
            <a:pPr>
              <a:defRPr/>
            </a:pPr>
            <a:r>
              <a:rPr lang="en-US" dirty="0" smtClean="0">
                <a:solidFill>
                  <a:srgbClr val="FFFFFF"/>
                </a:solidFill>
                <a:effectLst>
                  <a:glow rad="203200">
                    <a:schemeClr val="tx1">
                      <a:alpha val="75000"/>
                    </a:schemeClr>
                  </a:glow>
                </a:effectLst>
                <a:cs typeface="+mn-cs"/>
              </a:rPr>
              <a:t>Of all the founding fathers Franklin is the most known for his scientific discoveries &amp; inventions</a:t>
            </a:r>
          </a:p>
          <a:p>
            <a:pPr lvl="1">
              <a:defRPr/>
            </a:pPr>
            <a:r>
              <a:rPr lang="en-US" dirty="0" smtClean="0">
                <a:solidFill>
                  <a:srgbClr val="FFFFFF"/>
                </a:solidFill>
                <a:effectLst>
                  <a:glow rad="203200">
                    <a:schemeClr val="tx1">
                      <a:alpha val="75000"/>
                    </a:schemeClr>
                  </a:glow>
                </a:effectLst>
              </a:rPr>
              <a:t>Proved lightning was electricity</a:t>
            </a:r>
          </a:p>
          <a:p>
            <a:pPr lvl="1">
              <a:defRPr/>
            </a:pPr>
            <a:r>
              <a:rPr lang="en-US" dirty="0" smtClean="0">
                <a:solidFill>
                  <a:srgbClr val="FFFFFF"/>
                </a:solidFill>
                <a:effectLst>
                  <a:glow rad="203200">
                    <a:schemeClr val="tx1">
                      <a:alpha val="75000"/>
                    </a:schemeClr>
                  </a:glow>
                </a:effectLst>
              </a:rPr>
              <a:t>Member of the Declaration of Independence Committee</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2273300"/>
            <a:ext cx="3048000" cy="458946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0"/>
            <a:ext cx="8229600" cy="1143000"/>
          </a:xfrm>
          <a:extLst/>
        </p:spPr>
        <p:txBody>
          <a:bodyPr>
            <a:scene3d>
              <a:camera prst="orthographicFront"/>
              <a:lightRig rig="glow" dir="tl">
                <a:rot lat="0" lon="0" rev="5400000"/>
              </a:lightRig>
            </a:scene3d>
            <a:sp3d contourW="12700">
              <a:bevelT w="25400" h="25400"/>
              <a:contourClr>
                <a:schemeClr val="accent6">
                  <a:shade val="73000"/>
                </a:schemeClr>
              </a:contourClr>
            </a:sp3d>
          </a:bodyPr>
          <a:lstStyle/>
          <a:p>
            <a:pPr>
              <a:defRPr/>
            </a:pPr>
            <a:r>
              <a:rPr lang="en-US"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Adobe Caslon Pro Bold"/>
                <a:cs typeface="Adobe Caslon Pro Bold"/>
              </a:rPr>
              <a:t>Other Notable Founding Fathers</a:t>
            </a:r>
            <a:endPar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Adobe Caslon Pro Bold"/>
              <a:cs typeface="Adobe Caslon Pro Bold"/>
            </a:endParaRPr>
          </a:p>
        </p:txBody>
      </p:sp>
      <p:pic>
        <p:nvPicPr>
          <p:cNvPr id="4" name="Picture 3"/>
          <p:cNvPicPr>
            <a:picLocks noChangeAspect="1"/>
          </p:cNvPicPr>
          <p:nvPr/>
        </p:nvPicPr>
        <p:blipFill>
          <a:blip r:embed="rId3"/>
          <a:stretch>
            <a:fillRect/>
          </a:stretch>
        </p:blipFill>
        <p:spPr>
          <a:xfrm>
            <a:off x="4321175" y="1066800"/>
            <a:ext cx="4822825" cy="5334000"/>
          </a:xfrm>
          <a:prstGeom prst="rect">
            <a:avLst/>
          </a:prstGeom>
          <a:effectLst>
            <a:outerShdw blurRad="50800" dist="38100" dir="8100000" algn="tr" rotWithShape="0">
              <a:prstClr val="black">
                <a:alpha val="40000"/>
              </a:prstClr>
            </a:outerShdw>
          </a:effectLst>
        </p:spPr>
      </p:pic>
      <p:sp>
        <p:nvSpPr>
          <p:cNvPr id="3" name="Content Placeholder 2"/>
          <p:cNvSpPr>
            <a:spLocks noGrp="1"/>
          </p:cNvSpPr>
          <p:nvPr>
            <p:ph idx="1"/>
          </p:nvPr>
        </p:nvSpPr>
        <p:spPr>
          <a:xfrm>
            <a:off x="152400" y="1219200"/>
            <a:ext cx="5410200" cy="4525963"/>
          </a:xfrm>
          <a:extLst/>
        </p:spPr>
        <p:txBody>
          <a:bodyPr/>
          <a:lstStyle/>
          <a:p>
            <a:pPr>
              <a:defRPr/>
            </a:pPr>
            <a:r>
              <a:rPr lang="en-US" sz="2800" dirty="0" smtClean="0">
                <a:solidFill>
                  <a:srgbClr val="FFFF00"/>
                </a:solidFill>
                <a:effectLst>
                  <a:glow rad="292100">
                    <a:schemeClr val="tx1">
                      <a:alpha val="75000"/>
                    </a:schemeClr>
                  </a:glow>
                </a:effectLst>
                <a:cs typeface="+mn-cs"/>
              </a:rPr>
              <a:t>John Adams</a:t>
            </a:r>
            <a:r>
              <a:rPr lang="en-US" sz="2800" dirty="0" smtClean="0">
                <a:solidFill>
                  <a:srgbClr val="FFFFFF"/>
                </a:solidFill>
                <a:effectLst>
                  <a:glow rad="292100">
                    <a:schemeClr val="tx1">
                      <a:alpha val="75000"/>
                    </a:schemeClr>
                  </a:glow>
                </a:effectLst>
                <a:cs typeface="+mn-cs"/>
              </a:rPr>
              <a:t>-  Member of the DOI committee, First VP</a:t>
            </a:r>
          </a:p>
          <a:p>
            <a:pPr>
              <a:defRPr/>
            </a:pPr>
            <a:r>
              <a:rPr lang="en-US" sz="2800" dirty="0" smtClean="0">
                <a:solidFill>
                  <a:srgbClr val="FFFF00"/>
                </a:solidFill>
                <a:effectLst>
                  <a:glow rad="292100">
                    <a:schemeClr val="tx1">
                      <a:alpha val="75000"/>
                    </a:schemeClr>
                  </a:glow>
                </a:effectLst>
                <a:cs typeface="+mn-cs"/>
              </a:rPr>
              <a:t>Thomas Jefferson</a:t>
            </a:r>
            <a:r>
              <a:rPr lang="en-US" sz="2800" dirty="0" smtClean="0">
                <a:solidFill>
                  <a:schemeClr val="bg1"/>
                </a:solidFill>
                <a:effectLst>
                  <a:glow rad="292100">
                    <a:schemeClr val="tx1">
                      <a:alpha val="75000"/>
                    </a:schemeClr>
                  </a:glow>
                </a:effectLst>
                <a:cs typeface="+mn-cs"/>
              </a:rPr>
              <a:t>- Author of DOI, 3</a:t>
            </a:r>
            <a:r>
              <a:rPr lang="en-US" sz="2800" baseline="30000" dirty="0" smtClean="0">
                <a:solidFill>
                  <a:schemeClr val="bg1"/>
                </a:solidFill>
                <a:effectLst>
                  <a:glow rad="292100">
                    <a:schemeClr val="tx1">
                      <a:alpha val="75000"/>
                    </a:schemeClr>
                  </a:glow>
                </a:effectLst>
                <a:cs typeface="+mn-cs"/>
              </a:rPr>
              <a:t>rd</a:t>
            </a:r>
            <a:r>
              <a:rPr lang="en-US" sz="2800" dirty="0" smtClean="0">
                <a:solidFill>
                  <a:schemeClr val="bg1"/>
                </a:solidFill>
                <a:effectLst>
                  <a:glow rad="292100">
                    <a:schemeClr val="tx1">
                      <a:alpha val="75000"/>
                    </a:schemeClr>
                  </a:glow>
                </a:effectLst>
                <a:cs typeface="+mn-cs"/>
              </a:rPr>
              <a:t> President </a:t>
            </a:r>
          </a:p>
          <a:p>
            <a:pPr>
              <a:defRPr/>
            </a:pPr>
            <a:r>
              <a:rPr lang="en-US" sz="2800" dirty="0" smtClean="0">
                <a:solidFill>
                  <a:srgbClr val="FFFF00"/>
                </a:solidFill>
                <a:effectLst>
                  <a:glow rad="292100">
                    <a:schemeClr val="tx1">
                      <a:alpha val="75000"/>
                    </a:schemeClr>
                  </a:glow>
                </a:effectLst>
                <a:cs typeface="+mn-cs"/>
              </a:rPr>
              <a:t>George Washington</a:t>
            </a:r>
            <a:r>
              <a:rPr lang="en-US" sz="2800" dirty="0" smtClean="0">
                <a:solidFill>
                  <a:srgbClr val="FFFFFF"/>
                </a:solidFill>
                <a:effectLst>
                  <a:glow rad="292100">
                    <a:schemeClr val="tx1">
                      <a:alpha val="75000"/>
                    </a:schemeClr>
                  </a:glow>
                </a:effectLst>
                <a:cs typeface="+mn-cs"/>
              </a:rPr>
              <a:t>- First President of the United States</a:t>
            </a:r>
          </a:p>
          <a:p>
            <a:pPr>
              <a:defRPr/>
            </a:pPr>
            <a:r>
              <a:rPr lang="en-US" sz="2800" dirty="0" smtClean="0">
                <a:solidFill>
                  <a:srgbClr val="FFFF00"/>
                </a:solidFill>
                <a:effectLst>
                  <a:glow rad="292100">
                    <a:schemeClr val="tx1">
                      <a:alpha val="75000"/>
                    </a:schemeClr>
                  </a:glow>
                </a:effectLst>
                <a:cs typeface="+mn-cs"/>
              </a:rPr>
              <a:t>James Madison</a:t>
            </a:r>
            <a:r>
              <a:rPr lang="en-US" sz="2800" dirty="0" smtClean="0">
                <a:solidFill>
                  <a:srgbClr val="FFFFFF"/>
                </a:solidFill>
                <a:effectLst>
                  <a:glow rad="292100">
                    <a:schemeClr val="tx1">
                      <a:alpha val="75000"/>
                    </a:schemeClr>
                  </a:glow>
                </a:effectLst>
                <a:cs typeface="+mn-cs"/>
              </a:rPr>
              <a:t>- Main Author of the Constitution, 4</a:t>
            </a:r>
            <a:r>
              <a:rPr lang="en-US" sz="2800" baseline="30000" dirty="0" smtClean="0">
                <a:solidFill>
                  <a:srgbClr val="FFFFFF"/>
                </a:solidFill>
                <a:effectLst>
                  <a:glow rad="292100">
                    <a:schemeClr val="tx1">
                      <a:alpha val="75000"/>
                    </a:schemeClr>
                  </a:glow>
                </a:effectLst>
                <a:cs typeface="+mn-cs"/>
              </a:rPr>
              <a:t>th</a:t>
            </a:r>
            <a:r>
              <a:rPr lang="en-US" sz="2800" dirty="0" smtClean="0">
                <a:solidFill>
                  <a:srgbClr val="FFFFFF"/>
                </a:solidFill>
                <a:effectLst>
                  <a:glow rad="292100">
                    <a:schemeClr val="tx1">
                      <a:alpha val="75000"/>
                    </a:schemeClr>
                  </a:glow>
                </a:effectLst>
                <a:cs typeface="+mn-cs"/>
              </a:rPr>
              <a:t> President</a:t>
            </a:r>
          </a:p>
          <a:p>
            <a:pPr>
              <a:defRPr/>
            </a:pPr>
            <a:r>
              <a:rPr lang="en-US" sz="2800" dirty="0" smtClean="0">
                <a:solidFill>
                  <a:srgbClr val="FFFF00"/>
                </a:solidFill>
                <a:effectLst>
                  <a:glow rad="292100">
                    <a:schemeClr val="tx1">
                      <a:alpha val="75000"/>
                    </a:schemeClr>
                  </a:glow>
                </a:effectLst>
                <a:cs typeface="+mn-cs"/>
              </a:rPr>
              <a:t>Thomas Paine</a:t>
            </a:r>
            <a:r>
              <a:rPr lang="en-US" sz="2800" dirty="0" smtClean="0">
                <a:solidFill>
                  <a:srgbClr val="FFFFFF"/>
                </a:solidFill>
                <a:effectLst>
                  <a:glow rad="292100">
                    <a:schemeClr val="tx1">
                      <a:alpha val="75000"/>
                    </a:schemeClr>
                  </a:glow>
                </a:effectLst>
                <a:cs typeface="+mn-cs"/>
              </a:rPr>
              <a:t>- Wrote “Common Sense”</a:t>
            </a:r>
          </a:p>
          <a:p>
            <a:pPr>
              <a:defRPr/>
            </a:pPr>
            <a:endParaRPr lang="en-US" dirty="0">
              <a:cs typeface="+mn-cs"/>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5"/>
          <p:cNvPicPr>
            <a:picLocks noChangeAspect="1"/>
          </p:cNvPicPr>
          <p:nvPr/>
        </p:nvPicPr>
        <p:blipFill>
          <a:blip r:embed="rId2" cstate="email">
            <a:extLst>
              <a:ext uri="{28A0092B-C50C-407E-A947-70E740481C1C}">
                <a14:useLocalDpi xmlns:a14="http://schemas.microsoft.com/office/drawing/2010/main"/>
              </a:ext>
            </a:extLst>
          </a:blip>
          <a:srcRect r="6187"/>
          <a:stretch>
            <a:fillRect/>
          </a:stretch>
        </p:blipFill>
        <p:spPr bwMode="auto">
          <a:xfrm rot="5400000">
            <a:off x="1155700" y="-1143000"/>
            <a:ext cx="6858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4123"/>
            <a:ext cx="8229600" cy="1143000"/>
          </a:xfrm>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rPr>
              <a:t>John Locke</a:t>
            </a:r>
            <a:endPar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2" y="1206921"/>
            <a:ext cx="4267201" cy="5651079"/>
          </a:xfrm>
          <a:prstGeom prst="rect">
            <a:avLst/>
          </a:prstGeom>
          <a:effectLst>
            <a:glow rad="228600">
              <a:schemeClr val="accent2">
                <a:satMod val="175000"/>
                <a:alpha val="40000"/>
              </a:schemeClr>
            </a:glow>
          </a:effectLst>
        </p:spPr>
      </p:pic>
      <p:pic>
        <p:nvPicPr>
          <p:cNvPr id="5" name="Picture 4"/>
          <p:cNvPicPr>
            <a:picLocks noChangeAspect="1"/>
          </p:cNvPicPr>
          <p:nvPr/>
        </p:nvPicPr>
        <p:blipFill>
          <a:blip r:embed="rId4"/>
          <a:stretch>
            <a:fillRect/>
          </a:stretch>
        </p:blipFill>
        <p:spPr>
          <a:xfrm rot="461954">
            <a:off x="3781425" y="4800600"/>
            <a:ext cx="3878263" cy="2324100"/>
          </a:xfrm>
          <a:prstGeom prst="rect">
            <a:avLst/>
          </a:prstGeom>
          <a:ln>
            <a:noFill/>
          </a:ln>
          <a:effectLst>
            <a:outerShdw blurRad="50800" dist="38100" dir="10800000" algn="r" rotWithShape="0">
              <a:prstClr val="black">
                <a:alpha val="40000"/>
              </a:prstClr>
            </a:outerShdw>
          </a:effectLst>
        </p:spPr>
      </p:pic>
      <p:sp>
        <p:nvSpPr>
          <p:cNvPr id="3" name="Content Placeholder 2"/>
          <p:cNvSpPr>
            <a:spLocks noGrp="1"/>
          </p:cNvSpPr>
          <p:nvPr>
            <p:ph idx="1"/>
          </p:nvPr>
        </p:nvSpPr>
        <p:spPr>
          <a:xfrm>
            <a:off x="4191000" y="1371600"/>
            <a:ext cx="4953000" cy="4525963"/>
          </a:xfrm>
          <a:extLst/>
        </p:spPr>
        <p:txBody>
          <a:bodyPr/>
          <a:lstStyle/>
          <a:p>
            <a:pPr>
              <a:defRPr/>
            </a:pPr>
            <a:r>
              <a:rPr lang="en-US" sz="2400" dirty="0" smtClean="0">
                <a:solidFill>
                  <a:schemeClr val="bg1"/>
                </a:solidFill>
                <a:effectLst>
                  <a:glow rad="266700">
                    <a:schemeClr val="tx1">
                      <a:alpha val="75000"/>
                    </a:schemeClr>
                  </a:glow>
                </a:effectLst>
                <a:cs typeface="+mn-cs"/>
              </a:rPr>
              <a:t>English </a:t>
            </a:r>
            <a:r>
              <a:rPr lang="en-US" sz="2400" dirty="0">
                <a:solidFill>
                  <a:schemeClr val="bg1"/>
                </a:solidFill>
                <a:effectLst>
                  <a:glow rad="266700">
                    <a:schemeClr val="tx1">
                      <a:alpha val="75000"/>
                    </a:schemeClr>
                  </a:glow>
                </a:effectLst>
                <a:cs typeface="+mn-cs"/>
              </a:rPr>
              <a:t>philosopher, expressed the idea that people are </a:t>
            </a:r>
            <a:r>
              <a:rPr lang="en-US" sz="2400" dirty="0" smtClean="0">
                <a:solidFill>
                  <a:schemeClr val="bg1"/>
                </a:solidFill>
                <a:effectLst>
                  <a:glow rad="266700">
                    <a:schemeClr val="tx1">
                      <a:alpha val="75000"/>
                    </a:schemeClr>
                  </a:glow>
                </a:effectLst>
                <a:cs typeface="+mn-cs"/>
              </a:rPr>
              <a:t>born with </a:t>
            </a:r>
            <a:r>
              <a:rPr lang="en-US" sz="2400" dirty="0">
                <a:solidFill>
                  <a:schemeClr val="bg1"/>
                </a:solidFill>
                <a:effectLst>
                  <a:glow rad="266700">
                    <a:schemeClr val="tx1">
                      <a:alpha val="75000"/>
                    </a:schemeClr>
                  </a:glow>
                </a:effectLst>
                <a:cs typeface="+mn-cs"/>
              </a:rPr>
              <a:t>“</a:t>
            </a:r>
            <a:r>
              <a:rPr lang="en-US" sz="2400" dirty="0">
                <a:solidFill>
                  <a:srgbClr val="FFFF00"/>
                </a:solidFill>
                <a:effectLst>
                  <a:glow rad="266700">
                    <a:schemeClr val="tx1">
                      <a:alpha val="75000"/>
                    </a:schemeClr>
                  </a:glow>
                </a:effectLst>
                <a:cs typeface="+mn-cs"/>
              </a:rPr>
              <a:t>natural” rights. </a:t>
            </a:r>
            <a:r>
              <a:rPr lang="en-US" sz="2400" dirty="0">
                <a:solidFill>
                  <a:schemeClr val="bg1"/>
                </a:solidFill>
                <a:effectLst>
                  <a:glow rad="266700">
                    <a:schemeClr val="tx1">
                      <a:alpha val="75000"/>
                    </a:schemeClr>
                  </a:glow>
                </a:effectLst>
                <a:cs typeface="+mn-cs"/>
              </a:rPr>
              <a:t>These rights include the right to </a:t>
            </a:r>
            <a:r>
              <a:rPr lang="en-US" sz="2400" dirty="0">
                <a:solidFill>
                  <a:srgbClr val="FFFF00"/>
                </a:solidFill>
                <a:effectLst>
                  <a:glow rad="266700">
                    <a:schemeClr val="tx1">
                      <a:alpha val="75000"/>
                    </a:schemeClr>
                  </a:glow>
                </a:effectLst>
                <a:cs typeface="+mn-cs"/>
              </a:rPr>
              <a:t>life, liberty, and property.</a:t>
            </a:r>
          </a:p>
          <a:p>
            <a:pPr>
              <a:defRPr/>
            </a:pPr>
            <a:r>
              <a:rPr lang="en-US" sz="2400" dirty="0">
                <a:solidFill>
                  <a:schemeClr val="bg1"/>
                </a:solidFill>
                <a:effectLst>
                  <a:glow rad="266700">
                    <a:schemeClr val="tx1">
                      <a:alpha val="75000"/>
                    </a:schemeClr>
                  </a:glow>
                </a:effectLst>
                <a:cs typeface="+mn-cs"/>
              </a:rPr>
              <a:t>According to Locke, people have the right to change or overthrow a government </a:t>
            </a:r>
            <a:r>
              <a:rPr lang="en-US" sz="2400" dirty="0" smtClean="0">
                <a:solidFill>
                  <a:schemeClr val="bg1"/>
                </a:solidFill>
                <a:effectLst>
                  <a:glow rad="266700">
                    <a:schemeClr val="tx1">
                      <a:alpha val="75000"/>
                    </a:schemeClr>
                  </a:glow>
                </a:effectLst>
                <a:cs typeface="+mn-cs"/>
              </a:rPr>
              <a:t>that does </a:t>
            </a:r>
            <a:r>
              <a:rPr lang="en-US" sz="2400" dirty="0">
                <a:solidFill>
                  <a:schemeClr val="bg1"/>
                </a:solidFill>
                <a:effectLst>
                  <a:glow rad="266700">
                    <a:schemeClr val="tx1">
                      <a:alpha val="75000"/>
                    </a:schemeClr>
                  </a:glow>
                </a:effectLst>
                <a:cs typeface="+mn-cs"/>
              </a:rPr>
              <a:t>not protect their “natural” rights</a:t>
            </a:r>
            <a:r>
              <a:rPr lang="en-US" sz="2400" dirty="0" smtClean="0">
                <a:solidFill>
                  <a:schemeClr val="bg1"/>
                </a:solidFill>
                <a:effectLst>
                  <a:glow rad="266700">
                    <a:schemeClr val="tx1">
                      <a:alpha val="75000"/>
                    </a:schemeClr>
                  </a:glow>
                </a:effectLst>
                <a:cs typeface="+mn-cs"/>
              </a:rPr>
              <a:t>.</a:t>
            </a:r>
            <a:endParaRPr lang="en-US" sz="2400" dirty="0">
              <a:solidFill>
                <a:schemeClr val="bg1"/>
              </a:solidFill>
              <a:effectLst>
                <a:glow rad="266700">
                  <a:schemeClr val="tx1">
                    <a:alpha val="75000"/>
                  </a:schemeClr>
                </a:glow>
              </a:effectLst>
              <a:cs typeface="+mn-cs"/>
            </a:endParaRPr>
          </a:p>
        </p:txBody>
      </p:sp>
      <p:pic>
        <p:nvPicPr>
          <p:cNvPr id="8" name="Picture 7" descr="Screen Shot 2015-07-06 at 8.33.48 AM.png"/>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066800" y="1981200"/>
            <a:ext cx="7264400" cy="375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600200" y="4495800"/>
            <a:ext cx="5638800" cy="1828800"/>
          </a:xfrm>
          <a:extLst/>
        </p:spPr>
        <p:txBody>
          <a:bodyPr/>
          <a:lstStyle/>
          <a:p>
            <a:pPr marL="0" indent="0" algn="ctr">
              <a:buFontTx/>
              <a:buNone/>
              <a:defRPr/>
            </a:pPr>
            <a:r>
              <a:rPr lang="en-US" sz="4800" dirty="0" smtClean="0">
                <a:solidFill>
                  <a:schemeClr val="bg1"/>
                </a:solidFill>
                <a:effectLst>
                  <a:glow rad="228600">
                    <a:schemeClr val="tx1">
                      <a:alpha val="75000"/>
                    </a:schemeClr>
                  </a:glow>
                </a:effectLst>
                <a:cs typeface="+mn-cs"/>
              </a:rPr>
              <a:t>Locke’s key idea was natural rights</a:t>
            </a:r>
          </a:p>
          <a:p>
            <a:pPr marL="0" indent="0">
              <a:buFontTx/>
              <a:buNone/>
              <a:defRPr/>
            </a:pPr>
            <a:endParaRPr lang="en-US" dirty="0">
              <a:cs typeface="+mn-cs"/>
            </a:endParaRPr>
          </a:p>
        </p:txBody>
      </p:sp>
      <p:sp>
        <p:nvSpPr>
          <p:cNvPr id="9" name="Title 1"/>
          <p:cNvSpPr>
            <a:spLocks noGrp="1"/>
          </p:cNvSpPr>
          <p:nvPr>
            <p:ph type="title"/>
          </p:nvPr>
        </p:nvSpPr>
        <p:spPr>
          <a:xfrm>
            <a:off x="990600" y="76200"/>
            <a:ext cx="7467600" cy="1143000"/>
          </a:xfrm>
          <a:extLst/>
        </p:spPr>
        <p:txBody>
          <a:bodyPr>
            <a:scene3d>
              <a:camera prst="orthographicFront"/>
              <a:lightRig rig="glow" dir="tl">
                <a:rot lat="0" lon="0" rev="5400000"/>
              </a:lightRig>
            </a:scene3d>
            <a:sp3d contourW="12700">
              <a:bevelT w="25400" h="25400"/>
              <a:contourClr>
                <a:schemeClr val="accent6">
                  <a:shade val="73000"/>
                </a:schemeClr>
              </a:contourClr>
            </a:sp3d>
          </a:bodyPr>
          <a:lstStyle/>
          <a:p>
            <a:pPr>
              <a:defRPr/>
            </a:pPr>
            <a:r>
              <a:rPr lang="en-US" sz="8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cs"/>
              </a:rPr>
              <a:t/>
            </a:r>
            <a:br>
              <a:rPr lang="en-US" sz="8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cs"/>
              </a:rPr>
            </a:br>
            <a:r>
              <a:rPr lang="en-US" sz="8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Abadi MT Condensed Extra Bold"/>
                <a:cs typeface="Abadi MT Condensed Extra Bold"/>
              </a:rPr>
              <a:t>John Locke</a:t>
            </a:r>
            <a:r>
              <a:rPr lang="en-US" sz="8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badi MT Condensed Extra Bold"/>
                <a:cs typeface="Abadi MT Condensed Extra Bold"/>
              </a:rPr>
              <a:t/>
            </a:r>
            <a:br>
              <a:rPr lang="en-US" sz="8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badi MT Condensed Extra Bold"/>
                <a:cs typeface="Abadi MT Condensed Extra Bold"/>
              </a:rPr>
            </a:br>
            <a:endParaRPr lang="en-US"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badi MT Condensed Extra Bold"/>
              <a:cs typeface="Abadi MT Condensed Extra Bold"/>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3"/>
          <p:cNvPicPr>
            <a:picLocks noChangeAspect="1"/>
          </p:cNvPicPr>
          <p:nvPr/>
        </p:nvPicPr>
        <p:blipFill>
          <a:blip r:embed="rId2" cstate="email">
            <a:extLst>
              <a:ext uri="{28A0092B-C50C-407E-A947-70E740481C1C}">
                <a14:useLocalDpi xmlns:a14="http://schemas.microsoft.com/office/drawing/2010/main"/>
              </a:ext>
            </a:extLst>
          </a:blip>
          <a:srcRect r="6187"/>
          <a:stretch>
            <a:fillRect/>
          </a:stretch>
        </p:blipFill>
        <p:spPr bwMode="auto">
          <a:xfrm rot="5400000">
            <a:off x="1143000" y="-1143000"/>
            <a:ext cx="6858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Content Placeholder 2"/>
          <p:cNvPicPr>
            <a:picLocks noGrp="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19050" y="1270000"/>
            <a:ext cx="5089525" cy="5565775"/>
          </a:xfrm>
        </p:spPr>
      </p:pic>
      <p:sp>
        <p:nvSpPr>
          <p:cNvPr id="5" name="Title 1"/>
          <p:cNvSpPr txBox="1">
            <a:spLocks/>
          </p:cNvSpPr>
          <p:nvPr/>
        </p:nvSpPr>
        <p:spPr bwMode="auto">
          <a:xfrm>
            <a:off x="0" y="3048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rPr>
              <a:t>Baron de Montesquieu </a:t>
            </a:r>
            <a:endPar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35500" y="1447800"/>
            <a:ext cx="4508500" cy="5410200"/>
          </a:xfrm>
          <a:prstGeom prst="rect">
            <a:avLst/>
          </a:prstGeom>
          <a:effectLst>
            <a:glow rad="228600">
              <a:schemeClr val="accent6">
                <a:satMod val="175000"/>
                <a:alpha val="40000"/>
              </a:schemeClr>
            </a:glow>
          </a:effectLst>
        </p:spPr>
      </p:pic>
      <p:pic>
        <p:nvPicPr>
          <p:cNvPr id="9" name="Picture 8"/>
          <p:cNvPicPr>
            <a:picLocks noChangeAspect="1"/>
          </p:cNvPicPr>
          <p:nvPr/>
        </p:nvPicPr>
        <p:blipFill>
          <a:blip r:embed="rId5">
            <a:duotone>
              <a:prstClr val="black"/>
              <a:schemeClr val="accent2">
                <a:tint val="45000"/>
                <a:satMod val="400000"/>
              </a:schemeClr>
            </a:duotone>
          </a:blip>
          <a:stretch>
            <a:fillRect/>
          </a:stretch>
        </p:blipFill>
        <p:spPr>
          <a:xfrm rot="619716">
            <a:off x="620404" y="1826802"/>
            <a:ext cx="4583359" cy="393477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8"/>
          <p:cNvPicPr>
            <a:picLocks noChangeAspect="1"/>
          </p:cNvPicPr>
          <p:nvPr/>
        </p:nvPicPr>
        <p:blipFill>
          <a:blip r:embed="rId2" cstate="screen">
            <a:lum bright="70000" contrast="-70000"/>
            <a:extLst>
              <a:ext uri="{28A0092B-C50C-407E-A947-70E740481C1C}">
                <a14:useLocalDpi xmlns:a14="http://schemas.microsoft.com/office/drawing/2010/main"/>
              </a:ext>
            </a:extLst>
          </a:blip>
          <a:srcRect/>
          <a:stretch>
            <a:fillRect/>
          </a:stretch>
        </p:blipFill>
        <p:spPr bwMode="auto">
          <a:xfrm>
            <a:off x="0" y="-30163"/>
            <a:ext cx="9144000" cy="704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7467600" cy="1143000"/>
          </a:xfrm>
          <a:extLst/>
        </p:spPr>
        <p:txBody>
          <a:bodyPr>
            <a:scene3d>
              <a:camera prst="orthographicFront"/>
              <a:lightRig rig="glow" dir="tl">
                <a:rot lat="0" lon="0" rev="5400000"/>
              </a:lightRig>
            </a:scene3d>
            <a:sp3d contourW="12700">
              <a:bevelT w="25400" h="25400"/>
              <a:contourClr>
                <a:schemeClr val="accent6">
                  <a:shade val="73000"/>
                </a:schemeClr>
              </a:contourClr>
            </a:sp3d>
          </a:bodyPr>
          <a:lstStyle/>
          <a:p>
            <a:pPr>
              <a:defRPr/>
            </a:pPr>
            <a:r>
              <a:rPr lang="en-US"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cs"/>
              </a:rPr>
              <a:t/>
            </a:r>
            <a:br>
              <a:rPr lang="en-US"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cs"/>
              </a:rPr>
            </a:br>
            <a:r>
              <a:rPr lang="en-US"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Abadi MT Condensed Extra Bold"/>
                <a:cs typeface="Abadi MT Condensed Extra Bold"/>
              </a:rPr>
              <a:t>Baron de Montesquieu</a:t>
            </a:r>
            <a:r>
              <a:rPr lang="en-US"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badi MT Condensed Extra Bold"/>
                <a:cs typeface="Abadi MT Condensed Extra Bold"/>
              </a:rPr>
              <a:t/>
            </a:r>
            <a:br>
              <a:rPr lang="en-US"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badi MT Condensed Extra Bold"/>
                <a:cs typeface="Abadi MT Condensed Extra Bold"/>
              </a:rPr>
            </a:br>
            <a:endParaRPr lang="en-US"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badi MT Condensed Extra Bold"/>
              <a:cs typeface="Abadi MT Condensed Extra Bold"/>
            </a:endParaRPr>
          </a:p>
        </p:txBody>
      </p:sp>
      <p:sp>
        <p:nvSpPr>
          <p:cNvPr id="3" name="Content Placeholder 2"/>
          <p:cNvSpPr>
            <a:spLocks noGrp="1"/>
          </p:cNvSpPr>
          <p:nvPr>
            <p:ph idx="1"/>
          </p:nvPr>
        </p:nvSpPr>
        <p:spPr>
          <a:xfrm>
            <a:off x="304800" y="1524000"/>
            <a:ext cx="5410200" cy="4525963"/>
          </a:xfrm>
          <a:extLst/>
        </p:spPr>
        <p:txBody>
          <a:bodyPr/>
          <a:lstStyle/>
          <a:p>
            <a:pPr marL="0" indent="0">
              <a:buFontTx/>
              <a:buNone/>
              <a:defRPr/>
            </a:pPr>
            <a:r>
              <a:rPr lang="en-US" sz="3600" dirty="0" smtClean="0">
                <a:cs typeface="+mn-cs"/>
              </a:rPr>
              <a:t>Montesquieu=3 claps </a:t>
            </a:r>
          </a:p>
          <a:p>
            <a:pPr lvl="1">
              <a:defRPr/>
            </a:pPr>
            <a:r>
              <a:rPr lang="en-US" sz="3600" dirty="0" smtClean="0">
                <a:solidFill>
                  <a:srgbClr val="FF0000"/>
                </a:solidFill>
                <a:effectLst>
                  <a:glow rad="152400">
                    <a:schemeClr val="tx1">
                      <a:alpha val="75000"/>
                    </a:schemeClr>
                  </a:glow>
                </a:effectLst>
              </a:rPr>
              <a:t>Clap 1- “Mont”</a:t>
            </a:r>
          </a:p>
          <a:p>
            <a:pPr lvl="1">
              <a:defRPr/>
            </a:pPr>
            <a:r>
              <a:rPr lang="en-US" sz="3600" dirty="0" smtClean="0">
                <a:solidFill>
                  <a:srgbClr val="FF0000"/>
                </a:solidFill>
                <a:effectLst>
                  <a:glow rad="152400">
                    <a:schemeClr val="tx1">
                      <a:alpha val="75000"/>
                    </a:schemeClr>
                  </a:glow>
                </a:effectLst>
              </a:rPr>
              <a:t>Clap 2- “e”</a:t>
            </a:r>
          </a:p>
          <a:p>
            <a:pPr lvl="1">
              <a:defRPr/>
            </a:pPr>
            <a:r>
              <a:rPr lang="en-US" sz="3600" dirty="0" smtClean="0">
                <a:solidFill>
                  <a:srgbClr val="FF0000"/>
                </a:solidFill>
                <a:effectLst>
                  <a:glow rad="152400">
                    <a:schemeClr val="tx1">
                      <a:alpha val="75000"/>
                    </a:schemeClr>
                  </a:glow>
                </a:effectLst>
              </a:rPr>
              <a:t>Clap 3- “</a:t>
            </a:r>
            <a:r>
              <a:rPr lang="en-US" sz="3600" dirty="0" err="1" smtClean="0">
                <a:solidFill>
                  <a:srgbClr val="FF0000"/>
                </a:solidFill>
                <a:effectLst>
                  <a:glow rad="152400">
                    <a:schemeClr val="tx1">
                      <a:alpha val="75000"/>
                    </a:schemeClr>
                  </a:glow>
                </a:effectLst>
              </a:rPr>
              <a:t>squieu</a:t>
            </a:r>
            <a:r>
              <a:rPr lang="en-US" sz="3600" dirty="0" smtClean="0">
                <a:solidFill>
                  <a:srgbClr val="FF0000"/>
                </a:solidFill>
                <a:effectLst>
                  <a:glow rad="152400">
                    <a:schemeClr val="tx1">
                      <a:alpha val="75000"/>
                    </a:schemeClr>
                  </a:glow>
                </a:effectLst>
              </a:rPr>
              <a:t>”</a:t>
            </a:r>
          </a:p>
          <a:p>
            <a:pPr lvl="1">
              <a:defRPr/>
            </a:pPr>
            <a:endParaRPr lang="en-US" sz="3600" dirty="0" smtClean="0">
              <a:solidFill>
                <a:srgbClr val="FF0000"/>
              </a:solidFill>
              <a:effectLst>
                <a:glow rad="152400">
                  <a:schemeClr val="tx1">
                    <a:alpha val="75000"/>
                  </a:schemeClr>
                </a:glow>
              </a:effectLst>
            </a:endParaRPr>
          </a:p>
          <a:p>
            <a:pPr marL="457200" lvl="1" indent="0">
              <a:buFontTx/>
              <a:buNone/>
              <a:defRPr/>
            </a:pPr>
            <a:endParaRPr lang="en-US" dirty="0"/>
          </a:p>
        </p:txBody>
      </p:sp>
      <p:pic>
        <p:nvPicPr>
          <p:cNvPr id="29700"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2600" y="3276600"/>
            <a:ext cx="350520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4"/>
          <p:cNvSpPr>
            <a:spLocks noChangeArrowheads="1"/>
          </p:cNvSpPr>
          <p:nvPr/>
        </p:nvSpPr>
        <p:spPr bwMode="auto">
          <a:xfrm>
            <a:off x="6629400" y="685800"/>
            <a:ext cx="2362200" cy="2514600"/>
          </a:xfrm>
          <a:prstGeom prst="wedgeEllipseCallout">
            <a:avLst>
              <a:gd name="adj1" fmla="val -676"/>
              <a:gd name="adj2" fmla="val 63508"/>
            </a:avLst>
          </a:prstGeom>
          <a:solidFill>
            <a:schemeClr val="bg1"/>
          </a:solidFill>
          <a:ln w="57150">
            <a:solidFill>
              <a:schemeClr val="tx1"/>
            </a:solidFill>
            <a:miter lim="800000"/>
            <a:headEnd/>
            <a:tailEnd/>
          </a:ln>
          <a:effectLst>
            <a:outerShdw blurRad="50800" dist="38100" dir="8100000" algn="tr" rotWithShape="0">
              <a:prstClr val="black">
                <a:alpha val="40000"/>
              </a:prstClr>
            </a:outerShdw>
          </a:effectLst>
        </p:spPr>
        <p:txBody>
          <a:bodyPr/>
          <a:lstStyle/>
          <a:p>
            <a:pPr algn="ctr">
              <a:defRPr/>
            </a:pPr>
            <a:endParaRPr lang="en-US">
              <a:cs typeface="+mn-cs"/>
            </a:endParaRPr>
          </a:p>
        </p:txBody>
      </p:sp>
      <p:pic>
        <p:nvPicPr>
          <p:cNvPr id="29702" name="Picture 13" descr="check_head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58000" y="990600"/>
            <a:ext cx="1981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bwMode="auto">
          <a:xfrm>
            <a:off x="304800" y="4191000"/>
            <a:ext cx="5410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sz="3600" dirty="0" smtClean="0"/>
              <a:t>3 claps= 3branches </a:t>
            </a:r>
          </a:p>
          <a:p>
            <a:pPr marL="457200" lvl="1" indent="0">
              <a:buFontTx/>
              <a:buNone/>
              <a:defRPr/>
            </a:pPr>
            <a:endParaRPr lang="en-US" sz="3600" dirty="0" smtClean="0">
              <a:solidFill>
                <a:srgbClr val="FF0000"/>
              </a:solidFill>
              <a:effectLst>
                <a:glow rad="152400">
                  <a:schemeClr val="tx1">
                    <a:alpha val="75000"/>
                  </a:schemeClr>
                </a:glow>
              </a:effectLst>
              <a:cs typeface="+mn-cs"/>
            </a:endParaRPr>
          </a:p>
          <a:p>
            <a:pPr marL="457200" lvl="1" indent="0">
              <a:buFontTx/>
              <a:buNone/>
              <a:defRPr/>
            </a:pPr>
            <a:endParaRPr lang="en-US" dirty="0">
              <a:cs typeface="+mn-cs"/>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9"/>
          <p:cNvPicPr>
            <a:picLocks noChangeAspect="1"/>
          </p:cNvPicPr>
          <p:nvPr/>
        </p:nvPicPr>
        <p:blipFill>
          <a:blip r:embed="rId2" cstate="email">
            <a:extLst>
              <a:ext uri="{28A0092B-C50C-407E-A947-70E740481C1C}">
                <a14:useLocalDpi xmlns:a14="http://schemas.microsoft.com/office/drawing/2010/main"/>
              </a:ext>
            </a:extLst>
          </a:blip>
          <a:srcRect r="6187"/>
          <a:stretch>
            <a:fillRect/>
          </a:stretch>
        </p:blipFill>
        <p:spPr bwMode="auto">
          <a:xfrm rot="5400000">
            <a:off x="1143000" y="-1143000"/>
            <a:ext cx="6858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371600" y="21825"/>
            <a:ext cx="6629400" cy="1200329"/>
          </a:xfrm>
          <a:prstGeom prst="rect">
            <a:avLst/>
          </a:prstGeo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7200" b="1"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rPr>
              <a:t>Jean Rousseau</a:t>
            </a:r>
            <a:endPar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endParaRP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4800" y="685800"/>
            <a:ext cx="5000899" cy="6172200"/>
          </a:xfrm>
          <a:prstGeom prst="rect">
            <a:avLst/>
          </a:prstGeom>
          <a:effectLst>
            <a:glow rad="165100">
              <a:srgbClr val="FFFF00">
                <a:alpha val="50000"/>
              </a:srgbClr>
            </a:glow>
          </a:effectLst>
        </p:spPr>
      </p:pic>
      <p:sp>
        <p:nvSpPr>
          <p:cNvPr id="9" name="Rectangle 8"/>
          <p:cNvSpPr/>
          <p:nvPr/>
        </p:nvSpPr>
        <p:spPr>
          <a:xfrm>
            <a:off x="3505200" y="1752600"/>
            <a:ext cx="5410200" cy="4524315"/>
          </a:xfrm>
          <a:prstGeom prst="rect">
            <a:avLst/>
          </a:prstGeom>
        </p:spPr>
        <p:txBody>
          <a:bodyPr>
            <a:spAutoFit/>
          </a:bodyPr>
          <a:lstStyle/>
          <a:p>
            <a:pPr>
              <a:defRPr/>
            </a:pPr>
            <a:r>
              <a:rPr lang="en-US" sz="3200" dirty="0">
                <a:solidFill>
                  <a:srgbClr val="FFFFFF"/>
                </a:solidFill>
                <a:effectLst>
                  <a:glow rad="165100">
                    <a:schemeClr val="tx1">
                      <a:alpha val="75000"/>
                    </a:schemeClr>
                  </a:glow>
                </a:effectLst>
                <a:cs typeface="+mn-cs"/>
              </a:rPr>
              <a:t>French philosopher, believed </a:t>
            </a:r>
            <a:r>
              <a:rPr lang="en-US" sz="3200" dirty="0">
                <a:solidFill>
                  <a:srgbClr val="FFFFFF"/>
                </a:solidFill>
                <a:effectLst>
                  <a:glow rad="152400">
                    <a:schemeClr val="tx1">
                      <a:alpha val="77000"/>
                    </a:schemeClr>
                  </a:glow>
                </a:effectLst>
                <a:cs typeface="+mn-cs"/>
              </a:rPr>
              <a:t>people must give up some</a:t>
            </a:r>
          </a:p>
          <a:p>
            <a:pPr>
              <a:defRPr/>
            </a:pPr>
            <a:r>
              <a:rPr lang="en-US" sz="3200" dirty="0">
                <a:solidFill>
                  <a:srgbClr val="FFFFFF"/>
                </a:solidFill>
                <a:effectLst>
                  <a:glow rad="152400">
                    <a:schemeClr val="tx1">
                      <a:alpha val="77000"/>
                    </a:schemeClr>
                  </a:glow>
                </a:effectLst>
                <a:cs typeface="+mn-cs"/>
              </a:rPr>
              <a:t>liberty in exchange for the</a:t>
            </a:r>
          </a:p>
          <a:p>
            <a:pPr>
              <a:defRPr/>
            </a:pPr>
            <a:r>
              <a:rPr lang="en-US" sz="3200" dirty="0">
                <a:solidFill>
                  <a:srgbClr val="FFFFFF"/>
                </a:solidFill>
                <a:effectLst>
                  <a:glow rad="152400">
                    <a:schemeClr val="tx1">
                      <a:alpha val="77000"/>
                    </a:schemeClr>
                  </a:glow>
                </a:effectLst>
                <a:cs typeface="+mn-cs"/>
              </a:rPr>
              <a:t>protection of others by the</a:t>
            </a:r>
          </a:p>
          <a:p>
            <a:pPr>
              <a:defRPr/>
            </a:pPr>
            <a:r>
              <a:rPr lang="en-US" sz="3200" dirty="0">
                <a:solidFill>
                  <a:srgbClr val="FFFFFF"/>
                </a:solidFill>
                <a:effectLst>
                  <a:glow rad="152400">
                    <a:schemeClr val="tx1">
                      <a:alpha val="77000"/>
                    </a:schemeClr>
                  </a:glow>
                </a:effectLst>
                <a:cs typeface="+mn-cs"/>
              </a:rPr>
              <a:t>government. </a:t>
            </a:r>
          </a:p>
          <a:p>
            <a:pPr>
              <a:defRPr/>
            </a:pPr>
            <a:r>
              <a:rPr lang="en-US" sz="3200" dirty="0">
                <a:solidFill>
                  <a:srgbClr val="FFFFFF"/>
                </a:solidFill>
                <a:effectLst>
                  <a:glow rad="152400">
                    <a:schemeClr val="tx1">
                      <a:alpha val="77000"/>
                    </a:schemeClr>
                  </a:glow>
                </a:effectLst>
                <a:cs typeface="+mn-cs"/>
              </a:rPr>
              <a:t>In exchange, the government must govern</a:t>
            </a:r>
          </a:p>
          <a:p>
            <a:pPr>
              <a:defRPr/>
            </a:pPr>
            <a:r>
              <a:rPr lang="en-US" sz="3200" dirty="0">
                <a:solidFill>
                  <a:srgbClr val="FFFFFF"/>
                </a:solidFill>
                <a:effectLst>
                  <a:glow rad="152400">
                    <a:schemeClr val="tx1">
                      <a:alpha val="77000"/>
                    </a:schemeClr>
                  </a:glow>
                </a:effectLst>
                <a:cs typeface="+mn-cs"/>
              </a:rPr>
              <a:t>according to the people.</a:t>
            </a:r>
          </a:p>
          <a:p>
            <a:pPr marL="285750" indent="-285750">
              <a:buFont typeface="Arial"/>
              <a:buChar char="•"/>
              <a:defRPr/>
            </a:pPr>
            <a:r>
              <a:rPr lang="en-US" sz="3200" dirty="0">
                <a:solidFill>
                  <a:srgbClr val="FFFFFF"/>
                </a:solidFill>
                <a:effectLst>
                  <a:glow rad="165100">
                    <a:schemeClr val="tx1">
                      <a:alpha val="75000"/>
                    </a:schemeClr>
                  </a:glow>
                </a:effectLst>
                <a:cs typeface="+mn-cs"/>
              </a:rPr>
              <a:t>That’s a democracy</a:t>
            </a:r>
          </a:p>
        </p:txBody>
      </p:sp>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33800" y="2057400"/>
            <a:ext cx="4876800" cy="32421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9"/>
          <p:cNvPicPr>
            <a:picLocks noChangeAspect="1"/>
          </p:cNvPicPr>
          <p:nvPr/>
        </p:nvPicPr>
        <p:blipFill>
          <a:blip r:embed="rId2" cstate="screen">
            <a:lum bright="70000" contrast="-7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9302" y="76200"/>
            <a:ext cx="8839200" cy="1143000"/>
          </a:xfrm>
          <a:extLst/>
        </p:spPr>
        <p:txBody>
          <a:bodyPr>
            <a:scene3d>
              <a:camera prst="orthographicFront"/>
              <a:lightRig rig="glow" dir="tl">
                <a:rot lat="0" lon="0" rev="5400000"/>
              </a:lightRig>
            </a:scene3d>
            <a:sp3d contourW="12700">
              <a:bevelT w="25400" h="25400"/>
              <a:contourClr>
                <a:schemeClr val="accent6">
                  <a:shade val="73000"/>
                </a:schemeClr>
              </a:contourClr>
            </a:sp3d>
          </a:bodyPr>
          <a:lstStyle/>
          <a:p>
            <a:pPr>
              <a:defRPr/>
            </a:pPr>
            <a:r>
              <a:rPr lang="en-US"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Abadi MT Condensed Extra Bold"/>
                <a:cs typeface="Abadi MT Condensed Extra Bold"/>
              </a:rPr>
              <a:t>Jean Rousseau</a:t>
            </a:r>
            <a:r>
              <a:rPr lang="en-US"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cs typeface="+mj-cs"/>
              </a:rPr>
              <a:t/>
            </a:r>
            <a:br>
              <a:rPr lang="en-US"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cs typeface="+mj-cs"/>
              </a:rPr>
            </a:br>
            <a:endParaRPr lang="en-US" sz="1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cs typeface="+mj-cs"/>
            </a:endParaRPr>
          </a:p>
        </p:txBody>
      </p:sp>
      <p:sp>
        <p:nvSpPr>
          <p:cNvPr id="8" name="Rectangle 7"/>
          <p:cNvSpPr/>
          <p:nvPr/>
        </p:nvSpPr>
        <p:spPr>
          <a:xfrm>
            <a:off x="762000" y="2057400"/>
            <a:ext cx="3048000" cy="3816350"/>
          </a:xfrm>
          <a:prstGeom prst="rect">
            <a:avLst/>
          </a:prstGeom>
        </p:spPr>
        <p:txBody>
          <a:bodyPr>
            <a:spAutoFit/>
          </a:bodyPr>
          <a:lstStyle/>
          <a:p>
            <a:pPr>
              <a:defRPr/>
            </a:pPr>
            <a:r>
              <a:rPr lang="en-US" sz="2800" kern="0" dirty="0">
                <a:solidFill>
                  <a:srgbClr val="000000"/>
                </a:solidFill>
                <a:cs typeface="+mn-cs"/>
              </a:rPr>
              <a:t>The government should be formed by the will of “LES GENS”</a:t>
            </a:r>
          </a:p>
          <a:p>
            <a:pPr>
              <a:defRPr/>
            </a:pPr>
            <a:endParaRPr lang="en-US" sz="2800" kern="0" dirty="0">
              <a:solidFill>
                <a:srgbClr val="000000"/>
              </a:solidFill>
              <a:cs typeface="+mn-cs"/>
            </a:endParaRPr>
          </a:p>
          <a:p>
            <a:pPr>
              <a:defRPr/>
            </a:pPr>
            <a:r>
              <a:rPr lang="en-US" sz="2800" kern="0" dirty="0">
                <a:solidFill>
                  <a:srgbClr val="000000"/>
                </a:solidFill>
                <a:cs typeface="+mn-cs"/>
              </a:rPr>
              <a:t>les gens= the people</a:t>
            </a:r>
          </a:p>
          <a:p>
            <a:pPr>
              <a:defRPr/>
            </a:pPr>
            <a:endParaRPr lang="en-US" sz="2800" kern="0" dirty="0">
              <a:solidFill>
                <a:srgbClr val="000000"/>
              </a:solidFill>
              <a:cs typeface="+mn-cs"/>
            </a:endParaRPr>
          </a:p>
          <a:p>
            <a:pPr>
              <a:defRPr/>
            </a:pPr>
            <a:endParaRPr lang="en-US" dirty="0">
              <a:cs typeface="+mn-cs"/>
            </a:endParaRPr>
          </a:p>
        </p:txBody>
      </p:sp>
      <p:sp>
        <p:nvSpPr>
          <p:cNvPr id="9" name="Oval 8"/>
          <p:cNvSpPr/>
          <p:nvPr/>
        </p:nvSpPr>
        <p:spPr>
          <a:xfrm>
            <a:off x="304800" y="3886200"/>
            <a:ext cx="3810000" cy="1905000"/>
          </a:xfrm>
          <a:prstGeom prst="ellipse">
            <a:avLst/>
          </a:prstGeom>
          <a:noFill/>
          <a:ln w="76200" cmpd="sng"/>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a:p>
        </p:txBody>
      </p:sp>
      <p:cxnSp>
        <p:nvCxnSpPr>
          <p:cNvPr id="11" name="Straight Arrow Connector 10"/>
          <p:cNvCxnSpPr>
            <a:stCxn id="9" idx="0"/>
          </p:cNvCxnSpPr>
          <p:nvPr/>
        </p:nvCxnSpPr>
        <p:spPr>
          <a:xfrm flipV="1">
            <a:off x="2209800" y="1066800"/>
            <a:ext cx="685800" cy="2819400"/>
          </a:xfrm>
          <a:prstGeom prst="straightConnector1">
            <a:avLst/>
          </a:prstGeom>
          <a:ln w="76200" cmpd="sng">
            <a:tailEnd type="arrow"/>
          </a:ln>
        </p:spPr>
        <p:style>
          <a:lnRef idx="2">
            <a:schemeClr val="accent2"/>
          </a:lnRef>
          <a:fillRef idx="0">
            <a:schemeClr val="accent2"/>
          </a:fillRef>
          <a:effectRef idx="1">
            <a:schemeClr val="accent2"/>
          </a:effectRef>
          <a:fontRef idx="minor">
            <a:schemeClr val="tx1"/>
          </a:fontRef>
        </p:style>
      </p:cxnSp>
      <p:sp>
        <p:nvSpPr>
          <p:cNvPr id="12" name="TextBox 11"/>
          <p:cNvSpPr txBox="1"/>
          <p:nvPr/>
        </p:nvSpPr>
        <p:spPr>
          <a:xfrm>
            <a:off x="457200" y="381000"/>
            <a:ext cx="1828800" cy="923925"/>
          </a:xfrm>
          <a:prstGeom prst="rect">
            <a:avLst/>
          </a:prstGeom>
          <a:noFill/>
        </p:spPr>
        <p:txBody>
          <a:bodyPr>
            <a:spAutoFit/>
          </a:bodyPr>
          <a:lstStyle/>
          <a:p>
            <a:pPr algn="ctr">
              <a:defRPr/>
            </a:pPr>
            <a:r>
              <a:rPr lang="en-US" dirty="0">
                <a:solidFill>
                  <a:schemeClr val="accent2">
                    <a:lumMod val="75000"/>
                  </a:schemeClr>
                </a:solidFill>
                <a:cs typeface="+mn-cs"/>
              </a:rPr>
              <a:t>Pronounced very similarly to Jean</a:t>
            </a:r>
          </a:p>
        </p:txBody>
      </p:sp>
      <p:sp>
        <p:nvSpPr>
          <p:cNvPr id="14" name="TextBox 13"/>
          <p:cNvSpPr txBox="1">
            <a:spLocks noChangeArrowheads="1"/>
          </p:cNvSpPr>
          <p:nvPr/>
        </p:nvSpPr>
        <p:spPr bwMode="auto">
          <a:xfrm>
            <a:off x="990600" y="4191000"/>
            <a:ext cx="381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953735"/>
                </a:solidFill>
              </a:rPr>
              <a:t>X</a:t>
            </a:r>
          </a:p>
        </p:txBody>
      </p:sp>
      <p:pic>
        <p:nvPicPr>
          <p:cNvPr id="16" name="Picture 15"/>
          <p:cNvPicPr>
            <a:picLocks noChangeAspect="1"/>
          </p:cNvPicPr>
          <p:nvPr/>
        </p:nvPicPr>
        <p:blipFill>
          <a:blip r:embed="rId3"/>
          <a:stretch>
            <a:fillRect/>
          </a:stretch>
        </p:blipFill>
        <p:spPr>
          <a:xfrm>
            <a:off x="5181600" y="2590800"/>
            <a:ext cx="3175000" cy="317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p:cNvPicPr>
            <a:picLocks noChangeAspect="1"/>
          </p:cNvPicPr>
          <p:nvPr/>
        </p:nvPicPr>
        <p:blipFill>
          <a:blip r:embed="rId4"/>
          <a:stretch>
            <a:fillRect/>
          </a:stretch>
        </p:blipFill>
        <p:spPr>
          <a:xfrm>
            <a:off x="2971800" y="3810000"/>
            <a:ext cx="3048000" cy="3048000"/>
          </a:xfrm>
          <a:prstGeom prst="rect">
            <a:avLst/>
          </a:prstGeom>
          <a:effectLst>
            <a:outerShdw blurRad="50800" dist="38100" dir="8100000" algn="tr" rotWithShape="0">
              <a:prstClr val="black">
                <a:alpha val="40000"/>
              </a:prstClr>
            </a:outerShdw>
          </a:effectLst>
        </p:spPr>
      </p:pic>
      <p:sp>
        <p:nvSpPr>
          <p:cNvPr id="31754" name="AutoShape 9"/>
          <p:cNvSpPr>
            <a:spLocks noChangeArrowheads="1"/>
          </p:cNvSpPr>
          <p:nvPr/>
        </p:nvSpPr>
        <p:spPr bwMode="auto">
          <a:xfrm>
            <a:off x="6477000" y="609600"/>
            <a:ext cx="2514600" cy="1981200"/>
          </a:xfrm>
          <a:prstGeom prst="wedgeEllipseCallout">
            <a:avLst>
              <a:gd name="adj1" fmla="val -3315"/>
              <a:gd name="adj2" fmla="val 75046"/>
            </a:avLst>
          </a:prstGeom>
          <a:solidFill>
            <a:schemeClr val="bg1"/>
          </a:solidFill>
          <a:ln w="57150">
            <a:solidFill>
              <a:schemeClr val="tx1"/>
            </a:solidFill>
            <a:miter lim="800000"/>
            <a:headEnd/>
            <a:tailEnd/>
          </a:ln>
        </p:spPr>
        <p:txBody>
          <a:bodyPr/>
          <a:lstStyle/>
          <a:p>
            <a:pPr algn="ctr"/>
            <a:endParaRPr lang="en-US"/>
          </a:p>
        </p:txBody>
      </p:sp>
      <p:pic>
        <p:nvPicPr>
          <p:cNvPr id="31755" name="Picture 8" descr="democracy"/>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58000" y="914400"/>
            <a:ext cx="17716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2743200" y="228600"/>
            <a:ext cx="1371600" cy="685800"/>
          </a:xfrm>
          <a:prstGeom prst="rect">
            <a:avLst/>
          </a:prstGeom>
          <a:noFill/>
          <a:ln w="76200" cmpd="sng">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4" grpId="0"/>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3"/>
          <p:cNvPicPr>
            <a:picLocks noChangeAspect="1"/>
          </p:cNvPicPr>
          <p:nvPr/>
        </p:nvPicPr>
        <p:blipFill>
          <a:blip r:embed="rId2" cstate="email">
            <a:extLst>
              <a:ext uri="{28A0092B-C50C-407E-A947-70E740481C1C}">
                <a14:useLocalDpi xmlns:a14="http://schemas.microsoft.com/office/drawing/2010/main"/>
              </a:ext>
            </a:extLst>
          </a:blip>
          <a:srcRect r="6187"/>
          <a:stretch>
            <a:fillRect/>
          </a:stretch>
        </p:blipFill>
        <p:spPr bwMode="auto">
          <a:xfrm rot="5400000">
            <a:off x="1143000" y="-1143000"/>
            <a:ext cx="6858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038600" y="1752600"/>
            <a:ext cx="5029200" cy="4525963"/>
          </a:xfrm>
          <a:extLst/>
        </p:spPr>
        <p:txBody>
          <a:bodyPr/>
          <a:lstStyle/>
          <a:p>
            <a:pPr>
              <a:defRPr/>
            </a:pPr>
            <a:r>
              <a:rPr lang="en-US" dirty="0" smtClean="0">
                <a:solidFill>
                  <a:schemeClr val="bg1"/>
                </a:solidFill>
                <a:effectLst>
                  <a:glow rad="152400">
                    <a:schemeClr val="tx1">
                      <a:alpha val="75000"/>
                    </a:schemeClr>
                  </a:glow>
                </a:effectLst>
                <a:latin typeface=""/>
                <a:cs typeface="+mn-cs"/>
              </a:rPr>
              <a:t>Italian philosopher, promoted new ideas about the justice system. </a:t>
            </a:r>
          </a:p>
          <a:p>
            <a:pPr>
              <a:defRPr/>
            </a:pPr>
            <a:r>
              <a:rPr lang="en-US" dirty="0" smtClean="0">
                <a:solidFill>
                  <a:schemeClr val="bg1"/>
                </a:solidFill>
                <a:effectLst>
                  <a:glow rad="152400">
                    <a:schemeClr val="tx1">
                      <a:alpha val="75000"/>
                    </a:schemeClr>
                  </a:glow>
                </a:effectLst>
                <a:latin typeface=""/>
                <a:cs typeface="+mn-cs"/>
              </a:rPr>
              <a:t>He</a:t>
            </a:r>
            <a:r>
              <a:rPr lang="en-US" dirty="0">
                <a:solidFill>
                  <a:schemeClr val="bg1"/>
                </a:solidFill>
                <a:effectLst>
                  <a:glow rad="152400">
                    <a:schemeClr val="tx1">
                      <a:alpha val="75000"/>
                    </a:schemeClr>
                  </a:glow>
                </a:effectLst>
                <a:latin typeface=""/>
                <a:cs typeface="+mn-cs"/>
              </a:rPr>
              <a:t> </a:t>
            </a:r>
            <a:r>
              <a:rPr lang="en-US" dirty="0" smtClean="0">
                <a:solidFill>
                  <a:schemeClr val="bg1"/>
                </a:solidFill>
                <a:effectLst>
                  <a:glow rad="152400">
                    <a:schemeClr val="tx1">
                      <a:alpha val="75000"/>
                    </a:schemeClr>
                  </a:glow>
                </a:effectLst>
                <a:latin typeface=""/>
                <a:cs typeface="+mn-cs"/>
              </a:rPr>
              <a:t>argued that people accused of crimes had certain rights, and he advocated abolishing torture. </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1219201"/>
            <a:ext cx="4572498" cy="5638586"/>
          </a:xfrm>
          <a:prstGeom prst="rect">
            <a:avLst/>
          </a:prstGeom>
          <a:effectLst>
            <a:glow rad="228600">
              <a:schemeClr val="accent1">
                <a:satMod val="175000"/>
                <a:alpha val="40000"/>
              </a:schemeClr>
            </a:glow>
          </a:effectLst>
        </p:spPr>
      </p:pic>
      <p:sp>
        <p:nvSpPr>
          <p:cNvPr id="5" name="Rectangle 4"/>
          <p:cNvSpPr/>
          <p:nvPr/>
        </p:nvSpPr>
        <p:spPr>
          <a:xfrm>
            <a:off x="0" y="152400"/>
            <a:ext cx="9144000" cy="1323439"/>
          </a:xfrm>
          <a:prstGeom prst="rect">
            <a:avLst/>
          </a:prstGeo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8000" b="1"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rPr>
              <a:t>Cesare </a:t>
            </a:r>
            <a:r>
              <a:rPr lang="en-US" sz="8000" b="1" kern="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rPr>
              <a:t>Beccaria</a:t>
            </a:r>
            <a:endParaRPr lang="en-US"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endParaRPr>
          </a:p>
        </p:txBody>
      </p:sp>
      <p:pic>
        <p:nvPicPr>
          <p:cNvPr id="7" name="Picture 6"/>
          <p:cNvPicPr>
            <a:picLocks noChangeAspect="1"/>
          </p:cNvPicPr>
          <p:nvPr/>
        </p:nvPicPr>
        <p:blipFill>
          <a:blip r:embed="rId4"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rot="450502">
            <a:off x="2234102" y="1622193"/>
            <a:ext cx="6449822" cy="429403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endParaRPr lang="en-US" dirty="0"/>
          </a:p>
        </p:txBody>
      </p:sp>
      <p:pic>
        <p:nvPicPr>
          <p:cNvPr id="15362"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0" y="304800"/>
            <a:ext cx="762317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028700"/>
            <a:ext cx="914400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028700"/>
            <a:ext cx="914400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150226" y="230918"/>
            <a:ext cx="2899317" cy="769441"/>
          </a:xfrm>
          <a:prstGeom prst="rect">
            <a:avLst/>
          </a:prstGeom>
          <a:noFill/>
        </p:spPr>
        <p:txBody>
          <a:bodyPr>
            <a:spAutoFit/>
          </a:bodyPr>
          <a:lstStyle/>
          <a:p>
            <a:pPr>
              <a:defRPr/>
            </a:pPr>
            <a:r>
              <a:rPr lang="en-US" sz="4400" dirty="0">
                <a:solidFill>
                  <a:schemeClr val="bg1"/>
                </a:solidFill>
                <a:effectLst>
                  <a:glow rad="177800">
                    <a:schemeClr val="tx1">
                      <a:alpha val="75000"/>
                    </a:schemeClr>
                  </a:glow>
                </a:effectLst>
                <a:latin typeface="Adobe Caslon Pro Bold"/>
                <a:cs typeface="Adobe Caslon Pro Bold"/>
              </a:rPr>
              <a:t>Bell Ringer</a:t>
            </a:r>
          </a:p>
        </p:txBody>
      </p:sp>
      <p:sp>
        <p:nvSpPr>
          <p:cNvPr id="11" name="Rectangle 10"/>
          <p:cNvSpPr/>
          <p:nvPr/>
        </p:nvSpPr>
        <p:spPr>
          <a:xfrm>
            <a:off x="5409084" y="1411419"/>
            <a:ext cx="3574701" cy="4524315"/>
          </a:xfrm>
          <a:prstGeom prst="rect">
            <a:avLst/>
          </a:prstGeom>
        </p:spPr>
        <p:txBody>
          <a:bodyPr>
            <a:spAutoFit/>
          </a:bodyPr>
          <a:lstStyle/>
          <a:p>
            <a:pPr algn="ctr">
              <a:defRPr/>
            </a:pPr>
            <a:r>
              <a:rPr lang="en-US" sz="4800" dirty="0">
                <a:solidFill>
                  <a:schemeClr val="bg1"/>
                </a:solidFill>
                <a:effectLst>
                  <a:glow rad="190500">
                    <a:schemeClr val="tx1">
                      <a:alpha val="75000"/>
                    </a:schemeClr>
                  </a:glow>
                </a:effectLst>
                <a:latin typeface="Abadi MT Condensed Extra Bold"/>
                <a:cs typeface="Abadi MT Condensed Extra Bold"/>
              </a:rPr>
              <a:t>Do you agree with the statement, “Knowledge is Power?” </a:t>
            </a:r>
          </a:p>
          <a:p>
            <a:pPr algn="ctr">
              <a:defRPr/>
            </a:pPr>
            <a:r>
              <a:rPr lang="en-US" sz="4800" dirty="0">
                <a:solidFill>
                  <a:schemeClr val="bg1"/>
                </a:solidFill>
                <a:effectLst>
                  <a:glow rad="190500">
                    <a:schemeClr val="tx1">
                      <a:alpha val="75000"/>
                    </a:schemeClr>
                  </a:glow>
                </a:effectLst>
                <a:latin typeface="Abadi MT Condensed Extra Bold"/>
                <a:cs typeface="Abadi MT Condensed Extra Bold"/>
              </a:rPr>
              <a:t>Explain</a:t>
            </a:r>
          </a:p>
        </p:txBody>
      </p:sp>
      <p:pic>
        <p:nvPicPr>
          <p:cNvPr id="13" name="Picture 12"/>
          <p:cNvPicPr>
            <a:picLocks noChangeAspect="1"/>
          </p:cNvPicPr>
          <p:nvPr/>
        </p:nvPicPr>
        <p:blipFill rotWithShape="1">
          <a:blip r:embed="rId4" cstate="email">
            <a:grayscl/>
            <a:extLst>
              <a:ext uri="{28A0092B-C50C-407E-A947-70E740481C1C}">
                <a14:useLocalDpi xmlns:a14="http://schemas.microsoft.com/office/drawing/2010/main"/>
              </a:ext>
            </a:extLst>
          </a:blip>
          <a:srcRect t="-3219"/>
          <a:stretch/>
        </p:blipFill>
        <p:spPr>
          <a:xfrm>
            <a:off x="4953000" y="228600"/>
            <a:ext cx="1020505" cy="1007642"/>
          </a:xfrm>
          <a:prstGeom prst="roundRect">
            <a:avLst>
              <a:gd name="adj" fmla="val 16667"/>
            </a:avLst>
          </a:prstGeom>
          <a:ln>
            <a:noFill/>
          </a:ln>
          <a:effectLst>
            <a:outerShdw blurRad="76200" dir="13500000" sy="23000" kx="1200000" algn="br" rotWithShape="0">
              <a:prstClr val="black">
                <a:alpha val="20000"/>
              </a:prstClr>
            </a:outerShdw>
          </a:effectLst>
          <a:scene3d>
            <a:camera prst="orthographicFront"/>
            <a:lightRig rig="contrasting" dir="t">
              <a:rot lat="0" lon="0" rev="4200000"/>
            </a:lightRig>
          </a:scene3d>
          <a:sp3d prstMaterial="plastic">
            <a:contourClr>
              <a:srgbClr val="969696"/>
            </a:contourClr>
          </a:sp3d>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175"/>
            <a:ext cx="9144000"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600200" y="0"/>
            <a:ext cx="6417264" cy="1143000"/>
          </a:xfrm>
          <a:extLst/>
        </p:spPr>
        <p:txBody>
          <a:bodyPr>
            <a:scene3d>
              <a:camera prst="orthographicFront"/>
              <a:lightRig rig="glow" dir="tl">
                <a:rot lat="0" lon="0" rev="5400000"/>
              </a:lightRig>
            </a:scene3d>
            <a:sp3d contourW="12700">
              <a:bevelT w="25400" h="25400"/>
              <a:contourClr>
                <a:schemeClr val="accent6">
                  <a:shade val="73000"/>
                </a:schemeClr>
              </a:contourClr>
            </a:sp3d>
          </a:bodyPr>
          <a:lstStyle/>
          <a:p>
            <a:pPr>
              <a:defRPr/>
            </a:pPr>
            <a:r>
              <a:rPr lang="en-US" sz="7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Abadi MT Condensed Extra Bold"/>
                <a:cs typeface="Abadi MT Condensed Extra Bold"/>
              </a:rPr>
              <a:t/>
            </a:r>
            <a:br>
              <a:rPr lang="en-US" sz="7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Abadi MT Condensed Extra Bold"/>
                <a:cs typeface="Abadi MT Condensed Extra Bold"/>
              </a:rPr>
            </a:br>
            <a:r>
              <a:rPr lang="en-US" sz="7200" b="1" dirty="0" smtClean="0">
                <a:ln w="11430"/>
                <a:solidFill>
                  <a:srgbClr val="FF0000"/>
                </a:solidFill>
                <a:effectLst>
                  <a:glow rad="101600">
                    <a:schemeClr val="tx1">
                      <a:alpha val="75000"/>
                    </a:schemeClr>
                  </a:glow>
                  <a:outerShdw blurRad="80000" dist="40000" dir="5040000" algn="tl">
                    <a:srgbClr val="000000">
                      <a:alpha val="30000"/>
                    </a:srgbClr>
                  </a:outerShdw>
                </a:effectLst>
                <a:latin typeface="Abadi MT Condensed Extra Bold"/>
                <a:cs typeface="Abadi MT Condensed Extra Bold"/>
              </a:rPr>
              <a:t>C</a:t>
            </a:r>
            <a:r>
              <a:rPr lang="en-US" sz="7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Abadi MT Condensed Extra Bold"/>
                <a:cs typeface="Abadi MT Condensed Extra Bold"/>
              </a:rPr>
              <a:t>esare </a:t>
            </a:r>
            <a:r>
              <a:rPr lang="en-US" sz="7200" b="1" dirty="0" err="1" smtClean="0">
                <a:ln w="11430"/>
                <a:solidFill>
                  <a:srgbClr val="FF0000"/>
                </a:solidFill>
                <a:effectLst>
                  <a:glow rad="101600">
                    <a:schemeClr val="tx1">
                      <a:alpha val="75000"/>
                    </a:schemeClr>
                  </a:glow>
                  <a:outerShdw blurRad="80000" dist="40000" dir="5040000" algn="tl">
                    <a:srgbClr val="000000">
                      <a:alpha val="30000"/>
                    </a:srgbClr>
                  </a:outerShdw>
                </a:effectLst>
                <a:latin typeface="Abadi MT Condensed Extra Bold"/>
                <a:cs typeface="Abadi MT Condensed Extra Bold"/>
              </a:rPr>
              <a:t>B</a:t>
            </a:r>
            <a:r>
              <a:rPr lang="en-US" sz="7200"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Abadi MT Condensed Extra Bold"/>
                <a:cs typeface="Abadi MT Condensed Extra Bold"/>
              </a:rPr>
              <a:t>eccaria</a:t>
            </a:r>
            <a:r>
              <a:rPr lang="en-US" sz="7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Abadi MT Condensed Extra Bold"/>
                <a:cs typeface="Abadi MT Condensed Extra Bold"/>
              </a:rPr>
              <a:t/>
            </a:r>
            <a:br>
              <a:rPr lang="en-US" sz="7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Abadi MT Condensed Extra Bold"/>
                <a:cs typeface="Abadi MT Condensed Extra Bold"/>
              </a:rPr>
            </a:br>
            <a:endParaRPr lang="en-US"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Abadi MT Condensed Extra Bold"/>
              <a:cs typeface="Abadi MT Condensed Extra Bold"/>
            </a:endParaRPr>
          </a:p>
        </p:txBody>
      </p:sp>
      <p:sp>
        <p:nvSpPr>
          <p:cNvPr id="10" name="TextBox 9"/>
          <p:cNvSpPr txBox="1"/>
          <p:nvPr/>
        </p:nvSpPr>
        <p:spPr>
          <a:xfrm>
            <a:off x="1620322" y="990600"/>
            <a:ext cx="2646878" cy="2514600"/>
          </a:xfrm>
          <a:prstGeom prst="rect">
            <a:avLst/>
          </a:prstGeom>
          <a:noFill/>
        </p:spPr>
        <p:txBody>
          <a:bodyPr vert="wordArtVert">
            <a:spAutoFit/>
          </a:bodyPr>
          <a:lstStyle/>
          <a:p>
            <a:pPr>
              <a:defRPr/>
            </a:pPr>
            <a:r>
              <a:rPr lang="en-US" sz="8000" dirty="0">
                <a:solidFill>
                  <a:srgbClr val="FF0000"/>
                </a:solidFill>
                <a:effectLst>
                  <a:glow rad="101600">
                    <a:schemeClr val="tx1">
                      <a:alpha val="75000"/>
                    </a:schemeClr>
                  </a:glow>
                </a:effectLst>
                <a:latin typeface="Abadi MT Condensed Extra Bold"/>
                <a:cs typeface="Abadi MT Condensed Extra Bold"/>
              </a:rPr>
              <a:t>ease</a:t>
            </a:r>
          </a:p>
          <a:p>
            <a:pPr>
              <a:defRPr/>
            </a:pPr>
            <a:endParaRPr lang="en-US" sz="8000" dirty="0">
              <a:latin typeface="Abadi MT Condensed Extra Bold"/>
              <a:cs typeface="Abadi MT Condensed Extra Bold"/>
            </a:endParaRPr>
          </a:p>
        </p:txBody>
      </p:sp>
      <p:sp>
        <p:nvSpPr>
          <p:cNvPr id="11" name="TextBox 10"/>
          <p:cNvSpPr txBox="1"/>
          <p:nvPr/>
        </p:nvSpPr>
        <p:spPr>
          <a:xfrm>
            <a:off x="4114800" y="990600"/>
            <a:ext cx="2646878" cy="6172200"/>
          </a:xfrm>
          <a:prstGeom prst="rect">
            <a:avLst/>
          </a:prstGeom>
          <a:noFill/>
        </p:spPr>
        <p:txBody>
          <a:bodyPr vert="wordArtVert">
            <a:spAutoFit/>
          </a:bodyPr>
          <a:lstStyle/>
          <a:p>
            <a:pPr>
              <a:defRPr/>
            </a:pPr>
            <a:r>
              <a:rPr lang="en-US" sz="8000" dirty="0">
                <a:solidFill>
                  <a:srgbClr val="FF0000"/>
                </a:solidFill>
                <a:effectLst>
                  <a:glow rad="101600">
                    <a:schemeClr val="tx1">
                      <a:alpha val="75000"/>
                    </a:schemeClr>
                  </a:glow>
                </a:effectLst>
                <a:latin typeface="Abadi MT Condensed Extra Bold"/>
                <a:cs typeface="Abadi MT Condensed Extra Bold"/>
              </a:rPr>
              <a:t>rutality</a:t>
            </a:r>
          </a:p>
          <a:p>
            <a:pPr>
              <a:defRPr/>
            </a:pPr>
            <a:endParaRPr lang="en-US" sz="8000" dirty="0">
              <a:latin typeface="Abadi MT Condensed Extra Bold"/>
              <a:cs typeface="Abadi MT Condensed Extra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nodeType="clickEffect">
                                  <p:stCondLst>
                                    <p:cond delay="0"/>
                                  </p:stCondLst>
                                  <p:iterate type="lt">
                                    <p:tmPct val="50000"/>
                                  </p:iterate>
                                  <p:childTnLst>
                                    <p:set>
                                      <p:cBhvr>
                                        <p:cTn id="6" dur="1" fill="hold">
                                          <p:stCondLst>
                                            <p:cond delay="0"/>
                                          </p:stCondLst>
                                        </p:cTn>
                                        <p:tgtEl>
                                          <p:spTgt spid="10">
                                            <p:txEl>
                                              <p:pRg st="0" end="0"/>
                                            </p:txEl>
                                          </p:spTgt>
                                        </p:tgtEl>
                                        <p:attrNameLst>
                                          <p:attrName>style.visibility</p:attrName>
                                        </p:attrNameLst>
                                      </p:cBhvr>
                                      <p:to>
                                        <p:strVal val="visible"/>
                                      </p:to>
                                    </p:set>
                                    <p:set>
                                      <p:cBhvr>
                                        <p:cTn id="7" dur="227" fill="hold">
                                          <p:stCondLst>
                                            <p:cond delay="0"/>
                                          </p:stCondLst>
                                        </p:cTn>
                                        <p:tgtEl>
                                          <p:spTgt spid="10">
                                            <p:txEl>
                                              <p:pRg st="0" end="0"/>
                                            </p:txEl>
                                          </p:spTgt>
                                        </p:tgtEl>
                                        <p:attrNameLst>
                                          <p:attrName>style.rotation</p:attrName>
                                        </p:attrNameLst>
                                      </p:cBhvr>
                                      <p:to>
                                        <p:strVal val="-45.0"/>
                                      </p:to>
                                    </p:set>
                                    <p:anim calcmode="lin" valueType="num">
                                      <p:cBhvr>
                                        <p:cTn id="8" dur="227" fill="hold">
                                          <p:stCondLst>
                                            <p:cond delay="227"/>
                                          </p:stCondLst>
                                        </p:cTn>
                                        <p:tgtEl>
                                          <p:spTgt spid="10">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10">
                                            <p:txEl>
                                              <p:pRg st="0" end="0"/>
                                            </p:txEl>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10">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10">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1250"/>
                            </p:stCondLst>
                            <p:childTnLst>
                              <p:par>
                                <p:cTn id="13" presetID="38" presetClass="entr" presetSubtype="0" accel="50000" fill="hold" nodeType="afterEffect">
                                  <p:stCondLst>
                                    <p:cond delay="0"/>
                                  </p:stCondLst>
                                  <p:iterate type="lt">
                                    <p:tmPct val="50000"/>
                                  </p:iterate>
                                  <p:childTnLst>
                                    <p:set>
                                      <p:cBhvr>
                                        <p:cTn id="14" dur="1" fill="hold">
                                          <p:stCondLst>
                                            <p:cond delay="0"/>
                                          </p:stCondLst>
                                        </p:cTn>
                                        <p:tgtEl>
                                          <p:spTgt spid="11">
                                            <p:txEl>
                                              <p:pRg st="0" end="0"/>
                                            </p:txEl>
                                          </p:spTgt>
                                        </p:tgtEl>
                                        <p:attrNameLst>
                                          <p:attrName>style.visibility</p:attrName>
                                        </p:attrNameLst>
                                      </p:cBhvr>
                                      <p:to>
                                        <p:strVal val="visible"/>
                                      </p:to>
                                    </p:set>
                                    <p:set>
                                      <p:cBhvr>
                                        <p:cTn id="15" dur="227" fill="hold">
                                          <p:stCondLst>
                                            <p:cond delay="0"/>
                                          </p:stCondLst>
                                        </p:cTn>
                                        <p:tgtEl>
                                          <p:spTgt spid="11">
                                            <p:txEl>
                                              <p:pRg st="0" end="0"/>
                                            </p:txEl>
                                          </p:spTgt>
                                        </p:tgtEl>
                                        <p:attrNameLst>
                                          <p:attrName>style.rotation</p:attrName>
                                        </p:attrNameLst>
                                      </p:cBhvr>
                                      <p:to>
                                        <p:strVal val="-45.0"/>
                                      </p:to>
                                    </p:set>
                                    <p:anim calcmode="lin" valueType="num">
                                      <p:cBhvr>
                                        <p:cTn id="16" dur="227" fill="hold">
                                          <p:stCondLst>
                                            <p:cond delay="227"/>
                                          </p:stCondLst>
                                        </p:cTn>
                                        <p:tgtEl>
                                          <p:spTgt spid="11">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7" dur="227" fill="hold">
                                          <p:stCondLst>
                                            <p:cond delay="0"/>
                                          </p:stCondLst>
                                        </p:cTn>
                                        <p:tgtEl>
                                          <p:spTgt spid="11">
                                            <p:txEl>
                                              <p:pRg st="0" end="0"/>
                                            </p:txEl>
                                          </p:spTgt>
                                        </p:tgtEl>
                                        <p:attrNameLst>
                                          <p:attrName>ppt_y</p:attrName>
                                        </p:attrNameLst>
                                      </p:cBhvr>
                                      <p:tavLst>
                                        <p:tav tm="0">
                                          <p:val>
                                            <p:strVal val="#ppt_y-1"/>
                                          </p:val>
                                        </p:tav>
                                        <p:tav tm="100000">
                                          <p:val>
                                            <p:strVal val="#ppt_y-(0.354*#ppt_w-0.172*#ppt_h)"/>
                                          </p:val>
                                        </p:tav>
                                      </p:tavLst>
                                    </p:anim>
                                    <p:anim calcmode="lin" valueType="num">
                                      <p:cBhvr>
                                        <p:cTn id="18" dur="78" decel="50000" autoRev="1" fill="hold">
                                          <p:stCondLst>
                                            <p:cond delay="227"/>
                                          </p:stCondLst>
                                        </p:cTn>
                                        <p:tgtEl>
                                          <p:spTgt spid="11">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9" dur="68" fill="hold">
                                          <p:stCondLst>
                                            <p:cond delay="432"/>
                                          </p:stCondLst>
                                        </p:cTn>
                                        <p:tgtEl>
                                          <p:spTgt spid="11">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3"/>
          <p:cNvPicPr>
            <a:picLocks noChangeAspect="1"/>
          </p:cNvPicPr>
          <p:nvPr/>
        </p:nvPicPr>
        <p:blipFill>
          <a:blip r:embed="rId2" cstate="email">
            <a:extLst>
              <a:ext uri="{28A0092B-C50C-407E-A947-70E740481C1C}">
                <a14:useLocalDpi xmlns:a14="http://schemas.microsoft.com/office/drawing/2010/main"/>
              </a:ext>
            </a:extLst>
          </a:blip>
          <a:srcRect r="6187"/>
          <a:stretch>
            <a:fillRect/>
          </a:stretch>
        </p:blipFill>
        <p:spPr bwMode="auto">
          <a:xfrm rot="5400000">
            <a:off x="1143000" y="-1143000"/>
            <a:ext cx="6858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l="6410"/>
          <a:stretch/>
        </p:blipFill>
        <p:spPr>
          <a:xfrm flipH="1">
            <a:off x="3581400" y="914400"/>
            <a:ext cx="5562600" cy="5943600"/>
          </a:xfrm>
          <a:prstGeom prst="rect">
            <a:avLst/>
          </a:prstGeom>
          <a:effectLst>
            <a:glow rad="228600">
              <a:schemeClr val="accent3">
                <a:satMod val="175000"/>
                <a:alpha val="40000"/>
              </a:schemeClr>
            </a:glow>
          </a:effectLst>
        </p:spPr>
      </p:pic>
      <p:pic>
        <p:nvPicPr>
          <p:cNvPr id="34819" name="Content Placeholder 2"/>
          <p:cNvPicPr>
            <a:picLocks noGrp="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a:xfrm>
            <a:off x="228600" y="1371600"/>
            <a:ext cx="4175125" cy="4632325"/>
          </a:xfrm>
        </p:spPr>
      </p:pic>
      <p:sp>
        <p:nvSpPr>
          <p:cNvPr id="2" name="Title 1"/>
          <p:cNvSpPr>
            <a:spLocks noGrp="1"/>
          </p:cNvSpPr>
          <p:nvPr>
            <p:ph type="title"/>
          </p:nvPr>
        </p:nvSpPr>
        <p:spPr>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fr-FR" sz="8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rPr>
              <a:t>Voltaire</a:t>
            </a:r>
            <a:endParaRPr lang="en-US"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endParaRPr>
          </a:p>
        </p:txBody>
      </p:sp>
      <p:sp>
        <p:nvSpPr>
          <p:cNvPr id="6" name="Rounded Rectangular Callout 5"/>
          <p:cNvSpPr/>
          <p:nvPr/>
        </p:nvSpPr>
        <p:spPr>
          <a:xfrm>
            <a:off x="2590800" y="5257800"/>
            <a:ext cx="2286000" cy="1371600"/>
          </a:xfrm>
          <a:prstGeom prst="wedgeRoundRectCallout">
            <a:avLst>
              <a:gd name="adj1" fmla="val 64400"/>
              <a:gd name="adj2" fmla="val -91413"/>
              <a:gd name="adj3" fmla="val 16667"/>
            </a:avLst>
          </a:prstGeom>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t>FREEDOM OF SPEECH!</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225" y="0"/>
            <a:ext cx="9166225"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 y="0"/>
            <a:ext cx="7941264" cy="1143000"/>
          </a:xfrm>
          <a:extLst/>
        </p:spPr>
        <p:txBody>
          <a:bodyPr>
            <a:scene3d>
              <a:camera prst="orthographicFront"/>
              <a:lightRig rig="glow" dir="tl">
                <a:rot lat="0" lon="0" rev="5400000"/>
              </a:lightRig>
            </a:scene3d>
            <a:sp3d contourW="12700">
              <a:bevelT w="25400" h="25400"/>
              <a:contourClr>
                <a:schemeClr val="accent6">
                  <a:shade val="73000"/>
                </a:schemeClr>
              </a:contourClr>
            </a:sp3d>
          </a:bodyPr>
          <a:lstStyle/>
          <a:p>
            <a:pPr>
              <a:defRPr/>
            </a:pPr>
            <a:r>
              <a:rPr lang="en-US" sz="10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lumMod val="95000"/>
                      <a:lumOff val="5000"/>
                      <a:alpha val="75000"/>
                    </a:schemeClr>
                  </a:glow>
                  <a:outerShdw blurRad="80000" dist="40000" dir="5040000" algn="tl">
                    <a:srgbClr val="000000">
                      <a:alpha val="30000"/>
                    </a:srgbClr>
                  </a:outerShdw>
                </a:effectLst>
                <a:latin typeface="Abadi MT Condensed Extra Bold"/>
                <a:cs typeface="Abadi MT Condensed Extra Bold"/>
              </a:rPr>
              <a:t/>
            </a:r>
            <a:br>
              <a:rPr lang="en-US" sz="10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lumMod val="95000"/>
                      <a:lumOff val="5000"/>
                      <a:alpha val="75000"/>
                    </a:schemeClr>
                  </a:glow>
                  <a:outerShdw blurRad="80000" dist="40000" dir="5040000" algn="tl">
                    <a:srgbClr val="000000">
                      <a:alpha val="30000"/>
                    </a:srgbClr>
                  </a:outerShdw>
                </a:effectLst>
                <a:latin typeface="Abadi MT Condensed Extra Bold"/>
                <a:cs typeface="Abadi MT Condensed Extra Bold"/>
              </a:rPr>
            </a:br>
            <a:r>
              <a:rPr lang="en-US" sz="10000" b="1" dirty="0">
                <a:ln w="11430"/>
                <a:solidFill>
                  <a:srgbClr val="FF0000"/>
                </a:solidFill>
                <a:effectLst>
                  <a:glow rad="101600">
                    <a:schemeClr val="tx1">
                      <a:lumMod val="95000"/>
                      <a:lumOff val="5000"/>
                      <a:alpha val="75000"/>
                    </a:schemeClr>
                  </a:glow>
                  <a:outerShdw blurRad="80000" dist="40000" dir="5040000" algn="tl">
                    <a:srgbClr val="000000">
                      <a:alpha val="30000"/>
                    </a:srgbClr>
                  </a:outerShdw>
                </a:effectLst>
                <a:latin typeface="Abadi MT Condensed Extra Bold"/>
                <a:cs typeface="Abadi MT Condensed Extra Bold"/>
              </a:rPr>
              <a:t>V</a:t>
            </a:r>
            <a:r>
              <a:rPr lang="en-US" sz="10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lumMod val="95000"/>
                      <a:lumOff val="5000"/>
                      <a:alpha val="75000"/>
                    </a:schemeClr>
                  </a:glow>
                  <a:outerShdw blurRad="80000" dist="40000" dir="5040000" algn="tl">
                    <a:srgbClr val="000000">
                      <a:alpha val="30000"/>
                    </a:srgbClr>
                  </a:outerShdw>
                </a:effectLst>
                <a:latin typeface="Abadi MT Condensed Extra Bold"/>
                <a:cs typeface="Abadi MT Condensed Extra Bold"/>
              </a:rPr>
              <a:t>ol</a:t>
            </a:r>
            <a:r>
              <a:rPr lang="en-US" sz="10000" b="1" dirty="0" smtClean="0">
                <a:ln w="11430"/>
                <a:solidFill>
                  <a:srgbClr val="FF0000"/>
                </a:solidFill>
                <a:effectLst>
                  <a:glow rad="101600">
                    <a:schemeClr val="tx1">
                      <a:lumMod val="95000"/>
                      <a:lumOff val="5000"/>
                      <a:alpha val="75000"/>
                    </a:schemeClr>
                  </a:glow>
                  <a:outerShdw blurRad="80000" dist="40000" dir="5040000" algn="tl">
                    <a:srgbClr val="000000">
                      <a:alpha val="30000"/>
                    </a:srgbClr>
                  </a:outerShdw>
                </a:effectLst>
                <a:latin typeface="Abadi MT Condensed Extra Bold"/>
                <a:cs typeface="Abadi MT Condensed Extra Bold"/>
              </a:rPr>
              <a:t>t</a:t>
            </a:r>
            <a:r>
              <a:rPr lang="en-US" sz="10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lumMod val="95000"/>
                      <a:lumOff val="5000"/>
                      <a:alpha val="75000"/>
                    </a:schemeClr>
                  </a:glow>
                  <a:outerShdw blurRad="80000" dist="40000" dir="5040000" algn="tl">
                    <a:srgbClr val="000000">
                      <a:alpha val="30000"/>
                    </a:srgbClr>
                  </a:outerShdw>
                </a:effectLst>
                <a:latin typeface="Abadi MT Condensed Extra Bold"/>
                <a:cs typeface="Abadi MT Condensed Extra Bold"/>
              </a:rPr>
              <a:t>aire</a:t>
            </a:r>
            <a:br>
              <a:rPr lang="en-US" sz="10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lumMod val="95000"/>
                      <a:lumOff val="5000"/>
                      <a:alpha val="75000"/>
                    </a:schemeClr>
                  </a:glow>
                  <a:outerShdw blurRad="80000" dist="40000" dir="5040000" algn="tl">
                    <a:srgbClr val="000000">
                      <a:alpha val="30000"/>
                    </a:srgbClr>
                  </a:outerShdw>
                </a:effectLst>
                <a:latin typeface="Abadi MT Condensed Extra Bold"/>
                <a:cs typeface="Abadi MT Condensed Extra Bold"/>
              </a:rPr>
            </a:br>
            <a:endParaRPr lang="en-US" sz="10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lumMod val="95000"/>
                    <a:lumOff val="5000"/>
                    <a:alpha val="75000"/>
                  </a:schemeClr>
                </a:glow>
                <a:outerShdw blurRad="80000" dist="40000" dir="5040000" algn="tl">
                  <a:srgbClr val="000000">
                    <a:alpha val="30000"/>
                  </a:srgbClr>
                </a:outerShdw>
              </a:effectLst>
              <a:latin typeface="Abadi MT Condensed Extra Bold"/>
              <a:cs typeface="Abadi MT Condensed Extra Bold"/>
            </a:endParaRPr>
          </a:p>
        </p:txBody>
      </p:sp>
      <p:sp>
        <p:nvSpPr>
          <p:cNvPr id="10" name="TextBox 9"/>
          <p:cNvSpPr txBox="1"/>
          <p:nvPr/>
        </p:nvSpPr>
        <p:spPr>
          <a:xfrm>
            <a:off x="1600200" y="1143000"/>
            <a:ext cx="2646878" cy="3810000"/>
          </a:xfrm>
          <a:prstGeom prst="rect">
            <a:avLst/>
          </a:prstGeom>
          <a:noFill/>
        </p:spPr>
        <p:txBody>
          <a:bodyPr vert="wordArtVert">
            <a:spAutoFit/>
          </a:bodyPr>
          <a:lstStyle/>
          <a:p>
            <a:pPr>
              <a:defRPr/>
            </a:pPr>
            <a:r>
              <a:rPr lang="en-US" sz="10000" dirty="0" err="1">
                <a:solidFill>
                  <a:srgbClr val="FF0000"/>
                </a:solidFill>
                <a:effectLst>
                  <a:glow rad="254000">
                    <a:schemeClr val="tx1">
                      <a:alpha val="75000"/>
                    </a:schemeClr>
                  </a:glow>
                </a:effectLst>
                <a:latin typeface="Abadi MT Condensed Extra Bold"/>
                <a:cs typeface="Abadi MT Condensed Extra Bold"/>
              </a:rPr>
              <a:t>ery</a:t>
            </a:r>
            <a:endParaRPr lang="en-US" sz="10000" dirty="0">
              <a:solidFill>
                <a:srgbClr val="FF0000"/>
              </a:solidFill>
              <a:effectLst>
                <a:glow rad="254000">
                  <a:schemeClr val="tx1">
                    <a:alpha val="75000"/>
                  </a:schemeClr>
                </a:glow>
              </a:effectLst>
              <a:latin typeface="Abadi MT Condensed Extra Bold"/>
              <a:cs typeface="Abadi MT Condensed Extra Bold"/>
            </a:endParaRPr>
          </a:p>
          <a:p>
            <a:pPr>
              <a:defRPr/>
            </a:pPr>
            <a:endParaRPr lang="en-US" sz="8000" dirty="0">
              <a:latin typeface="Abadi MT Condensed Extra Bold"/>
              <a:cs typeface="Abadi MT Condensed Extra Bold"/>
            </a:endParaRPr>
          </a:p>
        </p:txBody>
      </p:sp>
      <p:sp>
        <p:nvSpPr>
          <p:cNvPr id="5" name="Title 1"/>
          <p:cNvSpPr txBox="1">
            <a:spLocks/>
          </p:cNvSpPr>
          <p:nvPr/>
        </p:nvSpPr>
        <p:spPr bwMode="auto">
          <a:xfrm>
            <a:off x="2971800" y="228600"/>
            <a:ext cx="641726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7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Abadi MT Condensed Extra Bold"/>
                <a:cs typeface="Abadi MT Condensed Extra Bold"/>
              </a:rPr>
              <a:t/>
            </a:r>
            <a:br>
              <a:rPr lang="en-US" sz="7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Abadi MT Condensed Extra Bold"/>
                <a:cs typeface="Abadi MT Condensed Extra Bold"/>
              </a:rPr>
            </a:br>
            <a:r>
              <a:rPr lang="en-US" sz="10000" b="1" dirty="0" err="1" smtClean="0">
                <a:ln w="11430"/>
                <a:solidFill>
                  <a:srgbClr val="FF0000"/>
                </a:solidFill>
                <a:effectLst>
                  <a:glow rad="101600">
                    <a:schemeClr val="tx1">
                      <a:alpha val="75000"/>
                    </a:schemeClr>
                  </a:glow>
                  <a:outerShdw blurRad="80000" dist="40000" dir="5040000" algn="tl">
                    <a:srgbClr val="000000">
                      <a:alpha val="30000"/>
                    </a:srgbClr>
                  </a:outerShdw>
                </a:effectLst>
                <a:latin typeface="Abadi MT Condensed Extra Bold"/>
                <a:cs typeface="Abadi MT Condensed Extra Bold"/>
              </a:rPr>
              <a:t>taire-bble</a:t>
            </a:r>
            <a:r>
              <a:rPr lang="en-US" sz="10000" b="1" dirty="0" smtClean="0">
                <a:ln w="11430"/>
                <a:solidFill>
                  <a:srgbClr val="FF0000"/>
                </a:solidFill>
                <a:effectLst>
                  <a:glow rad="101600">
                    <a:schemeClr val="tx1">
                      <a:alpha val="75000"/>
                    </a:schemeClr>
                  </a:glow>
                  <a:outerShdw blurRad="80000" dist="40000" dir="5040000" algn="tl">
                    <a:srgbClr val="000000">
                      <a:alpha val="30000"/>
                    </a:srgbClr>
                  </a:outerShdw>
                </a:effectLst>
                <a:latin typeface="Abadi MT Condensed Extra Bold"/>
                <a:cs typeface="Abadi MT Condensed Extra Bold"/>
              </a:rPr>
              <a:t/>
            </a:r>
            <a:br>
              <a:rPr lang="en-US" sz="10000" b="1" dirty="0" smtClean="0">
                <a:ln w="11430"/>
                <a:solidFill>
                  <a:srgbClr val="FF0000"/>
                </a:solidFill>
                <a:effectLst>
                  <a:glow rad="101600">
                    <a:schemeClr val="tx1">
                      <a:alpha val="75000"/>
                    </a:schemeClr>
                  </a:glow>
                  <a:outerShdw blurRad="80000" dist="40000" dir="5040000" algn="tl">
                    <a:srgbClr val="000000">
                      <a:alpha val="30000"/>
                    </a:srgbClr>
                  </a:outerShdw>
                </a:effectLst>
                <a:latin typeface="Abadi MT Condensed Extra Bold"/>
                <a:cs typeface="Abadi MT Condensed Extra Bold"/>
              </a:rPr>
            </a:br>
            <a:endParaRPr lang="en-US" sz="10000" b="1" dirty="0">
              <a:ln w="11430"/>
              <a:solidFill>
                <a:srgbClr val="FF0000"/>
              </a:solidFill>
              <a:effectLst>
                <a:glow rad="101600">
                  <a:schemeClr val="tx1">
                    <a:alpha val="75000"/>
                  </a:schemeClr>
                </a:glow>
                <a:outerShdw blurRad="80000" dist="40000" dir="5040000" algn="tl">
                  <a:srgbClr val="000000">
                    <a:alpha val="30000"/>
                  </a:srgbClr>
                </a:outerShdw>
              </a:effectLst>
              <a:latin typeface="Abadi MT Condensed Extra Bold"/>
              <a:cs typeface="Abadi MT Condensed Extra Bold"/>
            </a:endParaRPr>
          </a:p>
        </p:txBody>
      </p:sp>
      <p:sp>
        <p:nvSpPr>
          <p:cNvPr id="3" name="TextBox 2"/>
          <p:cNvSpPr txBox="1"/>
          <p:nvPr/>
        </p:nvSpPr>
        <p:spPr>
          <a:xfrm>
            <a:off x="3581400" y="1524000"/>
            <a:ext cx="5562600" cy="4708981"/>
          </a:xfrm>
          <a:prstGeom prst="rect">
            <a:avLst/>
          </a:prstGeom>
          <a:noFill/>
        </p:spPr>
        <p:txBody>
          <a:bodyPr>
            <a:spAutoFit/>
          </a:bodyPr>
          <a:lstStyle/>
          <a:p>
            <a:pPr algn="ctr">
              <a:defRPr/>
            </a:pPr>
            <a:r>
              <a:rPr lang="en-US" sz="10000" dirty="0">
                <a:solidFill>
                  <a:schemeClr val="bg1"/>
                </a:solidFill>
                <a:effectLst>
                  <a:glow rad="292100">
                    <a:schemeClr val="tx1">
                      <a:alpha val="75000"/>
                    </a:schemeClr>
                  </a:glow>
                </a:effectLst>
                <a:latin typeface="Abadi MT Condensed Extra Bold"/>
                <a:cs typeface="Abadi MT Condensed Extra Bold"/>
              </a:rPr>
              <a:t>To limit free speech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nodeType="after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455" fill="hold">
                                          <p:stCondLst>
                                            <p:cond delay="0"/>
                                          </p:stCondLst>
                                        </p:cTn>
                                        <p:tgtEl>
                                          <p:spTgt spid="5"/>
                                        </p:tgtEl>
                                        <p:attrNameLst>
                                          <p:attrName>style.rotation</p:attrName>
                                        </p:attrNameLst>
                                      </p:cBhvr>
                                      <p:to>
                                        <p:strVal val="-45.0"/>
                                      </p:to>
                                    </p:set>
                                    <p:anim calcmode="lin" valueType="num">
                                      <p:cBhvr>
                                        <p:cTn id="8"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4288"/>
            <a:ext cx="9144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457200" y="0"/>
            <a:ext cx="8229600" cy="1143000"/>
          </a:xfrm>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fr-FR" sz="8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rPr>
              <a:t>Review</a:t>
            </a:r>
            <a:endParaRPr lang="en-US"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endParaRPr>
          </a:p>
        </p:txBody>
      </p:sp>
      <p:graphicFrame>
        <p:nvGraphicFramePr>
          <p:cNvPr id="5" name="Table 4"/>
          <p:cNvGraphicFramePr>
            <a:graphicFrameLocks noGrp="1"/>
          </p:cNvGraphicFramePr>
          <p:nvPr/>
        </p:nvGraphicFramePr>
        <p:xfrm>
          <a:off x="914400" y="1295400"/>
          <a:ext cx="7467600" cy="5049839"/>
        </p:xfrm>
        <a:graphic>
          <a:graphicData uri="http://schemas.openxmlformats.org/drawingml/2006/table">
            <a:tbl>
              <a:tblPr firstRow="1" bandRow="1">
                <a:tableStyleId>{9DCAF9ED-07DC-4A11-8D7F-57B35C25682E}</a:tableStyleId>
              </a:tblPr>
              <a:tblGrid>
                <a:gridCol w="3733800"/>
                <a:gridCol w="3733800"/>
              </a:tblGrid>
              <a:tr h="590952">
                <a:tc>
                  <a:txBody>
                    <a:bodyPr/>
                    <a:lstStyle/>
                    <a:p>
                      <a:r>
                        <a:rPr lang="en-US" sz="2800" dirty="0" smtClean="0"/>
                        <a:t>Philosopher</a:t>
                      </a:r>
                      <a:endParaRPr lang="en-US" sz="2800" dirty="0"/>
                    </a:p>
                  </a:txBody>
                  <a:tcPr marT="45725" marB="45725"/>
                </a:tc>
                <a:tc>
                  <a:txBody>
                    <a:bodyPr/>
                    <a:lstStyle/>
                    <a:p>
                      <a:r>
                        <a:rPr lang="en-US" sz="2800" dirty="0" smtClean="0"/>
                        <a:t>Mnemonic Device</a:t>
                      </a:r>
                      <a:endParaRPr lang="en-US" sz="2800" dirty="0"/>
                    </a:p>
                  </a:txBody>
                  <a:tcPr marT="45725" marB="45725"/>
                </a:tc>
              </a:tr>
              <a:tr h="886430">
                <a:tc>
                  <a:txBody>
                    <a:bodyPr/>
                    <a:lstStyle/>
                    <a:p>
                      <a:r>
                        <a:rPr lang="en-US" sz="2800" dirty="0" smtClean="0"/>
                        <a:t>John Locke</a:t>
                      </a:r>
                      <a:endParaRPr lang="en-US" sz="2800" dirty="0"/>
                    </a:p>
                  </a:txBody>
                  <a:tcPr marT="45725" marB="45725"/>
                </a:tc>
                <a:tc>
                  <a:txBody>
                    <a:bodyPr/>
                    <a:lstStyle/>
                    <a:p>
                      <a:endParaRPr lang="en-US" sz="2800" dirty="0"/>
                    </a:p>
                  </a:txBody>
                  <a:tcPr marT="45725" marB="45725"/>
                </a:tc>
              </a:tr>
              <a:tr h="869049">
                <a:tc>
                  <a:txBody>
                    <a:bodyPr/>
                    <a:lstStyle/>
                    <a:p>
                      <a:r>
                        <a:rPr lang="en-US" sz="2800" dirty="0" smtClean="0"/>
                        <a:t>Montesquieu </a:t>
                      </a:r>
                      <a:endParaRPr lang="en-US" sz="2800" dirty="0"/>
                    </a:p>
                  </a:txBody>
                  <a:tcPr marT="45725" marB="45725"/>
                </a:tc>
                <a:tc>
                  <a:txBody>
                    <a:bodyPr/>
                    <a:lstStyle/>
                    <a:p>
                      <a:endParaRPr lang="en-US" sz="2800" dirty="0"/>
                    </a:p>
                  </a:txBody>
                  <a:tcPr marT="45725" marB="45725"/>
                </a:tc>
              </a:tr>
              <a:tr h="9305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Jean Rousseau</a:t>
                      </a:r>
                    </a:p>
                  </a:txBody>
                  <a:tcPr marT="45725" marB="45725"/>
                </a:tc>
                <a:tc>
                  <a:txBody>
                    <a:bodyPr/>
                    <a:lstStyle/>
                    <a:p>
                      <a:endParaRPr lang="en-US" sz="2800" dirty="0"/>
                    </a:p>
                  </a:txBody>
                  <a:tcPr marT="45725" marB="45725"/>
                </a:tc>
              </a:tr>
              <a:tr h="9038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Cesare </a:t>
                      </a:r>
                      <a:r>
                        <a:rPr lang="en-US" sz="2800" dirty="0" err="1" smtClean="0"/>
                        <a:t>Beccaria</a:t>
                      </a:r>
                      <a:endParaRPr lang="en-US" sz="2800" dirty="0" smtClean="0"/>
                    </a:p>
                  </a:txBody>
                  <a:tcPr marT="45725" marB="45725"/>
                </a:tc>
                <a:tc>
                  <a:txBody>
                    <a:bodyPr/>
                    <a:lstStyle/>
                    <a:p>
                      <a:endParaRPr lang="en-US" sz="2800" dirty="0"/>
                    </a:p>
                  </a:txBody>
                  <a:tcPr marT="45725" marB="45725"/>
                </a:tc>
              </a:tr>
              <a:tr h="869049">
                <a:tc>
                  <a:txBody>
                    <a:bodyPr/>
                    <a:lstStyle/>
                    <a:p>
                      <a:r>
                        <a:rPr lang="en-US" sz="2800" dirty="0" smtClean="0"/>
                        <a:t>Voltaire</a:t>
                      </a:r>
                      <a:endParaRPr lang="en-US" sz="2800" dirty="0"/>
                    </a:p>
                  </a:txBody>
                  <a:tcPr marT="45725" marB="45725"/>
                </a:tc>
                <a:tc>
                  <a:txBody>
                    <a:bodyPr/>
                    <a:lstStyle/>
                    <a:p>
                      <a:endParaRPr lang="en-US" sz="2800" dirty="0"/>
                    </a:p>
                  </a:txBody>
                  <a:tcPr marT="45725" marB="45725"/>
                </a:tc>
              </a:tr>
            </a:tbl>
          </a:graphicData>
        </a:graphic>
      </p:graphicFrame>
      <p:sp>
        <p:nvSpPr>
          <p:cNvPr id="7" name="Rectangle 6"/>
          <p:cNvSpPr/>
          <p:nvPr/>
        </p:nvSpPr>
        <p:spPr>
          <a:xfrm>
            <a:off x="4648200" y="1828800"/>
            <a:ext cx="3276600" cy="954088"/>
          </a:xfrm>
          <a:prstGeom prst="rect">
            <a:avLst/>
          </a:prstGeom>
        </p:spPr>
        <p:txBody>
          <a:bodyPr>
            <a:spAutoFit/>
          </a:bodyPr>
          <a:lstStyle/>
          <a:p>
            <a:pPr fontAlgn="auto">
              <a:spcBef>
                <a:spcPts val="0"/>
              </a:spcBef>
              <a:spcAft>
                <a:spcPts val="0"/>
              </a:spcAft>
              <a:defRPr/>
            </a:pPr>
            <a:r>
              <a:rPr lang="en-US" sz="2800" dirty="0">
                <a:solidFill>
                  <a:prstClr val="black"/>
                </a:solidFill>
                <a:latin typeface="Arial"/>
                <a:ea typeface="+mn-ea"/>
                <a:cs typeface="+mn-cs"/>
              </a:rPr>
              <a:t>Locke’s key ideas was natural rights</a:t>
            </a:r>
          </a:p>
        </p:txBody>
      </p:sp>
      <p:sp>
        <p:nvSpPr>
          <p:cNvPr id="8" name="Rectangle 7"/>
          <p:cNvSpPr/>
          <p:nvPr/>
        </p:nvSpPr>
        <p:spPr>
          <a:xfrm>
            <a:off x="4648200" y="2981325"/>
            <a:ext cx="3581400" cy="523875"/>
          </a:xfrm>
          <a:prstGeom prst="rect">
            <a:avLst/>
          </a:prstGeom>
        </p:spPr>
        <p:txBody>
          <a:bodyPr>
            <a:spAutoFit/>
          </a:bodyPr>
          <a:lstStyle/>
          <a:p>
            <a:pPr fontAlgn="auto">
              <a:spcBef>
                <a:spcPts val="0"/>
              </a:spcBef>
              <a:spcAft>
                <a:spcPts val="0"/>
              </a:spcAft>
              <a:defRPr/>
            </a:pPr>
            <a:r>
              <a:rPr lang="en-US" sz="2800" dirty="0">
                <a:solidFill>
                  <a:prstClr val="black"/>
                </a:solidFill>
                <a:latin typeface="Arial"/>
                <a:ea typeface="+mn-ea"/>
                <a:cs typeface="+mn-cs"/>
              </a:rPr>
              <a:t>3 claps= 3 branches</a:t>
            </a:r>
          </a:p>
        </p:txBody>
      </p:sp>
      <p:sp>
        <p:nvSpPr>
          <p:cNvPr id="9" name="Rectangle 8"/>
          <p:cNvSpPr/>
          <p:nvPr/>
        </p:nvSpPr>
        <p:spPr>
          <a:xfrm>
            <a:off x="4572000" y="3657600"/>
            <a:ext cx="4008438" cy="954088"/>
          </a:xfrm>
          <a:prstGeom prst="rect">
            <a:avLst/>
          </a:prstGeom>
        </p:spPr>
        <p:txBody>
          <a:bodyPr>
            <a:spAutoFit/>
          </a:bodyPr>
          <a:lstStyle/>
          <a:p>
            <a:pPr fontAlgn="auto">
              <a:spcBef>
                <a:spcPts val="0"/>
              </a:spcBef>
              <a:spcAft>
                <a:spcPts val="0"/>
              </a:spcAft>
              <a:defRPr/>
            </a:pPr>
            <a:r>
              <a:rPr lang="en-US" sz="2800" dirty="0">
                <a:solidFill>
                  <a:prstClr val="black"/>
                </a:solidFill>
                <a:latin typeface="Arial"/>
                <a:ea typeface="+mn-ea"/>
                <a:cs typeface="+mn-cs"/>
              </a:rPr>
              <a:t>Les Gens (the people) sounds like Jean</a:t>
            </a:r>
          </a:p>
        </p:txBody>
      </p:sp>
      <p:sp>
        <p:nvSpPr>
          <p:cNvPr id="10" name="Rectangle 9"/>
          <p:cNvSpPr/>
          <p:nvPr/>
        </p:nvSpPr>
        <p:spPr>
          <a:xfrm>
            <a:off x="4648200" y="4800600"/>
            <a:ext cx="4191000" cy="523875"/>
          </a:xfrm>
          <a:prstGeom prst="rect">
            <a:avLst/>
          </a:prstGeom>
        </p:spPr>
        <p:txBody>
          <a:bodyPr>
            <a:spAutoFit/>
          </a:bodyPr>
          <a:lstStyle/>
          <a:p>
            <a:pPr fontAlgn="auto">
              <a:spcBef>
                <a:spcPts val="0"/>
              </a:spcBef>
              <a:spcAft>
                <a:spcPts val="0"/>
              </a:spcAft>
              <a:defRPr/>
            </a:pPr>
            <a:r>
              <a:rPr lang="en-US" sz="2800" dirty="0">
                <a:solidFill>
                  <a:prstClr val="black"/>
                </a:solidFill>
                <a:latin typeface="Arial"/>
                <a:ea typeface="+mn-ea"/>
                <a:cs typeface="+mn-cs"/>
              </a:rPr>
              <a:t>Cease Brutality</a:t>
            </a:r>
          </a:p>
        </p:txBody>
      </p:sp>
      <p:sp>
        <p:nvSpPr>
          <p:cNvPr id="11" name="Rectangle 10"/>
          <p:cNvSpPr/>
          <p:nvPr/>
        </p:nvSpPr>
        <p:spPr>
          <a:xfrm>
            <a:off x="4668838" y="5410200"/>
            <a:ext cx="3560762" cy="954088"/>
          </a:xfrm>
          <a:prstGeom prst="rect">
            <a:avLst/>
          </a:prstGeom>
        </p:spPr>
        <p:txBody>
          <a:bodyPr>
            <a:spAutoFit/>
          </a:bodyPr>
          <a:lstStyle/>
          <a:p>
            <a:pPr fontAlgn="auto">
              <a:spcBef>
                <a:spcPts val="0"/>
              </a:spcBef>
              <a:spcAft>
                <a:spcPts val="0"/>
              </a:spcAft>
              <a:defRPr/>
            </a:pPr>
            <a:r>
              <a:rPr lang="en-US" sz="2800" dirty="0">
                <a:solidFill>
                  <a:prstClr val="black"/>
                </a:solidFill>
                <a:latin typeface="Arial"/>
                <a:ea typeface="+mn-ea"/>
                <a:cs typeface="+mn-cs"/>
              </a:rPr>
              <a:t>Very </a:t>
            </a:r>
            <a:r>
              <a:rPr lang="en-US" sz="2800" dirty="0" err="1">
                <a:solidFill>
                  <a:prstClr val="black"/>
                </a:solidFill>
                <a:latin typeface="Arial"/>
                <a:ea typeface="+mn-ea"/>
                <a:cs typeface="+mn-cs"/>
              </a:rPr>
              <a:t>Taire-bble</a:t>
            </a:r>
            <a:r>
              <a:rPr lang="en-US" sz="2800" dirty="0">
                <a:solidFill>
                  <a:prstClr val="black"/>
                </a:solidFill>
                <a:latin typeface="Arial"/>
                <a:ea typeface="+mn-ea"/>
                <a:cs typeface="+mn-cs"/>
              </a:rPr>
              <a:t> to limit free speech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288" y="0"/>
            <a:ext cx="93218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296400" cy="1143000"/>
          </a:xfrm>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65100">
                    <a:schemeClr val="tx1">
                      <a:alpha val="75000"/>
                    </a:schemeClr>
                  </a:glow>
                  <a:outerShdw blurRad="50800" dist="39000" dir="5460000" algn="tl">
                    <a:srgbClr val="000000">
                      <a:alpha val="38000"/>
                    </a:srgbClr>
                  </a:outerShdw>
                </a:effectLst>
                <a:latin typeface="Adobe Caslon Pro Bold"/>
                <a:cs typeface="Adobe Caslon Pro Bold"/>
              </a:rPr>
              <a:t>Enlightenment in the USA</a:t>
            </a:r>
            <a:endPar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65100">
                  <a:schemeClr val="tx1">
                    <a:alpha val="75000"/>
                  </a:schemeClr>
                </a:glow>
                <a:outerShdw blurRad="50800" dist="39000" dir="5460000" algn="tl">
                  <a:srgbClr val="000000">
                    <a:alpha val="38000"/>
                  </a:srgbClr>
                </a:outerShdw>
              </a:effectLst>
              <a:latin typeface="Adobe Caslon Pro Bold"/>
              <a:cs typeface="Adobe Caslon Pro Bold"/>
            </a:endParaRPr>
          </a:p>
        </p:txBody>
      </p:sp>
      <p:sp>
        <p:nvSpPr>
          <p:cNvPr id="3" name="Content Placeholder 2"/>
          <p:cNvSpPr>
            <a:spLocks noGrp="1"/>
          </p:cNvSpPr>
          <p:nvPr>
            <p:ph idx="1"/>
          </p:nvPr>
        </p:nvSpPr>
        <p:spPr>
          <a:xfrm>
            <a:off x="479651" y="5029200"/>
            <a:ext cx="8686800" cy="1447800"/>
          </a:xfrm>
          <a:extLst/>
        </p:spPr>
        <p:style>
          <a:lnRef idx="0">
            <a:schemeClr val="accent5"/>
          </a:lnRef>
          <a:fillRef idx="3">
            <a:schemeClr val="accent5"/>
          </a:fillRef>
          <a:effectRef idx="3">
            <a:schemeClr val="accent5"/>
          </a:effectRef>
          <a:fontRef idx="minor">
            <a:schemeClr val="lt1"/>
          </a:fontRef>
        </p:style>
        <p:txBody>
          <a:bodyPr/>
          <a:lstStyle/>
          <a:p>
            <a:pPr marL="0" indent="0">
              <a:buFontTx/>
              <a:buNone/>
              <a:defRPr/>
            </a:pPr>
            <a:r>
              <a:rPr lang="en-US" sz="2100" dirty="0" smtClean="0">
                <a:solidFill>
                  <a:srgbClr val="363435"/>
                </a:solidFill>
                <a:latin typeface=""/>
              </a:rPr>
              <a:t>When Thomas Jefferson wrote the Declaration of Independence, he drew on the philosophy of natural rights. The Declaration of Independence states that all men have the right to life, liberty, and the pursuit of happiness.</a:t>
            </a:r>
          </a:p>
        </p:txBody>
      </p:sp>
      <p:sp>
        <p:nvSpPr>
          <p:cNvPr id="5" name="Rectangle 4"/>
          <p:cNvSpPr/>
          <p:nvPr/>
        </p:nvSpPr>
        <p:spPr>
          <a:xfrm>
            <a:off x="457200" y="1143000"/>
            <a:ext cx="8686800" cy="769441"/>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defRPr/>
            </a:pPr>
            <a:r>
              <a:rPr lang="en-US" sz="2200" dirty="0">
                <a:solidFill>
                  <a:srgbClr val="FFFFFF"/>
                </a:solidFill>
                <a:latin typeface=""/>
              </a:rPr>
              <a:t>The constitution is based around the idea of democracy and the idea that the power to make laws should be in the hands of the people</a:t>
            </a:r>
            <a:endParaRPr lang="en-US" sz="2200" dirty="0">
              <a:solidFill>
                <a:srgbClr val="FFFFFF"/>
              </a:solidFill>
            </a:endParaRPr>
          </a:p>
        </p:txBody>
      </p:sp>
      <p:sp>
        <p:nvSpPr>
          <p:cNvPr id="7" name="Rectangle 6"/>
          <p:cNvSpPr/>
          <p:nvPr/>
        </p:nvSpPr>
        <p:spPr>
          <a:xfrm>
            <a:off x="457200" y="1981200"/>
            <a:ext cx="8686800" cy="1107996"/>
          </a:xfrm>
          <a:prstGeom prst="rect">
            <a:avLst/>
          </a:prstGeom>
        </p:spPr>
        <p:style>
          <a:lnRef idx="0">
            <a:schemeClr val="accent6"/>
          </a:lnRef>
          <a:fillRef idx="3">
            <a:schemeClr val="accent6"/>
          </a:fillRef>
          <a:effectRef idx="3">
            <a:schemeClr val="accent6"/>
          </a:effectRef>
          <a:fontRef idx="minor">
            <a:schemeClr val="lt1"/>
          </a:fontRef>
        </p:style>
        <p:txBody>
          <a:bodyPr>
            <a:spAutoFit/>
          </a:bodyPr>
          <a:lstStyle/>
          <a:p>
            <a:pPr>
              <a:defRPr/>
            </a:pPr>
            <a:r>
              <a:rPr lang="en-US" sz="2200" dirty="0">
                <a:solidFill>
                  <a:srgbClr val="000000"/>
                </a:solidFill>
                <a:latin typeface=""/>
              </a:rPr>
              <a:t>The United States uses the idea of separation of powers when drafting the new constitution (Executive,</a:t>
            </a:r>
            <a:r>
              <a:rPr lang="it-IT" sz="2200" dirty="0">
                <a:solidFill>
                  <a:srgbClr val="000000"/>
                </a:solidFill>
                <a:latin typeface=""/>
              </a:rPr>
              <a:t> Legislative, &amp; Judicial Branches).</a:t>
            </a:r>
            <a:endParaRPr lang="en-US" sz="2200" dirty="0">
              <a:solidFill>
                <a:srgbClr val="000000"/>
              </a:solidFill>
              <a:latin typeface=""/>
            </a:endParaRPr>
          </a:p>
        </p:txBody>
      </p:sp>
      <p:sp>
        <p:nvSpPr>
          <p:cNvPr id="8" name="Rectangle 7"/>
          <p:cNvSpPr/>
          <p:nvPr/>
        </p:nvSpPr>
        <p:spPr>
          <a:xfrm>
            <a:off x="457200" y="3200400"/>
            <a:ext cx="8686800" cy="769441"/>
          </a:xfrm>
          <a:prstGeom prst="rect">
            <a:avLst/>
          </a:prstGeom>
          <a:solidFill>
            <a:srgbClr val="FFFF00"/>
          </a:solidFill>
          <a:scene3d>
            <a:camera prst="orthographicFront"/>
            <a:lightRig rig="threePt" dir="t"/>
          </a:scene3d>
          <a:sp3d>
            <a:bevelT/>
          </a:sp3d>
        </p:spPr>
        <p:txBody>
          <a:bodyPr>
            <a:spAutoFit/>
          </a:bodyPr>
          <a:lstStyle/>
          <a:p>
            <a:pPr>
              <a:defRPr/>
            </a:pPr>
            <a:r>
              <a:rPr lang="en-US" sz="2200" dirty="0">
                <a:solidFill>
                  <a:srgbClr val="000000"/>
                </a:solidFill>
                <a:latin typeface=""/>
                <a:cs typeface="+mn-cs"/>
              </a:rPr>
              <a:t>Guaranteed in U.S. Bill of Rights 1st  Amendment people have the right to freedom of speech and press</a:t>
            </a:r>
          </a:p>
        </p:txBody>
      </p:sp>
      <p:sp>
        <p:nvSpPr>
          <p:cNvPr id="9" name="Rectangle 8"/>
          <p:cNvSpPr/>
          <p:nvPr/>
        </p:nvSpPr>
        <p:spPr>
          <a:xfrm>
            <a:off x="452015" y="4107359"/>
            <a:ext cx="8686800" cy="769441"/>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defRPr/>
            </a:pPr>
            <a:r>
              <a:rPr lang="en-US" sz="2200" dirty="0">
                <a:solidFill>
                  <a:srgbClr val="000000"/>
                </a:solidFill>
                <a:latin typeface=""/>
              </a:rPr>
              <a:t>Guaranteed in U.S. Bill of Rights; torture was outlawed by the 8th  amendment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2202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Diagram 9"/>
          <p:cNvGraphicFramePr/>
          <p:nvPr/>
        </p:nvGraphicFramePr>
        <p:xfrm>
          <a:off x="0" y="457200"/>
          <a:ext cx="91440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1"/>
          <p:cNvSpPr>
            <a:spLocks noGrp="1"/>
          </p:cNvSpPr>
          <p:nvPr>
            <p:ph type="title"/>
          </p:nvPr>
        </p:nvSpPr>
        <p:spPr>
          <a:xfrm>
            <a:off x="0" y="0"/>
            <a:ext cx="9296400" cy="1143000"/>
          </a:xfrm>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6000" b="1" dirty="0" smtClean="0">
                <a:ln w="11430"/>
                <a:solidFill>
                  <a:schemeClr val="accent6">
                    <a:lumMod val="75000"/>
                  </a:schemeClr>
                </a:solidFill>
                <a:effectLst>
                  <a:glow rad="165100">
                    <a:schemeClr val="tx1">
                      <a:alpha val="75000"/>
                    </a:schemeClr>
                  </a:glow>
                  <a:outerShdw blurRad="50800" dist="39000" dir="5460000" algn="tl">
                    <a:srgbClr val="000000">
                      <a:alpha val="38000"/>
                    </a:srgbClr>
                  </a:outerShdw>
                </a:effectLst>
                <a:latin typeface="Adobe Caslon Pro Bold"/>
                <a:cs typeface="Adobe Caslon Pro Bold"/>
              </a:rPr>
              <a:t>Summary</a:t>
            </a:r>
            <a:endParaRPr lang="en-US" sz="6000" b="1" dirty="0">
              <a:ln w="11430"/>
              <a:solidFill>
                <a:schemeClr val="accent6">
                  <a:lumMod val="75000"/>
                </a:schemeClr>
              </a:solidFill>
              <a:effectLst>
                <a:glow rad="165100">
                  <a:schemeClr val="tx1">
                    <a:alpha val="75000"/>
                  </a:schemeClr>
                </a:glow>
                <a:outerShdw blurRad="50800" dist="39000" dir="5460000" algn="tl">
                  <a:srgbClr val="000000">
                    <a:alpha val="38000"/>
                  </a:srgbClr>
                </a:outerShdw>
              </a:effectLst>
              <a:latin typeface="Adobe Caslon Pro Bold"/>
              <a:cs typeface="Adobe Caslon Pro Bold"/>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2202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enl-go1.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227401">
            <a:off x="379413" y="314325"/>
            <a:ext cx="6046787" cy="4533900"/>
          </a:xfrm>
          <a:prstGeom prst="rect">
            <a:avLst/>
          </a:prstGeom>
          <a:ln>
            <a:noFill/>
          </a:ln>
          <a:effectLst>
            <a:outerShdw blurRad="292100" dist="139700" dir="2700000" algn="tl" rotWithShape="0">
              <a:srgbClr val="333333">
                <a:alpha val="65000"/>
              </a:srgbClr>
            </a:outerShdw>
          </a:effectLst>
        </p:spPr>
      </p:pic>
      <p:pic>
        <p:nvPicPr>
          <p:cNvPr id="5" name="Picture 4" descr="enl-go2.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821676">
            <a:off x="4438650" y="968375"/>
            <a:ext cx="4383088" cy="584358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endParaRPr lang="en-US" dirty="0"/>
          </a:p>
        </p:txBody>
      </p:sp>
      <p:pic>
        <p:nvPicPr>
          <p:cNvPr id="16386"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0" y="304800"/>
            <a:ext cx="762317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body" idx="1"/>
          </p:nvPr>
        </p:nvSpPr>
        <p:spPr>
          <a:xfrm>
            <a:off x="5105400" y="1828800"/>
            <a:ext cx="3733800" cy="3810000"/>
          </a:xfrm>
          <a:ln w="76200">
            <a:miter lim="800000"/>
            <a:headEnd/>
            <a:tailEnd/>
          </a:ln>
          <a:extLst/>
        </p:spPr>
        <p:txBody>
          <a:bodyPr/>
          <a:lstStyle/>
          <a:p>
            <a:pPr marL="0" indent="0" algn="ctr" eaLnBrk="1" hangingPunct="1">
              <a:lnSpc>
                <a:spcPct val="90000"/>
              </a:lnSpc>
              <a:buFontTx/>
              <a:buNone/>
              <a:defRPr/>
            </a:pPr>
            <a:r>
              <a:rPr lang="en-US" sz="3600" b="1" dirty="0" smtClean="0">
                <a:solidFill>
                  <a:srgbClr val="FFFFFF"/>
                </a:solidFill>
                <a:effectLst>
                  <a:glow rad="139700">
                    <a:schemeClr val="accent6">
                      <a:satMod val="175000"/>
                      <a:alpha val="40000"/>
                    </a:schemeClr>
                  </a:glow>
                </a:effectLst>
                <a:latin typeface="Adobe Caslon Pro Bold"/>
                <a:cs typeface="Adobe Caslon Pro Bold"/>
              </a:rPr>
              <a:t>Enlightenment </a:t>
            </a:r>
            <a:r>
              <a:rPr lang="en-US" sz="3600" b="1" dirty="0">
                <a:solidFill>
                  <a:srgbClr val="FFFFFF"/>
                </a:solidFill>
                <a:effectLst>
                  <a:glow rad="139700">
                    <a:schemeClr val="accent6">
                      <a:satMod val="175000"/>
                      <a:alpha val="40000"/>
                    </a:schemeClr>
                  </a:glow>
                </a:effectLst>
                <a:latin typeface="Adobe Caslon Pro Bold"/>
                <a:cs typeface="Adobe Caslon Pro Bold"/>
              </a:rPr>
              <a:t>ideas </a:t>
            </a:r>
            <a:r>
              <a:rPr lang="en-US" sz="3600" b="1" dirty="0" smtClean="0">
                <a:solidFill>
                  <a:srgbClr val="FFFFFF"/>
                </a:solidFill>
                <a:effectLst>
                  <a:glow rad="139700">
                    <a:schemeClr val="accent6">
                      <a:satMod val="175000"/>
                      <a:alpha val="40000"/>
                    </a:schemeClr>
                  </a:glow>
                </a:effectLst>
                <a:latin typeface="Adobe Caslon Pro Bold"/>
                <a:cs typeface="Adobe Caslon Pro Bold"/>
              </a:rPr>
              <a:t>influenced the </a:t>
            </a:r>
            <a:r>
              <a:rPr lang="en-US" sz="3600" b="1" dirty="0">
                <a:solidFill>
                  <a:srgbClr val="FFFFFF"/>
                </a:solidFill>
                <a:effectLst>
                  <a:glow rad="139700">
                    <a:schemeClr val="accent6">
                      <a:satMod val="175000"/>
                      <a:alpha val="40000"/>
                    </a:schemeClr>
                  </a:glow>
                </a:effectLst>
                <a:latin typeface="Adobe Caslon Pro Bold"/>
                <a:cs typeface="Adobe Caslon Pro Bold"/>
              </a:rPr>
              <a:t>American colonies to shed British rule and create a new nation</a:t>
            </a:r>
          </a:p>
        </p:txBody>
      </p:sp>
      <p:sp>
        <p:nvSpPr>
          <p:cNvPr id="4" name="TextBox 3"/>
          <p:cNvSpPr txBox="1"/>
          <p:nvPr/>
        </p:nvSpPr>
        <p:spPr>
          <a:xfrm>
            <a:off x="4953000" y="304800"/>
            <a:ext cx="3581400" cy="1323439"/>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defRPr/>
            </a:pPr>
            <a:r>
              <a:rPr lang="en-US" sz="8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badi MT Condensed Extra Bold"/>
                <a:cs typeface="Abadi MT Condensed Extra Bold"/>
              </a:rPr>
              <a:t>BIG IDEA</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2202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4369730"/>
            <a:ext cx="3570925" cy="2564470"/>
          </a:xfrm>
          <a:prstGeom prst="rect">
            <a:avLst/>
          </a:prstGeom>
          <a:effectLst>
            <a:glow rad="228600">
              <a:schemeClr val="accent6">
                <a:satMod val="175000"/>
                <a:alpha val="40000"/>
              </a:schemeClr>
            </a:glow>
          </a:effectLst>
        </p:spPr>
      </p:pic>
      <p:sp>
        <p:nvSpPr>
          <p:cNvPr id="5" name="Rounded Rectangular Callout 4"/>
          <p:cNvSpPr/>
          <p:nvPr/>
        </p:nvSpPr>
        <p:spPr>
          <a:xfrm>
            <a:off x="228600" y="1066800"/>
            <a:ext cx="8534400" cy="2895600"/>
          </a:xfrm>
          <a:prstGeom prst="wedgeRoundRectCallout">
            <a:avLst>
              <a:gd name="adj1" fmla="val -30186"/>
              <a:gd name="adj2" fmla="val 64272"/>
              <a:gd name="adj3" fmla="val 16667"/>
            </a:avLst>
          </a:prstGeom>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17412" name="Content Placeholder 2"/>
          <p:cNvSpPr>
            <a:spLocks noGrp="1"/>
          </p:cNvSpPr>
          <p:nvPr>
            <p:ph idx="1"/>
          </p:nvPr>
        </p:nvSpPr>
        <p:spPr>
          <a:xfrm>
            <a:off x="457200" y="1066800"/>
            <a:ext cx="8229600" cy="2819400"/>
          </a:xfrm>
        </p:spPr>
        <p:txBody>
          <a:bodyPr/>
          <a:lstStyle/>
          <a:p>
            <a:pPr marL="514350" indent="-514350">
              <a:buFontTx/>
              <a:buAutoNum type="arabicPeriod"/>
            </a:pPr>
            <a:r>
              <a:rPr lang="en-US">
                <a:latin typeface="Adobe Caslon Pro Bold" charset="0"/>
                <a:cs typeface="Adobe Caslon Pro Bold" charset="0"/>
              </a:rPr>
              <a:t>What was the Enlightenment?</a:t>
            </a:r>
          </a:p>
          <a:p>
            <a:pPr marL="514350" indent="-514350">
              <a:buFontTx/>
              <a:buAutoNum type="arabicPeriod"/>
            </a:pPr>
            <a:r>
              <a:rPr lang="en-US">
                <a:latin typeface="Adobe Caslon Pro Bold" charset="0"/>
                <a:cs typeface="Adobe Caslon Pro Bold" charset="0"/>
              </a:rPr>
              <a:t>Who were Enlightenment philosophers?</a:t>
            </a:r>
          </a:p>
          <a:p>
            <a:pPr marL="514350" indent="-514350">
              <a:buFontTx/>
              <a:buAutoNum type="arabicPeriod"/>
            </a:pPr>
            <a:r>
              <a:rPr lang="en-US">
                <a:latin typeface="Adobe Caslon Pro Bold" charset="0"/>
                <a:cs typeface="Adobe Caslon Pro Bold" charset="0"/>
              </a:rPr>
              <a:t>How did Enlightenment ideas contribute the the American Revolution &amp; the creation of American democracy?</a:t>
            </a:r>
          </a:p>
        </p:txBody>
      </p:sp>
      <p:sp>
        <p:nvSpPr>
          <p:cNvPr id="2" name="Title 1"/>
          <p:cNvSpPr>
            <a:spLocks noGrp="1"/>
          </p:cNvSpPr>
          <p:nvPr>
            <p:ph type="title"/>
          </p:nvPr>
        </p:nvSpPr>
        <p:spPr>
          <a:xfrm>
            <a:off x="457200" y="22591"/>
            <a:ext cx="8229600" cy="1143000"/>
          </a:xfrm>
          <a:extLst/>
        </p:spPr>
        <p:txBody>
          <a:bodyPr>
            <a:scene3d>
              <a:camera prst="orthographicFront"/>
              <a:lightRig rig="glow" dir="tl">
                <a:rot lat="0" lon="0" rev="5400000"/>
              </a:lightRig>
            </a:scene3d>
            <a:sp3d contourW="12700">
              <a:bevelT w="25400" h="25400"/>
              <a:contourClr>
                <a:schemeClr val="accent6">
                  <a:shade val="73000"/>
                </a:schemeClr>
              </a:contourClr>
            </a:sp3d>
          </a:bodyPr>
          <a:lstStyle/>
          <a:p>
            <a:pPr>
              <a:defRPr/>
            </a:pPr>
            <a:r>
              <a:rPr lang="en-US" sz="6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Adobe Caslon Pro Bold"/>
                <a:cs typeface="Adobe Caslon Pro Bold"/>
              </a:rPr>
              <a:t>Essential Questions</a:t>
            </a:r>
            <a:endParaRPr lang="en-US" sz="6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Adobe Caslon Pro Bold"/>
              <a:cs typeface="Adobe Caslon Pro Bold"/>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2202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533400" y="1371600"/>
            <a:ext cx="8229600" cy="4525963"/>
          </a:xfrm>
          <a:extLst/>
        </p:spPr>
        <p:txBody>
          <a:bodyPr/>
          <a:lstStyle/>
          <a:p>
            <a:pPr>
              <a:defRPr/>
            </a:pPr>
            <a:r>
              <a:rPr lang="en-US" dirty="0" smtClean="0">
                <a:solidFill>
                  <a:srgbClr val="FFFF00"/>
                </a:solidFill>
                <a:effectLst>
                  <a:glow rad="101600">
                    <a:schemeClr val="tx1">
                      <a:alpha val="75000"/>
                    </a:schemeClr>
                  </a:glow>
                </a:effectLst>
                <a:latin typeface="Adobe Caslon Pro Bold"/>
                <a:cs typeface="Adobe Caslon Pro Bold"/>
              </a:rPr>
              <a:t>Enlighten</a:t>
            </a:r>
            <a:r>
              <a:rPr lang="en-US" dirty="0" smtClean="0">
                <a:solidFill>
                  <a:srgbClr val="FFFFFF"/>
                </a:solidFill>
                <a:effectLst>
                  <a:glow rad="101600">
                    <a:schemeClr val="tx1">
                      <a:alpha val="75000"/>
                    </a:schemeClr>
                  </a:glow>
                </a:effectLst>
                <a:cs typeface="+mn-cs"/>
              </a:rPr>
              <a:t>- to shed light on truth, free from ignorance</a:t>
            </a:r>
          </a:p>
          <a:p>
            <a:pPr>
              <a:defRPr/>
            </a:pPr>
            <a:r>
              <a:rPr lang="en-US" dirty="0" smtClean="0">
                <a:solidFill>
                  <a:srgbClr val="FFFF00"/>
                </a:solidFill>
                <a:effectLst>
                  <a:glow rad="101600">
                    <a:schemeClr val="tx1">
                      <a:alpha val="75000"/>
                    </a:schemeClr>
                  </a:glow>
                </a:effectLst>
                <a:latin typeface="Adobe Caslon Pro Bold"/>
                <a:cs typeface="Adobe Caslon Pro Bold"/>
              </a:rPr>
              <a:t>Truth</a:t>
            </a:r>
            <a:r>
              <a:rPr lang="en-US" dirty="0" smtClean="0">
                <a:solidFill>
                  <a:srgbClr val="FFFFFF"/>
                </a:solidFill>
                <a:effectLst>
                  <a:glow rad="101600">
                    <a:schemeClr val="tx1">
                      <a:alpha val="75000"/>
                    </a:schemeClr>
                  </a:glow>
                </a:effectLst>
                <a:cs typeface="+mn-cs"/>
              </a:rPr>
              <a:t>- how things are</a:t>
            </a:r>
          </a:p>
          <a:p>
            <a:pPr>
              <a:defRPr/>
            </a:pPr>
            <a:r>
              <a:rPr lang="en-US" dirty="0" smtClean="0">
                <a:solidFill>
                  <a:srgbClr val="FFFF00"/>
                </a:solidFill>
                <a:effectLst>
                  <a:glow rad="101600">
                    <a:schemeClr val="tx1">
                      <a:alpha val="75000"/>
                    </a:schemeClr>
                  </a:glow>
                </a:effectLst>
                <a:latin typeface="Adobe Caslon Pro Bold"/>
                <a:cs typeface="Adobe Caslon Pro Bold"/>
              </a:rPr>
              <a:t>Intellect</a:t>
            </a:r>
            <a:r>
              <a:rPr lang="en-US" dirty="0" smtClean="0">
                <a:solidFill>
                  <a:srgbClr val="FFFFFF"/>
                </a:solidFill>
                <a:effectLst>
                  <a:glow rad="101600">
                    <a:schemeClr val="tx1">
                      <a:alpha val="75000"/>
                    </a:schemeClr>
                  </a:glow>
                </a:effectLst>
                <a:cs typeface="+mn-cs"/>
              </a:rPr>
              <a:t>- power of the mind to understand through the use of reason</a:t>
            </a:r>
          </a:p>
          <a:p>
            <a:pPr>
              <a:defRPr/>
            </a:pPr>
            <a:r>
              <a:rPr lang="en-US" dirty="0" smtClean="0">
                <a:solidFill>
                  <a:srgbClr val="FFFF00"/>
                </a:solidFill>
                <a:effectLst>
                  <a:glow rad="101600">
                    <a:schemeClr val="tx1">
                      <a:alpha val="75000"/>
                    </a:schemeClr>
                  </a:glow>
                </a:effectLst>
                <a:latin typeface="Adobe Caslon Pro Bold"/>
                <a:cs typeface="Adobe Caslon Pro Bold"/>
              </a:rPr>
              <a:t>Reason</a:t>
            </a:r>
            <a:r>
              <a:rPr lang="en-US" dirty="0" smtClean="0">
                <a:solidFill>
                  <a:srgbClr val="FFFFFF"/>
                </a:solidFill>
                <a:effectLst>
                  <a:glow rad="101600">
                    <a:schemeClr val="tx1">
                      <a:alpha val="75000"/>
                    </a:schemeClr>
                  </a:glow>
                </a:effectLst>
                <a:cs typeface="+mn-cs"/>
              </a:rPr>
              <a:t>- to explore the cause and effect of things</a:t>
            </a:r>
          </a:p>
          <a:p>
            <a:pPr>
              <a:defRPr/>
            </a:pPr>
            <a:r>
              <a:rPr lang="en-US" dirty="0" smtClean="0">
                <a:solidFill>
                  <a:srgbClr val="FFFF00"/>
                </a:solidFill>
                <a:effectLst>
                  <a:glow rad="101600">
                    <a:schemeClr val="tx1">
                      <a:alpha val="75000"/>
                    </a:schemeClr>
                  </a:glow>
                </a:effectLst>
                <a:latin typeface="Adobe Caslon Pro Bold"/>
                <a:cs typeface="Adobe Caslon Pro Bold"/>
              </a:rPr>
              <a:t>Revolution- </a:t>
            </a:r>
            <a:r>
              <a:rPr lang="en-US" dirty="0" smtClean="0">
                <a:solidFill>
                  <a:srgbClr val="FFFFFF"/>
                </a:solidFill>
                <a:effectLst>
                  <a:glow rad="101600">
                    <a:schemeClr val="tx1">
                      <a:alpha val="75000"/>
                    </a:schemeClr>
                  </a:glow>
                </a:effectLst>
                <a:cs typeface="+mn-cs"/>
              </a:rPr>
              <a:t>a dramatic change of practices or beliefs</a:t>
            </a:r>
          </a:p>
          <a:p>
            <a:pPr>
              <a:defRPr/>
            </a:pPr>
            <a:endParaRPr lang="en-US" dirty="0">
              <a:cs typeface="+mn-cs"/>
            </a:endParaRPr>
          </a:p>
        </p:txBody>
      </p:sp>
      <p:sp>
        <p:nvSpPr>
          <p:cNvPr id="6" name="Title 1"/>
          <p:cNvSpPr>
            <a:spLocks noGrp="1"/>
          </p:cNvSpPr>
          <p:nvPr>
            <p:ph type="title"/>
          </p:nvPr>
        </p:nvSpPr>
        <p:spPr>
          <a:xfrm>
            <a:off x="457200" y="22591"/>
            <a:ext cx="8229600" cy="1143000"/>
          </a:xfrm>
          <a:extLst/>
        </p:spPr>
        <p:txBody>
          <a:bodyPr>
            <a:scene3d>
              <a:camera prst="orthographicFront"/>
              <a:lightRig rig="glow" dir="tl">
                <a:rot lat="0" lon="0" rev="5400000"/>
              </a:lightRig>
            </a:scene3d>
            <a:sp3d contourW="12700">
              <a:bevelT w="25400" h="25400"/>
              <a:contourClr>
                <a:schemeClr val="accent6">
                  <a:shade val="73000"/>
                </a:schemeClr>
              </a:contourClr>
            </a:sp3d>
          </a:bodyPr>
          <a:lstStyle/>
          <a:p>
            <a:pPr>
              <a:defRPr/>
            </a:pPr>
            <a:r>
              <a:rPr lang="en-US" sz="6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Adobe Caslon Pro Bold"/>
                <a:cs typeface="Adobe Caslon Pro Bold"/>
              </a:rPr>
              <a:t>Terminology</a:t>
            </a:r>
            <a:endParaRPr lang="en-US" sz="6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Adobe Caslon Pro Bold"/>
              <a:cs typeface="Adobe Caslon Pro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4288"/>
            <a:ext cx="9144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1" y="3733800"/>
            <a:ext cx="2359123" cy="3124200"/>
          </a:xfrm>
          <a:prstGeom prst="rect">
            <a:avLst/>
          </a:prstGeom>
          <a:effectLst>
            <a:glow rad="228600">
              <a:schemeClr val="accent2">
                <a:satMod val="175000"/>
                <a:alpha val="40000"/>
              </a:schemeClr>
            </a:glow>
          </a:effectLst>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98600" y="3810000"/>
            <a:ext cx="2540000" cy="3048000"/>
          </a:xfrm>
          <a:prstGeom prst="rect">
            <a:avLst/>
          </a:prstGeom>
          <a:effectLst>
            <a:glow rad="228600">
              <a:schemeClr val="accent6">
                <a:satMod val="175000"/>
                <a:alpha val="40000"/>
              </a:schemeClr>
            </a:glow>
          </a:effectLst>
        </p:spPr>
      </p:pic>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895600" y="3581400"/>
            <a:ext cx="2654798" cy="3276600"/>
          </a:xfrm>
          <a:prstGeom prst="rect">
            <a:avLst/>
          </a:prstGeom>
          <a:effectLst>
            <a:glow rad="165100">
              <a:srgbClr val="FFFF00">
                <a:alpha val="50000"/>
              </a:srgbClr>
            </a:glow>
          </a:effectLst>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72000" y="3886200"/>
            <a:ext cx="2971800" cy="2971800"/>
          </a:xfrm>
          <a:prstGeom prst="rect">
            <a:avLst/>
          </a:prstGeom>
          <a:effectLst>
            <a:glow rad="228600">
              <a:schemeClr val="accent3">
                <a:satMod val="175000"/>
                <a:alpha val="40000"/>
              </a:schemeClr>
            </a:glow>
          </a:effectLst>
        </p:spPr>
      </p:pic>
      <p:pic>
        <p:nvPicPr>
          <p:cNvPr id="9" name="Picture 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003958" y="4031070"/>
            <a:ext cx="2292442" cy="2826930"/>
          </a:xfrm>
          <a:prstGeom prst="rect">
            <a:avLst/>
          </a:prstGeom>
          <a:effectLst>
            <a:glow rad="228600">
              <a:schemeClr val="accent1">
                <a:satMod val="175000"/>
                <a:alpha val="40000"/>
              </a:schemeClr>
            </a:glow>
          </a:effectLst>
        </p:spPr>
      </p:pic>
      <p:sp>
        <p:nvSpPr>
          <p:cNvPr id="10" name="Cloud 9"/>
          <p:cNvSpPr/>
          <p:nvPr/>
        </p:nvSpPr>
        <p:spPr>
          <a:xfrm>
            <a:off x="381000" y="533400"/>
            <a:ext cx="8610600" cy="3124200"/>
          </a:xfrm>
          <a:prstGeom prst="cloud">
            <a:avLst/>
          </a:prstGeom>
          <a:solidFill>
            <a:schemeClr val="lt1">
              <a:alpha val="45000"/>
            </a:schemeClr>
          </a:solidFill>
          <a:effectLst>
            <a:outerShdw blurRad="50800" dist="38100" dir="8100000" sx="104000" sy="104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2" name="Title 1"/>
          <p:cNvSpPr>
            <a:spLocks noGrp="1"/>
          </p:cNvSpPr>
          <p:nvPr>
            <p:ph type="title"/>
          </p:nvPr>
        </p:nvSpPr>
        <p:spPr>
          <a:xfrm>
            <a:off x="457200" y="0"/>
            <a:ext cx="8229600" cy="1143000"/>
          </a:xfrm>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lumMod val="95000"/>
                      <a:lumOff val="5000"/>
                      <a:alpha val="75000"/>
                    </a:schemeClr>
                  </a:glow>
                  <a:outerShdw blurRad="50800" dist="39000" dir="5460000" algn="tl">
                    <a:srgbClr val="000000">
                      <a:alpha val="38000"/>
                    </a:srgbClr>
                  </a:outerShdw>
                </a:effectLst>
                <a:latin typeface="Adobe Caslon Pro Bold"/>
                <a:cs typeface="Adobe Caslon Pro Bold"/>
              </a:rPr>
              <a:t>The Enlightenment</a:t>
            </a:r>
            <a:endPar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lumMod val="95000"/>
                    <a:lumOff val="5000"/>
                    <a:alpha val="75000"/>
                  </a:schemeClr>
                </a:glow>
                <a:outerShdw blurRad="50800" dist="39000" dir="5460000" algn="tl">
                  <a:srgbClr val="000000">
                    <a:alpha val="38000"/>
                  </a:srgbClr>
                </a:outerShdw>
              </a:effectLst>
              <a:latin typeface="Adobe Caslon Pro Bold"/>
              <a:cs typeface="Adobe Caslon Pro Bold"/>
            </a:endParaRPr>
          </a:p>
        </p:txBody>
      </p:sp>
      <p:sp>
        <p:nvSpPr>
          <p:cNvPr id="12" name="Right Arrow 11"/>
          <p:cNvSpPr/>
          <p:nvPr/>
        </p:nvSpPr>
        <p:spPr>
          <a:xfrm rot="18230785">
            <a:off x="1087865" y="3339357"/>
            <a:ext cx="762000" cy="457200"/>
          </a:xfrm>
          <a:prstGeom prst="rightArrow">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3" name="Right Arrow 12"/>
          <p:cNvSpPr/>
          <p:nvPr/>
        </p:nvSpPr>
        <p:spPr>
          <a:xfrm rot="16036791">
            <a:off x="2456223" y="3210820"/>
            <a:ext cx="762000" cy="4572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14" name="Right Arrow 13"/>
          <p:cNvSpPr/>
          <p:nvPr/>
        </p:nvSpPr>
        <p:spPr>
          <a:xfrm rot="17669100">
            <a:off x="3904024" y="3287019"/>
            <a:ext cx="762000" cy="457200"/>
          </a:xfrm>
          <a:prstGeom prst="rightArrow">
            <a:avLst/>
          </a:prstGeom>
          <a:solidFill>
            <a:srgbClr val="FFFF00"/>
          </a:solidFill>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15" name="Right Arrow 14"/>
          <p:cNvSpPr/>
          <p:nvPr/>
        </p:nvSpPr>
        <p:spPr>
          <a:xfrm rot="14580020">
            <a:off x="5405853" y="3338855"/>
            <a:ext cx="762000" cy="457200"/>
          </a:xfrm>
          <a:prstGeom prst="rightArrow">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a:p>
        </p:txBody>
      </p:sp>
      <p:sp>
        <p:nvSpPr>
          <p:cNvPr id="16" name="Right Arrow 15"/>
          <p:cNvSpPr/>
          <p:nvPr/>
        </p:nvSpPr>
        <p:spPr>
          <a:xfrm rot="15201345">
            <a:off x="6996970" y="3351937"/>
            <a:ext cx="1288554" cy="457200"/>
          </a:xfrm>
          <a:prstGeom prst="rightArrow">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a:p>
        </p:txBody>
      </p:sp>
      <p:sp>
        <p:nvSpPr>
          <p:cNvPr id="17" name="Rectangle 16"/>
          <p:cNvSpPr/>
          <p:nvPr/>
        </p:nvSpPr>
        <p:spPr>
          <a:xfrm>
            <a:off x="228600" y="6477000"/>
            <a:ext cx="1295400" cy="381000"/>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dirty="0"/>
              <a:t>Locke</a:t>
            </a:r>
          </a:p>
        </p:txBody>
      </p:sp>
      <p:sp>
        <p:nvSpPr>
          <p:cNvPr id="18" name="Rectangle 17"/>
          <p:cNvSpPr/>
          <p:nvPr/>
        </p:nvSpPr>
        <p:spPr>
          <a:xfrm>
            <a:off x="1676400" y="6477000"/>
            <a:ext cx="1524000" cy="381000"/>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dirty="0"/>
              <a:t>Montesquieu </a:t>
            </a:r>
          </a:p>
        </p:txBody>
      </p:sp>
      <p:sp>
        <p:nvSpPr>
          <p:cNvPr id="19" name="Rectangle 18"/>
          <p:cNvSpPr/>
          <p:nvPr/>
        </p:nvSpPr>
        <p:spPr>
          <a:xfrm>
            <a:off x="3352800" y="6463192"/>
            <a:ext cx="1524000" cy="381000"/>
          </a:xfrm>
          <a:prstGeom prst="rect">
            <a:avLst/>
          </a:prstGeom>
          <a:solidFill>
            <a:srgbClr val="FFFF00"/>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kern="0" dirty="0">
                <a:solidFill>
                  <a:schemeClr val="tx1"/>
                </a:solidFill>
                <a:latin typeface=""/>
              </a:rPr>
              <a:t>Rousseau</a:t>
            </a:r>
            <a:endParaRPr lang="en-US" dirty="0">
              <a:solidFill>
                <a:schemeClr val="tx1"/>
              </a:solidFill>
            </a:endParaRPr>
          </a:p>
        </p:txBody>
      </p:sp>
      <p:sp>
        <p:nvSpPr>
          <p:cNvPr id="20" name="Rectangle 19"/>
          <p:cNvSpPr/>
          <p:nvPr/>
        </p:nvSpPr>
        <p:spPr>
          <a:xfrm>
            <a:off x="5334000" y="6477000"/>
            <a:ext cx="1524000" cy="3810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dirty="0"/>
              <a:t>Voltaire</a:t>
            </a:r>
          </a:p>
        </p:txBody>
      </p:sp>
      <p:sp>
        <p:nvSpPr>
          <p:cNvPr id="21" name="Rectangle 20"/>
          <p:cNvSpPr/>
          <p:nvPr/>
        </p:nvSpPr>
        <p:spPr>
          <a:xfrm>
            <a:off x="7239000" y="6477000"/>
            <a:ext cx="1524000" cy="3810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dirty="0" err="1"/>
              <a:t>Beccaria</a:t>
            </a:r>
            <a:r>
              <a:rPr lang="en-US" dirty="0"/>
              <a:t> </a:t>
            </a:r>
          </a:p>
        </p:txBody>
      </p:sp>
      <p:sp>
        <p:nvSpPr>
          <p:cNvPr id="19495" name="Rectangle 21"/>
          <p:cNvSpPr>
            <a:spLocks noChangeArrowheads="1"/>
          </p:cNvSpPr>
          <p:nvPr/>
        </p:nvSpPr>
        <p:spPr bwMode="auto">
          <a:xfrm>
            <a:off x="1295400" y="1143000"/>
            <a:ext cx="63246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a:t>The Enlightenment was an intellectual revolution from the late 1700s to early 1800s in Europe &amp; America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 y="152400"/>
            <a:ext cx="8229600" cy="1143000"/>
          </a:xfrm>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rPr>
              <a:t>Why was it an </a:t>
            </a:r>
            <a:b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rPr>
            </a:br>
            <a: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rPr>
              <a:t>“Intellectual Revolution”? </a:t>
            </a:r>
            <a:endPar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endParaRPr>
          </a:p>
        </p:txBody>
      </p:sp>
      <p:pic>
        <p:nvPicPr>
          <p:cNvPr id="20483"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75" y="1524000"/>
            <a:ext cx="5316538" cy="531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5181600" y="1600200"/>
            <a:ext cx="3810000" cy="4525963"/>
          </a:xfrm>
        </p:spPr>
        <p:txBody>
          <a:bodyPr/>
          <a:lstStyle/>
          <a:p>
            <a:pPr marL="0" lvl="1" indent="0">
              <a:buFontTx/>
              <a:buNone/>
              <a:defRPr/>
            </a:pPr>
            <a:r>
              <a:rPr lang="en-US" sz="2400" dirty="0" smtClean="0"/>
              <a:t>Age of Reason</a:t>
            </a:r>
          </a:p>
          <a:p>
            <a:pPr marL="342900" lvl="1" indent="-342900">
              <a:buFontTx/>
              <a:buChar char="•"/>
              <a:defRPr/>
            </a:pPr>
            <a:r>
              <a:rPr lang="en-US" sz="2400" dirty="0" smtClean="0"/>
              <a:t>It Challenged traditional authority</a:t>
            </a:r>
          </a:p>
          <a:p>
            <a:pPr marL="342900" lvl="1" indent="-342900">
              <a:buFontTx/>
              <a:buChar char="•"/>
              <a:defRPr/>
            </a:pPr>
            <a:r>
              <a:rPr lang="en-US" sz="2400" dirty="0" smtClean="0"/>
              <a:t>Encouraged individualism &amp; the ability to think for yourself </a:t>
            </a:r>
          </a:p>
          <a:p>
            <a:pPr>
              <a:defRPr/>
            </a:pPr>
            <a:r>
              <a:rPr lang="en-US" sz="2400" dirty="0" smtClean="0">
                <a:cs typeface="+mn-cs"/>
              </a:rPr>
              <a:t>It proved man’s ability to reason &amp; thus discover for himself truths</a:t>
            </a:r>
          </a:p>
          <a:p>
            <a:pPr>
              <a:defRPr/>
            </a:pPr>
            <a:r>
              <a:rPr lang="en-US" sz="2400" dirty="0" smtClean="0">
                <a:cs typeface="+mn-cs"/>
              </a:rPr>
              <a:t>Peoples liberties should be protected by law</a:t>
            </a:r>
          </a:p>
          <a:p>
            <a:pPr>
              <a:defRPr/>
            </a:pPr>
            <a:endParaRPr lang="en-US" sz="2400" dirty="0">
              <a:cs typeface="+mn-cs"/>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6988"/>
            <a:ext cx="9144000" cy="640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0" y="5715000"/>
            <a:ext cx="9144000" cy="1143000"/>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457200" y="533400"/>
            <a:ext cx="5562600" cy="1143000"/>
          </a:xfrm>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l">
              <a:defRPr/>
            </a:pP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dobe Caslon Pro Bold"/>
                <a:cs typeface="Adobe Caslon Pro Bold"/>
              </a:rPr>
              <a:t>Scientific Revolution</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dobe Caslon Pro Bold"/>
              <a:cs typeface="Adobe Caslon Pro Bold"/>
            </a:endParaRPr>
          </a:p>
        </p:txBody>
      </p:sp>
      <p:sp>
        <p:nvSpPr>
          <p:cNvPr id="3" name="Content Placeholder 2"/>
          <p:cNvSpPr>
            <a:spLocks noGrp="1"/>
          </p:cNvSpPr>
          <p:nvPr>
            <p:ph idx="1"/>
          </p:nvPr>
        </p:nvSpPr>
        <p:spPr>
          <a:xfrm>
            <a:off x="457200" y="1600200"/>
            <a:ext cx="4876800" cy="4525963"/>
          </a:xfrm>
          <a:extLst/>
        </p:spPr>
        <p:txBody>
          <a:bodyPr/>
          <a:lstStyle/>
          <a:p>
            <a:pPr>
              <a:defRPr/>
            </a:pPr>
            <a:r>
              <a:rPr lang="en-US" dirty="0" smtClean="0">
                <a:solidFill>
                  <a:schemeClr val="bg1"/>
                </a:solidFill>
                <a:effectLst>
                  <a:glow rad="101600">
                    <a:schemeClr val="tx1">
                      <a:alpha val="75000"/>
                    </a:schemeClr>
                  </a:glow>
                </a:effectLst>
                <a:cs typeface="+mn-cs"/>
              </a:rPr>
              <a:t>The Enlightenment stemmed from the Scientific Revolution from the 16</a:t>
            </a:r>
            <a:r>
              <a:rPr lang="en-US" baseline="30000" dirty="0" smtClean="0">
                <a:solidFill>
                  <a:schemeClr val="bg1"/>
                </a:solidFill>
                <a:effectLst>
                  <a:glow rad="101600">
                    <a:schemeClr val="tx1">
                      <a:alpha val="75000"/>
                    </a:schemeClr>
                  </a:glow>
                </a:effectLst>
                <a:cs typeface="+mn-cs"/>
              </a:rPr>
              <a:t>th</a:t>
            </a:r>
            <a:r>
              <a:rPr lang="en-US" dirty="0" smtClean="0">
                <a:solidFill>
                  <a:schemeClr val="bg1"/>
                </a:solidFill>
                <a:effectLst>
                  <a:glow rad="101600">
                    <a:schemeClr val="tx1">
                      <a:alpha val="75000"/>
                    </a:schemeClr>
                  </a:glow>
                </a:effectLst>
                <a:cs typeface="+mn-cs"/>
              </a:rPr>
              <a:t> &amp; 17</a:t>
            </a:r>
            <a:r>
              <a:rPr lang="en-US" baseline="30000" dirty="0" smtClean="0">
                <a:solidFill>
                  <a:schemeClr val="bg1"/>
                </a:solidFill>
                <a:effectLst>
                  <a:glow rad="101600">
                    <a:schemeClr val="tx1">
                      <a:alpha val="75000"/>
                    </a:schemeClr>
                  </a:glow>
                </a:effectLst>
                <a:cs typeface="+mn-cs"/>
              </a:rPr>
              <a:t>th</a:t>
            </a:r>
            <a:r>
              <a:rPr lang="en-US" dirty="0" smtClean="0">
                <a:solidFill>
                  <a:schemeClr val="bg1"/>
                </a:solidFill>
                <a:effectLst>
                  <a:glow rad="101600">
                    <a:schemeClr val="tx1">
                      <a:alpha val="75000"/>
                    </a:schemeClr>
                  </a:glow>
                </a:effectLst>
                <a:cs typeface="+mn-cs"/>
              </a:rPr>
              <a:t> centuries</a:t>
            </a:r>
          </a:p>
          <a:p>
            <a:pPr>
              <a:defRPr/>
            </a:pPr>
            <a:r>
              <a:rPr lang="en-US" dirty="0" smtClean="0">
                <a:solidFill>
                  <a:schemeClr val="bg1"/>
                </a:solidFill>
                <a:effectLst>
                  <a:glow rad="101600">
                    <a:schemeClr val="tx1">
                      <a:alpha val="75000"/>
                    </a:schemeClr>
                  </a:glow>
                </a:effectLst>
                <a:cs typeface="+mn-cs"/>
              </a:rPr>
              <a:t>Natural laws- things could be learned through observation, reason, &amp; logic</a:t>
            </a:r>
          </a:p>
        </p:txBody>
      </p:sp>
      <p:sp>
        <p:nvSpPr>
          <p:cNvPr id="4" name="Oval 3"/>
          <p:cNvSpPr/>
          <p:nvPr/>
        </p:nvSpPr>
        <p:spPr>
          <a:xfrm>
            <a:off x="6324600" y="152400"/>
            <a:ext cx="2438400" cy="2362200"/>
          </a:xfrm>
          <a:prstGeom prst="ellipse">
            <a:avLst/>
          </a:prstGeom>
          <a:blipFill rotWithShape="1">
            <a:blip r:embed="rId3" cstate="email">
              <a:extLst>
                <a:ext uri="{28A0092B-C50C-407E-A947-70E740481C1C}">
                  <a14:useLocalDpi xmlns:a14="http://schemas.microsoft.com/office/drawing/2010/main"/>
                </a:ext>
              </a:extLst>
            </a:blip>
            <a:stretch>
              <a:fillRect/>
            </a:stretch>
          </a:blipFill>
          <a:effectLst>
            <a:glow rad="228600">
              <a:schemeClr val="accent6">
                <a:satMod val="175000"/>
                <a:alpha val="40000"/>
              </a:schemeClr>
            </a:glow>
            <a:outerShdw blurRad="50800" dist="38100" dir="8100000" algn="tr"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Oval 4"/>
          <p:cNvSpPr/>
          <p:nvPr/>
        </p:nvSpPr>
        <p:spPr>
          <a:xfrm>
            <a:off x="6248400" y="2209800"/>
            <a:ext cx="2438400" cy="2362200"/>
          </a:xfrm>
          <a:prstGeom prst="ellipse">
            <a:avLst/>
          </a:prstGeom>
          <a:blipFill rotWithShape="1">
            <a:blip r:embed="rId4" cstate="email">
              <a:extLst>
                <a:ext uri="{28A0092B-C50C-407E-A947-70E740481C1C}">
                  <a14:useLocalDpi xmlns:a14="http://schemas.microsoft.com/office/drawing/2010/main"/>
                </a:ext>
              </a:extLst>
            </a:blip>
            <a:stretch>
              <a:fillRect/>
            </a:stretch>
          </a:blipFill>
          <a:effectLst>
            <a:glow rad="228600">
              <a:schemeClr val="accent6">
                <a:satMod val="175000"/>
                <a:alpha val="40000"/>
              </a:schemeClr>
            </a:glow>
            <a:outerShdw blurRad="50800" dist="38100" dir="8100000" algn="tr"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Oval 5"/>
          <p:cNvSpPr/>
          <p:nvPr/>
        </p:nvSpPr>
        <p:spPr>
          <a:xfrm>
            <a:off x="6248400" y="4419600"/>
            <a:ext cx="2438400" cy="2362200"/>
          </a:xfrm>
          <a:prstGeom prst="ellipse">
            <a:avLst/>
          </a:prstGeom>
          <a:blipFill rotWithShape="1">
            <a:blip r:embed="rId5" cstate="screen">
              <a:extLst>
                <a:ext uri="{28A0092B-C50C-407E-A947-70E740481C1C}">
                  <a14:useLocalDpi xmlns:a14="http://schemas.microsoft.com/office/drawing/2010/main"/>
                </a:ext>
              </a:extLst>
            </a:blip>
            <a:stretch>
              <a:fillRect/>
            </a:stretch>
          </a:blipFill>
          <a:effectLst>
            <a:glow rad="228600">
              <a:schemeClr val="accent6">
                <a:satMod val="175000"/>
                <a:alpha val="40000"/>
              </a:schemeClr>
            </a:glow>
            <a:outerShdw blurRad="50800" dist="38100" dir="8100000" algn="tr"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ight Arrow 9"/>
          <p:cNvSpPr/>
          <p:nvPr/>
        </p:nvSpPr>
        <p:spPr>
          <a:xfrm>
            <a:off x="2286000" y="304800"/>
            <a:ext cx="4495800" cy="21336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marL="0" lvl="1" algn="ctr">
              <a:defRPr/>
            </a:pPr>
            <a:endParaRPr lang="en-US" sz="1400" dirty="0">
              <a:solidFill>
                <a:schemeClr val="bg1"/>
              </a:solidFill>
            </a:endParaRPr>
          </a:p>
          <a:p>
            <a:pPr marL="0" lvl="1" algn="ctr">
              <a:defRPr/>
            </a:pPr>
            <a:r>
              <a:rPr lang="en-US" sz="1400" dirty="0" err="1">
                <a:solidFill>
                  <a:schemeClr val="bg1"/>
                </a:solidFill>
              </a:rPr>
              <a:t>Nicolaus</a:t>
            </a:r>
            <a:r>
              <a:rPr lang="en-US" sz="1400" dirty="0">
                <a:solidFill>
                  <a:schemeClr val="bg1"/>
                </a:solidFill>
              </a:rPr>
              <a:t> Copernicus: </a:t>
            </a:r>
          </a:p>
          <a:p>
            <a:pPr algn="ctr">
              <a:defRPr/>
            </a:pPr>
            <a:r>
              <a:rPr lang="en-US" sz="1400" dirty="0"/>
              <a:t>Identified the concept of a heliocentric solar system, in which the sun, rather than the earth, is the center of the solar system.</a:t>
            </a:r>
          </a:p>
          <a:p>
            <a:pPr algn="ctr">
              <a:defRPr/>
            </a:pPr>
            <a:endParaRPr lang="en-US" dirty="0"/>
          </a:p>
        </p:txBody>
      </p:sp>
      <p:sp>
        <p:nvSpPr>
          <p:cNvPr id="12" name="Right Arrow 11"/>
          <p:cNvSpPr/>
          <p:nvPr/>
        </p:nvSpPr>
        <p:spPr>
          <a:xfrm>
            <a:off x="2286000" y="2438400"/>
            <a:ext cx="4495800" cy="21336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marL="0" lvl="1" algn="ctr">
              <a:defRPr/>
            </a:pPr>
            <a:endParaRPr lang="en-US" sz="1400" dirty="0"/>
          </a:p>
          <a:p>
            <a:pPr marL="0" lvl="1" algn="ctr">
              <a:defRPr/>
            </a:pPr>
            <a:r>
              <a:rPr lang="en-US" sz="1400" dirty="0">
                <a:solidFill>
                  <a:schemeClr val="bg1"/>
                </a:solidFill>
              </a:rPr>
              <a:t>Galileo </a:t>
            </a:r>
            <a:r>
              <a:rPr lang="en-US" sz="1400" dirty="0" err="1">
                <a:solidFill>
                  <a:schemeClr val="bg1"/>
                </a:solidFill>
              </a:rPr>
              <a:t>Galilei</a:t>
            </a:r>
            <a:r>
              <a:rPr lang="en-US" sz="1400" dirty="0">
                <a:solidFill>
                  <a:schemeClr val="bg1"/>
                </a:solidFill>
              </a:rPr>
              <a:t>:</a:t>
            </a:r>
          </a:p>
          <a:p>
            <a:pPr algn="ctr">
              <a:defRPr/>
            </a:pPr>
            <a:r>
              <a:rPr lang="en-US" sz="1400" dirty="0"/>
              <a:t>Italian scientist and scholar Galileo made pioneering observations that laid the foundation for modern physics and astronomy.</a:t>
            </a:r>
          </a:p>
          <a:p>
            <a:pPr algn="ctr">
              <a:defRPr/>
            </a:pPr>
            <a:endParaRPr lang="en-US" dirty="0"/>
          </a:p>
        </p:txBody>
      </p:sp>
      <p:sp>
        <p:nvSpPr>
          <p:cNvPr id="14" name="Right Arrow 13"/>
          <p:cNvSpPr/>
          <p:nvPr/>
        </p:nvSpPr>
        <p:spPr>
          <a:xfrm>
            <a:off x="2286000" y="4572000"/>
            <a:ext cx="4495800" cy="21336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marL="0" lvl="1" algn="ctr">
              <a:defRPr/>
            </a:pPr>
            <a:endParaRPr lang="en-US" sz="1400" dirty="0">
              <a:solidFill>
                <a:schemeClr val="bg1"/>
              </a:solidFill>
            </a:endParaRPr>
          </a:p>
          <a:p>
            <a:pPr marL="0" lvl="1" algn="ctr">
              <a:defRPr/>
            </a:pPr>
            <a:r>
              <a:rPr lang="en-US" sz="1400" dirty="0"/>
              <a:t>Isaac Newton: </a:t>
            </a:r>
            <a:r>
              <a:rPr lang="en-US" sz="1400" dirty="0">
                <a:solidFill>
                  <a:srgbClr val="FFFFFF"/>
                </a:solidFill>
              </a:rPr>
              <a:t>English physicist and mathematician Sir Isaac Newton, most famous for his law of gravitation, was instrumental in the scientific revolution of the 17th century.</a:t>
            </a:r>
          </a:p>
          <a:p>
            <a:pPr algn="ctr">
              <a:defRPr/>
            </a:pP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6"/>
          <p:cNvPicPr>
            <a:picLocks noChangeAspect="1"/>
          </p:cNvPicPr>
          <p:nvPr/>
        </p:nvPicPr>
        <p:blipFill>
          <a:blip r:embed="rId2" cstate="email">
            <a:extLst>
              <a:ext uri="{28A0092B-C50C-407E-A947-70E740481C1C}">
                <a14:useLocalDpi xmlns:a14="http://schemas.microsoft.com/office/drawing/2010/main"/>
              </a:ext>
            </a:extLst>
          </a:blip>
          <a:srcRect r="8791"/>
          <a:stretch>
            <a:fillRect/>
          </a:stretch>
        </p:blipFill>
        <p:spPr bwMode="auto">
          <a:xfrm>
            <a:off x="-76200" y="0"/>
            <a:ext cx="9313863" cy="692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4572000" y="3200400"/>
            <a:ext cx="4419600" cy="3416300"/>
          </a:xfrm>
          <a:prstGeom prst="rect">
            <a:avLst/>
          </a:prstGeom>
          <a:effectLst>
            <a:outerShdw blurRad="50800" dist="38100" dir="8100000" algn="tr" rotWithShape="0">
              <a:prstClr val="black">
                <a:alpha val="40000"/>
              </a:prstClr>
            </a:outerShdw>
          </a:effectLst>
        </p:spPr>
      </p:pic>
      <p:sp>
        <p:nvSpPr>
          <p:cNvPr id="5" name="Line Callout 2 4"/>
          <p:cNvSpPr/>
          <p:nvPr/>
        </p:nvSpPr>
        <p:spPr>
          <a:xfrm>
            <a:off x="381000" y="685800"/>
            <a:ext cx="8382000" cy="2590800"/>
          </a:xfrm>
          <a:prstGeom prst="borderCallout2">
            <a:avLst>
              <a:gd name="adj1" fmla="val 98961"/>
              <a:gd name="adj2" fmla="val 36971"/>
              <a:gd name="adj3" fmla="val 167783"/>
              <a:gd name="adj4" fmla="val 37209"/>
              <a:gd name="adj5" fmla="val 167954"/>
              <a:gd name="adj6" fmla="val 46850"/>
            </a:avLst>
          </a:prstGeom>
          <a:gradFill>
            <a:gsLst>
              <a:gs pos="0">
                <a:schemeClr val="accent1">
                  <a:shade val="51000"/>
                  <a:satMod val="130000"/>
                  <a:alpha val="62000"/>
                </a:schemeClr>
              </a:gs>
              <a:gs pos="80000">
                <a:schemeClr val="accent1">
                  <a:shade val="93000"/>
                  <a:satMod val="130000"/>
                </a:schemeClr>
              </a:gs>
              <a:gs pos="100000">
                <a:schemeClr val="accent1">
                  <a:shade val="94000"/>
                  <a:satMod val="135000"/>
                </a:schemeClr>
              </a:gs>
            </a:gsLst>
          </a:gradFill>
          <a:ln w="76200" cmpd="sng">
            <a:solidFill>
              <a:srgbClr val="0066FF"/>
            </a:solid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3600" dirty="0"/>
              <a:t>Founding Fathers will be influenced by Enlightenment ideas</a:t>
            </a:r>
          </a:p>
          <a:p>
            <a:pPr>
              <a:defRPr/>
            </a:pPr>
            <a:r>
              <a:rPr lang="en-US" sz="3600" dirty="0"/>
              <a:t>	- apply ideas to Revolution</a:t>
            </a:r>
          </a:p>
          <a:p>
            <a:pPr>
              <a:defRPr/>
            </a:pPr>
            <a:r>
              <a:rPr lang="en-US" sz="3600" dirty="0"/>
              <a:t>	- apply ideas to Constitution</a:t>
            </a:r>
          </a:p>
          <a:p>
            <a:pPr algn="ctr">
              <a:defRPr/>
            </a:pPr>
            <a:endParaRPr lang="en-US" dirty="0"/>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3400" y="3200400"/>
            <a:ext cx="2514600" cy="3352800"/>
          </a:xfrm>
          <a:prstGeom prst="rect">
            <a:avLst/>
          </a:prstGeom>
          <a:effectLst>
            <a:glow rad="482600">
              <a:schemeClr val="bg1">
                <a:alpha val="59000"/>
              </a:schemeClr>
            </a:glo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par>
                          <p:cTn id="8" fill="hold" nodeType="afterGroup">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par>
                          <p:cTn id="12" fill="hold" nodeType="afterGroup">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childTnLst>
                          </p:cTn>
                        </p:par>
                        <p:par>
                          <p:cTn id="16" fill="hold" nodeType="afterGroup">
                            <p:stCondLst>
                              <p:cond delay="1500"/>
                            </p:stCondLst>
                            <p:childTnLst>
                              <p:par>
                                <p:cTn id="17" presetID="26" presetClass="emph" presetSubtype="0" fill="hold" nodeType="afterEffect">
                                  <p:stCondLst>
                                    <p:cond delay="0"/>
                                  </p:stCondLst>
                                  <p:childTnLst>
                                    <p:animEffect transition="out" filter="fade">
                                      <p:cBhvr>
                                        <p:cTn id="18" dur="500" tmFilter="0, 0; .2, .5; .8, .5; 1, 0"/>
                                        <p:tgtEl>
                                          <p:spTgt spid="6"/>
                                        </p:tgtEl>
                                      </p:cBhvr>
                                    </p:animEffect>
                                    <p:animScale>
                                      <p:cBhvr>
                                        <p:cTn id="19"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5615</TotalTime>
  <Words>751</Words>
  <Application>Microsoft Office PowerPoint</Application>
  <PresentationFormat>On-screen Show (4:3)</PresentationFormat>
  <Paragraphs>118</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Default Design</vt:lpstr>
      <vt:lpstr>PowerPoint Presentation</vt:lpstr>
      <vt:lpstr>PowerPoint Presentation</vt:lpstr>
      <vt:lpstr>PowerPoint Presentation</vt:lpstr>
      <vt:lpstr>Essential Questions</vt:lpstr>
      <vt:lpstr>Terminology</vt:lpstr>
      <vt:lpstr>The Enlightenment</vt:lpstr>
      <vt:lpstr>Why was it an  “Intellectual Revolution”? </vt:lpstr>
      <vt:lpstr>Scientific Revolution</vt:lpstr>
      <vt:lpstr>PowerPoint Presentation</vt:lpstr>
      <vt:lpstr>Whose authority will Colonists be challenging?</vt:lpstr>
      <vt:lpstr>Ben Franklin</vt:lpstr>
      <vt:lpstr>Other Notable Founding Fathers</vt:lpstr>
      <vt:lpstr>John Locke</vt:lpstr>
      <vt:lpstr> John Locke </vt:lpstr>
      <vt:lpstr>PowerPoint Presentation</vt:lpstr>
      <vt:lpstr> Baron de Montesquieu </vt:lpstr>
      <vt:lpstr>PowerPoint Presentation</vt:lpstr>
      <vt:lpstr>Jean Rousseau </vt:lpstr>
      <vt:lpstr>PowerPoint Presentation</vt:lpstr>
      <vt:lpstr> Cesare Beccaria </vt:lpstr>
      <vt:lpstr>Voltaire</vt:lpstr>
      <vt:lpstr> Voltaire </vt:lpstr>
      <vt:lpstr>Review</vt:lpstr>
      <vt:lpstr>Enlightenment in the USA</vt:lpstr>
      <vt:lpstr>Summary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apitts</dc:creator>
  <cp:lastModifiedBy>Alison Mc Lin</cp:lastModifiedBy>
  <cp:revision>130</cp:revision>
  <cp:lastPrinted>2014-08-15T15:04:18Z</cp:lastPrinted>
  <dcterms:created xsi:type="dcterms:W3CDTF">2010-05-26T13:47:35Z</dcterms:created>
  <dcterms:modified xsi:type="dcterms:W3CDTF">2018-08-22T18:04:02Z</dcterms:modified>
</cp:coreProperties>
</file>