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Default Extension="m4v" ContentType="video/unknown"/>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3"/>
  </p:notesMasterIdLst>
  <p:sldIdLst>
    <p:sldId id="274" r:id="rId2"/>
    <p:sldId id="267" r:id="rId3"/>
    <p:sldId id="268" r:id="rId4"/>
    <p:sldId id="276" r:id="rId5"/>
    <p:sldId id="269" r:id="rId6"/>
    <p:sldId id="270" r:id="rId7"/>
    <p:sldId id="271" r:id="rId8"/>
    <p:sldId id="272" r:id="rId9"/>
    <p:sldId id="273" r:id="rId10"/>
    <p:sldId id="278" r:id="rId11"/>
    <p:sldId id="277" r:id="rId1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94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540" autoAdjust="0"/>
  </p:normalViewPr>
  <p:slideViewPr>
    <p:cSldViewPr snapToGrid="0" snapToObjects="1">
      <p:cViewPr varScale="1">
        <p:scale>
          <a:sx n="58" d="100"/>
          <a:sy n="58" d="100"/>
        </p:scale>
        <p:origin x="-1164" y="-96"/>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8" name="Shape 78"/>
          <p:cNvSpPr>
            <a:spLocks noGrp="1" noRot="1" noChangeAspect="1"/>
          </p:cNvSpPr>
          <p:nvPr>
            <p:ph type="sldImg"/>
          </p:nvPr>
        </p:nvSpPr>
        <p:spPr>
          <a:xfrm>
            <a:off x="1143000" y="685800"/>
            <a:ext cx="4572000" cy="3429000"/>
          </a:xfrm>
          <a:prstGeom prst="rect">
            <a:avLst/>
          </a:prstGeom>
        </p:spPr>
        <p:txBody>
          <a:bodyPr/>
          <a:lstStyle/>
          <a:p>
            <a:endParaRPr/>
          </a:p>
        </p:txBody>
      </p:sp>
      <p:sp>
        <p:nvSpPr>
          <p:cNvPr id="79" name="Shape 79"/>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443361897"/>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Shape 65"/>
          <p:cNvSpPr>
            <a:spLocks noGrp="1" noRot="1" noChangeAspect="1"/>
          </p:cNvSpPr>
          <p:nvPr>
            <p:ph type="sldImg"/>
          </p:nvPr>
        </p:nvSpPr>
        <p:spPr>
          <a:prstGeom prst="rect">
            <a:avLst/>
          </a:prstGeom>
        </p:spPr>
        <p:txBody>
          <a:bodyPr/>
          <a:lstStyle/>
          <a:p>
            <a:endParaRPr/>
          </a:p>
        </p:txBody>
      </p:sp>
      <p:sp>
        <p:nvSpPr>
          <p:cNvPr id="66" name="Shape 66"/>
          <p:cNvSpPr>
            <a:spLocks noGrp="1"/>
          </p:cNvSpPr>
          <p:nvPr>
            <p:ph type="body" sz="quarter" idx="1"/>
          </p:nvPr>
        </p:nvSpPr>
        <p:spPr>
          <a:prstGeom prst="rect">
            <a:avLst/>
          </a:prstGeom>
        </p:spPr>
        <p:txBody>
          <a:bodyPr/>
          <a:lstStyle/>
          <a:p>
            <a:pPr>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600">
                <a:latin typeface="Arial"/>
                <a:ea typeface="Arial"/>
                <a:cs typeface="Arial"/>
                <a:sym typeface="Arial"/>
              </a:defRPr>
            </a:pPr>
            <a:r>
              <a:t>KEY</a:t>
            </a:r>
          </a:p>
          <a:p>
            <a:pPr>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600">
                <a:latin typeface="Arial"/>
                <a:ea typeface="Arial"/>
                <a:cs typeface="Arial"/>
                <a:sym typeface="Arial"/>
              </a:defRPr>
            </a:pPr>
            <a:r>
              <a:t>1. A snake is cut into pieces and the caption reads, “Join, or die” </a:t>
            </a:r>
            <a:br/>
            <a:endParaRPr/>
          </a:p>
          <a:p>
            <a:pPr>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600">
                <a:latin typeface="Arial"/>
                <a:ea typeface="Arial"/>
                <a:cs typeface="Arial"/>
                <a:sym typeface="Arial"/>
              </a:defRPr>
            </a:pPr>
            <a:r>
              <a:t>2. The colonists needed to join together in order to win the conflict. </a:t>
            </a:r>
            <a:br/>
            <a:endParaRPr/>
          </a:p>
          <a:p>
            <a:pPr>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600">
                <a:latin typeface="Arial"/>
                <a:ea typeface="Arial"/>
                <a:cs typeface="Arial"/>
                <a:sym typeface="Arial"/>
              </a:defRPr>
            </a:pPr>
            <a:r>
              <a:t>3. The message of colonial unity was important to success against the British</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Shape 320"/>
          <p:cNvSpPr>
            <a:spLocks noGrp="1" noRot="1" noChangeAspect="1"/>
          </p:cNvSpPr>
          <p:nvPr>
            <p:ph type="sldImg"/>
          </p:nvPr>
        </p:nvSpPr>
        <p:spPr>
          <a:prstGeom prst="rect">
            <a:avLst/>
          </a:prstGeom>
        </p:spPr>
        <p:txBody>
          <a:bodyPr/>
          <a:lstStyle/>
          <a:p>
            <a:endParaRPr/>
          </a:p>
        </p:txBody>
      </p:sp>
      <p:sp>
        <p:nvSpPr>
          <p:cNvPr id="321" name="Shape 321"/>
          <p:cNvSpPr>
            <a:spLocks noGrp="1"/>
          </p:cNvSpPr>
          <p:nvPr>
            <p:ph type="body" sz="quarter" idx="1"/>
          </p:nvPr>
        </p:nvSpPr>
        <p:spPr>
          <a:prstGeom prst="rect">
            <a:avLst/>
          </a:prstGeom>
        </p:spPr>
        <p:txBody>
          <a:bodyPr/>
          <a:lstStyle/>
          <a:p>
            <a:r>
              <a:rPr b="1" u="sng" dirty="0"/>
              <a:t>The First Continental Congress</a:t>
            </a:r>
            <a:r>
              <a:rPr dirty="0"/>
              <a:t> met in 1774 to address and organize protests against the Intolerable Acts: The delegates took two major actions: </a:t>
            </a:r>
          </a:p>
          <a:p>
            <a:pPr marL="382336" indent="-382336">
              <a:buSzPct val="100000"/>
              <a:buAutoNum type="arabicPeriod"/>
            </a:pPr>
            <a:r>
              <a:rPr dirty="0"/>
              <a:t>They sent a letter to King George III explaining the issues the colonies had with the way they were being treated.  And . . .</a:t>
            </a:r>
          </a:p>
          <a:p>
            <a:pPr marL="382336" indent="-382336">
              <a:buSzPct val="100000"/>
              <a:buAutoNum type="arabicPeriod"/>
            </a:pPr>
            <a:r>
              <a:rPr dirty="0"/>
              <a:t>They demanded that the King stop the Intolerable Acts or they would boycott imports from Britain and stop exporting to England.</a:t>
            </a:r>
          </a:p>
          <a:p>
            <a:endParaRPr dirty="0"/>
          </a:p>
          <a:p>
            <a:r>
              <a:rPr dirty="0"/>
              <a:t>After the First Continental Congress, colonists in many eastern New England towns stepped up military preparations. </a:t>
            </a:r>
            <a:r>
              <a:rPr b="1" u="sng" dirty="0"/>
              <a:t>Minutemen</a:t>
            </a:r>
            <a:r>
              <a:rPr dirty="0"/>
              <a:t>, or civilian soldiers, began to quietly stockpile firearms and gunpowder</a:t>
            </a:r>
            <a:r>
              <a:rPr dirty="0" smtClean="0"/>
              <a:t>.</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Shape 320"/>
          <p:cNvSpPr>
            <a:spLocks noGrp="1" noRot="1" noChangeAspect="1"/>
          </p:cNvSpPr>
          <p:nvPr>
            <p:ph type="sldImg"/>
          </p:nvPr>
        </p:nvSpPr>
        <p:spPr>
          <a:prstGeom prst="rect">
            <a:avLst/>
          </a:prstGeom>
        </p:spPr>
        <p:txBody>
          <a:bodyPr/>
          <a:lstStyle/>
          <a:p>
            <a:endParaRPr/>
          </a:p>
        </p:txBody>
      </p:sp>
      <p:sp>
        <p:nvSpPr>
          <p:cNvPr id="321" name="Shape 321"/>
          <p:cNvSpPr>
            <a:spLocks noGrp="1"/>
          </p:cNvSpPr>
          <p:nvPr>
            <p:ph type="body" sz="quarter" idx="1"/>
          </p:nvPr>
        </p:nvSpPr>
        <p:spPr>
          <a:prstGeom prst="rect">
            <a:avLst/>
          </a:prstGeom>
        </p:spPr>
        <p:txBody>
          <a:bodyPr/>
          <a:lstStyle/>
          <a:p>
            <a:r>
              <a:rPr b="1" u="sng" dirty="0"/>
              <a:t>The First Continental Congress</a:t>
            </a:r>
            <a:r>
              <a:rPr dirty="0"/>
              <a:t> met in 1774 to address and organize protests against the Intolerable Acts: The delegates took two major actions: </a:t>
            </a:r>
          </a:p>
          <a:p>
            <a:pPr marL="382336" indent="-382336">
              <a:buSzPct val="100000"/>
              <a:buAutoNum type="arabicPeriod"/>
            </a:pPr>
            <a:r>
              <a:rPr dirty="0"/>
              <a:t>They sent a letter to King George III explaining the issues the colonies had with the way they were being treated.  And . . .</a:t>
            </a:r>
          </a:p>
          <a:p>
            <a:pPr marL="382336" indent="-382336">
              <a:buSzPct val="100000"/>
              <a:buAutoNum type="arabicPeriod"/>
            </a:pPr>
            <a:r>
              <a:rPr dirty="0"/>
              <a:t>They demanded that the King stop the Intolerable Acts or they would boycott imports from Britain and stop exporting to England.</a:t>
            </a:r>
          </a:p>
          <a:p>
            <a:endParaRPr dirty="0"/>
          </a:p>
          <a:p>
            <a:r>
              <a:rPr dirty="0"/>
              <a:t>After the First Continental Congress, colonists in many eastern New England towns stepped up military preparations. </a:t>
            </a:r>
            <a:r>
              <a:rPr b="1" u="sng" dirty="0"/>
              <a:t>Minutemen</a:t>
            </a:r>
            <a:r>
              <a:rPr dirty="0"/>
              <a:t>, or civilian soldiers, began to quietly stockpile firearms and gunpowder.</a:t>
            </a:r>
          </a:p>
          <a:p>
            <a:endParaRPr dirty="0"/>
          </a:p>
          <a:p>
            <a:r>
              <a:rPr b="1" u="sng" dirty="0"/>
              <a:t>Concord, by the Lexington Road</a:t>
            </a:r>
            <a:r>
              <a:rPr dirty="0"/>
              <a:t>: Another result of the Intolerable Acts, General Thomas Gage, commander in chief of British forces in North America, was appointed the new governor of Massachusetts.  In the spring of 1775, he became concerned about reports brought to him regarding large amounts of arms and munitions hidden outside of Boston. </a:t>
            </a:r>
          </a:p>
          <a:p>
            <a:endParaRPr dirty="0"/>
          </a:p>
          <a:p>
            <a:r>
              <a:rPr dirty="0"/>
              <a:t>In March, Gage sent agents toward Concord, a town outside of Boston reported to be the site of  a stockpile of weapons. Gage was also looking for John Hancock and Samuel Adams, two important leaders of the rebellion against the British. They may have been staying in Lexington, a smaller community about five miles east of Concord. Gage drew up orders for his men to march along the Lexington Road to Concord, where they would seize and destroy all munitions that they could find. </a:t>
            </a:r>
          </a:p>
          <a:p>
            <a:endParaRPr dirty="0"/>
          </a:p>
          <a:p>
            <a:r>
              <a:rPr dirty="0"/>
              <a:t>This where you have that famous story about Paul Revere, a member of the Sons of Liberty, warning the militias that the British were coming. </a:t>
            </a:r>
          </a:p>
          <a:p>
            <a:endParaRPr dirty="0"/>
          </a:p>
          <a:p>
            <a:pPr>
              <a:defRPr b="1" u="sng"/>
            </a:pPr>
            <a:r>
              <a:rPr dirty="0"/>
              <a:t>Lexington Concord Battle (Covered in Video)</a:t>
            </a:r>
          </a:p>
          <a:p>
            <a:r>
              <a:rPr dirty="0"/>
              <a:t>By the morning of April 19, 1775, the king’s troops reached Lexington. As they neared the town, they saw 70 minutemen drawn up in lines on the village green. The British commander ordered the minutemen to leave, and the colonists began to move out without laying down their muskets. Then someone fired, and the British soldiers sent a volley of shots into the departing militia. Eight minutemen were killed and ten more were wounded, but only one British soldier was injured. The Battle of Lexington lasted only 15 minutes. </a:t>
            </a:r>
          </a:p>
          <a:p>
            <a:endParaRPr dirty="0"/>
          </a:p>
          <a:p>
            <a:r>
              <a:rPr dirty="0"/>
              <a:t>The British marched on to Concord, where they found an empty arsenal. After a brief skirmish with minutemen, the British soldiers lined up to march back to Boston, but the march quickly became a slaughter. Between 3,000 and 4,000 minutemen had assembled by now, and they fired on the marching troops from behind stone walls and trees. British soldiers fell by the dozen. Bloodied and humiliated, the remaining British soldiers made their way back to Boston. </a:t>
            </a:r>
          </a:p>
          <a:p>
            <a:endParaRPr dirty="0"/>
          </a:p>
          <a:p>
            <a:r>
              <a:rPr dirty="0"/>
              <a:t>While the battles were going on, Adams and Hancock were fleeing deeper into the New England countryside. At one point, they heard the sound of musket fire in the distance. Adams remarked that it was a fine day and Hancock, assuming that his companion was speaking of the weather said, “Very pleasant.” “I mean,” Adams corrected Hancock, “this is a glorious day for America.”</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Shape 329"/>
          <p:cNvSpPr>
            <a:spLocks noGrp="1" noRot="1" noChangeAspect="1"/>
          </p:cNvSpPr>
          <p:nvPr>
            <p:ph type="sldImg"/>
          </p:nvPr>
        </p:nvSpPr>
        <p:spPr>
          <a:prstGeom prst="rect">
            <a:avLst/>
          </a:prstGeom>
        </p:spPr>
        <p:txBody>
          <a:bodyPr/>
          <a:lstStyle/>
          <a:p>
            <a:endParaRPr/>
          </a:p>
        </p:txBody>
      </p:sp>
      <p:sp>
        <p:nvSpPr>
          <p:cNvPr id="330" name="Shape 330"/>
          <p:cNvSpPr>
            <a:spLocks noGrp="1"/>
          </p:cNvSpPr>
          <p:nvPr>
            <p:ph type="body" sz="quarter" idx="1"/>
          </p:nvPr>
        </p:nvSpPr>
        <p:spPr>
          <a:prstGeom prst="rect">
            <a:avLst/>
          </a:prstGeom>
        </p:spPr>
        <p:txBody>
          <a:bodyPr/>
          <a:lstStyle/>
          <a:p>
            <a:r>
              <a:rPr b="1" u="sng" dirty="0"/>
              <a:t>The Second Continental Congress</a:t>
            </a:r>
            <a:r>
              <a:rPr dirty="0"/>
              <a:t>:  The loyalties between the colonists </a:t>
            </a:r>
            <a:r>
              <a:rPr dirty="0" smtClean="0"/>
              <a:t>w</a:t>
            </a:r>
            <a:r>
              <a:rPr lang="en-US" dirty="0" smtClean="0"/>
              <a:t>ere</a:t>
            </a:r>
            <a:r>
              <a:rPr dirty="0" smtClean="0"/>
              <a:t> </a:t>
            </a:r>
            <a:r>
              <a:rPr dirty="0"/>
              <a:t>being debated in the Second Continental Congress. Should they stay or should they go?  Loyalists were those who wanted to stay with the king, while the patriots reluctantly wished to separate from the British, risking being tried for treason and put to death. John Adams of Massachusetts suggested a radical plan - that each colony set up its own government and that the Congress declare the colonies independent. He also argued, that Congress should consider the militiamen gathered in Boston to be an official </a:t>
            </a:r>
            <a:r>
              <a:rPr u="sng" dirty="0"/>
              <a:t>Continental Army.</a:t>
            </a:r>
            <a:r>
              <a:rPr dirty="0"/>
              <a:t>  This new army would need a commander to lead them.  After months of debate, the Congress agreed to recognize them as the Continental Army and appointed as its commander a 43-year-old veteran of the French and Indian War, </a:t>
            </a:r>
            <a:r>
              <a:rPr u="sng" dirty="0"/>
              <a:t>George Washington</a:t>
            </a:r>
            <a:r>
              <a:rPr dirty="0"/>
              <a:t>. The Congress, acting like an independent government, also authorized the </a:t>
            </a:r>
            <a:r>
              <a:rPr u="sng" dirty="0"/>
              <a:t>printing of paper money to pay the troops</a:t>
            </a:r>
            <a:r>
              <a:rPr dirty="0"/>
              <a:t> and organized a </a:t>
            </a:r>
            <a:r>
              <a:rPr u="sng" dirty="0"/>
              <a:t>committee to deal with foreign nations</a:t>
            </a:r>
            <a:r>
              <a:rPr dirty="0"/>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Shape 345"/>
          <p:cNvSpPr>
            <a:spLocks noGrp="1" noRot="1" noChangeAspect="1"/>
          </p:cNvSpPr>
          <p:nvPr>
            <p:ph type="sldImg"/>
          </p:nvPr>
        </p:nvSpPr>
        <p:spPr>
          <a:prstGeom prst="rect">
            <a:avLst/>
          </a:prstGeom>
        </p:spPr>
        <p:txBody>
          <a:bodyPr/>
          <a:lstStyle/>
          <a:p>
            <a:endParaRPr/>
          </a:p>
        </p:txBody>
      </p:sp>
      <p:sp>
        <p:nvSpPr>
          <p:cNvPr id="346" name="Shape 346"/>
          <p:cNvSpPr>
            <a:spLocks noGrp="1"/>
          </p:cNvSpPr>
          <p:nvPr>
            <p:ph type="body" sz="quarter" idx="1"/>
          </p:nvPr>
        </p:nvSpPr>
        <p:spPr>
          <a:prstGeom prst="rect">
            <a:avLst/>
          </a:prstGeom>
        </p:spPr>
        <p:txBody>
          <a:bodyPr/>
          <a:lstStyle/>
          <a:p>
            <a:pPr>
              <a:defRPr b="1" u="sng">
                <a:latin typeface="Arial"/>
                <a:ea typeface="Arial"/>
                <a:cs typeface="Arial"/>
                <a:sym typeface="Arial"/>
              </a:defRPr>
            </a:pPr>
            <a:r>
              <a:rPr dirty="0"/>
              <a:t>Battle of Bunker Hill</a:t>
            </a:r>
            <a:r>
              <a:rPr u="none" dirty="0"/>
              <a:t>:</a:t>
            </a:r>
          </a:p>
          <a:p>
            <a:pPr>
              <a:defRPr>
                <a:latin typeface="Arial"/>
                <a:ea typeface="Arial"/>
                <a:cs typeface="Arial"/>
                <a:sym typeface="Arial"/>
              </a:defRPr>
            </a:pPr>
            <a:r>
              <a:rPr dirty="0"/>
              <a:t>In Boston, British General Thomas Gage decided to strike at militiamen who had dug in on Breed’s Hill, north of the city and near Bunker Hill. On the summer morning of June 17, 1775, Gage sent out almost 2,400 British troops. The British, sweating in wool uniforms and heavy packs, began marching up Breed’s Hill in their lines. The colonists held their fire until the last minute, then began to shoot down the advancing redcoats. The surviving British troops made a second attack, and then a third. The third assault succeeded, but only because the militiamen ran low on ammunition. </a:t>
            </a:r>
          </a:p>
          <a:p>
            <a:pPr>
              <a:defRPr>
                <a:latin typeface="Arial"/>
                <a:ea typeface="Arial"/>
                <a:cs typeface="Arial"/>
                <a:sym typeface="Arial"/>
              </a:defRPr>
            </a:pPr>
            <a:endParaRPr dirty="0"/>
          </a:p>
          <a:p>
            <a:pPr>
              <a:defRPr>
                <a:latin typeface="Arial"/>
                <a:ea typeface="Arial"/>
                <a:cs typeface="Arial"/>
                <a:sym typeface="Arial"/>
              </a:defRPr>
            </a:pPr>
            <a:r>
              <a:rPr dirty="0"/>
              <a:t>In the end, the colonists had lost 450 men, while the British had suffered over 1,000 casualties. The Battle of Bunker Hill, which actually took place on Breed’s Hill was the deadliest battle of the war.</a:t>
            </a:r>
          </a:p>
          <a:p>
            <a:pPr>
              <a:defRPr>
                <a:latin typeface="Arial"/>
                <a:ea typeface="Arial"/>
                <a:cs typeface="Arial"/>
                <a:sym typeface="Arial"/>
              </a:defRPr>
            </a:pPr>
            <a:endParaRPr dirty="0"/>
          </a:p>
          <a:p>
            <a:r>
              <a:rPr b="1" u="sng" dirty="0"/>
              <a:t>Olive Branch Petition</a:t>
            </a:r>
            <a:r>
              <a:rPr dirty="0"/>
              <a:t>: By July, the Second Continental Congress was readying the colonies for war while still hoping for peace. Most of the delegates, like most colonists, felt loyalty to King George III and blamed the dead on the military rather than the king. On July 8, 1775, the Congress sent the king the so-called </a:t>
            </a:r>
            <a:r>
              <a:rPr u="sng" dirty="0"/>
              <a:t>Olive Branch Petition</a:t>
            </a:r>
            <a:r>
              <a:rPr dirty="0"/>
              <a:t>, urging a return to peace between Britain and the colonies. </a:t>
            </a:r>
            <a:r>
              <a:rPr sz="2100" dirty="0">
                <a:latin typeface="Arial"/>
                <a:ea typeface="Arial"/>
                <a:cs typeface="Arial"/>
                <a:sym typeface="Arial"/>
              </a:rPr>
              <a:t>It had three demands on the king - 1. cease-fire in Boston, repeal of the Intolerable/Coercive Acts &amp; negotiations to establish American rights.</a:t>
            </a:r>
          </a:p>
          <a:p>
            <a:endParaRPr sz="2100" dirty="0">
              <a:latin typeface="Arial"/>
              <a:ea typeface="Arial"/>
              <a:cs typeface="Arial"/>
              <a:sym typeface="Arial"/>
            </a:endParaRPr>
          </a:p>
          <a:p>
            <a:r>
              <a:rPr dirty="0"/>
              <a:t>King George rejected the petition. And, he issued a proclamation stating that the colonies were in rebellion and urged Parliament to order a naval blockade of the American coast. </a:t>
            </a:r>
          </a:p>
          <a:p>
            <a:pPr>
              <a:defRPr>
                <a:latin typeface="Arial"/>
                <a:ea typeface="Arial"/>
                <a:cs typeface="Arial"/>
                <a:sym typeface="Arial"/>
              </a:defRPr>
            </a:pPr>
            <a:r>
              <a:rPr dirty="0"/>
              <a:t> </a:t>
            </a:r>
          </a:p>
          <a:p>
            <a:pPr>
              <a:defRPr>
                <a:latin typeface="Arial"/>
                <a:ea typeface="Arial"/>
                <a:cs typeface="Arial"/>
                <a:sym typeface="Arial"/>
              </a:defRPr>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Shape 358"/>
          <p:cNvSpPr>
            <a:spLocks noGrp="1" noRot="1" noChangeAspect="1"/>
          </p:cNvSpPr>
          <p:nvPr>
            <p:ph type="sldImg"/>
          </p:nvPr>
        </p:nvSpPr>
        <p:spPr>
          <a:prstGeom prst="rect">
            <a:avLst/>
          </a:prstGeom>
        </p:spPr>
        <p:txBody>
          <a:bodyPr/>
          <a:lstStyle/>
          <a:p>
            <a:endParaRPr/>
          </a:p>
        </p:txBody>
      </p:sp>
      <p:sp>
        <p:nvSpPr>
          <p:cNvPr id="359" name="Shape 359"/>
          <p:cNvSpPr>
            <a:spLocks noGrp="1"/>
          </p:cNvSpPr>
          <p:nvPr>
            <p:ph type="body" sz="quarter" idx="1"/>
          </p:nvPr>
        </p:nvSpPr>
        <p:spPr>
          <a:prstGeom prst="rect">
            <a:avLst/>
          </a:prstGeom>
        </p:spPr>
        <p:txBody>
          <a:bodyPr/>
          <a:lstStyle/>
          <a:p>
            <a:r>
              <a:rPr dirty="0"/>
              <a:t>In the months after the Olive Branch Petition, a document containing the powerful words of an angry citizen began to circulate and change public opinion. </a:t>
            </a:r>
          </a:p>
          <a:p>
            <a:endParaRPr dirty="0"/>
          </a:p>
          <a:p>
            <a:r>
              <a:rPr b="1" u="sng" dirty="0"/>
              <a:t>Common Sense</a:t>
            </a:r>
            <a:r>
              <a:rPr dirty="0"/>
              <a:t> - Thomas Paine was a new immigrant in the colonies. He was from a Quaker background in England.  He wrote anonymously </a:t>
            </a:r>
            <a:r>
              <a:rPr i="1" dirty="0"/>
              <a:t>Common Sense</a:t>
            </a:r>
            <a:r>
              <a:rPr dirty="0"/>
              <a:t> for fear of being hunted by the British. In the 50-page pamphlet, Thomas Paine attacked King George III. Paine explained that his own revolt against the king had begun with Lexington and Concord.  </a:t>
            </a:r>
          </a:p>
          <a:p>
            <a:endParaRPr dirty="0"/>
          </a:p>
          <a:p>
            <a:r>
              <a:rPr dirty="0"/>
              <a:t>Paine declared that the time had come for colonists to proclaim an independent republic. He argued that independence, which was the American “destiny,” would allow America to trade freely with other nations for guns and ammunition and win foreign aid from British enemies. Finally, Paine stated, independence would give Americans the chance to create a better society—one free from tyranny, with equal social and economic opportunities for all. </a:t>
            </a:r>
          </a:p>
          <a:p>
            <a:endParaRPr dirty="0"/>
          </a:p>
          <a:p>
            <a:r>
              <a:rPr dirty="0"/>
              <a:t>Common Sense was hugely popular and sold nearly 500,000 copies, and convinced many colonists that independence and a Revolutionary War were justified. In April 1776, George Washington wrote, </a:t>
            </a:r>
            <a:r>
              <a:rPr i="1" dirty="0"/>
              <a:t>“I find Common Sense is working a powerful change in the minds of many men.” </a:t>
            </a:r>
            <a:r>
              <a:rPr dirty="0"/>
              <a:t>Common Sense helped set the stage for the Declaration of Independence that would be declared in July 1776, only a few months later.</a:t>
            </a:r>
          </a:p>
          <a:p>
            <a:r>
              <a:rPr dirty="0"/>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Shape 371"/>
          <p:cNvSpPr>
            <a:spLocks noGrp="1" noRot="1" noChangeAspect="1"/>
          </p:cNvSpPr>
          <p:nvPr>
            <p:ph type="sldImg"/>
          </p:nvPr>
        </p:nvSpPr>
        <p:spPr>
          <a:prstGeom prst="rect">
            <a:avLst/>
          </a:prstGeom>
        </p:spPr>
        <p:txBody>
          <a:bodyPr/>
          <a:lstStyle/>
          <a:p>
            <a:endParaRPr/>
          </a:p>
        </p:txBody>
      </p:sp>
      <p:sp>
        <p:nvSpPr>
          <p:cNvPr id="372" name="Shape 372"/>
          <p:cNvSpPr>
            <a:spLocks noGrp="1"/>
          </p:cNvSpPr>
          <p:nvPr>
            <p:ph type="body" sz="quarter" idx="1"/>
          </p:nvPr>
        </p:nvSpPr>
        <p:spPr>
          <a:prstGeom prst="rect">
            <a:avLst/>
          </a:prstGeom>
        </p:spPr>
        <p:txBody>
          <a:bodyPr/>
          <a:lstStyle/>
          <a:p>
            <a:r>
              <a:rPr dirty="0"/>
              <a:t>By early summer 1776, events pushed the Continental Congress toward a decision of declaring independence.  Congress appointed a committee to prepare a formal declaration explaining the reasons for the colonies’ actions. Virginia lawyer </a:t>
            </a:r>
            <a:r>
              <a:rPr u="sng" dirty="0"/>
              <a:t>Thomas Jefferson</a:t>
            </a:r>
            <a:r>
              <a:rPr dirty="0"/>
              <a:t>, known for his intelligence and his writing skills, was chosen to write the document. Jefferson’s Declaration of Independence drew on the concepts of the English philosopher </a:t>
            </a:r>
            <a:r>
              <a:rPr u="sng" dirty="0"/>
              <a:t>John Locke</a:t>
            </a:r>
            <a:r>
              <a:rPr dirty="0"/>
              <a:t>, who maintained that people enjoy “natural rights” to life, liberty, and property. Jefferson described these rights as “Life, Liberty and the pursuit of Happiness.” </a:t>
            </a:r>
          </a:p>
          <a:p>
            <a:endParaRPr dirty="0"/>
          </a:p>
          <a:p>
            <a:r>
              <a:rPr dirty="0"/>
              <a:t>Also, Jefferson took Locke’s ideas, when he declared that governments derive “their just powers from the consent of the governed”—that is, from the people. This right of consent gave the people the right “to alter or to abolish” any government that threatened their unalienable rights and to install a government that would uphold these principles. </a:t>
            </a:r>
          </a:p>
          <a:p>
            <a:endParaRPr dirty="0"/>
          </a:p>
          <a:p>
            <a:r>
              <a:rPr dirty="0"/>
              <a:t>On the basis of this reasoning, the American colonies declared their independence from Britain, listing in the Declaration the numerous ways in which the British king had violated the “unalienable rights” of the Americans. </a:t>
            </a:r>
          </a:p>
          <a:p>
            <a:endParaRPr dirty="0"/>
          </a:p>
          <a:p>
            <a:r>
              <a:rPr dirty="0"/>
              <a:t>The Declaration states that “</a:t>
            </a:r>
            <a:r>
              <a:rPr u="sng" dirty="0"/>
              <a:t>all men are created equal</a:t>
            </a:r>
            <a:r>
              <a:rPr dirty="0"/>
              <a:t>.” When this phrase was written, it expressed the common belief that free citizens were political equals. It did not claim that all people had the same abilities or ought to have equal wealth. It did not apply women, Native Americans, and African-American slaves, and men who did not own land(they wouldn't be able to vote)—a large number of Americans. However, Jefferson’s words presented ideals that would later help these groups challenge traditional attitudes. </a:t>
            </a:r>
          </a:p>
          <a:p>
            <a:endParaRPr dirty="0"/>
          </a:p>
          <a:p>
            <a:r>
              <a:rPr dirty="0"/>
              <a:t>In his first draft, Jefferson, an owner of over 600 slaves himself, included an attack on the cruelty and injustice of the slave trade. However, South Carolina and Georgia, the two colonies most dependent on slavery, protested. In order to gain their votes, Jefferson dropped the passage. </a:t>
            </a:r>
          </a:p>
          <a:p>
            <a:endParaRPr dirty="0"/>
          </a:p>
          <a:p>
            <a:r>
              <a:rPr dirty="0"/>
              <a:t>On July 2, 1776, the delegates voted unanimously that the American colonies were free, and on July 4, 1776, they adopted the Declaration of Independence. While delegates created a formal copy of the Declaration, the document was read to a crowd in front of the Philadelphia State House—now called </a:t>
            </a:r>
            <a:r>
              <a:rPr u="sng" dirty="0"/>
              <a:t>Independence Hall</a:t>
            </a:r>
            <a:r>
              <a:rPr dirty="0"/>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a:spLocks noGrp="1" noRot="1" noChangeAspect="1"/>
          </p:cNvSpPr>
          <p:nvPr>
            <p:ph type="sldImg"/>
          </p:nvPr>
        </p:nvSpPr>
        <p:spPr>
          <a:prstGeom prst="rect">
            <a:avLst/>
          </a:prstGeom>
        </p:spPr>
        <p:txBody>
          <a:bodyPr/>
          <a:lstStyle/>
          <a:p>
            <a:endParaRPr/>
          </a:p>
        </p:txBody>
      </p:sp>
      <p:sp>
        <p:nvSpPr>
          <p:cNvPr id="161" name="Shape 161"/>
          <p:cNvSpPr>
            <a:spLocks noGrp="1"/>
          </p:cNvSpPr>
          <p:nvPr>
            <p:ph type="body" sz="quarter" idx="1"/>
          </p:nvPr>
        </p:nvSpPr>
        <p:spPr>
          <a:prstGeom prst="rect">
            <a:avLst/>
          </a:prstGeom>
        </p:spPr>
        <p:txBody>
          <a:bodyPr/>
          <a:lstStyle/>
          <a:p>
            <a:r>
              <a:t>By early summer 1776, events pushed the Continental Congress toward a decision of declaring independence.  Congress appointed a committee to prepare a formal declaration explaining the reasons for the colonies’ actions. Virginia lawyer </a:t>
            </a:r>
            <a:r>
              <a:rPr u="sng"/>
              <a:t>Thomas Jefferson</a:t>
            </a:r>
            <a:r>
              <a:t>, known for his intelligence and his writing skills, was chosen to write the document. Jefferson’s Declaration of Independence drew on the concepts of the English philosopher </a:t>
            </a:r>
            <a:r>
              <a:rPr u="sng"/>
              <a:t>John Locke</a:t>
            </a:r>
            <a:r>
              <a:t>, who maintained that people enjoy “natural rights” to life, liberty, and property. Jefferson described these rights as “Life, Liberty and the pursuit of Happiness.” </a:t>
            </a:r>
          </a:p>
          <a:p>
            <a:endParaRPr/>
          </a:p>
          <a:p>
            <a:r>
              <a:t>Also, Jefferson took Locke’s ideas, when he declared that governments derive “their just powers from the consent of the governed”—that is, from the people. This right of consent gave the people the right “to alter or to abolish” any government that threatened their unalienable rights and to install a government that would uphold these principles. </a:t>
            </a:r>
          </a:p>
          <a:p>
            <a:endParaRPr/>
          </a:p>
          <a:p>
            <a:r>
              <a:t>On the basis of this reasoning, the American colonies declared their independence from Britain, listing in the Declaration the numerous ways in which the British king had violated the “unalienable rights” of the Americans. </a:t>
            </a:r>
          </a:p>
          <a:p>
            <a:endParaRPr/>
          </a:p>
          <a:p>
            <a:r>
              <a:t>The Declaration states that “</a:t>
            </a:r>
            <a:r>
              <a:rPr u="sng"/>
              <a:t>all men are created equal</a:t>
            </a:r>
            <a:r>
              <a:t>.” When this phrase was written, it expressed the common belief that free citizens were political equals. It did not claim that all people had the same abilities or ought to have equal wealth. It did not apply women, Native Americans, and African-American slaves, and men who did not own land(they wouldn't be able to vote)—a large number of Americans. However, Jefferson’s words presented ideals that would later help these groups challenge traditional attitudes. </a:t>
            </a:r>
          </a:p>
          <a:p>
            <a:endParaRPr/>
          </a:p>
          <a:p>
            <a:r>
              <a:t>In his first draft, Jefferson, an owner of over 600 slaves himself, included an attack on the cruelty and injustice of the slave trade. However, South Carolina and Georgia, the two colonies most dependent on slavery, protested. In order to gain their votes, Jefferson dropped the passage. </a:t>
            </a:r>
          </a:p>
          <a:p>
            <a:endParaRPr/>
          </a:p>
          <a:p>
            <a:r>
              <a:t>On July 2, 1776, the delegates voted unanimously that the American colonies were free, and on July 4, 1776, they adopted the Declaration of Independence. While delegates created a formal copy of the Declaration, the document was read to a crowd in front of the Philadelphia State House—now called </a:t>
            </a:r>
            <a:r>
              <a:rPr u="sng"/>
              <a:t>Independence Hall</a:t>
            </a:r>
            <a:r>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Shape 126"/>
          <p:cNvSpPr>
            <a:spLocks noGrp="1" noRot="1" noChangeAspect="1"/>
          </p:cNvSpPr>
          <p:nvPr>
            <p:ph type="sldImg"/>
          </p:nvPr>
        </p:nvSpPr>
        <p:spPr>
          <a:prstGeom prst="rect">
            <a:avLst/>
          </a:prstGeom>
        </p:spPr>
        <p:txBody>
          <a:bodyPr/>
          <a:lstStyle/>
          <a:p>
            <a:endParaRPr/>
          </a:p>
        </p:txBody>
      </p:sp>
      <p:sp>
        <p:nvSpPr>
          <p:cNvPr id="127" name="Shape 127"/>
          <p:cNvSpPr>
            <a:spLocks noGrp="1"/>
          </p:cNvSpPr>
          <p:nvPr>
            <p:ph type="body" sz="quarter" idx="1"/>
          </p:nvPr>
        </p:nvSpPr>
        <p:spPr>
          <a:prstGeom prst="rect">
            <a:avLst/>
          </a:prstGeom>
        </p:spPr>
        <p:txBody>
          <a:bodyPr/>
          <a:lstStyle/>
          <a:p>
            <a:r>
              <a:rPr b="1" u="sng" dirty="0"/>
              <a:t>Treaty of Paris</a:t>
            </a:r>
            <a:r>
              <a:rPr dirty="0"/>
              <a:t>: Peace talks began in Paris in 1782. Representatives of four nations—the United States, Great Britain, France, and Spain—joined the negotiations, with each nation looking out for its own interests. </a:t>
            </a:r>
          </a:p>
          <a:p>
            <a:r>
              <a:rPr u="sng" dirty="0"/>
              <a:t>Britain</a:t>
            </a:r>
            <a:r>
              <a:rPr dirty="0"/>
              <a:t> hoped to avoid giving America full independence. </a:t>
            </a:r>
          </a:p>
          <a:p>
            <a:r>
              <a:rPr u="sng" dirty="0"/>
              <a:t>France</a:t>
            </a:r>
            <a:r>
              <a:rPr dirty="0"/>
              <a:t> supported American independence but feared America’s becoming a major power. </a:t>
            </a:r>
          </a:p>
          <a:p>
            <a:r>
              <a:rPr u="sng" dirty="0"/>
              <a:t>Spain</a:t>
            </a:r>
            <a:r>
              <a:rPr dirty="0"/>
              <a:t> was interested in acquiring the land between the Appalachian Mountains and the Mississippi River. </a:t>
            </a:r>
          </a:p>
          <a:p>
            <a:endParaRPr dirty="0"/>
          </a:p>
          <a:p>
            <a:r>
              <a:rPr dirty="0"/>
              <a:t>Many observers expected the clever European diplomats to outwit the Americans at the bargaining table. But the Continental Congress chose amazing team of </a:t>
            </a:r>
            <a:r>
              <a:rPr lang="en-US" dirty="0" smtClean="0"/>
              <a:t>John Adams, Benjamin Franklin, and John Jay demanded that Britain recognize American independence before any other negotiations began. Once Britain agreed to full independence, the talks officially opened. </a:t>
            </a:r>
            <a:endParaRPr dirty="0"/>
          </a:p>
          <a:p>
            <a:r>
              <a:rPr dirty="0"/>
              <a:t>In September 1783, the delegates signed the </a:t>
            </a:r>
            <a:r>
              <a:rPr u="sng" dirty="0"/>
              <a:t>Treaty of Paris</a:t>
            </a:r>
            <a:r>
              <a:rPr dirty="0"/>
              <a:t>, which confirmed U.S. independence and set the boundaries of the new nation. The United States now stretched from the Atlantic Ocean to the Mississippi River and from Canada to the Florida border. </a:t>
            </a:r>
          </a:p>
          <a:p>
            <a:endParaRPr dirty="0"/>
          </a:p>
          <a:p>
            <a:r>
              <a:rPr dirty="0"/>
              <a:t>Some provisions of the treaty promised future trouble. The British made no attempt to protect the land interests of their Native American allies, and the treaty did not specify when the British would evacuate their American forts. On the other side, the Americans agreed that British creditors could collect debts owed them by Americans and promised to allow Loyalists to sue in state courts for recovery of their losses. The state governments, however, later failed to honor this agreement. </a:t>
            </a:r>
          </a:p>
          <a:p>
            <a:endParaRPr dirty="0"/>
          </a:p>
          <a:p>
            <a:pPr>
              <a:defRPr b="1" u="sng"/>
            </a:pPr>
            <a:r>
              <a:rPr dirty="0"/>
              <a:t>The War Becomes a Symbol of Liberty </a:t>
            </a:r>
          </a:p>
          <a:p>
            <a:r>
              <a:rPr dirty="0"/>
              <a:t>The American Revolution would inspire the world as both a democratic revolution and a war for independence. </a:t>
            </a:r>
          </a:p>
          <a:p>
            <a:endParaRPr dirty="0"/>
          </a:p>
          <a:p>
            <a:r>
              <a:rPr dirty="0"/>
              <a:t>THE IMPACT ON AMERICAN SOCIETY: Revolutionary ideals set a new course for American society. During the war, class distinctions between rich and poor had begun to blur as the wealthy wore homespun clothing and military leaders showed respect for all of their men. These changes stimulated a rise of </a:t>
            </a:r>
            <a:r>
              <a:rPr b="1" u="sng" dirty="0"/>
              <a:t>egalitarianism</a:t>
            </a:r>
            <a:r>
              <a:rPr dirty="0"/>
              <a:t>—a belief in the equality of all people—which fostered a new attitude: the idea that ability, effort, and virtue, not wealth or family, defined one’s worth. </a:t>
            </a:r>
          </a:p>
          <a:p>
            <a:endParaRPr dirty="0"/>
          </a:p>
          <a:p>
            <a:r>
              <a:rPr dirty="0"/>
              <a:t>The egalitarianism of the 1780s, however, applied only to </a:t>
            </a:r>
            <a:r>
              <a:rPr u="sng" dirty="0"/>
              <a:t>white males</a:t>
            </a:r>
            <a:r>
              <a:rPr dirty="0"/>
              <a:t>. It did not bring any new political rights to </a:t>
            </a:r>
            <a:r>
              <a:rPr u="sng" dirty="0"/>
              <a:t>women</a:t>
            </a:r>
            <a:r>
              <a:rPr dirty="0"/>
              <a:t>. A few states made it possible for women to divorce, but common law still dictated that a married woman’s property belonged to her husband. </a:t>
            </a:r>
          </a:p>
          <a:p>
            <a:endParaRPr dirty="0"/>
          </a:p>
          <a:p>
            <a:r>
              <a:rPr dirty="0"/>
              <a:t>Moreover, most </a:t>
            </a:r>
            <a:r>
              <a:rPr u="sng" dirty="0"/>
              <a:t>African Americans</a:t>
            </a:r>
            <a:r>
              <a:rPr dirty="0"/>
              <a:t> were still enslaved, and even those who were free usually faced discrimination and poverty. However by 1804, many Northern states had taken steps to outlaw slavery. </a:t>
            </a:r>
          </a:p>
          <a:p>
            <a:endParaRPr dirty="0"/>
          </a:p>
          <a:p>
            <a:r>
              <a:rPr dirty="0"/>
              <a:t>The Southern states, where slavery was more entrenched, did not outlaw the practice, but most made it easier for slave owners to free their slaves. Planters in the upper South debated the morality of slavery, and some, like George Washington, freed their slaves. In Maryland and Virginia, the number of free blacks increased from about 4,000 to over 20,000 following the war. The slavery debate generally did not reach the Deep South, although some Southern slaveholders did have grave misgivings. </a:t>
            </a:r>
          </a:p>
          <a:p>
            <a:endParaRPr dirty="0"/>
          </a:p>
          <a:p>
            <a:r>
              <a:rPr dirty="0"/>
              <a:t>For </a:t>
            </a:r>
            <a:r>
              <a:rPr u="sng" dirty="0"/>
              <a:t>Native Americans</a:t>
            </a:r>
            <a:r>
              <a:rPr dirty="0"/>
              <a:t>, the Revolution brought uncertainty. During both the French and Indian War and the Revolution, many Native American communities had either been destroyed or displaced, and the Native American population east of the Mississippi had declined by about 50 percent. Postwar developments further threatened Native American interests, as settlers from the United States moved west and began taking tribal lands left unprotected by the Treaty of Paris. </a:t>
            </a:r>
          </a:p>
          <a:p>
            <a:endParaRPr dirty="0"/>
          </a:p>
          <a:p>
            <a:endParaRPr dirty="0"/>
          </a:p>
          <a:p>
            <a:endParaRPr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Flag 1">
    <p:spTree>
      <p:nvGrpSpPr>
        <p:cNvPr id="1" name=""/>
        <p:cNvGrpSpPr/>
        <p:nvPr/>
      </p:nvGrpSpPr>
      <p:grpSpPr>
        <a:xfrm>
          <a:off x="0" y="0"/>
          <a:ext cx="0" cy="0"/>
          <a:chOff x="0" y="0"/>
          <a:chExt cx="0" cy="0"/>
        </a:xfrm>
      </p:grpSpPr>
      <p:sp>
        <p:nvSpPr>
          <p:cNvPr id="24" name="Rectangle"/>
          <p:cNvSpPr/>
          <p:nvPr/>
        </p:nvSpPr>
        <p:spPr>
          <a:xfrm>
            <a:off x="15212" y="-8343"/>
            <a:ext cx="12959776" cy="1235875"/>
          </a:xfrm>
          <a:prstGeom prst="rect">
            <a:avLst/>
          </a:prstGeom>
          <a:solidFill>
            <a:srgbClr val="01001A"/>
          </a:solidFill>
          <a:ln w="12700">
            <a:miter lim="400000"/>
          </a:ln>
          <a:effectLst>
            <a:outerShdw blurRad="457200" dir="3222370" rotWithShape="0">
              <a:srgbClr val="FFFFFF"/>
            </a:outerShdw>
            <a:reflection stA="50000" endPos="40000" dir="5400000" sy="-100000" algn="bl" rotWithShape="0"/>
          </a:effectLst>
        </p:spPr>
        <p:txBody>
          <a:bodyPr lIns="50800" tIns="50800" rIns="50800" bIns="50800" anchor="ctr"/>
          <a:lstStyle/>
          <a:p>
            <a:pPr>
              <a:defRPr sz="2600"/>
            </a:pPr>
            <a:endParaRPr/>
          </a:p>
        </p:txBody>
      </p:sp>
      <p:pic>
        <p:nvPicPr>
          <p:cNvPr id="25" name="RareFlags_IAS_00242.png" descr="RareFlags_IAS_00242.png"/>
          <p:cNvPicPr>
            <a:picLocks/>
          </p:cNvPicPr>
          <p:nvPr/>
        </p:nvPicPr>
        <p:blipFill>
          <a:blip r:embed="rId2">
            <a:alphaModFix amt="77863"/>
            <a:extLst/>
          </a:blip>
          <a:stretch>
            <a:fillRect/>
          </a:stretch>
        </p:blipFill>
        <p:spPr>
          <a:xfrm>
            <a:off x="823673" y="1258190"/>
            <a:ext cx="11357454" cy="7905840"/>
          </a:xfrm>
          <a:prstGeom prst="rect">
            <a:avLst/>
          </a:prstGeom>
          <a:ln w="12700">
            <a:miter lim="400000"/>
          </a:ln>
          <a:effectLst>
            <a:outerShdw blurRad="457200" dist="25400" dir="5400000" rotWithShape="0">
              <a:srgbClr val="000000"/>
            </a:outerShdw>
            <a:reflection stA="67920" endPos="40000" dir="5400000" sy="-100000" algn="bl" rotWithShape="0"/>
          </a:effectLst>
        </p:spPr>
      </p:pic>
      <p:pic>
        <p:nvPicPr>
          <p:cNvPr id="26" name="American Revolution Title.png" descr="American Revolution Title.png"/>
          <p:cNvPicPr>
            <a:picLocks/>
          </p:cNvPicPr>
          <p:nvPr/>
        </p:nvPicPr>
        <p:blipFill>
          <a:blip r:embed="rId3">
            <a:extLst/>
          </a:blip>
          <a:stretch>
            <a:fillRect/>
          </a:stretch>
        </p:blipFill>
        <p:spPr>
          <a:xfrm>
            <a:off x="193367" y="-21647"/>
            <a:ext cx="12524258" cy="1262483"/>
          </a:xfrm>
          <a:prstGeom prst="rect">
            <a:avLst/>
          </a:prstGeom>
          <a:ln w="12700">
            <a:miter lim="400000"/>
          </a:ln>
        </p:spPr>
      </p:pic>
      <p:sp>
        <p:nvSpPr>
          <p:cNvPr id="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Flag 2">
    <p:spTree>
      <p:nvGrpSpPr>
        <p:cNvPr id="1" name=""/>
        <p:cNvGrpSpPr/>
        <p:nvPr/>
      </p:nvGrpSpPr>
      <p:grpSpPr>
        <a:xfrm>
          <a:off x="0" y="0"/>
          <a:ext cx="0" cy="0"/>
          <a:chOff x="0" y="0"/>
          <a:chExt cx="0" cy="0"/>
        </a:xfrm>
      </p:grpSpPr>
      <p:pic>
        <p:nvPicPr>
          <p:cNvPr id="34" name="RareFlags_IAS_00242.png" descr="RareFlags_IAS_00242.png"/>
          <p:cNvPicPr>
            <a:picLocks/>
          </p:cNvPicPr>
          <p:nvPr/>
        </p:nvPicPr>
        <p:blipFill>
          <a:blip r:embed="rId2">
            <a:alphaModFix amt="77863"/>
            <a:extLst/>
          </a:blip>
          <a:stretch>
            <a:fillRect/>
          </a:stretch>
        </p:blipFill>
        <p:spPr>
          <a:xfrm>
            <a:off x="823673" y="1258190"/>
            <a:ext cx="11357454" cy="7905840"/>
          </a:xfrm>
          <a:prstGeom prst="rect">
            <a:avLst/>
          </a:prstGeom>
          <a:ln w="12700">
            <a:miter lim="400000"/>
          </a:ln>
          <a:effectLst>
            <a:outerShdw blurRad="457200" dist="25400" dir="5400000" rotWithShape="0">
              <a:srgbClr val="000000"/>
            </a:outerShdw>
            <a:reflection stA="67920" endPos="40000" dir="5400000" sy="-100000" algn="bl" rotWithShape="0"/>
          </a:effectLst>
        </p:spPr>
      </p:pic>
      <p:pic>
        <p:nvPicPr>
          <p:cNvPr id="35" name="American Revolution Title.png" descr="American Revolution Title.png"/>
          <p:cNvPicPr>
            <a:picLocks/>
          </p:cNvPicPr>
          <p:nvPr/>
        </p:nvPicPr>
        <p:blipFill>
          <a:blip r:embed="rId3">
            <a:extLst/>
          </a:blip>
          <a:stretch>
            <a:fillRect/>
          </a:stretch>
        </p:blipFill>
        <p:spPr>
          <a:xfrm>
            <a:off x="193367" y="-21647"/>
            <a:ext cx="12524258" cy="1262483"/>
          </a:xfrm>
          <a:prstGeom prst="rect">
            <a:avLst/>
          </a:prstGeom>
          <a:ln w="12700">
            <a:miter lim="400000"/>
          </a:ln>
        </p:spPr>
      </p:pic>
      <p:sp>
        <p:nvSpPr>
          <p:cNvPr id="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Blank copy">
    <p:spTree>
      <p:nvGrpSpPr>
        <p:cNvPr id="1" name=""/>
        <p:cNvGrpSpPr/>
        <p:nvPr/>
      </p:nvGrpSpPr>
      <p:grpSpPr>
        <a:xfrm>
          <a:off x="0" y="0"/>
          <a:ext cx="0" cy="0"/>
          <a:chOff x="0" y="0"/>
          <a:chExt cx="0" cy="0"/>
        </a:xfrm>
      </p:grpSpPr>
      <p:grpSp>
        <p:nvGrpSpPr>
          <p:cNvPr id="70" name="Group"/>
          <p:cNvGrpSpPr/>
          <p:nvPr/>
        </p:nvGrpSpPr>
        <p:grpSpPr>
          <a:xfrm>
            <a:off x="-26711" y="-25418"/>
            <a:ext cx="13058222" cy="1270001"/>
            <a:chOff x="0" y="0"/>
            <a:chExt cx="13058221" cy="1270000"/>
          </a:xfrm>
        </p:grpSpPr>
        <p:sp>
          <p:nvSpPr>
            <p:cNvPr id="68" name="Rectangle"/>
            <p:cNvSpPr/>
            <p:nvPr/>
          </p:nvSpPr>
          <p:spPr>
            <a:xfrm>
              <a:off x="0" y="0"/>
              <a:ext cx="13058222" cy="1270000"/>
            </a:xfrm>
            <a:prstGeom prst="rect">
              <a:avLst/>
            </a:prstGeom>
            <a:solidFill>
              <a:srgbClr val="000000"/>
            </a:solidFill>
            <a:ln w="12700" cap="flat">
              <a:noFill/>
              <a:miter lim="400000"/>
            </a:ln>
            <a:effectLst/>
          </p:spPr>
          <p:txBody>
            <a:bodyPr wrap="square" lIns="50800" tIns="50800" rIns="50800" bIns="50800" numCol="1" anchor="ctr">
              <a:noAutofit/>
            </a:bodyPr>
            <a:lstStyle/>
            <a:p>
              <a:pPr>
                <a:defRPr sz="2600"/>
              </a:pPr>
              <a:endParaRPr/>
            </a:p>
          </p:txBody>
        </p:sp>
        <p:pic>
          <p:nvPicPr>
            <p:cNvPr id="69" name="American Revolution Title.png" descr="American Revolution Title.png"/>
            <p:cNvPicPr>
              <a:picLocks/>
            </p:cNvPicPr>
            <p:nvPr/>
          </p:nvPicPr>
          <p:blipFill>
            <a:blip r:embed="rId2">
              <a:extLst/>
            </a:blip>
            <a:srcRect/>
            <a:stretch>
              <a:fillRect/>
            </a:stretch>
          </p:blipFill>
          <p:spPr>
            <a:xfrm>
              <a:off x="220078" y="3770"/>
              <a:ext cx="12524258" cy="1262483"/>
            </a:xfrm>
            <a:prstGeom prst="rect">
              <a:avLst/>
            </a:prstGeom>
            <a:ln w="12700" cap="flat">
              <a:noFill/>
              <a:miter lim="400000"/>
            </a:ln>
            <a:effectLst>
              <a:outerShdw blurRad="50800" dist="97114" dir="4157850" rotWithShape="0">
                <a:srgbClr val="000000"/>
              </a:outerShdw>
            </a:effectLst>
          </p:spPr>
        </p:pic>
      </p:grpSp>
      <p:sp>
        <p:nvSpPr>
          <p:cNvPr id="71" name="Rectangle"/>
          <p:cNvSpPr/>
          <p:nvPr/>
        </p:nvSpPr>
        <p:spPr>
          <a:xfrm>
            <a:off x="-28287" y="8883391"/>
            <a:ext cx="13061374" cy="938978"/>
          </a:xfrm>
          <a:prstGeom prst="rect">
            <a:avLst/>
          </a:prstGeom>
          <a:solidFill>
            <a:schemeClr val="accent5">
              <a:satOff val="19767"/>
              <a:lumOff val="-23491"/>
            </a:schemeClr>
          </a:solidFill>
          <a:ln w="12700">
            <a:miter lim="400000"/>
          </a:ln>
        </p:spPr>
        <p:txBody>
          <a:bodyPr lIns="50800" tIns="50800" rIns="50800" bIns="50800" anchor="ctr"/>
          <a:lstStyle/>
          <a:p>
            <a:pPr>
              <a:defRPr sz="2600"/>
            </a:pPr>
            <a:endParaRPr/>
          </a:p>
        </p:txBody>
      </p:sp>
      <p:sp>
        <p:nvSpPr>
          <p:cNvPr id="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 name="Title Text"/>
          <p:cNvSpPr txBox="1">
            <a:spLocks noGrp="1"/>
          </p:cNvSpPr>
          <p:nvPr>
            <p:ph type="title"/>
          </p:nvPr>
        </p:nvSpPr>
        <p:spPr>
          <a:xfrm>
            <a:off x="1270000" y="1638300"/>
            <a:ext cx="10464800" cy="3302000"/>
          </a:xfrm>
          <a:prstGeom prst="rect">
            <a:avLst/>
          </a:prstGeom>
        </p:spPr>
        <p:txBody>
          <a:bodyPr anchor="b">
            <a:noAutofit/>
          </a:bodyPr>
          <a:lstStyle>
            <a:lvl1pPr>
              <a:defRPr sz="8400">
                <a:latin typeface="Gill Sans"/>
                <a:ea typeface="Gill Sans"/>
                <a:cs typeface="Gill Sans"/>
                <a:sym typeface="Gill Sans"/>
              </a:defRPr>
            </a:lvl1pPr>
          </a:lstStyle>
          <a:p>
            <a:r>
              <a:t>Title Text</a:t>
            </a:r>
          </a:p>
        </p:txBody>
      </p:sp>
      <p:sp>
        <p:nvSpPr>
          <p:cNvPr id="19" name="Body Level One…"/>
          <p:cNvSpPr txBox="1">
            <a:spLocks noGrp="1"/>
          </p:cNvSpPr>
          <p:nvPr>
            <p:ph type="body" sz="quarter" idx="1"/>
          </p:nvPr>
        </p:nvSpPr>
        <p:spPr>
          <a:xfrm>
            <a:off x="1270000" y="5029200"/>
            <a:ext cx="10464800" cy="1130300"/>
          </a:xfrm>
          <a:prstGeom prst="rect">
            <a:avLst/>
          </a:prstGeom>
        </p:spPr>
        <p:txBody>
          <a:bodyPr anchor="t">
            <a:noAutofit/>
          </a:bodyPr>
          <a:lstStyle>
            <a:lvl1pPr marL="0" indent="0" algn="ctr">
              <a:spcBef>
                <a:spcPts val="0"/>
              </a:spcBef>
              <a:buSzTx/>
              <a:buNone/>
              <a:defRPr sz="3600">
                <a:latin typeface="Gill Sans"/>
                <a:ea typeface="Gill Sans"/>
                <a:cs typeface="Gill Sans"/>
                <a:sym typeface="Gill Sans"/>
              </a:defRPr>
            </a:lvl1pPr>
            <a:lvl2pPr marL="0" indent="0" algn="ctr">
              <a:spcBef>
                <a:spcPts val="0"/>
              </a:spcBef>
              <a:buSzTx/>
              <a:buNone/>
              <a:defRPr sz="3600">
                <a:latin typeface="Gill Sans"/>
                <a:ea typeface="Gill Sans"/>
                <a:cs typeface="Gill Sans"/>
                <a:sym typeface="Gill Sans"/>
              </a:defRPr>
            </a:lvl2pPr>
            <a:lvl3pPr marL="0" indent="0" algn="ctr">
              <a:spcBef>
                <a:spcPts val="0"/>
              </a:spcBef>
              <a:buSzTx/>
              <a:buNone/>
              <a:defRPr sz="3600">
                <a:latin typeface="Gill Sans"/>
                <a:ea typeface="Gill Sans"/>
                <a:cs typeface="Gill Sans"/>
                <a:sym typeface="Gill Sans"/>
              </a:defRPr>
            </a:lvl3pPr>
            <a:lvl4pPr marL="0" indent="0" algn="ctr">
              <a:spcBef>
                <a:spcPts val="0"/>
              </a:spcBef>
              <a:buSzTx/>
              <a:buNone/>
              <a:defRPr sz="3600">
                <a:latin typeface="Gill Sans"/>
                <a:ea typeface="Gill Sans"/>
                <a:cs typeface="Gill Sans"/>
                <a:sym typeface="Gill Sans"/>
              </a:defRPr>
            </a:lvl4pPr>
            <a:lvl5pPr marL="0" indent="0" algn="ctr">
              <a:spcBef>
                <a:spcPts val="0"/>
              </a:spcBef>
              <a:buSzTx/>
              <a:buNone/>
              <a:defRPr sz="3600">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0" name="Slide Number"/>
          <p:cNvSpPr txBox="1">
            <a:spLocks noGrp="1"/>
          </p:cNvSpPr>
          <p:nvPr>
            <p:ph type="sldNum" sz="quarter" idx="2"/>
          </p:nvPr>
        </p:nvSpPr>
        <p:spPr>
          <a:xfrm>
            <a:off x="6324600" y="9258300"/>
            <a:ext cx="342900" cy="368300"/>
          </a:xfrm>
          <a:prstGeom prst="rect">
            <a:avLst/>
          </a:prstGeom>
        </p:spPr>
        <p:txBody>
          <a:bodyPr/>
          <a:lstStyle>
            <a:lvl1pPr>
              <a:defRPr>
                <a:latin typeface="Gill Sans"/>
                <a:ea typeface="Gill Sans"/>
                <a:cs typeface="Gill Sans"/>
                <a:sym typeface="Gill Sans"/>
              </a:defRPr>
            </a:lvl1pPr>
          </a:lstStyle>
          <a:p>
            <a:fld id="{86CB4B4D-7CA3-9044-876B-883B54F8677D}" type="slidenum">
              <a:t>‹#›</a:t>
            </a:fld>
            <a:endParaRPr/>
          </a:p>
        </p:txBody>
      </p:sp>
    </p:spTree>
    <p:extLst>
      <p:ext uri="{BB962C8B-B14F-4D97-AF65-F5344CB8AC3E}">
        <p14:creationId xmlns:p14="http://schemas.microsoft.com/office/powerpoint/2010/main" val="4128866657"/>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Rectangle"/>
          <p:cNvSpPr/>
          <p:nvPr/>
        </p:nvSpPr>
        <p:spPr>
          <a:xfrm>
            <a:off x="-28287" y="8883391"/>
            <a:ext cx="13061374" cy="938978"/>
          </a:xfrm>
          <a:prstGeom prst="rect">
            <a:avLst/>
          </a:prstGeom>
          <a:solidFill>
            <a:schemeClr val="accent5">
              <a:satOff val="19767"/>
              <a:lumOff val="-23491"/>
            </a:schemeClr>
          </a:solidFill>
          <a:ln w="12700">
            <a:miter lim="400000"/>
          </a:ln>
        </p:spPr>
        <p:txBody>
          <a:bodyPr lIns="50800" tIns="50800" rIns="50800" bIns="50800" anchor="ctr"/>
          <a:lstStyle/>
          <a:p>
            <a:pPr>
              <a:defRPr sz="2600"/>
            </a:pPr>
            <a:endParaRPr/>
          </a:p>
        </p:txBody>
      </p:sp>
      <p:pic>
        <p:nvPicPr>
          <p:cNvPr id="3" name="British Flag.jpg" descr="British Flag.jpg"/>
          <p:cNvPicPr>
            <a:picLocks/>
          </p:cNvPicPr>
          <p:nvPr/>
        </p:nvPicPr>
        <p:blipFill>
          <a:blip r:embed="rId8">
            <a:alphaModFix amt="36481"/>
            <a:extLst/>
          </a:blip>
          <a:srcRect t="1514"/>
          <a:stretch>
            <a:fillRect/>
          </a:stretch>
        </p:blipFill>
        <p:spPr>
          <a:xfrm>
            <a:off x="125771" y="913010"/>
            <a:ext cx="12879030" cy="7927453"/>
          </a:xfrm>
          <a:prstGeom prst="rect">
            <a:avLst/>
          </a:prstGeom>
          <a:ln w="12700">
            <a:miter lim="400000"/>
          </a:ln>
          <a:effectLst>
            <a:outerShdw blurRad="63500" dist="25400" dir="5400000" rotWithShape="0">
              <a:srgbClr val="000000">
                <a:alpha val="50000"/>
              </a:srgbClr>
            </a:outerShdw>
            <a:reflection stA="69216" endPos="40000" dir="5400000" sy="-100000" algn="bl" rotWithShape="0"/>
          </a:effectLst>
        </p:spPr>
      </p:pic>
      <p:pic>
        <p:nvPicPr>
          <p:cNvPr id="4" name="RareFlags_IAS_00242.png" descr="RareFlags_IAS_00242.png"/>
          <p:cNvPicPr>
            <a:picLocks/>
          </p:cNvPicPr>
          <p:nvPr/>
        </p:nvPicPr>
        <p:blipFill>
          <a:blip r:embed="rId9">
            <a:alphaModFix amt="77863"/>
            <a:extLst/>
          </a:blip>
          <a:stretch>
            <a:fillRect/>
          </a:stretch>
        </p:blipFill>
        <p:spPr>
          <a:xfrm>
            <a:off x="2036262" y="2004756"/>
            <a:ext cx="8932276" cy="6005462"/>
          </a:xfrm>
          <a:prstGeom prst="rect">
            <a:avLst/>
          </a:prstGeom>
          <a:ln w="12700">
            <a:miter lim="400000"/>
          </a:ln>
          <a:effectLst>
            <a:outerShdw blurRad="457200" dist="25400" dir="5400000" rotWithShape="0">
              <a:srgbClr val="000000"/>
            </a:outerShdw>
          </a:effectLst>
        </p:spPr>
      </p:pic>
      <p:pic>
        <p:nvPicPr>
          <p:cNvPr id="5" name="American Revolution Title.png" descr="American Revolution Title.png"/>
          <p:cNvPicPr>
            <a:picLocks/>
          </p:cNvPicPr>
          <p:nvPr/>
        </p:nvPicPr>
        <p:blipFill>
          <a:blip r:embed="rId10">
            <a:extLst/>
          </a:blip>
          <a:stretch>
            <a:fillRect/>
          </a:stretch>
        </p:blipFill>
        <p:spPr>
          <a:xfrm>
            <a:off x="193367" y="-21647"/>
            <a:ext cx="12524258" cy="1262483"/>
          </a:xfrm>
          <a:prstGeom prst="rect">
            <a:avLst/>
          </a:prstGeom>
          <a:ln w="12700">
            <a:miter lim="400000"/>
          </a:ln>
        </p:spPr>
      </p:pic>
      <p:sp>
        <p:nvSpPr>
          <p:cNvPr id="6" name="Title Text"/>
          <p:cNvSpPr txBox="1">
            <a:spLocks noGrp="1"/>
          </p:cNvSpPr>
          <p:nvPr>
            <p:ph type="title"/>
          </p:nvPr>
        </p:nvSpPr>
        <p:spPr>
          <a:xfrm>
            <a:off x="952500" y="254000"/>
            <a:ext cx="11099800" cy="2159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7" name="Body Level One…"/>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8" name="Slide Number"/>
          <p:cNvSpPr txBox="1">
            <a:spLocks noGrp="1"/>
          </p:cNvSpPr>
          <p:nvPr>
            <p:ph type="sldNum" sz="quarter" idx="2"/>
          </p:nvPr>
        </p:nvSpPr>
        <p:spPr>
          <a:xfrm>
            <a:off x="6311798" y="9258300"/>
            <a:ext cx="368504" cy="381000"/>
          </a:xfrm>
          <a:prstGeom prst="rect">
            <a:avLst/>
          </a:prstGeom>
          <a:ln w="12700">
            <a:miter lim="400000"/>
          </a:ln>
        </p:spPr>
        <p:txBody>
          <a:bodyPr wrap="none" lIns="50800" tIns="50800" rIns="50800" bIns="50800">
            <a:spAutoFit/>
          </a:bodyPr>
          <a:lstStyle>
            <a:lvl1pPr>
              <a:defRPr sz="1800"/>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50" r:id="rId1"/>
    <p:sldLayoutId id="2147483651" r:id="rId2"/>
    <p:sldLayoutId id="2147483653" r:id="rId3"/>
    <p:sldLayoutId id="2147483654" r:id="rId4"/>
    <p:sldLayoutId id="2147483655" r:id="rId5"/>
    <p:sldLayoutId id="2147483656" r:id="rId6"/>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3.xml"/><Relationship Id="rId7" Type="http://schemas.openxmlformats.org/officeDocument/2006/relationships/image" Target="../media/image8.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5.xml"/><Relationship Id="rId7" Type="http://schemas.openxmlformats.org/officeDocument/2006/relationships/image" Target="../media/image14.png"/><Relationship Id="rId2" Type="http://schemas.openxmlformats.org/officeDocument/2006/relationships/video" Target="../media/media2.m4v"/><Relationship Id="rId1" Type="http://schemas.microsoft.com/office/2007/relationships/media" Target="../media/media2.m4v"/><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notesSlide" Target="../notesSlides/notesSlide5.xml"/><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4.xml"/><Relationship Id="rId7" Type="http://schemas.openxmlformats.org/officeDocument/2006/relationships/image" Target="../media/image19.jpe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8.png"/><Relationship Id="rId5" Type="http://schemas.openxmlformats.org/officeDocument/2006/relationships/image" Target="../media/image17.jpeg"/><Relationship Id="rId10" Type="http://schemas.openxmlformats.org/officeDocument/2006/relationships/image" Target="../media/image21.png"/><Relationship Id="rId4" Type="http://schemas.openxmlformats.org/officeDocument/2006/relationships/notesSlide" Target="../notesSlides/notesSlide6.xml"/><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image" Target="../media/image24.tif"/><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3.png"/><Relationship Id="rId5" Type="http://schemas.openxmlformats.org/officeDocument/2006/relationships/image" Target="../media/image22.jpeg"/><Relationship Id="rId10" Type="http://schemas.openxmlformats.org/officeDocument/2006/relationships/image" Target="../media/image26.png"/><Relationship Id="rId4" Type="http://schemas.openxmlformats.org/officeDocument/2006/relationships/notesSlide" Target="../notesSlides/notesSlide7.xml"/><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media" Target="../media/media5.mp4"/><Relationship Id="rId7" Type="http://schemas.openxmlformats.org/officeDocument/2006/relationships/image" Target="../media/image22.jpe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notesSlide" Target="../notesSlides/notesSlide8.xml"/><Relationship Id="rId5" Type="http://schemas.openxmlformats.org/officeDocument/2006/relationships/slideLayout" Target="../slideLayouts/slideLayout4.xml"/><Relationship Id="rId10" Type="http://schemas.openxmlformats.org/officeDocument/2006/relationships/image" Target="../media/image27.png"/><Relationship Id="rId4" Type="http://schemas.openxmlformats.org/officeDocument/2006/relationships/video" Target="../media/media5.mp4"/><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In 1754 Benjamin Franklin drew this image of a severed snake to encourage the British colonies to unite against the threat posed by French and Indian forces. It regained popularity later during the American Revolution."/>
          <p:cNvSpPr txBox="1">
            <a:spLocks noGrp="1"/>
          </p:cNvSpPr>
          <p:nvPr>
            <p:ph type="title" idx="4294967295"/>
          </p:nvPr>
        </p:nvSpPr>
        <p:spPr>
          <a:xfrm>
            <a:off x="254185" y="408077"/>
            <a:ext cx="10438510" cy="2098056"/>
          </a:xfrm>
          <a:prstGeom prst="rect">
            <a:avLst/>
          </a:prstGeom>
          <a:effectLst>
            <a:outerShdw blurRad="254000" dir="5400000" rotWithShape="0">
              <a:srgbClr val="000000"/>
            </a:outerShdw>
          </a:effectLst>
        </p:spPr>
        <p:txBody>
          <a:bodyPr anchor="b">
            <a:noAutofit/>
          </a:bodyPr>
          <a:lstStyle/>
          <a:p>
            <a:pPr algn="l"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a:effectLst>
                  <a:outerShdw blurRad="50800" dir="18900000" rotWithShape="0">
                    <a:srgbClr val="000000"/>
                  </a:outerShdw>
                </a:effectLst>
                <a:latin typeface="Arial"/>
                <a:ea typeface="Arial"/>
                <a:cs typeface="Arial"/>
                <a:sym typeface="Arial"/>
              </a:defRPr>
            </a:pPr>
            <a:r>
              <a:rPr sz="4200" b="1" dirty="0"/>
              <a:t>In 1754</a:t>
            </a:r>
            <a:r>
              <a:rPr dirty="0"/>
              <a:t> Benjamin Franklin drew this image of a severed snake to encourage the British colonies to unite against the threat posed by French and Indian forces. It regained popularity later during the American Revolution.</a:t>
            </a:r>
          </a:p>
        </p:txBody>
      </p:sp>
      <p:pic>
        <p:nvPicPr>
          <p:cNvPr id="62" name="Benjamin_Franklin_-_Join_or_Die.jpg" descr="Benjamin_Franklin_-_Join_or_Die.jpg"/>
          <p:cNvPicPr>
            <a:picLocks noChangeAspect="1"/>
          </p:cNvPicPr>
          <p:nvPr/>
        </p:nvPicPr>
        <p:blipFill>
          <a:blip r:embed="rId3">
            <a:extLst/>
          </a:blip>
          <a:stretch>
            <a:fillRect/>
          </a:stretch>
        </p:blipFill>
        <p:spPr>
          <a:xfrm>
            <a:off x="287421" y="2852504"/>
            <a:ext cx="8781420" cy="6330136"/>
          </a:xfrm>
          <a:prstGeom prst="rect">
            <a:avLst/>
          </a:prstGeom>
          <a:ln w="12700">
            <a:miter lim="400000"/>
          </a:ln>
          <a:effectLst>
            <a:reflection stA="50000" endPos="40000" dir="5400000" sy="-100000" algn="bl" rotWithShape="0"/>
          </a:effectLst>
        </p:spPr>
      </p:pic>
      <p:sp>
        <p:nvSpPr>
          <p:cNvPr id="63" name="1. Describe the cartoon, including the caption.…"/>
          <p:cNvSpPr txBox="1"/>
          <p:nvPr/>
        </p:nvSpPr>
        <p:spPr>
          <a:xfrm>
            <a:off x="9146116" y="2740570"/>
            <a:ext cx="3580361" cy="5815622"/>
          </a:xfrm>
          <a:prstGeom prst="rect">
            <a:avLst/>
          </a:prstGeom>
          <a:ln w="12700">
            <a:miter lim="400000"/>
          </a:ln>
          <a:effectLst>
            <a:outerShdw blurRad="254000" dir="5400000" rotWithShape="0">
              <a:srgbClr val="000000"/>
            </a:outerShdw>
          </a:effectLst>
          <a:extLst>
            <a:ext uri="{C572A759-6A51-4108-AA02-DFA0A04FC94B}">
              <ma14:wrappingTextBoxFlag xmlns="" xmlns:ma14="http://schemas.microsoft.com/office/mac/drawingml/2011/main" val="1"/>
            </a:ext>
          </a:extLst>
        </p:spPr>
        <p:txBody>
          <a:bodyPr lIns="50800" tIns="50800" rIns="50800" bIns="50800" anchor="b"/>
          <a:lstStyle/>
          <a:p>
            <a:pPr marL="353928" indent="-353928" algn="l" defTabSz="457200">
              <a:tabLst>
                <a:tab pos="711200" algn="l"/>
                <a:tab pos="1066800" algn="l"/>
                <a:tab pos="1422400" algn="l"/>
                <a:tab pos="1778000" algn="l"/>
                <a:tab pos="2133600" algn="l"/>
                <a:tab pos="2489200" algn="l"/>
                <a:tab pos="2844800" algn="l"/>
                <a:tab pos="3200400" algn="l"/>
                <a:tab pos="3556000" algn="l"/>
                <a:tab pos="3911600" algn="l"/>
                <a:tab pos="4267200" algn="l"/>
              </a:tabLst>
              <a:defRPr sz="3000">
                <a:effectLst>
                  <a:outerShdw blurRad="50800" dir="18900000" rotWithShape="0">
                    <a:srgbClr val="000000"/>
                  </a:outerShdw>
                </a:effectLst>
                <a:latin typeface="Arial"/>
                <a:ea typeface="Arial"/>
                <a:cs typeface="Arial"/>
                <a:sym typeface="Arial"/>
              </a:defRPr>
            </a:pPr>
            <a:r>
              <a:rPr dirty="0"/>
              <a:t>1. Describe the cartoon, including the caption. </a:t>
            </a:r>
          </a:p>
          <a:p>
            <a:pPr marL="353928" indent="-353928" algn="l" defTabSz="457200">
              <a:tabLst>
                <a:tab pos="711200" algn="l"/>
                <a:tab pos="1066800" algn="l"/>
                <a:tab pos="1422400" algn="l"/>
                <a:tab pos="1778000" algn="l"/>
                <a:tab pos="2133600" algn="l"/>
                <a:tab pos="2489200" algn="l"/>
                <a:tab pos="2844800" algn="l"/>
                <a:tab pos="3200400" algn="l"/>
                <a:tab pos="3556000" algn="l"/>
                <a:tab pos="3911600" algn="l"/>
                <a:tab pos="4267200" algn="l"/>
              </a:tabLst>
              <a:defRPr sz="3000">
                <a:effectLst>
                  <a:outerShdw blurRad="50800" dir="18900000" rotWithShape="0">
                    <a:srgbClr val="000000"/>
                  </a:outerShdw>
                </a:effectLst>
                <a:latin typeface="Arial"/>
                <a:ea typeface="Arial"/>
                <a:cs typeface="Arial"/>
                <a:sym typeface="Arial"/>
              </a:defRPr>
            </a:pPr>
            <a:endParaRPr dirty="0"/>
          </a:p>
          <a:p>
            <a:pPr marL="353928" indent="-353928" algn="l" defTabSz="457200">
              <a:tabLst>
                <a:tab pos="711200" algn="l"/>
                <a:tab pos="1066800" algn="l"/>
                <a:tab pos="1422400" algn="l"/>
                <a:tab pos="1778000" algn="l"/>
                <a:tab pos="2133600" algn="l"/>
                <a:tab pos="2489200" algn="l"/>
                <a:tab pos="2844800" algn="l"/>
                <a:tab pos="3200400" algn="l"/>
                <a:tab pos="3556000" algn="l"/>
                <a:tab pos="3911600" algn="l"/>
                <a:tab pos="4267200" algn="l"/>
              </a:tabLst>
              <a:defRPr sz="3000">
                <a:effectLst>
                  <a:outerShdw blurRad="50800" dir="18900000" rotWithShape="0">
                    <a:srgbClr val="000000"/>
                  </a:outerShdw>
                </a:effectLst>
                <a:latin typeface="Arial"/>
                <a:ea typeface="Arial"/>
                <a:cs typeface="Arial"/>
                <a:sym typeface="Arial"/>
              </a:defRPr>
            </a:pPr>
            <a:r>
              <a:rPr dirty="0"/>
              <a:t>2. What was the message of the cartoon </a:t>
            </a:r>
            <a:endParaRPr sz="1200" dirty="0">
              <a:latin typeface="Times"/>
              <a:ea typeface="Times"/>
              <a:cs typeface="Times"/>
              <a:sym typeface="Times"/>
            </a:endParaRPr>
          </a:p>
          <a:p>
            <a:pPr marL="353928" indent="-353928" algn="l" defTabSz="457200">
              <a:tabLst>
                <a:tab pos="711200" algn="l"/>
                <a:tab pos="1066800" algn="l"/>
                <a:tab pos="1422400" algn="l"/>
                <a:tab pos="1778000" algn="l"/>
                <a:tab pos="2133600" algn="l"/>
                <a:tab pos="2489200" algn="l"/>
                <a:tab pos="2844800" algn="l"/>
                <a:tab pos="3200400" algn="l"/>
                <a:tab pos="3556000" algn="l"/>
                <a:tab pos="3911600" algn="l"/>
                <a:tab pos="4267200" algn="l"/>
              </a:tabLst>
              <a:defRPr sz="3000">
                <a:effectLst>
                  <a:outerShdw blurRad="50800" dir="18900000" rotWithShape="0">
                    <a:srgbClr val="000000"/>
                  </a:outerShdw>
                </a:effectLst>
                <a:latin typeface="Arial"/>
                <a:ea typeface="Arial"/>
                <a:cs typeface="Arial"/>
                <a:sym typeface="Arial"/>
              </a:defRPr>
            </a:pPr>
            <a:endParaRPr sz="1200" dirty="0">
              <a:latin typeface="Times"/>
              <a:ea typeface="Times"/>
              <a:cs typeface="Times"/>
              <a:sym typeface="Times"/>
            </a:endParaRPr>
          </a:p>
          <a:p>
            <a:pPr marL="353928" indent="-353928" algn="l" defTabSz="457200">
              <a:tabLst>
                <a:tab pos="711200" algn="l"/>
                <a:tab pos="1066800" algn="l"/>
                <a:tab pos="1422400" algn="l"/>
                <a:tab pos="1778000" algn="l"/>
                <a:tab pos="2133600" algn="l"/>
                <a:tab pos="2489200" algn="l"/>
                <a:tab pos="2844800" algn="l"/>
                <a:tab pos="3200400" algn="l"/>
                <a:tab pos="3556000" algn="l"/>
                <a:tab pos="3911600" algn="l"/>
                <a:tab pos="4267200" algn="l"/>
              </a:tabLst>
              <a:defRPr sz="3000">
                <a:effectLst>
                  <a:outerShdw blurRad="50800" dir="18900000" rotWithShape="0">
                    <a:srgbClr val="000000"/>
                  </a:outerShdw>
                </a:effectLst>
                <a:latin typeface="Arial"/>
                <a:ea typeface="Arial"/>
                <a:cs typeface="Arial"/>
                <a:sym typeface="Arial"/>
              </a:defRPr>
            </a:pPr>
            <a:r>
              <a:rPr dirty="0"/>
              <a:t>3. Why might the cartoon made a comeback during the Revolution?</a:t>
            </a:r>
          </a:p>
        </p:txBody>
      </p:sp>
    </p:spTree>
    <p:extLst>
      <p:ext uri="{BB962C8B-B14F-4D97-AF65-F5344CB8AC3E}">
        <p14:creationId xmlns:p14="http://schemas.microsoft.com/office/powerpoint/2010/main" val="3279481607"/>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Rectangle"/>
          <p:cNvSpPr/>
          <p:nvPr/>
        </p:nvSpPr>
        <p:spPr>
          <a:xfrm>
            <a:off x="-28287" y="8883391"/>
            <a:ext cx="13061374" cy="938978"/>
          </a:xfrm>
          <a:prstGeom prst="rect">
            <a:avLst/>
          </a:prstGeom>
          <a:solidFill>
            <a:schemeClr val="accent5">
              <a:satOff val="19767"/>
              <a:lumOff val="-23491"/>
            </a:schemeClr>
          </a:solidFill>
          <a:ln w="12700">
            <a:miter lim="400000"/>
          </a:ln>
        </p:spPr>
        <p:txBody>
          <a:bodyPr lIns="50800" tIns="50800" rIns="50800" bIns="50800" anchor="ctr"/>
          <a:lstStyle/>
          <a:p>
            <a:pPr>
              <a:defRPr sz="2600"/>
            </a:pPr>
            <a:endParaRPr/>
          </a:p>
        </p:txBody>
      </p:sp>
      <p:pic>
        <p:nvPicPr>
          <p:cNvPr id="306" name="British Flag.jpg" descr="British Flag.jpg"/>
          <p:cNvPicPr>
            <a:picLocks/>
          </p:cNvPicPr>
          <p:nvPr/>
        </p:nvPicPr>
        <p:blipFill>
          <a:blip r:embed="rId2">
            <a:alphaModFix amt="36481"/>
            <a:extLst/>
          </a:blip>
          <a:srcRect t="1514"/>
          <a:stretch>
            <a:fillRect/>
          </a:stretch>
        </p:blipFill>
        <p:spPr>
          <a:xfrm>
            <a:off x="125771" y="913010"/>
            <a:ext cx="12879030" cy="7927453"/>
          </a:xfrm>
          <a:prstGeom prst="rect">
            <a:avLst/>
          </a:prstGeom>
          <a:ln w="12700">
            <a:miter lim="400000"/>
          </a:ln>
          <a:effectLst>
            <a:outerShdw blurRad="63500" dist="25400" dir="5400000" rotWithShape="0">
              <a:srgbClr val="000000">
                <a:alpha val="50000"/>
              </a:srgbClr>
            </a:outerShdw>
            <a:reflection stA="69216" endPos="40000" dir="5400000" sy="-100000" algn="bl" rotWithShape="0"/>
          </a:effectLst>
        </p:spPr>
      </p:pic>
      <p:pic>
        <p:nvPicPr>
          <p:cNvPr id="307" name="RareFlags_IAS_00242.png" descr="RareFlags_IAS_00242.png"/>
          <p:cNvPicPr>
            <a:picLocks/>
          </p:cNvPicPr>
          <p:nvPr/>
        </p:nvPicPr>
        <p:blipFill>
          <a:blip r:embed="rId3">
            <a:alphaModFix amt="77863"/>
            <a:extLst/>
          </a:blip>
          <a:stretch>
            <a:fillRect/>
          </a:stretch>
        </p:blipFill>
        <p:spPr>
          <a:xfrm>
            <a:off x="2194903" y="2929751"/>
            <a:ext cx="7823261" cy="4768087"/>
          </a:xfrm>
          <a:prstGeom prst="rect">
            <a:avLst/>
          </a:prstGeom>
          <a:ln w="12700">
            <a:miter lim="400000"/>
          </a:ln>
          <a:effectLst>
            <a:outerShdw blurRad="457200" dist="25400" dir="5400000" rotWithShape="0">
              <a:srgbClr val="000000"/>
            </a:outerShdw>
          </a:effectLst>
        </p:spPr>
      </p:pic>
      <p:pic>
        <p:nvPicPr>
          <p:cNvPr id="308" name="American Revolution Title.png" descr="American Revolution Title.png"/>
          <p:cNvPicPr>
            <a:picLocks/>
          </p:cNvPicPr>
          <p:nvPr/>
        </p:nvPicPr>
        <p:blipFill>
          <a:blip r:embed="rId4">
            <a:extLst/>
          </a:blip>
          <a:stretch>
            <a:fillRect/>
          </a:stretch>
        </p:blipFill>
        <p:spPr>
          <a:xfrm>
            <a:off x="193367" y="-21647"/>
            <a:ext cx="12524258" cy="1262483"/>
          </a:xfrm>
          <a:prstGeom prst="rect">
            <a:avLst/>
          </a:prstGeom>
          <a:ln w="12700">
            <a:miter lim="400000"/>
          </a:ln>
          <a:effectLst>
            <a:outerShdw blurRad="50800" dist="50800" dir="2700000" algn="tl" rotWithShape="0">
              <a:srgbClr val="000000">
                <a:alpha val="98000"/>
              </a:srgbClr>
            </a:outerShdw>
          </a:effectLst>
        </p:spPr>
      </p:pic>
      <p:sp>
        <p:nvSpPr>
          <p:cNvPr id="2" name="Rectangle 1"/>
          <p:cNvSpPr/>
          <p:nvPr/>
        </p:nvSpPr>
        <p:spPr>
          <a:xfrm>
            <a:off x="844550" y="5211150"/>
            <a:ext cx="11315700" cy="4524315"/>
          </a:xfrm>
          <a:prstGeom prst="rect">
            <a:avLst/>
          </a:prstGeom>
          <a:gradFill>
            <a:gsLst>
              <a:gs pos="0">
                <a:srgbClr val="D6B19C"/>
              </a:gs>
              <a:gs pos="30000">
                <a:srgbClr val="D49E6C"/>
              </a:gs>
              <a:gs pos="70000">
                <a:srgbClr val="A65528"/>
              </a:gs>
              <a:gs pos="100000">
                <a:srgbClr val="663012"/>
              </a:gs>
            </a:gsLst>
            <a:lin ang="5400000" scaled="0"/>
          </a:gradFill>
        </p:spPr>
        <p:txBody>
          <a:bodyPr wrap="square">
            <a:spAutoFit/>
          </a:bodyPr>
          <a:lstStyle/>
          <a:p>
            <a:pPr algn="l"/>
            <a:r>
              <a:rPr lang="en-US" b="1" dirty="0">
                <a:solidFill>
                  <a:schemeClr val="bg1"/>
                </a:solidFill>
              </a:rPr>
              <a:t>American Revolution Significance </a:t>
            </a:r>
            <a:endParaRPr lang="en-US" dirty="0">
              <a:solidFill>
                <a:schemeClr val="bg1"/>
              </a:solidFill>
            </a:endParaRPr>
          </a:p>
          <a:p>
            <a:pPr marL="742950" lvl="0" indent="-742950" algn="l">
              <a:buFont typeface="+mj-lt"/>
              <a:buAutoNum type="arabicPeriod"/>
            </a:pPr>
            <a:r>
              <a:rPr lang="en-US" dirty="0"/>
              <a:t>It was the first time a </a:t>
            </a:r>
            <a:r>
              <a:rPr lang="en-US" dirty="0" smtClean="0"/>
              <a:t>colony revolted against its </a:t>
            </a:r>
            <a:r>
              <a:rPr lang="en-US" dirty="0"/>
              <a:t>mother country </a:t>
            </a:r>
          </a:p>
          <a:p>
            <a:pPr marL="742950" lvl="0" indent="-742950" algn="l">
              <a:buFont typeface="+mj-lt"/>
              <a:buAutoNum type="arabicPeriod"/>
            </a:pPr>
            <a:r>
              <a:rPr lang="en-US" dirty="0"/>
              <a:t>It was the first time a gov’t was created using Enlightenment ideas of limited gov’t &amp;  individual </a:t>
            </a:r>
            <a:r>
              <a:rPr lang="en-US" dirty="0" smtClean="0"/>
              <a:t>freedom.</a:t>
            </a:r>
            <a:endParaRPr lang="en-US" dirty="0"/>
          </a:p>
          <a:p>
            <a:pPr marL="742950" lvl="0" indent="-742950" algn="l">
              <a:buFont typeface="+mj-lt"/>
              <a:buAutoNum type="arabicPeriod"/>
            </a:pPr>
            <a:r>
              <a:rPr lang="en-US" dirty="0"/>
              <a:t>The success in America </a:t>
            </a:r>
            <a:r>
              <a:rPr lang="en-US" dirty="0" smtClean="0"/>
              <a:t>encouraged revolutions </a:t>
            </a:r>
            <a:r>
              <a:rPr lang="en-US" dirty="0"/>
              <a:t>in Europe &amp; Latin America</a:t>
            </a:r>
          </a:p>
        </p:txBody>
      </p:sp>
    </p:spTree>
    <p:extLst>
      <p:ext uri="{BB962C8B-B14F-4D97-AF65-F5344CB8AC3E}">
        <p14:creationId xmlns:p14="http://schemas.microsoft.com/office/powerpoint/2010/main" val="767982924"/>
      </p:ext>
    </p:extLst>
  </p:cSld>
  <p:clrMapOvr>
    <a:masterClrMapping/>
  </p:clrMapOvr>
  <mc:AlternateContent xmlns:mc="http://schemas.openxmlformats.org/markup-compatibility/2006" xmlns:p14="http://schemas.microsoft.com/office/powerpoint/2010/main">
    <mc:Choice xmlns="" xmlns:p15="http://schemas.microsoft.com/office/powerpoint/2012/main" Requires="p15">
      <p:transition xmlns:p14="http://schemas.microsoft.com/office/powerpoint/2010/main" spd="med" advClick="1" p14:dur="1000">
        <p15:prstTrans prst="pageCurlDouble"/>
      </p:transition>
    </mc:Choice>
    <mc:Choice Requires="p14">
      <p:transition spd="slow">
        <p14:prism dir="d"/>
      </p:transition>
    </mc:Choice>
    <mc:Fallback xmlns="">
      <p:transition spd="med">
        <p:fade/>
      </p:transition>
    </mc:Fallback>
  </mc:AlternateContent>
  <mc:AlternateContent xmlns:mc="http://schemas.openxmlformats.org/markup-compatibility/2006">
    <mc:Choice xmlns:p14="http://schemas.microsoft.com/office/powerpoint/2010/main" Requires="p14">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307"/>
                                            </p:tgtEl>
                                          </p:cBhvr>
                                          <p:by x="150000" y="150000"/>
                                        </p:animScale>
                                      </p:childTnLst>
                                    </p:cTn>
                                  </p:par>
                                  <p:par>
                                    <p:cTn id="7" presetID="6" presetClass="emph" presetSubtype="0" fill="hold" nodeType="withEffect" p14:presetBounceEnd="60000">
                                      <p:stCondLst>
                                        <p:cond delay="0"/>
                                      </p:stCondLst>
                                      <p:childTnLst>
                                        <p:animScale p14:bounceEnd="60000">
                                          <p:cBhvr>
                                            <p:cTn id="8" dur="2000" fill="hold"/>
                                            <p:tgtEl>
                                              <p:spTgt spid="30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307"/>
                                            </p:tgtEl>
                                          </p:cBhvr>
                                          <p:by x="150000" y="150000"/>
                                        </p:animScale>
                                      </p:childTnLst>
                                    </p:cTn>
                                  </p:par>
                                  <p:par>
                                    <p:cTn id="7" presetID="6" presetClass="emph" presetSubtype="0" fill="hold" nodeType="withEffect">
                                      <p:stCondLst>
                                        <p:cond delay="0"/>
                                      </p:stCondLst>
                                      <p:childTnLst>
                                        <p:animScale>
                                          <p:cBhvr>
                                            <p:cTn id="8" dur="2000" fill="hold"/>
                                            <p:tgtEl>
                                              <p:spTgt spid="30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 name="North Anerica Map.jpg" descr="North Anerica Map.jpg"/>
          <p:cNvPicPr>
            <a:picLocks noChangeAspect="1"/>
          </p:cNvPicPr>
          <p:nvPr/>
        </p:nvPicPr>
        <p:blipFill>
          <a:blip r:embed="rId3">
            <a:extLst/>
          </a:blip>
          <a:srcRect l="4120" r="13550"/>
          <a:stretch>
            <a:fillRect/>
          </a:stretch>
        </p:blipFill>
        <p:spPr>
          <a:xfrm>
            <a:off x="-1786" y="854245"/>
            <a:ext cx="13008309" cy="8887730"/>
          </a:xfrm>
          <a:prstGeom prst="rect">
            <a:avLst/>
          </a:prstGeom>
          <a:ln w="12700">
            <a:miter lim="400000"/>
          </a:ln>
        </p:spPr>
      </p:pic>
      <p:sp>
        <p:nvSpPr>
          <p:cNvPr id="107" name="Shape"/>
          <p:cNvSpPr/>
          <p:nvPr/>
        </p:nvSpPr>
        <p:spPr>
          <a:xfrm>
            <a:off x="6386138" y="5535387"/>
            <a:ext cx="1551369" cy="902265"/>
          </a:xfrm>
          <a:custGeom>
            <a:avLst/>
            <a:gdLst/>
            <a:ahLst/>
            <a:cxnLst>
              <a:cxn ang="0">
                <a:pos x="wd2" y="hd2"/>
              </a:cxn>
              <a:cxn ang="5400000">
                <a:pos x="wd2" y="hd2"/>
              </a:cxn>
              <a:cxn ang="10800000">
                <a:pos x="wd2" y="hd2"/>
              </a:cxn>
              <a:cxn ang="16200000">
                <a:pos x="wd2" y="hd2"/>
              </a:cxn>
            </a:cxnLst>
            <a:rect l="0" t="0" r="r" b="b"/>
            <a:pathLst>
              <a:path w="21600" h="21600" extrusionOk="0">
                <a:moveTo>
                  <a:pt x="0" y="5419"/>
                </a:moveTo>
                <a:cubicBezTo>
                  <a:pt x="256" y="6305"/>
                  <a:pt x="578" y="7128"/>
                  <a:pt x="966" y="7857"/>
                </a:cubicBezTo>
                <a:cubicBezTo>
                  <a:pt x="1138" y="8179"/>
                  <a:pt x="1326" y="8488"/>
                  <a:pt x="1566" y="8634"/>
                </a:cubicBezTo>
                <a:cubicBezTo>
                  <a:pt x="2221" y="9034"/>
                  <a:pt x="2923" y="8107"/>
                  <a:pt x="3565" y="8545"/>
                </a:cubicBezTo>
                <a:cubicBezTo>
                  <a:pt x="4135" y="8933"/>
                  <a:pt x="4752" y="9389"/>
                  <a:pt x="4782" y="8542"/>
                </a:cubicBezTo>
                <a:cubicBezTo>
                  <a:pt x="4809" y="7809"/>
                  <a:pt x="4126" y="7794"/>
                  <a:pt x="4091" y="7140"/>
                </a:cubicBezTo>
                <a:cubicBezTo>
                  <a:pt x="4075" y="6849"/>
                  <a:pt x="4211" y="6585"/>
                  <a:pt x="4176" y="6296"/>
                </a:cubicBezTo>
                <a:cubicBezTo>
                  <a:pt x="4045" y="5202"/>
                  <a:pt x="2989" y="6442"/>
                  <a:pt x="2810" y="5480"/>
                </a:cubicBezTo>
                <a:cubicBezTo>
                  <a:pt x="2657" y="4656"/>
                  <a:pt x="3448" y="4391"/>
                  <a:pt x="4158" y="5067"/>
                </a:cubicBezTo>
                <a:cubicBezTo>
                  <a:pt x="4960" y="5832"/>
                  <a:pt x="6039" y="5348"/>
                  <a:pt x="7073" y="5319"/>
                </a:cubicBezTo>
                <a:cubicBezTo>
                  <a:pt x="8274" y="5285"/>
                  <a:pt x="9395" y="5238"/>
                  <a:pt x="10596" y="5147"/>
                </a:cubicBezTo>
                <a:lnTo>
                  <a:pt x="11619" y="6312"/>
                </a:lnTo>
                <a:lnTo>
                  <a:pt x="12031" y="7133"/>
                </a:lnTo>
                <a:lnTo>
                  <a:pt x="12691" y="6961"/>
                </a:lnTo>
                <a:lnTo>
                  <a:pt x="13881" y="6300"/>
                </a:lnTo>
                <a:lnTo>
                  <a:pt x="14261" y="6013"/>
                </a:lnTo>
                <a:lnTo>
                  <a:pt x="16415" y="8735"/>
                </a:lnTo>
                <a:lnTo>
                  <a:pt x="16971" y="10168"/>
                </a:lnTo>
                <a:lnTo>
                  <a:pt x="16644" y="12670"/>
                </a:lnTo>
                <a:lnTo>
                  <a:pt x="16679" y="13989"/>
                </a:lnTo>
                <a:lnTo>
                  <a:pt x="17220" y="13685"/>
                </a:lnTo>
                <a:lnTo>
                  <a:pt x="17194" y="14885"/>
                </a:lnTo>
                <a:lnTo>
                  <a:pt x="17576" y="16030"/>
                </a:lnTo>
                <a:lnTo>
                  <a:pt x="18780" y="18674"/>
                </a:lnTo>
                <a:lnTo>
                  <a:pt x="19699" y="20517"/>
                </a:lnTo>
                <a:lnTo>
                  <a:pt x="19720" y="21600"/>
                </a:lnTo>
                <a:lnTo>
                  <a:pt x="20915" y="21584"/>
                </a:lnTo>
                <a:lnTo>
                  <a:pt x="21600" y="18123"/>
                </a:lnTo>
                <a:lnTo>
                  <a:pt x="21344" y="14748"/>
                </a:lnTo>
                <a:lnTo>
                  <a:pt x="20803" y="11246"/>
                </a:lnTo>
                <a:lnTo>
                  <a:pt x="19637" y="7498"/>
                </a:lnTo>
                <a:lnTo>
                  <a:pt x="19314" y="6206"/>
                </a:lnTo>
                <a:lnTo>
                  <a:pt x="18988" y="2675"/>
                </a:lnTo>
                <a:lnTo>
                  <a:pt x="17432" y="1961"/>
                </a:lnTo>
                <a:lnTo>
                  <a:pt x="16721" y="1437"/>
                </a:lnTo>
                <a:lnTo>
                  <a:pt x="16173" y="723"/>
                </a:lnTo>
                <a:lnTo>
                  <a:pt x="14326" y="0"/>
                </a:lnTo>
                <a:lnTo>
                  <a:pt x="12480" y="618"/>
                </a:lnTo>
                <a:lnTo>
                  <a:pt x="11747" y="227"/>
                </a:lnTo>
                <a:lnTo>
                  <a:pt x="10708" y="302"/>
                </a:lnTo>
                <a:lnTo>
                  <a:pt x="7569" y="865"/>
                </a:lnTo>
                <a:cubicBezTo>
                  <a:pt x="7059" y="1506"/>
                  <a:pt x="6482" y="1946"/>
                  <a:pt x="5876" y="2167"/>
                </a:cubicBezTo>
                <a:cubicBezTo>
                  <a:pt x="5568" y="2281"/>
                  <a:pt x="5249" y="2338"/>
                  <a:pt x="4925" y="2347"/>
                </a:cubicBezTo>
                <a:cubicBezTo>
                  <a:pt x="3662" y="2384"/>
                  <a:pt x="2335" y="1690"/>
                  <a:pt x="1205" y="2714"/>
                </a:cubicBezTo>
                <a:cubicBezTo>
                  <a:pt x="592" y="3269"/>
                  <a:pt x="152" y="4258"/>
                  <a:pt x="0" y="5419"/>
                </a:cubicBezTo>
                <a:close/>
              </a:path>
            </a:pathLst>
          </a:custGeom>
          <a:solidFill>
            <a:srgbClr val="E85D03">
              <a:alpha val="91527"/>
            </a:srgbClr>
          </a:solidFill>
          <a:ln w="12700">
            <a:miter lim="400000"/>
          </a:ln>
        </p:spPr>
        <p:txBody>
          <a:bodyPr lIns="50800" tIns="50800" rIns="50800" bIns="50800" anchor="ctr"/>
          <a:lstStyle/>
          <a:p>
            <a:pPr>
              <a:defRPr sz="2600" b="0">
                <a:solidFill>
                  <a:srgbClr val="FFFFFF"/>
                </a:solidFill>
                <a:latin typeface="Helvetica Light"/>
                <a:ea typeface="Helvetica Light"/>
                <a:cs typeface="Helvetica Light"/>
                <a:sym typeface="Helvetica Light"/>
              </a:defRPr>
            </a:pPr>
            <a:endParaRPr sz="2600"/>
          </a:p>
        </p:txBody>
      </p:sp>
      <p:sp>
        <p:nvSpPr>
          <p:cNvPr id="108" name="Shape"/>
          <p:cNvSpPr/>
          <p:nvPr/>
        </p:nvSpPr>
        <p:spPr>
          <a:xfrm>
            <a:off x="2189785" y="2944378"/>
            <a:ext cx="9595877" cy="6659509"/>
          </a:xfrm>
          <a:custGeom>
            <a:avLst/>
            <a:gdLst/>
            <a:ahLst/>
            <a:cxnLst>
              <a:cxn ang="0">
                <a:pos x="wd2" y="hd2"/>
              </a:cxn>
              <a:cxn ang="5400000">
                <a:pos x="wd2" y="hd2"/>
              </a:cxn>
              <a:cxn ang="10800000">
                <a:pos x="wd2" y="hd2"/>
              </a:cxn>
              <a:cxn ang="16200000">
                <a:pos x="wd2" y="hd2"/>
              </a:cxn>
            </a:cxnLst>
            <a:rect l="0" t="0" r="r" b="b"/>
            <a:pathLst>
              <a:path w="21596" h="20582" extrusionOk="0">
                <a:moveTo>
                  <a:pt x="6525" y="1931"/>
                </a:moveTo>
                <a:cubicBezTo>
                  <a:pt x="6291" y="2022"/>
                  <a:pt x="6053" y="1897"/>
                  <a:pt x="5816" y="1839"/>
                </a:cubicBezTo>
                <a:cubicBezTo>
                  <a:pt x="5453" y="1752"/>
                  <a:pt x="5067" y="1830"/>
                  <a:pt x="4713" y="1664"/>
                </a:cubicBezTo>
                <a:cubicBezTo>
                  <a:pt x="4449" y="1541"/>
                  <a:pt x="4226" y="1296"/>
                  <a:pt x="3973" y="1138"/>
                </a:cubicBezTo>
                <a:cubicBezTo>
                  <a:pt x="3766" y="1009"/>
                  <a:pt x="3533" y="965"/>
                  <a:pt x="3324" y="1025"/>
                </a:cubicBezTo>
                <a:cubicBezTo>
                  <a:pt x="3144" y="1076"/>
                  <a:pt x="2959" y="1207"/>
                  <a:pt x="2793" y="1090"/>
                </a:cubicBezTo>
                <a:cubicBezTo>
                  <a:pt x="2492" y="878"/>
                  <a:pt x="2512" y="-328"/>
                  <a:pt x="2050" y="85"/>
                </a:cubicBezTo>
                <a:cubicBezTo>
                  <a:pt x="1406" y="662"/>
                  <a:pt x="2691" y="931"/>
                  <a:pt x="2831" y="1439"/>
                </a:cubicBezTo>
                <a:cubicBezTo>
                  <a:pt x="2886" y="1636"/>
                  <a:pt x="2818" y="1873"/>
                  <a:pt x="2904" y="2053"/>
                </a:cubicBezTo>
                <a:cubicBezTo>
                  <a:pt x="3023" y="2305"/>
                  <a:pt x="3385" y="2260"/>
                  <a:pt x="3399" y="2605"/>
                </a:cubicBezTo>
                <a:cubicBezTo>
                  <a:pt x="3407" y="2785"/>
                  <a:pt x="3280" y="2896"/>
                  <a:pt x="3190" y="3026"/>
                </a:cubicBezTo>
                <a:cubicBezTo>
                  <a:pt x="2275" y="4326"/>
                  <a:pt x="4218" y="6208"/>
                  <a:pt x="4803" y="4589"/>
                </a:cubicBezTo>
                <a:lnTo>
                  <a:pt x="4488" y="5362"/>
                </a:lnTo>
                <a:lnTo>
                  <a:pt x="3992" y="5812"/>
                </a:lnTo>
                <a:lnTo>
                  <a:pt x="3509" y="6586"/>
                </a:lnTo>
                <a:lnTo>
                  <a:pt x="2446" y="6255"/>
                </a:lnTo>
                <a:lnTo>
                  <a:pt x="2026" y="5772"/>
                </a:lnTo>
                <a:lnTo>
                  <a:pt x="1044" y="4900"/>
                </a:lnTo>
                <a:lnTo>
                  <a:pt x="441" y="4810"/>
                </a:lnTo>
                <a:lnTo>
                  <a:pt x="10" y="4938"/>
                </a:lnTo>
                <a:lnTo>
                  <a:pt x="0" y="5165"/>
                </a:lnTo>
                <a:lnTo>
                  <a:pt x="155" y="5355"/>
                </a:lnTo>
                <a:lnTo>
                  <a:pt x="320" y="5635"/>
                </a:lnTo>
                <a:lnTo>
                  <a:pt x="487" y="5961"/>
                </a:lnTo>
                <a:lnTo>
                  <a:pt x="575" y="6134"/>
                </a:lnTo>
                <a:lnTo>
                  <a:pt x="582" y="6320"/>
                </a:lnTo>
                <a:lnTo>
                  <a:pt x="710" y="6480"/>
                </a:lnTo>
                <a:lnTo>
                  <a:pt x="877" y="6721"/>
                </a:lnTo>
                <a:lnTo>
                  <a:pt x="978" y="6997"/>
                </a:lnTo>
                <a:lnTo>
                  <a:pt x="1358" y="7125"/>
                </a:lnTo>
                <a:lnTo>
                  <a:pt x="1699" y="7348"/>
                </a:lnTo>
                <a:lnTo>
                  <a:pt x="1912" y="7508"/>
                </a:lnTo>
                <a:lnTo>
                  <a:pt x="1997" y="7960"/>
                </a:lnTo>
                <a:lnTo>
                  <a:pt x="2222" y="8280"/>
                </a:lnTo>
                <a:lnTo>
                  <a:pt x="2344" y="8766"/>
                </a:lnTo>
                <a:lnTo>
                  <a:pt x="2527" y="9023"/>
                </a:lnTo>
                <a:lnTo>
                  <a:pt x="2833" y="9337"/>
                </a:lnTo>
                <a:lnTo>
                  <a:pt x="2814" y="9686"/>
                </a:lnTo>
                <a:lnTo>
                  <a:pt x="2698" y="9759"/>
                </a:lnTo>
                <a:lnTo>
                  <a:pt x="3157" y="10183"/>
                </a:lnTo>
                <a:lnTo>
                  <a:pt x="3383" y="10378"/>
                </a:lnTo>
                <a:lnTo>
                  <a:pt x="3471" y="10626"/>
                </a:lnTo>
                <a:lnTo>
                  <a:pt x="3455" y="10902"/>
                </a:lnTo>
                <a:lnTo>
                  <a:pt x="3651" y="11169"/>
                </a:lnTo>
                <a:lnTo>
                  <a:pt x="3945" y="11369"/>
                </a:lnTo>
                <a:lnTo>
                  <a:pt x="4056" y="11640"/>
                </a:lnTo>
                <a:lnTo>
                  <a:pt x="4231" y="11643"/>
                </a:lnTo>
                <a:lnTo>
                  <a:pt x="4239" y="11487"/>
                </a:lnTo>
                <a:lnTo>
                  <a:pt x="4169" y="11379"/>
                </a:lnTo>
                <a:lnTo>
                  <a:pt x="4045" y="11179"/>
                </a:lnTo>
                <a:lnTo>
                  <a:pt x="3947" y="11134"/>
                </a:lnTo>
                <a:lnTo>
                  <a:pt x="3752" y="10666"/>
                </a:lnTo>
                <a:lnTo>
                  <a:pt x="3632" y="10298"/>
                </a:lnTo>
                <a:lnTo>
                  <a:pt x="3441" y="9975"/>
                </a:lnTo>
                <a:lnTo>
                  <a:pt x="3293" y="9664"/>
                </a:lnTo>
                <a:lnTo>
                  <a:pt x="3045" y="9242"/>
                </a:lnTo>
                <a:lnTo>
                  <a:pt x="2869" y="8950"/>
                </a:lnTo>
                <a:lnTo>
                  <a:pt x="2710" y="8544"/>
                </a:lnTo>
                <a:lnTo>
                  <a:pt x="2655" y="8239"/>
                </a:lnTo>
                <a:lnTo>
                  <a:pt x="2803" y="8092"/>
                </a:lnTo>
                <a:lnTo>
                  <a:pt x="2993" y="8180"/>
                </a:lnTo>
                <a:lnTo>
                  <a:pt x="3246" y="8484"/>
                </a:lnTo>
                <a:lnTo>
                  <a:pt x="3410" y="9221"/>
                </a:lnTo>
                <a:lnTo>
                  <a:pt x="3978" y="9874"/>
                </a:lnTo>
                <a:lnTo>
                  <a:pt x="4213" y="10138"/>
                </a:lnTo>
                <a:lnTo>
                  <a:pt x="4366" y="10280"/>
                </a:lnTo>
                <a:lnTo>
                  <a:pt x="4277" y="10461"/>
                </a:lnTo>
                <a:lnTo>
                  <a:pt x="4603" y="10869"/>
                </a:lnTo>
                <a:lnTo>
                  <a:pt x="5080" y="11428"/>
                </a:lnTo>
                <a:lnTo>
                  <a:pt x="5411" y="11873"/>
                </a:lnTo>
                <a:lnTo>
                  <a:pt x="5512" y="12477"/>
                </a:lnTo>
                <a:lnTo>
                  <a:pt x="5433" y="12734"/>
                </a:lnTo>
                <a:lnTo>
                  <a:pt x="5453" y="13062"/>
                </a:lnTo>
                <a:lnTo>
                  <a:pt x="6152" y="13668"/>
                </a:lnTo>
                <a:lnTo>
                  <a:pt x="6449" y="13766"/>
                </a:lnTo>
                <a:lnTo>
                  <a:pt x="6978" y="14183"/>
                </a:lnTo>
                <a:lnTo>
                  <a:pt x="7890" y="14562"/>
                </a:lnTo>
                <a:lnTo>
                  <a:pt x="8336" y="14627"/>
                </a:lnTo>
                <a:lnTo>
                  <a:pt x="8529" y="14488"/>
                </a:lnTo>
                <a:lnTo>
                  <a:pt x="8715" y="14488"/>
                </a:lnTo>
                <a:lnTo>
                  <a:pt x="9018" y="14657"/>
                </a:lnTo>
                <a:lnTo>
                  <a:pt x="9222" y="15013"/>
                </a:lnTo>
                <a:lnTo>
                  <a:pt x="9598" y="15288"/>
                </a:lnTo>
                <a:lnTo>
                  <a:pt x="10088" y="15488"/>
                </a:lnTo>
                <a:lnTo>
                  <a:pt x="10540" y="15684"/>
                </a:lnTo>
                <a:lnTo>
                  <a:pt x="10834" y="15697"/>
                </a:lnTo>
                <a:lnTo>
                  <a:pt x="10779" y="15912"/>
                </a:lnTo>
                <a:lnTo>
                  <a:pt x="11155" y="16306"/>
                </a:lnTo>
                <a:lnTo>
                  <a:pt x="11351" y="16546"/>
                </a:lnTo>
                <a:lnTo>
                  <a:pt x="11268" y="16823"/>
                </a:lnTo>
                <a:lnTo>
                  <a:pt x="11391" y="17042"/>
                </a:lnTo>
                <a:lnTo>
                  <a:pt x="11706" y="17169"/>
                </a:lnTo>
                <a:lnTo>
                  <a:pt x="12236" y="17749"/>
                </a:lnTo>
                <a:lnTo>
                  <a:pt x="12405" y="17665"/>
                </a:lnTo>
                <a:lnTo>
                  <a:pt x="12540" y="17887"/>
                </a:lnTo>
                <a:lnTo>
                  <a:pt x="12623" y="17885"/>
                </a:lnTo>
                <a:cubicBezTo>
                  <a:pt x="12629" y="17977"/>
                  <a:pt x="12686" y="18048"/>
                  <a:pt x="12753" y="18048"/>
                </a:cubicBezTo>
                <a:cubicBezTo>
                  <a:pt x="12807" y="18048"/>
                  <a:pt x="12853" y="18001"/>
                  <a:pt x="12903" y="17977"/>
                </a:cubicBezTo>
                <a:cubicBezTo>
                  <a:pt x="12919" y="17970"/>
                  <a:pt x="12936" y="17964"/>
                  <a:pt x="12948" y="17947"/>
                </a:cubicBezTo>
                <a:cubicBezTo>
                  <a:pt x="13004" y="17871"/>
                  <a:pt x="12904" y="17783"/>
                  <a:pt x="12882" y="17689"/>
                </a:cubicBezTo>
                <a:cubicBezTo>
                  <a:pt x="12815" y="17412"/>
                  <a:pt x="13157" y="17187"/>
                  <a:pt x="13377" y="17526"/>
                </a:cubicBezTo>
                <a:cubicBezTo>
                  <a:pt x="13430" y="17609"/>
                  <a:pt x="13472" y="17705"/>
                  <a:pt x="13510" y="17803"/>
                </a:cubicBezTo>
                <a:cubicBezTo>
                  <a:pt x="13621" y="18088"/>
                  <a:pt x="13703" y="18392"/>
                  <a:pt x="13755" y="18707"/>
                </a:cubicBezTo>
                <a:cubicBezTo>
                  <a:pt x="13666" y="18990"/>
                  <a:pt x="13667" y="19312"/>
                  <a:pt x="13755" y="19596"/>
                </a:cubicBezTo>
                <a:cubicBezTo>
                  <a:pt x="14271" y="21272"/>
                  <a:pt x="15804" y="20153"/>
                  <a:pt x="17024" y="20127"/>
                </a:cubicBezTo>
                <a:cubicBezTo>
                  <a:pt x="17885" y="20108"/>
                  <a:pt x="18778" y="20767"/>
                  <a:pt x="19640" y="20531"/>
                </a:cubicBezTo>
                <a:cubicBezTo>
                  <a:pt x="19972" y="20439"/>
                  <a:pt x="20272" y="20233"/>
                  <a:pt x="20583" y="20141"/>
                </a:cubicBezTo>
                <a:cubicBezTo>
                  <a:pt x="20832" y="20068"/>
                  <a:pt x="21085" y="20054"/>
                  <a:pt x="21349" y="20074"/>
                </a:cubicBezTo>
                <a:cubicBezTo>
                  <a:pt x="21419" y="20080"/>
                  <a:pt x="21495" y="20083"/>
                  <a:pt x="21545" y="20017"/>
                </a:cubicBezTo>
                <a:cubicBezTo>
                  <a:pt x="21594" y="19952"/>
                  <a:pt x="21600" y="19860"/>
                  <a:pt x="21595" y="19776"/>
                </a:cubicBezTo>
                <a:cubicBezTo>
                  <a:pt x="21586" y="19622"/>
                  <a:pt x="21542" y="19473"/>
                  <a:pt x="21459" y="19350"/>
                </a:cubicBezTo>
                <a:cubicBezTo>
                  <a:pt x="21222" y="18900"/>
                  <a:pt x="20847" y="18630"/>
                  <a:pt x="20446" y="18615"/>
                </a:cubicBezTo>
                <a:cubicBezTo>
                  <a:pt x="20161" y="18604"/>
                  <a:pt x="19868" y="18729"/>
                  <a:pt x="19590" y="18602"/>
                </a:cubicBezTo>
                <a:cubicBezTo>
                  <a:pt x="19334" y="18485"/>
                  <a:pt x="19148" y="18177"/>
                  <a:pt x="19113" y="17810"/>
                </a:cubicBezTo>
                <a:lnTo>
                  <a:pt x="18607" y="17542"/>
                </a:lnTo>
                <a:lnTo>
                  <a:pt x="18655" y="17271"/>
                </a:lnTo>
                <a:lnTo>
                  <a:pt x="18353" y="16992"/>
                </a:lnTo>
                <a:lnTo>
                  <a:pt x="18108" y="16869"/>
                </a:lnTo>
                <a:lnTo>
                  <a:pt x="18362" y="16717"/>
                </a:lnTo>
                <a:lnTo>
                  <a:pt x="17961" y="16651"/>
                </a:lnTo>
                <a:lnTo>
                  <a:pt x="17646" y="16732"/>
                </a:lnTo>
                <a:lnTo>
                  <a:pt x="17515" y="16922"/>
                </a:lnTo>
                <a:lnTo>
                  <a:pt x="17241" y="16863"/>
                </a:lnTo>
                <a:lnTo>
                  <a:pt x="17024" y="16705"/>
                </a:lnTo>
                <a:lnTo>
                  <a:pt x="16694" y="16762"/>
                </a:lnTo>
                <a:lnTo>
                  <a:pt x="16536" y="16763"/>
                </a:lnTo>
                <a:lnTo>
                  <a:pt x="16451" y="16614"/>
                </a:lnTo>
                <a:lnTo>
                  <a:pt x="16278" y="16389"/>
                </a:lnTo>
                <a:lnTo>
                  <a:pt x="16103" y="16210"/>
                </a:lnTo>
                <a:lnTo>
                  <a:pt x="16019" y="16068"/>
                </a:lnTo>
                <a:lnTo>
                  <a:pt x="15946" y="16273"/>
                </a:lnTo>
                <a:lnTo>
                  <a:pt x="15567" y="16623"/>
                </a:lnTo>
                <a:lnTo>
                  <a:pt x="15418" y="16420"/>
                </a:lnTo>
                <a:lnTo>
                  <a:pt x="15600" y="16192"/>
                </a:lnTo>
                <a:lnTo>
                  <a:pt x="15507" y="16049"/>
                </a:lnTo>
                <a:lnTo>
                  <a:pt x="15258" y="16156"/>
                </a:lnTo>
                <a:lnTo>
                  <a:pt x="15085" y="16376"/>
                </a:lnTo>
                <a:lnTo>
                  <a:pt x="14791" y="16457"/>
                </a:lnTo>
                <a:lnTo>
                  <a:pt x="14588" y="16470"/>
                </a:lnTo>
                <a:lnTo>
                  <a:pt x="14402" y="16717"/>
                </a:lnTo>
                <a:lnTo>
                  <a:pt x="14213" y="17221"/>
                </a:lnTo>
                <a:lnTo>
                  <a:pt x="13940" y="17516"/>
                </a:lnTo>
                <a:lnTo>
                  <a:pt x="13668" y="17624"/>
                </a:lnTo>
                <a:lnTo>
                  <a:pt x="13627" y="17358"/>
                </a:lnTo>
                <a:lnTo>
                  <a:pt x="13351" y="17202"/>
                </a:lnTo>
                <a:lnTo>
                  <a:pt x="13083" y="17186"/>
                </a:lnTo>
                <a:lnTo>
                  <a:pt x="12729" y="17491"/>
                </a:lnTo>
                <a:lnTo>
                  <a:pt x="12581" y="17486"/>
                </a:lnTo>
                <a:lnTo>
                  <a:pt x="12477" y="17328"/>
                </a:lnTo>
                <a:lnTo>
                  <a:pt x="12193" y="17061"/>
                </a:lnTo>
                <a:lnTo>
                  <a:pt x="11888" y="16599"/>
                </a:lnTo>
                <a:lnTo>
                  <a:pt x="11834" y="16435"/>
                </a:lnTo>
                <a:lnTo>
                  <a:pt x="11933" y="15934"/>
                </a:lnTo>
                <a:lnTo>
                  <a:pt x="11974" y="15431"/>
                </a:lnTo>
                <a:lnTo>
                  <a:pt x="12044" y="14998"/>
                </a:lnTo>
                <a:lnTo>
                  <a:pt x="11694" y="14628"/>
                </a:lnTo>
                <a:lnTo>
                  <a:pt x="11368" y="14551"/>
                </a:lnTo>
                <a:lnTo>
                  <a:pt x="11157" y="14578"/>
                </a:lnTo>
                <a:lnTo>
                  <a:pt x="10880" y="14584"/>
                </a:lnTo>
                <a:lnTo>
                  <a:pt x="10728" y="14584"/>
                </a:lnTo>
                <a:lnTo>
                  <a:pt x="10511" y="14600"/>
                </a:lnTo>
                <a:lnTo>
                  <a:pt x="10400" y="14536"/>
                </a:lnTo>
                <a:lnTo>
                  <a:pt x="10545" y="14285"/>
                </a:lnTo>
                <a:lnTo>
                  <a:pt x="10605" y="13816"/>
                </a:lnTo>
                <a:lnTo>
                  <a:pt x="10619" y="13593"/>
                </a:lnTo>
                <a:lnTo>
                  <a:pt x="10763" y="13164"/>
                </a:lnTo>
                <a:lnTo>
                  <a:pt x="10899" y="12716"/>
                </a:lnTo>
                <a:lnTo>
                  <a:pt x="10959" y="12491"/>
                </a:lnTo>
                <a:lnTo>
                  <a:pt x="10930" y="12229"/>
                </a:lnTo>
                <a:lnTo>
                  <a:pt x="10806" y="12311"/>
                </a:lnTo>
                <a:lnTo>
                  <a:pt x="10580" y="12261"/>
                </a:lnTo>
                <a:lnTo>
                  <a:pt x="10418" y="12308"/>
                </a:lnTo>
                <a:lnTo>
                  <a:pt x="10129" y="12403"/>
                </a:lnTo>
                <a:lnTo>
                  <a:pt x="9945" y="12538"/>
                </a:lnTo>
                <a:lnTo>
                  <a:pt x="9812" y="13121"/>
                </a:lnTo>
                <a:lnTo>
                  <a:pt x="9636" y="13388"/>
                </a:lnTo>
                <a:lnTo>
                  <a:pt x="9480" y="13532"/>
                </a:lnTo>
                <a:lnTo>
                  <a:pt x="9399" y="13445"/>
                </a:lnTo>
                <a:lnTo>
                  <a:pt x="8857" y="13654"/>
                </a:lnTo>
                <a:lnTo>
                  <a:pt x="8632" y="13542"/>
                </a:lnTo>
                <a:lnTo>
                  <a:pt x="8402" y="13389"/>
                </a:lnTo>
                <a:lnTo>
                  <a:pt x="8111" y="13006"/>
                </a:lnTo>
                <a:lnTo>
                  <a:pt x="7756" y="12294"/>
                </a:lnTo>
                <a:lnTo>
                  <a:pt x="7678" y="11869"/>
                </a:lnTo>
                <a:lnTo>
                  <a:pt x="7713" y="11232"/>
                </a:lnTo>
                <a:lnTo>
                  <a:pt x="7837" y="10591"/>
                </a:lnTo>
                <a:lnTo>
                  <a:pt x="7844" y="9991"/>
                </a:lnTo>
                <a:lnTo>
                  <a:pt x="7857" y="9779"/>
                </a:lnTo>
                <a:lnTo>
                  <a:pt x="8073" y="9490"/>
                </a:lnTo>
                <a:lnTo>
                  <a:pt x="8216" y="9376"/>
                </a:lnTo>
                <a:lnTo>
                  <a:pt x="8550" y="9165"/>
                </a:lnTo>
                <a:lnTo>
                  <a:pt x="8875" y="8879"/>
                </a:lnTo>
                <a:lnTo>
                  <a:pt x="9344" y="8978"/>
                </a:lnTo>
                <a:lnTo>
                  <a:pt x="9511" y="8933"/>
                </a:lnTo>
                <a:lnTo>
                  <a:pt x="9531" y="8526"/>
                </a:lnTo>
                <a:lnTo>
                  <a:pt x="9652" y="8308"/>
                </a:lnTo>
                <a:cubicBezTo>
                  <a:pt x="9579" y="7975"/>
                  <a:pt x="9543" y="7629"/>
                  <a:pt x="9542" y="7281"/>
                </a:cubicBezTo>
                <a:cubicBezTo>
                  <a:pt x="9542" y="6938"/>
                  <a:pt x="9578" y="6596"/>
                  <a:pt x="9627" y="6258"/>
                </a:cubicBezTo>
                <a:cubicBezTo>
                  <a:pt x="9759" y="5342"/>
                  <a:pt x="9940" y="4329"/>
                  <a:pt x="9473" y="3670"/>
                </a:cubicBezTo>
                <a:cubicBezTo>
                  <a:pt x="9268" y="3382"/>
                  <a:pt x="8983" y="3259"/>
                  <a:pt x="8720" y="3100"/>
                </a:cubicBezTo>
                <a:cubicBezTo>
                  <a:pt x="8479" y="2954"/>
                  <a:pt x="8241" y="2758"/>
                  <a:pt x="8147" y="2420"/>
                </a:cubicBezTo>
                <a:cubicBezTo>
                  <a:pt x="8016" y="1951"/>
                  <a:pt x="8209" y="1306"/>
                  <a:pt x="7881" y="1010"/>
                </a:cubicBezTo>
                <a:cubicBezTo>
                  <a:pt x="7347" y="528"/>
                  <a:pt x="7026" y="1735"/>
                  <a:pt x="6525" y="1931"/>
                </a:cubicBezTo>
                <a:close/>
              </a:path>
            </a:pathLst>
          </a:custGeom>
          <a:solidFill>
            <a:srgbClr val="E85B00">
              <a:alpha val="77486"/>
            </a:srgbClr>
          </a:solidFill>
          <a:ln w="12700">
            <a:miter lim="400000"/>
          </a:ln>
        </p:spPr>
        <p:txBody>
          <a:bodyPr lIns="50800" tIns="50800" rIns="50800" bIns="50800" anchor="ctr"/>
          <a:lstStyle/>
          <a:p>
            <a:pPr>
              <a:defRPr sz="2600" b="0">
                <a:solidFill>
                  <a:srgbClr val="FFFFFF"/>
                </a:solidFill>
                <a:latin typeface="Helvetica Light"/>
                <a:ea typeface="Helvetica Light"/>
                <a:cs typeface="Helvetica Light"/>
                <a:sym typeface="Helvetica Light"/>
              </a:defRPr>
            </a:pPr>
            <a:endParaRPr sz="2600"/>
          </a:p>
        </p:txBody>
      </p:sp>
      <p:grpSp>
        <p:nvGrpSpPr>
          <p:cNvPr id="111" name="Group"/>
          <p:cNvGrpSpPr/>
          <p:nvPr/>
        </p:nvGrpSpPr>
        <p:grpSpPr>
          <a:xfrm>
            <a:off x="9511414" y="4822763"/>
            <a:ext cx="1866512" cy="508652"/>
            <a:chOff x="0" y="0"/>
            <a:chExt cx="1866510" cy="508651"/>
          </a:xfrm>
        </p:grpSpPr>
        <p:sp>
          <p:nvSpPr>
            <p:cNvPr id="109" name="Circle"/>
            <p:cNvSpPr/>
            <p:nvPr/>
          </p:nvSpPr>
          <p:spPr>
            <a:xfrm>
              <a:off x="0" y="43324"/>
              <a:ext cx="422003" cy="422003"/>
            </a:xfrm>
            <a:prstGeom prst="ellipse">
              <a:avLst/>
            </a:prstGeom>
            <a:solidFill>
              <a:srgbClr val="E86A0F"/>
            </a:solidFill>
            <a:ln w="25400" cap="flat">
              <a:solidFill>
                <a:srgbClr val="000000"/>
              </a:solidFill>
              <a:prstDash val="solid"/>
              <a:miter lim="400000"/>
            </a:ln>
            <a:effectLst/>
          </p:spPr>
          <p:txBody>
            <a:bodyPr wrap="square" lIns="50800" tIns="50800" rIns="50800" bIns="50800" numCol="1" anchor="ctr">
              <a:noAutofit/>
            </a:bodyPr>
            <a:lstStyle/>
            <a:p>
              <a:pPr>
                <a:defRPr sz="2600" b="0">
                  <a:solidFill>
                    <a:srgbClr val="FFFFFF"/>
                  </a:solidFill>
                  <a:latin typeface="Helvetica Light"/>
                  <a:ea typeface="Helvetica Light"/>
                  <a:cs typeface="Helvetica Light"/>
                  <a:sym typeface="Helvetica Light"/>
                </a:defRPr>
              </a:pPr>
              <a:endParaRPr sz="2600"/>
            </a:p>
          </p:txBody>
        </p:sp>
        <p:sp>
          <p:nvSpPr>
            <p:cNvPr id="110" name="Spanish"/>
            <p:cNvSpPr txBox="1"/>
            <p:nvPr/>
          </p:nvSpPr>
          <p:spPr>
            <a:xfrm>
              <a:off x="421259" y="0"/>
              <a:ext cx="1445252" cy="50865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2900" b="0">
                  <a:solidFill>
                    <a:srgbClr val="FFFFFF"/>
                  </a:solidFill>
                  <a:effectLst>
                    <a:outerShdw blurRad="25400" dist="25400" dir="2040000" rotWithShape="0">
                      <a:srgbClr val="000000"/>
                    </a:outerShdw>
                  </a:effectLst>
                  <a:latin typeface="Arial"/>
                  <a:ea typeface="Arial"/>
                  <a:cs typeface="Arial"/>
                  <a:sym typeface="Arial"/>
                </a:defRPr>
              </a:lvl1pPr>
            </a:lstStyle>
            <a:p>
              <a:r>
                <a:t>Spanish</a:t>
              </a:r>
            </a:p>
          </p:txBody>
        </p:sp>
      </p:grpSp>
      <p:grpSp>
        <p:nvGrpSpPr>
          <p:cNvPr id="114" name="Group"/>
          <p:cNvGrpSpPr/>
          <p:nvPr/>
        </p:nvGrpSpPr>
        <p:grpSpPr>
          <a:xfrm>
            <a:off x="9481717" y="4202242"/>
            <a:ext cx="1476446" cy="508652"/>
            <a:chOff x="0" y="0"/>
            <a:chExt cx="1476445" cy="508651"/>
          </a:xfrm>
        </p:grpSpPr>
        <p:sp>
          <p:nvSpPr>
            <p:cNvPr id="112" name="Circle"/>
            <p:cNvSpPr/>
            <p:nvPr/>
          </p:nvSpPr>
          <p:spPr>
            <a:xfrm>
              <a:off x="0" y="43324"/>
              <a:ext cx="422003" cy="422003"/>
            </a:xfrm>
            <a:prstGeom prst="ellipse">
              <a:avLst/>
            </a:prstGeom>
            <a:solidFill>
              <a:srgbClr val="308B16">
                <a:alpha val="62443"/>
              </a:srgbClr>
            </a:solidFill>
            <a:ln w="25400" cap="flat">
              <a:solidFill>
                <a:srgbClr val="000000">
                  <a:alpha val="62443"/>
                </a:srgbClr>
              </a:solidFill>
              <a:prstDash val="solid"/>
              <a:miter lim="400000"/>
            </a:ln>
            <a:effectLst/>
          </p:spPr>
          <p:txBody>
            <a:bodyPr wrap="square" lIns="50800" tIns="50800" rIns="50800" bIns="50800" numCol="1" anchor="ctr">
              <a:noAutofit/>
            </a:bodyPr>
            <a:lstStyle/>
            <a:p>
              <a:pPr>
                <a:defRPr sz="2600" b="0">
                  <a:solidFill>
                    <a:srgbClr val="FFFFFF"/>
                  </a:solidFill>
                  <a:latin typeface="Helvetica Light"/>
                  <a:ea typeface="Helvetica Light"/>
                  <a:cs typeface="Helvetica Light"/>
                  <a:sym typeface="Helvetica Light"/>
                </a:defRPr>
              </a:pPr>
              <a:endParaRPr sz="2600"/>
            </a:p>
          </p:txBody>
        </p:sp>
        <p:sp>
          <p:nvSpPr>
            <p:cNvPr id="113" name="U.S."/>
            <p:cNvSpPr txBox="1"/>
            <p:nvPr/>
          </p:nvSpPr>
          <p:spPr>
            <a:xfrm>
              <a:off x="645866" y="0"/>
              <a:ext cx="830580" cy="50865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2900" b="0">
                  <a:solidFill>
                    <a:srgbClr val="FFFFFF"/>
                  </a:solidFill>
                  <a:effectLst>
                    <a:outerShdw blurRad="25400" dist="25400" dir="2040000" rotWithShape="0">
                      <a:srgbClr val="000000"/>
                    </a:outerShdw>
                  </a:effectLst>
                  <a:latin typeface="Arial"/>
                  <a:ea typeface="Arial"/>
                  <a:cs typeface="Arial"/>
                  <a:sym typeface="Arial"/>
                </a:defRPr>
              </a:lvl1pPr>
            </a:lstStyle>
            <a:p>
              <a:r>
                <a:t>U.S.</a:t>
              </a:r>
            </a:p>
          </p:txBody>
        </p:sp>
      </p:grpSp>
      <p:grpSp>
        <p:nvGrpSpPr>
          <p:cNvPr id="117" name="Group"/>
          <p:cNvGrpSpPr/>
          <p:nvPr/>
        </p:nvGrpSpPr>
        <p:grpSpPr>
          <a:xfrm>
            <a:off x="200189" y="5481384"/>
            <a:ext cx="12299577" cy="4106688"/>
            <a:chOff x="-63500" y="0"/>
            <a:chExt cx="12299575" cy="4106687"/>
          </a:xfrm>
        </p:grpSpPr>
        <p:pic>
          <p:nvPicPr>
            <p:cNvPr id="115" name="Rectangle" descr="Rectangle"/>
            <p:cNvPicPr>
              <a:picLocks/>
            </p:cNvPicPr>
            <p:nvPr/>
          </p:nvPicPr>
          <p:blipFill>
            <a:blip r:embed="rId4">
              <a:extLst/>
            </a:blip>
            <a:stretch>
              <a:fillRect/>
            </a:stretch>
          </p:blipFill>
          <p:spPr>
            <a:xfrm>
              <a:off x="-63500" y="766568"/>
              <a:ext cx="10860106" cy="3264156"/>
            </a:xfrm>
            <a:prstGeom prst="rect">
              <a:avLst/>
            </a:prstGeom>
            <a:effectLst>
              <a:outerShdw blurRad="228600" dir="2700000" rotWithShape="0">
                <a:srgbClr val="000000"/>
              </a:outerShdw>
              <a:reflection stA="43750" endPos="40000" dir="5400000" sy="-100000" algn="bl" rotWithShape="0"/>
            </a:effectLst>
          </p:spPr>
        </p:pic>
        <p:sp>
          <p:nvSpPr>
            <p:cNvPr id="116" name="Treaty of Paris  1783…"/>
            <p:cNvSpPr txBox="1"/>
            <p:nvPr/>
          </p:nvSpPr>
          <p:spPr>
            <a:xfrm>
              <a:off x="147464" y="0"/>
              <a:ext cx="12088612" cy="4106688"/>
            </a:xfrm>
            <a:prstGeom prst="rect">
              <a:avLst/>
            </a:prstGeom>
            <a:noFill/>
            <a:ln w="12700" cap="flat">
              <a:noFill/>
              <a:miter lim="400000"/>
            </a:ln>
            <a:effectLst>
              <a:outerShdw blurRad="228600" dir="2700000" rotWithShape="0">
                <a:srgbClr val="000000"/>
              </a:outerShdw>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p>
              <a:pPr algn="l">
                <a:lnSpc>
                  <a:spcPts val="4300"/>
                </a:lnSpc>
                <a:spcBef>
                  <a:spcPts val="1200"/>
                </a:spcBef>
                <a:defRPr sz="3300" b="0" u="sng">
                  <a:solidFill>
                    <a:srgbClr val="FFFFFF"/>
                  </a:solidFill>
                  <a:effectLst>
                    <a:outerShdw blurRad="38100" dist="50800" dir="2040000" rotWithShape="0">
                      <a:srgbClr val="000000"/>
                    </a:outerShdw>
                  </a:effectLst>
                  <a:latin typeface="Arial"/>
                  <a:ea typeface="Arial"/>
                  <a:cs typeface="Arial"/>
                  <a:sym typeface="Arial"/>
                </a:defRPr>
              </a:pPr>
              <a:r>
                <a:rPr sz="4700" b="1" u="sng" spc="-188" dirty="0">
                  <a:solidFill>
                    <a:srgbClr val="E8A433"/>
                  </a:solidFill>
                  <a:effectLst>
                    <a:outerShdw blurRad="38100" dist="50800" dir="2040000" rotWithShape="0">
                      <a:srgbClr val="000000"/>
                    </a:outerShdw>
                  </a:effectLst>
                  <a:latin typeface="Arial"/>
                  <a:ea typeface="Arial"/>
                  <a:cs typeface="Arial"/>
                  <a:sym typeface="Arial"/>
                </a:rPr>
                <a:t>Treaty of Paris </a:t>
              </a:r>
              <a:r>
                <a:rPr sz="3200" dirty="0">
                  <a:effectLst>
                    <a:outerShdw blurRad="38100" dist="50800" dir="2040000" rotWithShape="0">
                      <a:srgbClr val="000000"/>
                    </a:outerShdw>
                  </a:effectLst>
                  <a:latin typeface="Arial"/>
                  <a:ea typeface="Arial"/>
                  <a:cs typeface="Arial"/>
                  <a:sym typeface="Arial"/>
                </a:rPr>
                <a:t> 1783</a:t>
              </a:r>
            </a:p>
            <a:p>
              <a:pPr algn="l">
                <a:lnSpc>
                  <a:spcPts val="3200"/>
                </a:lnSpc>
                <a:spcBef>
                  <a:spcPts val="900"/>
                </a:spcBef>
                <a:defRPr sz="2900" b="0">
                  <a:solidFill>
                    <a:srgbClr val="FFFFFF"/>
                  </a:solidFill>
                  <a:latin typeface="Arial"/>
                  <a:ea typeface="Arial"/>
                  <a:cs typeface="Arial"/>
                  <a:sym typeface="Arial"/>
                </a:defRPr>
              </a:pPr>
              <a:r>
                <a:rPr sz="2900" dirty="0">
                  <a:latin typeface="Arial"/>
                  <a:ea typeface="Arial"/>
                  <a:cs typeface="Arial"/>
                  <a:sym typeface="Arial"/>
                </a:rPr>
                <a:t>Officially ended the Revolutionary War</a:t>
              </a:r>
            </a:p>
            <a:p>
              <a:pPr algn="l">
                <a:lnSpc>
                  <a:spcPts val="3200"/>
                </a:lnSpc>
                <a:spcBef>
                  <a:spcPts val="300"/>
                </a:spcBef>
                <a:defRPr sz="2900" u="sng">
                  <a:solidFill>
                    <a:srgbClr val="E8A433"/>
                  </a:solidFill>
                  <a:latin typeface="Arial"/>
                  <a:ea typeface="Arial"/>
                  <a:cs typeface="Arial"/>
                  <a:sym typeface="Arial"/>
                </a:defRPr>
              </a:pPr>
              <a:r>
                <a:rPr sz="2900" u="sng" dirty="0">
                  <a:solidFill>
                    <a:srgbClr val="E8A433"/>
                  </a:solidFill>
                  <a:latin typeface="Arial"/>
                  <a:ea typeface="Arial"/>
                  <a:cs typeface="Arial"/>
                  <a:sym typeface="Arial"/>
                </a:rPr>
                <a:t>New American Society</a:t>
              </a:r>
            </a:p>
            <a:p>
              <a:pPr algn="l">
                <a:lnSpc>
                  <a:spcPts val="3200"/>
                </a:lnSpc>
                <a:spcBef>
                  <a:spcPts val="700"/>
                </a:spcBef>
                <a:defRPr sz="2900" b="0">
                  <a:solidFill>
                    <a:srgbClr val="FFFFFF"/>
                  </a:solidFill>
                  <a:latin typeface="Arial"/>
                  <a:ea typeface="Arial"/>
                  <a:cs typeface="Arial"/>
                  <a:sym typeface="Arial"/>
                </a:defRPr>
              </a:pPr>
              <a:r>
                <a:rPr sz="2900" b="1" u="sng" dirty="0">
                  <a:latin typeface="Arial"/>
                  <a:ea typeface="Arial"/>
                  <a:cs typeface="Arial"/>
                  <a:sym typeface="Arial"/>
                </a:rPr>
                <a:t>Egalitarian</a:t>
              </a:r>
              <a:r>
                <a:rPr sz="2900" dirty="0">
                  <a:latin typeface="Arial"/>
                  <a:ea typeface="Arial"/>
                  <a:cs typeface="Arial"/>
                  <a:sym typeface="Arial"/>
                </a:rPr>
                <a:t> - belief in the equality of people</a:t>
              </a:r>
            </a:p>
            <a:p>
              <a:pPr algn="l">
                <a:lnSpc>
                  <a:spcPts val="3200"/>
                </a:lnSpc>
                <a:spcBef>
                  <a:spcPts val="600"/>
                </a:spcBef>
                <a:defRPr sz="2900" b="0">
                  <a:solidFill>
                    <a:srgbClr val="FFFFFF"/>
                  </a:solidFill>
                  <a:latin typeface="Arial"/>
                  <a:ea typeface="Arial"/>
                  <a:cs typeface="Arial"/>
                  <a:sym typeface="Arial"/>
                </a:defRPr>
              </a:pPr>
              <a:r>
                <a:rPr sz="2900" dirty="0">
                  <a:latin typeface="Arial"/>
                  <a:ea typeface="Arial"/>
                  <a:cs typeface="Arial"/>
                  <a:sym typeface="Arial"/>
                </a:rPr>
                <a:t> - ability, effort, virtue defined one’s worth NOT wealth or family</a:t>
              </a:r>
            </a:p>
            <a:p>
              <a:pPr algn="l">
                <a:lnSpc>
                  <a:spcPts val="3200"/>
                </a:lnSpc>
                <a:spcBef>
                  <a:spcPts val="600"/>
                </a:spcBef>
                <a:defRPr sz="2900" b="0">
                  <a:solidFill>
                    <a:srgbClr val="FFFFFF"/>
                  </a:solidFill>
                  <a:latin typeface="Arial"/>
                  <a:ea typeface="Arial"/>
                  <a:cs typeface="Arial"/>
                  <a:sym typeface="Arial"/>
                </a:defRPr>
              </a:pPr>
              <a:r>
                <a:rPr sz="2900" dirty="0">
                  <a:latin typeface="Arial"/>
                  <a:ea typeface="Arial"/>
                  <a:cs typeface="Arial"/>
                  <a:sym typeface="Arial"/>
                </a:rPr>
                <a:t> - for only white males</a:t>
              </a:r>
            </a:p>
            <a:p>
              <a:pPr algn="l">
                <a:lnSpc>
                  <a:spcPts val="3200"/>
                </a:lnSpc>
                <a:spcBef>
                  <a:spcPts val="600"/>
                </a:spcBef>
                <a:defRPr sz="2900" b="0">
                  <a:solidFill>
                    <a:srgbClr val="FFFFFF"/>
                  </a:solidFill>
                  <a:latin typeface="Arial"/>
                  <a:ea typeface="Arial"/>
                  <a:cs typeface="Arial"/>
                  <a:sym typeface="Arial"/>
                </a:defRPr>
              </a:pPr>
              <a:r>
                <a:rPr sz="2900" dirty="0">
                  <a:latin typeface="Arial"/>
                  <a:ea typeface="Arial"/>
                  <a:cs typeface="Arial"/>
                  <a:sym typeface="Arial"/>
                </a:rPr>
                <a:t> - women, African Americans &amp; Native Americans excluded</a:t>
              </a:r>
            </a:p>
          </p:txBody>
        </p:sp>
      </p:grpSp>
      <p:grpSp>
        <p:nvGrpSpPr>
          <p:cNvPr id="120" name="Group"/>
          <p:cNvGrpSpPr/>
          <p:nvPr/>
        </p:nvGrpSpPr>
        <p:grpSpPr>
          <a:xfrm>
            <a:off x="9536814" y="5443284"/>
            <a:ext cx="1629935" cy="508652"/>
            <a:chOff x="0" y="0"/>
            <a:chExt cx="1629933" cy="508651"/>
          </a:xfrm>
        </p:grpSpPr>
        <p:sp>
          <p:nvSpPr>
            <p:cNvPr id="118" name="Circle"/>
            <p:cNvSpPr/>
            <p:nvPr/>
          </p:nvSpPr>
          <p:spPr>
            <a:xfrm>
              <a:off x="0" y="43324"/>
              <a:ext cx="422003" cy="422003"/>
            </a:xfrm>
            <a:prstGeom prst="ellipse">
              <a:avLst/>
            </a:prstGeom>
            <a:solidFill>
              <a:srgbClr val="E56256">
                <a:alpha val="79983"/>
              </a:srgbClr>
            </a:solidFill>
            <a:ln w="25400" cap="flat">
              <a:solidFill>
                <a:srgbClr val="000000">
                  <a:alpha val="79983"/>
                </a:srgbClr>
              </a:solidFill>
              <a:prstDash val="solid"/>
              <a:miter lim="400000"/>
            </a:ln>
            <a:effectLst/>
          </p:spPr>
          <p:txBody>
            <a:bodyPr wrap="square" lIns="50800" tIns="50800" rIns="50800" bIns="50800" numCol="1" anchor="ctr">
              <a:noAutofit/>
            </a:bodyPr>
            <a:lstStyle/>
            <a:p>
              <a:pPr>
                <a:defRPr sz="2600" b="0">
                  <a:solidFill>
                    <a:srgbClr val="FFFFFF"/>
                  </a:solidFill>
                  <a:latin typeface="Helvetica Light"/>
                  <a:ea typeface="Helvetica Light"/>
                  <a:cs typeface="Helvetica Light"/>
                  <a:sym typeface="Helvetica Light"/>
                </a:defRPr>
              </a:pPr>
              <a:endParaRPr sz="2600"/>
            </a:p>
          </p:txBody>
        </p:sp>
        <p:sp>
          <p:nvSpPr>
            <p:cNvPr id="119" name="British"/>
            <p:cNvSpPr txBox="1"/>
            <p:nvPr/>
          </p:nvSpPr>
          <p:spPr>
            <a:xfrm>
              <a:off x="492378" y="0"/>
              <a:ext cx="1137556" cy="50865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2900" b="0">
                  <a:solidFill>
                    <a:srgbClr val="FFFFFF"/>
                  </a:solidFill>
                  <a:effectLst>
                    <a:outerShdw blurRad="25400" dist="25400" dir="2040000" rotWithShape="0">
                      <a:srgbClr val="000000"/>
                    </a:outerShdw>
                  </a:effectLst>
                  <a:latin typeface="Arial"/>
                  <a:ea typeface="Arial"/>
                  <a:cs typeface="Arial"/>
                  <a:sym typeface="Arial"/>
                </a:defRPr>
              </a:lvl1pPr>
            </a:lstStyle>
            <a:p>
              <a:r>
                <a:t>British</a:t>
              </a:r>
            </a:p>
          </p:txBody>
        </p:sp>
      </p:grpSp>
      <p:sp>
        <p:nvSpPr>
          <p:cNvPr id="121" name="Line"/>
          <p:cNvSpPr/>
          <p:nvPr/>
        </p:nvSpPr>
        <p:spPr>
          <a:xfrm>
            <a:off x="5698696" y="3183381"/>
            <a:ext cx="4715079" cy="2518677"/>
          </a:xfrm>
          <a:custGeom>
            <a:avLst/>
            <a:gdLst/>
            <a:ahLst/>
            <a:cxnLst>
              <a:cxn ang="0">
                <a:pos x="wd2" y="hd2"/>
              </a:cxn>
              <a:cxn ang="5400000">
                <a:pos x="wd2" y="hd2"/>
              </a:cxn>
              <a:cxn ang="10800000">
                <a:pos x="wd2" y="hd2"/>
              </a:cxn>
              <a:cxn ang="16200000">
                <a:pos x="wd2" y="hd2"/>
              </a:cxn>
            </a:cxnLst>
            <a:rect l="0" t="0" r="r" b="b"/>
            <a:pathLst>
              <a:path w="21536" h="21178" extrusionOk="0">
                <a:moveTo>
                  <a:pt x="21432" y="5112"/>
                </a:moveTo>
                <a:cubicBezTo>
                  <a:pt x="21480" y="5091"/>
                  <a:pt x="21518" y="5023"/>
                  <a:pt x="21530" y="4935"/>
                </a:cubicBezTo>
                <a:cubicBezTo>
                  <a:pt x="21566" y="4678"/>
                  <a:pt x="21415" y="4470"/>
                  <a:pt x="21291" y="4606"/>
                </a:cubicBezTo>
                <a:lnTo>
                  <a:pt x="19846" y="4035"/>
                </a:lnTo>
                <a:lnTo>
                  <a:pt x="19442" y="3380"/>
                </a:lnTo>
                <a:cubicBezTo>
                  <a:pt x="19493" y="3120"/>
                  <a:pt x="19462" y="2828"/>
                  <a:pt x="19361" y="2623"/>
                </a:cubicBezTo>
                <a:cubicBezTo>
                  <a:pt x="19133" y="2161"/>
                  <a:pt x="18721" y="2295"/>
                  <a:pt x="18593" y="2873"/>
                </a:cubicBezTo>
                <a:lnTo>
                  <a:pt x="15831" y="3379"/>
                </a:lnTo>
                <a:cubicBezTo>
                  <a:pt x="15800" y="3922"/>
                  <a:pt x="15681" y="4435"/>
                  <a:pt x="15490" y="4853"/>
                </a:cubicBezTo>
                <a:cubicBezTo>
                  <a:pt x="14961" y="6014"/>
                  <a:pt x="14043" y="6254"/>
                  <a:pt x="13359" y="5411"/>
                </a:cubicBezTo>
                <a:lnTo>
                  <a:pt x="12649" y="6280"/>
                </a:lnTo>
                <a:cubicBezTo>
                  <a:pt x="12635" y="6808"/>
                  <a:pt x="12421" y="7245"/>
                  <a:pt x="12136" y="7322"/>
                </a:cubicBezTo>
                <a:cubicBezTo>
                  <a:pt x="11916" y="7381"/>
                  <a:pt x="11707" y="7206"/>
                  <a:pt x="11493" y="7150"/>
                </a:cubicBezTo>
                <a:cubicBezTo>
                  <a:pt x="11332" y="7107"/>
                  <a:pt x="11168" y="7128"/>
                  <a:pt x="11010" y="7215"/>
                </a:cubicBezTo>
                <a:cubicBezTo>
                  <a:pt x="10936" y="7525"/>
                  <a:pt x="10825" y="7798"/>
                  <a:pt x="10684" y="8017"/>
                </a:cubicBezTo>
                <a:cubicBezTo>
                  <a:pt x="10372" y="8501"/>
                  <a:pt x="9968" y="8664"/>
                  <a:pt x="9568" y="8807"/>
                </a:cubicBezTo>
                <a:cubicBezTo>
                  <a:pt x="9286" y="8908"/>
                  <a:pt x="8970" y="8897"/>
                  <a:pt x="8751" y="9129"/>
                </a:cubicBezTo>
                <a:cubicBezTo>
                  <a:pt x="8550" y="9343"/>
                  <a:pt x="8366" y="9584"/>
                  <a:pt x="8216" y="9264"/>
                </a:cubicBezTo>
                <a:cubicBezTo>
                  <a:pt x="8062" y="8937"/>
                  <a:pt x="8271" y="8537"/>
                  <a:pt x="8438" y="8171"/>
                </a:cubicBezTo>
                <a:cubicBezTo>
                  <a:pt x="8556" y="7916"/>
                  <a:pt x="8625" y="7595"/>
                  <a:pt x="8627" y="7260"/>
                </a:cubicBezTo>
                <a:cubicBezTo>
                  <a:pt x="8629" y="6919"/>
                  <a:pt x="8538" y="6583"/>
                  <a:pt x="8368" y="6564"/>
                </a:cubicBezTo>
                <a:cubicBezTo>
                  <a:pt x="8099" y="6534"/>
                  <a:pt x="7582" y="7105"/>
                  <a:pt x="7682" y="6493"/>
                </a:cubicBezTo>
                <a:cubicBezTo>
                  <a:pt x="7718" y="6273"/>
                  <a:pt x="7878" y="6337"/>
                  <a:pt x="7986" y="6255"/>
                </a:cubicBezTo>
                <a:cubicBezTo>
                  <a:pt x="8155" y="6127"/>
                  <a:pt x="8183" y="5745"/>
                  <a:pt x="8092" y="5415"/>
                </a:cubicBezTo>
                <a:cubicBezTo>
                  <a:pt x="7974" y="4992"/>
                  <a:pt x="7729" y="4773"/>
                  <a:pt x="7473" y="4697"/>
                </a:cubicBezTo>
                <a:cubicBezTo>
                  <a:pt x="7016" y="4561"/>
                  <a:pt x="6543" y="4902"/>
                  <a:pt x="6396" y="5678"/>
                </a:cubicBezTo>
                <a:cubicBezTo>
                  <a:pt x="6148" y="6982"/>
                  <a:pt x="6548" y="9443"/>
                  <a:pt x="5705" y="8844"/>
                </a:cubicBezTo>
                <a:cubicBezTo>
                  <a:pt x="5082" y="8401"/>
                  <a:pt x="5763" y="7068"/>
                  <a:pt x="5734" y="6070"/>
                </a:cubicBezTo>
                <a:cubicBezTo>
                  <a:pt x="5727" y="5822"/>
                  <a:pt x="5673" y="5568"/>
                  <a:pt x="5727" y="5338"/>
                </a:cubicBezTo>
                <a:cubicBezTo>
                  <a:pt x="5914" y="4552"/>
                  <a:pt x="6425" y="5302"/>
                  <a:pt x="6871" y="5618"/>
                </a:cubicBezTo>
                <a:cubicBezTo>
                  <a:pt x="7515" y="6074"/>
                  <a:pt x="8008" y="4890"/>
                  <a:pt x="7710" y="3995"/>
                </a:cubicBezTo>
                <a:cubicBezTo>
                  <a:pt x="7447" y="3203"/>
                  <a:pt x="6887" y="3643"/>
                  <a:pt x="6366" y="3679"/>
                </a:cubicBezTo>
                <a:cubicBezTo>
                  <a:pt x="5921" y="3709"/>
                  <a:pt x="5495" y="3215"/>
                  <a:pt x="4994" y="3122"/>
                </a:cubicBezTo>
                <a:cubicBezTo>
                  <a:pt x="4735" y="3074"/>
                  <a:pt x="4433" y="3087"/>
                  <a:pt x="4211" y="3337"/>
                </a:cubicBezTo>
                <a:cubicBezTo>
                  <a:pt x="4027" y="3544"/>
                  <a:pt x="3870" y="3822"/>
                  <a:pt x="3689" y="3567"/>
                </a:cubicBezTo>
                <a:cubicBezTo>
                  <a:pt x="3627" y="3479"/>
                  <a:pt x="3599" y="3325"/>
                  <a:pt x="3530" y="3257"/>
                </a:cubicBezTo>
                <a:cubicBezTo>
                  <a:pt x="3351" y="3083"/>
                  <a:pt x="2944" y="3909"/>
                  <a:pt x="2873" y="3237"/>
                </a:cubicBezTo>
                <a:cubicBezTo>
                  <a:pt x="2858" y="3099"/>
                  <a:pt x="2911" y="2985"/>
                  <a:pt x="2974" y="2912"/>
                </a:cubicBezTo>
                <a:cubicBezTo>
                  <a:pt x="3059" y="2813"/>
                  <a:pt x="3171" y="2746"/>
                  <a:pt x="3284" y="2702"/>
                </a:cubicBezTo>
                <a:cubicBezTo>
                  <a:pt x="3643" y="2562"/>
                  <a:pt x="4073" y="2489"/>
                  <a:pt x="3994" y="1926"/>
                </a:cubicBezTo>
                <a:cubicBezTo>
                  <a:pt x="3912" y="1331"/>
                  <a:pt x="3540" y="1593"/>
                  <a:pt x="3191" y="1753"/>
                </a:cubicBezTo>
                <a:cubicBezTo>
                  <a:pt x="2785" y="1939"/>
                  <a:pt x="2378" y="1595"/>
                  <a:pt x="2037" y="1139"/>
                </a:cubicBezTo>
                <a:cubicBezTo>
                  <a:pt x="1620" y="580"/>
                  <a:pt x="1207" y="-172"/>
                  <a:pt x="704" y="35"/>
                </a:cubicBezTo>
                <a:cubicBezTo>
                  <a:pt x="213" y="238"/>
                  <a:pt x="-34" y="1206"/>
                  <a:pt x="3" y="2175"/>
                </a:cubicBezTo>
                <a:cubicBezTo>
                  <a:pt x="147" y="5897"/>
                  <a:pt x="3024" y="6432"/>
                  <a:pt x="3611" y="9769"/>
                </a:cubicBezTo>
                <a:cubicBezTo>
                  <a:pt x="3824" y="10980"/>
                  <a:pt x="3682" y="12261"/>
                  <a:pt x="3564" y="13511"/>
                </a:cubicBezTo>
                <a:cubicBezTo>
                  <a:pt x="3346" y="15843"/>
                  <a:pt x="3317" y="18222"/>
                  <a:pt x="3506" y="20562"/>
                </a:cubicBezTo>
                <a:cubicBezTo>
                  <a:pt x="3948" y="20735"/>
                  <a:pt x="4403" y="20755"/>
                  <a:pt x="4848" y="20622"/>
                </a:cubicBezTo>
                <a:cubicBezTo>
                  <a:pt x="5214" y="20513"/>
                  <a:pt x="5567" y="20303"/>
                  <a:pt x="5928" y="20155"/>
                </a:cubicBezTo>
                <a:cubicBezTo>
                  <a:pt x="6361" y="19976"/>
                  <a:pt x="6804" y="19888"/>
                  <a:pt x="7248" y="19890"/>
                </a:cubicBezTo>
                <a:lnTo>
                  <a:pt x="7813" y="19808"/>
                </a:lnTo>
                <a:lnTo>
                  <a:pt x="8143" y="19831"/>
                </a:lnTo>
                <a:cubicBezTo>
                  <a:pt x="8239" y="19988"/>
                  <a:pt x="8342" y="20128"/>
                  <a:pt x="8452" y="20249"/>
                </a:cubicBezTo>
                <a:cubicBezTo>
                  <a:pt x="8602" y="20415"/>
                  <a:pt x="8762" y="20543"/>
                  <a:pt x="8928" y="20631"/>
                </a:cubicBezTo>
                <a:cubicBezTo>
                  <a:pt x="9080" y="20711"/>
                  <a:pt x="9237" y="20757"/>
                  <a:pt x="9395" y="20768"/>
                </a:cubicBezTo>
                <a:cubicBezTo>
                  <a:pt x="9323" y="20841"/>
                  <a:pt x="9314" y="21024"/>
                  <a:pt x="9377" y="21121"/>
                </a:cubicBezTo>
                <a:cubicBezTo>
                  <a:pt x="9576" y="21428"/>
                  <a:pt x="9751" y="20390"/>
                  <a:pt x="9492" y="20435"/>
                </a:cubicBezTo>
                <a:cubicBezTo>
                  <a:pt x="9567" y="20099"/>
                  <a:pt x="9671" y="19788"/>
                  <a:pt x="9802" y="19516"/>
                </a:cubicBezTo>
                <a:cubicBezTo>
                  <a:pt x="9940" y="19226"/>
                  <a:pt x="10106" y="18984"/>
                  <a:pt x="10291" y="18801"/>
                </a:cubicBezTo>
                <a:cubicBezTo>
                  <a:pt x="10412" y="18808"/>
                  <a:pt x="10529" y="18723"/>
                  <a:pt x="10614" y="18566"/>
                </a:cubicBezTo>
                <a:cubicBezTo>
                  <a:pt x="10713" y="18384"/>
                  <a:pt x="10758" y="18127"/>
                  <a:pt x="10849" y="17932"/>
                </a:cubicBezTo>
                <a:cubicBezTo>
                  <a:pt x="10992" y="17628"/>
                  <a:pt x="11221" y="17515"/>
                  <a:pt x="11427" y="17648"/>
                </a:cubicBezTo>
                <a:cubicBezTo>
                  <a:pt x="11530" y="17333"/>
                  <a:pt x="11670" y="17065"/>
                  <a:pt x="11838" y="16863"/>
                </a:cubicBezTo>
                <a:cubicBezTo>
                  <a:pt x="11999" y="16669"/>
                  <a:pt x="12182" y="16542"/>
                  <a:pt x="12373" y="16492"/>
                </a:cubicBezTo>
                <a:cubicBezTo>
                  <a:pt x="12309" y="16383"/>
                  <a:pt x="12294" y="16208"/>
                  <a:pt x="12335" y="16068"/>
                </a:cubicBezTo>
                <a:cubicBezTo>
                  <a:pt x="12391" y="15879"/>
                  <a:pt x="12514" y="15832"/>
                  <a:pt x="12628" y="15823"/>
                </a:cubicBezTo>
                <a:cubicBezTo>
                  <a:pt x="12712" y="15816"/>
                  <a:pt x="12799" y="15825"/>
                  <a:pt x="12887" y="15852"/>
                </a:cubicBezTo>
                <a:cubicBezTo>
                  <a:pt x="12869" y="15504"/>
                  <a:pt x="12823" y="15164"/>
                  <a:pt x="12751" y="14841"/>
                </a:cubicBezTo>
                <a:cubicBezTo>
                  <a:pt x="12676" y="14510"/>
                  <a:pt x="12574" y="14202"/>
                  <a:pt x="12449" y="13928"/>
                </a:cubicBezTo>
                <a:cubicBezTo>
                  <a:pt x="12472" y="13710"/>
                  <a:pt x="12468" y="13488"/>
                  <a:pt x="12439" y="13277"/>
                </a:cubicBezTo>
                <a:cubicBezTo>
                  <a:pt x="12421" y="13145"/>
                  <a:pt x="12395" y="13007"/>
                  <a:pt x="12430" y="12887"/>
                </a:cubicBezTo>
                <a:cubicBezTo>
                  <a:pt x="12476" y="12729"/>
                  <a:pt x="12592" y="12701"/>
                  <a:pt x="12655" y="12836"/>
                </a:cubicBezTo>
                <a:cubicBezTo>
                  <a:pt x="12734" y="13003"/>
                  <a:pt x="12655" y="13375"/>
                  <a:pt x="12799" y="13430"/>
                </a:cubicBezTo>
                <a:cubicBezTo>
                  <a:pt x="12959" y="13492"/>
                  <a:pt x="12932" y="13058"/>
                  <a:pt x="13008" y="12834"/>
                </a:cubicBezTo>
                <a:cubicBezTo>
                  <a:pt x="13056" y="12696"/>
                  <a:pt x="13160" y="12629"/>
                  <a:pt x="13171" y="12461"/>
                </a:cubicBezTo>
                <a:cubicBezTo>
                  <a:pt x="13190" y="12167"/>
                  <a:pt x="12792" y="12000"/>
                  <a:pt x="12952" y="11652"/>
                </a:cubicBezTo>
                <a:cubicBezTo>
                  <a:pt x="13019" y="11504"/>
                  <a:pt x="13128" y="11615"/>
                  <a:pt x="13214" y="11745"/>
                </a:cubicBezTo>
                <a:cubicBezTo>
                  <a:pt x="13274" y="11838"/>
                  <a:pt x="13334" y="11934"/>
                  <a:pt x="13394" y="12026"/>
                </a:cubicBezTo>
                <a:lnTo>
                  <a:pt x="13854" y="10783"/>
                </a:lnTo>
                <a:cubicBezTo>
                  <a:pt x="13797" y="10595"/>
                  <a:pt x="13833" y="10359"/>
                  <a:pt x="13935" y="10254"/>
                </a:cubicBezTo>
                <a:cubicBezTo>
                  <a:pt x="14183" y="10000"/>
                  <a:pt x="14979" y="10536"/>
                  <a:pt x="14730" y="9783"/>
                </a:cubicBezTo>
                <a:cubicBezTo>
                  <a:pt x="14703" y="9702"/>
                  <a:pt x="14650" y="9662"/>
                  <a:pt x="14600" y="9687"/>
                </a:cubicBezTo>
                <a:cubicBezTo>
                  <a:pt x="14867" y="9578"/>
                  <a:pt x="15135" y="9470"/>
                  <a:pt x="15402" y="9361"/>
                </a:cubicBezTo>
                <a:cubicBezTo>
                  <a:pt x="15669" y="9253"/>
                  <a:pt x="15937" y="9144"/>
                  <a:pt x="16204" y="9036"/>
                </a:cubicBezTo>
                <a:lnTo>
                  <a:pt x="15832" y="8137"/>
                </a:lnTo>
                <a:cubicBezTo>
                  <a:pt x="15827" y="7913"/>
                  <a:pt x="15852" y="7691"/>
                  <a:pt x="15904" y="7488"/>
                </a:cubicBezTo>
                <a:cubicBezTo>
                  <a:pt x="15957" y="7283"/>
                  <a:pt x="16037" y="7105"/>
                  <a:pt x="16136" y="6971"/>
                </a:cubicBezTo>
                <a:lnTo>
                  <a:pt x="16904" y="6317"/>
                </a:lnTo>
                <a:cubicBezTo>
                  <a:pt x="17008" y="6133"/>
                  <a:pt x="17140" y="6010"/>
                  <a:pt x="17282" y="5964"/>
                </a:cubicBezTo>
                <a:cubicBezTo>
                  <a:pt x="17503" y="5892"/>
                  <a:pt x="17774" y="5993"/>
                  <a:pt x="17920" y="5636"/>
                </a:cubicBezTo>
                <a:cubicBezTo>
                  <a:pt x="17973" y="5504"/>
                  <a:pt x="17990" y="5333"/>
                  <a:pt x="17965" y="5175"/>
                </a:cubicBezTo>
                <a:cubicBezTo>
                  <a:pt x="18182" y="5163"/>
                  <a:pt x="18398" y="5123"/>
                  <a:pt x="18612" y="5056"/>
                </a:cubicBezTo>
                <a:cubicBezTo>
                  <a:pt x="18850" y="4981"/>
                  <a:pt x="19085" y="4872"/>
                  <a:pt x="19327" y="4856"/>
                </a:cubicBezTo>
                <a:cubicBezTo>
                  <a:pt x="19486" y="4846"/>
                  <a:pt x="19646" y="4876"/>
                  <a:pt x="19800" y="4947"/>
                </a:cubicBezTo>
                <a:cubicBezTo>
                  <a:pt x="19454" y="5029"/>
                  <a:pt x="19126" y="5275"/>
                  <a:pt x="18847" y="5662"/>
                </a:cubicBezTo>
                <a:cubicBezTo>
                  <a:pt x="18732" y="5823"/>
                  <a:pt x="18620" y="6023"/>
                  <a:pt x="18602" y="6298"/>
                </a:cubicBezTo>
                <a:cubicBezTo>
                  <a:pt x="18582" y="6589"/>
                  <a:pt x="18681" y="6864"/>
                  <a:pt x="18834" y="6944"/>
                </a:cubicBezTo>
                <a:cubicBezTo>
                  <a:pt x="19039" y="6919"/>
                  <a:pt x="19238" y="6798"/>
                  <a:pt x="19411" y="6593"/>
                </a:cubicBezTo>
                <a:cubicBezTo>
                  <a:pt x="19648" y="6312"/>
                  <a:pt x="19834" y="5879"/>
                  <a:pt x="20105" y="5723"/>
                </a:cubicBezTo>
                <a:cubicBezTo>
                  <a:pt x="20247" y="5641"/>
                  <a:pt x="20395" y="5647"/>
                  <a:pt x="20541" y="5622"/>
                </a:cubicBezTo>
                <a:cubicBezTo>
                  <a:pt x="20695" y="5595"/>
                  <a:pt x="20848" y="5535"/>
                  <a:pt x="20994" y="5444"/>
                </a:cubicBezTo>
              </a:path>
            </a:pathLst>
          </a:custGeom>
          <a:solidFill>
            <a:srgbClr val="0B5D12">
              <a:alpha val="43046"/>
            </a:srgbClr>
          </a:solidFill>
          <a:ln w="12700">
            <a:miter lim="400000"/>
          </a:ln>
        </p:spPr>
        <p:txBody>
          <a:bodyPr lIns="50800" tIns="50800" rIns="50800" bIns="50800" anchor="ctr"/>
          <a:lstStyle/>
          <a:p>
            <a:pPr>
              <a:defRPr sz="2600" b="0">
                <a:solidFill>
                  <a:srgbClr val="FFFFFF"/>
                </a:solidFill>
                <a:latin typeface="Helvetica Light"/>
                <a:ea typeface="Helvetica Light"/>
                <a:cs typeface="Helvetica Light"/>
                <a:sym typeface="Helvetica Light"/>
              </a:defRPr>
            </a:pPr>
            <a:endParaRPr sz="2600"/>
          </a:p>
        </p:txBody>
      </p:sp>
      <p:sp>
        <p:nvSpPr>
          <p:cNvPr id="122" name="Shape"/>
          <p:cNvSpPr/>
          <p:nvPr/>
        </p:nvSpPr>
        <p:spPr>
          <a:xfrm>
            <a:off x="10666163" y="2941881"/>
            <a:ext cx="868208" cy="668893"/>
          </a:xfrm>
          <a:custGeom>
            <a:avLst/>
            <a:gdLst/>
            <a:ahLst/>
            <a:cxnLst>
              <a:cxn ang="0">
                <a:pos x="wd2" y="hd2"/>
              </a:cxn>
              <a:cxn ang="5400000">
                <a:pos x="wd2" y="hd2"/>
              </a:cxn>
              <a:cxn ang="10800000">
                <a:pos x="wd2" y="hd2"/>
              </a:cxn>
              <a:cxn ang="16200000">
                <a:pos x="wd2" y="hd2"/>
              </a:cxn>
            </a:cxnLst>
            <a:rect l="0" t="0" r="r" b="b"/>
            <a:pathLst>
              <a:path w="21600" h="21600" extrusionOk="0">
                <a:moveTo>
                  <a:pt x="1188" y="17206"/>
                </a:moveTo>
                <a:lnTo>
                  <a:pt x="4051" y="16639"/>
                </a:lnTo>
                <a:lnTo>
                  <a:pt x="7247" y="17463"/>
                </a:lnTo>
                <a:lnTo>
                  <a:pt x="10143" y="17290"/>
                </a:lnTo>
                <a:lnTo>
                  <a:pt x="13297" y="18052"/>
                </a:lnTo>
                <a:lnTo>
                  <a:pt x="11135" y="20156"/>
                </a:lnTo>
                <a:lnTo>
                  <a:pt x="11969" y="20947"/>
                </a:lnTo>
                <a:lnTo>
                  <a:pt x="13021" y="20367"/>
                </a:lnTo>
                <a:lnTo>
                  <a:pt x="15917" y="17707"/>
                </a:lnTo>
                <a:lnTo>
                  <a:pt x="17419" y="17035"/>
                </a:lnTo>
                <a:lnTo>
                  <a:pt x="17494" y="18561"/>
                </a:lnTo>
                <a:cubicBezTo>
                  <a:pt x="17404" y="18890"/>
                  <a:pt x="17313" y="19220"/>
                  <a:pt x="17222" y="19550"/>
                </a:cubicBezTo>
                <a:cubicBezTo>
                  <a:pt x="17132" y="19880"/>
                  <a:pt x="17041" y="20210"/>
                  <a:pt x="16950" y="20539"/>
                </a:cubicBezTo>
                <a:lnTo>
                  <a:pt x="18662" y="20521"/>
                </a:lnTo>
                <a:lnTo>
                  <a:pt x="20337" y="21600"/>
                </a:lnTo>
                <a:lnTo>
                  <a:pt x="21062" y="20831"/>
                </a:lnTo>
                <a:lnTo>
                  <a:pt x="21600" y="17898"/>
                </a:lnTo>
                <a:lnTo>
                  <a:pt x="21582" y="16919"/>
                </a:lnTo>
                <a:lnTo>
                  <a:pt x="21394" y="15311"/>
                </a:lnTo>
                <a:lnTo>
                  <a:pt x="20655" y="14786"/>
                </a:lnTo>
                <a:lnTo>
                  <a:pt x="18808" y="17248"/>
                </a:lnTo>
                <a:lnTo>
                  <a:pt x="18378" y="16940"/>
                </a:lnTo>
                <a:lnTo>
                  <a:pt x="20464" y="14486"/>
                </a:lnTo>
                <a:lnTo>
                  <a:pt x="19824" y="13639"/>
                </a:lnTo>
                <a:lnTo>
                  <a:pt x="18494" y="12856"/>
                </a:lnTo>
                <a:lnTo>
                  <a:pt x="18871" y="10837"/>
                </a:lnTo>
                <a:lnTo>
                  <a:pt x="18906" y="9889"/>
                </a:lnTo>
                <a:lnTo>
                  <a:pt x="15620" y="9329"/>
                </a:lnTo>
                <a:lnTo>
                  <a:pt x="12880" y="9727"/>
                </a:lnTo>
                <a:lnTo>
                  <a:pt x="11446" y="8947"/>
                </a:lnTo>
                <a:lnTo>
                  <a:pt x="11800" y="7476"/>
                </a:lnTo>
                <a:cubicBezTo>
                  <a:pt x="11823" y="7234"/>
                  <a:pt x="11794" y="6988"/>
                  <a:pt x="11716" y="6766"/>
                </a:cubicBezTo>
                <a:cubicBezTo>
                  <a:pt x="11109" y="5039"/>
                  <a:pt x="9121" y="5555"/>
                  <a:pt x="9074" y="7452"/>
                </a:cubicBezTo>
                <a:lnTo>
                  <a:pt x="10945" y="4128"/>
                </a:lnTo>
                <a:lnTo>
                  <a:pt x="12565" y="987"/>
                </a:lnTo>
                <a:lnTo>
                  <a:pt x="12548" y="0"/>
                </a:lnTo>
                <a:lnTo>
                  <a:pt x="10675" y="271"/>
                </a:lnTo>
                <a:lnTo>
                  <a:pt x="9118" y="1481"/>
                </a:lnTo>
                <a:lnTo>
                  <a:pt x="7256" y="3641"/>
                </a:lnTo>
                <a:lnTo>
                  <a:pt x="5203" y="6094"/>
                </a:lnTo>
                <a:lnTo>
                  <a:pt x="3021" y="11098"/>
                </a:lnTo>
                <a:lnTo>
                  <a:pt x="1225" y="12795"/>
                </a:lnTo>
                <a:lnTo>
                  <a:pt x="575" y="13465"/>
                </a:lnTo>
                <a:lnTo>
                  <a:pt x="1847" y="14716"/>
                </a:lnTo>
                <a:lnTo>
                  <a:pt x="0" y="15524"/>
                </a:lnTo>
                <a:lnTo>
                  <a:pt x="633" y="16751"/>
                </a:lnTo>
                <a:lnTo>
                  <a:pt x="1188" y="17206"/>
                </a:lnTo>
                <a:close/>
              </a:path>
            </a:pathLst>
          </a:custGeom>
          <a:solidFill>
            <a:srgbClr val="0B5D12">
              <a:alpha val="49418"/>
            </a:srgbClr>
          </a:solidFill>
          <a:ln w="12700">
            <a:miter lim="400000"/>
          </a:ln>
        </p:spPr>
        <p:txBody>
          <a:bodyPr lIns="50800" tIns="50800" rIns="50800" bIns="50800" anchor="ctr"/>
          <a:lstStyle/>
          <a:p>
            <a:pPr>
              <a:defRPr sz="2600" b="0">
                <a:solidFill>
                  <a:srgbClr val="FFFFFF"/>
                </a:solidFill>
                <a:latin typeface="Helvetica Light"/>
                <a:ea typeface="Helvetica Light"/>
                <a:cs typeface="Helvetica Light"/>
                <a:sym typeface="Helvetica Light"/>
              </a:defRPr>
            </a:pPr>
            <a:endParaRPr sz="2600"/>
          </a:p>
        </p:txBody>
      </p:sp>
      <p:sp>
        <p:nvSpPr>
          <p:cNvPr id="123" name="Shape"/>
          <p:cNvSpPr/>
          <p:nvPr/>
        </p:nvSpPr>
        <p:spPr>
          <a:xfrm>
            <a:off x="2243514" y="839380"/>
            <a:ext cx="8878640" cy="3394488"/>
          </a:xfrm>
          <a:custGeom>
            <a:avLst/>
            <a:gdLst/>
            <a:ahLst/>
            <a:cxnLst>
              <a:cxn ang="0">
                <a:pos x="wd2" y="hd2"/>
              </a:cxn>
              <a:cxn ang="5400000">
                <a:pos x="wd2" y="hd2"/>
              </a:cxn>
              <a:cxn ang="10800000">
                <a:pos x="wd2" y="hd2"/>
              </a:cxn>
              <a:cxn ang="16200000">
                <a:pos x="wd2" y="hd2"/>
              </a:cxn>
            </a:cxnLst>
            <a:rect l="0" t="0" r="r" b="b"/>
            <a:pathLst>
              <a:path w="21600" h="21257" extrusionOk="0">
                <a:moveTo>
                  <a:pt x="13441" y="239"/>
                </a:moveTo>
                <a:cubicBezTo>
                  <a:pt x="13407" y="191"/>
                  <a:pt x="13371" y="151"/>
                  <a:pt x="13335" y="119"/>
                </a:cubicBezTo>
                <a:cubicBezTo>
                  <a:pt x="13142" y="-50"/>
                  <a:pt x="12935" y="8"/>
                  <a:pt x="12732" y="41"/>
                </a:cubicBezTo>
                <a:cubicBezTo>
                  <a:pt x="12464" y="84"/>
                  <a:pt x="12194" y="79"/>
                  <a:pt x="11926" y="26"/>
                </a:cubicBezTo>
                <a:lnTo>
                  <a:pt x="11671" y="342"/>
                </a:lnTo>
                <a:lnTo>
                  <a:pt x="11042" y="332"/>
                </a:lnTo>
                <a:cubicBezTo>
                  <a:pt x="11001" y="123"/>
                  <a:pt x="10917" y="-7"/>
                  <a:pt x="10826" y="0"/>
                </a:cubicBezTo>
                <a:cubicBezTo>
                  <a:pt x="10752" y="6"/>
                  <a:pt x="10683" y="105"/>
                  <a:pt x="10642" y="265"/>
                </a:cubicBezTo>
                <a:cubicBezTo>
                  <a:pt x="10597" y="138"/>
                  <a:pt x="10535" y="62"/>
                  <a:pt x="10468" y="53"/>
                </a:cubicBezTo>
                <a:cubicBezTo>
                  <a:pt x="10369" y="39"/>
                  <a:pt x="10275" y="172"/>
                  <a:pt x="10227" y="396"/>
                </a:cubicBezTo>
                <a:lnTo>
                  <a:pt x="10049" y="173"/>
                </a:lnTo>
                <a:lnTo>
                  <a:pt x="9702" y="102"/>
                </a:lnTo>
                <a:lnTo>
                  <a:pt x="7302" y="93"/>
                </a:lnTo>
                <a:lnTo>
                  <a:pt x="0" y="239"/>
                </a:lnTo>
                <a:lnTo>
                  <a:pt x="2783" y="14718"/>
                </a:lnTo>
                <a:lnTo>
                  <a:pt x="3538" y="15253"/>
                </a:lnTo>
                <a:lnTo>
                  <a:pt x="5260" y="16890"/>
                </a:lnTo>
                <a:cubicBezTo>
                  <a:pt x="5788" y="17731"/>
                  <a:pt x="6452" y="17764"/>
                  <a:pt x="6993" y="16978"/>
                </a:cubicBezTo>
                <a:cubicBezTo>
                  <a:pt x="7250" y="16604"/>
                  <a:pt x="7463" y="16057"/>
                  <a:pt x="7610" y="15397"/>
                </a:cubicBezTo>
                <a:lnTo>
                  <a:pt x="8654" y="15340"/>
                </a:lnTo>
                <a:lnTo>
                  <a:pt x="9490" y="15582"/>
                </a:lnTo>
                <a:lnTo>
                  <a:pt x="10597" y="16253"/>
                </a:lnTo>
                <a:lnTo>
                  <a:pt x="11632" y="15367"/>
                </a:lnTo>
                <a:cubicBezTo>
                  <a:pt x="11717" y="15369"/>
                  <a:pt x="11796" y="15475"/>
                  <a:pt x="11846" y="15652"/>
                </a:cubicBezTo>
                <a:cubicBezTo>
                  <a:pt x="11892" y="15816"/>
                  <a:pt x="11909" y="16037"/>
                  <a:pt x="11975" y="16155"/>
                </a:cubicBezTo>
                <a:cubicBezTo>
                  <a:pt x="12063" y="16311"/>
                  <a:pt x="12193" y="16201"/>
                  <a:pt x="12272" y="16393"/>
                </a:cubicBezTo>
                <a:cubicBezTo>
                  <a:pt x="12344" y="16568"/>
                  <a:pt x="12321" y="16836"/>
                  <a:pt x="12361" y="17054"/>
                </a:cubicBezTo>
                <a:cubicBezTo>
                  <a:pt x="12394" y="17229"/>
                  <a:pt x="12462" y="17338"/>
                  <a:pt x="12528" y="17425"/>
                </a:cubicBezTo>
                <a:cubicBezTo>
                  <a:pt x="12678" y="17622"/>
                  <a:pt x="12846" y="17735"/>
                  <a:pt x="13012" y="17657"/>
                </a:cubicBezTo>
                <a:cubicBezTo>
                  <a:pt x="13567" y="17396"/>
                  <a:pt x="14140" y="18733"/>
                  <a:pt x="13810" y="18951"/>
                </a:cubicBezTo>
                <a:cubicBezTo>
                  <a:pt x="13656" y="19053"/>
                  <a:pt x="13542" y="18429"/>
                  <a:pt x="13387" y="18613"/>
                </a:cubicBezTo>
                <a:cubicBezTo>
                  <a:pt x="13274" y="18747"/>
                  <a:pt x="13308" y="19137"/>
                  <a:pt x="13283" y="19446"/>
                </a:cubicBezTo>
                <a:cubicBezTo>
                  <a:pt x="13257" y="19780"/>
                  <a:pt x="13151" y="20010"/>
                  <a:pt x="13077" y="20282"/>
                </a:cubicBezTo>
                <a:cubicBezTo>
                  <a:pt x="13028" y="20463"/>
                  <a:pt x="12992" y="20667"/>
                  <a:pt x="12972" y="20885"/>
                </a:cubicBezTo>
                <a:cubicBezTo>
                  <a:pt x="12960" y="20930"/>
                  <a:pt x="12956" y="20985"/>
                  <a:pt x="12959" y="21039"/>
                </a:cubicBezTo>
                <a:cubicBezTo>
                  <a:pt x="12994" y="21550"/>
                  <a:pt x="13237" y="21048"/>
                  <a:pt x="13438" y="20685"/>
                </a:cubicBezTo>
                <a:cubicBezTo>
                  <a:pt x="13585" y="20418"/>
                  <a:pt x="13803" y="20606"/>
                  <a:pt x="13941" y="20298"/>
                </a:cubicBezTo>
                <a:cubicBezTo>
                  <a:pt x="14005" y="20155"/>
                  <a:pt x="14035" y="19934"/>
                  <a:pt x="14017" y="19721"/>
                </a:cubicBezTo>
                <a:cubicBezTo>
                  <a:pt x="14156" y="19666"/>
                  <a:pt x="14294" y="19595"/>
                  <a:pt x="14430" y="19506"/>
                </a:cubicBezTo>
                <a:cubicBezTo>
                  <a:pt x="14518" y="19448"/>
                  <a:pt x="14606" y="19383"/>
                  <a:pt x="14696" y="19352"/>
                </a:cubicBezTo>
                <a:cubicBezTo>
                  <a:pt x="14894" y="19285"/>
                  <a:pt x="15104" y="19373"/>
                  <a:pt x="15275" y="19111"/>
                </a:cubicBezTo>
                <a:cubicBezTo>
                  <a:pt x="15378" y="18951"/>
                  <a:pt x="15466" y="18671"/>
                  <a:pt x="15588" y="18714"/>
                </a:cubicBezTo>
                <a:cubicBezTo>
                  <a:pt x="15672" y="18744"/>
                  <a:pt x="15729" y="18926"/>
                  <a:pt x="15799" y="19048"/>
                </a:cubicBezTo>
                <a:cubicBezTo>
                  <a:pt x="15969" y="19343"/>
                  <a:pt x="16190" y="19275"/>
                  <a:pt x="16365" y="18989"/>
                </a:cubicBezTo>
                <a:cubicBezTo>
                  <a:pt x="16610" y="18589"/>
                  <a:pt x="16748" y="17814"/>
                  <a:pt x="16995" y="17352"/>
                </a:cubicBezTo>
                <a:cubicBezTo>
                  <a:pt x="17251" y="16876"/>
                  <a:pt x="17614" y="16877"/>
                  <a:pt x="17919" y="16928"/>
                </a:cubicBezTo>
                <a:cubicBezTo>
                  <a:pt x="18423" y="17013"/>
                  <a:pt x="18922" y="16648"/>
                  <a:pt x="18805" y="15667"/>
                </a:cubicBezTo>
                <a:cubicBezTo>
                  <a:pt x="18784" y="15487"/>
                  <a:pt x="18732" y="15304"/>
                  <a:pt x="18657" y="15236"/>
                </a:cubicBezTo>
                <a:cubicBezTo>
                  <a:pt x="18423" y="15020"/>
                  <a:pt x="17997" y="15484"/>
                  <a:pt x="18095" y="14643"/>
                </a:cubicBezTo>
                <a:cubicBezTo>
                  <a:pt x="18137" y="14282"/>
                  <a:pt x="18322" y="14414"/>
                  <a:pt x="18476" y="14434"/>
                </a:cubicBezTo>
                <a:cubicBezTo>
                  <a:pt x="18617" y="14452"/>
                  <a:pt x="18746" y="14265"/>
                  <a:pt x="18882" y="14170"/>
                </a:cubicBezTo>
                <a:cubicBezTo>
                  <a:pt x="19307" y="13874"/>
                  <a:pt x="19778" y="14516"/>
                  <a:pt x="20190" y="14299"/>
                </a:cubicBezTo>
                <a:cubicBezTo>
                  <a:pt x="20429" y="14174"/>
                  <a:pt x="20609" y="13705"/>
                  <a:pt x="20824" y="13429"/>
                </a:cubicBezTo>
                <a:cubicBezTo>
                  <a:pt x="21023" y="13174"/>
                  <a:pt x="21256" y="13136"/>
                  <a:pt x="21428" y="12758"/>
                </a:cubicBezTo>
                <a:cubicBezTo>
                  <a:pt x="21520" y="12556"/>
                  <a:pt x="21581" y="12276"/>
                  <a:pt x="21600" y="11968"/>
                </a:cubicBezTo>
                <a:cubicBezTo>
                  <a:pt x="21439" y="11479"/>
                  <a:pt x="21246" y="11068"/>
                  <a:pt x="21030" y="10752"/>
                </a:cubicBezTo>
                <a:cubicBezTo>
                  <a:pt x="20664" y="10214"/>
                  <a:pt x="20229" y="9940"/>
                  <a:pt x="19952" y="9112"/>
                </a:cubicBezTo>
                <a:cubicBezTo>
                  <a:pt x="19561" y="7945"/>
                  <a:pt x="19377" y="5855"/>
                  <a:pt x="18779" y="6287"/>
                </a:cubicBezTo>
                <a:cubicBezTo>
                  <a:pt x="18480" y="6504"/>
                  <a:pt x="18343" y="7475"/>
                  <a:pt x="18030" y="7598"/>
                </a:cubicBezTo>
                <a:cubicBezTo>
                  <a:pt x="17489" y="7811"/>
                  <a:pt x="17413" y="6303"/>
                  <a:pt x="17091" y="5419"/>
                </a:cubicBezTo>
                <a:cubicBezTo>
                  <a:pt x="16875" y="4828"/>
                  <a:pt x="16557" y="4579"/>
                  <a:pt x="16264" y="4439"/>
                </a:cubicBezTo>
                <a:cubicBezTo>
                  <a:pt x="15871" y="4253"/>
                  <a:pt x="15470" y="4222"/>
                  <a:pt x="15074" y="4344"/>
                </a:cubicBezTo>
                <a:lnTo>
                  <a:pt x="14867" y="4179"/>
                </a:lnTo>
                <a:lnTo>
                  <a:pt x="14714" y="4199"/>
                </a:lnTo>
                <a:lnTo>
                  <a:pt x="14508" y="4321"/>
                </a:lnTo>
                <a:lnTo>
                  <a:pt x="14445" y="4539"/>
                </a:lnTo>
                <a:lnTo>
                  <a:pt x="14535" y="5059"/>
                </a:lnTo>
                <a:lnTo>
                  <a:pt x="14479" y="5656"/>
                </a:lnTo>
                <a:lnTo>
                  <a:pt x="14646" y="6084"/>
                </a:lnTo>
                <a:lnTo>
                  <a:pt x="14597" y="6510"/>
                </a:lnTo>
                <a:lnTo>
                  <a:pt x="14386" y="7107"/>
                </a:lnTo>
                <a:lnTo>
                  <a:pt x="14276" y="7432"/>
                </a:lnTo>
                <a:lnTo>
                  <a:pt x="14534" y="7658"/>
                </a:lnTo>
                <a:lnTo>
                  <a:pt x="14814" y="8106"/>
                </a:lnTo>
                <a:lnTo>
                  <a:pt x="14904" y="8575"/>
                </a:lnTo>
                <a:lnTo>
                  <a:pt x="14915" y="9194"/>
                </a:lnTo>
                <a:lnTo>
                  <a:pt x="14694" y="9858"/>
                </a:lnTo>
                <a:lnTo>
                  <a:pt x="14263" y="10316"/>
                </a:lnTo>
                <a:lnTo>
                  <a:pt x="13927" y="10544"/>
                </a:lnTo>
                <a:lnTo>
                  <a:pt x="14083" y="11113"/>
                </a:lnTo>
                <a:lnTo>
                  <a:pt x="14323" y="12374"/>
                </a:lnTo>
                <a:lnTo>
                  <a:pt x="14221" y="12906"/>
                </a:lnTo>
                <a:cubicBezTo>
                  <a:pt x="14221" y="12960"/>
                  <a:pt x="14221" y="13013"/>
                  <a:pt x="14221" y="13067"/>
                </a:cubicBezTo>
                <a:cubicBezTo>
                  <a:pt x="14221" y="13127"/>
                  <a:pt x="14220" y="13187"/>
                  <a:pt x="14219" y="13248"/>
                </a:cubicBezTo>
                <a:lnTo>
                  <a:pt x="14075" y="13273"/>
                </a:lnTo>
                <a:lnTo>
                  <a:pt x="13968" y="13368"/>
                </a:lnTo>
                <a:lnTo>
                  <a:pt x="13670" y="13164"/>
                </a:lnTo>
                <a:lnTo>
                  <a:pt x="13148" y="12126"/>
                </a:lnTo>
                <a:cubicBezTo>
                  <a:pt x="13142" y="11926"/>
                  <a:pt x="13131" y="11728"/>
                  <a:pt x="13118" y="11530"/>
                </a:cubicBezTo>
                <a:cubicBezTo>
                  <a:pt x="13104" y="11330"/>
                  <a:pt x="13087" y="11131"/>
                  <a:pt x="13066" y="10935"/>
                </a:cubicBezTo>
                <a:lnTo>
                  <a:pt x="13131" y="10401"/>
                </a:lnTo>
                <a:lnTo>
                  <a:pt x="12919" y="10257"/>
                </a:lnTo>
                <a:lnTo>
                  <a:pt x="12271" y="10221"/>
                </a:lnTo>
                <a:lnTo>
                  <a:pt x="11814" y="9700"/>
                </a:lnTo>
                <a:lnTo>
                  <a:pt x="11415" y="9460"/>
                </a:lnTo>
                <a:lnTo>
                  <a:pt x="11228" y="9060"/>
                </a:lnTo>
                <a:lnTo>
                  <a:pt x="10775" y="8714"/>
                </a:lnTo>
                <a:lnTo>
                  <a:pt x="10417" y="8561"/>
                </a:lnTo>
                <a:lnTo>
                  <a:pt x="10150" y="8611"/>
                </a:lnTo>
                <a:lnTo>
                  <a:pt x="9869" y="8828"/>
                </a:lnTo>
                <a:lnTo>
                  <a:pt x="9794" y="8482"/>
                </a:lnTo>
                <a:lnTo>
                  <a:pt x="9689" y="7535"/>
                </a:lnTo>
                <a:lnTo>
                  <a:pt x="9477" y="7307"/>
                </a:lnTo>
                <a:lnTo>
                  <a:pt x="9274" y="7222"/>
                </a:lnTo>
                <a:lnTo>
                  <a:pt x="9127" y="6943"/>
                </a:lnTo>
                <a:lnTo>
                  <a:pt x="9082" y="6464"/>
                </a:lnTo>
                <a:lnTo>
                  <a:pt x="9186" y="5737"/>
                </a:lnTo>
                <a:lnTo>
                  <a:pt x="9458" y="4934"/>
                </a:lnTo>
                <a:lnTo>
                  <a:pt x="9836" y="4376"/>
                </a:lnTo>
                <a:lnTo>
                  <a:pt x="9963" y="3935"/>
                </a:lnTo>
                <a:lnTo>
                  <a:pt x="10432" y="3809"/>
                </a:lnTo>
                <a:lnTo>
                  <a:pt x="10307" y="3222"/>
                </a:lnTo>
                <a:lnTo>
                  <a:pt x="10602" y="3166"/>
                </a:lnTo>
                <a:lnTo>
                  <a:pt x="10887" y="2948"/>
                </a:lnTo>
                <a:lnTo>
                  <a:pt x="11119" y="3019"/>
                </a:lnTo>
                <a:lnTo>
                  <a:pt x="11514" y="2110"/>
                </a:lnTo>
                <a:lnTo>
                  <a:pt x="10697" y="1514"/>
                </a:lnTo>
                <a:lnTo>
                  <a:pt x="11298" y="1798"/>
                </a:lnTo>
                <a:lnTo>
                  <a:pt x="11574" y="1754"/>
                </a:lnTo>
                <a:lnTo>
                  <a:pt x="11884" y="1297"/>
                </a:lnTo>
                <a:lnTo>
                  <a:pt x="11814" y="1151"/>
                </a:lnTo>
                <a:lnTo>
                  <a:pt x="11717" y="938"/>
                </a:lnTo>
                <a:lnTo>
                  <a:pt x="11666" y="866"/>
                </a:lnTo>
                <a:lnTo>
                  <a:pt x="11932" y="818"/>
                </a:lnTo>
                <a:lnTo>
                  <a:pt x="12242" y="948"/>
                </a:lnTo>
                <a:lnTo>
                  <a:pt x="12549" y="1531"/>
                </a:lnTo>
                <a:lnTo>
                  <a:pt x="12783" y="1550"/>
                </a:lnTo>
                <a:lnTo>
                  <a:pt x="12688" y="1191"/>
                </a:lnTo>
                <a:lnTo>
                  <a:pt x="12571" y="1083"/>
                </a:lnTo>
                <a:lnTo>
                  <a:pt x="12844" y="882"/>
                </a:lnTo>
                <a:lnTo>
                  <a:pt x="13148" y="680"/>
                </a:lnTo>
                <a:lnTo>
                  <a:pt x="13441" y="239"/>
                </a:lnTo>
                <a:close/>
              </a:path>
            </a:pathLst>
          </a:custGeom>
          <a:solidFill>
            <a:srgbClr val="FC0430">
              <a:alpha val="49162"/>
            </a:srgbClr>
          </a:solidFill>
          <a:ln w="12700">
            <a:miter lim="400000"/>
          </a:ln>
        </p:spPr>
        <p:txBody>
          <a:bodyPr lIns="50800" tIns="50800" rIns="50800" bIns="50800" anchor="ctr"/>
          <a:lstStyle/>
          <a:p>
            <a:pPr>
              <a:defRPr sz="2600" b="0">
                <a:solidFill>
                  <a:srgbClr val="FFFFFF"/>
                </a:solidFill>
                <a:latin typeface="Helvetica Light"/>
                <a:ea typeface="Helvetica Light"/>
                <a:cs typeface="Helvetica Light"/>
                <a:sym typeface="Helvetica Light"/>
              </a:defRPr>
            </a:pPr>
            <a:endParaRPr sz="2600"/>
          </a:p>
        </p:txBody>
      </p:sp>
      <p:pic>
        <p:nvPicPr>
          <p:cNvPr id="124" name="American Revolution Title.png" descr="American Revolution Title.png"/>
          <p:cNvPicPr>
            <a:picLocks/>
          </p:cNvPicPr>
          <p:nvPr/>
        </p:nvPicPr>
        <p:blipFill>
          <a:blip r:embed="rId5">
            <a:extLst/>
          </a:blip>
          <a:stretch>
            <a:fillRect/>
          </a:stretch>
        </p:blipFill>
        <p:spPr>
          <a:xfrm>
            <a:off x="193367" y="-21647"/>
            <a:ext cx="12524258" cy="1262483"/>
          </a:xfrm>
          <a:prstGeom prst="rect">
            <a:avLst/>
          </a:prstGeom>
          <a:ln w="12700">
            <a:miter lim="400000"/>
          </a:ln>
          <a:effectLst>
            <a:outerShdw blurRad="50800" dist="152009" dir="1867975" rotWithShape="0">
              <a:srgbClr val="000000"/>
            </a:outerShdw>
          </a:effectLst>
        </p:spPr>
      </p:pic>
      <p:sp>
        <p:nvSpPr>
          <p:cNvPr id="125" name="Treaty of Paris Map"/>
          <p:cNvSpPr txBox="1"/>
          <p:nvPr/>
        </p:nvSpPr>
        <p:spPr>
          <a:xfrm>
            <a:off x="257354" y="1076333"/>
            <a:ext cx="6015907" cy="681466"/>
          </a:xfrm>
          <a:prstGeom prst="rect">
            <a:avLst/>
          </a:prstGeom>
          <a:ln w="12700">
            <a:miter lim="400000"/>
          </a:ln>
          <a:effectLst>
            <a:outerShdw blurRad="63500" dir="3454981" rotWithShape="0">
              <a:srgbClr val="FFFFFF"/>
            </a:outerShdw>
          </a:effectLst>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4100" cap="all">
                <a:latin typeface="Arial"/>
                <a:ea typeface="Arial"/>
                <a:cs typeface="Arial"/>
                <a:sym typeface="Arial"/>
              </a:defRPr>
            </a:lvl1pPr>
          </a:lstStyle>
          <a:p>
            <a:r>
              <a:t>Treaty of Paris Map</a:t>
            </a:r>
          </a:p>
        </p:txBody>
      </p:sp>
    </p:spTree>
    <p:extLst>
      <p:ext uri="{BB962C8B-B14F-4D97-AF65-F5344CB8AC3E}">
        <p14:creationId xmlns:p14="http://schemas.microsoft.com/office/powerpoint/2010/main" val="3284899242"/>
      </p:ext>
    </p:extLst>
  </p:cSld>
  <p:clrMapOvr>
    <a:masterClrMapping/>
  </p:clrMapOvr>
  <mc:AlternateContent xmlns:mc="http://schemas.openxmlformats.org/markup-compatibility/2006" xmlns:p14="http://schemas.microsoft.com/office/powerpoint/2010/main">
    <mc:Choice xmlns:p15="http://schemas.microsoft.com/office/powerpoint/2012/main" xmlns="" Requires="p15">
      <p:transition xmlns:p14="http://schemas.microsoft.com/office/powerpoint/2010/main" spd="med" advClick="1" p14:dur="1000">
        <p15:prstTrans prst="pageCurlDouble"/>
      </p:transition>
    </mc:Choice>
    <mc:Choice Requires="p14">
      <p:transition spd="slow">
        <p14:prism dir="d"/>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69000">
                                      <p:stCondLst>
                                        <p:cond delay="0"/>
                                      </p:stCondLst>
                                      <p:iterate>
                                        <p:tmAbs val="0"/>
                                      </p:iterate>
                                      <p:childTnLst>
                                        <p:set>
                                          <p:cBhvr>
                                            <p:cTn id="6" fill="hold"/>
                                            <p:tgtEl>
                                              <p:spTgt spid="117"/>
                                            </p:tgtEl>
                                            <p:attrNameLst>
                                              <p:attrName>style.visibility</p:attrName>
                                            </p:attrNameLst>
                                          </p:cBhvr>
                                          <p:to>
                                            <p:strVal val="visible"/>
                                          </p:to>
                                        </p:set>
                                        <p:anim calcmode="lin" valueType="num" p14:bounceEnd="69000">
                                          <p:cBhvr>
                                            <p:cTn id="7" dur="1250" fill="hold"/>
                                            <p:tgtEl>
                                              <p:spTgt spid="117"/>
                                            </p:tgtEl>
                                            <p:attrNameLst>
                                              <p:attrName>ppt_x</p:attrName>
                                            </p:attrNameLst>
                                          </p:cBhvr>
                                          <p:tavLst>
                                            <p:tav tm="0">
                                              <p:val>
                                                <p:strVal val="0-#ppt_w/2"/>
                                              </p:val>
                                            </p:tav>
                                            <p:tav tm="100000">
                                              <p:val>
                                                <p:strVal val="#ppt_x"/>
                                              </p:val>
                                            </p:tav>
                                          </p:tavLst>
                                        </p:anim>
                                        <p:anim calcmode="lin" valueType="num" p14:bounceEnd="69000">
                                          <p:cBhvr>
                                            <p:cTn id="8" dur="1250" fill="hold"/>
                                            <p:tgtEl>
                                              <p:spTgt spid="117"/>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22" presetClass="entr" presetSubtype="2" fill="hold" grpId="0" nodeType="afterEffect">
                                      <p:stCondLst>
                                        <p:cond delay="0"/>
                                      </p:stCondLst>
                                      <p:iterate>
                                        <p:tmAbs val="0"/>
                                      </p:iterate>
                                      <p:childTnLst>
                                        <p:set>
                                          <p:cBhvr>
                                            <p:cTn id="11" fill="hold"/>
                                            <p:tgtEl>
                                              <p:spTgt spid="121"/>
                                            </p:tgtEl>
                                            <p:attrNameLst>
                                              <p:attrName>style.visibility</p:attrName>
                                            </p:attrNameLst>
                                          </p:cBhvr>
                                          <p:to>
                                            <p:strVal val="visible"/>
                                          </p:to>
                                        </p:set>
                                        <p:animEffect transition="in" filter="wipe(right)">
                                          <p:cBhvr>
                                            <p:cTn id="12" dur="1000"/>
                                            <p:tgtEl>
                                              <p:spTgt spid="121"/>
                                            </p:tgtEl>
                                          </p:cBhvr>
                                        </p:animEffect>
                                      </p:childTnLst>
                                    </p:cTn>
                                  </p:par>
                                </p:childTnLst>
                              </p:cTn>
                            </p:par>
                            <p:par>
                              <p:cTn id="13" fill="hold">
                                <p:stCondLst>
                                  <p:cond delay="2250"/>
                                </p:stCondLst>
                                <p:childTnLst>
                                  <p:par>
                                    <p:cTn id="14" presetID="22" presetClass="entr" presetSubtype="4" fill="hold" grpId="0" nodeType="afterEffect">
                                      <p:stCondLst>
                                        <p:cond delay="200"/>
                                      </p:stCondLst>
                                      <p:iterate>
                                        <p:tmAbs val="0"/>
                                      </p:iterate>
                                      <p:childTnLst>
                                        <p:set>
                                          <p:cBhvr>
                                            <p:cTn id="15" dur="1" fill="hold">
                                              <p:stCondLst>
                                                <p:cond delay="0"/>
                                              </p:stCondLst>
                                            </p:cTn>
                                            <p:tgtEl>
                                              <p:spTgt spid="123"/>
                                            </p:tgtEl>
                                            <p:attrNameLst>
                                              <p:attrName>style.visibility</p:attrName>
                                            </p:attrNameLst>
                                          </p:cBhvr>
                                          <p:to>
                                            <p:strVal val="visible"/>
                                          </p:to>
                                        </p:set>
                                        <p:animEffect transition="in" filter="wipe(down)">
                                          <p:cBhvr>
                                            <p:cTn id="16" dur="20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advAuto="0"/>
          <p:bldP spid="121" grpId="0" animBg="1" advAuto="0"/>
          <p:bldP spid="123" grpId="0" animBg="1" advAuto="0"/>
        </p:bldLst>
      </p:timing>
    </mc:Choice>
    <mc:Fallback xmlns="">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117"/>
                                            </p:tgtEl>
                                            <p:attrNameLst>
                                              <p:attrName>style.visibility</p:attrName>
                                            </p:attrNameLst>
                                          </p:cBhvr>
                                          <p:to>
                                            <p:strVal val="visible"/>
                                          </p:to>
                                        </p:set>
                                        <p:anim calcmode="lin" valueType="num">
                                          <p:cBhvr>
                                            <p:cTn id="7" dur="1250" fill="hold"/>
                                            <p:tgtEl>
                                              <p:spTgt spid="117"/>
                                            </p:tgtEl>
                                            <p:attrNameLst>
                                              <p:attrName>ppt_x</p:attrName>
                                            </p:attrNameLst>
                                          </p:cBhvr>
                                          <p:tavLst>
                                            <p:tav tm="0">
                                              <p:val>
                                                <p:strVal val="0-#ppt_w/2"/>
                                              </p:val>
                                            </p:tav>
                                            <p:tav tm="100000">
                                              <p:val>
                                                <p:strVal val="#ppt_x"/>
                                              </p:val>
                                            </p:tav>
                                          </p:tavLst>
                                        </p:anim>
                                        <p:anim calcmode="lin" valueType="num">
                                          <p:cBhvr>
                                            <p:cTn id="8" dur="1250" fill="hold"/>
                                            <p:tgtEl>
                                              <p:spTgt spid="117"/>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22" presetClass="entr" presetSubtype="2" fill="hold" grpId="2" nodeType="afterEffect">
                                      <p:stCondLst>
                                        <p:cond delay="0"/>
                                      </p:stCondLst>
                                      <p:iterate>
                                        <p:tmAbs val="0"/>
                                      </p:iterate>
                                      <p:childTnLst>
                                        <p:set>
                                          <p:cBhvr>
                                            <p:cTn id="11" fill="hold"/>
                                            <p:tgtEl>
                                              <p:spTgt spid="121"/>
                                            </p:tgtEl>
                                            <p:attrNameLst>
                                              <p:attrName>style.visibility</p:attrName>
                                            </p:attrNameLst>
                                          </p:cBhvr>
                                          <p:to>
                                            <p:strVal val="visible"/>
                                          </p:to>
                                        </p:set>
                                        <p:animEffect transition="in" filter="wipe(right)">
                                          <p:cBhvr>
                                            <p:cTn id="12" dur="1000"/>
                                            <p:tgtEl>
                                              <p:spTgt spid="121"/>
                                            </p:tgtEl>
                                          </p:cBhvr>
                                        </p:animEffect>
                                      </p:childTnLst>
                                    </p:cTn>
                                  </p:par>
                                </p:childTnLst>
                              </p:cTn>
                            </p:par>
                            <p:par>
                              <p:cTn id="13" fill="hold">
                                <p:stCondLst>
                                  <p:cond delay="2250"/>
                                </p:stCondLst>
                                <p:childTnLst>
                                  <p:par>
                                    <p:cTn id="14" presetID="22" presetClass="entr" presetSubtype="4" fill="hold" grpId="3" nodeType="afterEffect">
                                      <p:stCondLst>
                                        <p:cond delay="200"/>
                                      </p:stCondLst>
                                      <p:iterate>
                                        <p:tmAbs val="0"/>
                                      </p:iterate>
                                      <p:childTnLst>
                                        <p:set>
                                          <p:cBhvr>
                                            <p:cTn id="15" dur="1" fill="hold">
                                              <p:stCondLst>
                                                <p:cond delay="0"/>
                                              </p:stCondLst>
                                            </p:cTn>
                                            <p:tgtEl>
                                              <p:spTgt spid="123"/>
                                            </p:tgtEl>
                                            <p:attrNameLst>
                                              <p:attrName>style.visibility</p:attrName>
                                            </p:attrNameLst>
                                          </p:cBhvr>
                                          <p:to>
                                            <p:strVal val="visible"/>
                                          </p:to>
                                        </p:set>
                                        <p:animEffect transition="in" filter="wipe(down)">
                                          <p:cBhvr>
                                            <p:cTn id="16" dur="20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1" animBg="1" advAuto="0"/>
          <p:bldP spid="121" grpId="2" animBg="1" advAuto="0"/>
          <p:bldP spid="123" grpId="3" animBg="1" advAuto="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Rectangle"/>
          <p:cNvSpPr/>
          <p:nvPr/>
        </p:nvSpPr>
        <p:spPr>
          <a:xfrm>
            <a:off x="-28287" y="8883391"/>
            <a:ext cx="13061374" cy="938978"/>
          </a:xfrm>
          <a:prstGeom prst="rect">
            <a:avLst/>
          </a:prstGeom>
          <a:solidFill>
            <a:schemeClr val="accent5">
              <a:satOff val="19767"/>
              <a:lumOff val="-23491"/>
            </a:schemeClr>
          </a:solidFill>
          <a:ln w="12700">
            <a:miter lim="400000"/>
          </a:ln>
        </p:spPr>
        <p:txBody>
          <a:bodyPr lIns="50800" tIns="50800" rIns="50800" bIns="50800" anchor="ctr"/>
          <a:lstStyle/>
          <a:p>
            <a:pPr>
              <a:defRPr sz="2600"/>
            </a:pPr>
            <a:endParaRPr/>
          </a:p>
        </p:txBody>
      </p:sp>
      <p:pic>
        <p:nvPicPr>
          <p:cNvPr id="306" name="British Flag.jpg" descr="British Flag.jpg"/>
          <p:cNvPicPr>
            <a:picLocks/>
          </p:cNvPicPr>
          <p:nvPr/>
        </p:nvPicPr>
        <p:blipFill>
          <a:blip r:embed="rId2">
            <a:alphaModFix amt="36481"/>
            <a:extLst/>
          </a:blip>
          <a:srcRect t="1514"/>
          <a:stretch>
            <a:fillRect/>
          </a:stretch>
        </p:blipFill>
        <p:spPr>
          <a:xfrm>
            <a:off x="125771" y="913010"/>
            <a:ext cx="12879030" cy="7927453"/>
          </a:xfrm>
          <a:prstGeom prst="rect">
            <a:avLst/>
          </a:prstGeom>
          <a:ln w="12700">
            <a:miter lim="400000"/>
          </a:ln>
          <a:effectLst>
            <a:outerShdw blurRad="63500" dist="25400" dir="5400000" rotWithShape="0">
              <a:srgbClr val="000000">
                <a:alpha val="50000"/>
              </a:srgbClr>
            </a:outerShdw>
            <a:reflection stA="69216" endPos="40000" dir="5400000" sy="-100000" algn="bl" rotWithShape="0"/>
          </a:effectLst>
        </p:spPr>
      </p:pic>
      <p:pic>
        <p:nvPicPr>
          <p:cNvPr id="307" name="RareFlags_IAS_00242.png" descr="RareFlags_IAS_00242.png"/>
          <p:cNvPicPr>
            <a:picLocks/>
          </p:cNvPicPr>
          <p:nvPr/>
        </p:nvPicPr>
        <p:blipFill>
          <a:blip r:embed="rId3">
            <a:alphaModFix amt="77863"/>
            <a:extLst/>
          </a:blip>
          <a:stretch>
            <a:fillRect/>
          </a:stretch>
        </p:blipFill>
        <p:spPr>
          <a:xfrm>
            <a:off x="2194903" y="2929751"/>
            <a:ext cx="7823261" cy="4768087"/>
          </a:xfrm>
          <a:prstGeom prst="rect">
            <a:avLst/>
          </a:prstGeom>
          <a:ln w="12700">
            <a:miter lim="400000"/>
          </a:ln>
          <a:effectLst>
            <a:outerShdw blurRad="457200" dist="25400" dir="5400000" rotWithShape="0">
              <a:srgbClr val="000000"/>
            </a:outerShdw>
          </a:effectLst>
        </p:spPr>
      </p:pic>
      <p:pic>
        <p:nvPicPr>
          <p:cNvPr id="308" name="American Revolution Title.png" descr="American Revolution Title.png"/>
          <p:cNvPicPr>
            <a:picLocks/>
          </p:cNvPicPr>
          <p:nvPr/>
        </p:nvPicPr>
        <p:blipFill>
          <a:blip r:embed="rId4">
            <a:extLst/>
          </a:blip>
          <a:stretch>
            <a:fillRect/>
          </a:stretch>
        </p:blipFill>
        <p:spPr>
          <a:xfrm>
            <a:off x="193367" y="-21647"/>
            <a:ext cx="12524258" cy="1262483"/>
          </a:xfrm>
          <a:prstGeom prst="rect">
            <a:avLst/>
          </a:prstGeom>
          <a:ln w="12700">
            <a:miter lim="400000"/>
          </a:ln>
          <a:effectLst>
            <a:outerShdw blurRad="50800" dist="50800" dir="2700000" algn="tl" rotWithShape="0">
              <a:srgbClr val="000000">
                <a:alpha val="98000"/>
              </a:srgbClr>
            </a:outerShdw>
          </a:effectLst>
        </p:spPr>
      </p:pic>
      <p:sp>
        <p:nvSpPr>
          <p:cNvPr id="309" name="INDEPENDENCE"/>
          <p:cNvSpPr txBox="1"/>
          <p:nvPr/>
        </p:nvSpPr>
        <p:spPr>
          <a:xfrm>
            <a:off x="373013" y="3683181"/>
            <a:ext cx="12157174" cy="194925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2500" spc="-1000">
                <a:effectLst>
                  <a:outerShdw blurRad="12700" dist="190500" dir="2460000" rotWithShape="0">
                    <a:srgbClr val="000000"/>
                  </a:outerShdw>
                </a:effectLst>
                <a:latin typeface="Arial Black"/>
                <a:ea typeface="Arial Black"/>
                <a:cs typeface="Arial Black"/>
                <a:sym typeface="Arial Black"/>
              </a:defRPr>
            </a:lvl1pPr>
          </a:lstStyle>
          <a:p>
            <a:r>
              <a:rPr sz="12000" dirty="0"/>
              <a:t>INDEPENDENCE</a:t>
            </a:r>
          </a:p>
        </p:txBody>
      </p:sp>
    </p:spTree>
  </p:cSld>
  <p:clrMapOvr>
    <a:masterClrMapping/>
  </p:clrMapOvr>
  <mc:AlternateContent xmlns:mc="http://schemas.openxmlformats.org/markup-compatibility/2006" xmlns:p14="http://schemas.microsoft.com/office/powerpoint/2010/main">
    <mc:Choice xmlns="" xmlns:p15="http://schemas.microsoft.com/office/powerpoint/2012/main" Requires="p15">
      <p:transition xmlns:p14="http://schemas.microsoft.com/office/powerpoint/2010/main" spd="med" advClick="1" p14:dur="1000">
        <p15:prstTrans prst="pageCurlDouble"/>
      </p:transition>
    </mc:Choice>
    <mc:Choice Requires="p14">
      <p:transition spd="slow">
        <p14:prism dir="d"/>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307"/>
                                            </p:tgtEl>
                                          </p:cBhvr>
                                          <p:by x="150000" y="150000"/>
                                        </p:animScale>
                                      </p:childTnLst>
                                    </p:cTn>
                                  </p:par>
                                  <p:par>
                                    <p:cTn id="7" presetID="23" presetClass="entr" presetSubtype="32" fill="hold" grpId="3" nodeType="withEffect">
                                      <p:stCondLst>
                                        <p:cond delay="0"/>
                                      </p:stCondLst>
                                      <p:iterate>
                                        <p:tmAbs val="0"/>
                                      </p:iterate>
                                      <p:childTnLst>
                                        <p:set>
                                          <p:cBhvr>
                                            <p:cTn id="8" fill="hold"/>
                                            <p:tgtEl>
                                              <p:spTgt spid="309"/>
                                            </p:tgtEl>
                                            <p:attrNameLst>
                                              <p:attrName>style.visibility</p:attrName>
                                            </p:attrNameLst>
                                          </p:cBhvr>
                                          <p:to>
                                            <p:strVal val="visible"/>
                                          </p:to>
                                        </p:set>
                                        <p:anim calcmode="lin" valueType="num">
                                          <p:cBhvr>
                                            <p:cTn id="9" dur="5100" fill="hold"/>
                                            <p:tgtEl>
                                              <p:spTgt spid="309"/>
                                            </p:tgtEl>
                                            <p:attrNameLst>
                                              <p:attrName>ppt_w</p:attrName>
                                            </p:attrNameLst>
                                          </p:cBhvr>
                                          <p:tavLst>
                                            <p:tav tm="0">
                                              <p:val>
                                                <p:strVal val="4*#ppt_w"/>
                                              </p:val>
                                            </p:tav>
                                            <p:tav tm="100000">
                                              <p:val>
                                                <p:strVal val="#ppt_w"/>
                                              </p:val>
                                            </p:tav>
                                          </p:tavLst>
                                        </p:anim>
                                        <p:anim calcmode="lin" valueType="num">
                                          <p:cBhvr>
                                            <p:cTn id="10" dur="5100" fill="hold"/>
                                            <p:tgtEl>
                                              <p:spTgt spid="309"/>
                                            </p:tgtEl>
                                            <p:attrNameLst>
                                              <p:attrName>ppt_h</p:attrName>
                                            </p:attrNameLst>
                                          </p:cBhvr>
                                          <p:tavLst>
                                            <p:tav tm="0">
                                              <p:val>
                                                <p:strVal val="4*#ppt_h"/>
                                              </p:val>
                                            </p:tav>
                                            <p:tav tm="100000">
                                              <p:val>
                                                <p:strVal val="#ppt_h"/>
                                              </p:val>
                                            </p:tav>
                                          </p:tavLst>
                                        </p:anim>
                                      </p:childTnLst>
                                    </p:cTn>
                                  </p:par>
                                  <p:par>
                                    <p:cTn id="11" presetID="6" presetClass="emph" presetSubtype="0" fill="hold" nodeType="withEffect" p14:presetBounceEnd="60000">
                                      <p:stCondLst>
                                        <p:cond delay="0"/>
                                      </p:stCondLst>
                                      <p:childTnLst>
                                        <p:animScale p14:bounceEnd="60000">
                                          <p:cBhvr>
                                            <p:cTn id="12" dur="2000" fill="hold"/>
                                            <p:tgtEl>
                                              <p:spTgt spid="30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 grpId="3" animBg="1" advAuto="0"/>
        </p:bldLst>
      </p:timing>
    </mc:Choice>
    <mc:Fallback xmlns="">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307"/>
                                            </p:tgtEl>
                                          </p:cBhvr>
                                          <p:by x="150000" y="150000"/>
                                        </p:animScale>
                                      </p:childTnLst>
                                    </p:cTn>
                                  </p:par>
                                  <p:par>
                                    <p:cTn id="7" presetID="23" presetClass="entr" presetSubtype="32" fill="hold" grpId="3" nodeType="withEffect">
                                      <p:stCondLst>
                                        <p:cond delay="0"/>
                                      </p:stCondLst>
                                      <p:iterate>
                                        <p:tmAbs val="0"/>
                                      </p:iterate>
                                      <p:childTnLst>
                                        <p:set>
                                          <p:cBhvr>
                                            <p:cTn id="8" fill="hold"/>
                                            <p:tgtEl>
                                              <p:spTgt spid="309"/>
                                            </p:tgtEl>
                                            <p:attrNameLst>
                                              <p:attrName>style.visibility</p:attrName>
                                            </p:attrNameLst>
                                          </p:cBhvr>
                                          <p:to>
                                            <p:strVal val="visible"/>
                                          </p:to>
                                        </p:set>
                                        <p:anim calcmode="lin" valueType="num">
                                          <p:cBhvr>
                                            <p:cTn id="9" dur="5100" fill="hold"/>
                                            <p:tgtEl>
                                              <p:spTgt spid="309"/>
                                            </p:tgtEl>
                                            <p:attrNameLst>
                                              <p:attrName>ppt_w</p:attrName>
                                            </p:attrNameLst>
                                          </p:cBhvr>
                                          <p:tavLst>
                                            <p:tav tm="0">
                                              <p:val>
                                                <p:strVal val="4*#ppt_w"/>
                                              </p:val>
                                            </p:tav>
                                            <p:tav tm="100000">
                                              <p:val>
                                                <p:strVal val="#ppt_w"/>
                                              </p:val>
                                            </p:tav>
                                          </p:tavLst>
                                        </p:anim>
                                        <p:anim calcmode="lin" valueType="num">
                                          <p:cBhvr>
                                            <p:cTn id="10" dur="5100" fill="hold"/>
                                            <p:tgtEl>
                                              <p:spTgt spid="309"/>
                                            </p:tgtEl>
                                            <p:attrNameLst>
                                              <p:attrName>ppt_h</p:attrName>
                                            </p:attrNameLst>
                                          </p:cBhvr>
                                          <p:tavLst>
                                            <p:tav tm="0">
                                              <p:val>
                                                <p:strVal val="4*#ppt_h"/>
                                              </p:val>
                                            </p:tav>
                                            <p:tav tm="100000">
                                              <p:val>
                                                <p:strVal val="#ppt_h"/>
                                              </p:val>
                                            </p:tav>
                                          </p:tavLst>
                                        </p:anim>
                                      </p:childTnLst>
                                    </p:cTn>
                                  </p:par>
                                  <p:par>
                                    <p:cTn id="11" presetID="6" presetClass="emph" presetSubtype="0" fill="hold" nodeType="withEffect">
                                      <p:stCondLst>
                                        <p:cond delay="0"/>
                                      </p:stCondLst>
                                      <p:childTnLst>
                                        <p:animScale>
                                          <p:cBhvr>
                                            <p:cTn id="12" dur="2000" fill="hold"/>
                                            <p:tgtEl>
                                              <p:spTgt spid="30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 grpId="3" animBg="1" advAuto="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 name="American Revolution Title.png" descr="American Revolution Title.png"/>
          <p:cNvPicPr>
            <a:picLocks/>
          </p:cNvPicPr>
          <p:nvPr/>
        </p:nvPicPr>
        <p:blipFill>
          <a:blip r:embed="rId3">
            <a:extLst/>
          </a:blip>
          <a:stretch>
            <a:fillRect/>
          </a:stretch>
        </p:blipFill>
        <p:spPr>
          <a:xfrm>
            <a:off x="193367" y="-21647"/>
            <a:ext cx="12524258" cy="1262483"/>
          </a:xfrm>
          <a:prstGeom prst="rect">
            <a:avLst/>
          </a:prstGeom>
          <a:ln w="12700">
            <a:miter lim="400000"/>
          </a:ln>
          <a:effectLst>
            <a:outerShdw blurRad="50800" dist="97114" dir="4157850" rotWithShape="0">
              <a:srgbClr val="000000"/>
            </a:outerShdw>
          </a:effectLst>
        </p:spPr>
      </p:pic>
      <p:sp>
        <p:nvSpPr>
          <p:cNvPr id="312" name="Group"/>
          <p:cNvSpPr txBox="1"/>
          <p:nvPr/>
        </p:nvSpPr>
        <p:spPr>
          <a:xfrm>
            <a:off x="141090" y="807275"/>
            <a:ext cx="12628740" cy="1104873"/>
          </a:xfrm>
          <a:prstGeom prst="rect">
            <a:avLst/>
          </a:prstGeom>
          <a:ln w="12700">
            <a:miter lim="400000"/>
          </a:ln>
          <a:effectLst>
            <a:outerShdw blurRad="76200" dist="25400" dir="2560976" rotWithShape="0">
              <a:srgbClr val="000000"/>
            </a:outerShdw>
          </a:effectLst>
          <a:extLst>
            <a:ext uri="{C572A759-6A51-4108-AA02-DFA0A04FC94B}">
              <ma14:wrappingTextBoxFlag xmlns="" xmlns:ma14="http://schemas.microsoft.com/office/mac/drawingml/2011/main" val="1"/>
            </a:ext>
          </a:extLst>
        </p:spPr>
        <p:txBody>
          <a:bodyPr lIns="50800" tIns="50800" rIns="50800" bIns="50800" anchor="ctr"/>
          <a:lstStyle>
            <a:lvl1pPr algn="l">
              <a:defRPr sz="4400" cap="all" spc="-132">
                <a:solidFill>
                  <a:schemeClr val="accent4">
                    <a:hueOff val="102361"/>
                    <a:satOff val="14118"/>
                    <a:lumOff val="10675"/>
                  </a:schemeClr>
                </a:solidFill>
                <a:effectLst>
                  <a:outerShdw dist="63500" dir="2580000" rotWithShape="0">
                    <a:srgbClr val="000000"/>
                  </a:outerShdw>
                </a:effectLst>
                <a:latin typeface="Arial Black"/>
                <a:ea typeface="Arial Black"/>
                <a:cs typeface="Arial Black"/>
                <a:sym typeface="Arial Black"/>
              </a:defRPr>
            </a:lvl1pPr>
          </a:lstStyle>
          <a:p>
            <a:r>
              <a:rPr dirty="0"/>
              <a:t> III. Fighting in Lexington &amp; Concord</a:t>
            </a:r>
          </a:p>
        </p:txBody>
      </p:sp>
      <p:sp>
        <p:nvSpPr>
          <p:cNvPr id="318" name="First Continental Congress…"/>
          <p:cNvSpPr txBox="1"/>
          <p:nvPr/>
        </p:nvSpPr>
        <p:spPr>
          <a:xfrm>
            <a:off x="592644" y="1821700"/>
            <a:ext cx="11725632" cy="7104509"/>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l">
              <a:spcBef>
                <a:spcPts val="600"/>
              </a:spcBef>
              <a:defRPr sz="2600">
                <a:effectLst>
                  <a:outerShdw blurRad="38100" dist="25400" dir="4620000" rotWithShape="0">
                    <a:srgbClr val="000000"/>
                  </a:outerShdw>
                </a:effectLst>
                <a:latin typeface="Arial"/>
                <a:ea typeface="Arial"/>
                <a:cs typeface="Arial"/>
                <a:sym typeface="Arial"/>
              </a:defRPr>
            </a:pPr>
            <a:r>
              <a:rPr sz="3900" b="1" u="sng" dirty="0"/>
              <a:t>First Continental Congress </a:t>
            </a:r>
          </a:p>
          <a:p>
            <a:pPr algn="l"/>
            <a:r>
              <a:rPr lang="en-US" sz="3200" dirty="0" smtClean="0"/>
              <a:t>First met </a:t>
            </a:r>
            <a:r>
              <a:rPr lang="en-US" sz="3200" dirty="0"/>
              <a:t>in 1774 to address and organize protests against the Intolerable Acts: </a:t>
            </a:r>
            <a:endParaRPr lang="en-US" sz="3200" dirty="0" smtClean="0"/>
          </a:p>
          <a:p>
            <a:pPr algn="l"/>
            <a:r>
              <a:rPr lang="en-US" sz="3200" dirty="0" smtClean="0"/>
              <a:t>The </a:t>
            </a:r>
            <a:r>
              <a:rPr lang="en-US" sz="3200" dirty="0"/>
              <a:t>delegates took two major actions: </a:t>
            </a:r>
          </a:p>
          <a:p>
            <a:pPr marL="514350" lvl="3" indent="-514350" algn="l">
              <a:buSzPct val="100000"/>
              <a:buFont typeface="+mj-lt"/>
              <a:buAutoNum type="arabicPeriod"/>
            </a:pPr>
            <a:r>
              <a:rPr lang="en-US" sz="3200" dirty="0"/>
              <a:t>They sent a letter to King George III explaining the issues the colonies had with the way they were being treated.  And . . .</a:t>
            </a:r>
          </a:p>
          <a:p>
            <a:pPr marL="514350" lvl="3" indent="-514350" algn="l">
              <a:buSzPct val="100000"/>
              <a:buFont typeface="+mj-lt"/>
              <a:buAutoNum type="arabicPeriod"/>
            </a:pPr>
            <a:r>
              <a:rPr lang="en-US" sz="3200" dirty="0"/>
              <a:t>They demanded that the King stop the Intolerable Acts or they would boycott imports from Britain and stop exporting to England.</a:t>
            </a:r>
          </a:p>
          <a:p>
            <a:pPr algn="l"/>
            <a:endParaRPr lang="en-US" sz="3200" dirty="0"/>
          </a:p>
          <a:p>
            <a:pPr algn="l"/>
            <a:r>
              <a:rPr lang="en-US" sz="3200" dirty="0"/>
              <a:t>After the First Continental Congress, colonists in many eastern New England towns stepped up military preparations. </a:t>
            </a:r>
            <a:r>
              <a:rPr lang="en-US" sz="3200" b="1" u="sng" dirty="0"/>
              <a:t>Minutemen</a:t>
            </a:r>
            <a:r>
              <a:rPr lang="en-US" sz="3200" dirty="0"/>
              <a:t>, or civilian soldiers, began to quietly stockpile firearms and gunpowder.</a:t>
            </a:r>
          </a:p>
        </p:txBody>
      </p:sp>
    </p:spTree>
  </p:cSld>
  <p:clrMapOvr>
    <a:masterClrMapping/>
  </p:clrMapOvr>
  <mc:AlternateContent xmlns:mc="http://schemas.openxmlformats.org/markup-compatibility/2006" xmlns:p14="http://schemas.microsoft.com/office/powerpoint/2010/main">
    <mc:Choice xmlns="" xmlns:p15="http://schemas.microsoft.com/office/powerpoint/2012/main" Requires="p15">
      <p:transition xmlns:p14="http://schemas.microsoft.com/office/powerpoint/2010/main" spd="med" advClick="1" p14:dur="1000">
        <p15:prstTrans prst="pageCurlDouble"/>
      </p:transition>
    </mc:Choice>
    <mc:Choice Requires="p14">
      <p:transition spd="slow">
        <p14:prism dir="d"/>
      </p:transition>
    </mc:Choice>
    <mc:Fallback xmlns="">
      <p:transition spd="med">
        <p:fade/>
      </p:transition>
    </mc:Fallback>
  </mc:AlternateContent>
  <p:timing>
    <p:tnLst>
      <p:par>
        <p:cTn id="1" dur="indefinite" restart="never" fill="hold"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 name="American Revolution Title.png" descr="American Revolution Title.png"/>
          <p:cNvPicPr>
            <a:picLocks/>
          </p:cNvPicPr>
          <p:nvPr/>
        </p:nvPicPr>
        <p:blipFill>
          <a:blip r:embed="rId5">
            <a:extLst/>
          </a:blip>
          <a:stretch>
            <a:fillRect/>
          </a:stretch>
        </p:blipFill>
        <p:spPr>
          <a:xfrm>
            <a:off x="193367" y="-21647"/>
            <a:ext cx="12524258" cy="1262483"/>
          </a:xfrm>
          <a:prstGeom prst="rect">
            <a:avLst/>
          </a:prstGeom>
          <a:ln w="12700">
            <a:miter lim="400000"/>
          </a:ln>
          <a:effectLst>
            <a:outerShdw blurRad="50800" dist="97114" dir="4157850" rotWithShape="0">
              <a:srgbClr val="000000"/>
            </a:outerShdw>
          </a:effectLst>
        </p:spPr>
      </p:pic>
      <p:sp>
        <p:nvSpPr>
          <p:cNvPr id="312" name="Group"/>
          <p:cNvSpPr txBox="1"/>
          <p:nvPr/>
        </p:nvSpPr>
        <p:spPr>
          <a:xfrm>
            <a:off x="141090" y="807275"/>
            <a:ext cx="12628740" cy="1104873"/>
          </a:xfrm>
          <a:prstGeom prst="rect">
            <a:avLst/>
          </a:prstGeom>
          <a:ln w="12700">
            <a:miter lim="400000"/>
          </a:ln>
          <a:effectLst>
            <a:outerShdw blurRad="76200" dist="25400" dir="2560976" rotWithShape="0">
              <a:srgbClr val="000000"/>
            </a:outerShdw>
          </a:effectLst>
          <a:extLst>
            <a:ext uri="{C572A759-6A51-4108-AA02-DFA0A04FC94B}">
              <ma14:wrappingTextBoxFlag xmlns="" xmlns:ma14="http://schemas.microsoft.com/office/mac/drawingml/2011/main" val="1"/>
            </a:ext>
          </a:extLst>
        </p:spPr>
        <p:txBody>
          <a:bodyPr lIns="50800" tIns="50800" rIns="50800" bIns="50800" anchor="ctr"/>
          <a:lstStyle>
            <a:lvl1pPr algn="l">
              <a:defRPr sz="4400" cap="all" spc="-132">
                <a:solidFill>
                  <a:schemeClr val="accent4">
                    <a:hueOff val="102361"/>
                    <a:satOff val="14118"/>
                    <a:lumOff val="10675"/>
                  </a:schemeClr>
                </a:solidFill>
                <a:effectLst>
                  <a:outerShdw dist="63500" dir="2580000" rotWithShape="0">
                    <a:srgbClr val="000000"/>
                  </a:outerShdw>
                </a:effectLst>
                <a:latin typeface="Arial Black"/>
                <a:ea typeface="Arial Black"/>
                <a:cs typeface="Arial Black"/>
                <a:sym typeface="Arial Black"/>
              </a:defRPr>
            </a:lvl1pPr>
          </a:lstStyle>
          <a:p>
            <a:r>
              <a:rPr dirty="0"/>
              <a:t> III. Fighting in Lexington &amp; Concord</a:t>
            </a:r>
          </a:p>
        </p:txBody>
      </p:sp>
      <p:grpSp>
        <p:nvGrpSpPr>
          <p:cNvPr id="315" name="Group"/>
          <p:cNvGrpSpPr/>
          <p:nvPr/>
        </p:nvGrpSpPr>
        <p:grpSpPr>
          <a:xfrm>
            <a:off x="5399450" y="1872946"/>
            <a:ext cx="7360055" cy="7876303"/>
            <a:chOff x="-5" y="-13"/>
            <a:chExt cx="7360053" cy="7876302"/>
          </a:xfrm>
        </p:grpSpPr>
        <p:pic>
          <p:nvPicPr>
            <p:cNvPr id="313" name="Screen Shot 2017-06-20 at 10.00.07 PM.png" descr="Screen Shot 2017-06-20 at 10.00.07 PM.png"/>
            <p:cNvPicPr>
              <a:picLocks noChangeAspect="1"/>
            </p:cNvPicPr>
            <p:nvPr/>
          </p:nvPicPr>
          <p:blipFill>
            <a:blip r:embed="rId6">
              <a:extLst/>
            </a:blip>
            <a:srcRect l="4393" t="2945" r="3177"/>
            <a:stretch>
              <a:fillRect/>
            </a:stretch>
          </p:blipFill>
          <p:spPr>
            <a:xfrm>
              <a:off x="-6" y="-13"/>
              <a:ext cx="7360055" cy="7876302"/>
            </a:xfrm>
            <a:custGeom>
              <a:avLst/>
              <a:gdLst/>
              <a:ahLst/>
              <a:cxnLst>
                <a:cxn ang="0">
                  <a:pos x="wd2" y="hd2"/>
                </a:cxn>
                <a:cxn ang="5400000">
                  <a:pos x="wd2" y="hd2"/>
                </a:cxn>
                <a:cxn ang="10800000">
                  <a:pos x="wd2" y="hd2"/>
                </a:cxn>
                <a:cxn ang="16200000">
                  <a:pos x="wd2" y="hd2"/>
                </a:cxn>
              </a:cxnLst>
              <a:rect l="0" t="0" r="r" b="b"/>
              <a:pathLst>
                <a:path w="21592" h="21588" extrusionOk="0">
                  <a:moveTo>
                    <a:pt x="10133" y="0"/>
                  </a:moveTo>
                  <a:cubicBezTo>
                    <a:pt x="9564" y="-1"/>
                    <a:pt x="8989" y="20"/>
                    <a:pt x="8766" y="64"/>
                  </a:cubicBezTo>
                  <a:cubicBezTo>
                    <a:pt x="8491" y="118"/>
                    <a:pt x="8342" y="123"/>
                    <a:pt x="8017" y="88"/>
                  </a:cubicBezTo>
                  <a:cubicBezTo>
                    <a:pt x="7432" y="25"/>
                    <a:pt x="6721" y="34"/>
                    <a:pt x="6444" y="106"/>
                  </a:cubicBezTo>
                  <a:cubicBezTo>
                    <a:pt x="5837" y="266"/>
                    <a:pt x="5860" y="264"/>
                    <a:pt x="5485" y="165"/>
                  </a:cubicBezTo>
                  <a:cubicBezTo>
                    <a:pt x="5289" y="113"/>
                    <a:pt x="5055" y="74"/>
                    <a:pt x="4965" y="78"/>
                  </a:cubicBezTo>
                  <a:cubicBezTo>
                    <a:pt x="4875" y="82"/>
                    <a:pt x="4591" y="82"/>
                    <a:pt x="4333" y="78"/>
                  </a:cubicBezTo>
                  <a:cubicBezTo>
                    <a:pt x="3613" y="68"/>
                    <a:pt x="2079" y="76"/>
                    <a:pt x="1196" y="93"/>
                  </a:cubicBezTo>
                  <a:cubicBezTo>
                    <a:pt x="759" y="102"/>
                    <a:pt x="312" y="94"/>
                    <a:pt x="202" y="76"/>
                  </a:cubicBezTo>
                  <a:lnTo>
                    <a:pt x="3" y="43"/>
                  </a:lnTo>
                  <a:lnTo>
                    <a:pt x="3" y="382"/>
                  </a:lnTo>
                  <a:cubicBezTo>
                    <a:pt x="3" y="568"/>
                    <a:pt x="35" y="889"/>
                    <a:pt x="74" y="1093"/>
                  </a:cubicBezTo>
                  <a:cubicBezTo>
                    <a:pt x="131" y="1392"/>
                    <a:pt x="141" y="1736"/>
                    <a:pt x="124" y="2863"/>
                  </a:cubicBezTo>
                  <a:cubicBezTo>
                    <a:pt x="112" y="3632"/>
                    <a:pt x="80" y="4409"/>
                    <a:pt x="52" y="4589"/>
                  </a:cubicBezTo>
                  <a:cubicBezTo>
                    <a:pt x="15" y="4828"/>
                    <a:pt x="15" y="5025"/>
                    <a:pt x="54" y="5318"/>
                  </a:cubicBezTo>
                  <a:cubicBezTo>
                    <a:pt x="86" y="5560"/>
                    <a:pt x="96" y="5967"/>
                    <a:pt x="79" y="6345"/>
                  </a:cubicBezTo>
                  <a:cubicBezTo>
                    <a:pt x="-5" y="8149"/>
                    <a:pt x="-8" y="8407"/>
                    <a:pt x="51" y="8649"/>
                  </a:cubicBezTo>
                  <a:cubicBezTo>
                    <a:pt x="83" y="8783"/>
                    <a:pt x="117" y="8940"/>
                    <a:pt x="124" y="8998"/>
                  </a:cubicBezTo>
                  <a:cubicBezTo>
                    <a:pt x="131" y="9056"/>
                    <a:pt x="173" y="9238"/>
                    <a:pt x="216" y="9403"/>
                  </a:cubicBezTo>
                  <a:cubicBezTo>
                    <a:pt x="305" y="9740"/>
                    <a:pt x="294" y="9840"/>
                    <a:pt x="138" y="10183"/>
                  </a:cubicBezTo>
                  <a:cubicBezTo>
                    <a:pt x="36" y="10406"/>
                    <a:pt x="28" y="10490"/>
                    <a:pt x="15" y="11400"/>
                  </a:cubicBezTo>
                  <a:cubicBezTo>
                    <a:pt x="6" y="11981"/>
                    <a:pt x="18" y="12397"/>
                    <a:pt x="45" y="12427"/>
                  </a:cubicBezTo>
                  <a:cubicBezTo>
                    <a:pt x="135" y="12528"/>
                    <a:pt x="153" y="12991"/>
                    <a:pt x="76" y="13220"/>
                  </a:cubicBezTo>
                  <a:cubicBezTo>
                    <a:pt x="26" y="13372"/>
                    <a:pt x="0" y="13860"/>
                    <a:pt x="0" y="14371"/>
                  </a:cubicBezTo>
                  <a:cubicBezTo>
                    <a:pt x="-1" y="14881"/>
                    <a:pt x="23" y="15415"/>
                    <a:pt x="73" y="15660"/>
                  </a:cubicBezTo>
                  <a:cubicBezTo>
                    <a:pt x="155" y="16062"/>
                    <a:pt x="163" y="16350"/>
                    <a:pt x="95" y="16562"/>
                  </a:cubicBezTo>
                  <a:cubicBezTo>
                    <a:pt x="32" y="16760"/>
                    <a:pt x="29" y="17407"/>
                    <a:pt x="90" y="17851"/>
                  </a:cubicBezTo>
                  <a:cubicBezTo>
                    <a:pt x="117" y="18044"/>
                    <a:pt x="138" y="18889"/>
                    <a:pt x="137" y="19730"/>
                  </a:cubicBezTo>
                  <a:cubicBezTo>
                    <a:pt x="136" y="20571"/>
                    <a:pt x="137" y="21334"/>
                    <a:pt x="139" y="21424"/>
                  </a:cubicBezTo>
                  <a:lnTo>
                    <a:pt x="144" y="21588"/>
                  </a:lnTo>
                  <a:lnTo>
                    <a:pt x="21565" y="21588"/>
                  </a:lnTo>
                  <a:lnTo>
                    <a:pt x="21506" y="20794"/>
                  </a:lnTo>
                  <a:cubicBezTo>
                    <a:pt x="21455" y="20118"/>
                    <a:pt x="21455" y="19964"/>
                    <a:pt x="21512" y="19756"/>
                  </a:cubicBezTo>
                  <a:cubicBezTo>
                    <a:pt x="21564" y="19568"/>
                    <a:pt x="21591" y="14861"/>
                    <a:pt x="21592" y="10178"/>
                  </a:cubicBezTo>
                  <a:cubicBezTo>
                    <a:pt x="21592" y="5495"/>
                    <a:pt x="21567" y="836"/>
                    <a:pt x="21515" y="743"/>
                  </a:cubicBezTo>
                  <a:cubicBezTo>
                    <a:pt x="21476" y="673"/>
                    <a:pt x="21445" y="548"/>
                    <a:pt x="21445" y="464"/>
                  </a:cubicBezTo>
                  <a:cubicBezTo>
                    <a:pt x="21445" y="184"/>
                    <a:pt x="21429" y="175"/>
                    <a:pt x="20978" y="175"/>
                  </a:cubicBezTo>
                  <a:cubicBezTo>
                    <a:pt x="20628" y="175"/>
                    <a:pt x="20557" y="163"/>
                    <a:pt x="20484" y="88"/>
                  </a:cubicBezTo>
                  <a:cubicBezTo>
                    <a:pt x="20405" y="6"/>
                    <a:pt x="20341" y="0"/>
                    <a:pt x="19399" y="0"/>
                  </a:cubicBezTo>
                  <a:cubicBezTo>
                    <a:pt x="18593" y="0"/>
                    <a:pt x="18377" y="13"/>
                    <a:pt x="18292" y="65"/>
                  </a:cubicBezTo>
                  <a:cubicBezTo>
                    <a:pt x="18146" y="154"/>
                    <a:pt x="15691" y="177"/>
                    <a:pt x="15476" y="91"/>
                  </a:cubicBezTo>
                  <a:cubicBezTo>
                    <a:pt x="15261" y="6"/>
                    <a:pt x="12629" y="-12"/>
                    <a:pt x="12415" y="71"/>
                  </a:cubicBezTo>
                  <a:cubicBezTo>
                    <a:pt x="12216" y="147"/>
                    <a:pt x="11811" y="146"/>
                    <a:pt x="11465" y="68"/>
                  </a:cubicBezTo>
                  <a:cubicBezTo>
                    <a:pt x="11264" y="24"/>
                    <a:pt x="10701" y="1"/>
                    <a:pt x="10133" y="0"/>
                  </a:cubicBezTo>
                  <a:close/>
                </a:path>
              </a:pathLst>
            </a:custGeom>
            <a:ln w="12700" cap="flat">
              <a:noFill/>
              <a:miter lim="400000"/>
            </a:ln>
            <a:effectLst>
              <a:outerShdw blurRad="266700" dir="4140000" rotWithShape="0">
                <a:srgbClr val="000000"/>
              </a:outerShdw>
            </a:effectLst>
          </p:spPr>
        </p:pic>
        <p:pic>
          <p:nvPicPr>
            <p:cNvPr id="314" name="revolutionary-war-minutemen.jpg" descr="revolutionary-war-minutemen.jpg"/>
            <p:cNvPicPr>
              <a:picLocks noChangeAspect="1"/>
            </p:cNvPicPr>
            <p:nvPr/>
          </p:nvPicPr>
          <p:blipFill>
            <a:blip r:embed="rId7">
              <a:extLst/>
            </a:blip>
            <a:srcRect r="19848"/>
            <a:stretch>
              <a:fillRect/>
            </a:stretch>
          </p:blipFill>
          <p:spPr>
            <a:xfrm>
              <a:off x="346469" y="2012147"/>
              <a:ext cx="6743461" cy="4323541"/>
            </a:xfrm>
            <a:prstGeom prst="rect">
              <a:avLst/>
            </a:prstGeom>
            <a:ln w="12700" cap="flat">
              <a:noFill/>
              <a:round/>
            </a:ln>
            <a:effectLst>
              <a:outerShdw blurRad="127000" dir="4140000" rotWithShape="0">
                <a:srgbClr val="000000"/>
              </a:outerShdw>
            </a:effectLst>
          </p:spPr>
        </p:pic>
      </p:grpSp>
      <p:sp>
        <p:nvSpPr>
          <p:cNvPr id="316" name="April 19, 1775: First Shots of War"/>
          <p:cNvSpPr txBox="1"/>
          <p:nvPr/>
        </p:nvSpPr>
        <p:spPr>
          <a:xfrm>
            <a:off x="391476" y="8774161"/>
            <a:ext cx="11730502" cy="952501"/>
          </a:xfrm>
          <a:prstGeom prst="rect">
            <a:avLst/>
          </a:prstGeom>
          <a:ln w="12700">
            <a:miter lim="400000"/>
          </a:ln>
          <a:effectLst>
            <a:outerShdw blurRad="254000" dist="25400" dir="2560976" rotWithShape="0">
              <a:srgbClr val="000000"/>
            </a:outerShdw>
          </a:effectLst>
          <a:extLst>
            <a:ext uri="{C572A759-6A51-4108-AA02-DFA0A04FC94B}">
              <ma14:wrappingTextBoxFlag xmlns="" xmlns:ma14="http://schemas.microsoft.com/office/mac/drawingml/2011/main" val="1"/>
            </a:ext>
          </a:extLst>
        </p:spPr>
        <p:txBody>
          <a:bodyPr lIns="50800" tIns="50800" rIns="50800" bIns="50800" anchor="ctr">
            <a:spAutoFit/>
          </a:bodyPr>
          <a:lstStyle/>
          <a:p>
            <a:pPr algn="l">
              <a:defRPr sz="4100" cap="all" spc="-246">
                <a:effectLst>
                  <a:outerShdw dist="63500" dir="2580000" rotWithShape="0">
                    <a:srgbClr val="000000"/>
                  </a:outerShdw>
                </a:effectLst>
                <a:latin typeface="Arial Black"/>
                <a:ea typeface="Arial Black"/>
                <a:cs typeface="Arial Black"/>
                <a:sym typeface="Arial Black"/>
              </a:defRPr>
            </a:pPr>
            <a:r>
              <a:rPr dirty="0"/>
              <a:t>April 19, 1775: </a:t>
            </a:r>
            <a:r>
              <a:rPr sz="4700" spc="-282" dirty="0">
                <a:solidFill>
                  <a:srgbClr val="FFED0F"/>
                </a:solidFill>
              </a:rPr>
              <a:t>First Shots of </a:t>
            </a:r>
            <a:r>
              <a:rPr sz="4700" spc="-282" dirty="0"/>
              <a:t>War</a:t>
            </a:r>
          </a:p>
        </p:txBody>
      </p:sp>
      <p:pic>
        <p:nvPicPr>
          <p:cNvPr id="317" name="Lexington.mp4" descr="Lexington.mp4"/>
          <p:cNvPicPr>
            <a:picLocks/>
          </p:cNvPicPr>
          <p:nvPr>
            <a:videoFile r:link="rId2"/>
            <p:extLst>
              <p:ext uri="{DAA4B4D4-6D71-4841-9C94-3DE7FCFB9230}">
                <p14:media xmlns:p14="http://schemas.microsoft.com/office/powerpoint/2010/main" r:embed="rId1"/>
              </p:ext>
            </p:extLst>
          </p:nvPr>
        </p:nvPicPr>
        <p:blipFill>
          <a:blip r:embed="rId8">
            <a:extLst/>
          </a:blip>
          <a:stretch>
            <a:fillRect/>
          </a:stretch>
        </p:blipFill>
        <p:spPr>
          <a:xfrm>
            <a:off x="5580689" y="3751501"/>
            <a:ext cx="7045977" cy="4928750"/>
          </a:xfrm>
          <a:prstGeom prst="rect">
            <a:avLst/>
          </a:prstGeom>
          <a:ln w="12700">
            <a:miter lim="400000"/>
          </a:ln>
          <a:effectLst>
            <a:outerShdw blurRad="254000" dist="25400" dir="2560976" rotWithShape="0">
              <a:srgbClr val="000000"/>
            </a:outerShdw>
          </a:effectLst>
        </p:spPr>
      </p:pic>
      <p:sp>
        <p:nvSpPr>
          <p:cNvPr id="319" name="Lexington Battle…"/>
          <p:cNvSpPr txBox="1"/>
          <p:nvPr/>
        </p:nvSpPr>
        <p:spPr>
          <a:xfrm>
            <a:off x="255265" y="2075446"/>
            <a:ext cx="5047085" cy="3352109"/>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l">
              <a:defRPr sz="2900">
                <a:effectLst>
                  <a:outerShdw blurRad="38100" dist="25400" dir="4620000" rotWithShape="0">
                    <a:srgbClr val="000000"/>
                  </a:outerShdw>
                </a:effectLst>
                <a:latin typeface="Arial"/>
                <a:ea typeface="Arial"/>
                <a:cs typeface="Arial"/>
                <a:sym typeface="Arial"/>
              </a:defRPr>
            </a:pPr>
            <a:r>
              <a:rPr sz="4200" b="1" u="sng" dirty="0"/>
              <a:t>Lexington Battle</a:t>
            </a:r>
          </a:p>
          <a:p>
            <a:pPr marL="661743" lvl="2" indent="-339223" algn="l">
              <a:lnSpc>
                <a:spcPts val="3100"/>
              </a:lnSpc>
              <a:spcBef>
                <a:spcPts val="1100"/>
              </a:spcBef>
              <a:buSzPct val="75000"/>
              <a:buChar char="-"/>
              <a:defRPr sz="2900">
                <a:effectLst>
                  <a:outerShdw blurRad="38100" dist="25400" dir="4620000" rotWithShape="0">
                    <a:srgbClr val="000000"/>
                  </a:outerShdw>
                </a:effectLst>
                <a:latin typeface="Arial"/>
                <a:ea typeface="Arial"/>
                <a:cs typeface="Arial"/>
                <a:sym typeface="Arial"/>
              </a:defRPr>
            </a:pPr>
            <a:r>
              <a:rPr dirty="0"/>
              <a:t>1st battle of Rev. War</a:t>
            </a:r>
          </a:p>
          <a:p>
            <a:pPr marL="661743" lvl="2" indent="-339223" algn="l">
              <a:lnSpc>
                <a:spcPts val="3100"/>
              </a:lnSpc>
              <a:spcBef>
                <a:spcPts val="1100"/>
              </a:spcBef>
              <a:buSzPct val="75000"/>
              <a:buChar char="-"/>
              <a:defRPr sz="2900">
                <a:effectLst>
                  <a:outerShdw blurRad="38100" dist="25400" dir="4620000" rotWithShape="0">
                    <a:srgbClr val="000000"/>
                  </a:outerShdw>
                </a:effectLst>
                <a:latin typeface="Arial"/>
                <a:ea typeface="Arial"/>
                <a:cs typeface="Arial"/>
                <a:sym typeface="Arial"/>
              </a:defRPr>
            </a:pPr>
            <a:r>
              <a:rPr dirty="0"/>
              <a:t>Not official battle - militia fought instead of actual soldiers</a:t>
            </a:r>
          </a:p>
          <a:p>
            <a:pPr marL="661743" lvl="2" indent="-339223" algn="l">
              <a:lnSpc>
                <a:spcPts val="3100"/>
              </a:lnSpc>
              <a:spcBef>
                <a:spcPts val="1100"/>
              </a:spcBef>
              <a:buSzPct val="75000"/>
              <a:buChar char="-"/>
              <a:defRPr sz="2900">
                <a:effectLst>
                  <a:outerShdw blurRad="38100" dist="25400" dir="4620000" rotWithShape="0">
                    <a:srgbClr val="000000"/>
                  </a:outerShdw>
                </a:effectLst>
                <a:latin typeface="Arial"/>
                <a:ea typeface="Arial"/>
                <a:cs typeface="Arial"/>
                <a:sym typeface="Arial"/>
              </a:defRPr>
            </a:pPr>
            <a:r>
              <a:rPr dirty="0"/>
              <a:t>‘Shot heard around the world’</a:t>
            </a:r>
          </a:p>
        </p:txBody>
      </p:sp>
    </p:spTree>
    <p:extLst>
      <p:ext uri="{BB962C8B-B14F-4D97-AF65-F5344CB8AC3E}">
        <p14:creationId xmlns:p14="http://schemas.microsoft.com/office/powerpoint/2010/main" val="1677233366"/>
      </p:ext>
    </p:extLst>
  </p:cSld>
  <p:clrMapOvr>
    <a:masterClrMapping/>
  </p:clrMapOvr>
  <mc:AlternateContent xmlns:mc="http://schemas.openxmlformats.org/markup-compatibility/2006" xmlns:p14="http://schemas.microsoft.com/office/powerpoint/2010/main">
    <mc:Choice xmlns="" xmlns:p15="http://schemas.microsoft.com/office/powerpoint/2012/main" Requires="p15">
      <p:transition xmlns:p14="http://schemas.microsoft.com/office/powerpoint/2010/main" spd="med" advClick="1" p14:dur="1000">
        <p15:prstTrans prst="pageCurlDouble"/>
      </p:transition>
    </mc:Choice>
    <mc:Choice Requires="p14">
      <p:transition spd="slow">
        <p14:prism dir="d"/>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0000">
                                      <p:stCondLst>
                                        <p:cond delay="0"/>
                                      </p:stCondLst>
                                      <p:iterate>
                                        <p:tmAbs val="0"/>
                                      </p:iterate>
                                      <p:childTnLst>
                                        <p:set>
                                          <p:cBhvr>
                                            <p:cTn id="6" fill="hold"/>
                                            <p:tgtEl>
                                              <p:spTgt spid="315"/>
                                            </p:tgtEl>
                                            <p:attrNameLst>
                                              <p:attrName>style.visibility</p:attrName>
                                            </p:attrNameLst>
                                          </p:cBhvr>
                                          <p:to>
                                            <p:strVal val="visible"/>
                                          </p:to>
                                        </p:set>
                                        <p:anim calcmode="lin" valueType="num" p14:bounceEnd="60000">
                                          <p:cBhvr>
                                            <p:cTn id="7" dur="1000" fill="hold"/>
                                            <p:tgtEl>
                                              <p:spTgt spid="315"/>
                                            </p:tgtEl>
                                            <p:attrNameLst>
                                              <p:attrName>ppt_x</p:attrName>
                                            </p:attrNameLst>
                                          </p:cBhvr>
                                          <p:tavLst>
                                            <p:tav tm="0">
                                              <p:val>
                                                <p:strVal val="#ppt_x"/>
                                              </p:val>
                                            </p:tav>
                                            <p:tav tm="100000">
                                              <p:val>
                                                <p:strVal val="#ppt_x"/>
                                              </p:val>
                                            </p:tav>
                                          </p:tavLst>
                                        </p:anim>
                                        <p:anim calcmode="lin" valueType="num" p14:bounceEnd="60000">
                                          <p:cBhvr>
                                            <p:cTn id="8" dur="1000" fill="hold"/>
                                            <p:tgtEl>
                                              <p:spTgt spid="31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8" fill="hold" grpId="0" nodeType="afterEffect" p14:presetBounceEnd="60000">
                                      <p:stCondLst>
                                        <p:cond delay="0"/>
                                      </p:stCondLst>
                                      <p:iterate>
                                        <p:tmAbs val="0"/>
                                      </p:iterate>
                                      <p:childTnLst>
                                        <p:set>
                                          <p:cBhvr>
                                            <p:cTn id="11" fill="hold"/>
                                            <p:tgtEl>
                                              <p:spTgt spid="316"/>
                                            </p:tgtEl>
                                            <p:attrNameLst>
                                              <p:attrName>style.visibility</p:attrName>
                                            </p:attrNameLst>
                                          </p:cBhvr>
                                          <p:to>
                                            <p:strVal val="visible"/>
                                          </p:to>
                                        </p:set>
                                        <p:anim calcmode="lin" valueType="num" p14:bounceEnd="60000">
                                          <p:cBhvr>
                                            <p:cTn id="12" dur="1000" fill="hold"/>
                                            <p:tgtEl>
                                              <p:spTgt spid="316"/>
                                            </p:tgtEl>
                                            <p:attrNameLst>
                                              <p:attrName>ppt_x</p:attrName>
                                            </p:attrNameLst>
                                          </p:cBhvr>
                                          <p:tavLst>
                                            <p:tav tm="0">
                                              <p:val>
                                                <p:strVal val="0-#ppt_w/2"/>
                                              </p:val>
                                            </p:tav>
                                            <p:tav tm="100000">
                                              <p:val>
                                                <p:strVal val="#ppt_x"/>
                                              </p:val>
                                            </p:tav>
                                          </p:tavLst>
                                        </p:anim>
                                        <p:anim calcmode="lin" valueType="num" p14:bounceEnd="60000">
                                          <p:cBhvr>
                                            <p:cTn id="13" dur="1000" fill="hold"/>
                                            <p:tgtEl>
                                              <p:spTgt spid="31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14:presetBounceEnd="60000">
                                      <p:stCondLst>
                                        <p:cond delay="0"/>
                                      </p:stCondLst>
                                      <p:childTnLst>
                                        <p:set>
                                          <p:cBhvr>
                                            <p:cTn id="17" fill="hold"/>
                                            <p:tgtEl>
                                              <p:spTgt spid="319"/>
                                            </p:tgtEl>
                                            <p:attrNameLst>
                                              <p:attrName>style.visibility</p:attrName>
                                            </p:attrNameLst>
                                          </p:cBhvr>
                                          <p:to>
                                            <p:strVal val="visible"/>
                                          </p:to>
                                        </p:set>
                                        <p:anim calcmode="lin" valueType="num" p14:bounceEnd="60000">
                                          <p:cBhvr>
                                            <p:cTn id="18" dur="1250" fill="hold"/>
                                            <p:tgtEl>
                                              <p:spTgt spid="319"/>
                                            </p:tgtEl>
                                            <p:attrNameLst>
                                              <p:attrName>ppt_x</p:attrName>
                                            </p:attrNameLst>
                                          </p:cBhvr>
                                          <p:tavLst>
                                            <p:tav tm="0">
                                              <p:val>
                                                <p:strVal val="0-#ppt_w/2"/>
                                              </p:val>
                                            </p:tav>
                                            <p:tav tm="100000">
                                              <p:val>
                                                <p:strVal val="#ppt_x"/>
                                              </p:val>
                                            </p:tav>
                                          </p:tavLst>
                                        </p:anim>
                                        <p:anim calcmode="lin" valueType="num" p14:bounceEnd="60000">
                                          <p:cBhvr>
                                            <p:cTn id="19" dur="1250" fill="hold"/>
                                            <p:tgtEl>
                                              <p:spTgt spid="319"/>
                                            </p:tgtEl>
                                            <p:attrNameLst>
                                              <p:attrName>ppt_y</p:attrName>
                                            </p:attrNameLst>
                                          </p:cBhvr>
                                          <p:tavLst>
                                            <p:tav tm="0">
                                              <p:val>
                                                <p:strVal val="#ppt_y"/>
                                              </p:val>
                                            </p:tav>
                                            <p:tav tm="100000">
                                              <p:val>
                                                <p:strVal val="#ppt_y"/>
                                              </p:val>
                                            </p:tav>
                                          </p:tavLst>
                                        </p:anim>
                                      </p:childTnLst>
                                    </p:cTn>
                                  </p:par>
                                </p:childTnLst>
                              </p:cTn>
                            </p:par>
                            <p:par>
                              <p:cTn id="20" fill="hold">
                                <p:stCondLst>
                                  <p:cond delay="1250"/>
                                </p:stCondLst>
                                <p:childTnLst>
                                  <p:par>
                                    <p:cTn id="21" presetID="4" presetClass="entr" presetSubtype="32" fill="hold" grpId="0" nodeType="afterEffect">
                                      <p:stCondLst>
                                        <p:cond delay="0"/>
                                      </p:stCondLst>
                                      <p:iterate>
                                        <p:tmAbs val="0"/>
                                      </p:iterate>
                                      <p:childTnLst>
                                        <p:set>
                                          <p:cBhvr>
                                            <p:cTn id="22" fill="hold"/>
                                            <p:tgtEl>
                                              <p:spTgt spid="317"/>
                                            </p:tgtEl>
                                            <p:attrNameLst>
                                              <p:attrName>style.visibility</p:attrName>
                                            </p:attrNameLst>
                                          </p:cBhvr>
                                          <p:to>
                                            <p:strVal val="visible"/>
                                          </p:to>
                                        </p:set>
                                        <p:animEffect transition="in" filter="box(out)">
                                          <p:cBhvr>
                                            <p:cTn id="23" dur="1000"/>
                                            <p:tgtEl>
                                              <p:spTgt spid="317"/>
                                            </p:tgtEl>
                                          </p:cBhvr>
                                        </p:animEffect>
                                      </p:childTnLst>
                                    </p:cTn>
                                  </p:par>
                                </p:childTnLst>
                              </p:cTn>
                            </p:par>
                            <p:par>
                              <p:cTn id="24" fill="hold">
                                <p:stCondLst>
                                  <p:cond delay="2250"/>
                                </p:stCondLst>
                                <p:childTnLst>
                                  <p:par>
                                    <p:cTn id="25" presetID="1" presetClass="mediacall" presetSubtype="0" fill="hold" nodeType="afterEffect">
                                      <p:stCondLst>
                                        <p:cond delay="0"/>
                                      </p:stCondLst>
                                      <p:childTnLst>
                                        <p:cmd type="call" cmd="playFrom(0.0)">
                                          <p:cBhvr>
                                            <p:cTn id="26" dur="333866" fill="hold"/>
                                            <p:tgtEl>
                                              <p:spTgt spid="3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7" fill="hold" display="0">
                      <p:stCondLst>
                        <p:cond delay="indefinite"/>
                      </p:stCondLst>
                    </p:cTn>
                    <p:tgtEl>
                      <p:spTgt spid="317"/>
                    </p:tgtEl>
                  </p:cMediaNode>
                </p:video>
              </p:childTnLst>
            </p:cTn>
          </p:par>
        </p:tnLst>
        <p:bldLst>
          <p:bldP spid="315" grpId="0" animBg="1" advAuto="0"/>
          <p:bldP spid="316" grpId="0" animBg="1" advAuto="0"/>
          <p:bldP spid="317" grpId="0" animBg="1" advAuto="0"/>
          <p:bldP spid="319" grpId="0" animBg="1" advAuto="0"/>
        </p:bldLst>
      </p:timing>
    </mc:Choice>
    <mc:Fallback xmlns="">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0"/>
                                      </p:stCondLst>
                                      <p:iterate>
                                        <p:tmAbs val="0"/>
                                      </p:iterate>
                                      <p:childTnLst>
                                        <p:set>
                                          <p:cBhvr>
                                            <p:cTn id="6" fill="hold"/>
                                            <p:tgtEl>
                                              <p:spTgt spid="315"/>
                                            </p:tgtEl>
                                            <p:attrNameLst>
                                              <p:attrName>style.visibility</p:attrName>
                                            </p:attrNameLst>
                                          </p:cBhvr>
                                          <p:to>
                                            <p:strVal val="visible"/>
                                          </p:to>
                                        </p:set>
                                        <p:anim calcmode="lin" valueType="num">
                                          <p:cBhvr>
                                            <p:cTn id="7" dur="1000" fill="hold"/>
                                            <p:tgtEl>
                                              <p:spTgt spid="315"/>
                                            </p:tgtEl>
                                            <p:attrNameLst>
                                              <p:attrName>ppt_x</p:attrName>
                                            </p:attrNameLst>
                                          </p:cBhvr>
                                          <p:tavLst>
                                            <p:tav tm="0">
                                              <p:val>
                                                <p:strVal val="#ppt_x"/>
                                              </p:val>
                                            </p:tav>
                                            <p:tav tm="100000">
                                              <p:val>
                                                <p:strVal val="#ppt_x"/>
                                              </p:val>
                                            </p:tav>
                                          </p:tavLst>
                                        </p:anim>
                                        <p:anim calcmode="lin" valueType="num">
                                          <p:cBhvr>
                                            <p:cTn id="8" dur="1000" fill="hold"/>
                                            <p:tgtEl>
                                              <p:spTgt spid="31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8" fill="hold" grpId="2" nodeType="afterEffect">
                                      <p:stCondLst>
                                        <p:cond delay="0"/>
                                      </p:stCondLst>
                                      <p:iterate>
                                        <p:tmAbs val="0"/>
                                      </p:iterate>
                                      <p:childTnLst>
                                        <p:set>
                                          <p:cBhvr>
                                            <p:cTn id="11" fill="hold"/>
                                            <p:tgtEl>
                                              <p:spTgt spid="316"/>
                                            </p:tgtEl>
                                            <p:attrNameLst>
                                              <p:attrName>style.visibility</p:attrName>
                                            </p:attrNameLst>
                                          </p:cBhvr>
                                          <p:to>
                                            <p:strVal val="visible"/>
                                          </p:to>
                                        </p:set>
                                        <p:anim calcmode="lin" valueType="num">
                                          <p:cBhvr>
                                            <p:cTn id="12" dur="1000" fill="hold"/>
                                            <p:tgtEl>
                                              <p:spTgt spid="316"/>
                                            </p:tgtEl>
                                            <p:attrNameLst>
                                              <p:attrName>ppt_x</p:attrName>
                                            </p:attrNameLst>
                                          </p:cBhvr>
                                          <p:tavLst>
                                            <p:tav tm="0">
                                              <p:val>
                                                <p:strVal val="0-#ppt_w/2"/>
                                              </p:val>
                                            </p:tav>
                                            <p:tav tm="100000">
                                              <p:val>
                                                <p:strVal val="#ppt_x"/>
                                              </p:val>
                                            </p:tav>
                                          </p:tavLst>
                                        </p:anim>
                                        <p:anim calcmode="lin" valueType="num">
                                          <p:cBhvr>
                                            <p:cTn id="13" dur="1000" fill="hold"/>
                                            <p:tgtEl>
                                              <p:spTgt spid="31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3" nodeType="clickEffect">
                                      <p:stCondLst>
                                        <p:cond delay="0"/>
                                      </p:stCondLst>
                                      <p:childTnLst>
                                        <p:set>
                                          <p:cBhvr>
                                            <p:cTn id="17" fill="hold"/>
                                            <p:tgtEl>
                                              <p:spTgt spid="319"/>
                                            </p:tgtEl>
                                            <p:attrNameLst>
                                              <p:attrName>style.visibility</p:attrName>
                                            </p:attrNameLst>
                                          </p:cBhvr>
                                          <p:to>
                                            <p:strVal val="visible"/>
                                          </p:to>
                                        </p:set>
                                        <p:anim calcmode="lin" valueType="num">
                                          <p:cBhvr>
                                            <p:cTn id="18" dur="1250" fill="hold"/>
                                            <p:tgtEl>
                                              <p:spTgt spid="319"/>
                                            </p:tgtEl>
                                            <p:attrNameLst>
                                              <p:attrName>ppt_x</p:attrName>
                                            </p:attrNameLst>
                                          </p:cBhvr>
                                          <p:tavLst>
                                            <p:tav tm="0">
                                              <p:val>
                                                <p:strVal val="0-#ppt_w/2"/>
                                              </p:val>
                                            </p:tav>
                                            <p:tav tm="100000">
                                              <p:val>
                                                <p:strVal val="#ppt_x"/>
                                              </p:val>
                                            </p:tav>
                                          </p:tavLst>
                                        </p:anim>
                                        <p:anim calcmode="lin" valueType="num">
                                          <p:cBhvr>
                                            <p:cTn id="19" dur="1250" fill="hold"/>
                                            <p:tgtEl>
                                              <p:spTgt spid="319"/>
                                            </p:tgtEl>
                                            <p:attrNameLst>
                                              <p:attrName>ppt_y</p:attrName>
                                            </p:attrNameLst>
                                          </p:cBhvr>
                                          <p:tavLst>
                                            <p:tav tm="0">
                                              <p:val>
                                                <p:strVal val="#ppt_y"/>
                                              </p:val>
                                            </p:tav>
                                            <p:tav tm="100000">
                                              <p:val>
                                                <p:strVal val="#ppt_y"/>
                                              </p:val>
                                            </p:tav>
                                          </p:tavLst>
                                        </p:anim>
                                      </p:childTnLst>
                                    </p:cTn>
                                  </p:par>
                                </p:childTnLst>
                              </p:cTn>
                            </p:par>
                            <p:par>
                              <p:cTn id="20" fill="hold">
                                <p:stCondLst>
                                  <p:cond delay="1250"/>
                                </p:stCondLst>
                                <p:childTnLst>
                                  <p:par>
                                    <p:cTn id="21" presetID="4" presetClass="entr" presetSubtype="32" fill="hold" grpId="4" nodeType="afterEffect">
                                      <p:stCondLst>
                                        <p:cond delay="0"/>
                                      </p:stCondLst>
                                      <p:iterate>
                                        <p:tmAbs val="0"/>
                                      </p:iterate>
                                      <p:childTnLst>
                                        <p:set>
                                          <p:cBhvr>
                                            <p:cTn id="22" fill="hold"/>
                                            <p:tgtEl>
                                              <p:spTgt spid="317"/>
                                            </p:tgtEl>
                                            <p:attrNameLst>
                                              <p:attrName>style.visibility</p:attrName>
                                            </p:attrNameLst>
                                          </p:cBhvr>
                                          <p:to>
                                            <p:strVal val="visible"/>
                                          </p:to>
                                        </p:set>
                                        <p:animEffect transition="in" filter="box(out)">
                                          <p:cBhvr>
                                            <p:cTn id="23" dur="1000"/>
                                            <p:tgtEl>
                                              <p:spTgt spid="317"/>
                                            </p:tgtEl>
                                          </p:cBhvr>
                                        </p:animEffect>
                                      </p:childTnLst>
                                    </p:cTn>
                                  </p:par>
                                </p:childTnLst>
                              </p:cTn>
                            </p:par>
                            <p:par>
                              <p:cTn id="24" fill="hold">
                                <p:stCondLst>
                                  <p:cond delay="2250"/>
                                </p:stCondLst>
                                <p:childTnLst>
                                  <p:par>
                                    <p:cTn id="25" presetID="1" presetClass="mediacall" presetSubtype="0" fill="hold" nodeType="afterEffect">
                                      <p:stCondLst>
                                        <p:cond delay="0"/>
                                      </p:stCondLst>
                                      <p:childTnLst>
                                        <p:cmd type="call" cmd="playFrom(0.0)">
                                          <p:cBhvr>
                                            <p:cTn id="26" dur="333866" fill="hold"/>
                                            <p:tgtEl>
                                              <p:spTgt spid="3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7" fill="hold" display="0">
                      <p:stCondLst>
                        <p:cond delay="indefinite"/>
                      </p:stCondLst>
                    </p:cTn>
                    <p:tgtEl>
                      <p:spTgt spid="317"/>
                    </p:tgtEl>
                  </p:cMediaNode>
                </p:video>
              </p:childTnLst>
            </p:cTn>
          </p:par>
        </p:tnLst>
        <p:bldLst>
          <p:bldP spid="315" grpId="1" animBg="1" advAuto="0"/>
          <p:bldP spid="316" grpId="2" animBg="1" advAuto="0"/>
          <p:bldP spid="317" grpId="4" animBg="1" advAuto="0"/>
          <p:bldP spid="319" grpId="3" animBg="1" advAuto="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 name="Signin the Decl of Indepnd.jpg" descr="Signin the Decl of Indepnd.jpg"/>
          <p:cNvPicPr>
            <a:picLocks noChangeAspect="1"/>
          </p:cNvPicPr>
          <p:nvPr/>
        </p:nvPicPr>
        <p:blipFill>
          <a:blip r:embed="rId3">
            <a:extLst/>
          </a:blip>
          <a:srcRect l="14224" t="19785" b="10814"/>
          <a:stretch>
            <a:fillRect/>
          </a:stretch>
        </p:blipFill>
        <p:spPr>
          <a:xfrm>
            <a:off x="-13334" y="1363538"/>
            <a:ext cx="13157294" cy="7927393"/>
          </a:xfrm>
          <a:prstGeom prst="rect">
            <a:avLst/>
          </a:prstGeom>
          <a:ln w="12700">
            <a:miter lim="400000"/>
          </a:ln>
          <a:effectLst>
            <a:outerShdw blurRad="228600" dir="2700000" rotWithShape="0">
              <a:srgbClr val="000000"/>
            </a:outerShdw>
          </a:effectLst>
        </p:spPr>
      </p:pic>
      <p:sp>
        <p:nvSpPr>
          <p:cNvPr id="324" name="Iv. PEACE Or WAR"/>
          <p:cNvSpPr txBox="1"/>
          <p:nvPr/>
        </p:nvSpPr>
        <p:spPr>
          <a:xfrm>
            <a:off x="390335" y="939857"/>
            <a:ext cx="8729290" cy="1059503"/>
          </a:xfrm>
          <a:prstGeom prst="rect">
            <a:avLst/>
          </a:prstGeom>
          <a:ln w="12700">
            <a:miter lim="400000"/>
          </a:ln>
          <a:effectLst>
            <a:outerShdw blurRad="76200" dist="25400" dir="2560976" rotWithShape="0">
              <a:srgbClr val="000000"/>
            </a:outerShdw>
          </a:effectLst>
          <a:extLst>
            <a:ext uri="{C572A759-6A51-4108-AA02-DFA0A04FC94B}">
              <ma14:wrappingTextBoxFlag xmlns="" xmlns:ma14="http://schemas.microsoft.com/office/mac/drawingml/2011/main" val="1"/>
            </a:ext>
          </a:extLst>
        </p:spPr>
        <p:txBody>
          <a:bodyPr lIns="50800" tIns="50800" rIns="50800" bIns="50800" anchor="ctr"/>
          <a:lstStyle/>
          <a:p>
            <a:pPr algn="l">
              <a:defRPr cap="all" spc="180">
                <a:solidFill>
                  <a:schemeClr val="accent4">
                    <a:hueOff val="102361"/>
                    <a:satOff val="14118"/>
                    <a:lumOff val="10675"/>
                  </a:schemeClr>
                </a:solidFill>
                <a:effectLst>
                  <a:outerShdw dist="63500" dir="2580000" rotWithShape="0">
                    <a:srgbClr val="000000"/>
                  </a:outerShdw>
                </a:effectLst>
                <a:latin typeface="Arial Black"/>
                <a:ea typeface="Arial Black"/>
                <a:cs typeface="Arial Black"/>
                <a:sym typeface="Arial Black"/>
              </a:defRPr>
            </a:pPr>
            <a:r>
              <a:rPr dirty="0"/>
              <a:t>Iv. PEACE Or </a:t>
            </a:r>
            <a:r>
              <a:rPr sz="6600" spc="330" dirty="0"/>
              <a:t>WAR</a:t>
            </a:r>
          </a:p>
        </p:txBody>
      </p:sp>
      <p:grpSp>
        <p:nvGrpSpPr>
          <p:cNvPr id="327" name="Group"/>
          <p:cNvGrpSpPr/>
          <p:nvPr/>
        </p:nvGrpSpPr>
        <p:grpSpPr>
          <a:xfrm>
            <a:off x="353144" y="3918858"/>
            <a:ext cx="7141669" cy="5703330"/>
            <a:chOff x="-63500" y="-230488"/>
            <a:chExt cx="4966602" cy="5155255"/>
          </a:xfrm>
        </p:grpSpPr>
        <p:pic>
          <p:nvPicPr>
            <p:cNvPr id="325" name="Rectangle" descr="Rectangle"/>
            <p:cNvPicPr>
              <a:picLocks/>
            </p:cNvPicPr>
            <p:nvPr/>
          </p:nvPicPr>
          <p:blipFill>
            <a:blip r:embed="rId4">
              <a:extLst/>
            </a:blip>
            <a:stretch>
              <a:fillRect/>
            </a:stretch>
          </p:blipFill>
          <p:spPr>
            <a:xfrm>
              <a:off x="-63500" y="-63500"/>
              <a:ext cx="4966602" cy="4821280"/>
            </a:xfrm>
            <a:prstGeom prst="rect">
              <a:avLst/>
            </a:prstGeom>
            <a:effectLst>
              <a:reflection stA="43750" endPos="40000" dir="5400000" sy="-100000" algn="bl" rotWithShape="0"/>
            </a:effectLst>
          </p:spPr>
        </p:pic>
        <p:sp>
          <p:nvSpPr>
            <p:cNvPr id="326" name="Second Continental Congress 1775- 1776…"/>
            <p:cNvSpPr txBox="1"/>
            <p:nvPr/>
          </p:nvSpPr>
          <p:spPr>
            <a:xfrm>
              <a:off x="245631" y="-230488"/>
              <a:ext cx="4348339" cy="515525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p>
              <a:pPr algn="l">
                <a:spcBef>
                  <a:spcPts val="1200"/>
                </a:spcBef>
                <a:defRPr sz="2900">
                  <a:latin typeface="Arial"/>
                  <a:ea typeface="Arial"/>
                  <a:cs typeface="Arial"/>
                  <a:sym typeface="Arial"/>
                </a:defRPr>
              </a:pPr>
              <a:r>
                <a:rPr sz="3500" b="1" u="sng" dirty="0"/>
                <a:t>Second Continental Congress</a:t>
              </a:r>
              <a:r>
                <a:rPr sz="3500" b="1" dirty="0"/>
                <a:t> </a:t>
              </a:r>
              <a:r>
                <a:rPr b="1" dirty="0"/>
                <a:t>1775- 1776</a:t>
              </a:r>
            </a:p>
            <a:p>
              <a:pPr marL="558800" lvl="2" indent="-266700" algn="l">
                <a:lnSpc>
                  <a:spcPts val="3000"/>
                </a:lnSpc>
                <a:spcBef>
                  <a:spcPts val="800"/>
                </a:spcBef>
                <a:buSzPct val="75000"/>
                <a:buChar char="-"/>
                <a:defRPr sz="2900">
                  <a:latin typeface="Arial"/>
                  <a:ea typeface="Arial"/>
                  <a:cs typeface="Arial"/>
                  <a:sym typeface="Arial"/>
                </a:defRPr>
              </a:pPr>
              <a:r>
                <a:rPr lang="en-US" dirty="0" smtClean="0"/>
                <a:t>Loyalists = remain with GB</a:t>
              </a:r>
            </a:p>
            <a:p>
              <a:pPr marL="558800" lvl="2" indent="-266700" algn="l">
                <a:lnSpc>
                  <a:spcPts val="3000"/>
                </a:lnSpc>
                <a:spcBef>
                  <a:spcPts val="800"/>
                </a:spcBef>
                <a:buSzPct val="75000"/>
                <a:buChar char="-"/>
                <a:defRPr sz="2900">
                  <a:latin typeface="Arial"/>
                  <a:ea typeface="Arial"/>
                  <a:cs typeface="Arial"/>
                  <a:sym typeface="Arial"/>
                </a:defRPr>
              </a:pPr>
              <a:r>
                <a:rPr lang="en-US" dirty="0" smtClean="0"/>
                <a:t>Patriots = separate</a:t>
              </a:r>
            </a:p>
            <a:p>
              <a:pPr marL="558800" lvl="2" indent="-266700" algn="l">
                <a:lnSpc>
                  <a:spcPts val="3000"/>
                </a:lnSpc>
                <a:spcBef>
                  <a:spcPts val="800"/>
                </a:spcBef>
                <a:buSzPct val="75000"/>
                <a:buChar char="-"/>
                <a:defRPr sz="2900">
                  <a:latin typeface="Arial"/>
                  <a:ea typeface="Arial"/>
                  <a:cs typeface="Arial"/>
                  <a:sym typeface="Arial"/>
                </a:defRPr>
              </a:pPr>
              <a:r>
                <a:rPr dirty="0" smtClean="0"/>
                <a:t>named </a:t>
              </a:r>
              <a:r>
                <a:rPr u="sng" dirty="0"/>
                <a:t>George Washington</a:t>
              </a:r>
              <a:r>
                <a:rPr dirty="0"/>
                <a:t> military commander of its </a:t>
              </a:r>
              <a:r>
                <a:rPr lang="en-US" dirty="0" smtClean="0"/>
                <a:t>Continental A</a:t>
              </a:r>
              <a:r>
                <a:rPr dirty="0" smtClean="0"/>
                <a:t>my</a:t>
              </a:r>
              <a:endParaRPr dirty="0"/>
            </a:p>
            <a:p>
              <a:pPr marL="661743" lvl="2" indent="-339223" algn="l">
                <a:lnSpc>
                  <a:spcPts val="3000"/>
                </a:lnSpc>
                <a:spcBef>
                  <a:spcPts val="800"/>
                </a:spcBef>
                <a:buSzPct val="75000"/>
                <a:buChar char="-"/>
                <a:defRPr sz="2900">
                  <a:latin typeface="Arial"/>
                  <a:ea typeface="Arial"/>
                  <a:cs typeface="Arial"/>
                  <a:sym typeface="Arial"/>
                </a:defRPr>
              </a:pPr>
              <a:r>
                <a:rPr dirty="0"/>
                <a:t>authorized printed </a:t>
              </a:r>
              <a:r>
                <a:rPr dirty="0" smtClean="0"/>
                <a:t>money</a:t>
              </a:r>
              <a:r>
                <a:rPr lang="en-US" dirty="0" smtClean="0"/>
                <a:t> to pay troops</a:t>
              </a:r>
              <a:endParaRPr dirty="0"/>
            </a:p>
            <a:p>
              <a:pPr marL="273830" lvl="1" indent="-45230" algn="l">
                <a:lnSpc>
                  <a:spcPts val="3000"/>
                </a:lnSpc>
                <a:spcBef>
                  <a:spcPts val="800"/>
                </a:spcBef>
                <a:defRPr sz="2900">
                  <a:latin typeface="Arial"/>
                  <a:ea typeface="Arial"/>
                  <a:cs typeface="Arial"/>
                  <a:sym typeface="Arial"/>
                </a:defRPr>
              </a:pPr>
              <a:r>
                <a:rPr dirty="0"/>
                <a:t>-</a:t>
              </a:r>
              <a:r>
                <a:rPr b="1" dirty="0"/>
                <a:t> </a:t>
              </a:r>
              <a:r>
                <a:rPr dirty="0"/>
                <a:t>issued the Declaration of Independence</a:t>
              </a:r>
            </a:p>
          </p:txBody>
        </p:sp>
      </p:grpSp>
      <p:pic>
        <p:nvPicPr>
          <p:cNvPr id="328" name="Gen George Washington.png" descr="Gen George Washington.png"/>
          <p:cNvPicPr>
            <a:picLocks noChangeAspect="1"/>
          </p:cNvPicPr>
          <p:nvPr/>
        </p:nvPicPr>
        <p:blipFill>
          <a:blip r:embed="rId5">
            <a:extLst/>
          </a:blip>
          <a:srcRect t="3700" r="14984"/>
          <a:stretch>
            <a:fillRect/>
          </a:stretch>
        </p:blipFill>
        <p:spPr>
          <a:xfrm>
            <a:off x="8270781" y="727149"/>
            <a:ext cx="4713817" cy="9200192"/>
          </a:xfrm>
          <a:prstGeom prst="rect">
            <a:avLst/>
          </a:prstGeom>
          <a:ln w="12700">
            <a:miter lim="400000"/>
          </a:ln>
          <a:effectLst>
            <a:outerShdw blurRad="25400" dist="12700" dir="16750234" rotWithShape="0">
              <a:srgbClr val="FFFFFF"/>
            </a:outerShdw>
            <a:reflection stA="93335" endPos="40000" dir="5400000" sy="-100000" algn="bl" rotWithShape="0"/>
          </a:effectLst>
        </p:spPr>
      </p:pic>
      <p:sp>
        <p:nvSpPr>
          <p:cNvPr id="2" name="Rectangle 1"/>
          <p:cNvSpPr/>
          <p:nvPr/>
        </p:nvSpPr>
        <p:spPr>
          <a:xfrm>
            <a:off x="547900" y="2000257"/>
            <a:ext cx="11567900" cy="1754326"/>
          </a:xfrm>
          <a:prstGeom prst="rect">
            <a:avLst/>
          </a:prstGeom>
          <a:solidFill>
            <a:schemeClr val="accent6">
              <a:lumMod val="75000"/>
            </a:schemeClr>
          </a:solidFill>
        </p:spPr>
        <p:txBody>
          <a:bodyPr wrap="square">
            <a:spAutoFit/>
          </a:bodyPr>
          <a:lstStyle/>
          <a:p>
            <a:r>
              <a:rPr lang="en-US" dirty="0"/>
              <a:t>John Adams of Massachusetts suggested a radical plan - that each colony set up its own government and that the Congress declare the colonies independent. </a:t>
            </a:r>
          </a:p>
        </p:txBody>
      </p:sp>
    </p:spTree>
  </p:cSld>
  <p:clrMapOvr>
    <a:masterClrMapping/>
  </p:clrMapOvr>
  <mc:AlternateContent xmlns:mc="http://schemas.openxmlformats.org/markup-compatibility/2006" xmlns:p14="http://schemas.microsoft.com/office/powerpoint/2010/main">
    <mc:Choice xmlns="" xmlns:p15="http://schemas.microsoft.com/office/powerpoint/2012/main" Requires="p15">
      <p:transition xmlns:p14="http://schemas.microsoft.com/office/powerpoint/2010/main" spd="med" advClick="1" p14:dur="1000">
        <p15:prstTrans prst="pageCurlDouble"/>
      </p:transition>
    </mc:Choice>
    <mc:Choice Requires="p14">
      <p:transition spd="slow">
        <p14:prism dir="d"/>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14:presetBounceEnd="60000">
                                      <p:stCondLst>
                                        <p:cond delay="0"/>
                                      </p:stCondLst>
                                      <p:childTnLst>
                                        <p:set>
                                          <p:cBhvr>
                                            <p:cTn id="6" fill="hold"/>
                                            <p:tgtEl>
                                              <p:spTgt spid="324"/>
                                            </p:tgtEl>
                                            <p:attrNameLst>
                                              <p:attrName>style.visibility</p:attrName>
                                            </p:attrNameLst>
                                          </p:cBhvr>
                                          <p:to>
                                            <p:strVal val="visible"/>
                                          </p:to>
                                        </p:set>
                                        <p:anim calcmode="lin" valueType="num" p14:bounceEnd="60000">
                                          <p:cBhvr>
                                            <p:cTn id="7" dur="1250" fill="hold"/>
                                            <p:tgtEl>
                                              <p:spTgt spid="324"/>
                                            </p:tgtEl>
                                            <p:attrNameLst>
                                              <p:attrName>ppt_x</p:attrName>
                                            </p:attrNameLst>
                                          </p:cBhvr>
                                          <p:tavLst>
                                            <p:tav tm="0">
                                              <p:val>
                                                <p:strVal val="0-#ppt_w/2"/>
                                              </p:val>
                                            </p:tav>
                                            <p:tav tm="100000">
                                              <p:val>
                                                <p:strVal val="#ppt_x"/>
                                              </p:val>
                                            </p:tav>
                                          </p:tavLst>
                                        </p:anim>
                                        <p:anim calcmode="lin" valueType="num" p14:bounceEnd="60000">
                                          <p:cBhvr>
                                            <p:cTn id="8" dur="1250" fill="hold"/>
                                            <p:tgtEl>
                                              <p:spTgt spid="324"/>
                                            </p:tgtEl>
                                            <p:attrNameLst>
                                              <p:attrName>ppt_y</p:attrName>
                                            </p:attrNameLst>
                                          </p:cBhvr>
                                          <p:tavLst>
                                            <p:tav tm="0">
                                              <p:val>
                                                <p:strVal val="#ppt_y"/>
                                              </p:val>
                                            </p:tav>
                                            <p:tav tm="100000">
                                              <p:val>
                                                <p:strVal val="#ppt_y"/>
                                              </p:val>
                                            </p:tav>
                                          </p:tavLst>
                                        </p:anim>
                                      </p:childTnLst>
                                    </p:cTn>
                                  </p:par>
                                  <p:par>
                                    <p:cTn id="9" presetID="2" presetClass="entr" presetSubtype="8" fill="hold" grpId="2" nodeType="withEffect" p14:presetBounceEnd="60000">
                                      <p:stCondLst>
                                        <p:cond delay="400"/>
                                      </p:stCondLst>
                                      <p:iterate>
                                        <p:tmAbs val="0"/>
                                      </p:iterate>
                                      <p:childTnLst>
                                        <p:set>
                                          <p:cBhvr>
                                            <p:cTn id="10" fill="hold"/>
                                            <p:tgtEl>
                                              <p:spTgt spid="323"/>
                                            </p:tgtEl>
                                            <p:attrNameLst>
                                              <p:attrName>style.visibility</p:attrName>
                                            </p:attrNameLst>
                                          </p:cBhvr>
                                          <p:to>
                                            <p:strVal val="visible"/>
                                          </p:to>
                                        </p:set>
                                        <p:anim calcmode="lin" valueType="num" p14:bounceEnd="60000">
                                          <p:cBhvr>
                                            <p:cTn id="11" dur="2250" fill="hold"/>
                                            <p:tgtEl>
                                              <p:spTgt spid="323"/>
                                            </p:tgtEl>
                                            <p:attrNameLst>
                                              <p:attrName>ppt_x</p:attrName>
                                            </p:attrNameLst>
                                          </p:cBhvr>
                                          <p:tavLst>
                                            <p:tav tm="0">
                                              <p:val>
                                                <p:strVal val="0-#ppt_w/2"/>
                                              </p:val>
                                            </p:tav>
                                            <p:tav tm="100000">
                                              <p:val>
                                                <p:strVal val="#ppt_x"/>
                                              </p:val>
                                            </p:tav>
                                          </p:tavLst>
                                        </p:anim>
                                        <p:anim calcmode="lin" valueType="num" p14:bounceEnd="60000">
                                          <p:cBhvr>
                                            <p:cTn id="12" dur="2250" fill="hold"/>
                                            <p:tgtEl>
                                              <p:spTgt spid="323"/>
                                            </p:tgtEl>
                                            <p:attrNameLst>
                                              <p:attrName>ppt_y</p:attrName>
                                            </p:attrNameLst>
                                          </p:cBhvr>
                                          <p:tavLst>
                                            <p:tav tm="0">
                                              <p:val>
                                                <p:strVal val="#ppt_y"/>
                                              </p:val>
                                            </p:tav>
                                            <p:tav tm="100000">
                                              <p:val>
                                                <p:strVal val="#ppt_y"/>
                                              </p:val>
                                            </p:tav>
                                          </p:tavLst>
                                        </p:anim>
                                      </p:childTnLst>
                                    </p:cTn>
                                  </p:par>
                                </p:childTnLst>
                              </p:cTn>
                            </p:par>
                            <p:par>
                              <p:cTn id="13" fill="hold">
                                <p:stCondLst>
                                  <p:cond delay="2650"/>
                                </p:stCondLst>
                                <p:childTnLst>
                                  <p:par>
                                    <p:cTn id="14" presetID="2" presetClass="entr" presetSubtype="8" fill="hold" grpId="3" nodeType="afterEffect" p14:presetBounceEnd="60000">
                                      <p:stCondLst>
                                        <p:cond delay="400"/>
                                      </p:stCondLst>
                                      <p:iterate>
                                        <p:tmAbs val="0"/>
                                      </p:iterate>
                                      <p:childTnLst>
                                        <p:set>
                                          <p:cBhvr>
                                            <p:cTn id="15" fill="hold"/>
                                            <p:tgtEl>
                                              <p:spTgt spid="327"/>
                                            </p:tgtEl>
                                            <p:attrNameLst>
                                              <p:attrName>style.visibility</p:attrName>
                                            </p:attrNameLst>
                                          </p:cBhvr>
                                          <p:to>
                                            <p:strVal val="visible"/>
                                          </p:to>
                                        </p:set>
                                        <p:anim calcmode="lin" valueType="num" p14:bounceEnd="60000">
                                          <p:cBhvr>
                                            <p:cTn id="16" dur="1500" fill="hold"/>
                                            <p:tgtEl>
                                              <p:spTgt spid="327"/>
                                            </p:tgtEl>
                                            <p:attrNameLst>
                                              <p:attrName>ppt_x</p:attrName>
                                            </p:attrNameLst>
                                          </p:cBhvr>
                                          <p:tavLst>
                                            <p:tav tm="0">
                                              <p:val>
                                                <p:strVal val="0-#ppt_w/2"/>
                                              </p:val>
                                            </p:tav>
                                            <p:tav tm="100000">
                                              <p:val>
                                                <p:strVal val="#ppt_x"/>
                                              </p:val>
                                            </p:tav>
                                          </p:tavLst>
                                        </p:anim>
                                        <p:anim calcmode="lin" valueType="num" p14:bounceEnd="60000">
                                          <p:cBhvr>
                                            <p:cTn id="17" dur="1500" fill="hold"/>
                                            <p:tgtEl>
                                              <p:spTgt spid="327"/>
                                            </p:tgtEl>
                                            <p:attrNameLst>
                                              <p:attrName>ppt_y</p:attrName>
                                            </p:attrNameLst>
                                          </p:cBhvr>
                                          <p:tavLst>
                                            <p:tav tm="0">
                                              <p:val>
                                                <p:strVal val="#ppt_y"/>
                                              </p:val>
                                            </p:tav>
                                            <p:tav tm="100000">
                                              <p:val>
                                                <p:strVal val="#ppt_y"/>
                                              </p:val>
                                            </p:tav>
                                          </p:tavLst>
                                        </p:anim>
                                      </p:childTnLst>
                                    </p:cTn>
                                  </p:par>
                                  <p:par>
                                    <p:cTn id="18" presetID="7" presetClass="entr" presetSubtype="2" fill="hold" grpId="4" nodeType="withEffect">
                                      <p:stCondLst>
                                        <p:cond delay="0"/>
                                      </p:stCondLst>
                                      <p:iterate>
                                        <p:tmAbs val="0"/>
                                      </p:iterate>
                                      <p:childTnLst>
                                        <p:set>
                                          <p:cBhvr>
                                            <p:cTn id="19" fill="hold"/>
                                            <p:tgtEl>
                                              <p:spTgt spid="328"/>
                                            </p:tgtEl>
                                            <p:attrNameLst>
                                              <p:attrName>style.visibility</p:attrName>
                                            </p:attrNameLst>
                                          </p:cBhvr>
                                          <p:to>
                                            <p:strVal val="visible"/>
                                          </p:to>
                                        </p:set>
                                        <p:anim calcmode="lin" valueType="num">
                                          <p:cBhvr>
                                            <p:cTn id="20" dur="2000" fill="hold"/>
                                            <p:tgtEl>
                                              <p:spTgt spid="328"/>
                                            </p:tgtEl>
                                            <p:attrNameLst>
                                              <p:attrName>ppt_x</p:attrName>
                                            </p:attrNameLst>
                                          </p:cBhvr>
                                          <p:tavLst>
                                            <p:tav tm="0">
                                              <p:val>
                                                <p:strVal val="1+#ppt_w/2"/>
                                              </p:val>
                                            </p:tav>
                                            <p:tav tm="100000">
                                              <p:val>
                                                <p:strVal val="#ppt_x"/>
                                              </p:val>
                                            </p:tav>
                                          </p:tavLst>
                                        </p:anim>
                                        <p:anim calcmode="lin" valueType="num">
                                          <p:cBhvr>
                                            <p:cTn id="21" dur="2000" fill="hold"/>
                                            <p:tgtEl>
                                              <p:spTgt spid="3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 grpId="2" animBg="1" advAuto="0"/>
          <p:bldP spid="324" grpId="1" animBg="1" advAuto="0"/>
          <p:bldP spid="327" grpId="3" animBg="1" advAuto="0"/>
          <p:bldP spid="328" grpId="4" animBg="1" advAuto="0"/>
        </p:bldLst>
      </p:timing>
    </mc:Choice>
    <mc:Fallback xmlns="">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childTnLst>
                                        <p:set>
                                          <p:cBhvr>
                                            <p:cTn id="6" fill="hold"/>
                                            <p:tgtEl>
                                              <p:spTgt spid="324"/>
                                            </p:tgtEl>
                                            <p:attrNameLst>
                                              <p:attrName>style.visibility</p:attrName>
                                            </p:attrNameLst>
                                          </p:cBhvr>
                                          <p:to>
                                            <p:strVal val="visible"/>
                                          </p:to>
                                        </p:set>
                                        <p:anim calcmode="lin" valueType="num">
                                          <p:cBhvr>
                                            <p:cTn id="7" dur="1250" fill="hold"/>
                                            <p:tgtEl>
                                              <p:spTgt spid="324"/>
                                            </p:tgtEl>
                                            <p:attrNameLst>
                                              <p:attrName>ppt_x</p:attrName>
                                            </p:attrNameLst>
                                          </p:cBhvr>
                                          <p:tavLst>
                                            <p:tav tm="0">
                                              <p:val>
                                                <p:strVal val="0-#ppt_w/2"/>
                                              </p:val>
                                            </p:tav>
                                            <p:tav tm="100000">
                                              <p:val>
                                                <p:strVal val="#ppt_x"/>
                                              </p:val>
                                            </p:tav>
                                          </p:tavLst>
                                        </p:anim>
                                        <p:anim calcmode="lin" valueType="num">
                                          <p:cBhvr>
                                            <p:cTn id="8" dur="1250" fill="hold"/>
                                            <p:tgtEl>
                                              <p:spTgt spid="324"/>
                                            </p:tgtEl>
                                            <p:attrNameLst>
                                              <p:attrName>ppt_y</p:attrName>
                                            </p:attrNameLst>
                                          </p:cBhvr>
                                          <p:tavLst>
                                            <p:tav tm="0">
                                              <p:val>
                                                <p:strVal val="#ppt_y"/>
                                              </p:val>
                                            </p:tav>
                                            <p:tav tm="100000">
                                              <p:val>
                                                <p:strVal val="#ppt_y"/>
                                              </p:val>
                                            </p:tav>
                                          </p:tavLst>
                                        </p:anim>
                                      </p:childTnLst>
                                    </p:cTn>
                                  </p:par>
                                  <p:par>
                                    <p:cTn id="9" presetID="2" presetClass="entr" presetSubtype="8" fill="hold" grpId="2" nodeType="withEffect">
                                      <p:stCondLst>
                                        <p:cond delay="400"/>
                                      </p:stCondLst>
                                      <p:iterate>
                                        <p:tmAbs val="0"/>
                                      </p:iterate>
                                      <p:childTnLst>
                                        <p:set>
                                          <p:cBhvr>
                                            <p:cTn id="10" fill="hold"/>
                                            <p:tgtEl>
                                              <p:spTgt spid="323"/>
                                            </p:tgtEl>
                                            <p:attrNameLst>
                                              <p:attrName>style.visibility</p:attrName>
                                            </p:attrNameLst>
                                          </p:cBhvr>
                                          <p:to>
                                            <p:strVal val="visible"/>
                                          </p:to>
                                        </p:set>
                                        <p:anim calcmode="lin" valueType="num">
                                          <p:cBhvr>
                                            <p:cTn id="11" dur="2250" fill="hold"/>
                                            <p:tgtEl>
                                              <p:spTgt spid="323"/>
                                            </p:tgtEl>
                                            <p:attrNameLst>
                                              <p:attrName>ppt_x</p:attrName>
                                            </p:attrNameLst>
                                          </p:cBhvr>
                                          <p:tavLst>
                                            <p:tav tm="0">
                                              <p:val>
                                                <p:strVal val="0-#ppt_w/2"/>
                                              </p:val>
                                            </p:tav>
                                            <p:tav tm="100000">
                                              <p:val>
                                                <p:strVal val="#ppt_x"/>
                                              </p:val>
                                            </p:tav>
                                          </p:tavLst>
                                        </p:anim>
                                        <p:anim calcmode="lin" valueType="num">
                                          <p:cBhvr>
                                            <p:cTn id="12" dur="2250" fill="hold"/>
                                            <p:tgtEl>
                                              <p:spTgt spid="323"/>
                                            </p:tgtEl>
                                            <p:attrNameLst>
                                              <p:attrName>ppt_y</p:attrName>
                                            </p:attrNameLst>
                                          </p:cBhvr>
                                          <p:tavLst>
                                            <p:tav tm="0">
                                              <p:val>
                                                <p:strVal val="#ppt_y"/>
                                              </p:val>
                                            </p:tav>
                                            <p:tav tm="100000">
                                              <p:val>
                                                <p:strVal val="#ppt_y"/>
                                              </p:val>
                                            </p:tav>
                                          </p:tavLst>
                                        </p:anim>
                                      </p:childTnLst>
                                    </p:cTn>
                                  </p:par>
                                </p:childTnLst>
                              </p:cTn>
                            </p:par>
                            <p:par>
                              <p:cTn id="13" fill="hold">
                                <p:stCondLst>
                                  <p:cond delay="2650"/>
                                </p:stCondLst>
                                <p:childTnLst>
                                  <p:par>
                                    <p:cTn id="14" presetID="2" presetClass="entr" presetSubtype="8" fill="hold" grpId="3" nodeType="afterEffect">
                                      <p:stCondLst>
                                        <p:cond delay="400"/>
                                      </p:stCondLst>
                                      <p:iterate>
                                        <p:tmAbs val="0"/>
                                      </p:iterate>
                                      <p:childTnLst>
                                        <p:set>
                                          <p:cBhvr>
                                            <p:cTn id="15" fill="hold"/>
                                            <p:tgtEl>
                                              <p:spTgt spid="327"/>
                                            </p:tgtEl>
                                            <p:attrNameLst>
                                              <p:attrName>style.visibility</p:attrName>
                                            </p:attrNameLst>
                                          </p:cBhvr>
                                          <p:to>
                                            <p:strVal val="visible"/>
                                          </p:to>
                                        </p:set>
                                        <p:anim calcmode="lin" valueType="num">
                                          <p:cBhvr>
                                            <p:cTn id="16" dur="1500" fill="hold"/>
                                            <p:tgtEl>
                                              <p:spTgt spid="327"/>
                                            </p:tgtEl>
                                            <p:attrNameLst>
                                              <p:attrName>ppt_x</p:attrName>
                                            </p:attrNameLst>
                                          </p:cBhvr>
                                          <p:tavLst>
                                            <p:tav tm="0">
                                              <p:val>
                                                <p:strVal val="0-#ppt_w/2"/>
                                              </p:val>
                                            </p:tav>
                                            <p:tav tm="100000">
                                              <p:val>
                                                <p:strVal val="#ppt_x"/>
                                              </p:val>
                                            </p:tav>
                                          </p:tavLst>
                                        </p:anim>
                                        <p:anim calcmode="lin" valueType="num">
                                          <p:cBhvr>
                                            <p:cTn id="17" dur="1500" fill="hold"/>
                                            <p:tgtEl>
                                              <p:spTgt spid="327"/>
                                            </p:tgtEl>
                                            <p:attrNameLst>
                                              <p:attrName>ppt_y</p:attrName>
                                            </p:attrNameLst>
                                          </p:cBhvr>
                                          <p:tavLst>
                                            <p:tav tm="0">
                                              <p:val>
                                                <p:strVal val="#ppt_y"/>
                                              </p:val>
                                            </p:tav>
                                            <p:tav tm="100000">
                                              <p:val>
                                                <p:strVal val="#ppt_y"/>
                                              </p:val>
                                            </p:tav>
                                          </p:tavLst>
                                        </p:anim>
                                      </p:childTnLst>
                                    </p:cTn>
                                  </p:par>
                                  <p:par>
                                    <p:cTn id="18" presetID="7" presetClass="entr" presetSubtype="2" fill="hold" grpId="4" nodeType="withEffect">
                                      <p:stCondLst>
                                        <p:cond delay="0"/>
                                      </p:stCondLst>
                                      <p:iterate>
                                        <p:tmAbs val="0"/>
                                      </p:iterate>
                                      <p:childTnLst>
                                        <p:set>
                                          <p:cBhvr>
                                            <p:cTn id="19" fill="hold"/>
                                            <p:tgtEl>
                                              <p:spTgt spid="328"/>
                                            </p:tgtEl>
                                            <p:attrNameLst>
                                              <p:attrName>style.visibility</p:attrName>
                                            </p:attrNameLst>
                                          </p:cBhvr>
                                          <p:to>
                                            <p:strVal val="visible"/>
                                          </p:to>
                                        </p:set>
                                        <p:anim calcmode="lin" valueType="num">
                                          <p:cBhvr>
                                            <p:cTn id="20" dur="2000" fill="hold"/>
                                            <p:tgtEl>
                                              <p:spTgt spid="328"/>
                                            </p:tgtEl>
                                            <p:attrNameLst>
                                              <p:attrName>ppt_x</p:attrName>
                                            </p:attrNameLst>
                                          </p:cBhvr>
                                          <p:tavLst>
                                            <p:tav tm="0">
                                              <p:val>
                                                <p:strVal val="1+#ppt_w/2"/>
                                              </p:val>
                                            </p:tav>
                                            <p:tav tm="100000">
                                              <p:val>
                                                <p:strVal val="#ppt_x"/>
                                              </p:val>
                                            </p:tav>
                                          </p:tavLst>
                                        </p:anim>
                                        <p:anim calcmode="lin" valueType="num">
                                          <p:cBhvr>
                                            <p:cTn id="21" dur="2000" fill="hold"/>
                                            <p:tgtEl>
                                              <p:spTgt spid="3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 grpId="2" animBg="1" advAuto="0"/>
          <p:bldP spid="324" grpId="1" animBg="1" advAuto="0"/>
          <p:bldP spid="327" grpId="3" animBg="1" advAuto="0"/>
          <p:bldP spid="328" grpId="4" animBg="1" advAuto="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93623"/>
        </a:solidFill>
        <a:effectLst/>
      </p:bgPr>
    </p:bg>
    <p:spTree>
      <p:nvGrpSpPr>
        <p:cNvPr id="1" name=""/>
        <p:cNvGrpSpPr/>
        <p:nvPr/>
      </p:nvGrpSpPr>
      <p:grpSpPr>
        <a:xfrm>
          <a:off x="0" y="0"/>
          <a:ext cx="0" cy="0"/>
          <a:chOff x="0" y="0"/>
          <a:chExt cx="0" cy="0"/>
        </a:xfrm>
      </p:grpSpPr>
      <p:pic>
        <p:nvPicPr>
          <p:cNvPr id="332" name="Map of Bunker Hill no sound.m4v" descr="Map of Bunker Hill no sound.m4v"/>
          <p:cNvPicPr>
            <a:picLocks/>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1341445" y="1177833"/>
            <a:ext cx="13404204" cy="7707418"/>
          </a:xfrm>
          <a:prstGeom prst="rect">
            <a:avLst/>
          </a:prstGeom>
          <a:ln w="12700">
            <a:miter lim="400000"/>
          </a:ln>
          <a:effectLst>
            <a:outerShdw blurRad="25400" dist="30754" dir="2560976" rotWithShape="0">
              <a:srgbClr val="000000"/>
            </a:outerShdw>
            <a:reflection stA="50000" endPos="40000" dir="5400000" sy="-100000" algn="bl" rotWithShape="0"/>
          </a:effectLst>
        </p:spPr>
      </p:pic>
      <p:sp>
        <p:nvSpPr>
          <p:cNvPr id="333" name="Rectangle"/>
          <p:cNvSpPr/>
          <p:nvPr/>
        </p:nvSpPr>
        <p:spPr>
          <a:xfrm>
            <a:off x="-28287" y="8839656"/>
            <a:ext cx="13061374" cy="938978"/>
          </a:xfrm>
          <a:prstGeom prst="rect">
            <a:avLst/>
          </a:prstGeom>
          <a:solidFill>
            <a:schemeClr val="accent5">
              <a:satOff val="19767"/>
              <a:lumOff val="-23491"/>
            </a:schemeClr>
          </a:solidFill>
          <a:ln w="12700">
            <a:miter lim="400000"/>
          </a:ln>
        </p:spPr>
        <p:txBody>
          <a:bodyPr lIns="50800" tIns="50800" rIns="50800" bIns="50800" anchor="ctr"/>
          <a:lstStyle/>
          <a:p>
            <a:pPr>
              <a:defRPr sz="2600"/>
            </a:pPr>
            <a:endParaRPr/>
          </a:p>
        </p:txBody>
      </p:sp>
      <p:grpSp>
        <p:nvGrpSpPr>
          <p:cNvPr id="336" name="Group"/>
          <p:cNvGrpSpPr/>
          <p:nvPr/>
        </p:nvGrpSpPr>
        <p:grpSpPr>
          <a:xfrm>
            <a:off x="-26711" y="-25418"/>
            <a:ext cx="13058222" cy="1270001"/>
            <a:chOff x="0" y="0"/>
            <a:chExt cx="13058221" cy="1270000"/>
          </a:xfrm>
        </p:grpSpPr>
        <p:sp>
          <p:nvSpPr>
            <p:cNvPr id="334" name="Rectangle"/>
            <p:cNvSpPr/>
            <p:nvPr/>
          </p:nvSpPr>
          <p:spPr>
            <a:xfrm>
              <a:off x="0" y="0"/>
              <a:ext cx="13058222" cy="1270000"/>
            </a:xfrm>
            <a:prstGeom prst="rect">
              <a:avLst/>
            </a:prstGeom>
            <a:solidFill>
              <a:srgbClr val="000000"/>
            </a:solidFill>
            <a:ln w="12700" cap="flat">
              <a:noFill/>
              <a:miter lim="400000"/>
            </a:ln>
            <a:effectLst/>
          </p:spPr>
          <p:txBody>
            <a:bodyPr wrap="square" lIns="50800" tIns="50800" rIns="50800" bIns="50800" numCol="1" anchor="ctr">
              <a:noAutofit/>
            </a:bodyPr>
            <a:lstStyle/>
            <a:p>
              <a:pPr>
                <a:defRPr sz="2600"/>
              </a:pPr>
              <a:endParaRPr/>
            </a:p>
          </p:txBody>
        </p:sp>
        <p:pic>
          <p:nvPicPr>
            <p:cNvPr id="335" name="American Revolution Title.png" descr="American Revolution Title.png"/>
            <p:cNvPicPr>
              <a:picLocks/>
            </p:cNvPicPr>
            <p:nvPr/>
          </p:nvPicPr>
          <p:blipFill>
            <a:blip r:embed="rId6">
              <a:extLst/>
            </a:blip>
            <a:srcRect/>
            <a:stretch>
              <a:fillRect/>
            </a:stretch>
          </p:blipFill>
          <p:spPr>
            <a:xfrm>
              <a:off x="220078" y="3770"/>
              <a:ext cx="12524258" cy="1262483"/>
            </a:xfrm>
            <a:prstGeom prst="rect">
              <a:avLst/>
            </a:prstGeom>
            <a:ln w="12700" cap="flat">
              <a:noFill/>
              <a:miter lim="400000"/>
            </a:ln>
            <a:effectLst>
              <a:outerShdw blurRad="50800" dist="97114" dir="4157850" rotWithShape="0">
                <a:srgbClr val="000000"/>
              </a:outerShdw>
            </a:effectLst>
          </p:spPr>
        </p:pic>
      </p:grpSp>
      <p:pic>
        <p:nvPicPr>
          <p:cNvPr id="337" name="Thomas Gage Transparent.png" descr="Thomas Gage Transparent.png"/>
          <p:cNvPicPr>
            <a:picLocks noChangeAspect="1"/>
          </p:cNvPicPr>
          <p:nvPr/>
        </p:nvPicPr>
        <p:blipFill>
          <a:blip r:embed="rId7">
            <a:extLst/>
          </a:blip>
          <a:stretch>
            <a:fillRect/>
          </a:stretch>
        </p:blipFill>
        <p:spPr>
          <a:xfrm>
            <a:off x="-58364" y="482710"/>
            <a:ext cx="7184893" cy="7269865"/>
          </a:xfrm>
          <a:prstGeom prst="rect">
            <a:avLst/>
          </a:prstGeom>
          <a:ln w="12700">
            <a:miter lim="400000"/>
          </a:ln>
        </p:spPr>
      </p:pic>
      <p:pic>
        <p:nvPicPr>
          <p:cNvPr id="338" name="King George III transparent.png" descr="King George III transparent.png"/>
          <p:cNvPicPr>
            <a:picLocks noChangeAspect="1"/>
          </p:cNvPicPr>
          <p:nvPr/>
        </p:nvPicPr>
        <p:blipFill>
          <a:blip r:embed="rId8">
            <a:extLst/>
          </a:blip>
          <a:srcRect l="8456"/>
          <a:stretch>
            <a:fillRect/>
          </a:stretch>
        </p:blipFill>
        <p:spPr>
          <a:xfrm flipH="1">
            <a:off x="6058814" y="63500"/>
            <a:ext cx="7035539" cy="9753600"/>
          </a:xfrm>
          <a:prstGeom prst="rect">
            <a:avLst/>
          </a:prstGeom>
          <a:ln w="12700">
            <a:miter lim="400000"/>
          </a:ln>
          <a:effectLst>
            <a:outerShdw blurRad="254000" dir="2560976" rotWithShape="0">
              <a:srgbClr val="000000"/>
            </a:outerShdw>
          </a:effectLst>
        </p:spPr>
      </p:pic>
      <p:pic>
        <p:nvPicPr>
          <p:cNvPr id="339" name="Rectangle" descr="Rectangle"/>
          <p:cNvPicPr>
            <a:picLocks/>
          </p:cNvPicPr>
          <p:nvPr/>
        </p:nvPicPr>
        <p:blipFill>
          <a:blip r:embed="rId9">
            <a:extLst/>
          </a:blip>
          <a:stretch>
            <a:fillRect/>
          </a:stretch>
        </p:blipFill>
        <p:spPr>
          <a:xfrm>
            <a:off x="284219" y="7322608"/>
            <a:ext cx="12436362" cy="2223891"/>
          </a:xfrm>
          <a:prstGeom prst="rect">
            <a:avLst/>
          </a:prstGeom>
          <a:effectLst>
            <a:reflection stA="43750" endPos="40000" dir="5400000" sy="-100000" algn="bl" rotWithShape="0"/>
          </a:effectLst>
        </p:spPr>
      </p:pic>
      <p:sp>
        <p:nvSpPr>
          <p:cNvPr id="340" name="Battle of Bunker hill"/>
          <p:cNvSpPr txBox="1"/>
          <p:nvPr/>
        </p:nvSpPr>
        <p:spPr>
          <a:xfrm>
            <a:off x="364452" y="6712687"/>
            <a:ext cx="9709441" cy="965201"/>
          </a:xfrm>
          <a:prstGeom prst="rect">
            <a:avLst/>
          </a:prstGeom>
          <a:ln w="12700">
            <a:miter lim="400000"/>
          </a:ln>
          <a:effectLst>
            <a:outerShdw blurRad="25400" dist="126586" dir="2560976" rotWithShape="0">
              <a:srgbClr val="000000"/>
            </a:outerShdw>
          </a:effectLst>
          <a:extLst>
            <a:ext uri="{C572A759-6A51-4108-AA02-DFA0A04FC94B}">
              <ma14:wrappingTextBoxFlag xmlns="" xmlns:ma14="http://schemas.microsoft.com/office/mac/drawingml/2011/main" val="1"/>
            </a:ext>
          </a:extLst>
        </p:spPr>
        <p:txBody>
          <a:bodyPr lIns="50800" tIns="50800" rIns="50800" bIns="50800" anchor="ctr">
            <a:spAutoFit/>
          </a:bodyPr>
          <a:lstStyle>
            <a:lvl1pPr algn="l">
              <a:defRPr sz="4800" cap="all">
                <a:solidFill>
                  <a:schemeClr val="accent4">
                    <a:hueOff val="102361"/>
                    <a:satOff val="14118"/>
                    <a:lumOff val="10675"/>
                  </a:schemeClr>
                </a:solidFill>
                <a:effectLst>
                  <a:outerShdw blurRad="101600" dir="2580000" rotWithShape="0">
                    <a:srgbClr val="000000"/>
                  </a:outerShdw>
                </a:effectLst>
                <a:latin typeface="Arial Black"/>
                <a:ea typeface="Arial Black"/>
                <a:cs typeface="Arial Black"/>
                <a:sym typeface="Arial Black"/>
              </a:defRPr>
            </a:lvl1pPr>
          </a:lstStyle>
          <a:p>
            <a:r>
              <a:rPr dirty="0"/>
              <a:t>Battle of Bunker hill</a:t>
            </a:r>
          </a:p>
        </p:txBody>
      </p:sp>
      <p:sp>
        <p:nvSpPr>
          <p:cNvPr id="341" name="Battle on Breed’s Hill outside Boston…"/>
          <p:cNvSpPr txBox="1"/>
          <p:nvPr/>
        </p:nvSpPr>
        <p:spPr>
          <a:xfrm>
            <a:off x="459308" y="7475449"/>
            <a:ext cx="11933784" cy="92931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marL="339223" lvl="1" indent="-339223" algn="l">
              <a:lnSpc>
                <a:spcPts val="3200"/>
              </a:lnSpc>
              <a:buSzPct val="75000"/>
              <a:buChar char="-"/>
              <a:defRPr sz="2900">
                <a:latin typeface="Arial"/>
                <a:ea typeface="Arial"/>
                <a:cs typeface="Arial"/>
                <a:sym typeface="Arial"/>
              </a:defRPr>
            </a:pPr>
            <a:r>
              <a:rPr dirty="0"/>
              <a:t>Battle on Breed’s Hill outside Boston</a:t>
            </a:r>
          </a:p>
          <a:p>
            <a:pPr marL="339223" lvl="1" indent="-339223" algn="l">
              <a:lnSpc>
                <a:spcPts val="3200"/>
              </a:lnSpc>
              <a:buSzPct val="75000"/>
              <a:buChar char="-"/>
              <a:defRPr sz="2900">
                <a:latin typeface="Arial"/>
                <a:ea typeface="Arial"/>
                <a:cs typeface="Arial"/>
                <a:sym typeface="Arial"/>
              </a:defRPr>
            </a:pPr>
            <a:r>
              <a:rPr dirty="0"/>
              <a:t>Deadliest battle of the war</a:t>
            </a:r>
          </a:p>
        </p:txBody>
      </p:sp>
      <p:sp>
        <p:nvSpPr>
          <p:cNvPr id="342" name="General Thomas Gage, commander of British forces in North America"/>
          <p:cNvSpPr txBox="1"/>
          <p:nvPr/>
        </p:nvSpPr>
        <p:spPr>
          <a:xfrm>
            <a:off x="211318" y="6194701"/>
            <a:ext cx="4755359" cy="718853"/>
          </a:xfrm>
          <a:prstGeom prst="rect">
            <a:avLst/>
          </a:prstGeom>
          <a:solidFill>
            <a:srgbClr val="000000"/>
          </a:solidFill>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l" defTabSz="457200">
              <a:lnSpc>
                <a:spcPts val="2500"/>
              </a:lnSpc>
              <a:defRPr sz="1700">
                <a:latin typeface="Arial"/>
                <a:ea typeface="Arial"/>
                <a:cs typeface="Arial"/>
                <a:sym typeface="Arial"/>
              </a:defRPr>
            </a:pPr>
            <a:r>
              <a:rPr b="1"/>
              <a:t>General Thomas Gage</a:t>
            </a:r>
            <a:r>
              <a:t>, commander of British forces in North America</a:t>
            </a:r>
          </a:p>
        </p:txBody>
      </p:sp>
      <p:sp>
        <p:nvSpPr>
          <p:cNvPr id="343" name="Olive Branch Petition - Colonists ask to negotiate w/Britain…"/>
          <p:cNvSpPr txBox="1"/>
          <p:nvPr/>
        </p:nvSpPr>
        <p:spPr>
          <a:xfrm>
            <a:off x="405862" y="8458709"/>
            <a:ext cx="10808694" cy="97466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lvl="1" indent="63500" algn="l">
              <a:lnSpc>
                <a:spcPts val="3200"/>
              </a:lnSpc>
              <a:spcBef>
                <a:spcPts val="500"/>
              </a:spcBef>
              <a:defRPr sz="3400" b="1" u="sng">
                <a:latin typeface="Arial"/>
                <a:ea typeface="Arial"/>
                <a:cs typeface="Arial"/>
                <a:sym typeface="Arial"/>
              </a:defRPr>
            </a:pPr>
            <a:r>
              <a:rPr dirty="0"/>
              <a:t>Olive Branch Petition</a:t>
            </a:r>
            <a:r>
              <a:rPr sz="2900" b="0" u="none" dirty="0"/>
              <a:t> - Colonists ask to negotiate w/Britain </a:t>
            </a:r>
          </a:p>
          <a:p>
            <a:pPr lvl="1" algn="l">
              <a:lnSpc>
                <a:spcPts val="3200"/>
              </a:lnSpc>
              <a:spcBef>
                <a:spcPts val="500"/>
              </a:spcBef>
              <a:defRPr sz="2900">
                <a:latin typeface="Arial"/>
                <a:ea typeface="Arial"/>
                <a:cs typeface="Arial"/>
                <a:sym typeface="Arial"/>
              </a:defRPr>
            </a:pPr>
            <a:r>
              <a:rPr dirty="0"/>
              <a:t>- king George rejects it</a:t>
            </a:r>
          </a:p>
        </p:txBody>
      </p:sp>
      <p:sp>
        <p:nvSpPr>
          <p:cNvPr id="344" name="King George III of England"/>
          <p:cNvSpPr txBox="1"/>
          <p:nvPr/>
        </p:nvSpPr>
        <p:spPr>
          <a:xfrm>
            <a:off x="9273874" y="6353451"/>
            <a:ext cx="3302971" cy="401353"/>
          </a:xfrm>
          <a:prstGeom prst="rect">
            <a:avLst/>
          </a:prstGeom>
          <a:solidFill>
            <a:srgbClr val="000000"/>
          </a:solidFill>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defTabSz="457200">
              <a:lnSpc>
                <a:spcPts val="2500"/>
              </a:lnSpc>
              <a:defRPr sz="1700" b="1">
                <a:latin typeface="Arial"/>
                <a:ea typeface="Arial"/>
                <a:cs typeface="Arial"/>
                <a:sym typeface="Arial"/>
              </a:defRPr>
            </a:lvl1pPr>
          </a:lstStyle>
          <a:p>
            <a:pPr>
              <a:defRPr b="0"/>
            </a:pPr>
            <a:r>
              <a:rPr b="1"/>
              <a:t>King George III of England</a:t>
            </a:r>
          </a:p>
        </p:txBody>
      </p:sp>
    </p:spTree>
  </p:cSld>
  <p:clrMapOvr>
    <a:masterClrMapping/>
  </p:clrMapOvr>
  <mc:AlternateContent xmlns:mc="http://schemas.openxmlformats.org/markup-compatibility/2006" xmlns:p14="http://schemas.microsoft.com/office/powerpoint/2010/main">
    <mc:Choice xmlns="" xmlns:p15="http://schemas.microsoft.com/office/powerpoint/2012/main" Requires="p15">
      <p:transition xmlns:p14="http://schemas.microsoft.com/office/powerpoint/2010/main" spd="med" advClick="1" p14:dur="1000">
        <p15:prstTrans prst="pageCurlDouble"/>
      </p:transition>
    </mc:Choice>
    <mc:Choice Requires="p14">
      <p:transition spd="slow">
        <p14:prism dir="d"/>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14:presetBounceEnd="60000">
                                      <p:stCondLst>
                                        <p:cond delay="0"/>
                                      </p:stCondLst>
                                      <p:iterate>
                                        <p:tmAbs val="0"/>
                                      </p:iterate>
                                      <p:childTnLst>
                                        <p:set>
                                          <p:cBhvr>
                                            <p:cTn id="6" fill="hold"/>
                                            <p:tgtEl>
                                              <p:spTgt spid="337"/>
                                            </p:tgtEl>
                                            <p:attrNameLst>
                                              <p:attrName>style.visibility</p:attrName>
                                            </p:attrNameLst>
                                          </p:cBhvr>
                                          <p:to>
                                            <p:strVal val="visible"/>
                                          </p:to>
                                        </p:set>
                                        <p:anim calcmode="lin" valueType="num" p14:bounceEnd="60000">
                                          <p:cBhvr>
                                            <p:cTn id="7" dur="1000" fill="hold"/>
                                            <p:tgtEl>
                                              <p:spTgt spid="337"/>
                                            </p:tgtEl>
                                            <p:attrNameLst>
                                              <p:attrName>ppt_x</p:attrName>
                                            </p:attrNameLst>
                                          </p:cBhvr>
                                          <p:tavLst>
                                            <p:tav tm="0">
                                              <p:val>
                                                <p:strVal val="#ppt_x"/>
                                              </p:val>
                                            </p:tav>
                                            <p:tav tm="100000">
                                              <p:val>
                                                <p:strVal val="#ppt_x"/>
                                              </p:val>
                                            </p:tav>
                                          </p:tavLst>
                                        </p:anim>
                                        <p:anim calcmode="lin" valueType="num" p14:bounceEnd="60000">
                                          <p:cBhvr>
                                            <p:cTn id="8" dur="1000" fill="hold"/>
                                            <p:tgtEl>
                                              <p:spTgt spid="337"/>
                                            </p:tgtEl>
                                            <p:attrNameLst>
                                              <p:attrName>ppt_y</p:attrName>
                                            </p:attrNameLst>
                                          </p:cBhvr>
                                          <p:tavLst>
                                            <p:tav tm="0">
                                              <p:val>
                                                <p:strVal val="1+#ppt_h/2"/>
                                              </p:val>
                                            </p:tav>
                                            <p:tav tm="100000">
                                              <p:val>
                                                <p:strVal val="#ppt_y"/>
                                              </p:val>
                                            </p:tav>
                                          </p:tavLst>
                                        </p:anim>
                                      </p:childTnLst>
                                    </p:cTn>
                                  </p:par>
                                  <p:par>
                                    <p:cTn id="9" presetID="2" presetClass="entr" presetSubtype="8" fill="hold" grpId="2" nodeType="withEffect" p14:presetBounceEnd="60000">
                                      <p:stCondLst>
                                        <p:cond delay="0"/>
                                      </p:stCondLst>
                                      <p:childTnLst>
                                        <p:set>
                                          <p:cBhvr>
                                            <p:cTn id="10" fill="hold"/>
                                            <p:tgtEl>
                                              <p:spTgt spid="342"/>
                                            </p:tgtEl>
                                            <p:attrNameLst>
                                              <p:attrName>style.visibility</p:attrName>
                                            </p:attrNameLst>
                                          </p:cBhvr>
                                          <p:to>
                                            <p:strVal val="visible"/>
                                          </p:to>
                                        </p:set>
                                        <p:anim calcmode="lin" valueType="num" p14:bounceEnd="60000">
                                          <p:cBhvr>
                                            <p:cTn id="11" dur="1250" fill="hold"/>
                                            <p:tgtEl>
                                              <p:spTgt spid="342"/>
                                            </p:tgtEl>
                                            <p:attrNameLst>
                                              <p:attrName>ppt_x</p:attrName>
                                            </p:attrNameLst>
                                          </p:cBhvr>
                                          <p:tavLst>
                                            <p:tav tm="0">
                                              <p:val>
                                                <p:strVal val="0-#ppt_w/2"/>
                                              </p:val>
                                            </p:tav>
                                            <p:tav tm="100000">
                                              <p:val>
                                                <p:strVal val="#ppt_x"/>
                                              </p:val>
                                            </p:tav>
                                          </p:tavLst>
                                        </p:anim>
                                        <p:anim calcmode="lin" valueType="num" p14:bounceEnd="60000">
                                          <p:cBhvr>
                                            <p:cTn id="12" dur="1250" fill="hold"/>
                                            <p:tgtEl>
                                              <p:spTgt spid="342"/>
                                            </p:tgtEl>
                                            <p:attrNameLst>
                                              <p:attrName>ppt_y</p:attrName>
                                            </p:attrNameLst>
                                          </p:cBhvr>
                                          <p:tavLst>
                                            <p:tav tm="0">
                                              <p:val>
                                                <p:strVal val="#ppt_y"/>
                                              </p:val>
                                            </p:tav>
                                            <p:tav tm="100000">
                                              <p:val>
                                                <p:strVal val="#ppt_y"/>
                                              </p:val>
                                            </p:tav>
                                          </p:tavLst>
                                        </p:anim>
                                      </p:childTnLst>
                                    </p:cTn>
                                  </p:par>
                                </p:childTnLst>
                              </p:cTn>
                            </p:par>
                            <p:par>
                              <p:cTn id="13" fill="hold">
                                <p:stCondLst>
                                  <p:cond delay="1250"/>
                                </p:stCondLst>
                                <p:childTnLst>
                                  <p:par>
                                    <p:cTn id="14" presetID="1" presetClass="mediacall" presetSubtype="0" fill="hold" nodeType="afterEffect">
                                      <p:stCondLst>
                                        <p:cond delay="0"/>
                                      </p:stCondLst>
                                      <p:childTnLst>
                                        <p:cmd type="call" cmd="playFrom(0.0)">
                                          <p:cBhvr>
                                            <p:cTn id="15" dur="14550" fill="hold"/>
                                            <p:tgtEl>
                                              <p:spTgt spid="332"/>
                                            </p:tgtEl>
                                          </p:cBhvr>
                                        </p:cmd>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4" nodeType="clickEffect" p14:presetBounceEnd="60000">
                                      <p:stCondLst>
                                        <p:cond delay="0"/>
                                      </p:stCondLst>
                                      <p:childTnLst>
                                        <p:set>
                                          <p:cBhvr>
                                            <p:cTn id="19" fill="hold"/>
                                            <p:tgtEl>
                                              <p:spTgt spid="343"/>
                                            </p:tgtEl>
                                            <p:attrNameLst>
                                              <p:attrName>style.visibility</p:attrName>
                                            </p:attrNameLst>
                                          </p:cBhvr>
                                          <p:to>
                                            <p:strVal val="visible"/>
                                          </p:to>
                                        </p:set>
                                        <p:anim calcmode="lin" valueType="num" p14:bounceEnd="60000">
                                          <p:cBhvr>
                                            <p:cTn id="20" dur="1250" fill="hold"/>
                                            <p:tgtEl>
                                              <p:spTgt spid="343"/>
                                            </p:tgtEl>
                                            <p:attrNameLst>
                                              <p:attrName>ppt_x</p:attrName>
                                            </p:attrNameLst>
                                          </p:cBhvr>
                                          <p:tavLst>
                                            <p:tav tm="0">
                                              <p:val>
                                                <p:strVal val="0-#ppt_w/2"/>
                                              </p:val>
                                            </p:tav>
                                            <p:tav tm="100000">
                                              <p:val>
                                                <p:strVal val="#ppt_x"/>
                                              </p:val>
                                            </p:tav>
                                          </p:tavLst>
                                        </p:anim>
                                        <p:anim calcmode="lin" valueType="num" p14:bounceEnd="60000">
                                          <p:cBhvr>
                                            <p:cTn id="21" dur="1250" fill="hold"/>
                                            <p:tgtEl>
                                              <p:spTgt spid="343"/>
                                            </p:tgtEl>
                                            <p:attrNameLst>
                                              <p:attrName>ppt_y</p:attrName>
                                            </p:attrNameLst>
                                          </p:cBhvr>
                                          <p:tavLst>
                                            <p:tav tm="0">
                                              <p:val>
                                                <p:strVal val="#ppt_y"/>
                                              </p:val>
                                            </p:tav>
                                            <p:tav tm="100000">
                                              <p:val>
                                                <p:strVal val="#ppt_y"/>
                                              </p:val>
                                            </p:tav>
                                          </p:tavLst>
                                        </p:anim>
                                      </p:childTnLst>
                                    </p:cTn>
                                  </p:par>
                                  <p:par>
                                    <p:cTn id="22" presetID="2" presetClass="entr" presetSubtype="4" fill="hold" grpId="5" nodeType="withEffect" p14:presetBounceEnd="60000">
                                      <p:stCondLst>
                                        <p:cond delay="0"/>
                                      </p:stCondLst>
                                      <p:iterate>
                                        <p:tmAbs val="0"/>
                                      </p:iterate>
                                      <p:childTnLst>
                                        <p:set>
                                          <p:cBhvr>
                                            <p:cTn id="23" fill="hold"/>
                                            <p:tgtEl>
                                              <p:spTgt spid="338"/>
                                            </p:tgtEl>
                                            <p:attrNameLst>
                                              <p:attrName>style.visibility</p:attrName>
                                            </p:attrNameLst>
                                          </p:cBhvr>
                                          <p:to>
                                            <p:strVal val="visible"/>
                                          </p:to>
                                        </p:set>
                                        <p:anim calcmode="lin" valueType="num" p14:bounceEnd="60000">
                                          <p:cBhvr>
                                            <p:cTn id="24" dur="1000" fill="hold"/>
                                            <p:tgtEl>
                                              <p:spTgt spid="338"/>
                                            </p:tgtEl>
                                            <p:attrNameLst>
                                              <p:attrName>ppt_x</p:attrName>
                                            </p:attrNameLst>
                                          </p:cBhvr>
                                          <p:tavLst>
                                            <p:tav tm="0">
                                              <p:val>
                                                <p:strVal val="#ppt_x"/>
                                              </p:val>
                                            </p:tav>
                                            <p:tav tm="100000">
                                              <p:val>
                                                <p:strVal val="#ppt_x"/>
                                              </p:val>
                                            </p:tav>
                                          </p:tavLst>
                                        </p:anim>
                                        <p:anim calcmode="lin" valueType="num" p14:bounceEnd="60000">
                                          <p:cBhvr>
                                            <p:cTn id="25" dur="1000" fill="hold"/>
                                            <p:tgtEl>
                                              <p:spTgt spid="338"/>
                                            </p:tgtEl>
                                            <p:attrNameLst>
                                              <p:attrName>ppt_y</p:attrName>
                                            </p:attrNameLst>
                                          </p:cBhvr>
                                          <p:tavLst>
                                            <p:tav tm="0">
                                              <p:val>
                                                <p:strVal val="1+#ppt_h/2"/>
                                              </p:val>
                                            </p:tav>
                                            <p:tav tm="100000">
                                              <p:val>
                                                <p:strVal val="#ppt_y"/>
                                              </p:val>
                                            </p:tav>
                                          </p:tavLst>
                                        </p:anim>
                                      </p:childTnLst>
                                    </p:cTn>
                                  </p:par>
                                  <p:par>
                                    <p:cTn id="26" presetID="2" presetClass="entr" presetSubtype="2" fill="hold" grpId="6" nodeType="withEffect" p14:presetBounceEnd="60000">
                                      <p:stCondLst>
                                        <p:cond delay="0"/>
                                      </p:stCondLst>
                                      <p:childTnLst>
                                        <p:set>
                                          <p:cBhvr>
                                            <p:cTn id="27" fill="hold"/>
                                            <p:tgtEl>
                                              <p:spTgt spid="344"/>
                                            </p:tgtEl>
                                            <p:attrNameLst>
                                              <p:attrName>style.visibility</p:attrName>
                                            </p:attrNameLst>
                                          </p:cBhvr>
                                          <p:to>
                                            <p:strVal val="visible"/>
                                          </p:to>
                                        </p:set>
                                        <p:anim calcmode="lin" valueType="num" p14:bounceEnd="60000">
                                          <p:cBhvr>
                                            <p:cTn id="28" dur="1250" fill="hold"/>
                                            <p:tgtEl>
                                              <p:spTgt spid="344"/>
                                            </p:tgtEl>
                                            <p:attrNameLst>
                                              <p:attrName>ppt_x</p:attrName>
                                            </p:attrNameLst>
                                          </p:cBhvr>
                                          <p:tavLst>
                                            <p:tav tm="0">
                                              <p:val>
                                                <p:strVal val="1+#ppt_w/2"/>
                                              </p:val>
                                            </p:tav>
                                            <p:tav tm="100000">
                                              <p:val>
                                                <p:strVal val="#ppt_x"/>
                                              </p:val>
                                            </p:tav>
                                          </p:tavLst>
                                        </p:anim>
                                        <p:anim calcmode="lin" valueType="num" p14:bounceEnd="60000">
                                          <p:cBhvr>
                                            <p:cTn id="29" dur="1250" fill="hold"/>
                                            <p:tgtEl>
                                              <p:spTgt spid="344"/>
                                            </p:tgtEl>
                                            <p:attrNameLst>
                                              <p:attrName>ppt_y</p:attrName>
                                            </p:attrNameLst>
                                          </p:cBhvr>
                                          <p:tavLst>
                                            <p:tav tm="0">
                                              <p:val>
                                                <p:strVal val="#ppt_y"/>
                                              </p:val>
                                            </p:tav>
                                            <p:tav tm="100000">
                                              <p:val>
                                                <p:strVal val="#ppt_y"/>
                                              </p:val>
                                            </p:tav>
                                          </p:tavLst>
                                        </p:anim>
                                      </p:childTnLst>
                                    </p:cTn>
                                  </p:par>
                                  <p:par>
                                    <p:cTn id="30" presetID="2" presetClass="exit" presetSubtype="4" accel="60000" fill="hold" grpId="7" nodeType="withEffect">
                                      <p:stCondLst>
                                        <p:cond delay="0"/>
                                      </p:stCondLst>
                                      <p:iterate>
                                        <p:tmAbs val="0"/>
                                      </p:iterate>
                                      <p:childTnLst>
                                        <p:anim calcmode="lin" valueType="num">
                                          <p:cBhvr>
                                            <p:cTn id="31" dur="1000" fill="hold"/>
                                            <p:tgtEl>
                                              <p:spTgt spid="337"/>
                                            </p:tgtEl>
                                            <p:attrNameLst>
                                              <p:attrName>ppt_x</p:attrName>
                                            </p:attrNameLst>
                                          </p:cBhvr>
                                          <p:tavLst>
                                            <p:tav tm="0">
                                              <p:val>
                                                <p:strVal val="ppt_x"/>
                                              </p:val>
                                            </p:tav>
                                            <p:tav tm="100000">
                                              <p:val>
                                                <p:strVal val="ppt_x"/>
                                              </p:val>
                                            </p:tav>
                                          </p:tavLst>
                                        </p:anim>
                                        <p:anim calcmode="lin" valueType="num">
                                          <p:cBhvr>
                                            <p:cTn id="32" dur="1000" fill="hold"/>
                                            <p:tgtEl>
                                              <p:spTgt spid="337"/>
                                            </p:tgtEl>
                                            <p:attrNameLst>
                                              <p:attrName>ppt_y</p:attrName>
                                            </p:attrNameLst>
                                          </p:cBhvr>
                                          <p:tavLst>
                                            <p:tav tm="0">
                                              <p:val>
                                                <p:strVal val="ppt_y"/>
                                              </p:val>
                                            </p:tav>
                                            <p:tav tm="100000">
                                              <p:val>
                                                <p:strVal val="1+ppt_h/2"/>
                                              </p:val>
                                            </p:tav>
                                          </p:tavLst>
                                        </p:anim>
                                        <p:set>
                                          <p:cBhvr>
                                            <p:cTn id="33" fill="hold">
                                              <p:stCondLst>
                                                <p:cond delay="999"/>
                                              </p:stCondLst>
                                            </p:cTn>
                                            <p:tgtEl>
                                              <p:spTgt spid="337"/>
                                            </p:tgtEl>
                                            <p:attrNameLst>
                                              <p:attrName>style.visibility</p:attrName>
                                            </p:attrNameLst>
                                          </p:cBhvr>
                                          <p:to>
                                            <p:strVal val="hidden"/>
                                          </p:to>
                                        </p:set>
                                      </p:childTnLst>
                                    </p:cTn>
                                  </p:par>
                                  <p:par>
                                    <p:cTn id="34" presetID="2" presetClass="exit" presetSubtype="2" fill="hold" grpId="8" nodeType="withEffect">
                                      <p:stCondLst>
                                        <p:cond delay="0"/>
                                      </p:stCondLst>
                                      <p:childTnLst>
                                        <p:anim calcmode="lin" valueType="num">
                                          <p:cBhvr>
                                            <p:cTn id="35" dur="1000" fill="hold"/>
                                            <p:tgtEl>
                                              <p:spTgt spid="342"/>
                                            </p:tgtEl>
                                            <p:attrNameLst>
                                              <p:attrName>ppt_x</p:attrName>
                                            </p:attrNameLst>
                                          </p:cBhvr>
                                          <p:tavLst>
                                            <p:tav tm="0">
                                              <p:val>
                                                <p:strVal val="ppt_x"/>
                                              </p:val>
                                            </p:tav>
                                            <p:tav tm="100000">
                                              <p:val>
                                                <p:strVal val="1+ppt_w/2"/>
                                              </p:val>
                                            </p:tav>
                                          </p:tavLst>
                                        </p:anim>
                                        <p:anim calcmode="lin" valueType="num">
                                          <p:cBhvr>
                                            <p:cTn id="36" dur="1000" fill="hold"/>
                                            <p:tgtEl>
                                              <p:spTgt spid="342"/>
                                            </p:tgtEl>
                                            <p:attrNameLst>
                                              <p:attrName>ppt_y</p:attrName>
                                            </p:attrNameLst>
                                          </p:cBhvr>
                                          <p:tavLst>
                                            <p:tav tm="0">
                                              <p:val>
                                                <p:strVal val="ppt_y"/>
                                              </p:val>
                                            </p:tav>
                                            <p:tav tm="100000">
                                              <p:val>
                                                <p:strVal val="ppt_y"/>
                                              </p:val>
                                            </p:tav>
                                          </p:tavLst>
                                        </p:anim>
                                        <p:set>
                                          <p:cBhvr>
                                            <p:cTn id="37" fill="hold">
                                              <p:stCondLst>
                                                <p:cond delay="999"/>
                                              </p:stCondLst>
                                            </p:cTn>
                                            <p:tgtEl>
                                              <p:spTgt spid="3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38" fill="hold" display="0">
                      <p:stCondLst>
                        <p:cond delay="indefinite"/>
                      </p:stCondLst>
                    </p:cTn>
                    <p:tgtEl>
                      <p:spTgt spid="332"/>
                    </p:tgtEl>
                  </p:cMediaNode>
                </p:video>
              </p:childTnLst>
            </p:cTn>
          </p:par>
        </p:tnLst>
        <p:bldLst>
          <p:bldP spid="337" grpId="1" animBg="1" advAuto="0"/>
          <p:bldP spid="337" grpId="7" animBg="1" advAuto="0"/>
          <p:bldP spid="338" grpId="5" animBg="1" advAuto="0"/>
          <p:bldP spid="342" grpId="2" animBg="1" advAuto="0"/>
          <p:bldP spid="342" grpId="8" animBg="1" advAuto="0"/>
          <p:bldP spid="343" grpId="4" animBg="1" advAuto="0"/>
          <p:bldP spid="344" grpId="6" animBg="1" advAuto="0"/>
        </p:bldLst>
      </p:timing>
    </mc:Choice>
    <mc:Fallback xmlns="">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0"/>
                                      </p:stCondLst>
                                      <p:iterate>
                                        <p:tmAbs val="0"/>
                                      </p:iterate>
                                      <p:childTnLst>
                                        <p:set>
                                          <p:cBhvr>
                                            <p:cTn id="6" fill="hold"/>
                                            <p:tgtEl>
                                              <p:spTgt spid="337"/>
                                            </p:tgtEl>
                                            <p:attrNameLst>
                                              <p:attrName>style.visibility</p:attrName>
                                            </p:attrNameLst>
                                          </p:cBhvr>
                                          <p:to>
                                            <p:strVal val="visible"/>
                                          </p:to>
                                        </p:set>
                                        <p:anim calcmode="lin" valueType="num">
                                          <p:cBhvr>
                                            <p:cTn id="7" dur="1000" fill="hold"/>
                                            <p:tgtEl>
                                              <p:spTgt spid="337"/>
                                            </p:tgtEl>
                                            <p:attrNameLst>
                                              <p:attrName>ppt_x</p:attrName>
                                            </p:attrNameLst>
                                          </p:cBhvr>
                                          <p:tavLst>
                                            <p:tav tm="0">
                                              <p:val>
                                                <p:strVal val="#ppt_x"/>
                                              </p:val>
                                            </p:tav>
                                            <p:tav tm="100000">
                                              <p:val>
                                                <p:strVal val="#ppt_x"/>
                                              </p:val>
                                            </p:tav>
                                          </p:tavLst>
                                        </p:anim>
                                        <p:anim calcmode="lin" valueType="num">
                                          <p:cBhvr>
                                            <p:cTn id="8" dur="1000" fill="hold"/>
                                            <p:tgtEl>
                                              <p:spTgt spid="337"/>
                                            </p:tgtEl>
                                            <p:attrNameLst>
                                              <p:attrName>ppt_y</p:attrName>
                                            </p:attrNameLst>
                                          </p:cBhvr>
                                          <p:tavLst>
                                            <p:tav tm="0">
                                              <p:val>
                                                <p:strVal val="1+#ppt_h/2"/>
                                              </p:val>
                                            </p:tav>
                                            <p:tav tm="100000">
                                              <p:val>
                                                <p:strVal val="#ppt_y"/>
                                              </p:val>
                                            </p:tav>
                                          </p:tavLst>
                                        </p:anim>
                                      </p:childTnLst>
                                    </p:cTn>
                                  </p:par>
                                  <p:par>
                                    <p:cTn id="9" presetID="2" presetClass="entr" presetSubtype="8" fill="hold" grpId="2" nodeType="withEffect">
                                      <p:stCondLst>
                                        <p:cond delay="0"/>
                                      </p:stCondLst>
                                      <p:childTnLst>
                                        <p:set>
                                          <p:cBhvr>
                                            <p:cTn id="10" fill="hold"/>
                                            <p:tgtEl>
                                              <p:spTgt spid="342"/>
                                            </p:tgtEl>
                                            <p:attrNameLst>
                                              <p:attrName>style.visibility</p:attrName>
                                            </p:attrNameLst>
                                          </p:cBhvr>
                                          <p:to>
                                            <p:strVal val="visible"/>
                                          </p:to>
                                        </p:set>
                                        <p:anim calcmode="lin" valueType="num">
                                          <p:cBhvr>
                                            <p:cTn id="11" dur="1250" fill="hold"/>
                                            <p:tgtEl>
                                              <p:spTgt spid="342"/>
                                            </p:tgtEl>
                                            <p:attrNameLst>
                                              <p:attrName>ppt_x</p:attrName>
                                            </p:attrNameLst>
                                          </p:cBhvr>
                                          <p:tavLst>
                                            <p:tav tm="0">
                                              <p:val>
                                                <p:strVal val="0-#ppt_w/2"/>
                                              </p:val>
                                            </p:tav>
                                            <p:tav tm="100000">
                                              <p:val>
                                                <p:strVal val="#ppt_x"/>
                                              </p:val>
                                            </p:tav>
                                          </p:tavLst>
                                        </p:anim>
                                        <p:anim calcmode="lin" valueType="num">
                                          <p:cBhvr>
                                            <p:cTn id="12" dur="1250" fill="hold"/>
                                            <p:tgtEl>
                                              <p:spTgt spid="342"/>
                                            </p:tgtEl>
                                            <p:attrNameLst>
                                              <p:attrName>ppt_y</p:attrName>
                                            </p:attrNameLst>
                                          </p:cBhvr>
                                          <p:tavLst>
                                            <p:tav tm="0">
                                              <p:val>
                                                <p:strVal val="#ppt_y"/>
                                              </p:val>
                                            </p:tav>
                                            <p:tav tm="100000">
                                              <p:val>
                                                <p:strVal val="#ppt_y"/>
                                              </p:val>
                                            </p:tav>
                                          </p:tavLst>
                                        </p:anim>
                                      </p:childTnLst>
                                    </p:cTn>
                                  </p:par>
                                </p:childTnLst>
                              </p:cTn>
                            </p:par>
                            <p:par>
                              <p:cTn id="13" fill="hold">
                                <p:stCondLst>
                                  <p:cond delay="1250"/>
                                </p:stCondLst>
                                <p:childTnLst>
                                  <p:par>
                                    <p:cTn id="14" presetID="1" presetClass="mediacall" presetSubtype="0" fill="hold" nodeType="afterEffect">
                                      <p:stCondLst>
                                        <p:cond delay="0"/>
                                      </p:stCondLst>
                                      <p:childTnLst>
                                        <p:cmd type="call" cmd="playFrom(0.0)">
                                          <p:cBhvr>
                                            <p:cTn id="15" dur="14550" fill="hold"/>
                                            <p:tgtEl>
                                              <p:spTgt spid="332"/>
                                            </p:tgtEl>
                                          </p:cBhvr>
                                        </p:cmd>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4" nodeType="clickEffect">
                                      <p:stCondLst>
                                        <p:cond delay="0"/>
                                      </p:stCondLst>
                                      <p:childTnLst>
                                        <p:set>
                                          <p:cBhvr>
                                            <p:cTn id="19" fill="hold"/>
                                            <p:tgtEl>
                                              <p:spTgt spid="343"/>
                                            </p:tgtEl>
                                            <p:attrNameLst>
                                              <p:attrName>style.visibility</p:attrName>
                                            </p:attrNameLst>
                                          </p:cBhvr>
                                          <p:to>
                                            <p:strVal val="visible"/>
                                          </p:to>
                                        </p:set>
                                        <p:anim calcmode="lin" valueType="num">
                                          <p:cBhvr>
                                            <p:cTn id="20" dur="1250" fill="hold"/>
                                            <p:tgtEl>
                                              <p:spTgt spid="343"/>
                                            </p:tgtEl>
                                            <p:attrNameLst>
                                              <p:attrName>ppt_x</p:attrName>
                                            </p:attrNameLst>
                                          </p:cBhvr>
                                          <p:tavLst>
                                            <p:tav tm="0">
                                              <p:val>
                                                <p:strVal val="0-#ppt_w/2"/>
                                              </p:val>
                                            </p:tav>
                                            <p:tav tm="100000">
                                              <p:val>
                                                <p:strVal val="#ppt_x"/>
                                              </p:val>
                                            </p:tav>
                                          </p:tavLst>
                                        </p:anim>
                                        <p:anim calcmode="lin" valueType="num">
                                          <p:cBhvr>
                                            <p:cTn id="21" dur="1250" fill="hold"/>
                                            <p:tgtEl>
                                              <p:spTgt spid="343"/>
                                            </p:tgtEl>
                                            <p:attrNameLst>
                                              <p:attrName>ppt_y</p:attrName>
                                            </p:attrNameLst>
                                          </p:cBhvr>
                                          <p:tavLst>
                                            <p:tav tm="0">
                                              <p:val>
                                                <p:strVal val="#ppt_y"/>
                                              </p:val>
                                            </p:tav>
                                            <p:tav tm="100000">
                                              <p:val>
                                                <p:strVal val="#ppt_y"/>
                                              </p:val>
                                            </p:tav>
                                          </p:tavLst>
                                        </p:anim>
                                      </p:childTnLst>
                                    </p:cTn>
                                  </p:par>
                                  <p:par>
                                    <p:cTn id="22" presetID="2" presetClass="entr" presetSubtype="4" fill="hold" grpId="5" nodeType="withEffect">
                                      <p:stCondLst>
                                        <p:cond delay="0"/>
                                      </p:stCondLst>
                                      <p:iterate>
                                        <p:tmAbs val="0"/>
                                      </p:iterate>
                                      <p:childTnLst>
                                        <p:set>
                                          <p:cBhvr>
                                            <p:cTn id="23" fill="hold"/>
                                            <p:tgtEl>
                                              <p:spTgt spid="338"/>
                                            </p:tgtEl>
                                            <p:attrNameLst>
                                              <p:attrName>style.visibility</p:attrName>
                                            </p:attrNameLst>
                                          </p:cBhvr>
                                          <p:to>
                                            <p:strVal val="visible"/>
                                          </p:to>
                                        </p:set>
                                        <p:anim calcmode="lin" valueType="num">
                                          <p:cBhvr>
                                            <p:cTn id="24" dur="1000" fill="hold"/>
                                            <p:tgtEl>
                                              <p:spTgt spid="338"/>
                                            </p:tgtEl>
                                            <p:attrNameLst>
                                              <p:attrName>ppt_x</p:attrName>
                                            </p:attrNameLst>
                                          </p:cBhvr>
                                          <p:tavLst>
                                            <p:tav tm="0">
                                              <p:val>
                                                <p:strVal val="#ppt_x"/>
                                              </p:val>
                                            </p:tav>
                                            <p:tav tm="100000">
                                              <p:val>
                                                <p:strVal val="#ppt_x"/>
                                              </p:val>
                                            </p:tav>
                                          </p:tavLst>
                                        </p:anim>
                                        <p:anim calcmode="lin" valueType="num">
                                          <p:cBhvr>
                                            <p:cTn id="25" dur="1000" fill="hold"/>
                                            <p:tgtEl>
                                              <p:spTgt spid="338"/>
                                            </p:tgtEl>
                                            <p:attrNameLst>
                                              <p:attrName>ppt_y</p:attrName>
                                            </p:attrNameLst>
                                          </p:cBhvr>
                                          <p:tavLst>
                                            <p:tav tm="0">
                                              <p:val>
                                                <p:strVal val="1+#ppt_h/2"/>
                                              </p:val>
                                            </p:tav>
                                            <p:tav tm="100000">
                                              <p:val>
                                                <p:strVal val="#ppt_y"/>
                                              </p:val>
                                            </p:tav>
                                          </p:tavLst>
                                        </p:anim>
                                      </p:childTnLst>
                                    </p:cTn>
                                  </p:par>
                                  <p:par>
                                    <p:cTn id="26" presetID="2" presetClass="entr" presetSubtype="2" fill="hold" grpId="6" nodeType="withEffect">
                                      <p:stCondLst>
                                        <p:cond delay="0"/>
                                      </p:stCondLst>
                                      <p:childTnLst>
                                        <p:set>
                                          <p:cBhvr>
                                            <p:cTn id="27" fill="hold"/>
                                            <p:tgtEl>
                                              <p:spTgt spid="344"/>
                                            </p:tgtEl>
                                            <p:attrNameLst>
                                              <p:attrName>style.visibility</p:attrName>
                                            </p:attrNameLst>
                                          </p:cBhvr>
                                          <p:to>
                                            <p:strVal val="visible"/>
                                          </p:to>
                                        </p:set>
                                        <p:anim calcmode="lin" valueType="num">
                                          <p:cBhvr>
                                            <p:cTn id="28" dur="1250" fill="hold"/>
                                            <p:tgtEl>
                                              <p:spTgt spid="344"/>
                                            </p:tgtEl>
                                            <p:attrNameLst>
                                              <p:attrName>ppt_x</p:attrName>
                                            </p:attrNameLst>
                                          </p:cBhvr>
                                          <p:tavLst>
                                            <p:tav tm="0">
                                              <p:val>
                                                <p:strVal val="1+#ppt_w/2"/>
                                              </p:val>
                                            </p:tav>
                                            <p:tav tm="100000">
                                              <p:val>
                                                <p:strVal val="#ppt_x"/>
                                              </p:val>
                                            </p:tav>
                                          </p:tavLst>
                                        </p:anim>
                                        <p:anim calcmode="lin" valueType="num">
                                          <p:cBhvr>
                                            <p:cTn id="29" dur="1250" fill="hold"/>
                                            <p:tgtEl>
                                              <p:spTgt spid="344"/>
                                            </p:tgtEl>
                                            <p:attrNameLst>
                                              <p:attrName>ppt_y</p:attrName>
                                            </p:attrNameLst>
                                          </p:cBhvr>
                                          <p:tavLst>
                                            <p:tav tm="0">
                                              <p:val>
                                                <p:strVal val="#ppt_y"/>
                                              </p:val>
                                            </p:tav>
                                            <p:tav tm="100000">
                                              <p:val>
                                                <p:strVal val="#ppt_y"/>
                                              </p:val>
                                            </p:tav>
                                          </p:tavLst>
                                        </p:anim>
                                      </p:childTnLst>
                                    </p:cTn>
                                  </p:par>
                                  <p:par>
                                    <p:cTn id="30" presetID="2" presetClass="exit" presetSubtype="4" accel="60000" fill="hold" grpId="7" nodeType="withEffect">
                                      <p:stCondLst>
                                        <p:cond delay="0"/>
                                      </p:stCondLst>
                                      <p:iterate>
                                        <p:tmAbs val="0"/>
                                      </p:iterate>
                                      <p:childTnLst>
                                        <p:anim calcmode="lin" valueType="num">
                                          <p:cBhvr>
                                            <p:cTn id="31" dur="1000" fill="hold"/>
                                            <p:tgtEl>
                                              <p:spTgt spid="337"/>
                                            </p:tgtEl>
                                            <p:attrNameLst>
                                              <p:attrName>ppt_x</p:attrName>
                                            </p:attrNameLst>
                                          </p:cBhvr>
                                          <p:tavLst>
                                            <p:tav tm="0">
                                              <p:val>
                                                <p:strVal val="ppt_x"/>
                                              </p:val>
                                            </p:tav>
                                            <p:tav tm="100000">
                                              <p:val>
                                                <p:strVal val="ppt_x"/>
                                              </p:val>
                                            </p:tav>
                                          </p:tavLst>
                                        </p:anim>
                                        <p:anim calcmode="lin" valueType="num">
                                          <p:cBhvr>
                                            <p:cTn id="32" dur="1000" fill="hold"/>
                                            <p:tgtEl>
                                              <p:spTgt spid="337"/>
                                            </p:tgtEl>
                                            <p:attrNameLst>
                                              <p:attrName>ppt_y</p:attrName>
                                            </p:attrNameLst>
                                          </p:cBhvr>
                                          <p:tavLst>
                                            <p:tav tm="0">
                                              <p:val>
                                                <p:strVal val="ppt_y"/>
                                              </p:val>
                                            </p:tav>
                                            <p:tav tm="100000">
                                              <p:val>
                                                <p:strVal val="1+ppt_h/2"/>
                                              </p:val>
                                            </p:tav>
                                          </p:tavLst>
                                        </p:anim>
                                        <p:set>
                                          <p:cBhvr>
                                            <p:cTn id="33" fill="hold">
                                              <p:stCondLst>
                                                <p:cond delay="999"/>
                                              </p:stCondLst>
                                            </p:cTn>
                                            <p:tgtEl>
                                              <p:spTgt spid="337"/>
                                            </p:tgtEl>
                                            <p:attrNameLst>
                                              <p:attrName>style.visibility</p:attrName>
                                            </p:attrNameLst>
                                          </p:cBhvr>
                                          <p:to>
                                            <p:strVal val="hidden"/>
                                          </p:to>
                                        </p:set>
                                      </p:childTnLst>
                                    </p:cTn>
                                  </p:par>
                                  <p:par>
                                    <p:cTn id="34" presetID="2" presetClass="exit" presetSubtype="2" fill="hold" grpId="8" nodeType="withEffect">
                                      <p:stCondLst>
                                        <p:cond delay="0"/>
                                      </p:stCondLst>
                                      <p:childTnLst>
                                        <p:anim calcmode="lin" valueType="num">
                                          <p:cBhvr>
                                            <p:cTn id="35" dur="1000" fill="hold"/>
                                            <p:tgtEl>
                                              <p:spTgt spid="342"/>
                                            </p:tgtEl>
                                            <p:attrNameLst>
                                              <p:attrName>ppt_x</p:attrName>
                                            </p:attrNameLst>
                                          </p:cBhvr>
                                          <p:tavLst>
                                            <p:tav tm="0">
                                              <p:val>
                                                <p:strVal val="ppt_x"/>
                                              </p:val>
                                            </p:tav>
                                            <p:tav tm="100000">
                                              <p:val>
                                                <p:strVal val="1+ppt_w/2"/>
                                              </p:val>
                                            </p:tav>
                                          </p:tavLst>
                                        </p:anim>
                                        <p:anim calcmode="lin" valueType="num">
                                          <p:cBhvr>
                                            <p:cTn id="36" dur="1000" fill="hold"/>
                                            <p:tgtEl>
                                              <p:spTgt spid="342"/>
                                            </p:tgtEl>
                                            <p:attrNameLst>
                                              <p:attrName>ppt_y</p:attrName>
                                            </p:attrNameLst>
                                          </p:cBhvr>
                                          <p:tavLst>
                                            <p:tav tm="0">
                                              <p:val>
                                                <p:strVal val="ppt_y"/>
                                              </p:val>
                                            </p:tav>
                                            <p:tav tm="100000">
                                              <p:val>
                                                <p:strVal val="ppt_y"/>
                                              </p:val>
                                            </p:tav>
                                          </p:tavLst>
                                        </p:anim>
                                        <p:set>
                                          <p:cBhvr>
                                            <p:cTn id="37" fill="hold">
                                              <p:stCondLst>
                                                <p:cond delay="999"/>
                                              </p:stCondLst>
                                            </p:cTn>
                                            <p:tgtEl>
                                              <p:spTgt spid="3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38" fill="hold" display="0">
                      <p:stCondLst>
                        <p:cond delay="indefinite"/>
                      </p:stCondLst>
                    </p:cTn>
                    <p:tgtEl>
                      <p:spTgt spid="332"/>
                    </p:tgtEl>
                  </p:cMediaNode>
                </p:video>
              </p:childTnLst>
            </p:cTn>
          </p:par>
        </p:tnLst>
        <p:bldLst>
          <p:bldP spid="337" grpId="1" animBg="1" advAuto="0"/>
          <p:bldP spid="337" grpId="7" animBg="1" advAuto="0"/>
          <p:bldP spid="338" grpId="5" animBg="1" advAuto="0"/>
          <p:bldP spid="342" grpId="2" animBg="1" advAuto="0"/>
          <p:bldP spid="342" grpId="8" animBg="1" advAuto="0"/>
          <p:bldP spid="343" grpId="4" animBg="1" advAuto="0"/>
          <p:bldP spid="344" grpId="6" animBg="1" advAuto="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 name="Thomas_Paine_rev1.jpg" descr="Thomas_Paine_rev1.jpg"/>
          <p:cNvPicPr>
            <a:picLocks/>
          </p:cNvPicPr>
          <p:nvPr/>
        </p:nvPicPr>
        <p:blipFill>
          <a:blip r:embed="rId5">
            <a:extLst/>
          </a:blip>
          <a:srcRect r="73636" b="39482"/>
          <a:stretch>
            <a:fillRect/>
          </a:stretch>
        </p:blipFill>
        <p:spPr>
          <a:xfrm flipH="1">
            <a:off x="-45246" y="1086874"/>
            <a:ext cx="4631505" cy="8713847"/>
          </a:xfrm>
          <a:prstGeom prst="rect">
            <a:avLst/>
          </a:prstGeom>
          <a:ln w="12700">
            <a:miter lim="400000"/>
          </a:ln>
        </p:spPr>
      </p:pic>
      <p:sp>
        <p:nvSpPr>
          <p:cNvPr id="349" name="Rectangle"/>
          <p:cNvSpPr/>
          <p:nvPr/>
        </p:nvSpPr>
        <p:spPr>
          <a:xfrm>
            <a:off x="-28287" y="9124691"/>
            <a:ext cx="13061374" cy="700873"/>
          </a:xfrm>
          <a:prstGeom prst="rect">
            <a:avLst/>
          </a:prstGeom>
          <a:solidFill>
            <a:schemeClr val="accent5">
              <a:satOff val="19767"/>
              <a:lumOff val="-23491"/>
            </a:schemeClr>
          </a:solidFill>
          <a:ln w="12700">
            <a:miter lim="400000"/>
          </a:ln>
        </p:spPr>
        <p:txBody>
          <a:bodyPr lIns="50800" tIns="50800" rIns="50800" bIns="50800" anchor="ctr"/>
          <a:lstStyle/>
          <a:p>
            <a:pPr>
              <a:defRPr sz="2600"/>
            </a:pPr>
            <a:endParaRPr/>
          </a:p>
        </p:txBody>
      </p:sp>
      <p:pic>
        <p:nvPicPr>
          <p:cNvPr id="350" name="Thomas Paine.mp4" descr="Thomas Paine.mp4"/>
          <p:cNvPicPr>
            <a:picLocks/>
          </p:cNvPicPr>
          <p:nvPr>
            <a:videoFile r:link="rId2"/>
            <p:extLst>
              <p:ext uri="{DAA4B4D4-6D71-4841-9C94-3DE7FCFB9230}">
                <p14:media xmlns:p14="http://schemas.microsoft.com/office/powerpoint/2010/main" r:embed="rId1"/>
              </p:ext>
            </p:extLst>
          </p:nvPr>
        </p:nvPicPr>
        <p:blipFill>
          <a:blip r:embed="rId6">
            <a:extLst/>
          </a:blip>
          <a:stretch>
            <a:fillRect/>
          </a:stretch>
        </p:blipFill>
        <p:spPr>
          <a:xfrm>
            <a:off x="4423833" y="611047"/>
            <a:ext cx="8531505" cy="8531506"/>
          </a:xfrm>
          <a:prstGeom prst="rect">
            <a:avLst/>
          </a:prstGeom>
          <a:ln w="12700">
            <a:miter lim="400000"/>
          </a:ln>
          <a:effectLst>
            <a:reflection stA="50000" endPos="40000" dir="5400000" sy="-100000" algn="bl" rotWithShape="0"/>
          </a:effectLst>
        </p:spPr>
      </p:pic>
      <p:pic>
        <p:nvPicPr>
          <p:cNvPr id="351" name="Common Sense.jpg" descr="Common Sense.jpg"/>
          <p:cNvPicPr>
            <a:picLocks noChangeAspect="1"/>
          </p:cNvPicPr>
          <p:nvPr/>
        </p:nvPicPr>
        <p:blipFill>
          <a:blip r:embed="rId7">
            <a:extLst/>
          </a:blip>
          <a:stretch>
            <a:fillRect/>
          </a:stretch>
        </p:blipFill>
        <p:spPr>
          <a:xfrm>
            <a:off x="312677" y="1240578"/>
            <a:ext cx="5316819" cy="8133978"/>
          </a:xfrm>
          <a:prstGeom prst="rect">
            <a:avLst/>
          </a:prstGeom>
          <a:ln w="12700">
            <a:miter lim="400000"/>
          </a:ln>
          <a:effectLst>
            <a:reflection stA="50000" endPos="40000" dir="5400000" sy="-100000" algn="bl" rotWithShape="0"/>
          </a:effectLst>
        </p:spPr>
      </p:pic>
      <p:grpSp>
        <p:nvGrpSpPr>
          <p:cNvPr id="354" name="Group"/>
          <p:cNvGrpSpPr/>
          <p:nvPr/>
        </p:nvGrpSpPr>
        <p:grpSpPr>
          <a:xfrm>
            <a:off x="1515412" y="5994059"/>
            <a:ext cx="4966603" cy="3464343"/>
            <a:chOff x="-63500" y="-63500"/>
            <a:chExt cx="4966602" cy="3464342"/>
          </a:xfrm>
        </p:grpSpPr>
        <p:pic>
          <p:nvPicPr>
            <p:cNvPr id="352" name="Rectangle" descr="Rectangle"/>
            <p:cNvPicPr>
              <a:picLocks/>
            </p:cNvPicPr>
            <p:nvPr/>
          </p:nvPicPr>
          <p:blipFill>
            <a:blip r:embed="rId8">
              <a:extLst/>
            </a:blip>
            <a:stretch>
              <a:fillRect/>
            </a:stretch>
          </p:blipFill>
          <p:spPr>
            <a:xfrm>
              <a:off x="-63500" y="-63500"/>
              <a:ext cx="4966602" cy="3464342"/>
            </a:xfrm>
            <a:prstGeom prst="rect">
              <a:avLst/>
            </a:prstGeom>
            <a:effectLst>
              <a:outerShdw blurRad="228600" dir="2700000" rotWithShape="0">
                <a:srgbClr val="000000"/>
              </a:outerShdw>
              <a:reflection stA="43750" endPos="40000" dir="5400000" sy="-100000" algn="bl" rotWithShape="0"/>
            </a:effectLst>
          </p:spPr>
        </p:pic>
        <p:sp>
          <p:nvSpPr>
            <p:cNvPr id="353" name="Common Sense…"/>
            <p:cNvSpPr txBox="1"/>
            <p:nvPr/>
          </p:nvSpPr>
          <p:spPr>
            <a:xfrm>
              <a:off x="138289" y="10790"/>
              <a:ext cx="4764813" cy="316375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p>
              <a:pPr lvl="1" indent="0" algn="l">
                <a:lnSpc>
                  <a:spcPts val="4800"/>
                </a:lnSpc>
                <a:spcBef>
                  <a:spcPts val="500"/>
                </a:spcBef>
                <a:defRPr sz="4600" b="1" i="1">
                  <a:solidFill>
                    <a:srgbClr val="91CAFF"/>
                  </a:solidFill>
                  <a:latin typeface="Arial"/>
                  <a:ea typeface="Arial"/>
                  <a:cs typeface="Arial"/>
                  <a:sym typeface="Arial"/>
                </a:defRPr>
              </a:pPr>
              <a:r>
                <a:rPr dirty="0">
                  <a:solidFill>
                    <a:srgbClr val="E19426"/>
                  </a:solidFill>
                </a:rPr>
                <a:t>Common Sense</a:t>
              </a:r>
            </a:p>
            <a:p>
              <a:pPr lvl="1" indent="0" algn="l">
                <a:lnSpc>
                  <a:spcPts val="3200"/>
                </a:lnSpc>
                <a:spcBef>
                  <a:spcPts val="1100"/>
                </a:spcBef>
                <a:defRPr sz="2900" b="1">
                  <a:latin typeface="Arial"/>
                  <a:ea typeface="Arial"/>
                  <a:cs typeface="Arial"/>
                  <a:sym typeface="Arial"/>
                </a:defRPr>
              </a:pPr>
              <a:r>
                <a:rPr dirty="0"/>
                <a:t>by Thomas </a:t>
              </a:r>
              <a:r>
                <a:rPr dirty="0" smtClean="0"/>
                <a:t>Paine</a:t>
              </a:r>
            </a:p>
            <a:p>
              <a:pPr lvl="1" indent="0" algn="l">
                <a:lnSpc>
                  <a:spcPts val="3200"/>
                </a:lnSpc>
                <a:spcBef>
                  <a:spcPts val="500"/>
                </a:spcBef>
                <a:defRPr sz="2900">
                  <a:latin typeface="Arial"/>
                  <a:ea typeface="Arial"/>
                  <a:cs typeface="Arial"/>
                  <a:sym typeface="Arial"/>
                </a:defRPr>
              </a:pPr>
              <a:r>
                <a:rPr dirty="0" smtClean="0"/>
                <a:t>outlined King's abuses &amp; stated colonists had a right to declare independence</a:t>
              </a:r>
              <a:endParaRPr lang="en-US" dirty="0" smtClean="0"/>
            </a:p>
            <a:p>
              <a:pPr lvl="1" indent="0" algn="l">
                <a:lnSpc>
                  <a:spcPts val="3200"/>
                </a:lnSpc>
                <a:spcBef>
                  <a:spcPts val="500"/>
                </a:spcBef>
                <a:defRPr sz="2900">
                  <a:latin typeface="Arial"/>
                  <a:ea typeface="Arial"/>
                  <a:cs typeface="Arial"/>
                  <a:sym typeface="Arial"/>
                </a:defRPr>
              </a:pPr>
              <a:r>
                <a:rPr lang="en-US" dirty="0" smtClean="0"/>
                <a:t>- Convinced many colonists</a:t>
              </a:r>
              <a:endParaRPr dirty="0"/>
            </a:p>
          </p:txBody>
        </p:sp>
      </p:grpSp>
      <p:pic>
        <p:nvPicPr>
          <p:cNvPr id="355" name="American Revolution Title.png" descr="American Revolution Title.png"/>
          <p:cNvPicPr>
            <a:picLocks/>
          </p:cNvPicPr>
          <p:nvPr/>
        </p:nvPicPr>
        <p:blipFill>
          <a:blip r:embed="rId9">
            <a:extLst/>
          </a:blip>
          <a:stretch>
            <a:fillRect/>
          </a:stretch>
        </p:blipFill>
        <p:spPr>
          <a:xfrm>
            <a:off x="193367" y="-21647"/>
            <a:ext cx="12524258" cy="1262483"/>
          </a:xfrm>
          <a:prstGeom prst="rect">
            <a:avLst/>
          </a:prstGeom>
          <a:ln w="12700">
            <a:miter lim="400000"/>
          </a:ln>
          <a:effectLst>
            <a:outerShdw blurRad="50800" dist="97114" dir="4157850" rotWithShape="0">
              <a:srgbClr val="000000"/>
            </a:outerShdw>
          </a:effectLst>
        </p:spPr>
      </p:pic>
      <p:sp>
        <p:nvSpPr>
          <p:cNvPr id="356" name="V. Patriots declare independence"/>
          <p:cNvSpPr txBox="1"/>
          <p:nvPr/>
        </p:nvSpPr>
        <p:spPr>
          <a:xfrm>
            <a:off x="141090" y="903303"/>
            <a:ext cx="12041918" cy="938978"/>
          </a:xfrm>
          <a:prstGeom prst="rect">
            <a:avLst/>
          </a:prstGeom>
          <a:ln w="12700">
            <a:miter lim="400000"/>
          </a:ln>
          <a:effectLst>
            <a:outerShdw blurRad="76200" dist="25400" dir="2560976" rotWithShape="0">
              <a:srgbClr val="000000"/>
            </a:outerShdw>
          </a:effectLst>
          <a:extLst>
            <a:ext uri="{C572A759-6A51-4108-AA02-DFA0A04FC94B}">
              <ma14:wrappingTextBoxFlag xmlns="" xmlns:ma14="http://schemas.microsoft.com/office/mac/drawingml/2011/main" val="1"/>
            </a:ext>
          </a:extLst>
        </p:spPr>
        <p:txBody>
          <a:bodyPr lIns="50800" tIns="50800" rIns="50800" bIns="50800" anchor="ctr"/>
          <a:lstStyle>
            <a:lvl1pPr algn="l">
              <a:defRPr sz="4400" cap="all" spc="-132">
                <a:solidFill>
                  <a:schemeClr val="accent4">
                    <a:hueOff val="102361"/>
                    <a:satOff val="14118"/>
                    <a:lumOff val="10675"/>
                  </a:schemeClr>
                </a:solidFill>
                <a:effectLst>
                  <a:outerShdw dist="63500" dir="2580000" rotWithShape="0">
                    <a:srgbClr val="000000"/>
                  </a:outerShdw>
                </a:effectLst>
                <a:latin typeface="Arial Black"/>
                <a:ea typeface="Arial Black"/>
                <a:cs typeface="Arial Black"/>
                <a:sym typeface="Arial Black"/>
              </a:defRPr>
            </a:lvl1pPr>
          </a:lstStyle>
          <a:p>
            <a:r>
              <a:t> V. Patriots declare independence</a:t>
            </a:r>
          </a:p>
        </p:txBody>
      </p:sp>
      <p:pic>
        <p:nvPicPr>
          <p:cNvPr id="357" name="Thomas Paine" descr="Thomas Paine"/>
          <p:cNvPicPr>
            <a:picLocks/>
          </p:cNvPicPr>
          <p:nvPr/>
        </p:nvPicPr>
        <p:blipFill>
          <a:blip r:embed="rId10">
            <a:extLst/>
          </a:blip>
          <a:stretch>
            <a:fillRect/>
          </a:stretch>
        </p:blipFill>
        <p:spPr>
          <a:xfrm>
            <a:off x="10928092" y="8911211"/>
            <a:ext cx="1798787" cy="445803"/>
          </a:xfrm>
          <a:prstGeom prst="rect">
            <a:avLst/>
          </a:prstGeom>
          <a:effectLst>
            <a:outerShdw blurRad="76200" dist="25400" dir="2560976" rotWithShape="0">
              <a:srgbClr val="000000"/>
            </a:outerShdw>
            <a:reflection stA="50000" endPos="40000" dir="5400000" sy="-100000" algn="bl" rotWithShape="0"/>
          </a:effectLst>
        </p:spPr>
      </p:pic>
    </p:spTree>
  </p:cSld>
  <p:clrMapOvr>
    <a:masterClrMapping/>
  </p:clrMapOvr>
  <mc:AlternateContent xmlns:mc="http://schemas.openxmlformats.org/markup-compatibility/2006" xmlns:p14="http://schemas.microsoft.com/office/powerpoint/2010/main">
    <mc:Choice xmlns="" xmlns:p15="http://schemas.microsoft.com/office/powerpoint/2012/main" Requires="p15">
      <p:transition xmlns:p14="http://schemas.microsoft.com/office/powerpoint/2010/main" spd="med" advClick="1" p14:dur="1000">
        <p15:prstTrans prst="pageCurlDouble"/>
      </p:transition>
    </mc:Choice>
    <mc:Choice Requires="p14">
      <p:transition spd="slow">
        <p14:prism dir="d"/>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14:presetBounceEnd="60000">
                                      <p:stCondLst>
                                        <p:cond delay="0"/>
                                      </p:stCondLst>
                                      <p:childTnLst>
                                        <p:set>
                                          <p:cBhvr>
                                            <p:cTn id="6" fill="hold"/>
                                            <p:tgtEl>
                                              <p:spTgt spid="356"/>
                                            </p:tgtEl>
                                            <p:attrNameLst>
                                              <p:attrName>style.visibility</p:attrName>
                                            </p:attrNameLst>
                                          </p:cBhvr>
                                          <p:to>
                                            <p:strVal val="visible"/>
                                          </p:to>
                                        </p:set>
                                        <p:anim calcmode="lin" valueType="num" p14:bounceEnd="60000">
                                          <p:cBhvr>
                                            <p:cTn id="7" dur="1500" fill="hold"/>
                                            <p:tgtEl>
                                              <p:spTgt spid="356"/>
                                            </p:tgtEl>
                                            <p:attrNameLst>
                                              <p:attrName>ppt_x</p:attrName>
                                            </p:attrNameLst>
                                          </p:cBhvr>
                                          <p:tavLst>
                                            <p:tav tm="0">
                                              <p:val>
                                                <p:strVal val="0-#ppt_w/2"/>
                                              </p:val>
                                            </p:tav>
                                            <p:tav tm="100000">
                                              <p:val>
                                                <p:strVal val="#ppt_x"/>
                                              </p:val>
                                            </p:tav>
                                          </p:tavLst>
                                        </p:anim>
                                        <p:anim calcmode="lin" valueType="num" p14:bounceEnd="60000">
                                          <p:cBhvr>
                                            <p:cTn id="8" dur="1500" fill="hold"/>
                                            <p:tgtEl>
                                              <p:spTgt spid="356"/>
                                            </p:tgtEl>
                                            <p:attrNameLst>
                                              <p:attrName>ppt_y</p:attrName>
                                            </p:attrNameLst>
                                          </p:cBhvr>
                                          <p:tavLst>
                                            <p:tav tm="0">
                                              <p:val>
                                                <p:strVal val="#ppt_y"/>
                                              </p:val>
                                            </p:tav>
                                            <p:tav tm="100000">
                                              <p:val>
                                                <p:strVal val="#ppt_y"/>
                                              </p:val>
                                            </p:tav>
                                          </p:tavLst>
                                        </p:anim>
                                      </p:childTnLst>
                                    </p:cTn>
                                  </p:par>
                                  <p:par>
                                    <p:cTn id="9" presetID="2" presetClass="entr" presetSubtype="4" fill="hold" grpId="2" nodeType="withEffect" p14:presetBounceEnd="60000">
                                      <p:stCondLst>
                                        <p:cond delay="0"/>
                                      </p:stCondLst>
                                      <p:childTnLst>
                                        <p:set>
                                          <p:cBhvr>
                                            <p:cTn id="10" dur="1" fill="hold">
                                              <p:stCondLst>
                                                <p:cond delay="0"/>
                                              </p:stCondLst>
                                            </p:cTn>
                                            <p:tgtEl>
                                              <p:spTgt spid="351"/>
                                            </p:tgtEl>
                                            <p:attrNameLst>
                                              <p:attrName>style.visibility</p:attrName>
                                            </p:attrNameLst>
                                          </p:cBhvr>
                                          <p:to>
                                            <p:strVal val="visible"/>
                                          </p:to>
                                        </p:set>
                                        <p:anim calcmode="lin" valueType="num" p14:bounceEnd="60000">
                                          <p:cBhvr additive="base">
                                            <p:cTn id="11" dur="1000" fill="hold"/>
                                            <p:tgtEl>
                                              <p:spTgt spid="351"/>
                                            </p:tgtEl>
                                            <p:attrNameLst>
                                              <p:attrName>ppt_x</p:attrName>
                                            </p:attrNameLst>
                                          </p:cBhvr>
                                          <p:tavLst>
                                            <p:tav tm="0">
                                              <p:val>
                                                <p:strVal val="#ppt_x"/>
                                              </p:val>
                                            </p:tav>
                                            <p:tav tm="100000">
                                              <p:val>
                                                <p:strVal val="#ppt_x"/>
                                              </p:val>
                                            </p:tav>
                                          </p:tavLst>
                                        </p:anim>
                                        <p:anim calcmode="lin" valueType="num" p14:bounceEnd="60000">
                                          <p:cBhvr additive="base">
                                            <p:cTn id="12" dur="1000" fill="hold"/>
                                            <p:tgtEl>
                                              <p:spTgt spid="35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8" fill="hold" grpId="3" nodeType="afterEffect" p14:presetBounceEnd="60000">
                                      <p:stCondLst>
                                        <p:cond delay="0"/>
                                      </p:stCondLst>
                                      <p:childTnLst>
                                        <p:set>
                                          <p:cBhvr>
                                            <p:cTn id="15" dur="1" fill="hold">
                                              <p:stCondLst>
                                                <p:cond delay="0"/>
                                              </p:stCondLst>
                                            </p:cTn>
                                            <p:tgtEl>
                                              <p:spTgt spid="354"/>
                                            </p:tgtEl>
                                            <p:attrNameLst>
                                              <p:attrName>style.visibility</p:attrName>
                                            </p:attrNameLst>
                                          </p:cBhvr>
                                          <p:to>
                                            <p:strVal val="visible"/>
                                          </p:to>
                                        </p:set>
                                        <p:anim calcmode="lin" valueType="num" p14:bounceEnd="60000">
                                          <p:cBhvr additive="base">
                                            <p:cTn id="16" dur="500" fill="hold"/>
                                            <p:tgtEl>
                                              <p:spTgt spid="354"/>
                                            </p:tgtEl>
                                            <p:attrNameLst>
                                              <p:attrName>ppt_x</p:attrName>
                                            </p:attrNameLst>
                                          </p:cBhvr>
                                          <p:tavLst>
                                            <p:tav tm="0">
                                              <p:val>
                                                <p:strVal val="0-#ppt_w/2"/>
                                              </p:val>
                                            </p:tav>
                                            <p:tav tm="100000">
                                              <p:val>
                                                <p:strVal val="#ppt_x"/>
                                              </p:val>
                                            </p:tav>
                                          </p:tavLst>
                                        </p:anim>
                                        <p:anim calcmode="lin" valueType="num" p14:bounceEnd="60000">
                                          <p:cBhvr additive="base">
                                            <p:cTn id="17" dur="500" fill="hold"/>
                                            <p:tgtEl>
                                              <p:spTgt spid="354"/>
                                            </p:tgtEl>
                                            <p:attrNameLst>
                                              <p:attrName>ppt_y</p:attrName>
                                            </p:attrNameLst>
                                          </p:cBhvr>
                                          <p:tavLst>
                                            <p:tav tm="0">
                                              <p:val>
                                                <p:strVal val="#ppt_y"/>
                                              </p:val>
                                            </p:tav>
                                            <p:tav tm="100000">
                                              <p:val>
                                                <p:strVal val="#ppt_y"/>
                                              </p:val>
                                            </p:tav>
                                          </p:tavLst>
                                        </p:anim>
                                      </p:childTnLst>
                                    </p:cTn>
                                  </p:par>
                                </p:childTnLst>
                              </p:cTn>
                            </p:par>
                            <p:par>
                              <p:cTn id="18" fill="hold">
                                <p:stCondLst>
                                  <p:cond delay="2000"/>
                                </p:stCondLst>
                                <p:childTnLst>
                                  <p:par>
                                    <p:cTn id="19" presetID="1" presetClass="mediacall" presetSubtype="0" fill="hold" nodeType="afterEffect">
                                      <p:stCondLst>
                                        <p:cond delay="0"/>
                                      </p:stCondLst>
                                      <p:childTnLst>
                                        <p:cmd type="call" cmd="playFrom(0.0)">
                                          <p:cBhvr>
                                            <p:cTn id="20" dur="11416" fill="hold"/>
                                            <p:tgtEl>
                                              <p:spTgt spid="350"/>
                                            </p:tgtEl>
                                          </p:cBhvr>
                                        </p:cmd>
                                      </p:childTnLst>
                                    </p:cTn>
                                  </p:par>
                                  <p:par>
                                    <p:cTn id="21" presetID="2" presetClass="entr" presetSubtype="2" fill="hold" grpId="5" nodeType="withEffect" p14:presetBounceEnd="55000">
                                      <p:stCondLst>
                                        <p:cond delay="0"/>
                                      </p:stCondLst>
                                      <p:iterate type="lt">
                                        <p:tmAbs val="0"/>
                                      </p:iterate>
                                      <p:childTnLst>
                                        <p:set>
                                          <p:cBhvr>
                                            <p:cTn id="22" fill="hold"/>
                                            <p:tgtEl>
                                              <p:spTgt spid="357"/>
                                            </p:tgtEl>
                                            <p:attrNameLst>
                                              <p:attrName>style.visibility</p:attrName>
                                            </p:attrNameLst>
                                          </p:cBhvr>
                                          <p:to>
                                            <p:strVal val="visible"/>
                                          </p:to>
                                        </p:set>
                                        <p:anim calcmode="lin" valueType="num" p14:bounceEnd="55000">
                                          <p:cBhvr>
                                            <p:cTn id="23" dur="1250" fill="hold"/>
                                            <p:tgtEl>
                                              <p:spTgt spid="357"/>
                                            </p:tgtEl>
                                            <p:attrNameLst>
                                              <p:attrName>ppt_x</p:attrName>
                                            </p:attrNameLst>
                                          </p:cBhvr>
                                          <p:tavLst>
                                            <p:tav tm="0">
                                              <p:val>
                                                <p:strVal val="1+#ppt_w/2"/>
                                              </p:val>
                                            </p:tav>
                                            <p:tav tm="100000">
                                              <p:val>
                                                <p:strVal val="#ppt_x"/>
                                              </p:val>
                                            </p:tav>
                                          </p:tavLst>
                                        </p:anim>
                                        <p:anim calcmode="lin" valueType="num" p14:bounceEnd="55000">
                                          <p:cBhvr>
                                            <p:cTn id="24" dur="1250" fill="hold"/>
                                            <p:tgtEl>
                                              <p:spTgt spid="3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5" repeatCount="indefinite" fill="hold" display="0">
                      <p:stCondLst>
                        <p:cond delay="indefinite"/>
                      </p:stCondLst>
                    </p:cTn>
                    <p:tgtEl>
                      <p:spTgt spid="350"/>
                    </p:tgtEl>
                  </p:cMediaNode>
                </p:video>
              </p:childTnLst>
            </p:cTn>
          </p:par>
        </p:tnLst>
        <p:bldLst>
          <p:bldP spid="351" grpId="2" animBg="1" advAuto="0"/>
          <p:bldP spid="354" grpId="3" animBg="1" advAuto="0"/>
          <p:bldP spid="356" grpId="1" animBg="1" advAuto="0"/>
          <p:bldP spid="357" grpId="5" animBg="1" advAuto="0"/>
        </p:bldLst>
      </p:timing>
    </mc:Choice>
    <mc:Fallback xmlns="">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childTnLst>
                                        <p:set>
                                          <p:cBhvr>
                                            <p:cTn id="6" fill="hold"/>
                                            <p:tgtEl>
                                              <p:spTgt spid="356"/>
                                            </p:tgtEl>
                                            <p:attrNameLst>
                                              <p:attrName>style.visibility</p:attrName>
                                            </p:attrNameLst>
                                          </p:cBhvr>
                                          <p:to>
                                            <p:strVal val="visible"/>
                                          </p:to>
                                        </p:set>
                                        <p:anim calcmode="lin" valueType="num">
                                          <p:cBhvr>
                                            <p:cTn id="7" dur="1500" fill="hold"/>
                                            <p:tgtEl>
                                              <p:spTgt spid="356"/>
                                            </p:tgtEl>
                                            <p:attrNameLst>
                                              <p:attrName>ppt_x</p:attrName>
                                            </p:attrNameLst>
                                          </p:cBhvr>
                                          <p:tavLst>
                                            <p:tav tm="0">
                                              <p:val>
                                                <p:strVal val="0-#ppt_w/2"/>
                                              </p:val>
                                            </p:tav>
                                            <p:tav tm="100000">
                                              <p:val>
                                                <p:strVal val="#ppt_x"/>
                                              </p:val>
                                            </p:tav>
                                          </p:tavLst>
                                        </p:anim>
                                        <p:anim calcmode="lin" valueType="num">
                                          <p:cBhvr>
                                            <p:cTn id="8" dur="1500" fill="hold"/>
                                            <p:tgtEl>
                                              <p:spTgt spid="356"/>
                                            </p:tgtEl>
                                            <p:attrNameLst>
                                              <p:attrName>ppt_y</p:attrName>
                                            </p:attrNameLst>
                                          </p:cBhvr>
                                          <p:tavLst>
                                            <p:tav tm="0">
                                              <p:val>
                                                <p:strVal val="#ppt_y"/>
                                              </p:val>
                                            </p:tav>
                                            <p:tav tm="100000">
                                              <p:val>
                                                <p:strVal val="#ppt_y"/>
                                              </p:val>
                                            </p:tav>
                                          </p:tavLst>
                                        </p:anim>
                                      </p:childTnLst>
                                    </p:cTn>
                                  </p:par>
                                  <p:par>
                                    <p:cTn id="9" presetID="2" presetClass="entr" presetSubtype="4" fill="hold" grpId="2" nodeType="withEffect">
                                      <p:stCondLst>
                                        <p:cond delay="0"/>
                                      </p:stCondLst>
                                      <p:childTnLst>
                                        <p:set>
                                          <p:cBhvr>
                                            <p:cTn id="10" dur="1" fill="hold">
                                              <p:stCondLst>
                                                <p:cond delay="0"/>
                                              </p:stCondLst>
                                            </p:cTn>
                                            <p:tgtEl>
                                              <p:spTgt spid="351"/>
                                            </p:tgtEl>
                                            <p:attrNameLst>
                                              <p:attrName>style.visibility</p:attrName>
                                            </p:attrNameLst>
                                          </p:cBhvr>
                                          <p:to>
                                            <p:strVal val="visible"/>
                                          </p:to>
                                        </p:set>
                                        <p:anim calcmode="lin" valueType="num">
                                          <p:cBhvr additive="base">
                                            <p:cTn id="11" dur="1000" fill="hold"/>
                                            <p:tgtEl>
                                              <p:spTgt spid="351"/>
                                            </p:tgtEl>
                                            <p:attrNameLst>
                                              <p:attrName>ppt_x</p:attrName>
                                            </p:attrNameLst>
                                          </p:cBhvr>
                                          <p:tavLst>
                                            <p:tav tm="0">
                                              <p:val>
                                                <p:strVal val="#ppt_x"/>
                                              </p:val>
                                            </p:tav>
                                            <p:tav tm="100000">
                                              <p:val>
                                                <p:strVal val="#ppt_x"/>
                                              </p:val>
                                            </p:tav>
                                          </p:tavLst>
                                        </p:anim>
                                        <p:anim calcmode="lin" valueType="num">
                                          <p:cBhvr additive="base">
                                            <p:cTn id="12" dur="1000" fill="hold"/>
                                            <p:tgtEl>
                                              <p:spTgt spid="35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8" fill="hold" grpId="3" nodeType="afterEffect">
                                      <p:stCondLst>
                                        <p:cond delay="0"/>
                                      </p:stCondLst>
                                      <p:childTnLst>
                                        <p:set>
                                          <p:cBhvr>
                                            <p:cTn id="15" dur="1" fill="hold">
                                              <p:stCondLst>
                                                <p:cond delay="0"/>
                                              </p:stCondLst>
                                            </p:cTn>
                                            <p:tgtEl>
                                              <p:spTgt spid="354"/>
                                            </p:tgtEl>
                                            <p:attrNameLst>
                                              <p:attrName>style.visibility</p:attrName>
                                            </p:attrNameLst>
                                          </p:cBhvr>
                                          <p:to>
                                            <p:strVal val="visible"/>
                                          </p:to>
                                        </p:set>
                                        <p:anim calcmode="lin" valueType="num">
                                          <p:cBhvr additive="base">
                                            <p:cTn id="16" dur="500" fill="hold"/>
                                            <p:tgtEl>
                                              <p:spTgt spid="354"/>
                                            </p:tgtEl>
                                            <p:attrNameLst>
                                              <p:attrName>ppt_x</p:attrName>
                                            </p:attrNameLst>
                                          </p:cBhvr>
                                          <p:tavLst>
                                            <p:tav tm="0">
                                              <p:val>
                                                <p:strVal val="0-#ppt_w/2"/>
                                              </p:val>
                                            </p:tav>
                                            <p:tav tm="100000">
                                              <p:val>
                                                <p:strVal val="#ppt_x"/>
                                              </p:val>
                                            </p:tav>
                                          </p:tavLst>
                                        </p:anim>
                                        <p:anim calcmode="lin" valueType="num">
                                          <p:cBhvr additive="base">
                                            <p:cTn id="17" dur="500" fill="hold"/>
                                            <p:tgtEl>
                                              <p:spTgt spid="354"/>
                                            </p:tgtEl>
                                            <p:attrNameLst>
                                              <p:attrName>ppt_y</p:attrName>
                                            </p:attrNameLst>
                                          </p:cBhvr>
                                          <p:tavLst>
                                            <p:tav tm="0">
                                              <p:val>
                                                <p:strVal val="#ppt_y"/>
                                              </p:val>
                                            </p:tav>
                                            <p:tav tm="100000">
                                              <p:val>
                                                <p:strVal val="#ppt_y"/>
                                              </p:val>
                                            </p:tav>
                                          </p:tavLst>
                                        </p:anim>
                                      </p:childTnLst>
                                    </p:cTn>
                                  </p:par>
                                </p:childTnLst>
                              </p:cTn>
                            </p:par>
                            <p:par>
                              <p:cTn id="18" fill="hold">
                                <p:stCondLst>
                                  <p:cond delay="2000"/>
                                </p:stCondLst>
                                <p:childTnLst>
                                  <p:par>
                                    <p:cTn id="19" presetID="1" presetClass="mediacall" presetSubtype="0" fill="hold" nodeType="afterEffect">
                                      <p:stCondLst>
                                        <p:cond delay="0"/>
                                      </p:stCondLst>
                                      <p:childTnLst>
                                        <p:cmd type="call" cmd="playFrom(0.0)">
                                          <p:cBhvr>
                                            <p:cTn id="20" dur="11416" fill="hold"/>
                                            <p:tgtEl>
                                              <p:spTgt spid="350"/>
                                            </p:tgtEl>
                                          </p:cBhvr>
                                        </p:cmd>
                                      </p:childTnLst>
                                    </p:cTn>
                                  </p:par>
                                  <p:par>
                                    <p:cTn id="21" presetID="2" presetClass="entr" presetSubtype="2" fill="hold" grpId="5" nodeType="withEffect">
                                      <p:stCondLst>
                                        <p:cond delay="0"/>
                                      </p:stCondLst>
                                      <p:iterate type="lt">
                                        <p:tmAbs val="0"/>
                                      </p:iterate>
                                      <p:childTnLst>
                                        <p:set>
                                          <p:cBhvr>
                                            <p:cTn id="22" fill="hold"/>
                                            <p:tgtEl>
                                              <p:spTgt spid="357"/>
                                            </p:tgtEl>
                                            <p:attrNameLst>
                                              <p:attrName>style.visibility</p:attrName>
                                            </p:attrNameLst>
                                          </p:cBhvr>
                                          <p:to>
                                            <p:strVal val="visible"/>
                                          </p:to>
                                        </p:set>
                                        <p:anim calcmode="lin" valueType="num">
                                          <p:cBhvr>
                                            <p:cTn id="23" dur="1250" fill="hold"/>
                                            <p:tgtEl>
                                              <p:spTgt spid="357"/>
                                            </p:tgtEl>
                                            <p:attrNameLst>
                                              <p:attrName>ppt_x</p:attrName>
                                            </p:attrNameLst>
                                          </p:cBhvr>
                                          <p:tavLst>
                                            <p:tav tm="0">
                                              <p:val>
                                                <p:strVal val="1+#ppt_w/2"/>
                                              </p:val>
                                            </p:tav>
                                            <p:tav tm="100000">
                                              <p:val>
                                                <p:strVal val="#ppt_x"/>
                                              </p:val>
                                            </p:tav>
                                          </p:tavLst>
                                        </p:anim>
                                        <p:anim calcmode="lin" valueType="num">
                                          <p:cBhvr>
                                            <p:cTn id="24" dur="1250" fill="hold"/>
                                            <p:tgtEl>
                                              <p:spTgt spid="3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5" repeatCount="indefinite" fill="hold" display="0">
                      <p:stCondLst>
                        <p:cond delay="indefinite"/>
                      </p:stCondLst>
                    </p:cTn>
                    <p:tgtEl>
                      <p:spTgt spid="350"/>
                    </p:tgtEl>
                  </p:cMediaNode>
                </p:video>
              </p:childTnLst>
            </p:cTn>
          </p:par>
        </p:tnLst>
        <p:bldLst>
          <p:bldP spid="351" grpId="2" animBg="1" advAuto="0"/>
          <p:bldP spid="354" grpId="3" animBg="1" advAuto="0"/>
          <p:bldP spid="356" grpId="1" animBg="1" advAuto="0"/>
          <p:bldP spid="357" grpId="5" animBg="1" advAuto="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 name="Thomas_Jefferson_(by_Rembrandt_Peale,_1800).jpg" descr="Thomas_Jefferson_(by_Rembrandt_Peale,_1800).jpg"/>
          <p:cNvPicPr>
            <a:picLocks/>
          </p:cNvPicPr>
          <p:nvPr/>
        </p:nvPicPr>
        <p:blipFill>
          <a:blip r:embed="rId5">
            <a:extLst/>
          </a:blip>
          <a:srcRect t="11158" r="75109" b="26495"/>
          <a:stretch>
            <a:fillRect/>
          </a:stretch>
        </p:blipFill>
        <p:spPr>
          <a:xfrm>
            <a:off x="7971809" y="41671"/>
            <a:ext cx="5026276" cy="9670294"/>
          </a:xfrm>
          <a:prstGeom prst="rect">
            <a:avLst/>
          </a:prstGeom>
          <a:ln w="12700">
            <a:miter lim="400000"/>
          </a:ln>
        </p:spPr>
      </p:pic>
      <p:pic>
        <p:nvPicPr>
          <p:cNvPr id="362" name="Jefferson.mp4" descr="Jefferson.mp4"/>
          <p:cNvPicPr>
            <a:picLocks/>
          </p:cNvPicPr>
          <p:nvPr>
            <a:videoFile r:link="rId2"/>
            <p:extLst>
              <p:ext uri="{DAA4B4D4-6D71-4841-9C94-3DE7FCFB9230}">
                <p14:media xmlns:p14="http://schemas.microsoft.com/office/powerpoint/2010/main" r:embed="rId1"/>
              </p:ext>
            </p:extLst>
          </p:nvPr>
        </p:nvPicPr>
        <p:blipFill>
          <a:blip r:embed="rId6">
            <a:extLst/>
          </a:blip>
          <a:stretch>
            <a:fillRect/>
          </a:stretch>
        </p:blipFill>
        <p:spPr>
          <a:xfrm>
            <a:off x="47342" y="321223"/>
            <a:ext cx="8243625" cy="8441472"/>
          </a:xfrm>
          <a:prstGeom prst="rect">
            <a:avLst/>
          </a:prstGeom>
          <a:ln w="12700">
            <a:miter lim="400000"/>
          </a:ln>
          <a:effectLst>
            <a:reflection stA="50000" endPos="40000" dir="5400000" sy="-100000" algn="bl" rotWithShape="0"/>
          </a:effectLst>
        </p:spPr>
      </p:pic>
      <p:sp>
        <p:nvSpPr>
          <p:cNvPr id="363" name="Rectangle"/>
          <p:cNvSpPr/>
          <p:nvPr/>
        </p:nvSpPr>
        <p:spPr>
          <a:xfrm>
            <a:off x="-28287" y="9124691"/>
            <a:ext cx="13061374" cy="700873"/>
          </a:xfrm>
          <a:prstGeom prst="rect">
            <a:avLst/>
          </a:prstGeom>
          <a:solidFill>
            <a:schemeClr val="accent5">
              <a:satOff val="19767"/>
              <a:lumOff val="-23491"/>
            </a:schemeClr>
          </a:solidFill>
          <a:ln w="12700">
            <a:miter lim="400000"/>
          </a:ln>
        </p:spPr>
        <p:txBody>
          <a:bodyPr lIns="50800" tIns="50800" rIns="50800" bIns="50800" anchor="ctr"/>
          <a:lstStyle/>
          <a:p>
            <a:pPr>
              <a:defRPr sz="2600"/>
            </a:pPr>
            <a:endParaRPr/>
          </a:p>
        </p:txBody>
      </p:sp>
      <p:pic>
        <p:nvPicPr>
          <p:cNvPr id="364" name="Declaration Rough Draft.png" descr="Declaration Rough Draft.png"/>
          <p:cNvPicPr>
            <a:picLocks/>
          </p:cNvPicPr>
          <p:nvPr/>
        </p:nvPicPr>
        <p:blipFill>
          <a:blip r:embed="rId7">
            <a:extLst/>
          </a:blip>
          <a:srcRect l="2168" t="952" r="4421" b="1597"/>
          <a:stretch>
            <a:fillRect/>
          </a:stretch>
        </p:blipFill>
        <p:spPr>
          <a:xfrm rot="120000">
            <a:off x="6810185" y="1563707"/>
            <a:ext cx="5990829" cy="8873729"/>
          </a:xfrm>
          <a:custGeom>
            <a:avLst/>
            <a:gdLst/>
            <a:ahLst/>
            <a:cxnLst>
              <a:cxn ang="0">
                <a:pos x="wd2" y="hd2"/>
              </a:cxn>
              <a:cxn ang="5400000">
                <a:pos x="wd2" y="hd2"/>
              </a:cxn>
              <a:cxn ang="10800000">
                <a:pos x="wd2" y="hd2"/>
              </a:cxn>
              <a:cxn ang="16200000">
                <a:pos x="wd2" y="hd2"/>
              </a:cxn>
            </a:cxnLst>
            <a:rect l="0" t="0" r="r" b="b"/>
            <a:pathLst>
              <a:path w="21600" h="21600" extrusionOk="0">
                <a:moveTo>
                  <a:pt x="6479" y="0"/>
                </a:moveTo>
                <a:lnTo>
                  <a:pt x="203" y="91"/>
                </a:lnTo>
                <a:lnTo>
                  <a:pt x="270" y="2233"/>
                </a:lnTo>
                <a:lnTo>
                  <a:pt x="135" y="12394"/>
                </a:lnTo>
                <a:lnTo>
                  <a:pt x="0" y="21099"/>
                </a:lnTo>
                <a:lnTo>
                  <a:pt x="405" y="21281"/>
                </a:lnTo>
                <a:lnTo>
                  <a:pt x="877" y="21600"/>
                </a:lnTo>
                <a:lnTo>
                  <a:pt x="2971" y="21555"/>
                </a:lnTo>
                <a:lnTo>
                  <a:pt x="21531" y="21099"/>
                </a:lnTo>
                <a:lnTo>
                  <a:pt x="21600" y="15995"/>
                </a:lnTo>
                <a:lnTo>
                  <a:pt x="21600" y="10937"/>
                </a:lnTo>
                <a:lnTo>
                  <a:pt x="21262" y="10618"/>
                </a:lnTo>
                <a:lnTo>
                  <a:pt x="21464" y="10390"/>
                </a:lnTo>
                <a:lnTo>
                  <a:pt x="21464" y="6608"/>
                </a:lnTo>
                <a:lnTo>
                  <a:pt x="21195" y="6471"/>
                </a:lnTo>
                <a:lnTo>
                  <a:pt x="21397" y="6243"/>
                </a:lnTo>
                <a:lnTo>
                  <a:pt x="21600" y="501"/>
                </a:lnTo>
                <a:lnTo>
                  <a:pt x="21126" y="45"/>
                </a:lnTo>
                <a:lnTo>
                  <a:pt x="16334" y="0"/>
                </a:lnTo>
                <a:lnTo>
                  <a:pt x="12893" y="45"/>
                </a:lnTo>
                <a:lnTo>
                  <a:pt x="10665" y="45"/>
                </a:lnTo>
                <a:lnTo>
                  <a:pt x="6479" y="0"/>
                </a:lnTo>
                <a:close/>
              </a:path>
            </a:pathLst>
          </a:custGeom>
          <a:ln w="12700">
            <a:miter lim="400000"/>
          </a:ln>
          <a:effectLst>
            <a:outerShdw blurRad="190500" dist="76200" dir="2700000" rotWithShape="0">
              <a:srgbClr val="000000">
                <a:alpha val="75000"/>
              </a:srgbClr>
            </a:outerShdw>
            <a:reflection stA="50000" endPos="40000" dir="5400000" sy="-100000" algn="bl" rotWithShape="0"/>
          </a:effectLst>
        </p:spPr>
      </p:pic>
      <p:pic>
        <p:nvPicPr>
          <p:cNvPr id="365" name="American Revolution Title.png" descr="American Revolution Title.png"/>
          <p:cNvPicPr>
            <a:picLocks/>
          </p:cNvPicPr>
          <p:nvPr/>
        </p:nvPicPr>
        <p:blipFill>
          <a:blip r:embed="rId8">
            <a:extLst/>
          </a:blip>
          <a:stretch>
            <a:fillRect/>
          </a:stretch>
        </p:blipFill>
        <p:spPr>
          <a:xfrm>
            <a:off x="193367" y="-21647"/>
            <a:ext cx="12524258" cy="1262483"/>
          </a:xfrm>
          <a:prstGeom prst="rect">
            <a:avLst/>
          </a:prstGeom>
          <a:ln w="12700">
            <a:miter lim="400000"/>
          </a:ln>
          <a:effectLst>
            <a:outerShdw blurRad="50800" dist="97114" dir="4157850" rotWithShape="0">
              <a:srgbClr val="000000"/>
            </a:outerShdw>
          </a:effectLst>
        </p:spPr>
      </p:pic>
      <p:sp>
        <p:nvSpPr>
          <p:cNvPr id="366" name="V. Patriots declare independence"/>
          <p:cNvSpPr txBox="1"/>
          <p:nvPr/>
        </p:nvSpPr>
        <p:spPr>
          <a:xfrm>
            <a:off x="141090" y="903303"/>
            <a:ext cx="12041918" cy="938978"/>
          </a:xfrm>
          <a:prstGeom prst="rect">
            <a:avLst/>
          </a:prstGeom>
          <a:ln w="12700">
            <a:miter lim="400000"/>
          </a:ln>
          <a:effectLst>
            <a:outerShdw blurRad="76200" dist="25400" dir="2560976" rotWithShape="0">
              <a:srgbClr val="000000"/>
            </a:outerShdw>
          </a:effectLst>
          <a:extLst>
            <a:ext uri="{C572A759-6A51-4108-AA02-DFA0A04FC94B}">
              <ma14:wrappingTextBoxFlag xmlns="" xmlns:ma14="http://schemas.microsoft.com/office/mac/drawingml/2011/main" val="1"/>
            </a:ext>
          </a:extLst>
        </p:spPr>
        <p:txBody>
          <a:bodyPr lIns="50800" tIns="50800" rIns="50800" bIns="50800" anchor="ctr"/>
          <a:lstStyle>
            <a:lvl1pPr algn="l">
              <a:defRPr sz="4400" cap="all" spc="-132">
                <a:solidFill>
                  <a:schemeClr val="accent4">
                    <a:hueOff val="102361"/>
                    <a:satOff val="14118"/>
                    <a:lumOff val="10675"/>
                  </a:schemeClr>
                </a:solidFill>
                <a:effectLst>
                  <a:outerShdw dist="63500" dir="2580000" rotWithShape="0">
                    <a:srgbClr val="000000"/>
                  </a:outerShdw>
                </a:effectLst>
                <a:latin typeface="Arial Black"/>
                <a:ea typeface="Arial Black"/>
                <a:cs typeface="Arial Black"/>
                <a:sym typeface="Arial Black"/>
              </a:defRPr>
            </a:lvl1pPr>
          </a:lstStyle>
          <a:p>
            <a:r>
              <a:t> V. Patriots declare independence</a:t>
            </a:r>
          </a:p>
        </p:txBody>
      </p:sp>
      <p:grpSp>
        <p:nvGrpSpPr>
          <p:cNvPr id="369" name="Group"/>
          <p:cNvGrpSpPr/>
          <p:nvPr/>
        </p:nvGrpSpPr>
        <p:grpSpPr>
          <a:xfrm>
            <a:off x="316324" y="6114749"/>
            <a:ext cx="6879083" cy="3464342"/>
            <a:chOff x="-63500" y="-63500"/>
            <a:chExt cx="6879081" cy="3464341"/>
          </a:xfrm>
        </p:grpSpPr>
        <p:pic>
          <p:nvPicPr>
            <p:cNvPr id="367" name="Rectangle" descr="Rectangle"/>
            <p:cNvPicPr>
              <a:picLocks/>
            </p:cNvPicPr>
            <p:nvPr/>
          </p:nvPicPr>
          <p:blipFill>
            <a:blip r:embed="rId9">
              <a:extLst/>
            </a:blip>
            <a:stretch>
              <a:fillRect/>
            </a:stretch>
          </p:blipFill>
          <p:spPr>
            <a:xfrm>
              <a:off x="-63500" y="-63500"/>
              <a:ext cx="6879082" cy="3464342"/>
            </a:xfrm>
            <a:prstGeom prst="rect">
              <a:avLst/>
            </a:prstGeom>
            <a:effectLst>
              <a:outerShdw blurRad="228600" dir="2700000" rotWithShape="0">
                <a:srgbClr val="000000"/>
              </a:outerShdw>
              <a:reflection stA="43750" endPos="40000" dir="5400000" sy="-100000" algn="bl" rotWithShape="0"/>
            </a:effectLst>
          </p:spPr>
        </p:pic>
        <p:sp>
          <p:nvSpPr>
            <p:cNvPr id="368" name="Declaration of Independence break up letter w/England…"/>
            <p:cNvSpPr txBox="1"/>
            <p:nvPr/>
          </p:nvSpPr>
          <p:spPr>
            <a:xfrm>
              <a:off x="110300" y="139202"/>
              <a:ext cx="6531482" cy="30589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p>
              <a:pPr algn="l">
                <a:lnSpc>
                  <a:spcPts val="3200"/>
                </a:lnSpc>
                <a:spcBef>
                  <a:spcPts val="500"/>
                </a:spcBef>
                <a:defRPr sz="2900" u="sng">
                  <a:latin typeface="Arial"/>
                  <a:ea typeface="Arial"/>
                  <a:cs typeface="Arial"/>
                  <a:sym typeface="Arial"/>
                </a:defRPr>
              </a:pPr>
              <a:r>
                <a:rPr sz="3900" b="1" spc="-156" dirty="0"/>
                <a:t>Declaration of Independence</a:t>
              </a:r>
              <a:r>
                <a:rPr b="1" u="none" dirty="0"/>
                <a:t> </a:t>
              </a:r>
              <a:r>
                <a:rPr u="none" dirty="0"/>
                <a:t>break up letter w/England</a:t>
              </a:r>
            </a:p>
            <a:p>
              <a:pPr marL="280126" lvl="1" indent="-51526" algn="l">
                <a:lnSpc>
                  <a:spcPts val="3200"/>
                </a:lnSpc>
                <a:spcBef>
                  <a:spcPts val="1300"/>
                </a:spcBef>
                <a:tabLst>
                  <a:tab pos="215900" algn="l"/>
                  <a:tab pos="469900" algn="l"/>
                </a:tabLst>
                <a:defRPr sz="2900">
                  <a:latin typeface="Arial"/>
                  <a:ea typeface="Arial"/>
                  <a:cs typeface="Arial"/>
                  <a:sym typeface="Arial"/>
                </a:defRPr>
              </a:pPr>
              <a:r>
                <a:rPr dirty="0"/>
                <a:t>- </a:t>
              </a:r>
              <a:r>
                <a:rPr u="sng" dirty="0"/>
                <a:t>Thomas Jefferson</a:t>
              </a:r>
              <a:r>
                <a:rPr dirty="0"/>
                <a:t> - principal author</a:t>
              </a:r>
            </a:p>
            <a:p>
              <a:pPr marL="475074" indent="-475074" algn="l">
                <a:lnSpc>
                  <a:spcPts val="3200"/>
                </a:lnSpc>
                <a:spcBef>
                  <a:spcPts val="500"/>
                </a:spcBef>
                <a:tabLst>
                  <a:tab pos="469900" algn="l"/>
                </a:tabLst>
                <a:defRPr sz="2900">
                  <a:latin typeface="Arial"/>
                  <a:ea typeface="Arial"/>
                  <a:cs typeface="Arial"/>
                  <a:sym typeface="Arial"/>
                </a:defRPr>
              </a:pPr>
              <a:r>
                <a:rPr dirty="0"/>
                <a:t>  - people have basic rights that can’t be taken away by govt.</a:t>
              </a:r>
            </a:p>
            <a:p>
              <a:pPr marL="280126" indent="-280126" algn="l">
                <a:lnSpc>
                  <a:spcPts val="3200"/>
                </a:lnSpc>
                <a:spcBef>
                  <a:spcPts val="500"/>
                </a:spcBef>
                <a:defRPr sz="2900">
                  <a:latin typeface="Arial"/>
                  <a:ea typeface="Arial"/>
                  <a:cs typeface="Arial"/>
                  <a:sym typeface="Arial"/>
                </a:defRPr>
              </a:pPr>
              <a:r>
                <a:rPr dirty="0"/>
                <a:t>    - the people have a right to rebel</a:t>
              </a:r>
            </a:p>
          </p:txBody>
        </p:sp>
      </p:grpSp>
      <p:pic>
        <p:nvPicPr>
          <p:cNvPr id="370" name="Broken_heart.svg.png" descr="Broken_heart.svg.png"/>
          <p:cNvPicPr>
            <a:picLocks noChangeAspect="1"/>
          </p:cNvPicPr>
          <p:nvPr/>
        </p:nvPicPr>
        <p:blipFill>
          <a:blip r:embed="rId10">
            <a:extLst/>
          </a:blip>
          <a:stretch>
            <a:fillRect/>
          </a:stretch>
        </p:blipFill>
        <p:spPr>
          <a:xfrm>
            <a:off x="350898" y="5640095"/>
            <a:ext cx="1133082" cy="929128"/>
          </a:xfrm>
          <a:prstGeom prst="rect">
            <a:avLst/>
          </a:prstGeom>
          <a:ln w="12700">
            <a:miter lim="400000"/>
          </a:ln>
          <a:effectLst>
            <a:outerShdw blurRad="88900" dist="12210" dir="3222370" rotWithShape="0">
              <a:srgbClr val="000000"/>
            </a:outerShdw>
          </a:effectLst>
        </p:spPr>
      </p:pic>
      <p:pic>
        <p:nvPicPr>
          <p:cNvPr id="12" name="Rectangle" descr="Rectangle"/>
          <p:cNvPicPr>
            <a:picLocks/>
          </p:cNvPicPr>
          <p:nvPr/>
        </p:nvPicPr>
        <p:blipFill>
          <a:blip r:embed="rId9">
            <a:extLst/>
          </a:blip>
          <a:stretch>
            <a:fillRect/>
          </a:stretch>
        </p:blipFill>
        <p:spPr>
          <a:xfrm>
            <a:off x="350898" y="1842281"/>
            <a:ext cx="6879084" cy="3464343"/>
          </a:xfrm>
          <a:prstGeom prst="rect">
            <a:avLst/>
          </a:prstGeom>
          <a:effectLst>
            <a:outerShdw blurRad="228600" dir="2700000" rotWithShape="0">
              <a:srgbClr val="000000"/>
            </a:outerShdw>
            <a:reflection stA="43750" endPos="40000" dir="5400000" sy="-100000" algn="bl" rotWithShape="0"/>
          </a:effectLst>
        </p:spPr>
      </p:pic>
      <p:sp>
        <p:nvSpPr>
          <p:cNvPr id="3" name="TextBox 2"/>
          <p:cNvSpPr txBox="1"/>
          <p:nvPr/>
        </p:nvSpPr>
        <p:spPr>
          <a:xfrm>
            <a:off x="703384" y="2036593"/>
            <a:ext cx="6318223" cy="30572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2400" dirty="0"/>
              <a:t>On July 2, 1776, the delegates voted unanimously that the American colonies were free, and on July 4, 1776, they adopted the Declaration of Independence. While delegates created a formal copy of the Declaration, the document was read to a crowd in front of the Philadelphia State House—now called </a:t>
            </a:r>
            <a:r>
              <a:rPr lang="en-US" sz="2400" u="sng" dirty="0"/>
              <a:t>Independence Hall</a:t>
            </a:r>
            <a:r>
              <a:rPr lang="en-US" sz="2400" dirty="0"/>
              <a:t>.</a:t>
            </a:r>
          </a:p>
        </p:txBody>
      </p:sp>
      <p:pic>
        <p:nvPicPr>
          <p:cNvPr id="14" name="Rectangle" descr="Rectangle"/>
          <p:cNvPicPr>
            <a:picLocks/>
          </p:cNvPicPr>
          <p:nvPr/>
        </p:nvPicPr>
        <p:blipFill>
          <a:blip r:embed="rId9">
            <a:extLst/>
          </a:blip>
          <a:stretch>
            <a:fillRect/>
          </a:stretch>
        </p:blipFill>
        <p:spPr>
          <a:xfrm>
            <a:off x="7195407" y="3788230"/>
            <a:ext cx="5758627" cy="5923736"/>
          </a:xfrm>
          <a:prstGeom prst="rect">
            <a:avLst/>
          </a:prstGeom>
          <a:effectLst>
            <a:outerShdw blurRad="228600" dir="2700000" rotWithShape="0">
              <a:srgbClr val="000000"/>
            </a:outerShdw>
            <a:reflection stA="43750" endPos="40000" dir="5400000" sy="-100000" algn="bl" rotWithShape="0"/>
          </a:effectLst>
        </p:spPr>
      </p:pic>
      <p:sp>
        <p:nvSpPr>
          <p:cNvPr id="15" name="TextBox 14"/>
          <p:cNvSpPr txBox="1"/>
          <p:nvPr/>
        </p:nvSpPr>
        <p:spPr>
          <a:xfrm>
            <a:off x="7345641" y="4223283"/>
            <a:ext cx="5371984" cy="53347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2800" b="1" dirty="0" smtClean="0"/>
              <a:t>Influence of </a:t>
            </a:r>
            <a:r>
              <a:rPr lang="en-US" sz="2800" b="1" u="sng" dirty="0" smtClean="0"/>
              <a:t>John Locke:</a:t>
            </a:r>
          </a:p>
          <a:p>
            <a:pPr marL="457200" indent="-457200">
              <a:buFont typeface="+mj-lt"/>
              <a:buAutoNum type="arabicPeriod"/>
            </a:pPr>
            <a:r>
              <a:rPr lang="en-US" sz="2400" u="sng" dirty="0" smtClean="0"/>
              <a:t> </a:t>
            </a:r>
            <a:r>
              <a:rPr lang="en-US" sz="2400" dirty="0" smtClean="0"/>
              <a:t> </a:t>
            </a:r>
            <a:r>
              <a:rPr lang="en-US" sz="2400" dirty="0"/>
              <a:t>“natural rights” to life, liberty, and property. Jefferson described these rights as “Life, Liberty and the pursuit of Happiness</a:t>
            </a:r>
            <a:r>
              <a:rPr lang="en-US" sz="2400" dirty="0" smtClean="0"/>
              <a:t>.”</a:t>
            </a:r>
          </a:p>
          <a:p>
            <a:pPr marL="457200" indent="-457200">
              <a:buFont typeface="+mj-lt"/>
              <a:buAutoNum type="arabicPeriod"/>
            </a:pPr>
            <a:r>
              <a:rPr lang="en-US" sz="2400" dirty="0" smtClean="0"/>
              <a:t>Governments </a:t>
            </a:r>
            <a:r>
              <a:rPr lang="en-US" sz="2400" dirty="0"/>
              <a:t>derive “their just powers from the consent of the governed”—that is, from the people. This right of consent gave the people the right “to alter or to abolish” any government that threatened their unalienable rights and to install a government that would uphold these principles. </a:t>
            </a:r>
          </a:p>
        </p:txBody>
      </p:sp>
    </p:spTree>
  </p:cSld>
  <p:clrMapOvr>
    <a:masterClrMapping/>
  </p:clrMapOvr>
  <mc:AlternateContent xmlns:mc="http://schemas.openxmlformats.org/markup-compatibility/2006" xmlns:p14="http://schemas.microsoft.com/office/powerpoint/2010/main">
    <mc:Choice xmlns="" xmlns:p15="http://schemas.microsoft.com/office/powerpoint/2012/main" Requires="p15">
      <p:transition xmlns:p14="http://schemas.microsoft.com/office/powerpoint/2010/main" spd="med" advClick="1" p14:dur="1000">
        <p15:prstTrans prst="pageCurlDouble"/>
      </p:transition>
    </mc:Choice>
    <mc:Choice Requires="p14">
      <p:transition spd="slow">
        <p14:prism dir="d"/>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14:presetBounceEnd="60000">
                                      <p:stCondLst>
                                        <p:cond delay="0"/>
                                      </p:stCondLst>
                                      <p:childTnLst>
                                        <p:set>
                                          <p:cBhvr>
                                            <p:cTn id="6" fill="hold"/>
                                            <p:tgtEl>
                                              <p:spTgt spid="366"/>
                                            </p:tgtEl>
                                            <p:attrNameLst>
                                              <p:attrName>style.visibility</p:attrName>
                                            </p:attrNameLst>
                                          </p:cBhvr>
                                          <p:to>
                                            <p:strVal val="visible"/>
                                          </p:to>
                                        </p:set>
                                        <p:anim calcmode="lin" valueType="num" p14:bounceEnd="60000">
                                          <p:cBhvr>
                                            <p:cTn id="7" dur="1500" fill="hold"/>
                                            <p:tgtEl>
                                              <p:spTgt spid="366"/>
                                            </p:tgtEl>
                                            <p:attrNameLst>
                                              <p:attrName>ppt_x</p:attrName>
                                            </p:attrNameLst>
                                          </p:cBhvr>
                                          <p:tavLst>
                                            <p:tav tm="0">
                                              <p:val>
                                                <p:strVal val="0-#ppt_w/2"/>
                                              </p:val>
                                            </p:tav>
                                            <p:tav tm="100000">
                                              <p:val>
                                                <p:strVal val="#ppt_x"/>
                                              </p:val>
                                            </p:tav>
                                          </p:tavLst>
                                        </p:anim>
                                        <p:anim calcmode="lin" valueType="num" p14:bounceEnd="60000">
                                          <p:cBhvr>
                                            <p:cTn id="8" dur="1500" fill="hold"/>
                                            <p:tgtEl>
                                              <p:spTgt spid="366"/>
                                            </p:tgtEl>
                                            <p:attrNameLst>
                                              <p:attrName>ppt_y</p:attrName>
                                            </p:attrNameLst>
                                          </p:cBhvr>
                                          <p:tavLst>
                                            <p:tav tm="0">
                                              <p:val>
                                                <p:strVal val="#ppt_y"/>
                                              </p:val>
                                            </p:tav>
                                            <p:tav tm="100000">
                                              <p:val>
                                                <p:strVal val="#ppt_y"/>
                                              </p:val>
                                            </p:tav>
                                          </p:tavLst>
                                        </p:anim>
                                      </p:childTnLst>
                                    </p:cTn>
                                  </p:par>
                                  <p:par>
                                    <p:cTn id="9" presetID="2" presetClass="entr" presetSubtype="8" fill="hold" grpId="2" nodeType="withEffect" p14:presetBounceEnd="80000">
                                      <p:stCondLst>
                                        <p:cond delay="0"/>
                                      </p:stCondLst>
                                      <p:childTnLst>
                                        <p:set>
                                          <p:cBhvr>
                                            <p:cTn id="10" dur="1" fill="hold">
                                              <p:stCondLst>
                                                <p:cond delay="0"/>
                                              </p:stCondLst>
                                            </p:cTn>
                                            <p:tgtEl>
                                              <p:spTgt spid="369"/>
                                            </p:tgtEl>
                                            <p:attrNameLst>
                                              <p:attrName>style.visibility</p:attrName>
                                            </p:attrNameLst>
                                          </p:cBhvr>
                                          <p:to>
                                            <p:strVal val="visible"/>
                                          </p:to>
                                        </p:set>
                                        <p:anim calcmode="lin" valueType="num" p14:bounceEnd="80000">
                                          <p:cBhvr additive="base">
                                            <p:cTn id="11" dur="1000" fill="hold"/>
                                            <p:tgtEl>
                                              <p:spTgt spid="369"/>
                                            </p:tgtEl>
                                            <p:attrNameLst>
                                              <p:attrName>ppt_x</p:attrName>
                                            </p:attrNameLst>
                                          </p:cBhvr>
                                          <p:tavLst>
                                            <p:tav tm="0">
                                              <p:val>
                                                <p:strVal val="0-#ppt_w/2"/>
                                              </p:val>
                                            </p:tav>
                                            <p:tav tm="100000">
                                              <p:val>
                                                <p:strVal val="#ppt_x"/>
                                              </p:val>
                                            </p:tav>
                                          </p:tavLst>
                                        </p:anim>
                                        <p:anim calcmode="lin" valueType="num" p14:bounceEnd="80000">
                                          <p:cBhvr additive="base">
                                            <p:cTn id="12" dur="1000" fill="hold"/>
                                            <p:tgtEl>
                                              <p:spTgt spid="369"/>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 presetClass="entr" presetSubtype="4" fill="hold" grpId="3" nodeType="afterEffect" p14:presetBounceEnd="60000">
                                      <p:stCondLst>
                                        <p:cond delay="0"/>
                                      </p:stCondLst>
                                      <p:iterate>
                                        <p:tmAbs val="0"/>
                                      </p:iterate>
                                      <p:childTnLst>
                                        <p:set>
                                          <p:cBhvr>
                                            <p:cTn id="15" fill="hold"/>
                                            <p:tgtEl>
                                              <p:spTgt spid="364"/>
                                            </p:tgtEl>
                                            <p:attrNameLst>
                                              <p:attrName>style.visibility</p:attrName>
                                            </p:attrNameLst>
                                          </p:cBhvr>
                                          <p:to>
                                            <p:strVal val="visible"/>
                                          </p:to>
                                        </p:set>
                                        <p:anim calcmode="lin" valueType="num" p14:bounceEnd="60000">
                                          <p:cBhvr>
                                            <p:cTn id="16" dur="1000" fill="hold"/>
                                            <p:tgtEl>
                                              <p:spTgt spid="364"/>
                                            </p:tgtEl>
                                            <p:attrNameLst>
                                              <p:attrName>ppt_x</p:attrName>
                                            </p:attrNameLst>
                                          </p:cBhvr>
                                          <p:tavLst>
                                            <p:tav tm="0">
                                              <p:val>
                                                <p:strVal val="#ppt_x"/>
                                              </p:val>
                                            </p:tav>
                                            <p:tav tm="100000">
                                              <p:val>
                                                <p:strVal val="#ppt_x"/>
                                              </p:val>
                                            </p:tav>
                                          </p:tavLst>
                                        </p:anim>
                                        <p:anim calcmode="lin" valueType="num" p14:bounceEnd="60000">
                                          <p:cBhvr>
                                            <p:cTn id="17" dur="1000" fill="hold"/>
                                            <p:tgtEl>
                                              <p:spTgt spid="364"/>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mediacall" presetSubtype="0" fill="hold" nodeType="afterEffect">
                                      <p:stCondLst>
                                        <p:cond delay="0"/>
                                      </p:stCondLst>
                                      <p:childTnLst>
                                        <p:cmd type="call" cmd="playFrom(0.0)">
                                          <p:cBhvr>
                                            <p:cTn id="20" dur="11416" fill="hold"/>
                                            <p:tgtEl>
                                              <p:spTgt spid="362"/>
                                            </p:tgtEl>
                                          </p:cBhvr>
                                        </p:cmd>
                                      </p:childTnLst>
                                    </p:cTn>
                                  </p:par>
                                </p:childTnLst>
                              </p:cTn>
                            </p:par>
                          </p:childTnLst>
                        </p:cTn>
                      </p:par>
                      <p:par>
                        <p:cTn id="21" fill="hold">
                          <p:stCondLst>
                            <p:cond delay="indefinite"/>
                          </p:stCondLst>
                          <p:childTnLst>
                            <p:par>
                              <p:cTn id="22" fill="hold">
                                <p:stCondLst>
                                  <p:cond delay="0"/>
                                </p:stCondLst>
                                <p:childTnLst>
                                  <p:par>
                                    <p:cTn id="23" presetID="6" presetClass="emph" presetSubtype="0" accel="50000" fill="hold" grpId="5" nodeType="clickEffect" p14:presetBounceEnd="80000">
                                      <p:stCondLst>
                                        <p:cond delay="0"/>
                                      </p:stCondLst>
                                      <p:childTnLst>
                                        <p:animScale p14:bounceEnd="80000">
                                          <p:cBhvr>
                                            <p:cTn id="24" dur="1000" fill="hold"/>
                                            <p:tgtEl>
                                              <p:spTgt spid="364"/>
                                            </p:tgtEl>
                                          </p:cBhvr>
                                          <p:by x="177692" y="177692"/>
                                        </p:animScale>
                                      </p:childTnLst>
                                    </p:cTn>
                                  </p:par>
                                </p:childTnLst>
                              </p:cTn>
                            </p:par>
                            <p:par>
                              <p:cTn id="25" fill="hold">
                                <p:stCondLst>
                                  <p:cond delay="0"/>
                                </p:stCondLst>
                                <p:childTnLst>
                                  <p:par>
                                    <p:cTn id="26" presetID="-1" presetClass="path" presetSubtype="0" accel="50000" decel="50000" fill="hold" nodeType="withEffect">
                                      <p:stCondLst>
                                        <p:cond delay="0"/>
                                      </p:stCondLst>
                                      <p:childTnLst>
                                        <p:animMotion origin="layout" path="M 0.000000 0.000000 L -0.181402 0.603652" pathEditMode="relative">
                                          <p:cBhvr>
                                            <p:cTn id="27" dur="1000" fill="hold"/>
                                            <p:tgtEl>
                                              <p:spTgt spid="36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8" repeatCount="indefinite" fill="hold" display="0">
                      <p:stCondLst>
                        <p:cond delay="indefinite"/>
                      </p:stCondLst>
                    </p:cTn>
                    <p:tgtEl>
                      <p:spTgt spid="362"/>
                    </p:tgtEl>
                  </p:cMediaNode>
                </p:video>
              </p:childTnLst>
            </p:cTn>
          </p:par>
        </p:tnLst>
        <p:bldLst>
          <p:bldP spid="364" grpId="3" animBg="1" advAuto="0"/>
          <p:bldP spid="364" grpId="5" animBg="1" advAuto="0"/>
          <p:bldP spid="366" grpId="1" animBg="1" advAuto="0"/>
          <p:bldP spid="369" grpId="2" animBg="1" advAuto="0"/>
        </p:bldLst>
      </p:timing>
    </mc:Choice>
    <mc:Fallback xmlns="">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childTnLst>
                                        <p:set>
                                          <p:cBhvr>
                                            <p:cTn id="6" fill="hold"/>
                                            <p:tgtEl>
                                              <p:spTgt spid="366"/>
                                            </p:tgtEl>
                                            <p:attrNameLst>
                                              <p:attrName>style.visibility</p:attrName>
                                            </p:attrNameLst>
                                          </p:cBhvr>
                                          <p:to>
                                            <p:strVal val="visible"/>
                                          </p:to>
                                        </p:set>
                                        <p:anim calcmode="lin" valueType="num">
                                          <p:cBhvr>
                                            <p:cTn id="7" dur="1500" fill="hold"/>
                                            <p:tgtEl>
                                              <p:spTgt spid="366"/>
                                            </p:tgtEl>
                                            <p:attrNameLst>
                                              <p:attrName>ppt_x</p:attrName>
                                            </p:attrNameLst>
                                          </p:cBhvr>
                                          <p:tavLst>
                                            <p:tav tm="0">
                                              <p:val>
                                                <p:strVal val="0-#ppt_w/2"/>
                                              </p:val>
                                            </p:tav>
                                            <p:tav tm="100000">
                                              <p:val>
                                                <p:strVal val="#ppt_x"/>
                                              </p:val>
                                            </p:tav>
                                          </p:tavLst>
                                        </p:anim>
                                        <p:anim calcmode="lin" valueType="num">
                                          <p:cBhvr>
                                            <p:cTn id="8" dur="1500" fill="hold"/>
                                            <p:tgtEl>
                                              <p:spTgt spid="366"/>
                                            </p:tgtEl>
                                            <p:attrNameLst>
                                              <p:attrName>ppt_y</p:attrName>
                                            </p:attrNameLst>
                                          </p:cBhvr>
                                          <p:tavLst>
                                            <p:tav tm="0">
                                              <p:val>
                                                <p:strVal val="#ppt_y"/>
                                              </p:val>
                                            </p:tav>
                                            <p:tav tm="100000">
                                              <p:val>
                                                <p:strVal val="#ppt_y"/>
                                              </p:val>
                                            </p:tav>
                                          </p:tavLst>
                                        </p:anim>
                                      </p:childTnLst>
                                    </p:cTn>
                                  </p:par>
                                  <p:par>
                                    <p:cTn id="9" presetID="2" presetClass="entr" presetSubtype="8" fill="hold" grpId="2" nodeType="withEffect">
                                      <p:stCondLst>
                                        <p:cond delay="0"/>
                                      </p:stCondLst>
                                      <p:childTnLst>
                                        <p:set>
                                          <p:cBhvr>
                                            <p:cTn id="10" dur="1" fill="hold">
                                              <p:stCondLst>
                                                <p:cond delay="0"/>
                                              </p:stCondLst>
                                            </p:cTn>
                                            <p:tgtEl>
                                              <p:spTgt spid="369"/>
                                            </p:tgtEl>
                                            <p:attrNameLst>
                                              <p:attrName>style.visibility</p:attrName>
                                            </p:attrNameLst>
                                          </p:cBhvr>
                                          <p:to>
                                            <p:strVal val="visible"/>
                                          </p:to>
                                        </p:set>
                                        <p:anim calcmode="lin" valueType="num">
                                          <p:cBhvr additive="base">
                                            <p:cTn id="11" dur="1000" fill="hold"/>
                                            <p:tgtEl>
                                              <p:spTgt spid="369"/>
                                            </p:tgtEl>
                                            <p:attrNameLst>
                                              <p:attrName>ppt_x</p:attrName>
                                            </p:attrNameLst>
                                          </p:cBhvr>
                                          <p:tavLst>
                                            <p:tav tm="0">
                                              <p:val>
                                                <p:strVal val="0-#ppt_w/2"/>
                                              </p:val>
                                            </p:tav>
                                            <p:tav tm="100000">
                                              <p:val>
                                                <p:strVal val="#ppt_x"/>
                                              </p:val>
                                            </p:tav>
                                          </p:tavLst>
                                        </p:anim>
                                        <p:anim calcmode="lin" valueType="num">
                                          <p:cBhvr additive="base">
                                            <p:cTn id="12" dur="1000" fill="hold"/>
                                            <p:tgtEl>
                                              <p:spTgt spid="369"/>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 presetClass="entr" presetSubtype="4" fill="hold" grpId="3" nodeType="afterEffect">
                                      <p:stCondLst>
                                        <p:cond delay="0"/>
                                      </p:stCondLst>
                                      <p:iterate>
                                        <p:tmAbs val="0"/>
                                      </p:iterate>
                                      <p:childTnLst>
                                        <p:set>
                                          <p:cBhvr>
                                            <p:cTn id="15" fill="hold"/>
                                            <p:tgtEl>
                                              <p:spTgt spid="364"/>
                                            </p:tgtEl>
                                            <p:attrNameLst>
                                              <p:attrName>style.visibility</p:attrName>
                                            </p:attrNameLst>
                                          </p:cBhvr>
                                          <p:to>
                                            <p:strVal val="visible"/>
                                          </p:to>
                                        </p:set>
                                        <p:anim calcmode="lin" valueType="num">
                                          <p:cBhvr>
                                            <p:cTn id="16" dur="1000" fill="hold"/>
                                            <p:tgtEl>
                                              <p:spTgt spid="364"/>
                                            </p:tgtEl>
                                            <p:attrNameLst>
                                              <p:attrName>ppt_x</p:attrName>
                                            </p:attrNameLst>
                                          </p:cBhvr>
                                          <p:tavLst>
                                            <p:tav tm="0">
                                              <p:val>
                                                <p:strVal val="#ppt_x"/>
                                              </p:val>
                                            </p:tav>
                                            <p:tav tm="100000">
                                              <p:val>
                                                <p:strVal val="#ppt_x"/>
                                              </p:val>
                                            </p:tav>
                                          </p:tavLst>
                                        </p:anim>
                                        <p:anim calcmode="lin" valueType="num">
                                          <p:cBhvr>
                                            <p:cTn id="17" dur="1000" fill="hold"/>
                                            <p:tgtEl>
                                              <p:spTgt spid="364"/>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mediacall" presetSubtype="0" fill="hold" nodeType="afterEffect">
                                      <p:stCondLst>
                                        <p:cond delay="0"/>
                                      </p:stCondLst>
                                      <p:childTnLst>
                                        <p:cmd type="call" cmd="playFrom(0.0)">
                                          <p:cBhvr>
                                            <p:cTn id="20" dur="11416" fill="hold"/>
                                            <p:tgtEl>
                                              <p:spTgt spid="362"/>
                                            </p:tgtEl>
                                          </p:cBhvr>
                                        </p:cmd>
                                      </p:childTnLst>
                                    </p:cTn>
                                  </p:par>
                                </p:childTnLst>
                              </p:cTn>
                            </p:par>
                          </p:childTnLst>
                        </p:cTn>
                      </p:par>
                      <p:par>
                        <p:cTn id="21" fill="hold">
                          <p:stCondLst>
                            <p:cond delay="indefinite"/>
                          </p:stCondLst>
                          <p:childTnLst>
                            <p:par>
                              <p:cTn id="22" fill="hold">
                                <p:stCondLst>
                                  <p:cond delay="0"/>
                                </p:stCondLst>
                                <p:childTnLst>
                                  <p:par>
                                    <p:cTn id="23" presetID="6" presetClass="emph" presetSubtype="0" accel="50000" fill="hold" grpId="5" nodeType="clickEffect">
                                      <p:stCondLst>
                                        <p:cond delay="0"/>
                                      </p:stCondLst>
                                      <p:childTnLst>
                                        <p:animScale>
                                          <p:cBhvr>
                                            <p:cTn id="24" dur="1000" fill="hold"/>
                                            <p:tgtEl>
                                              <p:spTgt spid="364"/>
                                            </p:tgtEl>
                                          </p:cBhvr>
                                          <p:by x="177692" y="177692"/>
                                        </p:animScale>
                                      </p:childTnLst>
                                    </p:cTn>
                                  </p:par>
                                </p:childTnLst>
                              </p:cTn>
                            </p:par>
                            <p:par>
                              <p:cTn id="25" fill="hold">
                                <p:stCondLst>
                                  <p:cond delay="0"/>
                                </p:stCondLst>
                                <p:childTnLst>
                                  <p:par>
                                    <p:cTn id="26" presetID="-1" presetClass="path" presetSubtype="0" accel="50000" decel="50000" fill="hold" nodeType="withEffect">
                                      <p:stCondLst>
                                        <p:cond delay="0"/>
                                      </p:stCondLst>
                                      <p:childTnLst>
                                        <p:animMotion origin="layout" path="M 0.000000 0.000000 L -0.181402 0.603652" pathEditMode="relative">
                                          <p:cBhvr>
                                            <p:cTn id="27" dur="1000" fill="hold"/>
                                            <p:tgtEl>
                                              <p:spTgt spid="36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8" repeatCount="indefinite" fill="hold" display="0">
                      <p:stCondLst>
                        <p:cond delay="indefinite"/>
                      </p:stCondLst>
                    </p:cTn>
                    <p:tgtEl>
                      <p:spTgt spid="362"/>
                    </p:tgtEl>
                  </p:cMediaNode>
                </p:video>
              </p:childTnLst>
            </p:cTn>
          </p:par>
        </p:tnLst>
        <p:bldLst>
          <p:bldP spid="364" grpId="3" animBg="1" advAuto="0"/>
          <p:bldP spid="364" grpId="5" animBg="1" advAuto="0"/>
          <p:bldP spid="366" grpId="1" animBg="1" advAuto="0"/>
          <p:bldP spid="369" grpId="2" animBg="1" advAuto="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Thomas_Jefferson_(by_Rembrandt_Peale,_1800).jpg" descr="Thomas_Jefferson_(by_Rembrandt_Peale,_1800).jpg"/>
          <p:cNvPicPr>
            <a:picLocks/>
          </p:cNvPicPr>
          <p:nvPr/>
        </p:nvPicPr>
        <p:blipFill>
          <a:blip r:embed="rId7">
            <a:extLst/>
          </a:blip>
          <a:srcRect t="11158" r="75109" b="26495"/>
          <a:stretch>
            <a:fillRect/>
          </a:stretch>
        </p:blipFill>
        <p:spPr>
          <a:xfrm>
            <a:off x="7971809" y="41671"/>
            <a:ext cx="5026276" cy="9670294"/>
          </a:xfrm>
          <a:prstGeom prst="rect">
            <a:avLst/>
          </a:prstGeom>
          <a:ln w="12700">
            <a:miter lim="400000"/>
          </a:ln>
        </p:spPr>
      </p:pic>
      <p:pic>
        <p:nvPicPr>
          <p:cNvPr id="151" name="Jefferson.mp4" descr="Jefferson.mp4"/>
          <p:cNvPicPr>
            <a:picLocks/>
          </p:cNvPicPr>
          <p:nvPr>
            <a:videoFile r:link="rId2"/>
            <p:extLst>
              <p:ext uri="{DAA4B4D4-6D71-4841-9C94-3DE7FCFB9230}">
                <p14:media xmlns:p14="http://schemas.microsoft.com/office/powerpoint/2010/main" r:embed="rId1"/>
              </p:ext>
            </p:extLst>
          </p:nvPr>
        </p:nvPicPr>
        <p:blipFill>
          <a:blip r:embed="rId8">
            <a:extLst/>
          </a:blip>
          <a:stretch>
            <a:fillRect/>
          </a:stretch>
        </p:blipFill>
        <p:spPr>
          <a:xfrm>
            <a:off x="47342" y="321223"/>
            <a:ext cx="8243625" cy="8441472"/>
          </a:xfrm>
          <a:prstGeom prst="rect">
            <a:avLst/>
          </a:prstGeom>
          <a:ln w="12700">
            <a:miter lim="400000"/>
          </a:ln>
          <a:effectLst>
            <a:reflection stA="50000" endPos="40000" dir="5400000" sy="-100000" algn="bl" rotWithShape="0"/>
          </a:effectLst>
        </p:spPr>
      </p:pic>
      <p:sp>
        <p:nvSpPr>
          <p:cNvPr id="152" name="Rectangle"/>
          <p:cNvSpPr/>
          <p:nvPr/>
        </p:nvSpPr>
        <p:spPr>
          <a:xfrm>
            <a:off x="-28287" y="9124691"/>
            <a:ext cx="13061374" cy="700873"/>
          </a:xfrm>
          <a:prstGeom prst="rect">
            <a:avLst/>
          </a:prstGeom>
          <a:solidFill>
            <a:schemeClr val="accent5">
              <a:satOff val="19767"/>
              <a:lumOff val="-23491"/>
            </a:schemeClr>
          </a:solidFill>
          <a:ln w="12700">
            <a:miter lim="400000"/>
          </a:ln>
        </p:spPr>
        <p:txBody>
          <a:bodyPr lIns="50800" tIns="50800" rIns="50800" bIns="50800" anchor="ctr"/>
          <a:lstStyle/>
          <a:p>
            <a:pPr>
              <a:defRPr sz="2600"/>
            </a:pPr>
            <a:endParaRPr/>
          </a:p>
        </p:txBody>
      </p:sp>
      <p:pic>
        <p:nvPicPr>
          <p:cNvPr id="153" name="American Revolution Title.png" descr="American Revolution Title.png"/>
          <p:cNvPicPr>
            <a:picLocks/>
          </p:cNvPicPr>
          <p:nvPr/>
        </p:nvPicPr>
        <p:blipFill>
          <a:blip r:embed="rId9">
            <a:extLst/>
          </a:blip>
          <a:stretch>
            <a:fillRect/>
          </a:stretch>
        </p:blipFill>
        <p:spPr>
          <a:xfrm>
            <a:off x="193367" y="-21647"/>
            <a:ext cx="12524258" cy="1262483"/>
          </a:xfrm>
          <a:prstGeom prst="rect">
            <a:avLst/>
          </a:prstGeom>
          <a:ln w="12700">
            <a:miter lim="400000"/>
          </a:ln>
          <a:effectLst>
            <a:outerShdw blurRad="50800" dist="97114" dir="4157850" rotWithShape="0">
              <a:srgbClr val="000000"/>
            </a:outerShdw>
          </a:effectLst>
        </p:spPr>
      </p:pic>
      <p:sp>
        <p:nvSpPr>
          <p:cNvPr id="154" name="V. Patriots declare independence"/>
          <p:cNvSpPr txBox="1"/>
          <p:nvPr/>
        </p:nvSpPr>
        <p:spPr>
          <a:xfrm>
            <a:off x="141090" y="903303"/>
            <a:ext cx="12041918" cy="938978"/>
          </a:xfrm>
          <a:prstGeom prst="rect">
            <a:avLst/>
          </a:prstGeom>
          <a:ln w="12700">
            <a:miter lim="400000"/>
          </a:ln>
          <a:effectLst>
            <a:outerShdw blurRad="76200" dist="25400" dir="2560976" rotWithShape="0">
              <a:srgbClr val="000000"/>
            </a:outerShdw>
          </a:effectLst>
          <a:extLst>
            <a:ext uri="{C572A759-6A51-4108-AA02-DFA0A04FC94B}">
              <ma14:wrappingTextBoxFlag xmlns="" xmlns:ma14="http://schemas.microsoft.com/office/mac/drawingml/2011/main" val="1"/>
            </a:ext>
          </a:extLst>
        </p:spPr>
        <p:txBody>
          <a:bodyPr lIns="50800" tIns="50800" rIns="50800" bIns="50800" anchor="ctr"/>
          <a:lstStyle>
            <a:lvl1pPr algn="l">
              <a:defRPr sz="4400" cap="all" spc="-132">
                <a:solidFill>
                  <a:schemeClr val="accent4">
                    <a:hueOff val="102361"/>
                    <a:satOff val="14118"/>
                    <a:lumOff val="10675"/>
                  </a:schemeClr>
                </a:solidFill>
                <a:effectLst>
                  <a:outerShdw dist="63500" dir="2580000" rotWithShape="0">
                    <a:srgbClr val="000000"/>
                  </a:outerShdw>
                </a:effectLst>
                <a:latin typeface="Arial Black"/>
                <a:ea typeface="Arial Black"/>
                <a:cs typeface="Arial Black"/>
                <a:sym typeface="Arial Black"/>
              </a:defRPr>
            </a:lvl1pPr>
          </a:lstStyle>
          <a:p>
            <a:r>
              <a:t> V. Patriots declare independence</a:t>
            </a:r>
          </a:p>
        </p:txBody>
      </p:sp>
      <p:pic>
        <p:nvPicPr>
          <p:cNvPr id="159" name="Declaration of Inde TED.mp4" descr="Declaration of Inde TED.mp4"/>
          <p:cNvPicPr>
            <a:picLocks/>
          </p:cNvPicPr>
          <p:nvPr>
            <a:videoFile r:link="rId4"/>
            <p:extLst>
              <p:ext uri="{DAA4B4D4-6D71-4841-9C94-3DE7FCFB9230}">
                <p14:media xmlns:p14="http://schemas.microsoft.com/office/powerpoint/2010/main" r:embed="rId3"/>
              </p:ext>
            </p:extLst>
          </p:nvPr>
        </p:nvPicPr>
        <p:blipFill>
          <a:blip r:embed="rId10">
            <a:extLst/>
          </a:blip>
          <a:stretch>
            <a:fillRect/>
          </a:stretch>
        </p:blipFill>
        <p:spPr>
          <a:xfrm>
            <a:off x="13569043" y="4876818"/>
            <a:ext cx="5809129" cy="2764505"/>
          </a:xfrm>
          <a:prstGeom prst="rect">
            <a:avLst/>
          </a:prstGeom>
          <a:ln w="44450" cmpd="sng">
            <a:solidFill>
              <a:schemeClr val="bg1"/>
            </a:solidFill>
            <a:prstDash val="solid"/>
          </a:ln>
          <a:effectLst>
            <a:outerShdw blurRad="76200" dist="38100" dir="2700000" algn="tl" rotWithShape="0">
              <a:srgbClr val="000000"/>
            </a:outerShdw>
          </a:effectLst>
        </p:spPr>
      </p:pic>
      <p:sp>
        <p:nvSpPr>
          <p:cNvPr id="2" name="Rectangle 1"/>
          <p:cNvSpPr/>
          <p:nvPr/>
        </p:nvSpPr>
        <p:spPr>
          <a:xfrm>
            <a:off x="1971039" y="4195693"/>
            <a:ext cx="9466425" cy="4524315"/>
          </a:xfrm>
          <a:prstGeom prst="rect">
            <a:avLst/>
          </a:prstGeom>
          <a:gradFill>
            <a:gsLst>
              <a:gs pos="0">
                <a:srgbClr val="D6B19C"/>
              </a:gs>
              <a:gs pos="30000">
                <a:srgbClr val="D49E6C"/>
              </a:gs>
              <a:gs pos="70000">
                <a:srgbClr val="A65528"/>
              </a:gs>
              <a:gs pos="100000">
                <a:srgbClr val="663012"/>
              </a:gs>
            </a:gsLst>
            <a:lin ang="5400000" scaled="0"/>
          </a:gradFill>
        </p:spPr>
        <p:txBody>
          <a:bodyPr wrap="square">
            <a:spAutoFit/>
          </a:bodyPr>
          <a:lstStyle/>
          <a:p>
            <a:pPr lvl="0"/>
            <a:r>
              <a:rPr lang="en-US" dirty="0"/>
              <a:t>On July 2, 1776, the delegates voted unanimously that the American colonies were free, and on July </a:t>
            </a:r>
            <a:r>
              <a:rPr lang="en-US" dirty="0" smtClean="0"/>
              <a:t>4,1776 they </a:t>
            </a:r>
            <a:r>
              <a:rPr lang="en-US" dirty="0"/>
              <a:t>adopted the Declaration of Independence. </a:t>
            </a:r>
          </a:p>
          <a:p>
            <a:pPr lvl="0"/>
            <a:r>
              <a:rPr lang="en-US" dirty="0"/>
              <a:t>While delegates created a formal copy of the Declaration, the document was read to a crowd in front of the Philadelphia State House—now </a:t>
            </a:r>
            <a:r>
              <a:rPr lang="en-US" dirty="0" smtClean="0"/>
              <a:t>called </a:t>
            </a:r>
            <a:r>
              <a:rPr lang="en-US" u="sng" dirty="0" smtClean="0"/>
              <a:t>Independence Hall</a:t>
            </a:r>
            <a:r>
              <a:rPr lang="en-US" dirty="0"/>
              <a:t>.</a:t>
            </a:r>
          </a:p>
        </p:txBody>
      </p:sp>
    </p:spTree>
    <p:extLst>
      <p:ext uri="{BB962C8B-B14F-4D97-AF65-F5344CB8AC3E}">
        <p14:creationId xmlns:p14="http://schemas.microsoft.com/office/powerpoint/2010/main" val="4220664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iterate>
                                    <p:tmAbs val="0"/>
                                  </p:iterate>
                                  <p:childTnLst>
                                    <p:set>
                                      <p:cBhvr>
                                        <p:cTn id="6" fill="hold"/>
                                        <p:tgtEl>
                                          <p:spTgt spid="159"/>
                                        </p:tgtEl>
                                        <p:attrNameLst>
                                          <p:attrName>style.visibility</p:attrName>
                                        </p:attrNameLst>
                                      </p:cBhvr>
                                      <p:to>
                                        <p:strVal val="visible"/>
                                      </p:to>
                                    </p:set>
                                    <p:anim calcmode="lin" valueType="num">
                                      <p:cBhvr>
                                        <p:cTn id="7" dur="500" fill="hold"/>
                                        <p:tgtEl>
                                          <p:spTgt spid="159"/>
                                        </p:tgtEl>
                                        <p:attrNameLst>
                                          <p:attrName>ppt_x</p:attrName>
                                        </p:attrNameLst>
                                      </p:cBhvr>
                                      <p:tavLst>
                                        <p:tav tm="0">
                                          <p:val>
                                            <p:strVal val="#ppt_x"/>
                                          </p:val>
                                        </p:tav>
                                        <p:tav tm="100000">
                                          <p:val>
                                            <p:strVal val="#ppt_x"/>
                                          </p:val>
                                        </p:tav>
                                      </p:tavLst>
                                    </p:anim>
                                    <p:anim calcmode="lin" valueType="num">
                                      <p:cBhvr>
                                        <p:cTn id="8" dur="500" fill="hold"/>
                                        <p:tgtEl>
                                          <p:spTgt spid="15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197200" fill="hold"/>
                                        <p:tgtEl>
                                          <p:spTgt spid="15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2" fill="hold" display="0">
                  <p:stCondLst>
                    <p:cond delay="indefinite"/>
                  </p:stCondLst>
                </p:cTn>
                <p:tgtEl>
                  <p:spTgt spid="151"/>
                </p:tgtEl>
              </p:cMediaNode>
            </p:video>
            <p:video>
              <p:cMediaNode vol="100000">
                <p:cTn id="13" fill="hold" display="0">
                  <p:stCondLst>
                    <p:cond delay="indefinite"/>
                  </p:stCondLst>
                </p:cTn>
                <p:tgtEl>
                  <p:spTgt spid="159"/>
                </p:tgtEl>
              </p:cMediaNode>
            </p:video>
          </p:childTnLst>
        </p:cTn>
      </p:par>
    </p:tnLst>
    <p:bldLst>
      <p:bldP spid="159" grpId="0" animBg="1" advAuto="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809</TotalTime>
  <Words>3586</Words>
  <Application>Microsoft Office PowerPoint</Application>
  <PresentationFormat>Custom</PresentationFormat>
  <Paragraphs>158</Paragraphs>
  <Slides>11</Slides>
  <Notes>9</Notes>
  <HiddenSlides>0</HiddenSlides>
  <MMClips>6</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Black</vt:lpstr>
      <vt:lpstr>In 1754 Benjamin Franklin drew this image of a severed snake to encourage the British colonies to unite against the threat posed by French and Indian forces. It regained popularity later during the American Revolution.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alison_mclin</dc:creator>
  <cp:lastModifiedBy>Alison Mc Lin</cp:lastModifiedBy>
  <cp:revision>92</cp:revision>
  <dcterms:modified xsi:type="dcterms:W3CDTF">2018-08-27T17:01:18Z</dcterms:modified>
</cp:coreProperties>
</file>