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2" r:id="rId3"/>
    <p:sldMasterId id="2147483668" r:id="rId4"/>
    <p:sldMasterId id="2147483674" r:id="rId5"/>
    <p:sldMasterId id="2147483680" r:id="rId6"/>
    <p:sldMasterId id="2147483686" r:id="rId7"/>
    <p:sldMasterId id="2147483692" r:id="rId8"/>
  </p:sldMasterIdLst>
  <p:notesMasterIdLst>
    <p:notesMasterId r:id="rId23"/>
  </p:notesMasterIdLst>
  <p:handoutMasterIdLst>
    <p:handoutMasterId r:id="rId24"/>
  </p:handoutMasterIdLst>
  <p:sldIdLst>
    <p:sldId id="713" r:id="rId9"/>
    <p:sldId id="777" r:id="rId10"/>
    <p:sldId id="728" r:id="rId11"/>
    <p:sldId id="779" r:id="rId12"/>
    <p:sldId id="778" r:id="rId13"/>
    <p:sldId id="780" r:id="rId14"/>
    <p:sldId id="787" r:id="rId15"/>
    <p:sldId id="788" r:id="rId16"/>
    <p:sldId id="781" r:id="rId17"/>
    <p:sldId id="782" r:id="rId18"/>
    <p:sldId id="784" r:id="rId19"/>
    <p:sldId id="789" r:id="rId20"/>
    <p:sldId id="786" r:id="rId21"/>
    <p:sldId id="755" r:id="rId22"/>
  </p:sldIdLst>
  <p:sldSz cx="9144000" cy="6858000" type="screen4x3"/>
  <p:notesSz cx="7315200" cy="9601200"/>
  <p:defaultTextStyle>
    <a:defPPr>
      <a:defRPr lang="en-US"/>
    </a:defPPr>
    <a:lvl1pPr algn="l" rtl="0" fontAlgn="base">
      <a:spcBef>
        <a:spcPct val="0"/>
      </a:spcBef>
      <a:spcAft>
        <a:spcPct val="0"/>
      </a:spcAft>
      <a:defRPr sz="2200" kern="1200">
        <a:solidFill>
          <a:schemeClr val="tx1"/>
        </a:solidFill>
        <a:latin typeface="Verdana" pitchFamily="1" charset="0"/>
        <a:ea typeface="+mn-ea"/>
        <a:cs typeface="+mn-cs"/>
      </a:defRPr>
    </a:lvl1pPr>
    <a:lvl2pPr marL="456325" algn="l" rtl="0" fontAlgn="base">
      <a:spcBef>
        <a:spcPct val="0"/>
      </a:spcBef>
      <a:spcAft>
        <a:spcPct val="0"/>
      </a:spcAft>
      <a:defRPr sz="2200" kern="1200">
        <a:solidFill>
          <a:schemeClr val="tx1"/>
        </a:solidFill>
        <a:latin typeface="Verdana" pitchFamily="1" charset="0"/>
        <a:ea typeface="+mn-ea"/>
        <a:cs typeface="+mn-cs"/>
      </a:defRPr>
    </a:lvl2pPr>
    <a:lvl3pPr marL="912666" algn="l" rtl="0" fontAlgn="base">
      <a:spcBef>
        <a:spcPct val="0"/>
      </a:spcBef>
      <a:spcAft>
        <a:spcPct val="0"/>
      </a:spcAft>
      <a:defRPr sz="2200" kern="1200">
        <a:solidFill>
          <a:schemeClr val="tx1"/>
        </a:solidFill>
        <a:latin typeface="Verdana" pitchFamily="1" charset="0"/>
        <a:ea typeface="+mn-ea"/>
        <a:cs typeface="+mn-cs"/>
      </a:defRPr>
    </a:lvl3pPr>
    <a:lvl4pPr marL="1369010" algn="l" rtl="0" fontAlgn="base">
      <a:spcBef>
        <a:spcPct val="0"/>
      </a:spcBef>
      <a:spcAft>
        <a:spcPct val="0"/>
      </a:spcAft>
      <a:defRPr sz="2200" kern="1200">
        <a:solidFill>
          <a:schemeClr val="tx1"/>
        </a:solidFill>
        <a:latin typeface="Verdana" pitchFamily="1" charset="0"/>
        <a:ea typeface="+mn-ea"/>
        <a:cs typeface="+mn-cs"/>
      </a:defRPr>
    </a:lvl4pPr>
    <a:lvl5pPr marL="1825342" algn="l" rtl="0" fontAlgn="base">
      <a:spcBef>
        <a:spcPct val="0"/>
      </a:spcBef>
      <a:spcAft>
        <a:spcPct val="0"/>
      </a:spcAft>
      <a:defRPr sz="2200" kern="1200">
        <a:solidFill>
          <a:schemeClr val="tx1"/>
        </a:solidFill>
        <a:latin typeface="Verdana" pitchFamily="1" charset="0"/>
        <a:ea typeface="+mn-ea"/>
        <a:cs typeface="+mn-cs"/>
      </a:defRPr>
    </a:lvl5pPr>
    <a:lvl6pPr marL="2281671" algn="l" defTabSz="912666" rtl="0" eaLnBrk="1" latinLnBrk="0" hangingPunct="1">
      <a:defRPr sz="2200" kern="1200">
        <a:solidFill>
          <a:schemeClr val="tx1"/>
        </a:solidFill>
        <a:latin typeface="Verdana" pitchFamily="1" charset="0"/>
        <a:ea typeface="+mn-ea"/>
        <a:cs typeface="+mn-cs"/>
      </a:defRPr>
    </a:lvl6pPr>
    <a:lvl7pPr marL="2738015" algn="l" defTabSz="912666" rtl="0" eaLnBrk="1" latinLnBrk="0" hangingPunct="1">
      <a:defRPr sz="2200" kern="1200">
        <a:solidFill>
          <a:schemeClr val="tx1"/>
        </a:solidFill>
        <a:latin typeface="Verdana" pitchFamily="1" charset="0"/>
        <a:ea typeface="+mn-ea"/>
        <a:cs typeface="+mn-cs"/>
      </a:defRPr>
    </a:lvl7pPr>
    <a:lvl8pPr marL="3194346" algn="l" defTabSz="912666" rtl="0" eaLnBrk="1" latinLnBrk="0" hangingPunct="1">
      <a:defRPr sz="2200" kern="1200">
        <a:solidFill>
          <a:schemeClr val="tx1"/>
        </a:solidFill>
        <a:latin typeface="Verdana" pitchFamily="1" charset="0"/>
        <a:ea typeface="+mn-ea"/>
        <a:cs typeface="+mn-cs"/>
      </a:defRPr>
    </a:lvl8pPr>
    <a:lvl9pPr marL="3650681" algn="l" defTabSz="912666" rtl="0" eaLnBrk="1" latinLnBrk="0" hangingPunct="1">
      <a:defRPr sz="2200" kern="1200">
        <a:solidFill>
          <a:schemeClr val="tx1"/>
        </a:solidFill>
        <a:latin typeface="Verdana"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5F34"/>
    <a:srgbClr val="333399"/>
    <a:srgbClr val="0000FF"/>
    <a:srgbClr val="F8F64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70922" autoAdjust="0"/>
  </p:normalViewPr>
  <p:slideViewPr>
    <p:cSldViewPr>
      <p:cViewPr>
        <p:scale>
          <a:sx n="84" d="100"/>
          <a:sy n="84" d="100"/>
        </p:scale>
        <p:origin x="-1122"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3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108032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977FE52F-065B-4A28-96AC-DB07C79F839B}" type="slidenum">
              <a:rPr lang="en-US"/>
              <a:pPr>
                <a:defRPr/>
              </a:pPr>
              <a:t>‹#›</a:t>
            </a:fld>
            <a:endParaRPr lang="en-US"/>
          </a:p>
        </p:txBody>
      </p:sp>
    </p:spTree>
    <p:extLst>
      <p:ext uri="{BB962C8B-B14F-4D97-AF65-F5344CB8AC3E}">
        <p14:creationId xmlns:p14="http://schemas.microsoft.com/office/powerpoint/2010/main" val="621830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FDBB4728-3839-4804-AFAD-0EC1B74549A3}" type="slidenum">
              <a:rPr lang="en-US"/>
              <a:pPr>
                <a:defRPr/>
              </a:pPr>
              <a:t>‹#›</a:t>
            </a:fld>
            <a:endParaRPr lang="en-US"/>
          </a:p>
        </p:txBody>
      </p:sp>
    </p:spTree>
    <p:extLst>
      <p:ext uri="{BB962C8B-B14F-4D97-AF65-F5344CB8AC3E}">
        <p14:creationId xmlns:p14="http://schemas.microsoft.com/office/powerpoint/2010/main" val="3393661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6325"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2666"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6901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5342"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1671" algn="l" defTabSz="912666" rtl="0" eaLnBrk="1" latinLnBrk="0" hangingPunct="1">
      <a:defRPr sz="1200" kern="1200">
        <a:solidFill>
          <a:schemeClr val="tx1"/>
        </a:solidFill>
        <a:latin typeface="+mn-lt"/>
        <a:ea typeface="+mn-ea"/>
        <a:cs typeface="+mn-cs"/>
      </a:defRPr>
    </a:lvl6pPr>
    <a:lvl7pPr marL="2738015" algn="l" defTabSz="912666" rtl="0" eaLnBrk="1" latinLnBrk="0" hangingPunct="1">
      <a:defRPr sz="1200" kern="1200">
        <a:solidFill>
          <a:schemeClr val="tx1"/>
        </a:solidFill>
        <a:latin typeface="+mn-lt"/>
        <a:ea typeface="+mn-ea"/>
        <a:cs typeface="+mn-cs"/>
      </a:defRPr>
    </a:lvl7pPr>
    <a:lvl8pPr marL="3194346" algn="l" defTabSz="912666" rtl="0" eaLnBrk="1" latinLnBrk="0" hangingPunct="1">
      <a:defRPr sz="1200" kern="1200">
        <a:solidFill>
          <a:schemeClr val="tx1"/>
        </a:solidFill>
        <a:latin typeface="+mn-lt"/>
        <a:ea typeface="+mn-ea"/>
        <a:cs typeface="+mn-cs"/>
      </a:defRPr>
    </a:lvl8pPr>
    <a:lvl9pPr marL="3650681" algn="l" defTabSz="91266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93C31ED1-E5E7-49EB-BB03-A0EBB8B2A4B4}" type="slidenum">
              <a:rPr lang="en-US" altLang="en-US" sz="1300" smtClean="0"/>
              <a:pPr eaLnBrk="1" hangingPunct="1"/>
              <a:t>1</a:t>
            </a:fld>
            <a:endParaRPr lang="en-US" altLang="en-US" sz="1300" smtClean="0"/>
          </a:p>
        </p:txBody>
      </p:sp>
      <p:sp>
        <p:nvSpPr>
          <p:cNvPr id="21507"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lIns="96661" tIns="48331" rIns="96661" bIns="48331"/>
          <a:lstStyle/>
          <a:p>
            <a:endParaRPr/>
          </a:p>
        </p:txBody>
      </p:sp>
      <p:sp>
        <p:nvSpPr>
          <p:cNvPr id="273" name="Shape 273"/>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The Townshend Acts</a:t>
            </a:r>
            <a:r>
              <a:t>:  With in a year after Parliament repealed the StampAct, Charles Townshend, the leading government minister at the time, decided on a new method of gaining money from the American colonies. His proposed revenue laws, passed by Parliament in 1767, became known as the </a:t>
            </a:r>
            <a:r>
              <a:rPr u="sng"/>
              <a:t>Townshend Acts</a:t>
            </a:r>
            <a:r>
              <a:t>. </a:t>
            </a:r>
            <a:r>
              <a:rPr u="sng"/>
              <a:t>Unlike the Stamp Act, which was a direct tax, these were indirect taxes, or duties levied on imported materials—glass, lead, paint, and paper— as they came into the colonies from Britain</a:t>
            </a:r>
            <a:r>
              <a:t>. The acts also imposed a three-penny tax on tea, the most popular drink in the colonies. </a:t>
            </a:r>
          </a:p>
          <a:p>
            <a:pPr>
              <a:defRPr>
                <a:latin typeface="Arial"/>
                <a:ea typeface="Arial"/>
                <a:cs typeface="Arial"/>
                <a:sym typeface="Arial"/>
              </a:defRPr>
            </a:pPr>
            <a:endParaRPr/>
          </a:p>
          <a:p>
            <a:pPr>
              <a:defRPr>
                <a:latin typeface="Arial"/>
                <a:ea typeface="Arial"/>
                <a:cs typeface="Arial"/>
                <a:sym typeface="Arial"/>
              </a:defRPr>
            </a:pPr>
            <a:r>
              <a:t>The colonists agin resisted. Educated Americans spoke out against the Townshend Acts, protesting “taxation without representation.” Boston’s </a:t>
            </a:r>
            <a:r>
              <a:rPr u="sng"/>
              <a:t>Samuel Adams</a:t>
            </a:r>
            <a:r>
              <a:t> called for another boycott of British goods, and American women became involved in the protest. Wealthy women stopped buying British luxuries and joined other women in making their own cloth instead of buying from Britain. Housewives also boycotted British tea and exchanged recipes for tea made from birch bark and sage. </a:t>
            </a:r>
          </a:p>
          <a:p>
            <a:pPr>
              <a:defRPr>
                <a:latin typeface="Arial"/>
                <a:ea typeface="Arial"/>
                <a:cs typeface="Arial"/>
                <a:sym typeface="Arial"/>
              </a:defRPr>
            </a:pPr>
            <a:endParaRPr/>
          </a:p>
          <a:p>
            <a:pPr>
              <a:defRPr i="1">
                <a:latin typeface="Arial"/>
                <a:ea typeface="Arial"/>
                <a:cs typeface="Arial"/>
                <a:sym typeface="Arial"/>
              </a:defRPr>
            </a:pPr>
            <a:r>
              <a:t>Conflict intensified in June 1768. British agents in Boston seized the Liberty, a ship belonging to local merchant John Hancock. The customs inspector claimed that Hancock had smuggled in a shipment of wine from Madeira and had failed to pay the customs taxes. The seizure triggered riots against customs agents. In response, the British stationed 2,000 “redcoats,” or British soldiers—so named for the red jackets they wore—in Boston. </a:t>
            </a:r>
          </a:p>
          <a:p>
            <a:pPr>
              <a:defRPr i="1">
                <a:latin typeface="Arial"/>
                <a:ea typeface="Arial"/>
                <a:cs typeface="Arial"/>
                <a:sym typeface="Arial"/>
              </a:defRPr>
            </a:pPr>
            <a:endParaRPr/>
          </a:p>
          <a:p>
            <a:pPr>
              <a:defRPr i="1">
                <a:latin typeface="Arial"/>
                <a:ea typeface="Arial"/>
                <a:cs typeface="Arial"/>
                <a:sym typeface="Arial"/>
              </a:defRPr>
            </a:pPr>
            <a:endParaRPr/>
          </a:p>
          <a:p>
            <a:pPr>
              <a:defRPr b="1" u="sng">
                <a:latin typeface="Arial"/>
                <a:ea typeface="Arial"/>
                <a:cs typeface="Arial"/>
                <a:sym typeface="Arial"/>
              </a:defRPr>
            </a:pPr>
            <a:r>
              <a:t>Boston Massacre</a:t>
            </a:r>
            <a:r>
              <a:rPr u="none"/>
              <a:t> - </a:t>
            </a:r>
          </a:p>
          <a:p>
            <a:pPr>
              <a:defRPr>
                <a:latin typeface="Arial"/>
                <a:ea typeface="Arial"/>
                <a:cs typeface="Arial"/>
                <a:sym typeface="Arial"/>
              </a:defRPr>
            </a:pPr>
            <a:r>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a:p>
          <a:p>
            <a:pPr>
              <a:defRPr>
                <a:latin typeface="Arial"/>
                <a:ea typeface="Arial"/>
                <a:cs typeface="Arial"/>
                <a:sym typeface="Arial"/>
              </a:defRPr>
            </a:pPr>
            <a:r>
              <a:t>Instantly, Samuel Adams and other colonial rebels labeled this confrontation the </a:t>
            </a:r>
            <a:r>
              <a:rPr u="sng"/>
              <a:t>Boston Massacre</a:t>
            </a:r>
            <a:r>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a:p>
          <a:p>
            <a:pPr>
              <a:defRPr>
                <a:latin typeface="Arial"/>
                <a:ea typeface="Arial"/>
                <a:cs typeface="Arial"/>
                <a:sym typeface="Arial"/>
              </a:defRPr>
            </a:pPr>
            <a:r>
              <a:rPr b="1" u="sng"/>
              <a:t>Boston Tea Party</a:t>
            </a:r>
          </a:p>
          <a:p>
            <a:pPr>
              <a:defRPr>
                <a:latin typeface="Arial"/>
                <a:ea typeface="Arial"/>
                <a:cs typeface="Arial"/>
                <a:sym typeface="Arial"/>
              </a:defRPr>
            </a:pPr>
            <a:r>
              <a:t>Early in 1773, the British</a:t>
            </a:r>
            <a:r>
              <a:rPr u="sng"/>
              <a:t> East India Company</a:t>
            </a:r>
            <a:r>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r>
              <a:t>On the moonlit evening of December 16, 1773, a large group of Boston rebels disguised themselves as Native Americans and proceeded to take action against three British tea ships anchored in the harbor. </a:t>
            </a:r>
          </a:p>
          <a:p>
            <a:pPr>
              <a:defRPr>
                <a:latin typeface="Arial"/>
                <a:ea typeface="Arial"/>
                <a:cs typeface="Arial"/>
                <a:sym typeface="Arial"/>
              </a:defRPr>
            </a:pPr>
            <a:endParaRPr/>
          </a:p>
          <a:p>
            <a:pPr>
              <a:defRPr>
                <a:latin typeface="Arial"/>
                <a:ea typeface="Arial"/>
                <a:cs typeface="Arial"/>
                <a:sym typeface="Arial"/>
              </a:defRPr>
            </a:pPr>
            <a:r>
              <a:t>In this incident, later known as the Boston Tea Party, the “Indians” dumped 18,000 pounds of the East India Company’s tea into the waters of Boston Harbor. </a:t>
            </a:r>
          </a:p>
          <a:p>
            <a:pPr>
              <a:defRPr>
                <a:latin typeface="Arial"/>
                <a:ea typeface="Arial"/>
                <a:cs typeface="Arial"/>
                <a:sym typeface="Arial"/>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lIns="96661" tIns="48331" rIns="96661" bIns="48331"/>
          <a:lstStyle/>
          <a:p>
            <a:endParaRPr/>
          </a:p>
        </p:txBody>
      </p:sp>
      <p:sp>
        <p:nvSpPr>
          <p:cNvPr id="288" name="Shape 288"/>
          <p:cNvSpPr>
            <a:spLocks noGrp="1"/>
          </p:cNvSpPr>
          <p:nvPr>
            <p:ph type="body" sz="quarter" idx="1"/>
          </p:nvPr>
        </p:nvSpPr>
        <p:spPr>
          <a:prstGeom prst="rect">
            <a:avLst/>
          </a:prstGeom>
        </p:spPr>
        <p:txBody>
          <a:bodyPr/>
          <a:lstStyle/>
          <a:p>
            <a:pPr>
              <a:defRPr b="1" u="sng">
                <a:latin typeface="Arial"/>
                <a:ea typeface="Arial"/>
                <a:cs typeface="Arial"/>
                <a:sym typeface="Arial"/>
              </a:defRPr>
            </a:pPr>
            <a:r>
              <a:t>Boston Massacre</a:t>
            </a:r>
            <a:r>
              <a:rPr u="none"/>
              <a:t> - </a:t>
            </a:r>
          </a:p>
          <a:p>
            <a:pPr>
              <a:defRPr>
                <a:latin typeface="Arial"/>
                <a:ea typeface="Arial"/>
                <a:cs typeface="Arial"/>
                <a:sym typeface="Arial"/>
              </a:defRPr>
            </a:pPr>
            <a:r>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a:p>
          <a:p>
            <a:pPr>
              <a:defRPr>
                <a:latin typeface="Arial"/>
                <a:ea typeface="Arial"/>
                <a:cs typeface="Arial"/>
                <a:sym typeface="Arial"/>
              </a:defRPr>
            </a:pPr>
            <a:r>
              <a:t>Instantly, Samuel Adams and other colonial rebels labeled this confrontation the </a:t>
            </a:r>
            <a:r>
              <a:rPr u="sng"/>
              <a:t>Boston Massacre</a:t>
            </a:r>
            <a:r>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a:p>
          <a:p>
            <a:pPr>
              <a:defRPr>
                <a:latin typeface="Arial"/>
                <a:ea typeface="Arial"/>
                <a:cs typeface="Arial"/>
                <a:sym typeface="Arial"/>
              </a:defRPr>
            </a:pPr>
            <a:r>
              <a:rPr b="1" u="sng"/>
              <a:t>Boston Tea Party</a:t>
            </a:r>
          </a:p>
          <a:p>
            <a:pPr>
              <a:defRPr>
                <a:latin typeface="Arial"/>
                <a:ea typeface="Arial"/>
                <a:cs typeface="Arial"/>
                <a:sym typeface="Arial"/>
              </a:defRPr>
            </a:pPr>
            <a:r>
              <a:t>Early in 1773, the British</a:t>
            </a:r>
            <a:r>
              <a:rPr u="sng"/>
              <a:t> East India Company</a:t>
            </a:r>
            <a:r>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r>
              <a:t>On the moonlit evening of December 16, 1773, a large group of Boston rebels disguised themselves as Native Americans and proceeded to take action against three British tea ships anchored in the harbor. </a:t>
            </a:r>
          </a:p>
          <a:p>
            <a:pPr>
              <a:defRPr>
                <a:latin typeface="Arial"/>
                <a:ea typeface="Arial"/>
                <a:cs typeface="Arial"/>
                <a:sym typeface="Arial"/>
              </a:defRPr>
            </a:pPr>
            <a:endParaRPr/>
          </a:p>
          <a:p>
            <a:pPr>
              <a:defRPr>
                <a:latin typeface="Arial"/>
                <a:ea typeface="Arial"/>
                <a:cs typeface="Arial"/>
                <a:sym typeface="Arial"/>
              </a:defRPr>
            </a:pPr>
            <a:r>
              <a:t>In this incident, later known as the Boston Tea Party, the “Indians” dumped 18,000 pounds of the East India Company’s tea into the waters of Boston Harbor. </a:t>
            </a:r>
          </a:p>
          <a:p>
            <a:pPr>
              <a:defRPr>
                <a:latin typeface="Arial"/>
                <a:ea typeface="Arial"/>
                <a:cs typeface="Arial"/>
                <a:sym typeface="Arial"/>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lIns="96661" tIns="48331" rIns="96661" bIns="48331"/>
          <a:lstStyle/>
          <a:p>
            <a:endParaRPr/>
          </a:p>
        </p:txBody>
      </p:sp>
      <p:sp>
        <p:nvSpPr>
          <p:cNvPr id="303" name="Shape 303"/>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Boston Massacre</a:t>
            </a:r>
            <a:r>
              <a:rPr u="none" dirty="0"/>
              <a:t> - </a:t>
            </a:r>
          </a:p>
          <a:p>
            <a:pPr>
              <a:defRPr>
                <a:latin typeface="Arial"/>
                <a:ea typeface="Arial"/>
                <a:cs typeface="Arial"/>
                <a:sym typeface="Arial"/>
              </a:defRPr>
            </a:pPr>
            <a:r>
              <a:rPr dirty="0"/>
              <a:t>British troops had been sent to America to protect the people who enforced Britain’s tax laws. One night, a squad of soldiers was harassed by a Boston crow throwing snowballs and rotten eggs at the troops. British Commander, Captain Prescott tried to calm the situation, but one of his soldiers fired, and then followed the rest. Five American colonist lay dead when the smoke cleared.</a:t>
            </a:r>
          </a:p>
          <a:p>
            <a:pPr>
              <a:defRPr>
                <a:latin typeface="Arial"/>
                <a:ea typeface="Arial"/>
                <a:cs typeface="Arial"/>
                <a:sym typeface="Arial"/>
              </a:defRPr>
            </a:pPr>
            <a:endParaRPr dirty="0"/>
          </a:p>
          <a:p>
            <a:pPr>
              <a:defRPr>
                <a:latin typeface="Arial"/>
                <a:ea typeface="Arial"/>
                <a:cs typeface="Arial"/>
                <a:sym typeface="Arial"/>
              </a:defRPr>
            </a:pPr>
            <a:r>
              <a:rPr dirty="0"/>
              <a:t>Instantly, Samuel Adams and other colonial rebels labeled this confrontation the </a:t>
            </a:r>
            <a:r>
              <a:rPr u="sng" dirty="0"/>
              <a:t>Boston Massacre</a:t>
            </a:r>
            <a:r>
              <a:rPr dirty="0"/>
              <a:t>, thus presenting it as a British attack on defenseless citizens. Paul Revere engraved this picture. It’s been called one of the greatest pieces of propaganda in American history. </a:t>
            </a:r>
          </a:p>
          <a:p>
            <a:pPr>
              <a:defRPr>
                <a:latin typeface="Arial"/>
                <a:ea typeface="Arial"/>
                <a:cs typeface="Arial"/>
                <a:sym typeface="Arial"/>
              </a:defRPr>
            </a:pPr>
            <a:endParaRPr dirty="0"/>
          </a:p>
          <a:p>
            <a:pPr>
              <a:defRPr>
                <a:latin typeface="Arial"/>
                <a:ea typeface="Arial"/>
                <a:cs typeface="Arial"/>
                <a:sym typeface="Arial"/>
              </a:defRPr>
            </a:pPr>
            <a:r>
              <a:rPr b="1" u="sng" dirty="0"/>
              <a:t>Boston Tea Party</a:t>
            </a:r>
          </a:p>
          <a:p>
            <a:pPr>
              <a:defRPr>
                <a:latin typeface="Arial"/>
                <a:ea typeface="Arial"/>
                <a:cs typeface="Arial"/>
                <a:sym typeface="Arial"/>
              </a:defRPr>
            </a:pPr>
            <a:r>
              <a:rPr dirty="0"/>
              <a:t>Early in 1773, the British</a:t>
            </a:r>
            <a:r>
              <a:rPr u="sng" dirty="0"/>
              <a:t> East India Company</a:t>
            </a:r>
            <a:r>
              <a:rPr dirty="0"/>
              <a:t>, which held an official monopoly on tea imports, had been hit hard by the colonial boycotts. With its warehouses bulging with 17 million pounds of tea, the company was nearing bankruptcy. To save it, Britain passed the Tea Act, which granted the company the right to sell tea to the colonies free of the taxes that colonial tea sellers had to pay. This action would cut colonial merchants out of the tea trade, because the East India Company could sell its tea directly to consumers for less. North hoped the American colonists would simply buy the cheaper tea; instead, they protested violently. </a:t>
            </a:r>
          </a:p>
          <a:p>
            <a:pPr>
              <a:defRPr>
                <a:latin typeface="Arial"/>
                <a:ea typeface="Arial"/>
                <a:cs typeface="Arial"/>
                <a:sym typeface="Arial"/>
              </a:defRPr>
            </a:pPr>
            <a:endParaRPr dirty="0"/>
          </a:p>
          <a:p>
            <a:pPr>
              <a:defRPr>
                <a:latin typeface="Arial"/>
                <a:ea typeface="Arial"/>
                <a:cs typeface="Arial"/>
                <a:sym typeface="Arial"/>
              </a:defRPr>
            </a:pPr>
            <a:r>
              <a:rPr dirty="0"/>
              <a:t>After a Town Hall Meeting </a:t>
            </a:r>
            <a:r>
              <a:rPr u="sng" dirty="0"/>
              <a:t>Sam Adams</a:t>
            </a:r>
            <a:r>
              <a:rPr dirty="0"/>
              <a:t> and a group of about 110 men marched to the docks dressed as Native Americans and dumped all the 18,000 pounds of tea into the harbor. It was worth 10,000 British Pounds (roughly 333,000 dollars today). ** Turned Boston Bay brown for five months and killed every fish in the water at that time.  This incident would become known as the Boston Tea Party and would lead to the </a:t>
            </a:r>
            <a:r>
              <a:rPr u="sng" dirty="0"/>
              <a:t>Intolerable Acts</a:t>
            </a:r>
            <a:r>
              <a:rPr dirty="0"/>
              <a:t>.</a:t>
            </a:r>
          </a:p>
          <a:p>
            <a:pPr>
              <a:defRPr>
                <a:latin typeface="Arial"/>
                <a:ea typeface="Arial"/>
                <a:cs typeface="Arial"/>
                <a:sym typeface="Arial"/>
              </a:defRPr>
            </a:pPr>
            <a:endParaRPr dirty="0"/>
          </a:p>
          <a:p>
            <a:pPr>
              <a:defRPr b="1" u="sng">
                <a:latin typeface="Arial"/>
                <a:ea typeface="Arial"/>
                <a:cs typeface="Arial"/>
                <a:sym typeface="Arial"/>
              </a:defRPr>
            </a:pPr>
            <a:r>
              <a:rPr dirty="0"/>
              <a:t>Intolerable Acts:</a:t>
            </a:r>
          </a:p>
          <a:p>
            <a:pPr>
              <a:defRPr>
                <a:latin typeface="Arial"/>
                <a:ea typeface="Arial"/>
                <a:cs typeface="Arial"/>
                <a:sym typeface="Arial"/>
              </a:defRPr>
            </a:pPr>
            <a:r>
              <a:rPr dirty="0"/>
              <a:t>The British would punish the colonists for the Boston Tea Party by passing what the colonists called the Intolerable Acts. </a:t>
            </a:r>
          </a:p>
          <a:p>
            <a:pPr>
              <a:defRPr>
                <a:latin typeface="Arial"/>
                <a:ea typeface="Arial"/>
                <a:cs typeface="Arial"/>
                <a:sym typeface="Arial"/>
              </a:defRPr>
            </a:pPr>
            <a:r>
              <a:rPr u="sng" dirty="0"/>
              <a:t>The Intolerable Acts</a:t>
            </a:r>
            <a:r>
              <a:rPr dirty="0"/>
              <a:t>:</a:t>
            </a:r>
          </a:p>
          <a:p>
            <a:pPr marL="272036" indent="-272036">
              <a:buSzPct val="75000"/>
              <a:buChar char="-"/>
              <a:defRPr>
                <a:latin typeface="Arial"/>
                <a:ea typeface="Arial"/>
                <a:cs typeface="Arial"/>
                <a:sym typeface="Arial"/>
              </a:defRPr>
            </a:pPr>
            <a:r>
              <a:rPr dirty="0"/>
              <a:t>first closed Boston Harbor</a:t>
            </a:r>
          </a:p>
          <a:p>
            <a:pPr marL="272036" indent="-272036">
              <a:buSzPct val="75000"/>
              <a:buChar char="-"/>
              <a:defRPr>
                <a:latin typeface="Arial"/>
                <a:ea typeface="Arial"/>
                <a:cs typeface="Arial"/>
                <a:sym typeface="Arial"/>
              </a:defRPr>
            </a:pPr>
            <a:r>
              <a:rPr dirty="0"/>
              <a:t>two, required colonists to feed and house British soldiers (Quartering Act)</a:t>
            </a:r>
          </a:p>
          <a:p>
            <a:pPr marL="272036" indent="-272036">
              <a:buSzPct val="75000"/>
              <a:buChar char="-"/>
              <a:defRPr>
                <a:latin typeface="Arial"/>
                <a:ea typeface="Arial"/>
                <a:cs typeface="Arial"/>
                <a:sym typeface="Arial"/>
              </a:defRPr>
            </a:pPr>
            <a:r>
              <a:rPr dirty="0"/>
              <a:t>three, limit the rights of self government - banned the town meetings and the </a:t>
            </a:r>
            <a:r>
              <a:rPr u="sng" dirty="0"/>
              <a:t>Committees of Correspondence</a:t>
            </a:r>
            <a:r>
              <a:rPr dirty="0"/>
              <a:t>, which was a organization that established a union among the 13 colonies against British “oppression.”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C9620BE4-0162-4A1F-BFF6-A8D53605F810}" type="slidenum">
              <a:rPr lang="en-US" altLang="en-US" sz="1300"/>
              <a:pPr algn="r" eaLnBrk="1" hangingPunct="1"/>
              <a:t>14</a:t>
            </a:fld>
            <a:endParaRPr lang="en-US" altLang="en-US" sz="1300"/>
          </a:p>
        </p:txBody>
      </p:sp>
      <p:sp>
        <p:nvSpPr>
          <p:cNvPr id="35843" name="Rectangle 2"/>
          <p:cNvSpPr>
            <a:spLocks noGrp="1" noRot="1" noChangeAspect="1" noChangeArrowheads="1" noTextEdit="1"/>
          </p:cNvSpPr>
          <p:nvPr>
            <p:ph type="sldImg"/>
          </p:nvPr>
        </p:nvSpPr>
        <p:spPr>
          <a:ln/>
        </p:spPr>
      </p:sp>
      <p:sp>
        <p:nvSpPr>
          <p:cNvPr id="35845" name="Rectangle 5"/>
          <p:cNvSpPr>
            <a:spLocks noChangeArrowheads="1"/>
          </p:cNvSpPr>
          <p:nvPr/>
        </p:nvSpPr>
        <p:spPr bwMode="auto">
          <a:xfrm>
            <a:off x="3649663" y="5334000"/>
            <a:ext cx="195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5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2535EC7A-E38D-46B9-807B-3F970E047E0B}" type="slidenum">
              <a:rPr lang="en-US" altLang="en-US" sz="1300"/>
              <a:pPr algn="r" eaLnBrk="1" hangingPunct="1"/>
              <a:t>2</a:t>
            </a:fld>
            <a:endParaRPr lang="en-US" altLang="en-US" sz="1300"/>
          </a:p>
        </p:txBody>
      </p:sp>
      <p:sp>
        <p:nvSpPr>
          <p:cNvPr id="23555"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2A8D850A-7C9B-4D48-B8F5-7724AF6032EF}" type="slidenum">
              <a:rPr lang="en-US" altLang="en-US" sz="1300" smtClean="0"/>
              <a:pPr eaLnBrk="1" hangingPunct="1"/>
              <a:t>3</a:t>
            </a:fld>
            <a:endParaRPr lang="en-US" altLang="en-US" sz="1300" smtClean="0"/>
          </a:p>
        </p:txBody>
      </p:sp>
      <p:sp>
        <p:nvSpPr>
          <p:cNvPr id="24579"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lIns="96661" tIns="48331" rIns="96661" bIns="48331"/>
          <a:lstStyle/>
          <a:p>
            <a:endParaRPr/>
          </a:p>
        </p:txBody>
      </p:sp>
      <p:sp>
        <p:nvSpPr>
          <p:cNvPr id="101" name="Shape 101"/>
          <p:cNvSpPr>
            <a:spLocks noGrp="1"/>
          </p:cNvSpPr>
          <p:nvPr>
            <p:ph type="body" sz="quarter" idx="1"/>
          </p:nvPr>
        </p:nvSpPr>
        <p:spPr>
          <a:prstGeom prst="rect">
            <a:avLst/>
          </a:prstGeom>
        </p:spPr>
        <p:txBody>
          <a:bodyPr/>
          <a:lstStyle/>
          <a:p>
            <a:pPr>
              <a:defRPr b="1" u="sng">
                <a:latin typeface="Arial"/>
                <a:ea typeface="Arial"/>
                <a:cs typeface="Arial"/>
                <a:sym typeface="Arial"/>
              </a:defRPr>
            </a:pPr>
            <a:r>
              <a:t>England Loosens the Reins </a:t>
            </a:r>
          </a:p>
          <a:p>
            <a:pPr>
              <a:defRPr>
                <a:latin typeface="Arial"/>
                <a:ea typeface="Arial"/>
                <a:cs typeface="Arial"/>
                <a:sym typeface="Arial"/>
              </a:defRPr>
            </a:pPr>
            <a:r>
              <a:t>After 1688, England turned its attention away from the colonies. England still expected the colonies to export raw materials and import manufactured goods.(Mercantilism, remember from your world history class). As long as they did this, Parliament was happy. The American colonies was making England rich and thus, England saw little reason to devote large amounts of money and large numbers of soldiers to enforce its colonial laws. </a:t>
            </a:r>
          </a:p>
          <a:p>
            <a:pPr>
              <a:defRPr>
                <a:latin typeface="Arial"/>
                <a:ea typeface="Arial"/>
                <a:cs typeface="Arial"/>
                <a:sym typeface="Arial"/>
              </a:defRPr>
            </a:pPr>
            <a:endParaRPr/>
          </a:p>
          <a:p>
            <a:pPr>
              <a:defRPr>
                <a:latin typeface="Arial"/>
                <a:ea typeface="Arial"/>
                <a:cs typeface="Arial"/>
                <a:sym typeface="Arial"/>
              </a:defRPr>
            </a:pPr>
            <a:r>
              <a:t>This new policy of England’s became known as </a:t>
            </a:r>
            <a:r>
              <a:rPr b="1" u="sng"/>
              <a:t>Salutary Neglect</a:t>
            </a:r>
            <a:r>
              <a:t>. </a:t>
            </a:r>
            <a:r>
              <a:rPr i="1" u="sng"/>
              <a:t>Salutary</a:t>
            </a:r>
            <a:r>
              <a:t> means beneficial, while the </a:t>
            </a:r>
            <a:r>
              <a:rPr i="1" u="sng"/>
              <a:t>neglect</a:t>
            </a:r>
            <a:r>
              <a:t> meant that England relaxed its enforcement of most regulations on the American colonies. This policy lasted from about 1607 to 1763 and as long as raw materials continued flowing into the homeland(England) and the colonists continued to buy English produced goods, Parliament did not supervise the colonies closely.</a:t>
            </a:r>
          </a:p>
          <a:p>
            <a:pPr>
              <a:defRPr>
                <a:latin typeface="Arial"/>
                <a:ea typeface="Arial"/>
                <a:cs typeface="Arial"/>
                <a:sym typeface="Arial"/>
              </a:defRPr>
            </a:pPr>
            <a:endParaRPr/>
          </a:p>
          <a:p>
            <a:pPr marL="192845" marR="684684" indent="-192845" defTabSz="684684">
              <a:defRPr>
                <a:latin typeface="Arial"/>
                <a:ea typeface="Arial"/>
                <a:cs typeface="Arial"/>
                <a:sym typeface="Arial"/>
              </a:defRPr>
            </a:pPr>
            <a:r>
              <a:rPr b="1"/>
              <a:t>Other Reasons: </a:t>
            </a:r>
            <a:r>
              <a:t>Distance, Indifference, lack of knowledge about what was going on in the colonies.</a:t>
            </a:r>
          </a:p>
          <a:p>
            <a:pPr marL="192845" marR="684684" indent="-192845" defTabSz="684684">
              <a:defRPr>
                <a:latin typeface="Arial"/>
                <a:ea typeface="Arial"/>
                <a:cs typeface="Arial"/>
                <a:sym typeface="Arial"/>
              </a:defRPr>
            </a:pPr>
            <a:endParaRPr/>
          </a:p>
          <a:p>
            <a:pPr marL="192845" marR="684684" indent="-192845" defTabSz="684684">
              <a:defRPr>
                <a:latin typeface="Arial"/>
                <a:ea typeface="Arial"/>
                <a:cs typeface="Arial"/>
                <a:sym typeface="Arial"/>
              </a:defRPr>
            </a:pPr>
            <a:r>
              <a:t>As the colonies matured, they found that they needed the British government less and less and began to grow resentful of interference</a:t>
            </a:r>
          </a:p>
          <a:p>
            <a:pPr marL="192845" marR="684684" indent="-192845" defTabSz="684684">
              <a:defRPr>
                <a:latin typeface="Arial"/>
                <a:ea typeface="Arial"/>
                <a:cs typeface="Arial"/>
                <a:sym typeface="Arial"/>
              </a:defRPr>
            </a:pPr>
            <a:endParaRPr/>
          </a:p>
          <a:p>
            <a:pPr marL="192845" marR="684684" indent="-192845" defTabSz="684684">
              <a:defRPr>
                <a:latin typeface="Arial"/>
                <a:ea typeface="Arial"/>
                <a:cs typeface="Arial"/>
                <a:sym typeface="Arial"/>
              </a:defRPr>
            </a:pPr>
            <a:r>
              <a:rPr b="1" u="sng"/>
              <a:t>THE SEEDS OF SELF-GOVERNMENT</a:t>
            </a:r>
            <a:r>
              <a:t> This policy of salutary neglect had an important effect on colonial politics as well as economics. In nearly every colony, a governor appointed by the king served as the highest authority. The governor presided over a political structure that included an advisory council, usually appointed by the governor, and a local assembly, elected by eligible colonists (land-owning white males). The governor held a wide range of powers. He had the authority to call and disband the assembly, appoint and dismiss judges, and over- see all aspects of colonial trade. </a:t>
            </a:r>
          </a:p>
          <a:p>
            <a:pPr marL="192845" marR="684684" indent="-192845" defTabSz="684684">
              <a:defRPr>
                <a:latin typeface="Arial"/>
                <a:ea typeface="Arial"/>
                <a:cs typeface="Arial"/>
                <a:sym typeface="Arial"/>
              </a:defRPr>
            </a:pPr>
            <a:endParaRPr/>
          </a:p>
          <a:p>
            <a:pPr marL="192845" marR="684684" indent="-192845" defTabSz="684684">
              <a:defRPr>
                <a:latin typeface="Arial"/>
                <a:ea typeface="Arial"/>
                <a:cs typeface="Arial"/>
                <a:sym typeface="Arial"/>
              </a:defRPr>
            </a:pPr>
            <a:r>
              <a:t>However, just as England’s economic policies were stronger in print than in practice, its colonial governors were not as powerful as they might seem. The colonial assembly, not the king, paid the governor’s salary. Using their power of the purse liberally, the colonists influenced the governor in a variety of ways, from the approval of laws to the appointment of judges. </a:t>
            </a:r>
          </a:p>
          <a:p>
            <a:pPr marL="192845" marR="684684" indent="-192845" defTabSz="684684">
              <a:defRPr>
                <a:latin typeface="Arial"/>
                <a:ea typeface="Arial"/>
                <a:cs typeface="Arial"/>
                <a:sym typeface="Arial"/>
              </a:defRPr>
            </a:pPr>
            <a:r>
              <a:t>Under England’s less-than-watchful eye, the colonies were developing a taste for self- government that would eventually create the conditions for rebellion. Nehemiah Grew, a British mercantilist, voiced an early concern about the colonies’ growing self-determination. He warned his fellow subjects in 1707. </a:t>
            </a:r>
          </a:p>
          <a:p>
            <a:pPr marL="192845" marR="684684" indent="-192845" defTabSz="684684">
              <a:defRPr>
                <a:latin typeface="Arial"/>
                <a:ea typeface="Arial"/>
                <a:cs typeface="Arial"/>
                <a:sym typeface="Arial"/>
              </a:defRPr>
            </a:pPr>
            <a:endParaRPr/>
          </a:p>
          <a:p>
            <a:pPr marL="192845" marR="684684" indent="-192845" defTabSz="684684">
              <a:defRPr>
                <a:latin typeface="Arial"/>
                <a:ea typeface="Arial"/>
                <a:cs typeface="Arial"/>
                <a:sym typeface="Arial"/>
              </a:defRPr>
            </a:pPr>
            <a:r>
              <a:t>However, the policy of salutary neglect that characterized British and colonial relations throughout the first half of the 1700s worked in large part because of the colonists’ loyalty to Britain. The men and women of the colonies still considered themselves loyal British subjects, eager to benefit the empire as well as them- selves. Aside from a desire for more economic and political breathing room, the colonies had little in common with one another that would unite them against Britain. In particular, the Northern and Southern colonies were developing dis- tinct societies, based on sharply contrasting economic systems. </a:t>
            </a:r>
          </a:p>
          <a:p>
            <a:pPr marL="192845" marR="684684" indent="-192845" defTabSz="684684">
              <a:defRPr>
                <a:latin typeface="Arial"/>
                <a:ea typeface="Arial"/>
                <a:cs typeface="Arial"/>
                <a:sym typeface="Arial"/>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lIns="96661" tIns="48331" rIns="96661" bIns="48331"/>
          <a:lstStyle/>
          <a:p>
            <a:endParaRPr/>
          </a:p>
        </p:txBody>
      </p:sp>
      <p:sp>
        <p:nvSpPr>
          <p:cNvPr id="131" name="Shape 131"/>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Rivals for an Empire </a:t>
            </a:r>
          </a:p>
          <a:p>
            <a:pPr>
              <a:defRPr>
                <a:latin typeface="Arial"/>
                <a:ea typeface="Arial"/>
                <a:cs typeface="Arial"/>
                <a:sym typeface="Arial"/>
              </a:defRPr>
            </a:pPr>
            <a:r>
              <a:rPr dirty="0"/>
              <a:t>In the 1750s, France and Great Britain’s were fighting world domination, an empire across the world. Both had colonies in North America. An area of land that initially the was controlled by the French was now being claimed by the British. It was called the </a:t>
            </a:r>
            <a:r>
              <a:rPr u="sng" dirty="0"/>
              <a:t>Ohio River Valley</a:t>
            </a:r>
            <a:r>
              <a:rPr dirty="0"/>
              <a:t>. </a:t>
            </a:r>
          </a:p>
          <a:p>
            <a:pPr>
              <a:defRPr>
                <a:latin typeface="Arial"/>
                <a:ea typeface="Arial"/>
                <a:cs typeface="Arial"/>
                <a:sym typeface="Arial"/>
              </a:defRPr>
            </a:pPr>
            <a:r>
              <a:rPr b="1" u="sng" dirty="0"/>
              <a:t>*Questions 1</a:t>
            </a:r>
            <a:r>
              <a:rPr dirty="0"/>
              <a:t> - Ask a student to describe where the Ohio River Valley is on the map. </a:t>
            </a:r>
            <a:r>
              <a:rPr u="sng" dirty="0"/>
              <a:t>Answer</a:t>
            </a:r>
            <a:r>
              <a:rPr dirty="0"/>
              <a:t>: below the great lakes.</a:t>
            </a:r>
          </a:p>
          <a:p>
            <a:pPr>
              <a:defRPr>
                <a:latin typeface="Arial"/>
                <a:ea typeface="Arial"/>
                <a:cs typeface="Arial"/>
                <a:sym typeface="Arial"/>
              </a:defRPr>
            </a:pPr>
            <a:r>
              <a:rPr dirty="0"/>
              <a:t>*</a:t>
            </a:r>
            <a:r>
              <a:rPr b="1" u="sng" dirty="0"/>
              <a:t>Question 2 </a:t>
            </a:r>
            <a:r>
              <a:rPr dirty="0"/>
              <a:t>- Besides the Native Americans who live on North America, which three European countries control North America? </a:t>
            </a:r>
            <a:r>
              <a:rPr u="sng" dirty="0" err="1"/>
              <a:t>Ans</a:t>
            </a:r>
            <a:r>
              <a:rPr dirty="0"/>
              <a:t>: Spain, Britain, France</a:t>
            </a:r>
          </a:p>
          <a:p>
            <a:pPr>
              <a:defRPr>
                <a:latin typeface="Arial"/>
                <a:ea typeface="Arial"/>
                <a:cs typeface="Arial"/>
                <a:sym typeface="Arial"/>
              </a:defRPr>
            </a:pPr>
            <a:endParaRPr dirty="0"/>
          </a:p>
          <a:p>
            <a:pPr>
              <a:defRPr>
                <a:latin typeface="Arial"/>
                <a:ea typeface="Arial"/>
                <a:cs typeface="Arial"/>
                <a:sym typeface="Arial"/>
              </a:defRPr>
            </a:pPr>
            <a:r>
              <a:rPr dirty="0"/>
              <a:t>The British wanted to settle in the Ohio River Valley and to trade with the Native Americans who lived there. The French built forts to protect their trade with the Indians. In 1754, George Washington led an army against the French. He was quickly defeated. </a:t>
            </a:r>
          </a:p>
          <a:p>
            <a:pPr>
              <a:defRPr>
                <a:latin typeface="Arial"/>
                <a:ea typeface="Arial"/>
                <a:cs typeface="Arial"/>
                <a:sym typeface="Arial"/>
              </a:defRPr>
            </a:pPr>
            <a:endParaRPr dirty="0"/>
          </a:p>
          <a:p>
            <a:pPr>
              <a:defRPr>
                <a:latin typeface="Arial"/>
                <a:ea typeface="Arial"/>
                <a:cs typeface="Arial"/>
                <a:sym typeface="Arial"/>
              </a:defRPr>
            </a:pPr>
            <a:r>
              <a:rPr dirty="0"/>
              <a:t>Britain declared war on France. The war for control of the valley was called the </a:t>
            </a:r>
            <a:r>
              <a:rPr u="sng" dirty="0"/>
              <a:t>French and Indian War</a:t>
            </a:r>
            <a:r>
              <a:rPr dirty="0"/>
              <a:t>. Most Native Americans in the region were allies of the French. The Native Americans liked the French because they traded but did not settle on the land. </a:t>
            </a:r>
          </a:p>
          <a:p>
            <a:pPr>
              <a:defRPr>
                <a:latin typeface="Arial"/>
                <a:ea typeface="Arial"/>
                <a:cs typeface="Arial"/>
                <a:sym typeface="Arial"/>
              </a:defRPr>
            </a:pPr>
            <a:endParaRPr dirty="0"/>
          </a:p>
          <a:p>
            <a:pPr>
              <a:defRPr>
                <a:latin typeface="Arial"/>
                <a:ea typeface="Arial"/>
                <a:cs typeface="Arial"/>
                <a:sym typeface="Arial"/>
              </a:defRPr>
            </a:pPr>
            <a:r>
              <a:rPr b="1" u="sng" dirty="0"/>
              <a:t>Albany Plan</a:t>
            </a:r>
            <a:r>
              <a:rPr dirty="0"/>
              <a:t> - In 1754, a congress of the British colonies met in Albany, New York. Benjamin Franklin thought the colonies should work together to defeat France. Each colony would still have its own government. They would also create one government together to decide important issues. His idea was called the Albany Plan of Union. The colonists rejected it. They did not want to join together under one government.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lIns="96661" tIns="48331" rIns="96661" bIns="48331"/>
          <a:lstStyle/>
          <a:p>
            <a:endParaRPr/>
          </a:p>
        </p:txBody>
      </p:sp>
      <p:sp>
        <p:nvSpPr>
          <p:cNvPr id="203" name="Shape 203"/>
          <p:cNvSpPr>
            <a:spLocks noGrp="1"/>
          </p:cNvSpPr>
          <p:nvPr>
            <p:ph type="body" sz="quarter" idx="1"/>
          </p:nvPr>
        </p:nvSpPr>
        <p:spPr>
          <a:prstGeom prst="rect">
            <a:avLst/>
          </a:prstGeom>
        </p:spPr>
        <p:txBody>
          <a:bodyPr/>
          <a:lstStyle/>
          <a:p>
            <a:pPr>
              <a:defRPr>
                <a:latin typeface="Arial"/>
                <a:ea typeface="Arial"/>
                <a:cs typeface="Arial"/>
                <a:sym typeface="Arial"/>
              </a:defRPr>
            </a:pPr>
            <a:r>
              <a:t>Native Americans feared that the growing number of British settlers crossing the Appalachian mountains would end up driving away the game they depended on for survival. In the spring of 1763, the Ottawa leader, </a:t>
            </a:r>
            <a:r>
              <a:rPr u="sng"/>
              <a:t>Chief Pontiac</a:t>
            </a:r>
            <a:r>
              <a:t> recognized that the French loss was a loss for Native Americans He said this: (Press Space Bar for Animation) Read or have student read Pontiac’s words.</a:t>
            </a:r>
          </a:p>
          <a:p>
            <a:pPr>
              <a:defRPr>
                <a:latin typeface="Arial"/>
                <a:ea typeface="Arial"/>
                <a:cs typeface="Arial"/>
                <a:sym typeface="Arial"/>
              </a:defRPr>
            </a:pPr>
            <a:endParaRPr/>
          </a:p>
          <a:p>
            <a:pPr>
              <a:defRPr>
                <a:latin typeface="Arial"/>
                <a:ea typeface="Arial"/>
                <a:cs typeface="Arial"/>
                <a:sym typeface="Arial"/>
              </a:defRPr>
            </a:pPr>
            <a:r>
              <a:rPr u="sng"/>
              <a:t>Pontiac</a:t>
            </a:r>
            <a:r>
              <a:t> led various Native American tribes in a war against the British. This was called </a:t>
            </a:r>
            <a:r>
              <a:rPr u="sng"/>
              <a:t>Pontiac’s Rebellion</a:t>
            </a:r>
            <a:r>
              <a:t>. Native Americans captured eight British forts in the Ohio Valley and surrounded two others. In response the British pretended they wanted fair settlement for peace. Instead, they commuted germ warfare. They presented smallpox-infected blankets to two Delaware chiefs during peace negotiations, and the virus spread rapidly among the Native Americans, killing thousands. This is small-pox(click for animation). Remember from your World History class, it was small-pox that wiped out entire Native American populations in South America when the Spanish arrived. Small-pox is no longer around thanks to vaccinations. It was finally eradicated in 1979. Weakened by disease and war, most Native American groups negotiated treaties with the British by the end of 1765. </a:t>
            </a:r>
          </a:p>
          <a:p>
            <a:pPr>
              <a:defRPr>
                <a:latin typeface="Arial"/>
                <a:ea typeface="Arial"/>
                <a:cs typeface="Arial"/>
                <a:sym typeface="Arial"/>
              </a:defRPr>
            </a:pPr>
            <a:endParaRPr/>
          </a:p>
          <a:p>
            <a:pPr>
              <a:defRPr>
                <a:latin typeface="Arial"/>
                <a:ea typeface="Arial"/>
                <a:cs typeface="Arial"/>
                <a:sym typeface="Arial"/>
              </a:defRPr>
            </a:pPr>
            <a:r>
              <a:t>Many colonists felt they were running out of land.  They began to move west to farm. As they settled west they were encroaching on Native American land. This encroachment was causing conflict, which could have led to war. To avoid more conflict with American Indians, Britain made the </a:t>
            </a:r>
            <a:r>
              <a:rPr u="sng"/>
              <a:t>Proclamation of 1763</a:t>
            </a:r>
            <a:r>
              <a:t>. It recognized the Indians’ right to the land. It did not allow colonists west of the Appalachian Mountains. The colonists were angry. They wanted to settle on the land. They did not want the British soldiers to live among them.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lIns="96661" tIns="48331" rIns="96661" bIns="48331"/>
          <a:lstStyle/>
          <a:p>
            <a:endParaRPr/>
          </a:p>
        </p:txBody>
      </p:sp>
      <p:sp>
        <p:nvSpPr>
          <p:cNvPr id="223" name="Shape 223"/>
          <p:cNvSpPr>
            <a:spLocks noGrp="1"/>
          </p:cNvSpPr>
          <p:nvPr>
            <p:ph type="body" sz="quarter" idx="1"/>
          </p:nvPr>
        </p:nvSpPr>
        <p:spPr>
          <a:prstGeom prst="rect">
            <a:avLst/>
          </a:prstGeom>
        </p:spPr>
        <p:txBody>
          <a:bodyPr/>
          <a:lstStyle/>
          <a:p>
            <a:r>
              <a:rPr b="1" u="sng"/>
              <a:t>The colonists and Britain were sadly growing apart. In part, the Colonist were mad</a:t>
            </a:r>
            <a:r>
              <a:t>. They were mad at Britain because the Proclamation of 1763 tried to stop westward expansion. The colonist wanted more land, and it seemed to the colonists that the British government did not care about their needs. </a:t>
            </a:r>
          </a:p>
          <a:p>
            <a:endParaRPr/>
          </a:p>
          <a:p>
            <a:r>
              <a:rPr b="1" u="sng"/>
              <a:t>Wars are expensive.</a:t>
            </a:r>
            <a:r>
              <a:t> Britain had borrowed so much money during the war that it nearly doubled its national debt. So, a second result of the French and Indian War was that Britain was broke. They needed to pay for the war. One way to ensure income into Britain’s bank accounts was to crack down on colonial smuggling. Colonists would illegally import goods from other countries without paying import taxes. This meant that Britain wasn’t making profits from the smuggled goods.  Britain felt, if it could just get colonists to purchase legal goods, and pay the tariffs, it could help pay down the war debt. In 1761, the royal governor of Massachusetts authorized the use of the </a:t>
            </a:r>
            <a:r>
              <a:rPr u="sng"/>
              <a:t>writs of assistance</a:t>
            </a:r>
            <a:r>
              <a:t>, which allowed British customs officials to search any ship or building. Because many merchants worked out of their homes, the writs enabled officials to search colonial homes. The merchants of Boston were outraged. </a:t>
            </a:r>
          </a:p>
          <a:p>
            <a:endParaRPr/>
          </a:p>
          <a:p>
            <a:r>
              <a:rPr b="1" u="sng"/>
              <a:t>After the war, the British government stationed 10,000 troops</a:t>
            </a:r>
            <a:r>
              <a:t> in its territories to control the Native Americans and former French subjects. Although this army was meant to protect the colonies, the colonists viewed it as a standing army that might turn against them. Maintaining troops in North America was also expensive.</a:t>
            </a:r>
          </a:p>
          <a:p>
            <a:endParaRPr/>
          </a:p>
          <a:p>
            <a:r>
              <a:rPr b="1" u="sng"/>
              <a:t>Sugar Act</a:t>
            </a:r>
            <a:r>
              <a:t>: In 1764 Grenville prompted Parliament to enact a law known as the </a:t>
            </a:r>
            <a:r>
              <a:rPr u="sng"/>
              <a:t>Sugar Act</a:t>
            </a:r>
            <a:r>
              <a:t>. The Sugar Act did three things. It halved the duty on foreign-made molasses (in the hopes that colonists would pay a lower tax rather than risk arrest by smuggling). It placed duties on certain imports. Most important, it strengthened the enforcement of the law allowing prosecutors to try smuggling cases in a vice-admiralty court rather than in a more sympathetic colonial court. </a:t>
            </a:r>
          </a:p>
          <a:p>
            <a:r>
              <a:t>By the end of 1764, the colonies and Great Britain were disagreeing more and more about how the colonies should be taxed and governed. They were thirteen years away from all out war.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lIns="96661" tIns="48331" rIns="96661" bIns="48331"/>
          <a:lstStyle/>
          <a:p>
            <a:endParaRPr/>
          </a:p>
        </p:txBody>
      </p:sp>
      <p:sp>
        <p:nvSpPr>
          <p:cNvPr id="223" name="Shape 223"/>
          <p:cNvSpPr>
            <a:spLocks noGrp="1"/>
          </p:cNvSpPr>
          <p:nvPr>
            <p:ph type="body" sz="quarter" idx="1"/>
          </p:nvPr>
        </p:nvSpPr>
        <p:spPr>
          <a:prstGeom prst="rect">
            <a:avLst/>
          </a:prstGeom>
        </p:spPr>
        <p:txBody>
          <a:bodyPr/>
          <a:lstStyle/>
          <a:p>
            <a:r>
              <a:rPr b="1" u="sng"/>
              <a:t>The colonists and Britain were sadly growing apart. In part, the Colonist were mad</a:t>
            </a:r>
            <a:r>
              <a:t>. They were mad at Britain because the Proclamation of 1763 tried to stop westward expansion. The colonist wanted more land, and it seemed to the colonists that the British government did not care about their needs. </a:t>
            </a:r>
          </a:p>
          <a:p>
            <a:endParaRPr/>
          </a:p>
          <a:p>
            <a:r>
              <a:rPr b="1" u="sng"/>
              <a:t>Wars are expensive.</a:t>
            </a:r>
            <a:r>
              <a:t> Britain had borrowed so much money during the war that it nearly doubled its national debt. So, a second result of the French and Indian War was that Britain was broke. They needed to pay for the war. One way to ensure income into Britain’s bank accounts was to crack down on colonial smuggling. Colonists would illegally import goods from other countries without paying import taxes. This meant that Britain wasn’t making profits from the smuggled goods.  Britain felt, if it could just get colonists to purchase legal goods, and pay the tariffs, it could help pay down the war debt. In 1761, the royal governor of Massachusetts authorized the use of the </a:t>
            </a:r>
            <a:r>
              <a:rPr u="sng"/>
              <a:t>writs of assistance</a:t>
            </a:r>
            <a:r>
              <a:t>, which allowed British customs officials to search any ship or building. Because many merchants worked out of their homes, the writs enabled officials to search colonial homes. The merchants of Boston were outraged. </a:t>
            </a:r>
          </a:p>
          <a:p>
            <a:endParaRPr/>
          </a:p>
          <a:p>
            <a:r>
              <a:rPr b="1" u="sng"/>
              <a:t>After the war, the British government stationed 10,000 troops</a:t>
            </a:r>
            <a:r>
              <a:t> in its territories to control the Native Americans and former French subjects. Although this army was meant to protect the colonies, the colonists viewed it as a standing army that might turn against them. Maintaining troops in North America was also expensive.</a:t>
            </a:r>
          </a:p>
          <a:p>
            <a:endParaRPr/>
          </a:p>
          <a:p>
            <a:r>
              <a:rPr b="1" u="sng"/>
              <a:t>Sugar Act</a:t>
            </a:r>
            <a:r>
              <a:t>: In 1764 Grenville prompted Parliament to enact a law known as the </a:t>
            </a:r>
            <a:r>
              <a:rPr u="sng"/>
              <a:t>Sugar Act</a:t>
            </a:r>
            <a:r>
              <a:t>. The Sugar Act did three things. It halved the duty on foreign-made molasses (in the hopes that colonists would pay a lower tax rather than risk arrest by smuggling). It placed duties on certain imports. Most important, it strengthened the enforcement of the law allowing prosecutors to try smuggling cases in a vice-admiralty court rather than in a more sympathetic colonial court. </a:t>
            </a:r>
          </a:p>
          <a:p>
            <a:r>
              <a:t>By the end of 1764, the colonies and Great Britain were disagreeing more and more about how the colonies should be taxed and governed. They were thirteen years away from all out war.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lIns="96661" tIns="48331" rIns="96661" bIns="48331"/>
          <a:lstStyle/>
          <a:p>
            <a:endParaRPr/>
          </a:p>
        </p:txBody>
      </p:sp>
      <p:sp>
        <p:nvSpPr>
          <p:cNvPr id="241" name="Shape 241"/>
          <p:cNvSpPr>
            <a:spLocks noGrp="1"/>
          </p:cNvSpPr>
          <p:nvPr>
            <p:ph type="body" sz="quarter" idx="1"/>
          </p:nvPr>
        </p:nvSpPr>
        <p:spPr>
          <a:prstGeom prst="rect">
            <a:avLst/>
          </a:prstGeom>
        </p:spPr>
        <p:txBody>
          <a:bodyPr/>
          <a:lstStyle/>
          <a:p>
            <a:pPr>
              <a:defRPr>
                <a:latin typeface="Arial"/>
                <a:ea typeface="Arial"/>
                <a:cs typeface="Arial"/>
                <a:sym typeface="Arial"/>
              </a:defRPr>
            </a:pPr>
            <a:r>
              <a:rPr b="1" u="sng"/>
              <a:t>THE STAMP ACT:</a:t>
            </a:r>
            <a:r>
              <a:t>  In March 1765 Parliament, persuaded by Prime Minister George Grenville, passed the Stamp Act. The Stamp Act required colonists to purchase special stamped paper for every </a:t>
            </a:r>
            <a:r>
              <a:rPr u="sng"/>
              <a:t>legal document, (marriages and birth certificates, licenses, newspaper, pamphlet</a:t>
            </a:r>
            <a:r>
              <a:t>, and </a:t>
            </a:r>
            <a:r>
              <a:rPr u="sng"/>
              <a:t>almanac</a:t>
            </a:r>
            <a:r>
              <a:t>, and imposed special “stamp duties” on</a:t>
            </a:r>
            <a:r>
              <a:rPr u="sng"/>
              <a:t> packages of playing cards</a:t>
            </a:r>
            <a:r>
              <a:t> and </a:t>
            </a:r>
            <a:r>
              <a:rPr u="sng"/>
              <a:t>dice</a:t>
            </a:r>
            <a:r>
              <a:t>. The tax reached into every colonial pocket. Colonists who disobeyed the law were to be tried in the vice-admiralty courts, where convictions were probable. </a:t>
            </a:r>
            <a:r>
              <a:rPr b="1">
                <a:uFill>
                  <a:solidFill>
                    <a:srgbClr val="000000"/>
                  </a:solidFill>
                </a:uFill>
              </a:rPr>
              <a:t>Colonial lawyers, tavern owners, merchants and printers were the most affected.</a:t>
            </a:r>
          </a:p>
          <a:p>
            <a:pPr>
              <a:defRPr>
                <a:latin typeface="Arial"/>
                <a:ea typeface="Arial"/>
                <a:cs typeface="Arial"/>
                <a:sym typeface="Arial"/>
              </a:defRPr>
            </a:pPr>
            <a:endParaRPr b="1">
              <a:uFill>
                <a:solidFill>
                  <a:srgbClr val="000000"/>
                </a:solidFill>
              </a:uFill>
            </a:endParaRPr>
          </a:p>
          <a:p>
            <a:pPr>
              <a:defRPr>
                <a:latin typeface="Arial"/>
                <a:ea typeface="Arial"/>
                <a:cs typeface="Arial"/>
                <a:sym typeface="Arial"/>
              </a:defRPr>
            </a:pPr>
            <a:r>
              <a:rPr b="1">
                <a:uFill>
                  <a:solidFill>
                    <a:srgbClr val="000000"/>
                  </a:solidFill>
                </a:uFill>
              </a:rPr>
              <a:t>STAMP ACT PROTESTS: </a:t>
            </a:r>
            <a:r>
              <a:rPr>
                <a:uFill>
                  <a:solidFill>
                    <a:srgbClr val="000000"/>
                  </a:solidFill>
                </a:uFill>
              </a:rPr>
              <a:t>The colonists were united in their defiance against the new tax. Boston shop-keepers, artisans, and laborers organized a secret resistance group called the </a:t>
            </a:r>
            <a:r>
              <a:rPr u="sng">
                <a:uFill>
                  <a:solidFill>
                    <a:srgbClr val="000000"/>
                  </a:solidFill>
                </a:uFill>
              </a:rPr>
              <a:t>Sons of Liberty</a:t>
            </a:r>
            <a:r>
              <a:rPr>
                <a:uFill>
                  <a:solidFill>
                    <a:srgbClr val="000000"/>
                  </a:solidFill>
                </a:uFill>
              </a:rPr>
              <a:t>. One of its founders was Harvard-educated </a:t>
            </a:r>
            <a:r>
              <a:rPr u="sng">
                <a:uFill>
                  <a:solidFill>
                    <a:srgbClr val="000000"/>
                  </a:solidFill>
                </a:uFill>
              </a:rPr>
              <a:t>Samuel Adams.</a:t>
            </a:r>
            <a:r>
              <a:rPr>
                <a:uFill>
                  <a:solidFill>
                    <a:srgbClr val="000000"/>
                  </a:solidFill>
                </a:uFill>
              </a:rPr>
              <a:t> </a:t>
            </a:r>
          </a:p>
          <a:p>
            <a:pPr>
              <a:defRPr>
                <a:latin typeface="Arial"/>
                <a:ea typeface="Arial"/>
                <a:cs typeface="Arial"/>
                <a:sym typeface="Arial"/>
              </a:defRPr>
            </a:pPr>
            <a:r>
              <a:rPr>
                <a:uFill>
                  <a:solidFill>
                    <a:srgbClr val="000000"/>
                  </a:solidFill>
                </a:uFill>
              </a:rPr>
              <a:t> </a:t>
            </a:r>
          </a:p>
          <a:p>
            <a:pPr>
              <a:defRPr>
                <a:latin typeface="Arial"/>
                <a:ea typeface="Arial"/>
                <a:cs typeface="Arial"/>
                <a:sym typeface="Arial"/>
              </a:defRPr>
            </a:pPr>
            <a:r>
              <a:rPr>
                <a:uFill>
                  <a:solidFill>
                    <a:srgbClr val="000000"/>
                  </a:solidFill>
                </a:uFill>
              </a:rPr>
              <a:t>The </a:t>
            </a:r>
            <a:r>
              <a:rPr u="sng">
                <a:uFill>
                  <a:solidFill>
                    <a:srgbClr val="000000"/>
                  </a:solidFill>
                </a:uFill>
              </a:rPr>
              <a:t>Sons of Liberty</a:t>
            </a:r>
            <a:r>
              <a:rPr>
                <a:uFill>
                  <a:solidFill>
                    <a:srgbClr val="000000"/>
                  </a:solidFill>
                </a:uFill>
              </a:rPr>
              <a:t> were harassed customs workers, stamp agents, and sometimes royal governors. Facing mob threats and demonstrations, stamp agents all over the began colonies began quitting.</a:t>
            </a:r>
          </a:p>
          <a:p>
            <a:pPr>
              <a:defRPr>
                <a:latin typeface="Arial"/>
                <a:ea typeface="Arial"/>
                <a:cs typeface="Arial"/>
                <a:sym typeface="Arial"/>
              </a:defRPr>
            </a:pPr>
            <a:endParaRPr>
              <a:uFill>
                <a:solidFill>
                  <a:srgbClr val="000000"/>
                </a:solidFill>
              </a:uFill>
            </a:endParaRPr>
          </a:p>
          <a:p>
            <a:pPr>
              <a:defRPr>
                <a:latin typeface="Arial"/>
                <a:ea typeface="Arial"/>
                <a:cs typeface="Arial"/>
                <a:sym typeface="Arial"/>
              </a:defRPr>
            </a:pPr>
            <a:r>
              <a:rPr>
                <a:uFill>
                  <a:solidFill>
                    <a:srgbClr val="000000"/>
                  </a:solidFill>
                </a:uFill>
              </a:rPr>
              <a:t>In October 1765, delegates from nine colonies met in New York City. They declared that Parliament lacked the power to impose taxes on the colonies because the colonists were not represented in Parliament. “</a:t>
            </a:r>
            <a:r>
              <a:rPr i="1">
                <a:uFill>
                  <a:solidFill>
                    <a:srgbClr val="000000"/>
                  </a:solidFill>
                </a:uFill>
              </a:rPr>
              <a:t>No taxation without representation!</a:t>
            </a:r>
            <a:r>
              <a:rPr>
                <a:uFill>
                  <a:solidFill>
                    <a:srgbClr val="000000"/>
                  </a:solidFill>
                </a:uFill>
              </a:rPr>
              <a:t>” For the first time, the separate colonies began to act as one.  Merchants in New York, Boston, and Philadelphia agreed not to import goods manufactured in Britain until the Stamp Act was repealed. The boycott worked. In March 1766, Parliament repealed the Stamp Act; but on the same day, to make its power clear, Parliament issued the </a:t>
            </a:r>
            <a:r>
              <a:rPr u="sng">
                <a:uFill>
                  <a:solidFill>
                    <a:srgbClr val="000000"/>
                  </a:solidFill>
                </a:uFill>
              </a:rPr>
              <a:t>Declaratory Act</a:t>
            </a:r>
            <a:r>
              <a:rPr>
                <a:uFill>
                  <a:solidFill>
                    <a:srgbClr val="000000"/>
                  </a:solidFill>
                </a:uFill>
              </a:rPr>
              <a:t>. This act asserted Parliament’s full right to make laws “to bind the colonies and people of America . . . in all cases whatsoever.”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6917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264" tIns="45633" rIns="91264" bIns="4563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4" tIns="45633" rIns="91264" bIns="45633"/>
          <a:lstStyle>
            <a:lvl1pPr marL="0" indent="0">
              <a:buNone/>
              <a:defRPr sz="3200"/>
            </a:lvl1pPr>
            <a:lvl2pPr marL="456325" indent="0">
              <a:buNone/>
              <a:defRPr sz="2800"/>
            </a:lvl2pPr>
            <a:lvl3pPr marL="912666" indent="0">
              <a:buNone/>
              <a:defRPr sz="2400"/>
            </a:lvl3pPr>
            <a:lvl4pPr marL="1369010" indent="0">
              <a:buNone/>
              <a:defRPr sz="2000"/>
            </a:lvl4pPr>
            <a:lvl5pPr marL="1825342" indent="0">
              <a:buNone/>
              <a:defRPr sz="2000"/>
            </a:lvl5pPr>
            <a:lvl6pPr marL="2281671" indent="0">
              <a:buNone/>
              <a:defRPr sz="2000"/>
            </a:lvl6pPr>
            <a:lvl7pPr marL="2738015" indent="0">
              <a:buNone/>
              <a:defRPr sz="2000"/>
            </a:lvl7pPr>
            <a:lvl8pPr marL="3194346" indent="0">
              <a:buNone/>
              <a:defRPr sz="2000"/>
            </a:lvl8pPr>
            <a:lvl9pPr marL="365068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264" tIns="45633" rIns="91264" bIns="45633"/>
          <a:lstStyle>
            <a:lvl1pPr marL="0" indent="0">
              <a:buNone/>
              <a:defRPr sz="1400"/>
            </a:lvl1pPr>
            <a:lvl2pPr marL="456325" indent="0">
              <a:buNone/>
              <a:defRPr sz="1200"/>
            </a:lvl2pPr>
            <a:lvl3pPr marL="912666" indent="0">
              <a:buNone/>
              <a:defRPr sz="1000"/>
            </a:lvl3pPr>
            <a:lvl4pPr marL="1369010" indent="0">
              <a:buNone/>
              <a:defRPr sz="900"/>
            </a:lvl4pPr>
            <a:lvl5pPr marL="1825342" indent="0">
              <a:buNone/>
              <a:defRPr sz="900"/>
            </a:lvl5pPr>
            <a:lvl6pPr marL="2281671" indent="0">
              <a:buNone/>
              <a:defRPr sz="900"/>
            </a:lvl6pPr>
            <a:lvl7pPr marL="2738015" indent="0">
              <a:buNone/>
              <a:defRPr sz="900"/>
            </a:lvl7pPr>
            <a:lvl8pPr marL="3194346" indent="0">
              <a:buNone/>
              <a:defRPr sz="900"/>
            </a:lvl8pPr>
            <a:lvl9pPr marL="3650681" indent="0">
              <a:buNone/>
              <a:defRPr sz="900"/>
            </a:lvl9pPr>
          </a:lstStyle>
          <a:p>
            <a:pPr lvl="0"/>
            <a:r>
              <a:rPr lang="en-US" smtClean="0"/>
              <a:t>Click to edit Master text styles</a:t>
            </a:r>
          </a:p>
        </p:txBody>
      </p:sp>
    </p:spTree>
    <p:extLst>
      <p:ext uri="{BB962C8B-B14F-4D97-AF65-F5344CB8AC3E}">
        <p14:creationId xmlns:p14="http://schemas.microsoft.com/office/powerpoint/2010/main" val="23539170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64" tIns="45633" rIns="91264" bIns="4563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37"/>
            <a:ext cx="8229600" cy="4525963"/>
          </a:xfrm>
          <a:prstGeom prst="rect">
            <a:avLst/>
          </a:prstGeom>
        </p:spPr>
        <p:txBody>
          <a:bodyPr vert="eaVert" lIns="91264" tIns="45633" rIns="91264" bIns="4563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4903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a:prstGeom prst="rect">
            <a:avLst/>
          </a:prstGeom>
        </p:spPr>
        <p:txBody>
          <a:bodyPr vert="eaVert" lIns="91264" tIns="45633" rIns="91264" bIns="4563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5"/>
            <a:ext cx="6019800" cy="5851525"/>
          </a:xfrm>
          <a:prstGeom prst="rect">
            <a:avLst/>
          </a:prstGeom>
        </p:spPr>
        <p:txBody>
          <a:bodyPr vert="eaVert" lIns="91264" tIns="45633" rIns="91264" bIns="4563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81635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33"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44" tIns="35644" rIns="35644" bIns="35644" anchor="ctr"/>
          <a:lstStyle/>
          <a:p>
            <a:pPr algn="ctr" defTabSz="40997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15442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71357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932188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36229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3006"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3006"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716"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8532218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32"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46" tIns="35646" rIns="35646" bIns="35646" anchor="ctr"/>
          <a:lstStyle/>
          <a:p>
            <a:pPr algn="ctr" defTabSz="409995"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954069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02395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264" tIns="45633" rIns="91264" bIns="4563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264" tIns="45633" rIns="91264" bIns="45633"/>
          <a:lstStyle>
            <a:lvl1pPr marL="0" indent="0" algn="ctr">
              <a:buNone/>
              <a:defRPr/>
            </a:lvl1pPr>
            <a:lvl2pPr marL="456325" indent="0" algn="ctr">
              <a:buNone/>
              <a:defRPr/>
            </a:lvl2pPr>
            <a:lvl3pPr marL="912666" indent="0" algn="ctr">
              <a:buNone/>
              <a:defRPr/>
            </a:lvl3pPr>
            <a:lvl4pPr marL="1369010" indent="0" algn="ctr">
              <a:buNone/>
              <a:defRPr/>
            </a:lvl4pPr>
            <a:lvl5pPr marL="1825342" indent="0" algn="ctr">
              <a:buNone/>
              <a:defRPr/>
            </a:lvl5pPr>
            <a:lvl6pPr marL="2281671" indent="0" algn="ctr">
              <a:buNone/>
              <a:defRPr/>
            </a:lvl6pPr>
            <a:lvl7pPr marL="2738015" indent="0" algn="ctr">
              <a:buNone/>
              <a:defRPr/>
            </a:lvl7pPr>
            <a:lvl8pPr marL="3194346" indent="0" algn="ctr">
              <a:buNone/>
              <a:defRPr/>
            </a:lvl8pPr>
            <a:lvl9pPr marL="365068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720644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078060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02751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3005"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3005"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715"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94963834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29"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52" tIns="35652" rIns="35652" bIns="35652" anchor="ctr"/>
          <a:lstStyle/>
          <a:p>
            <a:pPr algn="ctr" defTabSz="410058"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58578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173002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258675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22812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3002"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3002"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712"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266150607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25"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60" tIns="35660" rIns="35660" bIns="35660" anchor="ctr"/>
          <a:lstStyle/>
          <a:p>
            <a:pPr algn="ctr" defTabSz="41014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704603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98821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64" tIns="45633" rIns="91264" bIns="45633"/>
          <a:lstStyle/>
          <a:p>
            <a:r>
              <a:rPr lang="en-US" smtClean="0"/>
              <a:t>Click to edit Master title style</a:t>
            </a:r>
            <a:endParaRPr lang="en-US"/>
          </a:p>
        </p:txBody>
      </p:sp>
      <p:sp>
        <p:nvSpPr>
          <p:cNvPr id="3" name="Content Placeholder 2"/>
          <p:cNvSpPr>
            <a:spLocks noGrp="1"/>
          </p:cNvSpPr>
          <p:nvPr>
            <p:ph idx="1"/>
          </p:nvPr>
        </p:nvSpPr>
        <p:spPr>
          <a:xfrm>
            <a:off x="457200" y="1600237"/>
            <a:ext cx="8229600" cy="4525963"/>
          </a:xfrm>
          <a:prstGeom prst="rect">
            <a:avLst/>
          </a:prstGeom>
        </p:spPr>
        <p:txBody>
          <a:bodyPr lIns="91264" tIns="45633" rIns="91264" bIns="4563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131894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372347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623822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2998"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2998"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708"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39449197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20"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70" tIns="35670" rIns="35670" bIns="35670" anchor="ctr"/>
          <a:lstStyle/>
          <a:p>
            <a:pPr algn="ctr" defTabSz="410247"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52103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00693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266925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266871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2993"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2993"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703"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28386432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0703"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703" tIns="35703" rIns="35703" bIns="35703" anchor="ctr"/>
          <a:lstStyle/>
          <a:p>
            <a:pPr algn="ctr" defTabSz="41060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25"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27" name="Slide Number"/>
          <p:cNvSpPr txBox="1">
            <a:spLocks noGrp="1"/>
          </p:cNvSpPr>
          <p:nvPr>
            <p:ph type="sldNum" sz="quarter" idx="2"/>
          </p:nvPr>
        </p:nvSpPr>
        <p:spPr>
          <a:xfrm>
            <a:off x="4428878" y="6509743"/>
            <a:ext cx="359062"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9066312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cstate="email">
            <a:alphaModFix amt="77863"/>
            <a:extLst>
              <a:ext uri="{28A0092B-C50C-407E-A947-70E740481C1C}">
                <a14:useLocalDpi xmlns:a14="http://schemas.microsoft.com/office/drawing/2010/main"/>
              </a:ext>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35963" y="-15219"/>
            <a:ext cx="8806119" cy="887683"/>
          </a:xfrm>
          <a:prstGeom prst="rect">
            <a:avLst/>
          </a:prstGeom>
          <a:ln w="12700">
            <a:miter lim="400000"/>
          </a:ln>
        </p:spPr>
      </p:pic>
      <p:sp>
        <p:nvSpPr>
          <p:cNvPr id="36" name="Slide Number"/>
          <p:cNvSpPr txBox="1">
            <a:spLocks noGrp="1"/>
          </p:cNvSpPr>
          <p:nvPr>
            <p:ph type="sldNum" sz="quarter" idx="2"/>
          </p:nvPr>
        </p:nvSpPr>
        <p:spPr>
          <a:xfrm>
            <a:off x="4428878" y="6509743"/>
            <a:ext cx="359062"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93964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a:prstGeom prst="rect">
            <a:avLst/>
          </a:prstGeom>
        </p:spPr>
        <p:txBody>
          <a:bodyPr lIns="91264" tIns="45633" rIns="91264" bIns="4563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0"/>
            <a:ext cx="7772400" cy="1500187"/>
          </a:xfrm>
          <a:prstGeom prst="rect">
            <a:avLst/>
          </a:prstGeom>
        </p:spPr>
        <p:txBody>
          <a:bodyPr lIns="91264" tIns="45633" rIns="91264" bIns="45633" anchor="b"/>
          <a:lstStyle>
            <a:lvl1pPr marL="0" indent="0">
              <a:buNone/>
              <a:defRPr sz="2000"/>
            </a:lvl1pPr>
            <a:lvl2pPr marL="456325" indent="0">
              <a:buNone/>
              <a:defRPr sz="1800"/>
            </a:lvl2pPr>
            <a:lvl3pPr marL="912666" indent="0">
              <a:buNone/>
              <a:defRPr sz="1600"/>
            </a:lvl3pPr>
            <a:lvl4pPr marL="1369010" indent="0">
              <a:buNone/>
              <a:defRPr sz="1400"/>
            </a:lvl4pPr>
            <a:lvl5pPr marL="1825342" indent="0">
              <a:buNone/>
              <a:defRPr sz="1400"/>
            </a:lvl5pPr>
            <a:lvl6pPr marL="2281671" indent="0">
              <a:buNone/>
              <a:defRPr sz="1400"/>
            </a:lvl6pPr>
            <a:lvl7pPr marL="2738015" indent="0">
              <a:buNone/>
              <a:defRPr sz="1400"/>
            </a:lvl7pPr>
            <a:lvl8pPr marL="3194346" indent="0">
              <a:buNone/>
              <a:defRPr sz="1400"/>
            </a:lvl8pPr>
            <a:lvl9pPr marL="3650681" indent="0">
              <a:buNone/>
              <a:defRPr sz="1400"/>
            </a:lvl9pPr>
          </a:lstStyle>
          <a:p>
            <a:pPr lvl="0"/>
            <a:r>
              <a:rPr lang="en-US" smtClean="0"/>
              <a:t>Click to edit Master text styles</a:t>
            </a:r>
          </a:p>
        </p:txBody>
      </p:sp>
    </p:spTree>
    <p:extLst>
      <p:ext uri="{BB962C8B-B14F-4D97-AF65-F5344CB8AC3E}">
        <p14:creationId xmlns:p14="http://schemas.microsoft.com/office/powerpoint/2010/main" val="408069297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4428878" y="6509743"/>
            <a:ext cx="359062"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891464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4428878" y="6509743"/>
            <a:ext cx="359062"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846805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92976" y="1151930"/>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892976" y="3536156"/>
            <a:ext cx="7358063" cy="794742"/>
          </a:xfrm>
          <a:prstGeom prst="rect">
            <a:avLst/>
          </a:prstGeom>
        </p:spPr>
        <p:txBody>
          <a:bodyPr anchor="t">
            <a:noAutofit/>
          </a:bodyPr>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4429686" y="6509743"/>
            <a:ext cx="275713" cy="272186"/>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32327309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64" tIns="45633" rIns="91264" bIns="45633"/>
          <a:lstStyle/>
          <a:p>
            <a:r>
              <a:rPr lang="en-US" smtClean="0"/>
              <a:t>Click to edit Master title style</a:t>
            </a:r>
            <a:endParaRPr lang="en-US"/>
          </a:p>
        </p:txBody>
      </p:sp>
      <p:sp>
        <p:nvSpPr>
          <p:cNvPr id="3" name="Content Placeholder 2"/>
          <p:cNvSpPr>
            <a:spLocks noGrp="1"/>
          </p:cNvSpPr>
          <p:nvPr>
            <p:ph sz="half" idx="1"/>
          </p:nvPr>
        </p:nvSpPr>
        <p:spPr>
          <a:xfrm>
            <a:off x="457200" y="1600237"/>
            <a:ext cx="4038600" cy="4525963"/>
          </a:xfrm>
          <a:prstGeom prst="rect">
            <a:avLst/>
          </a:prstGeom>
        </p:spPr>
        <p:txBody>
          <a:bodyPr lIns="91264" tIns="45633" rIns="91264" bIns="4563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7"/>
            <a:ext cx="4038600" cy="4525963"/>
          </a:xfrm>
          <a:prstGeom prst="rect">
            <a:avLst/>
          </a:prstGeom>
        </p:spPr>
        <p:txBody>
          <a:bodyPr lIns="91264" tIns="45633" rIns="91264" bIns="4563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2318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64" tIns="45633" rIns="91264" bIns="4563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4" tIns="45633" rIns="91264" bIns="45633" anchor="b"/>
          <a:lstStyle>
            <a:lvl1pPr marL="0" indent="0">
              <a:buNone/>
              <a:defRPr sz="2400" b="1"/>
            </a:lvl1pPr>
            <a:lvl2pPr marL="456325" indent="0">
              <a:buNone/>
              <a:defRPr sz="2000" b="1"/>
            </a:lvl2pPr>
            <a:lvl3pPr marL="912666" indent="0">
              <a:buNone/>
              <a:defRPr sz="1800" b="1"/>
            </a:lvl3pPr>
            <a:lvl4pPr marL="1369010" indent="0">
              <a:buNone/>
              <a:defRPr sz="1600" b="1"/>
            </a:lvl4pPr>
            <a:lvl5pPr marL="1825342" indent="0">
              <a:buNone/>
              <a:defRPr sz="1600" b="1"/>
            </a:lvl5pPr>
            <a:lvl6pPr marL="2281671" indent="0">
              <a:buNone/>
              <a:defRPr sz="1600" b="1"/>
            </a:lvl6pPr>
            <a:lvl7pPr marL="2738015" indent="0">
              <a:buNone/>
              <a:defRPr sz="1600" b="1"/>
            </a:lvl7pPr>
            <a:lvl8pPr marL="3194346" indent="0">
              <a:buNone/>
              <a:defRPr sz="1600" b="1"/>
            </a:lvl8pPr>
            <a:lvl9pPr marL="36506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4" tIns="45633" rIns="91264" bIns="4563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264" tIns="45633" rIns="91264" bIns="45633" anchor="b"/>
          <a:lstStyle>
            <a:lvl1pPr marL="0" indent="0">
              <a:buNone/>
              <a:defRPr sz="2400" b="1"/>
            </a:lvl1pPr>
            <a:lvl2pPr marL="456325" indent="0">
              <a:buNone/>
              <a:defRPr sz="2000" b="1"/>
            </a:lvl2pPr>
            <a:lvl3pPr marL="912666" indent="0">
              <a:buNone/>
              <a:defRPr sz="1800" b="1"/>
            </a:lvl3pPr>
            <a:lvl4pPr marL="1369010" indent="0">
              <a:buNone/>
              <a:defRPr sz="1600" b="1"/>
            </a:lvl4pPr>
            <a:lvl5pPr marL="1825342" indent="0">
              <a:buNone/>
              <a:defRPr sz="1600" b="1"/>
            </a:lvl5pPr>
            <a:lvl6pPr marL="2281671" indent="0">
              <a:buNone/>
              <a:defRPr sz="1600" b="1"/>
            </a:lvl6pPr>
            <a:lvl7pPr marL="2738015" indent="0">
              <a:buNone/>
              <a:defRPr sz="1600" b="1"/>
            </a:lvl7pPr>
            <a:lvl8pPr marL="3194346" indent="0">
              <a:buNone/>
              <a:defRPr sz="1600" b="1"/>
            </a:lvl8pPr>
            <a:lvl9pPr marL="36506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264" tIns="45633" rIns="91264" bIns="4563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4244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64" tIns="45633" rIns="91264" bIns="45633"/>
          <a:lstStyle/>
          <a:p>
            <a:r>
              <a:rPr lang="en-US" smtClean="0"/>
              <a:t>Click to edit Master title style</a:t>
            </a:r>
            <a:endParaRPr lang="en-US"/>
          </a:p>
        </p:txBody>
      </p:sp>
    </p:spTree>
    <p:extLst>
      <p:ext uri="{BB962C8B-B14F-4D97-AF65-F5344CB8AC3E}">
        <p14:creationId xmlns:p14="http://schemas.microsoft.com/office/powerpoint/2010/main" val="17062564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38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264" tIns="45633" rIns="91264" bIns="4563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7"/>
            <a:ext cx="5111750" cy="5853113"/>
          </a:xfrm>
          <a:prstGeom prst="rect">
            <a:avLst/>
          </a:prstGeom>
        </p:spPr>
        <p:txBody>
          <a:bodyPr lIns="91264" tIns="45633" rIns="91264" bIns="4563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lIns="91264" tIns="45633" rIns="91264" bIns="45633"/>
          <a:lstStyle>
            <a:lvl1pPr marL="0" indent="0">
              <a:buNone/>
              <a:defRPr sz="1400"/>
            </a:lvl1pPr>
            <a:lvl2pPr marL="456325" indent="0">
              <a:buNone/>
              <a:defRPr sz="1200"/>
            </a:lvl2pPr>
            <a:lvl3pPr marL="912666" indent="0">
              <a:buNone/>
              <a:defRPr sz="1000"/>
            </a:lvl3pPr>
            <a:lvl4pPr marL="1369010" indent="0">
              <a:buNone/>
              <a:defRPr sz="900"/>
            </a:lvl4pPr>
            <a:lvl5pPr marL="1825342" indent="0">
              <a:buNone/>
              <a:defRPr sz="900"/>
            </a:lvl5pPr>
            <a:lvl6pPr marL="2281671" indent="0">
              <a:buNone/>
              <a:defRPr sz="900"/>
            </a:lvl6pPr>
            <a:lvl7pPr marL="2738015" indent="0">
              <a:buNone/>
              <a:defRPr sz="900"/>
            </a:lvl7pPr>
            <a:lvl8pPr marL="3194346" indent="0">
              <a:buNone/>
              <a:defRPr sz="900"/>
            </a:lvl8pPr>
            <a:lvl9pPr marL="3650681" indent="0">
              <a:buNone/>
              <a:defRPr sz="900"/>
            </a:lvl9pPr>
          </a:lstStyle>
          <a:p>
            <a:pPr lvl="0"/>
            <a:r>
              <a:rPr lang="en-US" smtClean="0"/>
              <a:t>Click to edit Master text styles</a:t>
            </a:r>
          </a:p>
        </p:txBody>
      </p:sp>
    </p:spTree>
    <p:extLst>
      <p:ext uri="{BB962C8B-B14F-4D97-AF65-F5344CB8AC3E}">
        <p14:creationId xmlns:p14="http://schemas.microsoft.com/office/powerpoint/2010/main" val="427812722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7.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0.xml"/><Relationship Id="rId7" Type="http://schemas.openxmlformats.org/officeDocument/2006/relationships/image" Target="../media/image7.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6.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image" Target="../media/image7.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7.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image" Target="../media/image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8.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253450" y="6511962"/>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643850"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694775" y="6511962"/>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95618" cy="341198"/>
          </a:xfrm>
          <a:prstGeom prst="rect">
            <a:avLst/>
          </a:prstGeom>
          <a:noFill/>
          <a:ln w="9525">
            <a:noFill/>
            <a:miter lim="800000"/>
            <a:headEnd/>
            <a:tailEnd/>
          </a:ln>
          <a:effectLst/>
        </p:spPr>
        <p:txBody>
          <a:bodyPr wrap="none" lIns="91264" tIns="45633" rIns="91264" bIns="45633">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lIns="91264" tIns="45633" rIns="91264" bIns="45633">
            <a:spAutoFit/>
          </a:bodyPr>
          <a:lstStyle/>
          <a:p>
            <a:pPr algn="ctr">
              <a:defRPr/>
            </a:pPr>
            <a:r>
              <a:rPr lang="en-US" sz="1200">
                <a:solidFill>
                  <a:srgbClr val="B3F1FF"/>
                </a:solidFill>
                <a:latin typeface="Verdana" pitchFamily="34" charset="0"/>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228637"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2" y="409575"/>
            <a:ext cx="811337" cy="341198"/>
          </a:xfrm>
          <a:prstGeom prst="rect">
            <a:avLst/>
          </a:prstGeom>
          <a:noFill/>
          <a:ln w="9525">
            <a:noFill/>
            <a:miter lim="800000"/>
            <a:headEnd/>
            <a:tailEnd/>
          </a:ln>
          <a:effectLst/>
        </p:spPr>
        <p:txBody>
          <a:bodyPr wrap="none" lIns="91264" tIns="45633" rIns="91264" bIns="45633">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2</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lIns="91264" tIns="45633" rIns="91264" bIns="45633">
            <a:spAutoFit/>
          </a:bodyPr>
          <a:lstStyle/>
          <a:p>
            <a:pPr algn="ctr">
              <a:defRPr/>
            </a:pPr>
            <a:r>
              <a:rPr lang="en-US" sz="1200" b="1">
                <a:solidFill>
                  <a:srgbClr val="B3F1FF"/>
                </a:solidFill>
                <a:latin typeface="Arial" charset="0"/>
              </a:rPr>
              <a:t>The American Revolution</a:t>
            </a:r>
          </a:p>
        </p:txBody>
      </p:sp>
      <p:pic>
        <p:nvPicPr>
          <p:cNvPr id="1036" name="Picture 20" descr="USH.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228637"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 descr="bttn_prev">
            <a:hlinkClick r:id="" action="ppaction://hlinkshowjump?jump=previousslide" highlightClick="1"/>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99425" y="6511962"/>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 descr="bttn_exit">
            <a:hlinkClick r:id="" action="ppaction://hlinkshowjump?jump=endshow" highlightClick="1"/>
          </p:cNvPr>
          <p:cNvPicPr>
            <a:picLocks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 descr="bttn_next">
            <a:hlinkClick r:id="" action="ppaction://hlinkshowjump?jump=nextslide" highlightClick="1"/>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540750" y="6511962"/>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6325" algn="ctr" rtl="0" fontAlgn="base">
        <a:spcBef>
          <a:spcPct val="0"/>
        </a:spcBef>
        <a:spcAft>
          <a:spcPct val="0"/>
        </a:spcAft>
        <a:defRPr sz="4400">
          <a:solidFill>
            <a:schemeClr val="tx2"/>
          </a:solidFill>
          <a:latin typeface="Arial" charset="0"/>
        </a:defRPr>
      </a:lvl6pPr>
      <a:lvl7pPr marL="912666" algn="ctr" rtl="0" fontAlgn="base">
        <a:spcBef>
          <a:spcPct val="0"/>
        </a:spcBef>
        <a:spcAft>
          <a:spcPct val="0"/>
        </a:spcAft>
        <a:defRPr sz="4400">
          <a:solidFill>
            <a:schemeClr val="tx2"/>
          </a:solidFill>
          <a:latin typeface="Arial" charset="0"/>
        </a:defRPr>
      </a:lvl7pPr>
      <a:lvl8pPr marL="1369010" algn="ctr" rtl="0" fontAlgn="base">
        <a:spcBef>
          <a:spcPct val="0"/>
        </a:spcBef>
        <a:spcAft>
          <a:spcPct val="0"/>
        </a:spcAft>
        <a:defRPr sz="4400">
          <a:solidFill>
            <a:schemeClr val="tx2"/>
          </a:solidFill>
          <a:latin typeface="Arial" charset="0"/>
        </a:defRPr>
      </a:lvl8pPr>
      <a:lvl9pPr marL="1825342" algn="ctr" rtl="0" fontAlgn="base">
        <a:spcBef>
          <a:spcPct val="0"/>
        </a:spcBef>
        <a:spcAft>
          <a:spcPct val="0"/>
        </a:spcAft>
        <a:defRPr sz="4400">
          <a:solidFill>
            <a:schemeClr val="tx2"/>
          </a:solidFill>
          <a:latin typeface="Arial" charset="0"/>
        </a:defRPr>
      </a:lvl9pPr>
    </p:titleStyle>
    <p:bodyStyle>
      <a:lvl1pPr marL="342259" indent="-342259"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1544" indent="-285220" algn="l" rtl="0" eaLnBrk="0" fontAlgn="base" hangingPunct="0">
        <a:spcBef>
          <a:spcPct val="20000"/>
        </a:spcBef>
        <a:spcAft>
          <a:spcPct val="0"/>
        </a:spcAft>
        <a:buChar char="–"/>
        <a:defRPr sz="2800">
          <a:solidFill>
            <a:schemeClr val="tx1"/>
          </a:solidFill>
          <a:latin typeface="Verdana" pitchFamily="34" charset="0"/>
        </a:defRPr>
      </a:lvl2pPr>
      <a:lvl3pPr marL="1140834" indent="-228162" algn="l" rtl="0" eaLnBrk="0" fontAlgn="base" hangingPunct="0">
        <a:spcBef>
          <a:spcPct val="20000"/>
        </a:spcBef>
        <a:spcAft>
          <a:spcPct val="0"/>
        </a:spcAft>
        <a:buChar char="•"/>
        <a:defRPr sz="2400">
          <a:solidFill>
            <a:schemeClr val="tx1"/>
          </a:solidFill>
          <a:latin typeface="Verdana" pitchFamily="34" charset="0"/>
        </a:defRPr>
      </a:lvl3pPr>
      <a:lvl4pPr marL="1597168" indent="-228162" algn="l" rtl="0" eaLnBrk="0" fontAlgn="base" hangingPunct="0">
        <a:spcBef>
          <a:spcPct val="20000"/>
        </a:spcBef>
        <a:spcAft>
          <a:spcPct val="0"/>
        </a:spcAft>
        <a:buChar char="–"/>
        <a:defRPr sz="2000">
          <a:solidFill>
            <a:schemeClr val="tx1"/>
          </a:solidFill>
          <a:latin typeface="Verdana" pitchFamily="34" charset="0"/>
        </a:defRPr>
      </a:lvl4pPr>
      <a:lvl5pPr marL="2053515" indent="-228162" algn="l" rtl="0" eaLnBrk="0" fontAlgn="base" hangingPunct="0">
        <a:spcBef>
          <a:spcPct val="20000"/>
        </a:spcBef>
        <a:spcAft>
          <a:spcPct val="0"/>
        </a:spcAft>
        <a:buChar char="»"/>
        <a:defRPr sz="2000">
          <a:solidFill>
            <a:schemeClr val="tx1"/>
          </a:solidFill>
          <a:latin typeface="Verdana" pitchFamily="34" charset="0"/>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3450" y="6511962"/>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643850"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8694775" y="6511962"/>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95618" cy="341198"/>
          </a:xfrm>
          <a:prstGeom prst="rect">
            <a:avLst/>
          </a:prstGeom>
          <a:noFill/>
          <a:ln w="9525">
            <a:noFill/>
            <a:miter lim="800000"/>
            <a:headEnd/>
            <a:tailEnd/>
          </a:ln>
          <a:effectLst/>
        </p:spPr>
        <p:txBody>
          <a:bodyPr wrap="none" lIns="91264" tIns="45633" rIns="91264" bIns="45633">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lIns="91264" tIns="45633" rIns="91264" bIns="45633">
            <a:spAutoFit/>
          </a:bodyPr>
          <a:lstStyle/>
          <a:p>
            <a:pPr algn="ctr">
              <a:defRPr/>
            </a:pPr>
            <a:r>
              <a:rPr lang="en-US" sz="1200">
                <a:solidFill>
                  <a:srgbClr val="B3F1FF"/>
                </a:solidFill>
                <a:latin typeface="Verdana" pitchFamily="34" charset="0"/>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228637"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0" descr="USH.png"/>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228637"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bttn_exit">
            <a:hlinkClick r:id="" action="ppaction://hlinkshowjump?jump=endshow" highlightClick="1"/>
          </p:cNvPr>
          <p:cNvPicPr>
            <a:picLocks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bttn_next">
            <a:hlinkClick r:id="" action="ppaction://hlinkshowjump?jump=nextslide" highlightClick="1"/>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8540750" y="6511962"/>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2" y="409575"/>
            <a:ext cx="811337" cy="341198"/>
          </a:xfrm>
          <a:prstGeom prst="rect">
            <a:avLst/>
          </a:prstGeom>
          <a:noFill/>
          <a:ln w="9525">
            <a:noFill/>
            <a:miter lim="800000"/>
            <a:headEnd/>
            <a:tailEnd/>
          </a:ln>
          <a:effectLst/>
        </p:spPr>
        <p:txBody>
          <a:bodyPr wrap="none" lIns="91264" tIns="45633" rIns="91264" bIns="45633">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2</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lIns="91264" tIns="45633" rIns="91264" bIns="45633">
            <a:spAutoFit/>
          </a:bodyPr>
          <a:lstStyle/>
          <a:p>
            <a:pPr algn="ctr">
              <a:defRPr/>
            </a:pPr>
            <a:r>
              <a:rPr lang="en-US" sz="1200" b="1">
                <a:solidFill>
                  <a:srgbClr val="B3F1FF"/>
                </a:solidFill>
                <a:latin typeface="Arial" charset="0"/>
              </a:rPr>
              <a:t>The American Revolution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eaLnBrk="0" fontAlgn="base" hangingPunct="0">
        <a:spcBef>
          <a:spcPct val="20000"/>
        </a:spcBef>
        <a:spcAft>
          <a:spcPct val="0"/>
        </a:spcAft>
        <a:buChar char="•"/>
        <a:defRPr sz="3200">
          <a:solidFill>
            <a:schemeClr val="tx1"/>
          </a:solidFill>
          <a:latin typeface="+mn-lt"/>
          <a:ea typeface="+mn-ea"/>
          <a:cs typeface="+mn-cs"/>
        </a:defRPr>
      </a:lvl1pPr>
      <a:lvl2pPr marL="741544" indent="-285220" algn="l" rtl="0" eaLnBrk="0" fontAlgn="base" hangingPunct="0">
        <a:spcBef>
          <a:spcPct val="20000"/>
        </a:spcBef>
        <a:spcAft>
          <a:spcPct val="0"/>
        </a:spcAft>
        <a:buChar char="–"/>
        <a:defRPr sz="2800">
          <a:solidFill>
            <a:schemeClr val="tx1"/>
          </a:solidFill>
          <a:latin typeface="+mn-lt"/>
          <a:cs typeface="+mn-cs"/>
        </a:defRPr>
      </a:lvl2pPr>
      <a:lvl3pPr marL="1140834" indent="-228162" algn="l" rtl="0" eaLnBrk="0" fontAlgn="base" hangingPunct="0">
        <a:spcBef>
          <a:spcPct val="20000"/>
        </a:spcBef>
        <a:spcAft>
          <a:spcPct val="0"/>
        </a:spcAft>
        <a:buChar char="•"/>
        <a:defRPr sz="2400">
          <a:solidFill>
            <a:schemeClr val="tx1"/>
          </a:solidFill>
          <a:latin typeface="+mn-lt"/>
          <a:cs typeface="+mn-cs"/>
        </a:defRPr>
      </a:lvl3pPr>
      <a:lvl4pPr marL="1597168" indent="-228162" algn="l" rtl="0" eaLnBrk="0" fontAlgn="base" hangingPunct="0">
        <a:spcBef>
          <a:spcPct val="20000"/>
        </a:spcBef>
        <a:spcAft>
          <a:spcPct val="0"/>
        </a:spcAft>
        <a:buChar char="–"/>
        <a:defRPr sz="2000">
          <a:solidFill>
            <a:schemeClr val="tx1"/>
          </a:solidFill>
          <a:latin typeface="+mn-lt"/>
          <a:cs typeface="+mn-cs"/>
        </a:defRPr>
      </a:lvl4pPr>
      <a:lvl5pPr marL="2053515" indent="-228162" algn="l" rtl="0" eaLnBrk="0" fontAlgn="base" hangingPunct="0">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4" tIns="35644" rIns="35644" bIns="35644" anchor="ctr"/>
          <a:lstStyle/>
          <a:p>
            <a:pPr algn="ctr" defTabSz="40997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84"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44" tIns="35644" rIns="35644" bIns="35644"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44" tIns="35644" rIns="35644" bIns="35644"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44" tIns="35644" rIns="35644" bIns="35644">
            <a:spAutoFit/>
          </a:bodyPr>
          <a:lstStyle>
            <a:lvl1pPr>
              <a:defRPr sz="1300"/>
            </a:lvl1pPr>
          </a:lstStyle>
          <a:p>
            <a:pPr algn="ctr" defTabSz="409974"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09974"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3963446945"/>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ransition spd="med"/>
  <p:txStyles>
    <p:titleStyle>
      <a:lvl1pPr marL="0" marR="0" indent="0"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26"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844"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274"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694"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126"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545"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2974"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395" algn="ctr" defTabSz="40997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1936"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3872"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5808"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7744"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59680"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1617"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3554"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5490"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7429" marR="0" indent="-311936" algn="l" defTabSz="40997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26"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844"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274"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694"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126"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545"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2974"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395" algn="ctr" defTabSz="40997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6" tIns="35646" rIns="35646" bIns="35646" anchor="ctr"/>
          <a:lstStyle/>
          <a:p>
            <a:pPr algn="ctr" defTabSz="409995"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83"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46" tIns="35646" rIns="35646" bIns="35646"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46" tIns="35646" rIns="35646" bIns="35646"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46" tIns="35646" rIns="35646" bIns="35646">
            <a:spAutoFit/>
          </a:bodyPr>
          <a:lstStyle>
            <a:lvl1pPr>
              <a:defRPr sz="1300"/>
            </a:lvl1pPr>
          </a:lstStyle>
          <a:p>
            <a:pPr algn="ctr" defTabSz="409995"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09995"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2743607938"/>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ransition spd="med"/>
  <p:txStyles>
    <p:titleStyle>
      <a:lvl1pPr marL="0" marR="0" indent="0"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34"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860"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299"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727"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167"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594"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031"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461" algn="ctr" defTabSz="409995"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1952"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3904"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5856"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7808"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59760"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1713"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3666"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5618"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7573" marR="0" indent="-311952" algn="l" defTabSz="409995"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34"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860"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299"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727"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167"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594"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031"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461" algn="ctr" defTabSz="409995"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2" tIns="35652" rIns="35652" bIns="35652" anchor="ctr"/>
          <a:lstStyle/>
          <a:p>
            <a:pPr algn="ctr" defTabSz="410058"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80"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52" tIns="35652" rIns="35652" bIns="35652"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52" tIns="35652" rIns="35652" bIns="35652"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52" tIns="35652" rIns="35652" bIns="35652">
            <a:spAutoFit/>
          </a:bodyPr>
          <a:lstStyle>
            <a:lvl1pPr>
              <a:defRPr sz="1300"/>
            </a:lvl1pPr>
          </a:lstStyle>
          <a:p>
            <a:pPr algn="ctr" defTabSz="410058"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058"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2520746451"/>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spd="med"/>
  <p:txStyles>
    <p:titleStyle>
      <a:lvl1pPr marL="0" marR="0" indent="0"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59"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910"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372"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826"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290"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741"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202"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658" algn="ctr" defTabSz="410058"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000"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000"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6000"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8000"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0000"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2001"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4002"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6001"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8004" marR="0" indent="-312000" algn="l" defTabSz="410058"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59"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910"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372"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826"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290"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741"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202"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658" algn="ctr" defTabSz="41005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60" tIns="35660" rIns="35660" bIns="35660" anchor="ctr"/>
          <a:lstStyle/>
          <a:p>
            <a:pPr algn="ctr" defTabSz="41014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76"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60" tIns="35660" rIns="35660" bIns="35660"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60" tIns="35660" rIns="35660" bIns="3566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60" tIns="35660" rIns="35660" bIns="35660">
            <a:spAutoFit/>
          </a:bodyPr>
          <a:lstStyle>
            <a:lvl1pPr>
              <a:defRPr sz="1300"/>
            </a:lvl1pPr>
          </a:lstStyle>
          <a:p>
            <a:pPr algn="ctr" defTabSz="410142"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142"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4172655963"/>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spd="med"/>
  <p:txStyles>
    <p:titleStyle>
      <a:lvl1pPr marL="0" marR="0" indent="0"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91"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976"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470"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958"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454"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939"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431"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921" algn="ctr" defTabSz="41014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064"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128"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6192"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8256"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0320"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2384"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4449"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6513"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8578" marR="0" indent="-312064" algn="l" defTabSz="41014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91"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976"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470"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958"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454"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939"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431"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921" algn="ctr" defTabSz="41014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70" tIns="35670" rIns="35670" bIns="35670" anchor="ctr"/>
          <a:lstStyle/>
          <a:p>
            <a:pPr algn="ctr" defTabSz="410247"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71"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70" tIns="35670" rIns="35670" bIns="35670"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70" tIns="35670" rIns="35670" bIns="3567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70" tIns="35670" rIns="35670" bIns="35670">
            <a:spAutoFit/>
          </a:bodyPr>
          <a:lstStyle>
            <a:lvl1pPr>
              <a:defRPr sz="1300"/>
            </a:lvl1pPr>
          </a:lstStyle>
          <a:p>
            <a:pPr algn="ctr" defTabSz="410247"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247"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258552945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med"/>
  <p:txStyles>
    <p:titleStyle>
      <a:lvl1pPr marL="0" marR="0" indent="0"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532"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1059"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593"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2123"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659"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3186"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716"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4250" algn="ctr" defTabSz="410247"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144"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288"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6432"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8576"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0720"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2864"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5008"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7152"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9297" marR="0" indent="-312144" algn="l" defTabSz="410247"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532"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059"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593"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123"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659"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3186"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716"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4250" algn="ctr" defTabSz="41024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703" tIns="35703" rIns="35703" bIns="35703" anchor="ctr"/>
          <a:lstStyle/>
          <a:p>
            <a:pPr algn="ctr" defTabSz="41060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7"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8" cstate="email">
            <a:alphaModFix amt="77863"/>
            <a:extLst>
              <a:ext uri="{28A0092B-C50C-407E-A947-70E740481C1C}">
                <a14:useLocalDpi xmlns:a14="http://schemas.microsoft.com/office/drawing/2010/main"/>
              </a:ext>
            </a:extLst>
          </a:blip>
          <a:stretch>
            <a:fillRect/>
          </a:stretch>
        </p:blipFill>
        <p:spPr>
          <a:xfrm>
            <a:off x="1431754"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9">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703" tIns="35703" rIns="35703" bIns="35703"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703" tIns="35703" rIns="35703" bIns="35703"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703" tIns="35703" rIns="35703" bIns="35703">
            <a:spAutoFit/>
          </a:bodyPr>
          <a:lstStyle>
            <a:lvl1pPr>
              <a:defRPr sz="1300"/>
            </a:lvl1pPr>
          </a:lstStyle>
          <a:p>
            <a:pPr algn="ctr" defTabSz="410604"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604"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1228526203"/>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ransition spd="med"/>
  <p:txStyles>
    <p:titleStyle>
      <a:lvl1pPr marL="0" marR="0" indent="0"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671"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1341"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2013"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2684"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3356"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4025"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4698"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5368" algn="ctr" defTabSz="41060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416"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832"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7248"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9664"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2080"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4496"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6912"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9328"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11744" marR="0" indent="-312416" algn="l" defTabSz="41060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671"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341"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013"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684"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356"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025"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698"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368" algn="ctr" defTabSz="41060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6.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0.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1.jpeg"/><Relationship Id="rId5" Type="http://schemas.openxmlformats.org/officeDocument/2006/relationships/image" Target="../media/image29.jpe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457200" y="1828800"/>
            <a:ext cx="762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lstStyle>
            <a:lvl1pPr marL="342900" indent="-3429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a:lnSpc>
                <a:spcPct val="110000"/>
              </a:lnSpc>
              <a:spcBef>
                <a:spcPct val="60000"/>
              </a:spcBef>
              <a:buSzPct val="80000"/>
              <a:buFontTx/>
              <a:buChar char="•"/>
            </a:pPr>
            <a:r>
              <a:rPr lang="en-US" altLang="en-US" dirty="0" smtClean="0"/>
              <a:t>Identify </a:t>
            </a:r>
            <a:r>
              <a:rPr lang="en-US" altLang="en-US" dirty="0"/>
              <a:t>the causes of the American </a:t>
            </a:r>
            <a:r>
              <a:rPr lang="en-US" altLang="en-US" dirty="0" smtClean="0"/>
              <a:t>Revolution.</a:t>
            </a:r>
            <a:endParaRPr lang="en-US" altLang="en-US" dirty="0"/>
          </a:p>
        </p:txBody>
      </p:sp>
      <p:sp>
        <p:nvSpPr>
          <p:cNvPr id="4099" name="Rectangle 14"/>
          <p:cNvSpPr>
            <a:spLocks noChangeArrowheads="1"/>
          </p:cNvSpPr>
          <p:nvPr/>
        </p:nvSpPr>
        <p:spPr bwMode="auto">
          <a:xfrm>
            <a:off x="1685961" y="4594262"/>
            <a:ext cx="184709" cy="3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400"/>
          </a:p>
        </p:txBody>
      </p:sp>
      <p:sp>
        <p:nvSpPr>
          <p:cNvPr id="4100" name="Rectangle 20"/>
          <p:cNvSpPr>
            <a:spLocks noChangeArrowheads="1"/>
          </p:cNvSpPr>
          <p:nvPr/>
        </p:nvSpPr>
        <p:spPr bwMode="auto">
          <a:xfrm>
            <a:off x="914400" y="1219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Objectives</a:t>
            </a:r>
          </a:p>
        </p:txBody>
      </p:sp>
      <p:sp>
        <p:nvSpPr>
          <p:cNvPr id="4101" name="Rectangle 14"/>
          <p:cNvSpPr>
            <a:spLocks noChangeArrowheads="1"/>
          </p:cNvSpPr>
          <p:nvPr/>
        </p:nvSpPr>
        <p:spPr bwMode="auto">
          <a:xfrm>
            <a:off x="809638" y="300051"/>
            <a:ext cx="184375" cy="43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a:p>
        </p:txBody>
      </p:sp>
      <p:sp>
        <p:nvSpPr>
          <p:cNvPr id="2" name="Rectangle 1"/>
          <p:cNvSpPr/>
          <p:nvPr/>
        </p:nvSpPr>
        <p:spPr>
          <a:xfrm>
            <a:off x="533400" y="5334000"/>
            <a:ext cx="8029575" cy="769441"/>
          </a:xfrm>
          <a:prstGeom prst="rect">
            <a:avLst/>
          </a:prstGeom>
        </p:spPr>
        <p:txBody>
          <a:bodyPr wrap="square" lIns="91264" tIns="45633" rIns="91264" bIns="45633">
            <a:spAutoFit/>
          </a:bodyPr>
          <a:lstStyle/>
          <a:p>
            <a:r>
              <a:rPr lang="en-GB" b="1" dirty="0"/>
              <a:t>Guiding Thought: </a:t>
            </a:r>
            <a:r>
              <a:rPr lang="en-US" b="1" dirty="0"/>
              <a:t>What important ideas and major events led to the American Revolution?</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ectangle" descr="Rectangle"/>
          <p:cNvPicPr>
            <a:picLocks/>
          </p:cNvPicPr>
          <p:nvPr/>
        </p:nvPicPr>
        <p:blipFill>
          <a:blip r:embed="rId3" cstate="email">
            <a:extLst>
              <a:ext uri="{28A0092B-C50C-407E-A947-70E740481C1C}">
                <a14:useLocalDpi xmlns:a14="http://schemas.microsoft.com/office/drawing/2010/main"/>
              </a:ext>
            </a:extLst>
          </a:blip>
          <a:stretch>
            <a:fillRect/>
          </a:stretch>
        </p:blipFill>
        <p:spPr>
          <a:xfrm>
            <a:off x="263648" y="1859134"/>
            <a:ext cx="3460798" cy="4702169"/>
          </a:xfrm>
          <a:prstGeom prst="rect">
            <a:avLst/>
          </a:prstGeom>
          <a:effectLst>
            <a:reflection stA="43750" endPos="40000" dir="5400000" sy="-100000" algn="bl" rotWithShape="0"/>
          </a:effectLst>
        </p:spPr>
      </p:pic>
      <p:sp>
        <p:nvSpPr>
          <p:cNvPr id="226" name="Group"/>
          <p:cNvSpPr txBox="1"/>
          <p:nvPr/>
        </p:nvSpPr>
        <p:spPr>
          <a:xfrm>
            <a:off x="301182" y="1558152"/>
            <a:ext cx="2751808" cy="531190"/>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68" tIns="35668" rIns="35668" bIns="35668" anchor="ctr"/>
          <a:lstStyle>
            <a:lvl1pPr algn="l">
              <a:defRPr cap="all" spc="-395">
                <a:effectLst>
                  <a:outerShdw dist="63500" dir="2580000" rotWithShape="0">
                    <a:srgbClr val="000000"/>
                  </a:outerShdw>
                </a:effectLst>
                <a:latin typeface="Arial Black"/>
                <a:ea typeface="Arial Black"/>
                <a:cs typeface="Arial Black"/>
                <a:sym typeface="Arial Black"/>
              </a:defRPr>
            </a:lvl1pPr>
          </a:lstStyle>
          <a:p>
            <a:pPr defTabSz="410226" fontAlgn="auto" hangingPunct="0">
              <a:spcBef>
                <a:spcPts val="0"/>
              </a:spcBef>
              <a:spcAft>
                <a:spcPts val="0"/>
              </a:spcAft>
            </a:pPr>
            <a:r>
              <a:rPr sz="2500" kern="0">
                <a:solidFill>
                  <a:srgbClr val="FFFFFF"/>
                </a:solidFill>
              </a:rPr>
              <a:t>Stamp act</a:t>
            </a:r>
          </a:p>
        </p:txBody>
      </p:sp>
      <p:pic>
        <p:nvPicPr>
          <p:cNvPr id="227" name="StampActNews-395F1b-copy2_LG.jpg" descr="StampActNews-395F1b-copy2_LG.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1459" y="1366192"/>
            <a:ext cx="3971191" cy="5342409"/>
          </a:xfrm>
          <a:prstGeom prst="rect">
            <a:avLst/>
          </a:prstGeom>
          <a:ln w="12700">
            <a:miter lim="400000"/>
          </a:ln>
          <a:effectLst>
            <a:outerShdw blurRad="76200" dist="25400" dir="2560976" rotWithShape="0">
              <a:srgbClr val="000000"/>
            </a:outerShdw>
            <a:reflection stA="50000" endPos="40000" dir="5400000" sy="-100000" algn="bl" rotWithShape="0"/>
          </a:effectLst>
        </p:spPr>
      </p:pic>
      <p:sp>
        <p:nvSpPr>
          <p:cNvPr id="228" name="Embossed tax stamp on paper - 1765"/>
          <p:cNvSpPr txBox="1"/>
          <p:nvPr/>
        </p:nvSpPr>
        <p:spPr>
          <a:xfrm>
            <a:off x="4812125" y="1399001"/>
            <a:ext cx="3686900" cy="318349"/>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 xmlns:ma14="http://schemas.microsoft.com/office/mac/drawingml/2011/main" val="1"/>
            </a:ext>
          </a:extLst>
        </p:spPr>
        <p:txBody>
          <a:bodyPr wrap="none" lIns="35668" tIns="35668" rIns="35668" bIns="35668" anchor="ctr">
            <a:spAutoFit/>
          </a:bodyPr>
          <a:lstStyle>
            <a:lvl1pPr>
              <a:defRPr sz="2100" b="1">
                <a:latin typeface="Arial"/>
                <a:ea typeface="Arial"/>
                <a:cs typeface="Arial"/>
                <a:sym typeface="Arial"/>
              </a:defRPr>
            </a:lvl1pPr>
          </a:lstStyle>
          <a:p>
            <a:pPr algn="ctr" defTabSz="410226" fontAlgn="auto" hangingPunct="0">
              <a:spcBef>
                <a:spcPts val="0"/>
              </a:spcBef>
              <a:spcAft>
                <a:spcPts val="0"/>
              </a:spcAft>
            </a:pPr>
            <a:r>
              <a:rPr sz="1600" kern="0" dirty="0">
                <a:solidFill>
                  <a:srgbClr val="FFFFFF"/>
                </a:solidFill>
              </a:rPr>
              <a:t>Embossed tax stamp on paper - 1765</a:t>
            </a:r>
          </a:p>
        </p:txBody>
      </p:sp>
      <p:pic>
        <p:nvPicPr>
          <p:cNvPr id="229" name="Stamp skewed.gif" descr="Stamp skewed.gif"/>
          <p:cNvPicPr>
            <a:picLocks noChangeAspect="1"/>
          </p:cNvPicPr>
          <p:nvPr/>
        </p:nvPicPr>
        <p:blipFill>
          <a:blip r:embed="rId5">
            <a:extLst/>
          </a:blip>
          <a:stretch>
            <a:fillRect/>
          </a:stretch>
        </p:blipFill>
        <p:spPr>
          <a:xfrm>
            <a:off x="3159358" y="3740124"/>
            <a:ext cx="2759274" cy="3522207"/>
          </a:xfrm>
          <a:prstGeom prst="rect">
            <a:avLst/>
          </a:prstGeom>
          <a:ln w="12700"/>
          <a:effectLst>
            <a:outerShdw blurRad="127000" dist="76200" dir="4140000" rotWithShape="0">
              <a:srgbClr val="000000"/>
            </a:outerShdw>
          </a:effectLst>
        </p:spPr>
      </p:pic>
      <p:pic>
        <p:nvPicPr>
          <p:cNvPr id="230" name="rubber stamp.gif" descr="rubber stamp.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4499" y="1759811"/>
            <a:ext cx="2169043" cy="3522207"/>
          </a:xfrm>
          <a:prstGeom prst="rect">
            <a:avLst/>
          </a:prstGeom>
          <a:ln w="12700"/>
          <a:effectLst>
            <a:outerShdw blurRad="127000" dist="76200" dir="4140000" rotWithShape="0">
              <a:srgbClr val="000000"/>
            </a:outerShdw>
          </a:effectLst>
        </p:spPr>
      </p:pic>
      <p:sp>
        <p:nvSpPr>
          <p:cNvPr id="231" name="Stamp Act of 1765  - tax paid for the right to print (1st Internal Tax)"/>
          <p:cNvSpPr txBox="1"/>
          <p:nvPr/>
        </p:nvSpPr>
        <p:spPr>
          <a:xfrm>
            <a:off x="396823" y="1994529"/>
            <a:ext cx="3194449" cy="1013494"/>
          </a:xfrm>
          <a:prstGeom prst="rect">
            <a:avLst/>
          </a:prstGeom>
          <a:ln w="12700">
            <a:miter lim="400000"/>
          </a:ln>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0"/>
              </a:spcAft>
              <a:defRPr sz="2900">
                <a:latin typeface="Arial"/>
                <a:ea typeface="Arial"/>
                <a:cs typeface="Arial"/>
                <a:sym typeface="Arial"/>
              </a:defRPr>
            </a:pPr>
            <a:r>
              <a:rPr sz="2000" b="1" u="sng" kern="0">
                <a:solidFill>
                  <a:srgbClr val="FFFFFF"/>
                </a:solidFill>
                <a:latin typeface="Arial"/>
                <a:ea typeface="Arial"/>
                <a:cs typeface="Arial"/>
                <a:sym typeface="Arial"/>
              </a:rPr>
              <a:t>Stamp Act of 1765 </a:t>
            </a:r>
            <a:r>
              <a:rPr sz="2000" kern="0">
                <a:solidFill>
                  <a:srgbClr val="FFFFFF"/>
                </a:solidFill>
                <a:latin typeface="Arial"/>
                <a:ea typeface="Arial"/>
                <a:cs typeface="Arial"/>
                <a:sym typeface="Arial"/>
              </a:rPr>
              <a:t> - tax paid for the right to print (1st Internal Tax)</a:t>
            </a:r>
          </a:p>
        </p:txBody>
      </p:sp>
      <p:sp>
        <p:nvSpPr>
          <p:cNvPr id="235" name="Sons of Liberty - protest group led by John Adams…"/>
          <p:cNvSpPr txBox="1"/>
          <p:nvPr/>
        </p:nvSpPr>
        <p:spPr>
          <a:xfrm>
            <a:off x="429640" y="3135296"/>
            <a:ext cx="3057427" cy="2950322"/>
          </a:xfrm>
          <a:prstGeom prst="rect">
            <a:avLst/>
          </a:prstGeom>
          <a:ln w="12700">
            <a:miter lim="400000"/>
          </a:ln>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422"/>
              </a:spcAft>
              <a:defRPr sz="2900">
                <a:latin typeface="Arial"/>
                <a:ea typeface="Arial"/>
                <a:cs typeface="Arial"/>
                <a:sym typeface="Arial"/>
              </a:defRPr>
            </a:pPr>
            <a:r>
              <a:rPr sz="2000" b="1" u="sng" kern="0" dirty="0">
                <a:solidFill>
                  <a:srgbClr val="FFFFFF"/>
                </a:solidFill>
                <a:latin typeface="Arial"/>
                <a:ea typeface="Arial"/>
                <a:cs typeface="Arial"/>
                <a:sym typeface="Arial"/>
              </a:rPr>
              <a:t>Sons of Liberty </a:t>
            </a:r>
            <a:r>
              <a:rPr sz="2000" kern="0" dirty="0">
                <a:solidFill>
                  <a:srgbClr val="FFFFFF"/>
                </a:solidFill>
                <a:latin typeface="Arial"/>
                <a:ea typeface="Arial"/>
                <a:cs typeface="Arial"/>
                <a:sym typeface="Arial"/>
              </a:rPr>
              <a:t>- protest group led by </a:t>
            </a:r>
            <a:r>
              <a:rPr lang="en-US" sz="2000" kern="0">
                <a:solidFill>
                  <a:srgbClr val="FFFFFF"/>
                </a:solidFill>
                <a:latin typeface="Arial"/>
                <a:ea typeface="Arial"/>
                <a:cs typeface="Arial"/>
                <a:sym typeface="Arial"/>
              </a:rPr>
              <a:t>Samuel</a:t>
            </a:r>
            <a:r>
              <a:rPr sz="2000" kern="0">
                <a:solidFill>
                  <a:srgbClr val="FFFFFF"/>
                </a:solidFill>
                <a:latin typeface="Arial"/>
                <a:ea typeface="Arial"/>
                <a:cs typeface="Arial"/>
                <a:sym typeface="Arial"/>
              </a:rPr>
              <a:t> Adams</a:t>
            </a:r>
            <a:endParaRPr sz="2000" kern="0" dirty="0">
              <a:solidFill>
                <a:srgbClr val="FFFFFF"/>
              </a:solidFill>
              <a:latin typeface="Arial"/>
              <a:ea typeface="Arial"/>
              <a:cs typeface="Arial"/>
              <a:sym typeface="Arial"/>
            </a:endParaRPr>
          </a:p>
          <a:p>
            <a:pPr defTabSz="410226" fontAlgn="auto" hangingPunct="0">
              <a:spcBef>
                <a:spcPts val="0"/>
              </a:spcBef>
              <a:spcAft>
                <a:spcPts val="0"/>
              </a:spcAft>
              <a:defRPr sz="2900">
                <a:latin typeface="Arial"/>
                <a:ea typeface="Arial"/>
                <a:cs typeface="Arial"/>
                <a:sym typeface="Arial"/>
              </a:defRPr>
            </a:pPr>
            <a:r>
              <a:rPr sz="2000" b="1" u="sng" kern="0" dirty="0">
                <a:solidFill>
                  <a:srgbClr val="FFFFFF"/>
                </a:solidFill>
                <a:latin typeface="Arial"/>
                <a:ea typeface="Arial"/>
                <a:cs typeface="Arial"/>
                <a:sym typeface="Arial"/>
              </a:rPr>
              <a:t>Declaratory Act </a:t>
            </a:r>
            <a:r>
              <a:rPr sz="2000" kern="0" dirty="0">
                <a:solidFill>
                  <a:srgbClr val="FFFFFF"/>
                </a:solidFill>
                <a:latin typeface="Arial"/>
                <a:ea typeface="Arial"/>
                <a:cs typeface="Arial"/>
                <a:sym typeface="Arial"/>
              </a:rPr>
              <a:t>(1766) Parliament ended Stamp Act.</a:t>
            </a:r>
          </a:p>
          <a:p>
            <a:pPr marL="192281" lvl="2" indent="-22846" defTabSz="410226" fontAlgn="auto" hangingPunct="0">
              <a:spcBef>
                <a:spcPts val="0"/>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 but also restates Parliament’s power over the colonists</a:t>
            </a:r>
          </a:p>
        </p:txBody>
      </p:sp>
      <p:sp>
        <p:nvSpPr>
          <p:cNvPr id="236" name="10 Years until War"/>
          <p:cNvSpPr txBox="1"/>
          <p:nvPr/>
        </p:nvSpPr>
        <p:spPr>
          <a:xfrm>
            <a:off x="184666" y="6000757"/>
            <a:ext cx="4627458" cy="775448"/>
          </a:xfrm>
          <a:prstGeom prst="rect">
            <a:avLst/>
          </a:prstGeom>
          <a:ln w="12700">
            <a:miter lim="400000"/>
          </a:ln>
          <a:effectLst>
            <a:outerShdw blurRad="254000" dist="25400" dir="2560976" rotWithShape="0">
              <a:srgbClr val="000000"/>
            </a:outerShdw>
          </a:effectLst>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0"/>
              </a:spcAft>
              <a:defRPr sz="4100" cap="all" spc="-246">
                <a:effectLst>
                  <a:outerShdw dist="63500" dir="2580000" rotWithShape="0">
                    <a:srgbClr val="000000"/>
                  </a:outerShdw>
                </a:effectLst>
                <a:latin typeface="Arial Black"/>
                <a:ea typeface="Arial Black"/>
                <a:cs typeface="Arial Black"/>
                <a:sym typeface="Arial Black"/>
              </a:defRPr>
            </a:pPr>
            <a:r>
              <a:rPr sz="4600" kern="0" cap="all" spc="-278">
                <a:solidFill>
                  <a:srgbClr val="FFED0F"/>
                </a:solidFill>
                <a:effectLst>
                  <a:outerShdw dist="63500" dir="2580000" rotWithShape="0">
                    <a:srgbClr val="000000"/>
                  </a:outerShdw>
                </a:effectLst>
                <a:latin typeface="Arial Black"/>
                <a:ea typeface="Arial Black"/>
                <a:cs typeface="Arial Black"/>
                <a:sym typeface="Arial Black"/>
              </a:rPr>
              <a:t>10</a:t>
            </a:r>
            <a:r>
              <a:rPr sz="2900" kern="0" cap="all" spc="-173">
                <a:solidFill>
                  <a:srgbClr val="FFFFFF"/>
                </a:solidFill>
                <a:effectLst>
                  <a:outerShdw dist="63500" dir="2580000" rotWithShape="0">
                    <a:srgbClr val="000000"/>
                  </a:outerShdw>
                </a:effectLst>
                <a:latin typeface="Arial Black"/>
                <a:ea typeface="Arial Black"/>
                <a:cs typeface="Arial Black"/>
                <a:sym typeface="Arial Black"/>
              </a:rPr>
              <a:t> Years until War</a:t>
            </a:r>
          </a:p>
        </p:txBody>
      </p:sp>
      <p:grpSp>
        <p:nvGrpSpPr>
          <p:cNvPr id="239" name="Group"/>
          <p:cNvGrpSpPr/>
          <p:nvPr/>
        </p:nvGrpSpPr>
        <p:grpSpPr>
          <a:xfrm>
            <a:off x="234156" y="723659"/>
            <a:ext cx="8528844" cy="603098"/>
            <a:chOff x="1900199" y="419100"/>
            <a:chExt cx="12129911" cy="857737"/>
          </a:xfrm>
        </p:grpSpPr>
        <p:sp>
          <p:nvSpPr>
            <p:cNvPr id="237" name="II. Growing Apart"/>
            <p:cNvSpPr txBox="1"/>
            <p:nvPr/>
          </p:nvSpPr>
          <p:spPr>
            <a:xfrm>
              <a:off x="1900199" y="419100"/>
              <a:ext cx="1212991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226" fontAlgn="auto" hangingPunct="0">
                <a:spcBef>
                  <a:spcPts val="0"/>
                </a:spcBef>
                <a:spcAft>
                  <a:spcPts val="0"/>
                </a:spcAft>
              </a:pPr>
              <a:r>
                <a:rPr kern="0" dirty="0">
                  <a:solidFill>
                    <a:srgbClr val="BC8027">
                      <a:hueOff val="102361"/>
                      <a:satOff val="14118"/>
                      <a:lumOff val="10675"/>
                    </a:srgbClr>
                  </a:solidFill>
                </a:rPr>
                <a:t>     II. Growing Apart</a:t>
              </a:r>
            </a:p>
          </p:txBody>
        </p:sp>
        <p:pic>
          <p:nvPicPr>
            <p:cNvPr id="238" name="Broken_heart.svg.png" descr="Broken_heart.svg.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15002" y="1676015"/>
            <a:ext cx="3600960" cy="5204517"/>
          </a:xfrm>
          <a:prstGeom prst="rect">
            <a:avLst/>
          </a:prstGeom>
        </p:spPr>
      </p:pic>
    </p:spTree>
    <p:extLst>
      <p:ext uri="{BB962C8B-B14F-4D97-AF65-F5344CB8AC3E}">
        <p14:creationId xmlns:p14="http://schemas.microsoft.com/office/powerpoint/2010/main" val="3288612187"/>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par>
                              <p:cTn id="8" fill="hold">
                                <p:stCondLst>
                                  <p:cond delay="1000"/>
                                </p:stCondLst>
                                <p:childTnLst>
                                  <p:par>
                                    <p:cTn id="9" presetID="2" presetClass="entr" presetSubtype="4" fill="hold" grpId="0" nodeType="afterEffect" p14:presetBounceEnd="60000">
                                      <p:stCondLst>
                                        <p:cond delay="0"/>
                                      </p:stCondLst>
                                      <p:iterate>
                                        <p:tmAbs val="0"/>
                                      </p:iterate>
                                      <p:childTnLst>
                                        <p:set>
                                          <p:cBhvr>
                                            <p:cTn id="10" fill="hold"/>
                                            <p:tgtEl>
                                              <p:spTgt spid="229"/>
                                            </p:tgtEl>
                                            <p:attrNameLst>
                                              <p:attrName>style.visibility</p:attrName>
                                            </p:attrNameLst>
                                          </p:cBhvr>
                                          <p:to>
                                            <p:strVal val="visible"/>
                                          </p:to>
                                        </p:set>
                                        <p:anim calcmode="lin" valueType="num" p14:bounceEnd="60000">
                                          <p:cBhvr>
                                            <p:cTn id="11" dur="1000" fill="hold"/>
                                            <p:tgtEl>
                                              <p:spTgt spid="229"/>
                                            </p:tgtEl>
                                            <p:attrNameLst>
                                              <p:attrName>ppt_x</p:attrName>
                                            </p:attrNameLst>
                                          </p:cBhvr>
                                          <p:tavLst>
                                            <p:tav tm="0">
                                              <p:val>
                                                <p:strVal val="#ppt_x"/>
                                              </p:val>
                                            </p:tav>
                                            <p:tav tm="100000">
                                              <p:val>
                                                <p:strVal val="#ppt_x"/>
                                              </p:val>
                                            </p:tav>
                                          </p:tavLst>
                                        </p:anim>
                                        <p:anim calcmode="lin" valueType="num" p14:bounceEnd="60000">
                                          <p:cBhvr>
                                            <p:cTn id="12" dur="1000" fill="hold"/>
                                            <p:tgtEl>
                                              <p:spTgt spid="22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iterate>
                                        <p:tmAbs val="0"/>
                                      </p:iterate>
                                      <p:childTnLst>
                                        <p:set>
                                          <p:cBhvr>
                                            <p:cTn id="14" fill="hold"/>
                                            <p:tgtEl>
                                              <p:spTgt spid="230"/>
                                            </p:tgtEl>
                                            <p:attrNameLst>
                                              <p:attrName>style.visibility</p:attrName>
                                            </p:attrNameLst>
                                          </p:cBhvr>
                                          <p:to>
                                            <p:strVal val="visible"/>
                                          </p:to>
                                        </p:set>
                                        <p:anim calcmode="lin" valueType="num">
                                          <p:cBhvr>
                                            <p:cTn id="15" dur="1000" fill="hold"/>
                                            <p:tgtEl>
                                              <p:spTgt spid="230"/>
                                            </p:tgtEl>
                                            <p:attrNameLst>
                                              <p:attrName>ppt_x</p:attrName>
                                            </p:attrNameLst>
                                          </p:cBhvr>
                                          <p:tavLst>
                                            <p:tav tm="0">
                                              <p:val>
                                                <p:strVal val="#ppt_x"/>
                                              </p:val>
                                            </p:tav>
                                            <p:tav tm="100000">
                                              <p:val>
                                                <p:strVal val="#ppt_x"/>
                                              </p:val>
                                            </p:tav>
                                          </p:tavLst>
                                        </p:anim>
                                        <p:anim calcmode="lin" valueType="num">
                                          <p:cBhvr>
                                            <p:cTn id="16" dur="1000" fill="hold"/>
                                            <p:tgtEl>
                                              <p:spTgt spid="230"/>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14:presetBounceEnd="60000">
                                      <p:stCondLst>
                                        <p:cond delay="0"/>
                                      </p:stCondLst>
                                      <p:childTnLst>
                                        <p:set>
                                          <p:cBhvr>
                                            <p:cTn id="19" fill="hold"/>
                                            <p:tgtEl>
                                              <p:spTgt spid="236"/>
                                            </p:tgtEl>
                                            <p:attrNameLst>
                                              <p:attrName>style.visibility</p:attrName>
                                            </p:attrNameLst>
                                          </p:cBhvr>
                                          <p:to>
                                            <p:strVal val="visible"/>
                                          </p:to>
                                        </p:set>
                                        <p:anim calcmode="lin" valueType="num" p14:bounceEnd="60000">
                                          <p:cBhvr>
                                            <p:cTn id="20" dur="1250" fill="hold"/>
                                            <p:tgtEl>
                                              <p:spTgt spid="236"/>
                                            </p:tgtEl>
                                            <p:attrNameLst>
                                              <p:attrName>ppt_x</p:attrName>
                                            </p:attrNameLst>
                                          </p:cBhvr>
                                          <p:tavLst>
                                            <p:tav tm="0">
                                              <p:val>
                                                <p:strVal val="0-#ppt_w/2"/>
                                              </p:val>
                                            </p:tav>
                                            <p:tav tm="100000">
                                              <p:val>
                                                <p:strVal val="#ppt_x"/>
                                              </p:val>
                                            </p:tav>
                                          </p:tavLst>
                                        </p:anim>
                                        <p:anim calcmode="lin" valueType="num" p14:bounceEnd="60000">
                                          <p:cBhvr>
                                            <p:cTn id="21" dur="1250" fill="hold"/>
                                            <p:tgtEl>
                                              <p:spTgt spid="236"/>
                                            </p:tgtEl>
                                            <p:attrNameLst>
                                              <p:attrName>ppt_y</p:attrName>
                                            </p:attrNameLst>
                                          </p:cBhvr>
                                          <p:tavLst>
                                            <p:tav tm="0">
                                              <p:val>
                                                <p:strVal val="#ppt_y"/>
                                              </p:val>
                                            </p:tav>
                                            <p:tav tm="100000">
                                              <p:val>
                                                <p:strVal val="#ppt_y"/>
                                              </p:val>
                                            </p:tav>
                                          </p:tavLst>
                                        </p:anim>
                                      </p:childTnLst>
                                    </p:cTn>
                                  </p:par>
                                  <p:par>
                                    <p:cTn id="22" presetID="10" presetClass="exit" presetSubtype="0" fill="hold" grpId="0" nodeType="withEffect">
                                      <p:stCondLst>
                                        <p:cond delay="0"/>
                                      </p:stCondLst>
                                      <p:childTnLst>
                                        <p:animEffect transition="out" filter="fade">
                                          <p:cBhvr>
                                            <p:cTn id="23" dur="2000"/>
                                            <p:tgtEl>
                                              <p:spTgt spid="228"/>
                                            </p:tgtEl>
                                          </p:cBhvr>
                                        </p:animEffect>
                                        <p:set>
                                          <p:cBhvr>
                                            <p:cTn id="24" dur="1" fill="hold">
                                              <p:stCondLst>
                                                <p:cond delay="1999"/>
                                              </p:stCondLst>
                                            </p:cTn>
                                            <p:tgtEl>
                                              <p:spTgt spid="2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14:presetBounceEnd="60000">
                                      <p:stCondLst>
                                        <p:cond delay="0"/>
                                      </p:stCondLst>
                                      <p:childTnLst>
                                        <p:set>
                                          <p:cBhvr>
                                            <p:cTn id="28" fill="hold"/>
                                            <p:tgtEl>
                                              <p:spTgt spid="235"/>
                                            </p:tgtEl>
                                            <p:attrNameLst>
                                              <p:attrName>style.visibility</p:attrName>
                                            </p:attrNameLst>
                                          </p:cBhvr>
                                          <p:to>
                                            <p:strVal val="visible"/>
                                          </p:to>
                                        </p:set>
                                        <p:anim calcmode="lin" valueType="num" p14:bounceEnd="60000">
                                          <p:cBhvr>
                                            <p:cTn id="29" dur="1250" fill="hold"/>
                                            <p:tgtEl>
                                              <p:spTgt spid="235"/>
                                            </p:tgtEl>
                                            <p:attrNameLst>
                                              <p:attrName>ppt_x</p:attrName>
                                            </p:attrNameLst>
                                          </p:cBhvr>
                                          <p:tavLst>
                                            <p:tav tm="0">
                                              <p:val>
                                                <p:strVal val="0-#ppt_w/2"/>
                                              </p:val>
                                            </p:tav>
                                            <p:tav tm="100000">
                                              <p:val>
                                                <p:strVal val="#ppt_x"/>
                                              </p:val>
                                            </p:tav>
                                          </p:tavLst>
                                        </p:anim>
                                        <p:anim calcmode="lin" valueType="num" p14:bounceEnd="60000">
                                          <p:cBhvr>
                                            <p:cTn id="30" dur="1250" fill="hold"/>
                                            <p:tgtEl>
                                              <p:spTgt spid="235"/>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800" fill="hold"/>
                                            <p:tgtEl>
                                              <p:spTgt spid="3"/>
                                            </p:tgtEl>
                                            <p:attrNameLst>
                                              <p:attrName>ppt_x</p:attrName>
                                            </p:attrNameLst>
                                          </p:cBhvr>
                                          <p:tavLst>
                                            <p:tav tm="0">
                                              <p:val>
                                                <p:strVal val="#ppt_x"/>
                                              </p:val>
                                            </p:tav>
                                            <p:tav tm="100000">
                                              <p:val>
                                                <p:strVal val="#ppt_x"/>
                                              </p:val>
                                            </p:tav>
                                          </p:tavLst>
                                        </p:anim>
                                        <p:anim calcmode="lin" valueType="num">
                                          <p:cBhvr additive="base">
                                            <p:cTn id="34" dur="8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advAuto="0"/>
          <p:bldP spid="228" grpId="0" animBg="1" advAuto="0"/>
          <p:bldP spid="229" grpId="0" animBg="1" advAuto="0"/>
          <p:bldP spid="230" grpId="0" animBg="1" advAuto="0"/>
          <p:bldP spid="235" grpId="0" animBg="1" advAuto="0"/>
          <p:bldP spid="236" grpId="0"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par>
                              <p:cTn id="8" fill="hold">
                                <p:stCondLst>
                                  <p:cond delay="1000"/>
                                </p:stCondLst>
                                <p:childTnLst>
                                  <p:par>
                                    <p:cTn id="9" presetID="2" presetClass="entr" presetSubtype="4" fill="hold" grpId="2" nodeType="afterEffect">
                                      <p:stCondLst>
                                        <p:cond delay="0"/>
                                      </p:stCondLst>
                                      <p:iterate>
                                        <p:tmAbs val="0"/>
                                      </p:iterate>
                                      <p:childTnLst>
                                        <p:set>
                                          <p:cBhvr>
                                            <p:cTn id="10" fill="hold"/>
                                            <p:tgtEl>
                                              <p:spTgt spid="229"/>
                                            </p:tgtEl>
                                            <p:attrNameLst>
                                              <p:attrName>style.visibility</p:attrName>
                                            </p:attrNameLst>
                                          </p:cBhvr>
                                          <p:to>
                                            <p:strVal val="visible"/>
                                          </p:to>
                                        </p:set>
                                        <p:anim calcmode="lin" valueType="num">
                                          <p:cBhvr>
                                            <p:cTn id="11" dur="1000" fill="hold"/>
                                            <p:tgtEl>
                                              <p:spTgt spid="229"/>
                                            </p:tgtEl>
                                            <p:attrNameLst>
                                              <p:attrName>ppt_x</p:attrName>
                                            </p:attrNameLst>
                                          </p:cBhvr>
                                          <p:tavLst>
                                            <p:tav tm="0">
                                              <p:val>
                                                <p:strVal val="#ppt_x"/>
                                              </p:val>
                                            </p:tav>
                                            <p:tav tm="100000">
                                              <p:val>
                                                <p:strVal val="#ppt_x"/>
                                              </p:val>
                                            </p:tav>
                                          </p:tavLst>
                                        </p:anim>
                                        <p:anim calcmode="lin" valueType="num">
                                          <p:cBhvr>
                                            <p:cTn id="12" dur="1000" fill="hold"/>
                                            <p:tgtEl>
                                              <p:spTgt spid="229"/>
                                            </p:tgtEl>
                                            <p:attrNameLst>
                                              <p:attrName>ppt_y</p:attrName>
                                            </p:attrNameLst>
                                          </p:cBhvr>
                                          <p:tavLst>
                                            <p:tav tm="0">
                                              <p:val>
                                                <p:strVal val="1+#ppt_h/2"/>
                                              </p:val>
                                            </p:tav>
                                            <p:tav tm="100000">
                                              <p:val>
                                                <p:strVal val="#ppt_y"/>
                                              </p:val>
                                            </p:tav>
                                          </p:tavLst>
                                        </p:anim>
                                      </p:childTnLst>
                                    </p:cTn>
                                  </p:par>
                                  <p:par>
                                    <p:cTn id="13" presetID="2" presetClass="entr" presetSubtype="1" fill="hold" grpId="3" nodeType="withEffect">
                                      <p:stCondLst>
                                        <p:cond delay="0"/>
                                      </p:stCondLst>
                                      <p:iterate>
                                        <p:tmAbs val="0"/>
                                      </p:iterate>
                                      <p:childTnLst>
                                        <p:set>
                                          <p:cBhvr>
                                            <p:cTn id="14" fill="hold"/>
                                            <p:tgtEl>
                                              <p:spTgt spid="230"/>
                                            </p:tgtEl>
                                            <p:attrNameLst>
                                              <p:attrName>style.visibility</p:attrName>
                                            </p:attrNameLst>
                                          </p:cBhvr>
                                          <p:to>
                                            <p:strVal val="visible"/>
                                          </p:to>
                                        </p:set>
                                        <p:anim calcmode="lin" valueType="num">
                                          <p:cBhvr>
                                            <p:cTn id="15" dur="1000" fill="hold"/>
                                            <p:tgtEl>
                                              <p:spTgt spid="230"/>
                                            </p:tgtEl>
                                            <p:attrNameLst>
                                              <p:attrName>ppt_x</p:attrName>
                                            </p:attrNameLst>
                                          </p:cBhvr>
                                          <p:tavLst>
                                            <p:tav tm="0">
                                              <p:val>
                                                <p:strVal val="#ppt_x"/>
                                              </p:val>
                                            </p:tav>
                                            <p:tav tm="100000">
                                              <p:val>
                                                <p:strVal val="#ppt_x"/>
                                              </p:val>
                                            </p:tav>
                                          </p:tavLst>
                                        </p:anim>
                                        <p:anim calcmode="lin" valueType="num">
                                          <p:cBhvr>
                                            <p:cTn id="16" dur="1000" fill="hold"/>
                                            <p:tgtEl>
                                              <p:spTgt spid="230"/>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4" nodeType="afterEffect">
                                      <p:stCondLst>
                                        <p:cond delay="0"/>
                                      </p:stCondLst>
                                      <p:childTnLst>
                                        <p:set>
                                          <p:cBhvr>
                                            <p:cTn id="19" fill="hold"/>
                                            <p:tgtEl>
                                              <p:spTgt spid="236"/>
                                            </p:tgtEl>
                                            <p:attrNameLst>
                                              <p:attrName>style.visibility</p:attrName>
                                            </p:attrNameLst>
                                          </p:cBhvr>
                                          <p:to>
                                            <p:strVal val="visible"/>
                                          </p:to>
                                        </p:set>
                                        <p:anim calcmode="lin" valueType="num">
                                          <p:cBhvr>
                                            <p:cTn id="20" dur="1250" fill="hold"/>
                                            <p:tgtEl>
                                              <p:spTgt spid="236"/>
                                            </p:tgtEl>
                                            <p:attrNameLst>
                                              <p:attrName>ppt_x</p:attrName>
                                            </p:attrNameLst>
                                          </p:cBhvr>
                                          <p:tavLst>
                                            <p:tav tm="0">
                                              <p:val>
                                                <p:strVal val="0-#ppt_w/2"/>
                                              </p:val>
                                            </p:tav>
                                            <p:tav tm="100000">
                                              <p:val>
                                                <p:strVal val="#ppt_x"/>
                                              </p:val>
                                            </p:tav>
                                          </p:tavLst>
                                        </p:anim>
                                        <p:anim calcmode="lin" valueType="num">
                                          <p:cBhvr>
                                            <p:cTn id="21" dur="1250" fill="hold"/>
                                            <p:tgtEl>
                                              <p:spTgt spid="236"/>
                                            </p:tgtEl>
                                            <p:attrNameLst>
                                              <p:attrName>ppt_y</p:attrName>
                                            </p:attrNameLst>
                                          </p:cBhvr>
                                          <p:tavLst>
                                            <p:tav tm="0">
                                              <p:val>
                                                <p:strVal val="#ppt_y"/>
                                              </p:val>
                                            </p:tav>
                                            <p:tav tm="100000">
                                              <p:val>
                                                <p:strVal val="#ppt_y"/>
                                              </p:val>
                                            </p:tav>
                                          </p:tavLst>
                                        </p:anim>
                                      </p:childTnLst>
                                    </p:cTn>
                                  </p:par>
                                  <p:par>
                                    <p:cTn id="22" presetID="10" presetClass="exit" presetSubtype="0" fill="hold" grpId="6" nodeType="withEffect">
                                      <p:stCondLst>
                                        <p:cond delay="0"/>
                                      </p:stCondLst>
                                      <p:childTnLst>
                                        <p:animEffect transition="out" filter="fade">
                                          <p:cBhvr>
                                            <p:cTn id="23" dur="2000"/>
                                            <p:tgtEl>
                                              <p:spTgt spid="228"/>
                                            </p:tgtEl>
                                          </p:cBhvr>
                                        </p:animEffect>
                                        <p:set>
                                          <p:cBhvr>
                                            <p:cTn id="24" dur="1" fill="hold">
                                              <p:stCondLst>
                                                <p:cond delay="1999"/>
                                              </p:stCondLst>
                                            </p:cTn>
                                            <p:tgtEl>
                                              <p:spTgt spid="2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7" nodeType="clickEffect">
                                      <p:stCondLst>
                                        <p:cond delay="0"/>
                                      </p:stCondLst>
                                      <p:childTnLst>
                                        <p:set>
                                          <p:cBhvr>
                                            <p:cTn id="28" fill="hold"/>
                                            <p:tgtEl>
                                              <p:spTgt spid="235"/>
                                            </p:tgtEl>
                                            <p:attrNameLst>
                                              <p:attrName>style.visibility</p:attrName>
                                            </p:attrNameLst>
                                          </p:cBhvr>
                                          <p:to>
                                            <p:strVal val="visible"/>
                                          </p:to>
                                        </p:set>
                                        <p:anim calcmode="lin" valueType="num">
                                          <p:cBhvr>
                                            <p:cTn id="29" dur="1250" fill="hold"/>
                                            <p:tgtEl>
                                              <p:spTgt spid="235"/>
                                            </p:tgtEl>
                                            <p:attrNameLst>
                                              <p:attrName>ppt_x</p:attrName>
                                            </p:attrNameLst>
                                          </p:cBhvr>
                                          <p:tavLst>
                                            <p:tav tm="0">
                                              <p:val>
                                                <p:strVal val="0-#ppt_w/2"/>
                                              </p:val>
                                            </p:tav>
                                            <p:tav tm="100000">
                                              <p:val>
                                                <p:strVal val="#ppt_x"/>
                                              </p:val>
                                            </p:tav>
                                          </p:tavLst>
                                        </p:anim>
                                        <p:anim calcmode="lin" valueType="num">
                                          <p:cBhvr>
                                            <p:cTn id="30" dur="1250" fill="hold"/>
                                            <p:tgtEl>
                                              <p:spTgt spid="235"/>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800" fill="hold"/>
                                            <p:tgtEl>
                                              <p:spTgt spid="3"/>
                                            </p:tgtEl>
                                            <p:attrNameLst>
                                              <p:attrName>ppt_x</p:attrName>
                                            </p:attrNameLst>
                                          </p:cBhvr>
                                          <p:tavLst>
                                            <p:tav tm="0">
                                              <p:val>
                                                <p:strVal val="#ppt_x"/>
                                              </p:val>
                                            </p:tav>
                                            <p:tav tm="100000">
                                              <p:val>
                                                <p:strVal val="#ppt_x"/>
                                              </p:val>
                                            </p:tav>
                                          </p:tavLst>
                                        </p:anim>
                                        <p:anim calcmode="lin" valueType="num">
                                          <p:cBhvr additive="base">
                                            <p:cTn id="34" dur="8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8" grpId="6" animBg="1" advAuto="0"/>
          <p:bldP spid="229" grpId="2" animBg="1" advAuto="0"/>
          <p:bldP spid="230" grpId="3" animBg="1" advAuto="0"/>
          <p:bldP spid="235" grpId="7" animBg="1" advAuto="0"/>
          <p:bldP spid="236" grpId="4" animBg="1" advAuto="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0825"/>
        </a:solidFill>
        <a:effectLst/>
      </p:bgPr>
    </p:bg>
    <p:spTree>
      <p:nvGrpSpPr>
        <p:cNvPr id="1" name=""/>
        <p:cNvGrpSpPr/>
        <p:nvPr/>
      </p:nvGrpSpPr>
      <p:grpSpPr>
        <a:xfrm>
          <a:off x="0" y="0"/>
          <a:ext cx="0" cy="0"/>
          <a:chOff x="0" y="0"/>
          <a:chExt cx="0" cy="0"/>
        </a:xfrm>
      </p:grpSpPr>
      <p:sp>
        <p:nvSpPr>
          <p:cNvPr id="261" name="Rectangle"/>
          <p:cNvSpPr/>
          <p:nvPr/>
        </p:nvSpPr>
        <p:spPr>
          <a:xfrm>
            <a:off x="24339" y="6451834"/>
            <a:ext cx="9183779" cy="660219"/>
          </a:xfrm>
          <a:prstGeom prst="rect">
            <a:avLst/>
          </a:prstGeom>
          <a:solidFill>
            <a:schemeClr val="accent5">
              <a:satOff val="19767"/>
              <a:lumOff val="-23491"/>
            </a:schemeClr>
          </a:solidFill>
          <a:ln w="12700">
            <a:miter lim="400000"/>
          </a:ln>
        </p:spPr>
        <p:txBody>
          <a:bodyPr lIns="35668" tIns="35668" rIns="35668" bIns="35668" anchor="ctr"/>
          <a:lstStyle/>
          <a:p>
            <a:pPr algn="ctr" defTabSz="410226"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62" name="Sam Adams.mp4" descr="Sam Adams.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448358" y="763498"/>
            <a:ext cx="5687421" cy="5687421"/>
          </a:xfrm>
          <a:prstGeom prst="rect">
            <a:avLst/>
          </a:prstGeom>
          <a:ln w="12700">
            <a:miter lim="400000"/>
          </a:ln>
          <a:effectLst>
            <a:reflection stA="72095" endPos="40000" dir="5400000" sy="-100000" algn="bl" rotWithShape="0"/>
          </a:effectLst>
        </p:spPr>
      </p:pic>
      <p:sp>
        <p:nvSpPr>
          <p:cNvPr id="263" name="8 Years until War"/>
          <p:cNvSpPr txBox="1"/>
          <p:nvPr/>
        </p:nvSpPr>
        <p:spPr>
          <a:xfrm>
            <a:off x="4954293" y="6103271"/>
            <a:ext cx="4107199" cy="775448"/>
          </a:xfrm>
          <a:prstGeom prst="rect">
            <a:avLst/>
          </a:prstGeom>
          <a:ln w="12700">
            <a:miter lim="400000"/>
          </a:ln>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0"/>
              </a:spcAft>
              <a:defRPr sz="4100" cap="all" spc="-246">
                <a:effectLst>
                  <a:outerShdw dist="63500" dir="2580000" rotWithShape="0">
                    <a:srgbClr val="000000"/>
                  </a:outerShdw>
                </a:effectLst>
                <a:latin typeface="Arial Black"/>
                <a:ea typeface="Arial Black"/>
                <a:cs typeface="Arial Black"/>
                <a:sym typeface="Arial Black"/>
              </a:defRPr>
            </a:pPr>
            <a:r>
              <a:rPr sz="4600" kern="0" cap="all" spc="-278">
                <a:solidFill>
                  <a:srgbClr val="FFED0F"/>
                </a:solidFill>
                <a:effectLst>
                  <a:outerShdw dist="63500" dir="2580000" rotWithShape="0">
                    <a:srgbClr val="000000"/>
                  </a:outerShdw>
                </a:effectLst>
                <a:latin typeface="Arial Black"/>
                <a:ea typeface="Arial Black"/>
                <a:cs typeface="Arial Black"/>
                <a:sym typeface="Arial Black"/>
              </a:rPr>
              <a:t>8</a:t>
            </a:r>
            <a:r>
              <a:rPr sz="2900" kern="0" cap="all" spc="-173">
                <a:solidFill>
                  <a:srgbClr val="FFFFFF"/>
                </a:solidFill>
                <a:effectLst>
                  <a:outerShdw dist="63500" dir="2580000" rotWithShape="0">
                    <a:srgbClr val="000000"/>
                  </a:outerShdw>
                </a:effectLst>
                <a:latin typeface="Arial Black"/>
                <a:ea typeface="Arial Black"/>
                <a:cs typeface="Arial Black"/>
                <a:sym typeface="Arial Black"/>
              </a:rPr>
              <a:t> Years until War</a:t>
            </a:r>
          </a:p>
        </p:txBody>
      </p:sp>
      <p:pic>
        <p:nvPicPr>
          <p:cNvPr id="264" name="American Revolution Title.png" descr="American Revolution Title.png"/>
          <p:cNvPicPr>
            <a:picLocks/>
          </p:cNvPicPr>
          <p:nvPr/>
        </p:nvPicPr>
        <p:blipFill>
          <a:blip r:embed="rId6">
            <a:extLst/>
          </a:blip>
          <a:stretch>
            <a:fillRect/>
          </a:stretch>
        </p:blipFill>
        <p:spPr>
          <a:xfrm>
            <a:off x="135963" y="-15219"/>
            <a:ext cx="8806119" cy="887683"/>
          </a:xfrm>
          <a:prstGeom prst="rect">
            <a:avLst/>
          </a:prstGeom>
          <a:ln w="12700">
            <a:miter lim="400000"/>
          </a:ln>
          <a:effectLst>
            <a:outerShdw blurRad="50800" dist="97114" dir="4157850" rotWithShape="0">
              <a:srgbClr val="000000"/>
            </a:outerShdw>
          </a:effectLst>
        </p:spPr>
      </p:pic>
      <p:pic>
        <p:nvPicPr>
          <p:cNvPr id="265" name="Rectangle" descr="Rectangle"/>
          <p:cNvPicPr>
            <a:picLocks/>
          </p:cNvPicPr>
          <p:nvPr/>
        </p:nvPicPr>
        <p:blipFill>
          <a:blip r:embed="rId7" cstate="email">
            <a:extLst>
              <a:ext uri="{28A0092B-C50C-407E-A947-70E740481C1C}">
                <a14:useLocalDpi xmlns:a14="http://schemas.microsoft.com/office/drawing/2010/main"/>
              </a:ext>
            </a:extLst>
          </a:blip>
          <a:stretch>
            <a:fillRect/>
          </a:stretch>
        </p:blipFill>
        <p:spPr>
          <a:xfrm>
            <a:off x="374880" y="2003750"/>
            <a:ext cx="5035320" cy="4469091"/>
          </a:xfrm>
          <a:prstGeom prst="rect">
            <a:avLst/>
          </a:prstGeom>
          <a:effectLst>
            <a:reflection stA="50000" endPos="40000" dir="5400000" sy="-100000" algn="bl" rotWithShape="0"/>
          </a:effectLst>
        </p:spPr>
      </p:pic>
      <p:sp>
        <p:nvSpPr>
          <p:cNvPr id="266" name="Townshend Acts 1767- indirect taxes, on imported materials…"/>
          <p:cNvSpPr txBox="1"/>
          <p:nvPr/>
        </p:nvSpPr>
        <p:spPr>
          <a:xfrm>
            <a:off x="567027" y="2149156"/>
            <a:ext cx="4614573" cy="2303413"/>
          </a:xfrm>
          <a:prstGeom prst="rect">
            <a:avLst/>
          </a:prstGeom>
          <a:ln w="12700">
            <a:miter lim="400000"/>
          </a:ln>
          <a:extLst>
            <a:ext uri="{C572A759-6A51-4108-AA02-DFA0A04FC94B}">
              <ma14:wrappingTextBoxFlag xmlns="" xmlns:ma14="http://schemas.microsoft.com/office/mac/drawingml/2011/main" val="1"/>
            </a:ext>
          </a:extLst>
        </p:spPr>
        <p:txBody>
          <a:bodyPr wrap="square" lIns="35668" tIns="35668" rIns="35668" bIns="35668" anchor="ctr">
            <a:spAutoFit/>
          </a:bodyPr>
          <a:lstStyle/>
          <a:p>
            <a:pPr defTabSz="410226" fontAlgn="auto" hangingPunct="0">
              <a:spcBef>
                <a:spcPts val="0"/>
              </a:spcBef>
              <a:spcAft>
                <a:spcPts val="0"/>
              </a:spcAft>
              <a:defRPr sz="2900">
                <a:latin typeface="Arial"/>
                <a:ea typeface="Arial"/>
                <a:cs typeface="Arial"/>
                <a:sym typeface="Arial"/>
              </a:defRPr>
            </a:pPr>
            <a:r>
              <a:rPr sz="2000" b="1" u="sng" kern="0" dirty="0">
                <a:solidFill>
                  <a:srgbClr val="FFFFFF"/>
                </a:solidFill>
                <a:latin typeface="Arial"/>
                <a:ea typeface="Arial"/>
                <a:cs typeface="Arial"/>
                <a:sym typeface="Arial"/>
              </a:rPr>
              <a:t>Townshend Acts</a:t>
            </a:r>
            <a:r>
              <a:rPr sz="2000" kern="0" dirty="0">
                <a:solidFill>
                  <a:srgbClr val="FFFFFF"/>
                </a:solidFill>
                <a:latin typeface="Arial"/>
                <a:ea typeface="Arial"/>
                <a:cs typeface="Arial"/>
                <a:sym typeface="Arial"/>
              </a:rPr>
              <a:t> 1767- indirect taxes, on </a:t>
            </a:r>
            <a:r>
              <a:rPr sz="2000" u="sng" kern="0" dirty="0">
                <a:solidFill>
                  <a:srgbClr val="FFFFFF"/>
                </a:solidFill>
                <a:latin typeface="Arial"/>
                <a:ea typeface="Arial"/>
                <a:cs typeface="Arial"/>
                <a:sym typeface="Arial"/>
              </a:rPr>
              <a:t>imported</a:t>
            </a:r>
            <a:r>
              <a:rPr sz="2000" kern="0" dirty="0">
                <a:solidFill>
                  <a:srgbClr val="FFFFFF"/>
                </a:solidFill>
                <a:latin typeface="Arial"/>
                <a:ea typeface="Arial"/>
                <a:cs typeface="Arial"/>
                <a:sym typeface="Arial"/>
              </a:rPr>
              <a:t> materials </a:t>
            </a:r>
          </a:p>
          <a:p>
            <a:pPr marL="414693" indent="-267533" defTabSz="410226" fontAlgn="auto" hangingPunct="0">
              <a:spcBef>
                <a:spcPts val="562"/>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 glass, lead, paint, paper &amp; tea</a:t>
            </a:r>
          </a:p>
          <a:p>
            <a:pPr marL="414693" indent="-267533" defTabSz="410226" fontAlgn="auto" hangingPunct="0">
              <a:spcBef>
                <a:spcPts val="0"/>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 </a:t>
            </a:r>
            <a:r>
              <a:rPr lang="en-US" sz="2000" kern="0" dirty="0" smtClean="0">
                <a:solidFill>
                  <a:srgbClr val="FFFFFF"/>
                </a:solidFill>
                <a:latin typeface="Arial"/>
                <a:ea typeface="Arial"/>
                <a:cs typeface="Arial"/>
                <a:sym typeface="Arial"/>
              </a:rPr>
              <a:t>“no taxation without representation” </a:t>
            </a:r>
            <a:r>
              <a:rPr sz="2000" kern="0" dirty="0" smtClean="0">
                <a:solidFill>
                  <a:srgbClr val="FFFFFF"/>
                </a:solidFill>
                <a:latin typeface="Arial"/>
                <a:ea typeface="Arial"/>
                <a:cs typeface="Arial"/>
                <a:sym typeface="Arial"/>
              </a:rPr>
              <a:t>led </a:t>
            </a:r>
            <a:r>
              <a:rPr sz="2000" kern="0" dirty="0">
                <a:solidFill>
                  <a:srgbClr val="FFFFFF"/>
                </a:solidFill>
                <a:latin typeface="Arial"/>
                <a:ea typeface="Arial"/>
                <a:cs typeface="Arial"/>
                <a:sym typeface="Arial"/>
              </a:rPr>
              <a:t>to boycotts under </a:t>
            </a:r>
            <a:r>
              <a:rPr sz="2000" u="sng" kern="0" dirty="0">
                <a:solidFill>
                  <a:srgbClr val="FFFFFF"/>
                </a:solidFill>
                <a:latin typeface="Arial"/>
                <a:ea typeface="Arial"/>
                <a:cs typeface="Arial"/>
                <a:sym typeface="Arial"/>
              </a:rPr>
              <a:t>Samuel Adams</a:t>
            </a:r>
            <a:r>
              <a:rPr sz="2000" kern="0" dirty="0">
                <a:solidFill>
                  <a:srgbClr val="FFFFFF"/>
                </a:solidFill>
                <a:latin typeface="Arial"/>
                <a:ea typeface="Arial"/>
                <a:cs typeface="Arial"/>
                <a:sym typeface="Arial"/>
              </a:rPr>
              <a:t>’ </a:t>
            </a:r>
            <a:r>
              <a:rPr sz="2000" kern="0" dirty="0" smtClean="0">
                <a:solidFill>
                  <a:srgbClr val="FFFFFF"/>
                </a:solidFill>
                <a:latin typeface="Arial"/>
                <a:ea typeface="Arial"/>
                <a:cs typeface="Arial"/>
                <a:sym typeface="Arial"/>
              </a:rPr>
              <a:t>leadership</a:t>
            </a:r>
            <a:endParaRPr lang="en-US" sz="2000" kern="0" dirty="0" smtClean="0">
              <a:solidFill>
                <a:srgbClr val="FFFFFF"/>
              </a:solidFill>
              <a:latin typeface="Arial"/>
              <a:ea typeface="Arial"/>
              <a:cs typeface="Arial"/>
              <a:sym typeface="Arial"/>
            </a:endParaRPr>
          </a:p>
          <a:p>
            <a:pPr marL="414693" indent="-267533" defTabSz="410226" fontAlgn="auto" hangingPunct="0">
              <a:spcBef>
                <a:spcPts val="0"/>
              </a:spcBef>
              <a:spcAft>
                <a:spcPts val="0"/>
              </a:spcAft>
              <a:defRPr sz="2900">
                <a:latin typeface="Arial"/>
                <a:ea typeface="Arial"/>
                <a:cs typeface="Arial"/>
                <a:sym typeface="Arial"/>
              </a:defRPr>
            </a:pPr>
            <a:r>
              <a:rPr lang="en-US" sz="2000" kern="0" dirty="0" smtClean="0">
                <a:solidFill>
                  <a:srgbClr val="FFFFFF"/>
                </a:solidFill>
                <a:latin typeface="Arial"/>
                <a:ea typeface="Arial"/>
                <a:cs typeface="Arial"/>
                <a:sym typeface="Arial"/>
              </a:rPr>
              <a:t>2,000 Redcoats stationed in Boston.</a:t>
            </a:r>
            <a:endParaRPr sz="2000" kern="0" dirty="0">
              <a:solidFill>
                <a:srgbClr val="FFFFFF"/>
              </a:solidFill>
              <a:latin typeface="Arial"/>
              <a:ea typeface="Arial"/>
              <a:cs typeface="Arial"/>
              <a:sym typeface="Arial"/>
            </a:endParaRPr>
          </a:p>
        </p:txBody>
      </p:sp>
      <p:sp>
        <p:nvSpPr>
          <p:cNvPr id="267" name="Group"/>
          <p:cNvSpPr txBox="1"/>
          <p:nvPr/>
        </p:nvSpPr>
        <p:spPr>
          <a:xfrm>
            <a:off x="521861" y="1361779"/>
            <a:ext cx="3325707" cy="641971"/>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68" tIns="35668" rIns="35668" bIns="35668" anchor="ctr"/>
          <a:lstStyle>
            <a:lvl1pPr algn="l">
              <a:defRPr cap="all" spc="-395">
                <a:effectLst>
                  <a:outerShdw dist="63500" dir="2580000" rotWithShape="0">
                    <a:srgbClr val="000000"/>
                  </a:outerShdw>
                </a:effectLst>
                <a:latin typeface="Arial Black"/>
                <a:ea typeface="Arial Black"/>
                <a:cs typeface="Arial Black"/>
                <a:sym typeface="Arial Black"/>
              </a:defRPr>
            </a:lvl1pPr>
          </a:lstStyle>
          <a:p>
            <a:pPr defTabSz="410226" fontAlgn="auto" hangingPunct="0">
              <a:spcBef>
                <a:spcPts val="0"/>
              </a:spcBef>
              <a:spcAft>
                <a:spcPts val="0"/>
              </a:spcAft>
            </a:pPr>
            <a:r>
              <a:rPr sz="2500" kern="0" dirty="0">
                <a:solidFill>
                  <a:srgbClr val="FFFFFF"/>
                </a:solidFill>
              </a:rPr>
              <a:t>Townshend Acts</a:t>
            </a:r>
          </a:p>
        </p:txBody>
      </p:sp>
      <p:sp>
        <p:nvSpPr>
          <p:cNvPr id="268" name="Samuel Adams - Massachusetts Patriot Leader"/>
          <p:cNvSpPr txBox="1"/>
          <p:nvPr/>
        </p:nvSpPr>
        <p:spPr>
          <a:xfrm>
            <a:off x="4343400" y="5864772"/>
            <a:ext cx="4634274" cy="318349"/>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 xmlns:ma14="http://schemas.microsoft.com/office/mac/drawingml/2011/main" val="1"/>
            </a:ext>
          </a:extLst>
        </p:spPr>
        <p:txBody>
          <a:bodyPr wrap="none" lIns="35668" tIns="35668" rIns="35668" bIns="35668" anchor="ctr">
            <a:spAutoFit/>
          </a:bodyPr>
          <a:lstStyle>
            <a:lvl1pPr>
              <a:defRPr sz="2100" b="1">
                <a:latin typeface="Arial"/>
                <a:ea typeface="Arial"/>
                <a:cs typeface="Arial"/>
                <a:sym typeface="Arial"/>
              </a:defRPr>
            </a:lvl1pPr>
          </a:lstStyle>
          <a:p>
            <a:pPr algn="ctr" defTabSz="410226" fontAlgn="auto" hangingPunct="0">
              <a:spcBef>
                <a:spcPts val="0"/>
              </a:spcBef>
              <a:spcAft>
                <a:spcPts val="0"/>
              </a:spcAft>
            </a:pPr>
            <a:r>
              <a:rPr sz="1600" kern="0" dirty="0">
                <a:solidFill>
                  <a:srgbClr val="FFFFFF"/>
                </a:solidFill>
              </a:rPr>
              <a:t>Samuel Adams - Massachusetts Patriot Leader</a:t>
            </a:r>
          </a:p>
        </p:txBody>
      </p:sp>
      <p:grpSp>
        <p:nvGrpSpPr>
          <p:cNvPr id="271" name="Group"/>
          <p:cNvGrpSpPr/>
          <p:nvPr/>
        </p:nvGrpSpPr>
        <p:grpSpPr>
          <a:xfrm>
            <a:off x="234156" y="723658"/>
            <a:ext cx="8827336" cy="603097"/>
            <a:chOff x="1900199" y="419100"/>
            <a:chExt cx="9803969" cy="857736"/>
          </a:xfrm>
        </p:grpSpPr>
        <p:sp>
          <p:nvSpPr>
            <p:cNvPr id="269"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226" fontAlgn="auto" hangingPunct="0">
                <a:spcBef>
                  <a:spcPts val="0"/>
                </a:spcBef>
                <a:spcAft>
                  <a:spcPts val="0"/>
                </a:spcAft>
              </a:pPr>
              <a:r>
                <a:rPr kern="0" dirty="0">
                  <a:solidFill>
                    <a:srgbClr val="BC8027">
                      <a:hueOff val="102361"/>
                      <a:satOff val="14118"/>
                      <a:lumOff val="10675"/>
                    </a:srgbClr>
                  </a:solidFill>
                </a:rPr>
                <a:t>     II. Growing Apart</a:t>
              </a:r>
            </a:p>
          </p:txBody>
        </p:sp>
        <p:pic>
          <p:nvPicPr>
            <p:cNvPr id="270" name="Broken_heart.svg.png" descr="Broken_heart.svg.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
        <p:nvSpPr>
          <p:cNvPr id="2" name="TextBox 1"/>
          <p:cNvSpPr txBox="1"/>
          <p:nvPr/>
        </p:nvSpPr>
        <p:spPr>
          <a:xfrm>
            <a:off x="1089788" y="2149156"/>
            <a:ext cx="7213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668" tIns="35668" rIns="35668" bIns="35668" numCol="1" spcCol="26752" rtlCol="0" anchor="ctr">
            <a:spAutoFit/>
          </a:bodyPr>
          <a:lstStyle/>
          <a:p>
            <a:pPr algn="ctr" defTabSz="410226" fontAlgn="auto" hangingPunct="0">
              <a:spcBef>
                <a:spcPts val="0"/>
              </a:spcBef>
              <a:spcAft>
                <a:spcPts val="0"/>
              </a:spcAft>
            </a:pPr>
            <a:endParaRPr lang="en-US" sz="2500" kern="0" dirty="0">
              <a:solidFill>
                <a:srgbClr val="FFFFFF"/>
              </a:solidFill>
              <a:latin typeface="Helvetica Light"/>
              <a:sym typeface="Helvetica Light"/>
            </a:endParaRPr>
          </a:p>
        </p:txBody>
      </p:sp>
      <p:sp>
        <p:nvSpPr>
          <p:cNvPr id="3" name="Rectangle 2"/>
          <p:cNvSpPr/>
          <p:nvPr/>
        </p:nvSpPr>
        <p:spPr>
          <a:xfrm>
            <a:off x="411397" y="4463296"/>
            <a:ext cx="4127625" cy="1785104"/>
          </a:xfrm>
          <a:prstGeom prst="rect">
            <a:avLst/>
          </a:prstGeom>
        </p:spPr>
        <p:txBody>
          <a:bodyPr wrap="square">
            <a:spAutoFit/>
          </a:bodyPr>
          <a:lstStyle/>
          <a:p>
            <a:pPr marL="0" lvl="2" defTabSz="-280988"/>
            <a:r>
              <a:rPr lang="en-US" sz="2000" b="1" dirty="0"/>
              <a:t>2 Groups Emerged:</a:t>
            </a:r>
          </a:p>
          <a:p>
            <a:pPr marL="0" lvl="3" defTabSz="-280988"/>
            <a:r>
              <a:rPr lang="en-US" sz="1800" dirty="0"/>
              <a:t>Colonists who challenged British authority and will eventually seek independence </a:t>
            </a:r>
            <a:r>
              <a:rPr lang="en-US" sz="1800" dirty="0" smtClean="0"/>
              <a:t>(Patriots)</a:t>
            </a:r>
            <a:endParaRPr lang="en-US" sz="1800" dirty="0"/>
          </a:p>
          <a:p>
            <a:pPr marL="0" lvl="3" defTabSz="-280988"/>
            <a:r>
              <a:rPr lang="en-US" sz="1800" dirty="0"/>
              <a:t>Colonists who remained loyal to the British </a:t>
            </a:r>
            <a:r>
              <a:rPr lang="en-US" sz="1800" dirty="0" smtClean="0"/>
              <a:t>Monarchy (Loyalists)</a:t>
            </a:r>
            <a:endParaRPr lang="en-US" sz="1800" dirty="0"/>
          </a:p>
        </p:txBody>
      </p:sp>
    </p:spTree>
    <p:extLst>
      <p:ext uri="{BB962C8B-B14F-4D97-AF65-F5344CB8AC3E}">
        <p14:creationId xmlns:p14="http://schemas.microsoft.com/office/powerpoint/2010/main" val="4226403452"/>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263"/>
                                            </p:tgtEl>
                                            <p:attrNameLst>
                                              <p:attrName>style.visibility</p:attrName>
                                            </p:attrNameLst>
                                          </p:cBhvr>
                                          <p:to>
                                            <p:strVal val="visible"/>
                                          </p:to>
                                        </p:set>
                                        <p:anim calcmode="lin" valueType="num" p14:bounceEnd="60000">
                                          <p:cBhvr>
                                            <p:cTn id="7" dur="1250" fill="hold"/>
                                            <p:tgtEl>
                                              <p:spTgt spid="263"/>
                                            </p:tgtEl>
                                            <p:attrNameLst>
                                              <p:attrName>ppt_x</p:attrName>
                                            </p:attrNameLst>
                                          </p:cBhvr>
                                          <p:tavLst>
                                            <p:tav tm="0">
                                              <p:val>
                                                <p:strVal val="0-#ppt_w/2"/>
                                              </p:val>
                                            </p:tav>
                                            <p:tav tm="100000">
                                              <p:val>
                                                <p:strVal val="#ppt_x"/>
                                              </p:val>
                                            </p:tav>
                                          </p:tavLst>
                                        </p:anim>
                                        <p:anim calcmode="lin" valueType="num" p14:bounceEnd="60000">
                                          <p:cBhvr>
                                            <p:cTn id="8" dur="1250" fill="hold"/>
                                            <p:tgtEl>
                                              <p:spTgt spid="2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14:presetBounceEnd="60000">
                                      <p:stCondLst>
                                        <p:cond delay="0"/>
                                      </p:stCondLst>
                                      <p:childTnLst>
                                        <p:set>
                                          <p:cBhvr>
                                            <p:cTn id="11" fill="hold"/>
                                            <p:tgtEl>
                                              <p:spTgt spid="266"/>
                                            </p:tgtEl>
                                            <p:attrNameLst>
                                              <p:attrName>style.visibility</p:attrName>
                                            </p:attrNameLst>
                                          </p:cBhvr>
                                          <p:to>
                                            <p:strVal val="visible"/>
                                          </p:to>
                                        </p:set>
                                        <p:anim calcmode="lin" valueType="num" p14:bounceEnd="60000">
                                          <p:cBhvr>
                                            <p:cTn id="12" dur="1250" fill="hold"/>
                                            <p:tgtEl>
                                              <p:spTgt spid="266"/>
                                            </p:tgtEl>
                                            <p:attrNameLst>
                                              <p:attrName>ppt_x</p:attrName>
                                            </p:attrNameLst>
                                          </p:cBhvr>
                                          <p:tavLst>
                                            <p:tav tm="0">
                                              <p:val>
                                                <p:strVal val="0-#ppt_w/2"/>
                                              </p:val>
                                            </p:tav>
                                            <p:tav tm="100000">
                                              <p:val>
                                                <p:strVal val="#ppt_x"/>
                                              </p:val>
                                            </p:tav>
                                          </p:tavLst>
                                        </p:anim>
                                        <p:anim calcmode="lin" valueType="num" p14:bounceEnd="60000">
                                          <p:cBhvr>
                                            <p:cTn id="13" dur="1250" fill="hold"/>
                                            <p:tgtEl>
                                              <p:spTgt spid="26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11416" fill="hold"/>
                                            <p:tgtEl>
                                              <p:spTgt spid="262"/>
                                            </p:tgtEl>
                                          </p:cBhvr>
                                        </p:cmd>
                                      </p:childTnLst>
                                    </p:cTn>
                                  </p:par>
                                </p:childTnLst>
                              </p:cTn>
                            </p:par>
                            <p:par>
                              <p:cTn id="17" fill="hold">
                                <p:stCondLst>
                                  <p:cond delay="13916"/>
                                </p:stCondLst>
                                <p:childTnLst>
                                  <p:par>
                                    <p:cTn id="18" presetID="22" presetClass="entr" presetSubtype="8" fill="hold" grpId="0"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repeatCount="indefinite" fill="hold" display="0">
                      <p:stCondLst>
                        <p:cond delay="indefinite"/>
                      </p:stCondLst>
                    </p:cTn>
                    <p:tgtEl>
                      <p:spTgt spid="262"/>
                    </p:tgtEl>
                  </p:cMediaNode>
                </p:video>
              </p:childTnLst>
            </p:cTn>
          </p:par>
        </p:tnLst>
        <p:bldLst>
          <p:bldP spid="263" grpId="0" animBg="1" advAuto="0"/>
          <p:bldP spid="266" grpId="0" animBg="1" advAuto="0"/>
          <p:bldP spid="3" grpId="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fill="hold"/>
                                            <p:tgtEl>
                                              <p:spTgt spid="263"/>
                                            </p:tgtEl>
                                            <p:attrNameLst>
                                              <p:attrName>style.visibility</p:attrName>
                                            </p:attrNameLst>
                                          </p:cBhvr>
                                          <p:to>
                                            <p:strVal val="visible"/>
                                          </p:to>
                                        </p:set>
                                        <p:anim calcmode="lin" valueType="num">
                                          <p:cBhvr>
                                            <p:cTn id="7" dur="1250" fill="hold"/>
                                            <p:tgtEl>
                                              <p:spTgt spid="263"/>
                                            </p:tgtEl>
                                            <p:attrNameLst>
                                              <p:attrName>ppt_x</p:attrName>
                                            </p:attrNameLst>
                                          </p:cBhvr>
                                          <p:tavLst>
                                            <p:tav tm="0">
                                              <p:val>
                                                <p:strVal val="0-#ppt_w/2"/>
                                              </p:val>
                                            </p:tav>
                                            <p:tav tm="100000">
                                              <p:val>
                                                <p:strVal val="#ppt_x"/>
                                              </p:val>
                                            </p:tav>
                                          </p:tavLst>
                                        </p:anim>
                                        <p:anim calcmode="lin" valueType="num">
                                          <p:cBhvr>
                                            <p:cTn id="8" dur="1250" fill="hold"/>
                                            <p:tgtEl>
                                              <p:spTgt spid="2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childTnLst>
                                        <p:set>
                                          <p:cBhvr>
                                            <p:cTn id="11" fill="hold"/>
                                            <p:tgtEl>
                                              <p:spTgt spid="266"/>
                                            </p:tgtEl>
                                            <p:attrNameLst>
                                              <p:attrName>style.visibility</p:attrName>
                                            </p:attrNameLst>
                                          </p:cBhvr>
                                          <p:to>
                                            <p:strVal val="visible"/>
                                          </p:to>
                                        </p:set>
                                        <p:anim calcmode="lin" valueType="num">
                                          <p:cBhvr>
                                            <p:cTn id="12" dur="1250" fill="hold"/>
                                            <p:tgtEl>
                                              <p:spTgt spid="266"/>
                                            </p:tgtEl>
                                            <p:attrNameLst>
                                              <p:attrName>ppt_x</p:attrName>
                                            </p:attrNameLst>
                                          </p:cBhvr>
                                          <p:tavLst>
                                            <p:tav tm="0">
                                              <p:val>
                                                <p:strVal val="0-#ppt_w/2"/>
                                              </p:val>
                                            </p:tav>
                                            <p:tav tm="100000">
                                              <p:val>
                                                <p:strVal val="#ppt_x"/>
                                              </p:val>
                                            </p:tav>
                                          </p:tavLst>
                                        </p:anim>
                                        <p:anim calcmode="lin" valueType="num">
                                          <p:cBhvr>
                                            <p:cTn id="13" dur="1250" fill="hold"/>
                                            <p:tgtEl>
                                              <p:spTgt spid="26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11416" fill="hold"/>
                                            <p:tgtEl>
                                              <p:spTgt spid="262"/>
                                            </p:tgtEl>
                                          </p:cBhvr>
                                        </p:cmd>
                                      </p:childTnLst>
                                    </p:cTn>
                                  </p:par>
                                </p:childTnLst>
                              </p:cTn>
                            </p:par>
                            <p:par>
                              <p:cTn id="17" fill="hold">
                                <p:stCondLst>
                                  <p:cond delay="13916"/>
                                </p:stCondLst>
                                <p:childTnLst>
                                  <p:par>
                                    <p:cTn id="18" presetID="22" presetClass="entr" presetSubtype="8" fill="hold" grpId="0"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repeatCount="indefinite" fill="hold" display="0">
                      <p:stCondLst>
                        <p:cond delay="indefinite"/>
                      </p:stCondLst>
                    </p:cTn>
                    <p:tgtEl>
                      <p:spTgt spid="262"/>
                    </p:tgtEl>
                  </p:cMediaNode>
                </p:video>
              </p:childTnLst>
            </p:cTn>
          </p:par>
        </p:tnLst>
        <p:bldLst>
          <p:bldP spid="263" grpId="0" animBg="1" advAuto="0"/>
          <p:bldP spid="266" grpId="0" animBg="1" advAuto="0"/>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Boston Massacre (1770)…"/>
          <p:cNvSpPr txBox="1"/>
          <p:nvPr/>
        </p:nvSpPr>
        <p:spPr>
          <a:xfrm>
            <a:off x="5567651" y="918939"/>
            <a:ext cx="3280541" cy="2765177"/>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algn="l">
              <a:defRPr sz="2900">
                <a:effectLst>
                  <a:outerShdw blurRad="38100" dist="25400" dir="4620000" rotWithShape="0">
                    <a:srgbClr val="000000"/>
                  </a:outerShdw>
                </a:effectLst>
                <a:latin typeface="Arial"/>
                <a:ea typeface="Arial"/>
                <a:cs typeface="Arial"/>
                <a:sym typeface="Arial"/>
              </a:defRPr>
            </a:pPr>
            <a:r>
              <a:rPr sz="3000" b="1" u="sng" dirty="0"/>
              <a:t>Boston Massacre</a:t>
            </a:r>
            <a:r>
              <a:rPr dirty="0"/>
              <a:t> (1770) </a:t>
            </a:r>
          </a:p>
          <a:p>
            <a:pPr marL="551036" lvl="1" indent="-238508">
              <a:buSzPct val="75000"/>
              <a:buChar char="-"/>
              <a:defRPr sz="2900">
                <a:effectLst>
                  <a:outerShdw blurRad="38100" dist="25400" dir="4620000" rotWithShape="0">
                    <a:srgbClr val="000000"/>
                  </a:outerShdw>
                </a:effectLst>
                <a:latin typeface="Arial"/>
                <a:ea typeface="Arial"/>
                <a:cs typeface="Arial"/>
                <a:sym typeface="Arial"/>
              </a:defRPr>
            </a:pPr>
            <a:r>
              <a:rPr dirty="0"/>
              <a:t>5 Colonist dead</a:t>
            </a:r>
          </a:p>
          <a:p>
            <a:pPr marL="551036" lvl="1" indent="-238508">
              <a:buSzPct val="75000"/>
              <a:buChar char="-"/>
              <a:defRPr sz="2900">
                <a:effectLst>
                  <a:outerShdw blurRad="38100" dist="25400" dir="4620000" rotWithShape="0">
                    <a:srgbClr val="000000"/>
                  </a:outerShdw>
                </a:effectLst>
                <a:latin typeface="Arial"/>
                <a:ea typeface="Arial"/>
                <a:cs typeface="Arial"/>
                <a:sym typeface="Arial"/>
              </a:defRPr>
            </a:pPr>
            <a:r>
              <a:rPr dirty="0"/>
              <a:t>Britain ended taxes except on tea</a:t>
            </a:r>
          </a:p>
        </p:txBody>
      </p:sp>
      <p:grpSp>
        <p:nvGrpSpPr>
          <p:cNvPr id="278" name="Group"/>
          <p:cNvGrpSpPr/>
          <p:nvPr/>
        </p:nvGrpSpPr>
        <p:grpSpPr>
          <a:xfrm>
            <a:off x="233512" y="1254538"/>
            <a:ext cx="5153491" cy="4997325"/>
            <a:chOff x="0" y="0"/>
            <a:chExt cx="7329409" cy="7107305"/>
          </a:xfrm>
        </p:grpSpPr>
        <p:pic>
          <p:nvPicPr>
            <p:cNvPr id="276" name="Boston Massacre.png" descr="Boston Massacre.png"/>
            <p:cNvPicPr>
              <a:picLocks noChangeAspect="1"/>
            </p:cNvPicPr>
            <p:nvPr/>
          </p:nvPicPr>
          <p:blipFill>
            <a:blip r:embed="rId5">
              <a:extLst/>
            </a:blip>
            <a:srcRect/>
            <a:stretch>
              <a:fillRect/>
            </a:stretch>
          </p:blipFill>
          <p:spPr>
            <a:xfrm>
              <a:off x="0" y="0"/>
              <a:ext cx="7329410" cy="7107306"/>
            </a:xfrm>
            <a:prstGeom prst="rect">
              <a:avLst/>
            </a:prstGeom>
            <a:ln w="12700" cap="flat">
              <a:noFill/>
              <a:miter lim="400000"/>
            </a:ln>
            <a:effectLst>
              <a:outerShdw blurRad="254000" dist="25400" dir="2560976" rotWithShape="0">
                <a:srgbClr val="000000"/>
              </a:outerShdw>
              <a:reflection stA="50000" endPos="40000" dir="5400000" sy="-100000" algn="bl" rotWithShape="0"/>
            </a:effectLst>
          </p:spPr>
        </p:pic>
        <p:pic>
          <p:nvPicPr>
            <p:cNvPr id="277" name="Screen Shot 2017-06-17 at 9.30.12 PM.png" descr="Screen Shot 2017-06-17 at 9.30.12 PM.png"/>
            <p:cNvPicPr>
              <a:picLocks noChangeAspect="1"/>
            </p:cNvPicPr>
            <p:nvPr/>
          </p:nvPicPr>
          <p:blipFill>
            <a:blip r:embed="rId6">
              <a:extLst/>
            </a:blip>
            <a:stretch>
              <a:fillRect/>
            </a:stretch>
          </p:blipFill>
          <p:spPr>
            <a:xfrm>
              <a:off x="5256709" y="427657"/>
              <a:ext cx="1320837" cy="262709"/>
            </a:xfrm>
            <a:prstGeom prst="rect">
              <a:avLst/>
            </a:prstGeom>
            <a:ln w="12700" cap="flat">
              <a:noFill/>
              <a:miter lim="400000"/>
            </a:ln>
            <a:effectLst/>
          </p:spPr>
        </p:pic>
      </p:grpSp>
      <p:sp>
        <p:nvSpPr>
          <p:cNvPr id="279" name="MASSACRE IN BOSTON"/>
          <p:cNvSpPr txBox="1"/>
          <p:nvPr/>
        </p:nvSpPr>
        <p:spPr>
          <a:xfrm>
            <a:off x="393690" y="2128730"/>
            <a:ext cx="5206550" cy="564574"/>
          </a:xfrm>
          <a:prstGeom prst="rect">
            <a:avLst/>
          </a:prstGeom>
          <a:ln w="12700">
            <a:miter lim="400000"/>
          </a:ln>
          <a:effectLst>
            <a:outerShdw blurRad="38100" dir="4140000" rotWithShape="0">
              <a:srgbClr val="000000">
                <a:alpha val="72182"/>
              </a:srgbClr>
            </a:outerShdw>
          </a:effectLst>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4100" b="1">
                <a:solidFill>
                  <a:srgbClr val="000000"/>
                </a:solidFill>
                <a:latin typeface="Bookman Old Style"/>
                <a:ea typeface="Bookman Old Style"/>
                <a:cs typeface="Bookman Old Style"/>
                <a:sym typeface="Bookman Old Style"/>
              </a:defRPr>
            </a:lvl1pPr>
          </a:lstStyle>
          <a:p>
            <a:r>
              <a:rPr sz="3200" dirty="0"/>
              <a:t>MASSACRE IN BOSTON </a:t>
            </a:r>
          </a:p>
        </p:txBody>
      </p:sp>
      <p:pic>
        <p:nvPicPr>
          <p:cNvPr id="280" name="American Revolution Title.png" descr="American Revolution Title.png"/>
          <p:cNvPicPr>
            <a:picLocks/>
          </p:cNvPicPr>
          <p:nvPr/>
        </p:nvPicPr>
        <p:blipFill>
          <a:blip r:embed="rId7">
            <a:extLst/>
          </a:blip>
          <a:stretch>
            <a:fillRect/>
          </a:stretch>
        </p:blipFill>
        <p:spPr>
          <a:xfrm>
            <a:off x="135961" y="-15220"/>
            <a:ext cx="8806119" cy="887683"/>
          </a:xfrm>
          <a:prstGeom prst="rect">
            <a:avLst/>
          </a:prstGeom>
          <a:ln w="12700">
            <a:miter lim="400000"/>
          </a:ln>
          <a:effectLst>
            <a:outerShdw blurRad="50800" dist="97114" dir="4157850" rotWithShape="0">
              <a:srgbClr val="000000"/>
            </a:outerShdw>
          </a:effectLst>
        </p:spPr>
      </p:pic>
      <p:pic>
        <p:nvPicPr>
          <p:cNvPr id="2" name="Picture 1" descr="boston-massacre.jpg"/>
          <p:cNvPicPr>
            <a:picLocks noChangeAspect="1"/>
          </p:cNvPicPr>
          <p:nvPr/>
        </p:nvPicPr>
        <p:blipFill rotWithShape="1">
          <a:blip r:embed="rId8" cstate="print">
            <a:extLst>
              <a:ext uri="{28A0092B-C50C-407E-A947-70E740481C1C}">
                <a14:useLocalDpi xmlns:a14="http://schemas.microsoft.com/office/drawing/2010/main" val="0"/>
              </a:ext>
            </a:extLst>
          </a:blip>
          <a:srcRect l="1329" r="684"/>
          <a:stretch/>
        </p:blipFill>
        <p:spPr>
          <a:xfrm>
            <a:off x="512985" y="2665512"/>
            <a:ext cx="4613861" cy="3445667"/>
          </a:xfrm>
          <a:prstGeom prst="rect">
            <a:avLst/>
          </a:prstGeom>
          <a:effectLst>
            <a:outerShdw blurRad="304800" dir="2700000" algn="tl" rotWithShape="0">
              <a:srgbClr val="000000">
                <a:alpha val="88000"/>
              </a:srgbClr>
            </a:outerShdw>
          </a:effectLst>
        </p:spPr>
      </p:pic>
      <p:pic>
        <p:nvPicPr>
          <p:cNvPr id="281" name="Boston Massacre.mp4" descr="Boston Massacre.mp4"/>
          <p:cNvPicPr>
            <a:picLocks/>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2667000" y="7391400"/>
            <a:ext cx="2358996" cy="2067007"/>
          </a:xfrm>
          <a:prstGeom prst="rect">
            <a:avLst/>
          </a:prstGeom>
          <a:ln w="12700">
            <a:miter lim="400000"/>
          </a:ln>
          <a:effectLst>
            <a:outerShdw blurRad="266700" dir="4140000" rotWithShape="0">
              <a:srgbClr val="000000"/>
            </a:outerShdw>
          </a:effectLst>
        </p:spPr>
      </p:pic>
      <p:sp>
        <p:nvSpPr>
          <p:cNvPr id="282" name="Boston Tea Party (1773)…"/>
          <p:cNvSpPr txBox="1"/>
          <p:nvPr/>
        </p:nvSpPr>
        <p:spPr>
          <a:xfrm>
            <a:off x="5567651" y="3810000"/>
            <a:ext cx="3576349" cy="3026787"/>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algn="l">
              <a:defRPr sz="2900">
                <a:effectLst>
                  <a:outerShdw blurRad="38100" dist="25400" dir="4620000" rotWithShape="0">
                    <a:srgbClr val="000000"/>
                  </a:outerShdw>
                </a:effectLst>
                <a:latin typeface="Arial"/>
                <a:ea typeface="Arial"/>
                <a:cs typeface="Arial"/>
                <a:sym typeface="Arial"/>
              </a:defRPr>
            </a:pPr>
            <a:r>
              <a:rPr lang="en-US" sz="3000" b="1" u="sng" dirty="0" smtClean="0"/>
              <a:t>Tea Act 1773</a:t>
            </a:r>
            <a:endParaRPr dirty="0"/>
          </a:p>
          <a:p>
            <a:r>
              <a:rPr lang="en-US" sz="1800" dirty="0"/>
              <a:t>British</a:t>
            </a:r>
            <a:r>
              <a:rPr lang="en-US" sz="1800" u="sng" dirty="0"/>
              <a:t> East India Company</a:t>
            </a:r>
            <a:r>
              <a:rPr lang="en-US" sz="1800" dirty="0"/>
              <a:t>,  (tea imports) nearing bankruptcy by the colonial boycotts. Allowed to sell tea to the colonies  </a:t>
            </a:r>
            <a:r>
              <a:rPr lang="en-US" sz="1800" dirty="0" smtClean="0"/>
              <a:t>directly. </a:t>
            </a:r>
            <a:endParaRPr lang="en-US" sz="1800" dirty="0"/>
          </a:p>
          <a:p>
            <a:r>
              <a:rPr lang="en-US" sz="1800" dirty="0"/>
              <a:t>Cut colonial merchants out of the tea trade (EIC sell its tea directly to consumers for less). Protests.</a:t>
            </a:r>
          </a:p>
        </p:txBody>
      </p:sp>
      <p:sp>
        <p:nvSpPr>
          <p:cNvPr id="283" name="5 Years until War"/>
          <p:cNvSpPr txBox="1"/>
          <p:nvPr/>
        </p:nvSpPr>
        <p:spPr>
          <a:xfrm>
            <a:off x="385240" y="5688187"/>
            <a:ext cx="4194517" cy="1410960"/>
          </a:xfrm>
          <a:prstGeom prst="rect">
            <a:avLst/>
          </a:prstGeom>
          <a:ln w="12700">
            <a:miter lim="400000"/>
          </a:ln>
          <a:effectLst>
            <a:outerShdw blurRad="254000" dist="25400" dir="2560976" rotWithShape="0">
              <a:srgbClr val="000000"/>
            </a:outerShdw>
          </a:effectLst>
          <a:extLst>
            <a:ext uri="{C572A759-6A51-4108-AA02-DFA0A04FC94B}">
              <ma14:wrappingTextBoxFlag xmlns="" xmlns:ma14="http://schemas.microsoft.com/office/mac/drawingml/2011/main" val="1"/>
            </a:ext>
          </a:extLst>
        </p:spPr>
        <p:txBody>
          <a:bodyPr lIns="35717" tIns="35717" rIns="35717" bIns="35717"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sz="4600" spc="-278" dirty="0">
                <a:solidFill>
                  <a:srgbClr val="FFED0F"/>
                </a:solidFill>
              </a:rPr>
              <a:t>5</a:t>
            </a:r>
            <a:r>
              <a:rPr dirty="0"/>
              <a:t> Years until War</a:t>
            </a:r>
          </a:p>
        </p:txBody>
      </p:sp>
      <p:grpSp>
        <p:nvGrpSpPr>
          <p:cNvPr id="286" name="Group"/>
          <p:cNvGrpSpPr/>
          <p:nvPr/>
        </p:nvGrpSpPr>
        <p:grpSpPr>
          <a:xfrm>
            <a:off x="234156" y="723658"/>
            <a:ext cx="6893416" cy="603097"/>
            <a:chOff x="1900199" y="419100"/>
            <a:chExt cx="9803969" cy="857736"/>
          </a:xfrm>
        </p:grpSpPr>
        <p:sp>
          <p:nvSpPr>
            <p:cNvPr id="284"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II. Growing Apart</a:t>
              </a:r>
            </a:p>
          </p:txBody>
        </p:sp>
        <p:pic>
          <p:nvPicPr>
            <p:cNvPr id="285" name="Broken_heart.svg.png" descr="Broken_heart.svg.png"/>
            <p:cNvPicPr>
              <a:picLocks noChangeAspect="1"/>
            </p:cNvPicPr>
            <p:nvPr/>
          </p:nvPicPr>
          <p:blipFill>
            <a:blip r:embed="rId10">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Tree>
    <p:extLst>
      <p:ext uri="{BB962C8B-B14F-4D97-AF65-F5344CB8AC3E}">
        <p14:creationId xmlns:p14="http://schemas.microsoft.com/office/powerpoint/2010/main" val="607719208"/>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283"/>
                                            </p:tgtEl>
                                            <p:attrNameLst>
                                              <p:attrName>style.visibility</p:attrName>
                                            </p:attrNameLst>
                                          </p:cBhvr>
                                          <p:to>
                                            <p:strVal val="visible"/>
                                          </p:to>
                                        </p:set>
                                        <p:anim calcmode="lin" valueType="num" p14:bounceEnd="60000">
                                          <p:cBhvr>
                                            <p:cTn id="7" dur="1250" fill="hold"/>
                                            <p:tgtEl>
                                              <p:spTgt spid="283"/>
                                            </p:tgtEl>
                                            <p:attrNameLst>
                                              <p:attrName>ppt_x</p:attrName>
                                            </p:attrNameLst>
                                          </p:cBhvr>
                                          <p:tavLst>
                                            <p:tav tm="0">
                                              <p:val>
                                                <p:strVal val="0-#ppt_w/2"/>
                                              </p:val>
                                            </p:tav>
                                            <p:tav tm="100000">
                                              <p:val>
                                                <p:strVal val="#ppt_x"/>
                                              </p:val>
                                            </p:tav>
                                          </p:tavLst>
                                        </p:anim>
                                        <p:anim calcmode="lin" valueType="num" p14:bounceEnd="60000">
                                          <p:cBhvr>
                                            <p:cTn id="8" dur="1250" fill="hold"/>
                                            <p:tgtEl>
                                              <p:spTgt spid="28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14:presetBounceEnd="60000">
                                      <p:stCondLst>
                                        <p:cond delay="0"/>
                                      </p:stCondLst>
                                      <p:iterate type="lt">
                                        <p:tmAbs val="0"/>
                                      </p:iterate>
                                      <p:childTnLst>
                                        <p:set>
                                          <p:cBhvr>
                                            <p:cTn id="11" fill="hold"/>
                                            <p:tgtEl>
                                              <p:spTgt spid="275"/>
                                            </p:tgtEl>
                                            <p:attrNameLst>
                                              <p:attrName>style.visibility</p:attrName>
                                            </p:attrNameLst>
                                          </p:cBhvr>
                                          <p:to>
                                            <p:strVal val="visible"/>
                                          </p:to>
                                        </p:set>
                                        <p:anim calcmode="lin" valueType="num" p14:bounceEnd="60000">
                                          <p:cBhvr>
                                            <p:cTn id="12" dur="1500" fill="hold"/>
                                            <p:tgtEl>
                                              <p:spTgt spid="275"/>
                                            </p:tgtEl>
                                            <p:attrNameLst>
                                              <p:attrName>ppt_x</p:attrName>
                                            </p:attrNameLst>
                                          </p:cBhvr>
                                          <p:tavLst>
                                            <p:tav tm="0">
                                              <p:val>
                                                <p:strVal val="0-#ppt_w/2"/>
                                              </p:val>
                                            </p:tav>
                                            <p:tav tm="100000">
                                              <p:val>
                                                <p:strVal val="#ppt_x"/>
                                              </p:val>
                                            </p:tav>
                                          </p:tavLst>
                                        </p:anim>
                                        <p:anim calcmode="lin" valueType="num" p14:bounceEnd="60000">
                                          <p:cBhvr>
                                            <p:cTn id="13" dur="15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iterate>
                                        <p:tmAbs val="0"/>
                                      </p:iterate>
                                      <p:childTnLst>
                                        <p:set>
                                          <p:cBhvr>
                                            <p:cTn id="17" fill="hold"/>
                                            <p:tgtEl>
                                              <p:spTgt spid="281"/>
                                            </p:tgtEl>
                                            <p:attrNameLst>
                                              <p:attrName>style.visibility</p:attrName>
                                            </p:attrNameLst>
                                          </p:cBhvr>
                                          <p:to>
                                            <p:strVal val="visible"/>
                                          </p:to>
                                        </p:set>
                                        <p:animEffect transition="in" filter="box(out)">
                                          <p:cBhvr>
                                            <p:cTn id="18" dur="500"/>
                                            <p:tgtEl>
                                              <p:spTgt spid="281"/>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63466" fill="hold"/>
                                            <p:tgtEl>
                                              <p:spTgt spid="281"/>
                                            </p:tgtEl>
                                          </p:cBhvr>
                                        </p:cmd>
                                      </p:childTnLst>
                                    </p:cTn>
                                  </p:par>
                                  <p:par>
                                    <p:cTn id="22" presetID="2" presetClass="entr" presetSubtype="8" fill="hold" grpId="0" nodeType="withEffect" p14:presetBounceEnd="60000">
                                      <p:stCondLst>
                                        <p:cond delay="0"/>
                                      </p:stCondLst>
                                      <p:iterate>
                                        <p:tmAbs val="0"/>
                                      </p:iterate>
                                      <p:childTnLst>
                                        <p:set>
                                          <p:cBhvr>
                                            <p:cTn id="23" fill="hold"/>
                                            <p:tgtEl>
                                              <p:spTgt spid="282"/>
                                            </p:tgtEl>
                                            <p:attrNameLst>
                                              <p:attrName>style.visibility</p:attrName>
                                            </p:attrNameLst>
                                          </p:cBhvr>
                                          <p:to>
                                            <p:strVal val="visible"/>
                                          </p:to>
                                        </p:set>
                                        <p:anim calcmode="lin" valueType="num" p14:bounceEnd="60000">
                                          <p:cBhvr>
                                            <p:cTn id="24" dur="1250" fill="hold"/>
                                            <p:tgtEl>
                                              <p:spTgt spid="282"/>
                                            </p:tgtEl>
                                            <p:attrNameLst>
                                              <p:attrName>ppt_x</p:attrName>
                                            </p:attrNameLst>
                                          </p:cBhvr>
                                          <p:tavLst>
                                            <p:tav tm="0">
                                              <p:val>
                                                <p:strVal val="0-#ppt_w/2"/>
                                              </p:val>
                                            </p:tav>
                                            <p:tav tm="100000">
                                              <p:val>
                                                <p:strVal val="#ppt_x"/>
                                              </p:val>
                                            </p:tav>
                                          </p:tavLst>
                                        </p:anim>
                                        <p:anim calcmode="lin" valueType="num" p14:bounceEnd="60000">
                                          <p:cBhvr>
                                            <p:cTn id="25" dur="125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6" fill="hold" display="0">
                      <p:stCondLst>
                        <p:cond delay="indefinite"/>
                      </p:stCondLst>
                    </p:cTn>
                    <p:tgtEl>
                      <p:spTgt spid="281"/>
                    </p:tgtEl>
                  </p:cMediaNode>
                </p:video>
              </p:childTnLst>
            </p:cTn>
          </p:par>
        </p:tnLst>
        <p:bldLst>
          <p:bldP spid="275" grpId="0" animBg="1" advAuto="0"/>
          <p:bldP spid="281" grpId="0" animBg="1" advAuto="0"/>
          <p:bldP spid="282" grpId="0" animBg="1" advAuto="0"/>
          <p:bldP spid="283" grpId="0" animBg="1" advAuto="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fill="hold"/>
                                            <p:tgtEl>
                                              <p:spTgt spid="283"/>
                                            </p:tgtEl>
                                            <p:attrNameLst>
                                              <p:attrName>style.visibility</p:attrName>
                                            </p:attrNameLst>
                                          </p:cBhvr>
                                          <p:to>
                                            <p:strVal val="visible"/>
                                          </p:to>
                                        </p:set>
                                        <p:anim calcmode="lin" valueType="num">
                                          <p:cBhvr>
                                            <p:cTn id="7" dur="1250" fill="hold"/>
                                            <p:tgtEl>
                                              <p:spTgt spid="283"/>
                                            </p:tgtEl>
                                            <p:attrNameLst>
                                              <p:attrName>ppt_x</p:attrName>
                                            </p:attrNameLst>
                                          </p:cBhvr>
                                          <p:tavLst>
                                            <p:tav tm="0">
                                              <p:val>
                                                <p:strVal val="0-#ppt_w/2"/>
                                              </p:val>
                                            </p:tav>
                                            <p:tav tm="100000">
                                              <p:val>
                                                <p:strVal val="#ppt_x"/>
                                              </p:val>
                                            </p:tav>
                                          </p:tavLst>
                                        </p:anim>
                                        <p:anim calcmode="lin" valueType="num">
                                          <p:cBhvr>
                                            <p:cTn id="8" dur="1250" fill="hold"/>
                                            <p:tgtEl>
                                              <p:spTgt spid="28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iterate type="lt">
                                        <p:tmAbs val="0"/>
                                      </p:iterate>
                                      <p:childTnLst>
                                        <p:set>
                                          <p:cBhvr>
                                            <p:cTn id="11" fill="hold"/>
                                            <p:tgtEl>
                                              <p:spTgt spid="275"/>
                                            </p:tgtEl>
                                            <p:attrNameLst>
                                              <p:attrName>style.visibility</p:attrName>
                                            </p:attrNameLst>
                                          </p:cBhvr>
                                          <p:to>
                                            <p:strVal val="visible"/>
                                          </p:to>
                                        </p:set>
                                        <p:anim calcmode="lin" valueType="num">
                                          <p:cBhvr>
                                            <p:cTn id="12" dur="1500" fill="hold"/>
                                            <p:tgtEl>
                                              <p:spTgt spid="275"/>
                                            </p:tgtEl>
                                            <p:attrNameLst>
                                              <p:attrName>ppt_x</p:attrName>
                                            </p:attrNameLst>
                                          </p:cBhvr>
                                          <p:tavLst>
                                            <p:tav tm="0">
                                              <p:val>
                                                <p:strVal val="0-#ppt_w/2"/>
                                              </p:val>
                                            </p:tav>
                                            <p:tav tm="100000">
                                              <p:val>
                                                <p:strVal val="#ppt_x"/>
                                              </p:val>
                                            </p:tav>
                                          </p:tavLst>
                                        </p:anim>
                                        <p:anim calcmode="lin" valueType="num">
                                          <p:cBhvr>
                                            <p:cTn id="13" dur="15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iterate>
                                        <p:tmAbs val="0"/>
                                      </p:iterate>
                                      <p:childTnLst>
                                        <p:set>
                                          <p:cBhvr>
                                            <p:cTn id="17" fill="hold"/>
                                            <p:tgtEl>
                                              <p:spTgt spid="281"/>
                                            </p:tgtEl>
                                            <p:attrNameLst>
                                              <p:attrName>style.visibility</p:attrName>
                                            </p:attrNameLst>
                                          </p:cBhvr>
                                          <p:to>
                                            <p:strVal val="visible"/>
                                          </p:to>
                                        </p:set>
                                        <p:animEffect transition="in" filter="box(out)">
                                          <p:cBhvr>
                                            <p:cTn id="18" dur="500"/>
                                            <p:tgtEl>
                                              <p:spTgt spid="281"/>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63466" fill="hold"/>
                                            <p:tgtEl>
                                              <p:spTgt spid="281"/>
                                            </p:tgtEl>
                                          </p:cBhvr>
                                        </p:cmd>
                                      </p:childTnLst>
                                    </p:cTn>
                                  </p:par>
                                  <p:par>
                                    <p:cTn id="22" presetID="2" presetClass="entr" presetSubtype="8" fill="hold" grpId="0" nodeType="withEffect">
                                      <p:stCondLst>
                                        <p:cond delay="0"/>
                                      </p:stCondLst>
                                      <p:iterate>
                                        <p:tmAbs val="0"/>
                                      </p:iterate>
                                      <p:childTnLst>
                                        <p:set>
                                          <p:cBhvr>
                                            <p:cTn id="23" fill="hold"/>
                                            <p:tgtEl>
                                              <p:spTgt spid="282"/>
                                            </p:tgtEl>
                                            <p:attrNameLst>
                                              <p:attrName>style.visibility</p:attrName>
                                            </p:attrNameLst>
                                          </p:cBhvr>
                                          <p:to>
                                            <p:strVal val="visible"/>
                                          </p:to>
                                        </p:set>
                                        <p:anim calcmode="lin" valueType="num">
                                          <p:cBhvr>
                                            <p:cTn id="24" dur="1250" fill="hold"/>
                                            <p:tgtEl>
                                              <p:spTgt spid="282"/>
                                            </p:tgtEl>
                                            <p:attrNameLst>
                                              <p:attrName>ppt_x</p:attrName>
                                            </p:attrNameLst>
                                          </p:cBhvr>
                                          <p:tavLst>
                                            <p:tav tm="0">
                                              <p:val>
                                                <p:strVal val="0-#ppt_w/2"/>
                                              </p:val>
                                            </p:tav>
                                            <p:tav tm="100000">
                                              <p:val>
                                                <p:strVal val="#ppt_x"/>
                                              </p:val>
                                            </p:tav>
                                          </p:tavLst>
                                        </p:anim>
                                        <p:anim calcmode="lin" valueType="num">
                                          <p:cBhvr>
                                            <p:cTn id="25" dur="125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6" fill="hold" display="0">
                      <p:stCondLst>
                        <p:cond delay="indefinite"/>
                      </p:stCondLst>
                    </p:cTn>
                    <p:tgtEl>
                      <p:spTgt spid="281"/>
                    </p:tgtEl>
                  </p:cMediaNode>
                </p:video>
              </p:childTnLst>
            </p:cTn>
          </p:par>
        </p:tnLst>
        <p:bldLst>
          <p:bldP spid="275" grpId="0" animBg="1" advAuto="0"/>
          <p:bldP spid="281" grpId="0" animBg="1" advAuto="0"/>
          <p:bldP spid="282" grpId="0" animBg="1" advAuto="0"/>
          <p:bldP spid="283" grpId="0" animBg="1" advAuto="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Group"/>
          <p:cNvGrpSpPr/>
          <p:nvPr/>
        </p:nvGrpSpPr>
        <p:grpSpPr>
          <a:xfrm>
            <a:off x="313850" y="1244405"/>
            <a:ext cx="5063919" cy="5017649"/>
            <a:chOff x="182958" y="0"/>
            <a:chExt cx="7202017" cy="7136210"/>
          </a:xfrm>
        </p:grpSpPr>
        <p:pic>
          <p:nvPicPr>
            <p:cNvPr id="290" name="Screen Shot 2017-06-18 at 9.32.43 PM.png" descr="Screen Shot 2017-06-18 at 9.32.43 PM.png"/>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182958" y="0"/>
              <a:ext cx="7202017" cy="7136210"/>
            </a:xfrm>
            <a:custGeom>
              <a:avLst/>
              <a:gdLst/>
              <a:ahLst/>
              <a:cxnLst>
                <a:cxn ang="0">
                  <a:pos x="wd2" y="hd2"/>
                </a:cxn>
                <a:cxn ang="5400000">
                  <a:pos x="wd2" y="hd2"/>
                </a:cxn>
                <a:cxn ang="10800000">
                  <a:pos x="wd2" y="hd2"/>
                </a:cxn>
                <a:cxn ang="16200000">
                  <a:pos x="wd2" y="hd2"/>
                </a:cxn>
              </a:cxnLst>
              <a:rect l="0" t="0" r="r" b="b"/>
              <a:pathLst>
                <a:path w="21564" h="21583" extrusionOk="0">
                  <a:moveTo>
                    <a:pt x="20369" y="0"/>
                  </a:moveTo>
                  <a:lnTo>
                    <a:pt x="19372" y="1"/>
                  </a:lnTo>
                  <a:cubicBezTo>
                    <a:pt x="18588" y="2"/>
                    <a:pt x="18353" y="15"/>
                    <a:pt x="18270" y="64"/>
                  </a:cubicBezTo>
                  <a:cubicBezTo>
                    <a:pt x="18190" y="111"/>
                    <a:pt x="17990" y="127"/>
                    <a:pt x="17458" y="128"/>
                  </a:cubicBezTo>
                  <a:cubicBezTo>
                    <a:pt x="16998" y="129"/>
                    <a:pt x="16742" y="146"/>
                    <a:pt x="16724" y="177"/>
                  </a:cubicBezTo>
                  <a:cubicBezTo>
                    <a:pt x="16706" y="207"/>
                    <a:pt x="16608" y="216"/>
                    <a:pt x="16457" y="200"/>
                  </a:cubicBezTo>
                  <a:cubicBezTo>
                    <a:pt x="14626" y="11"/>
                    <a:pt x="14367" y="-8"/>
                    <a:pt x="14280" y="39"/>
                  </a:cubicBezTo>
                  <a:cubicBezTo>
                    <a:pt x="14220" y="72"/>
                    <a:pt x="13866" y="88"/>
                    <a:pt x="13237" y="88"/>
                  </a:cubicBezTo>
                  <a:cubicBezTo>
                    <a:pt x="12714" y="88"/>
                    <a:pt x="12086" y="91"/>
                    <a:pt x="11842" y="94"/>
                  </a:cubicBezTo>
                  <a:cubicBezTo>
                    <a:pt x="11598" y="98"/>
                    <a:pt x="11297" y="78"/>
                    <a:pt x="11174" y="50"/>
                  </a:cubicBezTo>
                  <a:cubicBezTo>
                    <a:pt x="10886" y="-15"/>
                    <a:pt x="9307" y="-17"/>
                    <a:pt x="9004" y="48"/>
                  </a:cubicBezTo>
                  <a:cubicBezTo>
                    <a:pt x="8864" y="77"/>
                    <a:pt x="8342" y="94"/>
                    <a:pt x="7649" y="90"/>
                  </a:cubicBezTo>
                  <a:cubicBezTo>
                    <a:pt x="6566" y="83"/>
                    <a:pt x="6509" y="86"/>
                    <a:pt x="6163" y="189"/>
                  </a:cubicBezTo>
                  <a:lnTo>
                    <a:pt x="5802" y="297"/>
                  </a:lnTo>
                  <a:lnTo>
                    <a:pt x="5474" y="193"/>
                  </a:lnTo>
                  <a:lnTo>
                    <a:pt x="5146" y="88"/>
                  </a:lnTo>
                  <a:lnTo>
                    <a:pt x="2574" y="98"/>
                  </a:lnTo>
                  <a:lnTo>
                    <a:pt x="3" y="109"/>
                  </a:lnTo>
                  <a:lnTo>
                    <a:pt x="3" y="609"/>
                  </a:lnTo>
                  <a:cubicBezTo>
                    <a:pt x="3" y="885"/>
                    <a:pt x="31" y="1286"/>
                    <a:pt x="66" y="1501"/>
                  </a:cubicBezTo>
                  <a:cubicBezTo>
                    <a:pt x="138" y="1954"/>
                    <a:pt x="149" y="3445"/>
                    <a:pt x="83" y="3959"/>
                  </a:cubicBezTo>
                  <a:cubicBezTo>
                    <a:pt x="61" y="4139"/>
                    <a:pt x="33" y="5468"/>
                    <a:pt x="23" y="6912"/>
                  </a:cubicBezTo>
                  <a:lnTo>
                    <a:pt x="4" y="9539"/>
                  </a:lnTo>
                  <a:lnTo>
                    <a:pt x="130" y="10079"/>
                  </a:lnTo>
                  <a:cubicBezTo>
                    <a:pt x="199" y="10376"/>
                    <a:pt x="256" y="10672"/>
                    <a:pt x="256" y="10739"/>
                  </a:cubicBezTo>
                  <a:cubicBezTo>
                    <a:pt x="256" y="10806"/>
                    <a:pt x="199" y="10997"/>
                    <a:pt x="130" y="11164"/>
                  </a:cubicBezTo>
                  <a:lnTo>
                    <a:pt x="5" y="11468"/>
                  </a:lnTo>
                  <a:lnTo>
                    <a:pt x="5" y="12534"/>
                  </a:lnTo>
                  <a:cubicBezTo>
                    <a:pt x="5" y="13214"/>
                    <a:pt x="26" y="13717"/>
                    <a:pt x="61" y="13924"/>
                  </a:cubicBezTo>
                  <a:cubicBezTo>
                    <a:pt x="107" y="14192"/>
                    <a:pt x="106" y="14281"/>
                    <a:pt x="59" y="14442"/>
                  </a:cubicBezTo>
                  <a:cubicBezTo>
                    <a:pt x="-23" y="14721"/>
                    <a:pt x="-17" y="16992"/>
                    <a:pt x="66" y="17472"/>
                  </a:cubicBezTo>
                  <a:cubicBezTo>
                    <a:pt x="111" y="17736"/>
                    <a:pt x="115" y="17865"/>
                    <a:pt x="80" y="18016"/>
                  </a:cubicBezTo>
                  <a:cubicBezTo>
                    <a:pt x="11" y="18314"/>
                    <a:pt x="6" y="19282"/>
                    <a:pt x="72" y="19845"/>
                  </a:cubicBezTo>
                  <a:cubicBezTo>
                    <a:pt x="117" y="20240"/>
                    <a:pt x="121" y="20480"/>
                    <a:pt x="85" y="20985"/>
                  </a:cubicBezTo>
                  <a:cubicBezTo>
                    <a:pt x="70" y="21196"/>
                    <a:pt x="63" y="21389"/>
                    <a:pt x="62" y="21583"/>
                  </a:cubicBezTo>
                  <a:lnTo>
                    <a:pt x="21493" y="21583"/>
                  </a:lnTo>
                  <a:cubicBezTo>
                    <a:pt x="21575" y="21232"/>
                    <a:pt x="21577" y="21122"/>
                    <a:pt x="21546" y="18612"/>
                  </a:cubicBezTo>
                  <a:cubicBezTo>
                    <a:pt x="21528" y="17172"/>
                    <a:pt x="21518" y="15807"/>
                    <a:pt x="21524" y="15580"/>
                  </a:cubicBezTo>
                  <a:cubicBezTo>
                    <a:pt x="21544" y="14849"/>
                    <a:pt x="21544" y="13792"/>
                    <a:pt x="21524" y="13143"/>
                  </a:cubicBezTo>
                  <a:cubicBezTo>
                    <a:pt x="21514" y="12796"/>
                    <a:pt x="21512" y="9915"/>
                    <a:pt x="21520" y="6741"/>
                  </a:cubicBezTo>
                  <a:cubicBezTo>
                    <a:pt x="21532" y="1538"/>
                    <a:pt x="21528" y="958"/>
                    <a:pt x="21467" y="837"/>
                  </a:cubicBezTo>
                  <a:cubicBezTo>
                    <a:pt x="21430" y="764"/>
                    <a:pt x="21387" y="594"/>
                    <a:pt x="21372" y="460"/>
                  </a:cubicBezTo>
                  <a:lnTo>
                    <a:pt x="21345" y="217"/>
                  </a:lnTo>
                  <a:lnTo>
                    <a:pt x="20956" y="217"/>
                  </a:lnTo>
                  <a:cubicBezTo>
                    <a:pt x="20597" y="217"/>
                    <a:pt x="20560" y="209"/>
                    <a:pt x="20468" y="109"/>
                  </a:cubicBezTo>
                  <a:lnTo>
                    <a:pt x="20369" y="0"/>
                  </a:lnTo>
                  <a:close/>
                </a:path>
              </a:pathLst>
            </a:custGeom>
            <a:ln w="12700" cap="flat">
              <a:noFill/>
              <a:miter lim="400000"/>
            </a:ln>
            <a:effectLst>
              <a:outerShdw blurRad="254000" dist="25400" dir="2560976" rotWithShape="0">
                <a:srgbClr val="000000"/>
              </a:outerShdw>
              <a:reflection stA="50000" endPos="40000" dir="5400000" sy="-100000" algn="bl" rotWithShape="0"/>
            </a:effectLst>
          </p:spPr>
        </p:pic>
        <p:sp>
          <p:nvSpPr>
            <p:cNvPr id="291" name="SONS OF LIBERTY PROTESTS DUMP TEA"/>
            <p:cNvSpPr txBox="1"/>
            <p:nvPr/>
          </p:nvSpPr>
          <p:spPr>
            <a:xfrm>
              <a:off x="615144" y="1257598"/>
              <a:ext cx="5995943" cy="1021362"/>
            </a:xfrm>
            <a:prstGeom prst="rect">
              <a:avLst/>
            </a:prstGeom>
            <a:noFill/>
            <a:ln w="12700" cap="flat">
              <a:noFill/>
              <a:miter lim="400000"/>
            </a:ln>
            <a:effectLst>
              <a:outerShdw blurRad="38100" dir="4140000" rotWithShape="0">
                <a:srgbClr val="000000">
                  <a:alpha val="72182"/>
                </a:srgbClr>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400" b="1">
                  <a:solidFill>
                    <a:srgbClr val="000000"/>
                  </a:solidFill>
                  <a:latin typeface="Bookman Old Style"/>
                  <a:ea typeface="Bookman Old Style"/>
                  <a:cs typeface="Bookman Old Style"/>
                  <a:sym typeface="Bookman Old Style"/>
                </a:defRPr>
              </a:lvl1pPr>
            </a:lstStyle>
            <a:p>
              <a:pPr algn="ctr" defTabSz="410226" fontAlgn="auto" hangingPunct="0">
                <a:spcBef>
                  <a:spcPts val="0"/>
                </a:spcBef>
                <a:spcAft>
                  <a:spcPts val="0"/>
                </a:spcAft>
              </a:pPr>
              <a:r>
                <a:rPr sz="2000" kern="0" dirty="0"/>
                <a:t>SONS OF LIBERTY PROTESTS </a:t>
              </a:r>
              <a:endParaRPr lang="en-US" sz="2000" kern="0" dirty="0" smtClean="0"/>
            </a:p>
            <a:p>
              <a:pPr algn="ctr" defTabSz="410226" fontAlgn="auto" hangingPunct="0">
                <a:spcBef>
                  <a:spcPts val="0"/>
                </a:spcBef>
                <a:spcAft>
                  <a:spcPts val="0"/>
                </a:spcAft>
              </a:pPr>
              <a:r>
                <a:rPr sz="2000" kern="0" dirty="0" smtClean="0"/>
                <a:t>DUMP </a:t>
              </a:r>
              <a:r>
                <a:rPr sz="2000" kern="0" dirty="0"/>
                <a:t>TEA</a:t>
              </a:r>
            </a:p>
          </p:txBody>
        </p:sp>
      </p:grpSp>
      <p:pic>
        <p:nvPicPr>
          <p:cNvPr id="293" name="Boston.tea.party.1746.jpg" descr="Boston.tea.party.174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37" y="3031904"/>
            <a:ext cx="4464939" cy="2693930"/>
          </a:xfrm>
          <a:prstGeom prst="rect">
            <a:avLst/>
          </a:prstGeom>
          <a:ln w="12700"/>
          <a:effectLst>
            <a:outerShdw blurRad="127000" dir="4140000" rotWithShape="0">
              <a:srgbClr val="000000"/>
            </a:outerShdw>
          </a:effectLst>
        </p:spPr>
      </p:pic>
      <p:sp>
        <p:nvSpPr>
          <p:cNvPr id="295" name="2 Years until War"/>
          <p:cNvSpPr txBox="1"/>
          <p:nvPr/>
        </p:nvSpPr>
        <p:spPr>
          <a:xfrm>
            <a:off x="301100" y="5990601"/>
            <a:ext cx="4108696" cy="775448"/>
          </a:xfrm>
          <a:prstGeom prst="rect">
            <a:avLst/>
          </a:prstGeom>
          <a:ln w="12700">
            <a:miter lim="400000"/>
          </a:ln>
          <a:effectLst>
            <a:outerShdw blurRad="254000" dist="25400" dir="2560976" rotWithShape="0">
              <a:srgbClr val="000000"/>
            </a:outerShdw>
          </a:effectLst>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0"/>
              </a:spcAft>
              <a:defRPr sz="4100" cap="all" spc="-246">
                <a:effectLst>
                  <a:outerShdw dist="63500" dir="2580000" rotWithShape="0">
                    <a:srgbClr val="000000"/>
                  </a:outerShdw>
                </a:effectLst>
                <a:latin typeface="Arial Black"/>
                <a:ea typeface="Arial Black"/>
                <a:cs typeface="Arial Black"/>
                <a:sym typeface="Arial Black"/>
              </a:defRPr>
            </a:pPr>
            <a:r>
              <a:rPr sz="4600" kern="0" cap="all" spc="-278">
                <a:solidFill>
                  <a:srgbClr val="FFED0F"/>
                </a:solidFill>
                <a:effectLst>
                  <a:outerShdw dist="63500" dir="2580000" rotWithShape="0">
                    <a:srgbClr val="000000"/>
                  </a:outerShdw>
                </a:effectLst>
                <a:latin typeface="Arial Black"/>
                <a:ea typeface="Arial Black"/>
                <a:cs typeface="Arial Black"/>
                <a:sym typeface="Arial Black"/>
              </a:rPr>
              <a:t>2</a:t>
            </a:r>
            <a:r>
              <a:rPr sz="2900" kern="0" cap="all" spc="-173">
                <a:solidFill>
                  <a:srgbClr val="FFFFFF"/>
                </a:solidFill>
                <a:effectLst>
                  <a:outerShdw dist="63500" dir="2580000" rotWithShape="0">
                    <a:srgbClr val="000000"/>
                  </a:outerShdw>
                </a:effectLst>
                <a:latin typeface="Arial Black"/>
                <a:ea typeface="Arial Black"/>
                <a:cs typeface="Arial Black"/>
                <a:sym typeface="Arial Black"/>
              </a:rPr>
              <a:t> Years until War</a:t>
            </a:r>
          </a:p>
        </p:txBody>
      </p:sp>
      <p:sp>
        <p:nvSpPr>
          <p:cNvPr id="296" name="Boston Tea Party (1773)…"/>
          <p:cNvSpPr txBox="1"/>
          <p:nvPr/>
        </p:nvSpPr>
        <p:spPr>
          <a:xfrm>
            <a:off x="5567652" y="1651728"/>
            <a:ext cx="3280541" cy="1478766"/>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668" tIns="35668" rIns="35668" bIns="35668" anchor="ctr">
            <a:spAutoFit/>
          </a:bodyPr>
          <a:lstStyle/>
          <a:p>
            <a:pPr defTabSz="410226" fontAlgn="auto" hangingPunct="0">
              <a:spcBef>
                <a:spcPts val="0"/>
              </a:spcBef>
              <a:spcAft>
                <a:spcPts val="0"/>
              </a:spcAft>
              <a:defRPr sz="2900">
                <a:effectLst>
                  <a:outerShdw blurRad="38100" dist="25400" dir="4620000" rotWithShape="0">
                    <a:srgbClr val="000000"/>
                  </a:outerShdw>
                </a:effectLst>
                <a:latin typeface="Arial"/>
                <a:ea typeface="Arial"/>
                <a:cs typeface="Arial"/>
                <a:sym typeface="Arial"/>
              </a:defRPr>
            </a:pPr>
            <a:r>
              <a:rPr sz="3000" b="1" u="sng" kern="0" dirty="0">
                <a:solidFill>
                  <a:srgbClr val="FFFFFF"/>
                </a:solidFill>
                <a:effectLst>
                  <a:outerShdw blurRad="38100" dist="25400" dir="4620000" rotWithShape="0">
                    <a:srgbClr val="000000"/>
                  </a:outerShdw>
                </a:effectLst>
                <a:latin typeface="Arial"/>
                <a:ea typeface="Arial"/>
                <a:cs typeface="Arial"/>
                <a:sym typeface="Arial"/>
              </a:rPr>
              <a:t>Boston Tea Party</a:t>
            </a:r>
            <a:r>
              <a:rPr sz="2000" kern="0" dirty="0">
                <a:solidFill>
                  <a:srgbClr val="FFFFFF"/>
                </a:solidFill>
                <a:effectLst>
                  <a:outerShdw blurRad="38100" dist="25400" dir="4620000" rotWithShape="0">
                    <a:srgbClr val="000000"/>
                  </a:outerShdw>
                </a:effectLst>
                <a:latin typeface="Arial"/>
                <a:ea typeface="Arial"/>
                <a:cs typeface="Arial"/>
                <a:sym typeface="Arial"/>
              </a:rPr>
              <a:t> (1773) </a:t>
            </a: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sz="2000" kern="0" dirty="0">
                <a:solidFill>
                  <a:srgbClr val="FFFFFF"/>
                </a:solidFill>
                <a:effectLst>
                  <a:outerShdw blurRad="38100" dist="25400" dir="4620000" rotWithShape="0">
                    <a:srgbClr val="000000"/>
                  </a:outerShdw>
                </a:effectLst>
                <a:latin typeface="Arial"/>
                <a:ea typeface="Arial"/>
                <a:cs typeface="Arial"/>
                <a:sym typeface="Arial"/>
              </a:rPr>
              <a:t>protested by dumping tea into Boston Harbor</a:t>
            </a:r>
          </a:p>
        </p:txBody>
      </p:sp>
      <p:pic>
        <p:nvPicPr>
          <p:cNvPr id="297" name="American Revolution Title.png" descr="American Revolution Title.png"/>
          <p:cNvPicPr>
            <a:picLocks/>
          </p:cNvPicPr>
          <p:nvPr/>
        </p:nvPicPr>
        <p:blipFill>
          <a:blip r:embed="rId5">
            <a:extLst/>
          </a:blip>
          <a:stretch>
            <a:fillRect/>
          </a:stretch>
        </p:blipFill>
        <p:spPr>
          <a:xfrm>
            <a:off x="135963" y="-15219"/>
            <a:ext cx="8806119" cy="887683"/>
          </a:xfrm>
          <a:prstGeom prst="rect">
            <a:avLst/>
          </a:prstGeom>
          <a:ln w="12700">
            <a:miter lim="400000"/>
          </a:ln>
          <a:effectLst>
            <a:outerShdw blurRad="50800" dist="97114" dir="4157850" rotWithShape="0">
              <a:srgbClr val="000000"/>
            </a:outerShdw>
          </a:effectLst>
        </p:spPr>
      </p:pic>
      <p:sp>
        <p:nvSpPr>
          <p:cNvPr id="298" name="Intolerable Acts…"/>
          <p:cNvSpPr txBox="1"/>
          <p:nvPr/>
        </p:nvSpPr>
        <p:spPr>
          <a:xfrm>
            <a:off x="4833628" y="3287291"/>
            <a:ext cx="4439507" cy="34575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miter lim="400000"/>
          </a:ln>
          <a:extLst>
            <a:ext uri="{C572A759-6A51-4108-AA02-DFA0A04FC94B}">
              <ma14:wrappingTextBoxFlag xmlns="" xmlns:ma14="http://schemas.microsoft.com/office/mac/drawingml/2011/main" val="1"/>
            </a:ext>
          </a:extLst>
        </p:spPr>
        <p:txBody>
          <a:bodyPr wrap="square" lIns="35668" tIns="35668" rIns="35668" bIns="35668" anchor="ctr">
            <a:spAutoFit/>
          </a:bodyPr>
          <a:lstStyle/>
          <a:p>
            <a:pPr defTabSz="410226" fontAlgn="auto" hangingPunct="0">
              <a:spcBef>
                <a:spcPts val="0"/>
              </a:spcBef>
              <a:spcAft>
                <a:spcPts val="0"/>
              </a:spcAft>
              <a:defRPr sz="2900">
                <a:effectLst>
                  <a:outerShdw blurRad="38100" dist="25400" dir="4620000" rotWithShape="0">
                    <a:srgbClr val="000000"/>
                  </a:outerShdw>
                </a:effectLst>
                <a:latin typeface="Arial"/>
                <a:ea typeface="Arial"/>
                <a:cs typeface="Arial"/>
                <a:sym typeface="Arial"/>
              </a:defRPr>
            </a:pPr>
            <a:r>
              <a:rPr sz="2000" b="1" u="sng" kern="0" dirty="0">
                <a:solidFill>
                  <a:schemeClr val="bg1"/>
                </a:solidFill>
                <a:effectLst>
                  <a:outerShdw blurRad="38100" dist="25400" dir="4620000" rotWithShape="0">
                    <a:srgbClr val="000000"/>
                  </a:outerShdw>
                </a:effectLst>
                <a:latin typeface="Arial"/>
                <a:ea typeface="Arial"/>
                <a:cs typeface="Arial"/>
                <a:sym typeface="Arial"/>
              </a:rPr>
              <a:t>Intolerable Acts</a:t>
            </a: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sz="1800" kern="0" dirty="0">
                <a:solidFill>
                  <a:schemeClr val="bg1"/>
                </a:solidFill>
                <a:effectLst>
                  <a:outerShdw blurRad="38100" dist="25400" dir="4620000" rotWithShape="0">
                    <a:srgbClr val="000000"/>
                  </a:outerShdw>
                </a:effectLst>
                <a:latin typeface="Arial"/>
                <a:ea typeface="Arial"/>
                <a:cs typeface="Arial"/>
                <a:sym typeface="Arial"/>
              </a:rPr>
              <a:t>punishment for tea party</a:t>
            </a: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sz="1800" kern="0" dirty="0">
                <a:solidFill>
                  <a:schemeClr val="bg1"/>
                </a:solidFill>
                <a:effectLst>
                  <a:outerShdw blurRad="38100" dist="25400" dir="4620000" rotWithShape="0">
                    <a:srgbClr val="000000"/>
                  </a:outerShdw>
                </a:effectLst>
                <a:latin typeface="Arial"/>
                <a:ea typeface="Arial"/>
                <a:cs typeface="Arial"/>
                <a:sym typeface="Arial"/>
              </a:rPr>
              <a:t>closed </a:t>
            </a:r>
            <a:r>
              <a:rPr lang="en-US" sz="1800" kern="0" dirty="0" smtClean="0">
                <a:solidFill>
                  <a:schemeClr val="bg1"/>
                </a:solidFill>
                <a:effectLst>
                  <a:outerShdw blurRad="38100" dist="25400" dir="4620000" rotWithShape="0">
                    <a:srgbClr val="000000"/>
                  </a:outerShdw>
                </a:effectLst>
                <a:latin typeface="Arial"/>
                <a:ea typeface="Arial"/>
                <a:cs typeface="Arial"/>
                <a:sym typeface="Arial"/>
              </a:rPr>
              <a:t>Boston </a:t>
            </a:r>
            <a:r>
              <a:rPr sz="1800" kern="0" dirty="0" smtClean="0">
                <a:solidFill>
                  <a:schemeClr val="bg1"/>
                </a:solidFill>
                <a:effectLst>
                  <a:outerShdw blurRad="38100" dist="25400" dir="4620000" rotWithShape="0">
                    <a:srgbClr val="000000"/>
                  </a:outerShdw>
                </a:effectLst>
                <a:latin typeface="Arial"/>
                <a:ea typeface="Arial"/>
                <a:cs typeface="Arial"/>
                <a:sym typeface="Arial"/>
              </a:rPr>
              <a:t>harbor </a:t>
            </a:r>
            <a:endParaRPr sz="1800" kern="0" dirty="0">
              <a:solidFill>
                <a:schemeClr val="bg1"/>
              </a:solidFill>
              <a:effectLst>
                <a:outerShdw blurRad="38100" dist="25400" dir="4620000" rotWithShape="0">
                  <a:srgbClr val="000000"/>
                </a:outerShdw>
              </a:effectLst>
              <a:latin typeface="Arial"/>
              <a:ea typeface="Arial"/>
              <a:cs typeface="Arial"/>
              <a:sym typeface="Arial"/>
            </a:endParaRP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sz="1800" kern="0" dirty="0">
                <a:solidFill>
                  <a:schemeClr val="bg1"/>
                </a:solidFill>
                <a:effectLst>
                  <a:outerShdw blurRad="38100" dist="25400" dir="4620000" rotWithShape="0">
                    <a:srgbClr val="000000"/>
                  </a:outerShdw>
                </a:effectLst>
                <a:latin typeface="Arial"/>
                <a:ea typeface="Arial"/>
                <a:cs typeface="Arial"/>
                <a:sym typeface="Arial"/>
              </a:rPr>
              <a:t>Quartering </a:t>
            </a:r>
            <a:r>
              <a:rPr sz="1800" kern="0" dirty="0" smtClean="0">
                <a:solidFill>
                  <a:schemeClr val="bg1"/>
                </a:solidFill>
                <a:effectLst>
                  <a:outerShdw blurRad="38100" dist="25400" dir="4620000" rotWithShape="0">
                    <a:srgbClr val="000000"/>
                  </a:outerShdw>
                </a:effectLst>
                <a:latin typeface="Arial"/>
                <a:ea typeface="Arial"/>
                <a:cs typeface="Arial"/>
                <a:sym typeface="Arial"/>
              </a:rPr>
              <a:t>Act</a:t>
            </a:r>
            <a:r>
              <a:rPr lang="en-US" sz="1800" kern="0" dirty="0" smtClean="0">
                <a:solidFill>
                  <a:schemeClr val="bg1"/>
                </a:solidFill>
                <a:effectLst>
                  <a:outerShdw blurRad="38100" dist="25400" dir="4620000" rotWithShape="0">
                    <a:srgbClr val="000000"/>
                  </a:outerShdw>
                </a:effectLst>
                <a:latin typeface="Arial"/>
                <a:ea typeface="Arial"/>
                <a:cs typeface="Arial"/>
                <a:sym typeface="Arial"/>
              </a:rPr>
              <a:t>: colonists to feed and lodge British soldiers.</a:t>
            </a:r>
            <a:r>
              <a:rPr sz="1800" kern="0" dirty="0" smtClean="0">
                <a:solidFill>
                  <a:schemeClr val="bg1"/>
                </a:solidFill>
                <a:effectLst>
                  <a:outerShdw blurRad="38100" dist="25400" dir="4620000" rotWithShape="0">
                    <a:srgbClr val="000000"/>
                  </a:outerShdw>
                </a:effectLst>
                <a:latin typeface="Arial"/>
                <a:ea typeface="Arial"/>
                <a:cs typeface="Arial"/>
                <a:sym typeface="Arial"/>
              </a:rPr>
              <a:t> </a:t>
            </a:r>
            <a:endParaRPr sz="1800" kern="0" dirty="0">
              <a:solidFill>
                <a:schemeClr val="bg1"/>
              </a:solidFill>
              <a:effectLst>
                <a:outerShdw blurRad="38100" dist="25400" dir="4620000" rotWithShape="0">
                  <a:srgbClr val="000000"/>
                </a:outerShdw>
              </a:effectLst>
              <a:latin typeface="Arial"/>
              <a:ea typeface="Arial"/>
              <a:cs typeface="Arial"/>
              <a:sym typeface="Arial"/>
            </a:endParaRP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sz="1800" kern="0" dirty="0">
                <a:solidFill>
                  <a:schemeClr val="bg1"/>
                </a:solidFill>
                <a:effectLst>
                  <a:outerShdw blurRad="38100" dist="25400" dir="4620000" rotWithShape="0">
                    <a:srgbClr val="000000"/>
                  </a:outerShdw>
                </a:effectLst>
                <a:latin typeface="Arial"/>
                <a:ea typeface="Arial"/>
                <a:cs typeface="Arial"/>
                <a:sym typeface="Arial"/>
              </a:rPr>
              <a:t>Boston under Martial </a:t>
            </a:r>
            <a:r>
              <a:rPr sz="1800" kern="0" dirty="0" smtClean="0">
                <a:solidFill>
                  <a:schemeClr val="bg1"/>
                </a:solidFill>
                <a:effectLst>
                  <a:outerShdw blurRad="38100" dist="25400" dir="4620000" rotWithShape="0">
                    <a:srgbClr val="000000"/>
                  </a:outerShdw>
                </a:effectLst>
                <a:latin typeface="Arial"/>
                <a:ea typeface="Arial"/>
                <a:cs typeface="Arial"/>
                <a:sym typeface="Arial"/>
              </a:rPr>
              <a:t>Law</a:t>
            </a:r>
            <a:endParaRPr lang="en-US" sz="1800" kern="0" dirty="0" smtClean="0">
              <a:solidFill>
                <a:schemeClr val="bg1"/>
              </a:solidFill>
              <a:effectLst>
                <a:outerShdw blurRad="38100" dist="25400" dir="4620000" rotWithShape="0">
                  <a:srgbClr val="000000"/>
                </a:outerShdw>
              </a:effectLst>
              <a:latin typeface="Arial"/>
              <a:ea typeface="Arial"/>
              <a:cs typeface="Arial"/>
              <a:sym typeface="Arial"/>
            </a:endParaRP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r>
              <a:rPr lang="en-US" sz="1800" dirty="0">
                <a:solidFill>
                  <a:schemeClr val="bg1"/>
                </a:solidFill>
                <a:sym typeface="Arial"/>
              </a:rPr>
              <a:t>Limit the rights of  </a:t>
            </a:r>
            <a:r>
              <a:rPr lang="en-US" sz="1800" dirty="0" smtClean="0">
                <a:solidFill>
                  <a:schemeClr val="bg1"/>
                </a:solidFill>
                <a:sym typeface="Arial"/>
              </a:rPr>
              <a:t>self-government, banned </a:t>
            </a:r>
            <a:r>
              <a:rPr lang="en-US" sz="1800" dirty="0">
                <a:solidFill>
                  <a:schemeClr val="bg1"/>
                </a:solidFill>
                <a:sym typeface="Arial"/>
              </a:rPr>
              <a:t>the town meetings and the Committees of Correspondence, (colonial organization against British “oppression”)</a:t>
            </a:r>
          </a:p>
          <a:p>
            <a:pPr marL="464676" lvl="2" indent="-238206" defTabSz="410226" fontAlgn="auto" hangingPunct="0">
              <a:spcBef>
                <a:spcPts val="0"/>
              </a:spcBef>
              <a:spcAft>
                <a:spcPts val="0"/>
              </a:spcAft>
              <a:buSzPct val="75000"/>
              <a:buFontTx/>
              <a:buChar char="-"/>
              <a:defRPr sz="2900">
                <a:effectLst>
                  <a:outerShdw blurRad="38100" dist="25400" dir="4620000" rotWithShape="0">
                    <a:srgbClr val="000000"/>
                  </a:outerShdw>
                </a:effectLst>
                <a:latin typeface="Arial"/>
                <a:ea typeface="Arial"/>
                <a:cs typeface="Arial"/>
                <a:sym typeface="Arial"/>
              </a:defRPr>
            </a:pPr>
            <a:endParaRPr sz="2000" kern="0" dirty="0">
              <a:solidFill>
                <a:srgbClr val="FFFFFF"/>
              </a:solidFill>
              <a:effectLst>
                <a:outerShdw blurRad="38100" dist="25400" dir="4620000" rotWithShape="0">
                  <a:srgbClr val="000000"/>
                </a:outerShdw>
              </a:effectLst>
              <a:latin typeface="Arial"/>
              <a:ea typeface="Arial"/>
              <a:cs typeface="Arial"/>
              <a:sym typeface="Arial"/>
            </a:endParaRPr>
          </a:p>
        </p:txBody>
      </p:sp>
      <p:grpSp>
        <p:nvGrpSpPr>
          <p:cNvPr id="301" name="Group"/>
          <p:cNvGrpSpPr/>
          <p:nvPr/>
        </p:nvGrpSpPr>
        <p:grpSpPr>
          <a:xfrm>
            <a:off x="234156" y="723658"/>
            <a:ext cx="6893416" cy="603097"/>
            <a:chOff x="1900199" y="419100"/>
            <a:chExt cx="9803969" cy="857736"/>
          </a:xfrm>
        </p:grpSpPr>
        <p:sp>
          <p:nvSpPr>
            <p:cNvPr id="299"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226" fontAlgn="auto" hangingPunct="0">
                <a:spcBef>
                  <a:spcPts val="0"/>
                </a:spcBef>
                <a:spcAft>
                  <a:spcPts val="0"/>
                </a:spcAft>
              </a:pPr>
              <a:r>
                <a:rPr kern="0">
                  <a:solidFill>
                    <a:srgbClr val="BC8027">
                      <a:hueOff val="102361"/>
                      <a:satOff val="14118"/>
                      <a:lumOff val="10675"/>
                    </a:srgbClr>
                  </a:solidFill>
                </a:rPr>
                <a:t>     II. Growing Apart</a:t>
              </a:r>
            </a:p>
          </p:txBody>
        </p:sp>
        <p:pic>
          <p:nvPicPr>
            <p:cNvPr id="300" name="Broken_heart.svg.png" descr="Broken_heart.sv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Tree>
    <p:extLst>
      <p:ext uri="{BB962C8B-B14F-4D97-AF65-F5344CB8AC3E}">
        <p14:creationId xmlns:p14="http://schemas.microsoft.com/office/powerpoint/2010/main" val="39360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iterate>
                                        <p:tmAbs val="0"/>
                                      </p:iterate>
                                      <p:childTnLst>
                                        <p:set>
                                          <p:cBhvr>
                                            <p:cTn id="6" fill="hold"/>
                                            <p:tgtEl>
                                              <p:spTgt spid="295"/>
                                            </p:tgtEl>
                                            <p:attrNameLst>
                                              <p:attrName>style.visibility</p:attrName>
                                            </p:attrNameLst>
                                          </p:cBhvr>
                                          <p:to>
                                            <p:strVal val="visible"/>
                                          </p:to>
                                        </p:set>
                                        <p:anim calcmode="lin" valueType="num" p14:bounceEnd="60000">
                                          <p:cBhvr>
                                            <p:cTn id="7" dur="1000" fill="hold"/>
                                            <p:tgtEl>
                                              <p:spTgt spid="295"/>
                                            </p:tgtEl>
                                            <p:attrNameLst>
                                              <p:attrName>ppt_x</p:attrName>
                                            </p:attrNameLst>
                                          </p:cBhvr>
                                          <p:tavLst>
                                            <p:tav tm="0">
                                              <p:val>
                                                <p:strVal val="0-#ppt_w/2"/>
                                              </p:val>
                                            </p:tav>
                                            <p:tav tm="100000">
                                              <p:val>
                                                <p:strVal val="#ppt_x"/>
                                              </p:val>
                                            </p:tav>
                                          </p:tavLst>
                                        </p:anim>
                                        <p:anim calcmode="lin" valueType="num" p14:bounceEnd="60000">
                                          <p:cBhvr>
                                            <p:cTn id="8" dur="1000" fill="hold"/>
                                            <p:tgtEl>
                                              <p:spTgt spid="29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 presetClass="entr" presetSubtype="32" fill="hold" grpId="0" nodeType="afterEffect">
                                      <p:stCondLst>
                                        <p:cond delay="0"/>
                                      </p:stCondLst>
                                      <p:iterate>
                                        <p:tmAbs val="0"/>
                                      </p:iterate>
                                      <p:childTnLst>
                                        <p:set>
                                          <p:cBhvr>
                                            <p:cTn id="11" fill="hold"/>
                                            <p:tgtEl>
                                              <p:spTgt spid="293"/>
                                            </p:tgtEl>
                                            <p:attrNameLst>
                                              <p:attrName>style.visibility</p:attrName>
                                            </p:attrNameLst>
                                          </p:cBhvr>
                                          <p:to>
                                            <p:strVal val="visible"/>
                                          </p:to>
                                        </p:set>
                                        <p:animEffect transition="in" filter="box(out)">
                                          <p:cBhvr>
                                            <p:cTn id="12" dur="1000"/>
                                            <p:tgtEl>
                                              <p:spTgt spid="293"/>
                                            </p:tgtEl>
                                          </p:cBhvr>
                                        </p:animEffect>
                                      </p:childTnLst>
                                    </p:cTn>
                                  </p:par>
                                  <p:par>
                                    <p:cTn id="13" presetID="2" presetClass="entr" presetSubtype="8" fill="hold" grpId="0" nodeType="withEffect" p14:presetBounceEnd="57000">
                                      <p:stCondLst>
                                        <p:cond delay="0"/>
                                      </p:stCondLst>
                                      <p:childTnLst>
                                        <p:set>
                                          <p:cBhvr>
                                            <p:cTn id="14" fill="hold"/>
                                            <p:tgtEl>
                                              <p:spTgt spid="298"/>
                                            </p:tgtEl>
                                            <p:attrNameLst>
                                              <p:attrName>style.visibility</p:attrName>
                                            </p:attrNameLst>
                                          </p:cBhvr>
                                          <p:to>
                                            <p:strVal val="visible"/>
                                          </p:to>
                                        </p:set>
                                        <p:anim calcmode="lin" valueType="num" p14:bounceEnd="57000">
                                          <p:cBhvr>
                                            <p:cTn id="15" dur="1250" fill="hold"/>
                                            <p:tgtEl>
                                              <p:spTgt spid="298"/>
                                            </p:tgtEl>
                                            <p:attrNameLst>
                                              <p:attrName>ppt_x</p:attrName>
                                            </p:attrNameLst>
                                          </p:cBhvr>
                                          <p:tavLst>
                                            <p:tav tm="0">
                                              <p:val>
                                                <p:strVal val="0-#ppt_w/2"/>
                                              </p:val>
                                            </p:tav>
                                            <p:tav tm="100000">
                                              <p:val>
                                                <p:strVal val="#ppt_x"/>
                                              </p:val>
                                            </p:tav>
                                          </p:tavLst>
                                        </p:anim>
                                        <p:anim calcmode="lin" valueType="num" p14:bounceEnd="57000">
                                          <p:cBhvr>
                                            <p:cTn id="16" dur="1250" fill="hold"/>
                                            <p:tgtEl>
                                              <p:spTgt spid="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advAuto="0"/>
          <p:bldP spid="295" grpId="0" animBg="1" advAuto="0"/>
          <p:bldP spid="298" grpId="0" animBg="1" advAuto="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95"/>
                                            </p:tgtEl>
                                            <p:attrNameLst>
                                              <p:attrName>style.visibility</p:attrName>
                                            </p:attrNameLst>
                                          </p:cBhvr>
                                          <p:to>
                                            <p:strVal val="visible"/>
                                          </p:to>
                                        </p:set>
                                        <p:anim calcmode="lin" valueType="num">
                                          <p:cBhvr>
                                            <p:cTn id="7" dur="1000" fill="hold"/>
                                            <p:tgtEl>
                                              <p:spTgt spid="295"/>
                                            </p:tgtEl>
                                            <p:attrNameLst>
                                              <p:attrName>ppt_x</p:attrName>
                                            </p:attrNameLst>
                                          </p:cBhvr>
                                          <p:tavLst>
                                            <p:tav tm="0">
                                              <p:val>
                                                <p:strVal val="0-#ppt_w/2"/>
                                              </p:val>
                                            </p:tav>
                                            <p:tav tm="100000">
                                              <p:val>
                                                <p:strVal val="#ppt_x"/>
                                              </p:val>
                                            </p:tav>
                                          </p:tavLst>
                                        </p:anim>
                                        <p:anim calcmode="lin" valueType="num">
                                          <p:cBhvr>
                                            <p:cTn id="8" dur="1000" fill="hold"/>
                                            <p:tgtEl>
                                              <p:spTgt spid="29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 presetClass="entr" presetSubtype="32" fill="hold" grpId="0" nodeType="afterEffect">
                                      <p:stCondLst>
                                        <p:cond delay="0"/>
                                      </p:stCondLst>
                                      <p:iterate>
                                        <p:tmAbs val="0"/>
                                      </p:iterate>
                                      <p:childTnLst>
                                        <p:set>
                                          <p:cBhvr>
                                            <p:cTn id="11" fill="hold"/>
                                            <p:tgtEl>
                                              <p:spTgt spid="293"/>
                                            </p:tgtEl>
                                            <p:attrNameLst>
                                              <p:attrName>style.visibility</p:attrName>
                                            </p:attrNameLst>
                                          </p:cBhvr>
                                          <p:to>
                                            <p:strVal val="visible"/>
                                          </p:to>
                                        </p:set>
                                        <p:animEffect transition="in" filter="box(out)">
                                          <p:cBhvr>
                                            <p:cTn id="12" dur="1000"/>
                                            <p:tgtEl>
                                              <p:spTgt spid="293"/>
                                            </p:tgtEl>
                                          </p:cBhvr>
                                        </p:animEffect>
                                      </p:childTnLst>
                                    </p:cTn>
                                  </p:par>
                                  <p:par>
                                    <p:cTn id="13" presetID="2" presetClass="entr" presetSubtype="8" fill="hold" grpId="0" nodeType="withEffect">
                                      <p:stCondLst>
                                        <p:cond delay="0"/>
                                      </p:stCondLst>
                                      <p:childTnLst>
                                        <p:set>
                                          <p:cBhvr>
                                            <p:cTn id="14" fill="hold"/>
                                            <p:tgtEl>
                                              <p:spTgt spid="298"/>
                                            </p:tgtEl>
                                            <p:attrNameLst>
                                              <p:attrName>style.visibility</p:attrName>
                                            </p:attrNameLst>
                                          </p:cBhvr>
                                          <p:to>
                                            <p:strVal val="visible"/>
                                          </p:to>
                                        </p:set>
                                        <p:anim calcmode="lin" valueType="num">
                                          <p:cBhvr>
                                            <p:cTn id="15" dur="1250" fill="hold"/>
                                            <p:tgtEl>
                                              <p:spTgt spid="298"/>
                                            </p:tgtEl>
                                            <p:attrNameLst>
                                              <p:attrName>ppt_x</p:attrName>
                                            </p:attrNameLst>
                                          </p:cBhvr>
                                          <p:tavLst>
                                            <p:tav tm="0">
                                              <p:val>
                                                <p:strVal val="0-#ppt_w/2"/>
                                              </p:val>
                                            </p:tav>
                                            <p:tav tm="100000">
                                              <p:val>
                                                <p:strVal val="#ppt_x"/>
                                              </p:val>
                                            </p:tav>
                                          </p:tavLst>
                                        </p:anim>
                                        <p:anim calcmode="lin" valueType="num">
                                          <p:cBhvr>
                                            <p:cTn id="16" dur="1250" fill="hold"/>
                                            <p:tgtEl>
                                              <p:spTgt spid="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advAuto="0"/>
          <p:bldP spid="295" grpId="0" animBg="1" advAuto="0"/>
          <p:bldP spid="298" grpId="0" animBg="1" advAuto="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1"/>
          <p:cNvSpPr txBox="1">
            <a:spLocks noChangeArrowheads="1"/>
          </p:cNvSpPr>
          <p:nvPr/>
        </p:nvSpPr>
        <p:spPr bwMode="auto">
          <a:xfrm>
            <a:off x="914400" y="1371616"/>
            <a:ext cx="3733800" cy="401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spcAft>
                <a:spcPts val="2100"/>
              </a:spcAft>
            </a:pPr>
            <a:r>
              <a:rPr lang="en-US" altLang="en-US" b="1" dirty="0"/>
              <a:t>The Americans won the war after trapping a British army in Yorktown, Virginia.</a:t>
            </a:r>
          </a:p>
          <a:p>
            <a:pPr>
              <a:spcAft>
                <a:spcPts val="2100"/>
              </a:spcAft>
            </a:pPr>
            <a:r>
              <a:rPr lang="en-US" altLang="en-US" dirty="0"/>
              <a:t>The Americans benefited from the leadership of George Washington and assistance from France.</a:t>
            </a:r>
          </a:p>
          <a:p>
            <a:pPr>
              <a:spcAft>
                <a:spcPts val="2100"/>
              </a:spcAft>
            </a:pPr>
            <a:r>
              <a:rPr lang="en-US" altLang="en-US" dirty="0">
                <a:solidFill>
                  <a:srgbClr val="0033CC"/>
                </a:solidFill>
              </a:rPr>
              <a:t>The Treaty of Paris was signed in 1783.</a:t>
            </a:r>
          </a:p>
        </p:txBody>
      </p:sp>
      <p:pic>
        <p:nvPicPr>
          <p:cNvPr id="18435" name="Picture 6" descr="hsus_mod_ch01_Coloni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1750" y="1381125"/>
            <a:ext cx="32702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914400" y="13716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dirty="0"/>
              <a:t>Terms and People</a:t>
            </a:r>
            <a:r>
              <a:rPr lang="en-US" altLang="en-US" sz="2400" b="1" dirty="0"/>
              <a:t> </a:t>
            </a:r>
            <a:r>
              <a:rPr lang="en-US" altLang="en-US" sz="2400" b="1" u="sng" dirty="0"/>
              <a:t> </a:t>
            </a:r>
          </a:p>
        </p:txBody>
      </p:sp>
      <p:sp>
        <p:nvSpPr>
          <p:cNvPr id="6147" name="Rectangle 13"/>
          <p:cNvSpPr>
            <a:spLocks noChangeArrowheads="1"/>
          </p:cNvSpPr>
          <p:nvPr/>
        </p:nvSpPr>
        <p:spPr bwMode="auto">
          <a:xfrm>
            <a:off x="914400" y="1981215"/>
            <a:ext cx="7620000" cy="178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marL="228600" indent="-2286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ct val="60000"/>
              </a:spcAft>
              <a:buSzPct val="80000"/>
              <a:buFontTx/>
              <a:buChar char="•"/>
            </a:pPr>
            <a:r>
              <a:rPr lang="en-US" altLang="en-US" b="1" dirty="0" smtClean="0">
                <a:solidFill>
                  <a:srgbClr val="FF0000"/>
                </a:solidFill>
              </a:rPr>
              <a:t>Thomas </a:t>
            </a:r>
            <a:r>
              <a:rPr lang="en-US" altLang="en-US" b="1" dirty="0">
                <a:solidFill>
                  <a:srgbClr val="FF0000"/>
                </a:solidFill>
              </a:rPr>
              <a:t>Jefferson</a:t>
            </a:r>
            <a:r>
              <a:rPr lang="en-US" altLang="en-US" dirty="0"/>
              <a:t> − wrote the Declaration of Independence in 1776</a:t>
            </a:r>
          </a:p>
          <a:p>
            <a:pPr eaLnBrk="1" hangingPunct="1">
              <a:lnSpc>
                <a:spcPct val="110000"/>
              </a:lnSpc>
              <a:spcAft>
                <a:spcPct val="60000"/>
              </a:spcAft>
              <a:buSzPct val="80000"/>
              <a:buFontTx/>
              <a:buChar char="•"/>
            </a:pPr>
            <a:r>
              <a:rPr lang="en-US" altLang="en-US" b="1" dirty="0">
                <a:solidFill>
                  <a:srgbClr val="FF0000"/>
                </a:solidFill>
              </a:rPr>
              <a:t>George Washington</a:t>
            </a:r>
            <a:r>
              <a:rPr lang="en-US" altLang="en-US" dirty="0"/>
              <a:t> − General of the Continental Army during the American Revolution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1295400" y="1595475"/>
            <a:ext cx="7162800"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r>
              <a:rPr lang="en-US" altLang="en-US" sz="2400" b="1" dirty="0"/>
              <a:t>What important ideas and major events led to the American Revolution?</a:t>
            </a:r>
          </a:p>
        </p:txBody>
      </p:sp>
      <p:sp>
        <p:nvSpPr>
          <p:cNvPr id="19459" name="Rectangle 12"/>
          <p:cNvSpPr>
            <a:spLocks noChangeArrowheads="1"/>
          </p:cNvSpPr>
          <p:nvPr/>
        </p:nvSpPr>
        <p:spPr bwMode="auto">
          <a:xfrm>
            <a:off x="1295400" y="2667008"/>
            <a:ext cx="7086600" cy="117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nSpc>
                <a:spcPct val="110000"/>
              </a:lnSpc>
            </a:pPr>
            <a:r>
              <a:rPr lang="en-US" altLang="en-US" dirty="0" smtClean="0"/>
              <a:t>From Part A: Enlightenment and the Great Awakening.</a:t>
            </a:r>
            <a:endParaRPr lang="en-US" altLang="en-US" b="1" dirty="0"/>
          </a:p>
          <a:p>
            <a:endParaRPr lang="en-US" altLang="en-US" b="1" dirty="0"/>
          </a:p>
        </p:txBody>
      </p:sp>
      <p:pic>
        <p:nvPicPr>
          <p:cNvPr id="7172" name="Picture 15" descr="hsuS09_EQ_logoBi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1" y="1649450"/>
            <a:ext cx="53022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4" tIns="35644" rIns="35644" bIns="35644" anchor="ctr"/>
          <a:lstStyle/>
          <a:p>
            <a:pPr algn="ctr" defTabSz="409974"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82" name="British Flag.jpg" descr="British Flag.jpg"/>
          <p:cNvPicPr>
            <a:picLocks/>
          </p:cNvPicPr>
          <p:nvPr/>
        </p:nvPicPr>
        <p:blipFill>
          <a:blip r:embed="rId2" cstate="email">
            <a:alphaModFix amt="36481"/>
            <a:extLst>
              <a:ext uri="{28A0092B-C50C-407E-A947-70E740481C1C}">
                <a14:useLocalDpi xmlns:a14="http://schemas.microsoft.com/office/drawing/2010/main"/>
              </a:ext>
            </a:extLst>
          </a:blip>
          <a:srcRect/>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83" name="RareFlags_IAS_00242.png" descr="RareFlags_IAS_00242.png"/>
          <p:cNvPicPr>
            <a:picLocks/>
          </p:cNvPicPr>
          <p:nvPr/>
        </p:nvPicPr>
        <p:blipFill>
          <a:blip r:embed="rId3" cstate="email">
            <a:alphaModFix amt="77863"/>
            <a:extLst>
              <a:ext uri="{28A0092B-C50C-407E-A947-70E740481C1C}">
                <a14:useLocalDpi xmlns:a14="http://schemas.microsoft.com/office/drawing/2010/main"/>
              </a:ext>
            </a:extLst>
          </a:blip>
          <a:stretch>
            <a:fillRect/>
          </a:stretch>
        </p:blipFill>
        <p:spPr>
          <a:xfrm>
            <a:off x="1431784" y="1409594"/>
            <a:ext cx="6280507" cy="4222590"/>
          </a:xfrm>
          <a:prstGeom prst="rect">
            <a:avLst/>
          </a:prstGeom>
          <a:ln w="12700">
            <a:miter lim="400000"/>
          </a:ln>
          <a:effectLst>
            <a:outerShdw blurRad="457200" dist="25400" dir="5400000" rotWithShape="0">
              <a:srgbClr val="000000"/>
            </a:outerShdw>
          </a:effectLst>
        </p:spPr>
      </p:pic>
      <p:pic>
        <p:nvPicPr>
          <p:cNvPr id="84" name="American Revolution Title.png" descr="American Revolution Title.png"/>
          <p:cNvPicPr>
            <a:picLocks/>
          </p:cNvPicPr>
          <p:nvPr/>
        </p:nvPicPr>
        <p:blipFill>
          <a:blip r:embed="rId4">
            <a:extLst/>
          </a:blip>
          <a:stretch>
            <a:fillRect/>
          </a:stretch>
        </p:blipFill>
        <p:spPr>
          <a:xfrm>
            <a:off x="135963" y="-15219"/>
            <a:ext cx="8806119" cy="887683"/>
          </a:xfrm>
          <a:prstGeom prst="rect">
            <a:avLst/>
          </a:prstGeom>
          <a:ln w="12700">
            <a:miter lim="400000"/>
          </a:ln>
        </p:spPr>
      </p:pic>
      <p:sp>
        <p:nvSpPr>
          <p:cNvPr id="6" name="INDEPENDENCE"/>
          <p:cNvSpPr txBox="1"/>
          <p:nvPr/>
        </p:nvSpPr>
        <p:spPr>
          <a:xfrm>
            <a:off x="316460" y="2500377"/>
            <a:ext cx="8439659" cy="1549312"/>
          </a:xfrm>
          <a:prstGeom prst="rect">
            <a:avLst/>
          </a:prstGeom>
          <a:ln w="12700">
            <a:miter lim="400000"/>
          </a:ln>
          <a:extLst>
            <a:ext uri="{C572A759-6A51-4108-AA02-DFA0A04FC94B}">
              <ma14:wrappingTextBoxFlag xmlns="" xmlns:ma14="http://schemas.microsoft.com/office/mac/drawingml/2011/main" val="1"/>
            </a:ext>
          </a:extLst>
        </p:spPr>
        <p:txBody>
          <a:bodyPr wrap="none" lIns="35644" tIns="35644" rIns="35644" bIns="35644" anchor="ctr">
            <a:spAutoFit/>
          </a:bodyPr>
          <a:lstStyle>
            <a:lvl1pPr>
              <a:defRPr sz="12500" spc="-1000">
                <a:effectLst>
                  <a:outerShdw blurRad="12700" dist="190500" dir="2460000" rotWithShape="0">
                    <a:srgbClr val="000000"/>
                  </a:outerShdw>
                </a:effectLst>
                <a:latin typeface="Arial Black"/>
                <a:ea typeface="Arial Black"/>
                <a:cs typeface="Arial Black"/>
                <a:sym typeface="Arial Black"/>
              </a:defRPr>
            </a:lvl1pPr>
          </a:lstStyle>
          <a:p>
            <a:pPr algn="ctr" defTabSz="409974" fontAlgn="auto" hangingPunct="0">
              <a:spcBef>
                <a:spcPts val="0"/>
              </a:spcBef>
              <a:spcAft>
                <a:spcPts val="0"/>
              </a:spcAft>
            </a:pPr>
            <a:r>
              <a:rPr lang="en-US" sz="9600" kern="0" dirty="0">
                <a:solidFill>
                  <a:srgbClr val="FFFFFF"/>
                </a:solidFill>
              </a:rPr>
              <a:t>ROAD TO WAR</a:t>
            </a:r>
            <a:endParaRPr sz="9600" kern="0" dirty="0">
              <a:solidFill>
                <a:srgbClr val="FFFFFF"/>
              </a:solidFill>
            </a:endParaRPr>
          </a:p>
        </p:txBody>
      </p:sp>
    </p:spTree>
    <p:extLst>
      <p:ext uri="{BB962C8B-B14F-4D97-AF65-F5344CB8AC3E}">
        <p14:creationId xmlns:p14="http://schemas.microsoft.com/office/powerpoint/2010/main" val="197212537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Rectangle" descr="Rectangle"/>
          <p:cNvPicPr>
            <a:picLocks/>
          </p:cNvPicPr>
          <p:nvPr/>
        </p:nvPicPr>
        <p:blipFill>
          <a:blip r:embed="rId3" cstate="email">
            <a:extLst>
              <a:ext uri="{28A0092B-C50C-407E-A947-70E740481C1C}">
                <a14:useLocalDpi xmlns:a14="http://schemas.microsoft.com/office/drawing/2010/main"/>
              </a:ext>
            </a:extLst>
          </a:blip>
          <a:stretch>
            <a:fillRect/>
          </a:stretch>
        </p:blipFill>
        <p:spPr>
          <a:xfrm>
            <a:off x="262585" y="2123520"/>
            <a:ext cx="2733874" cy="4418037"/>
          </a:xfrm>
          <a:prstGeom prst="rect">
            <a:avLst/>
          </a:prstGeom>
          <a:effectLst>
            <a:reflection stA="43750" endPos="40000" dir="5400000" sy="-100000" algn="bl" rotWithShape="0"/>
          </a:effectLst>
        </p:spPr>
      </p:pic>
      <p:sp>
        <p:nvSpPr>
          <p:cNvPr id="87" name="Salutary Neglect…"/>
          <p:cNvSpPr txBox="1"/>
          <p:nvPr/>
        </p:nvSpPr>
        <p:spPr>
          <a:xfrm>
            <a:off x="404378" y="2218605"/>
            <a:ext cx="2450291" cy="2290684"/>
          </a:xfrm>
          <a:prstGeom prst="rect">
            <a:avLst/>
          </a:prstGeom>
          <a:ln w="12700">
            <a:miter lim="400000"/>
          </a:ln>
          <a:extLst>
            <a:ext uri="{C572A759-6A51-4108-AA02-DFA0A04FC94B}">
              <ma14:wrappingTextBoxFlag xmlns="" xmlns:ma14="http://schemas.microsoft.com/office/mac/drawingml/2011/main" val="1"/>
            </a:ext>
          </a:extLst>
        </p:spPr>
        <p:txBody>
          <a:bodyPr lIns="35642" tIns="35642" rIns="35642" bIns="35642" anchor="ctr">
            <a:spAutoFit/>
          </a:bodyPr>
          <a:lstStyle/>
          <a:p>
            <a:pPr defTabSz="409953" fontAlgn="auto" hangingPunct="0">
              <a:lnSpc>
                <a:spcPts val="2250"/>
              </a:lnSpc>
              <a:spcBef>
                <a:spcPts val="352"/>
              </a:spcBef>
              <a:spcAft>
                <a:spcPts val="0"/>
              </a:spcAft>
              <a:defRPr sz="2900" b="1" u="sng">
                <a:latin typeface="Arial"/>
                <a:ea typeface="Arial"/>
                <a:cs typeface="Arial"/>
                <a:sym typeface="Arial"/>
              </a:defRPr>
            </a:pPr>
            <a:r>
              <a:rPr sz="2000" b="1" u="sng" kern="0" dirty="0">
                <a:solidFill>
                  <a:srgbClr val="FFFFFF"/>
                </a:solidFill>
                <a:latin typeface="Arial"/>
                <a:ea typeface="Arial"/>
                <a:cs typeface="Arial"/>
                <a:sym typeface="Arial"/>
              </a:rPr>
              <a:t>Salutary Neglect</a:t>
            </a:r>
          </a:p>
          <a:p>
            <a:pPr marL="0" lvl="1" indent="98033" defTabSz="409953" fontAlgn="auto" hangingPunct="0">
              <a:lnSpc>
                <a:spcPts val="2250"/>
              </a:lnSpc>
              <a:spcBef>
                <a:spcPts val="352"/>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Policy where Britain gave its colonies more freedom to govern themselves</a:t>
            </a:r>
          </a:p>
          <a:p>
            <a:pPr marL="202441" lvl="1" indent="-80212" defTabSz="409953" fontAlgn="auto" hangingPunct="0">
              <a:lnSpc>
                <a:spcPts val="2250"/>
              </a:lnSpc>
              <a:spcBef>
                <a:spcPts val="773"/>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 rarely enforced trade/tariff acts</a:t>
            </a:r>
          </a:p>
        </p:txBody>
      </p:sp>
      <p:sp>
        <p:nvSpPr>
          <p:cNvPr id="88" name="English Colonies"/>
          <p:cNvSpPr txBox="1"/>
          <p:nvPr/>
        </p:nvSpPr>
        <p:spPr>
          <a:xfrm>
            <a:off x="4994" y="1246651"/>
            <a:ext cx="4414606" cy="610589"/>
          </a:xfrm>
          <a:prstGeom prst="rect">
            <a:avLst/>
          </a:prstGeom>
          <a:ln w="12700">
            <a:miter lim="400000"/>
          </a:ln>
          <a:effectLst>
            <a:outerShdw blurRad="25400" dist="30754" dir="2560976" rotWithShape="0">
              <a:srgbClr val="000000"/>
            </a:outerShdw>
          </a:effectLst>
          <a:extLst>
            <a:ext uri="{C572A759-6A51-4108-AA02-DFA0A04FC94B}">
              <ma14:wrappingTextBoxFlag xmlns="" xmlns:ma14="http://schemas.microsoft.com/office/mac/drawingml/2011/main" val="1"/>
            </a:ext>
          </a:extLst>
        </p:spPr>
        <p:txBody>
          <a:bodyPr wrap="square" lIns="35642" tIns="35642" rIns="35642" bIns="35642" anchor="ctr">
            <a:spAutoFit/>
          </a:bodyPr>
          <a:lstStyle>
            <a:lvl1pPr algn="l">
              <a:defRPr sz="3500" cap="all" spc="-384">
                <a:effectLst>
                  <a:outerShdw dist="63500" dir="2580000" rotWithShape="0">
                    <a:srgbClr val="000000"/>
                  </a:outerShdw>
                </a:effectLst>
                <a:latin typeface="Arial Black"/>
                <a:ea typeface="Arial Black"/>
                <a:cs typeface="Arial Black"/>
                <a:sym typeface="Arial Black"/>
              </a:defRPr>
            </a:lvl1pPr>
          </a:lstStyle>
          <a:p>
            <a:pPr defTabSz="409953" fontAlgn="auto" hangingPunct="0">
              <a:spcBef>
                <a:spcPts val="0"/>
              </a:spcBef>
              <a:spcAft>
                <a:spcPts val="0"/>
              </a:spcAft>
            </a:pPr>
            <a:r>
              <a:rPr kern="0" dirty="0">
                <a:solidFill>
                  <a:srgbClr val="FFFFFF"/>
                </a:solidFill>
              </a:rPr>
              <a:t>English Colonies</a:t>
            </a:r>
          </a:p>
        </p:txBody>
      </p:sp>
      <p:grpSp>
        <p:nvGrpSpPr>
          <p:cNvPr id="92" name="Group"/>
          <p:cNvGrpSpPr/>
          <p:nvPr/>
        </p:nvGrpSpPr>
        <p:grpSpPr>
          <a:xfrm>
            <a:off x="2950656" y="918652"/>
            <a:ext cx="6438902" cy="5920213"/>
            <a:chOff x="0" y="0"/>
            <a:chExt cx="9157548" cy="8419856"/>
          </a:xfrm>
        </p:grpSpPr>
        <p:pic>
          <p:nvPicPr>
            <p:cNvPr id="89" name="Earth.tiff" descr="Earth.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57548" cy="8419856"/>
            </a:xfrm>
            <a:prstGeom prst="rect">
              <a:avLst/>
            </a:prstGeom>
            <a:ln w="12700" cap="flat">
              <a:noFill/>
              <a:round/>
            </a:ln>
            <a:effectLst>
              <a:outerShdw blurRad="520700" dir="7020000" rotWithShape="0">
                <a:schemeClr val="accent1">
                  <a:alpha val="75000"/>
                </a:schemeClr>
              </a:outerShdw>
            </a:effectLst>
          </p:spPr>
        </p:pic>
        <p:sp>
          <p:nvSpPr>
            <p:cNvPr id="91" name="England"/>
            <p:cNvSpPr txBox="1"/>
            <p:nvPr/>
          </p:nvSpPr>
          <p:spPr>
            <a:xfrm>
              <a:off x="4819404" y="2038256"/>
              <a:ext cx="1732667" cy="627407"/>
            </a:xfrm>
            <a:prstGeom prst="rect">
              <a:avLst/>
            </a:prstGeom>
            <a:noFill/>
            <a:ln w="12700" cap="flat">
              <a:noFill/>
              <a:miter lim="400000"/>
            </a:ln>
            <a:effectLst>
              <a:outerShdw blurRad="520700" dir="7020000" rotWithShape="0">
                <a:schemeClr val="accent1">
                  <a:alpha val="75000"/>
                </a:schemeClr>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b="1">
                  <a:effectLst>
                    <a:outerShdw blurRad="38100" dist="25400" dir="3060000" rotWithShape="0">
                      <a:srgbClr val="000000"/>
                    </a:outerShdw>
                  </a:effectLst>
                  <a:latin typeface="Arial"/>
                  <a:ea typeface="Arial"/>
                  <a:cs typeface="Arial"/>
                  <a:sym typeface="Arial"/>
                </a:defRPr>
              </a:lvl1pPr>
            </a:lstStyle>
            <a:p>
              <a:pPr algn="ctr" defTabSz="409953" fontAlgn="auto" hangingPunct="0">
                <a:spcBef>
                  <a:spcPts val="0"/>
                </a:spcBef>
                <a:spcAft>
                  <a:spcPts val="0"/>
                </a:spcAft>
              </a:pPr>
              <a:r>
                <a:rPr kern="0">
                  <a:solidFill>
                    <a:srgbClr val="FFFFFF"/>
                  </a:solidFill>
                </a:rPr>
                <a:t>England</a:t>
              </a:r>
            </a:p>
          </p:txBody>
        </p:sp>
        <p:sp>
          <p:nvSpPr>
            <p:cNvPr id="90" name="American…"/>
            <p:cNvSpPr txBox="1"/>
            <p:nvPr/>
          </p:nvSpPr>
          <p:spPr>
            <a:xfrm>
              <a:off x="2185750" y="3033686"/>
              <a:ext cx="2086041" cy="1108908"/>
            </a:xfrm>
            <a:prstGeom prst="rect">
              <a:avLst/>
            </a:prstGeom>
            <a:noFill/>
            <a:ln w="12700" cap="flat">
              <a:noFill/>
              <a:miter lim="400000"/>
            </a:ln>
            <a:effectLst>
              <a:outerShdw blurRad="520700" dir="7020000" rotWithShape="0">
                <a:schemeClr val="accent1">
                  <a:alpha val="75000"/>
                </a:schemeClr>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ctr" defTabSz="409953" fontAlgn="auto" hangingPunct="0">
                <a:spcBef>
                  <a:spcPts val="0"/>
                </a:spcBef>
                <a:spcAft>
                  <a:spcPts val="0"/>
                </a:spcAft>
                <a:defRPr sz="2200" b="1">
                  <a:effectLst>
                    <a:outerShdw blurRad="38100" dist="25400" dir="3060000" rotWithShape="0">
                      <a:srgbClr val="000000"/>
                    </a:outerShdw>
                  </a:effectLst>
                  <a:latin typeface="Arial"/>
                  <a:ea typeface="Arial"/>
                  <a:cs typeface="Arial"/>
                  <a:sym typeface="Arial"/>
                </a:defRPr>
              </a:pPr>
              <a:r>
                <a:rPr b="1" kern="0" dirty="0">
                  <a:solidFill>
                    <a:srgbClr val="FFFFFF"/>
                  </a:solidFill>
                  <a:effectLst>
                    <a:outerShdw blurRad="38100" dist="25400" dir="3060000" rotWithShape="0">
                      <a:srgbClr val="000000"/>
                    </a:outerShdw>
                  </a:effectLst>
                  <a:latin typeface="Arial"/>
                  <a:ea typeface="Arial"/>
                  <a:cs typeface="Arial"/>
                  <a:sym typeface="Arial"/>
                </a:rPr>
                <a:t>American </a:t>
              </a:r>
            </a:p>
            <a:p>
              <a:pPr algn="ctr" defTabSz="409953" fontAlgn="auto" hangingPunct="0">
                <a:spcBef>
                  <a:spcPts val="0"/>
                </a:spcBef>
                <a:spcAft>
                  <a:spcPts val="0"/>
                </a:spcAft>
                <a:defRPr sz="2200" b="1">
                  <a:effectLst>
                    <a:outerShdw blurRad="38100" dist="25400" dir="3060000" rotWithShape="0">
                      <a:srgbClr val="000000"/>
                    </a:outerShdw>
                  </a:effectLst>
                  <a:latin typeface="Arial"/>
                  <a:ea typeface="Arial"/>
                  <a:cs typeface="Arial"/>
                  <a:sym typeface="Arial"/>
                </a:defRPr>
              </a:pPr>
              <a:r>
                <a:rPr b="1" kern="0" dirty="0">
                  <a:solidFill>
                    <a:srgbClr val="FFFFFF"/>
                  </a:solidFill>
                  <a:effectLst>
                    <a:outerShdw blurRad="38100" dist="25400" dir="3060000" rotWithShape="0">
                      <a:srgbClr val="000000"/>
                    </a:outerShdw>
                  </a:effectLst>
                  <a:latin typeface="Arial"/>
                  <a:ea typeface="Arial"/>
                  <a:cs typeface="Arial"/>
                  <a:sym typeface="Arial"/>
                </a:rPr>
                <a:t>Colonies</a:t>
              </a:r>
            </a:p>
          </p:txBody>
        </p:sp>
      </p:grpSp>
      <p:sp>
        <p:nvSpPr>
          <p:cNvPr id="93" name="Line"/>
          <p:cNvSpPr/>
          <p:nvPr/>
        </p:nvSpPr>
        <p:spPr>
          <a:xfrm>
            <a:off x="4249512" y="2997600"/>
            <a:ext cx="1011117" cy="732693"/>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18470" y="0"/>
                </a:lnTo>
                <a:lnTo>
                  <a:pt x="15652" y="0"/>
                </a:lnTo>
                <a:lnTo>
                  <a:pt x="12835" y="864"/>
                </a:lnTo>
                <a:lnTo>
                  <a:pt x="10017" y="4752"/>
                </a:lnTo>
                <a:lnTo>
                  <a:pt x="5948" y="10368"/>
                </a:lnTo>
                <a:lnTo>
                  <a:pt x="7826" y="12528"/>
                </a:lnTo>
                <a:lnTo>
                  <a:pt x="4070" y="14256"/>
                </a:lnTo>
                <a:lnTo>
                  <a:pt x="1878" y="16848"/>
                </a:lnTo>
                <a:lnTo>
                  <a:pt x="0" y="20304"/>
                </a:lnTo>
                <a:lnTo>
                  <a:pt x="1565" y="21600"/>
                </a:lnTo>
                <a:lnTo>
                  <a:pt x="4070" y="19872"/>
                </a:lnTo>
                <a:lnTo>
                  <a:pt x="5948" y="18144"/>
                </a:lnTo>
                <a:lnTo>
                  <a:pt x="8139" y="16416"/>
                </a:lnTo>
                <a:lnTo>
                  <a:pt x="10330" y="14688"/>
                </a:lnTo>
                <a:lnTo>
                  <a:pt x="10330" y="10368"/>
                </a:lnTo>
                <a:lnTo>
                  <a:pt x="11270" y="7776"/>
                </a:lnTo>
                <a:lnTo>
                  <a:pt x="14087" y="5616"/>
                </a:lnTo>
                <a:lnTo>
                  <a:pt x="15965" y="5184"/>
                </a:lnTo>
                <a:lnTo>
                  <a:pt x="16904" y="2592"/>
                </a:lnTo>
                <a:lnTo>
                  <a:pt x="18783" y="432"/>
                </a:lnTo>
              </a:path>
            </a:pathLst>
          </a:custGeom>
          <a:solidFill>
            <a:srgbClr val="FF6E00">
              <a:alpha val="69548"/>
            </a:srgbClr>
          </a:solidFill>
          <a:ln w="12700"/>
        </p:spPr>
        <p:txBody>
          <a:bodyPr lIns="35642" tIns="35642" rIns="35642" bIns="35642" anchor="ctr"/>
          <a:lstStyle/>
          <a:p>
            <a:pPr marL="40562" marR="40562" defTabSz="909020" fontAlgn="auto" hangingPunct="0">
              <a:spcBef>
                <a:spcPts val="0"/>
              </a:spcBef>
              <a:spcAft>
                <a:spcPts val="0"/>
              </a:spcAft>
              <a:defRPr sz="3400">
                <a:uFill>
                  <a:solidFill>
                    <a:srgbClr val="FFFFFF"/>
                  </a:solidFill>
                </a:uFill>
                <a:latin typeface="Verdana"/>
                <a:ea typeface="Verdana"/>
                <a:cs typeface="Verdana"/>
                <a:sym typeface="Verdana"/>
              </a:defRPr>
            </a:pPr>
            <a:endParaRPr sz="2400" kern="0">
              <a:solidFill>
                <a:srgbClr val="FFFFFF"/>
              </a:solidFill>
              <a:uFill>
                <a:solidFill>
                  <a:srgbClr val="FFFFFF"/>
                </a:solidFill>
              </a:uFill>
              <a:latin typeface="Verdana"/>
              <a:ea typeface="Verdana"/>
              <a:cs typeface="Verdana"/>
              <a:sym typeface="Verdana"/>
            </a:endParaRPr>
          </a:p>
        </p:txBody>
      </p:sp>
      <p:sp>
        <p:nvSpPr>
          <p:cNvPr id="94" name="Why?…"/>
          <p:cNvSpPr txBox="1"/>
          <p:nvPr/>
        </p:nvSpPr>
        <p:spPr>
          <a:xfrm>
            <a:off x="517487" y="4501449"/>
            <a:ext cx="2450291" cy="1918787"/>
          </a:xfrm>
          <a:prstGeom prst="rect">
            <a:avLst/>
          </a:prstGeom>
          <a:ln w="12700">
            <a:miter lim="400000"/>
          </a:ln>
          <a:extLst>
            <a:ext uri="{C572A759-6A51-4108-AA02-DFA0A04FC94B}">
              <ma14:wrappingTextBoxFlag xmlns="" xmlns:ma14="http://schemas.microsoft.com/office/mac/drawingml/2011/main" val="1"/>
            </a:ext>
          </a:extLst>
        </p:spPr>
        <p:txBody>
          <a:bodyPr lIns="35642" tIns="35642" rIns="35642" bIns="35642" anchor="ctr">
            <a:spAutoFit/>
          </a:bodyPr>
          <a:lstStyle/>
          <a:p>
            <a:pPr marL="0" lvl="1" indent="98033" defTabSz="409953" fontAlgn="auto" hangingPunct="0">
              <a:lnSpc>
                <a:spcPts val="2250"/>
              </a:lnSpc>
              <a:spcBef>
                <a:spcPts val="0"/>
              </a:spcBef>
              <a:spcAft>
                <a:spcPts val="0"/>
              </a:spcAft>
              <a:defRPr sz="2900" b="1" u="sng">
                <a:latin typeface="Arial"/>
                <a:ea typeface="Arial"/>
                <a:cs typeface="Arial"/>
                <a:sym typeface="Arial"/>
              </a:defRPr>
            </a:pPr>
            <a:r>
              <a:rPr sz="2000" b="1" u="sng" kern="0" dirty="0">
                <a:solidFill>
                  <a:srgbClr val="FFFFFF"/>
                </a:solidFill>
                <a:latin typeface="Arial"/>
                <a:ea typeface="Arial"/>
                <a:cs typeface="Arial"/>
                <a:sym typeface="Arial"/>
              </a:rPr>
              <a:t>Why?</a:t>
            </a:r>
          </a:p>
          <a:p>
            <a:pPr marL="160418" lvl="2" indent="8929" defTabSz="409953" fontAlgn="auto" hangingPunct="0">
              <a:lnSpc>
                <a:spcPts val="2250"/>
              </a:lnSpc>
              <a:spcBef>
                <a:spcPts val="562"/>
              </a:spcBef>
              <a:spcAft>
                <a:spcPts val="0"/>
              </a:spcAft>
              <a:tabLst>
                <a:tab pos="285198" algn="l"/>
              </a:tabLst>
              <a:defRPr sz="2900">
                <a:latin typeface="Arial"/>
                <a:ea typeface="Arial"/>
                <a:cs typeface="Arial"/>
                <a:sym typeface="Arial"/>
              </a:defRPr>
            </a:pPr>
            <a:r>
              <a:rPr sz="2000" kern="0" dirty="0">
                <a:solidFill>
                  <a:srgbClr val="FFFFFF"/>
                </a:solidFill>
                <a:latin typeface="Arial"/>
                <a:ea typeface="Arial"/>
                <a:cs typeface="Arial"/>
                <a:sym typeface="Arial"/>
              </a:rPr>
              <a:t>- colonies made England $</a:t>
            </a:r>
          </a:p>
          <a:p>
            <a:pPr marL="160418" lvl="2" indent="8929" defTabSz="409953" fontAlgn="auto" hangingPunct="0">
              <a:lnSpc>
                <a:spcPts val="2250"/>
              </a:lnSpc>
              <a:spcBef>
                <a:spcPts val="0"/>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 England didn’t have resources for enforcement</a:t>
            </a:r>
          </a:p>
        </p:txBody>
      </p:sp>
      <p:sp>
        <p:nvSpPr>
          <p:cNvPr id="95" name="Line"/>
          <p:cNvSpPr/>
          <p:nvPr/>
        </p:nvSpPr>
        <p:spPr>
          <a:xfrm>
            <a:off x="7303374" y="2254200"/>
            <a:ext cx="395655" cy="410309"/>
          </a:xfrm>
          <a:custGeom>
            <a:avLst/>
            <a:gdLst/>
            <a:ahLst/>
            <a:cxnLst>
              <a:cxn ang="0">
                <a:pos x="wd2" y="hd2"/>
              </a:cxn>
              <a:cxn ang="5400000">
                <a:pos x="wd2" y="hd2"/>
              </a:cxn>
              <a:cxn ang="10800000">
                <a:pos x="wd2" y="hd2"/>
              </a:cxn>
              <a:cxn ang="16200000">
                <a:pos x="wd2" y="hd2"/>
              </a:cxn>
            </a:cxnLst>
            <a:rect l="0" t="0" r="r" b="b"/>
            <a:pathLst>
              <a:path w="21600" h="21600" extrusionOk="0">
                <a:moveTo>
                  <a:pt x="9600" y="5400"/>
                </a:moveTo>
                <a:lnTo>
                  <a:pt x="12000" y="1543"/>
                </a:lnTo>
                <a:lnTo>
                  <a:pt x="4800" y="771"/>
                </a:lnTo>
                <a:lnTo>
                  <a:pt x="800" y="0"/>
                </a:lnTo>
                <a:lnTo>
                  <a:pt x="0" y="3857"/>
                </a:lnTo>
                <a:lnTo>
                  <a:pt x="4000" y="10029"/>
                </a:lnTo>
                <a:lnTo>
                  <a:pt x="1600" y="20057"/>
                </a:lnTo>
                <a:lnTo>
                  <a:pt x="6400" y="21600"/>
                </a:lnTo>
                <a:lnTo>
                  <a:pt x="15200" y="21600"/>
                </a:lnTo>
                <a:lnTo>
                  <a:pt x="21600" y="16971"/>
                </a:lnTo>
                <a:lnTo>
                  <a:pt x="20000" y="13114"/>
                </a:lnTo>
                <a:lnTo>
                  <a:pt x="12800" y="9257"/>
                </a:lnTo>
              </a:path>
            </a:pathLst>
          </a:custGeom>
          <a:solidFill>
            <a:srgbClr val="FF8621">
              <a:alpha val="69548"/>
            </a:srgbClr>
          </a:solidFill>
          <a:ln w="12700"/>
        </p:spPr>
        <p:txBody>
          <a:bodyPr lIns="35642" tIns="35642" rIns="35642" bIns="35642" anchor="ctr"/>
          <a:lstStyle/>
          <a:p>
            <a:pPr marL="40562" marR="40562" defTabSz="909020" fontAlgn="auto" hangingPunct="0">
              <a:spcBef>
                <a:spcPts val="0"/>
              </a:spcBef>
              <a:spcAft>
                <a:spcPts val="0"/>
              </a:spcAft>
              <a:defRPr sz="3400">
                <a:uFill>
                  <a:solidFill>
                    <a:srgbClr val="FFFFFF"/>
                  </a:solidFill>
                </a:uFill>
                <a:latin typeface="Verdana"/>
                <a:ea typeface="Verdana"/>
                <a:cs typeface="Verdana"/>
                <a:sym typeface="Verdana"/>
              </a:defRPr>
            </a:pPr>
            <a:endParaRPr sz="2400" kern="0">
              <a:solidFill>
                <a:srgbClr val="FFFFFF"/>
              </a:solidFill>
              <a:uFill>
                <a:solidFill>
                  <a:srgbClr val="FFFFFF"/>
                </a:solidFill>
              </a:uFill>
              <a:latin typeface="Verdana"/>
              <a:ea typeface="Verdana"/>
              <a:cs typeface="Verdana"/>
              <a:sym typeface="Verdana"/>
            </a:endParaRPr>
          </a:p>
        </p:txBody>
      </p:sp>
      <p:grpSp>
        <p:nvGrpSpPr>
          <p:cNvPr id="98" name="Group"/>
          <p:cNvGrpSpPr/>
          <p:nvPr/>
        </p:nvGrpSpPr>
        <p:grpSpPr>
          <a:xfrm>
            <a:off x="3249266" y="5402891"/>
            <a:ext cx="5451223" cy="1138667"/>
            <a:chOff x="-63500" y="-63500"/>
            <a:chExt cx="7752848" cy="1619435"/>
          </a:xfrm>
        </p:grpSpPr>
        <p:pic>
          <p:nvPicPr>
            <p:cNvPr id="96" name="Rectangle" descr="Rectangle"/>
            <p:cNvPicPr>
              <a:picLocks/>
            </p:cNvPicPr>
            <p:nvPr/>
          </p:nvPicPr>
          <p:blipFill>
            <a:blip r:embed="rId5" cstate="email">
              <a:extLst>
                <a:ext uri="{28A0092B-C50C-407E-A947-70E740481C1C}">
                  <a14:useLocalDpi xmlns:a14="http://schemas.microsoft.com/office/drawing/2010/main"/>
                </a:ext>
              </a:extLst>
            </a:blip>
            <a:stretch>
              <a:fillRect/>
            </a:stretch>
          </p:blipFill>
          <p:spPr>
            <a:xfrm>
              <a:off x="-63500" y="-63500"/>
              <a:ext cx="7752848" cy="1619435"/>
            </a:xfrm>
            <a:prstGeom prst="rect">
              <a:avLst/>
            </a:prstGeom>
            <a:effectLst>
              <a:reflection stA="43750" endPos="40000" dir="5400000" sy="-100000" algn="bl" rotWithShape="0"/>
            </a:effectLst>
          </p:spPr>
        </p:pic>
        <p:sp>
          <p:nvSpPr>
            <p:cNvPr id="97" name="Significance:…"/>
            <p:cNvSpPr txBox="1"/>
            <p:nvPr/>
          </p:nvSpPr>
          <p:spPr>
            <a:xfrm>
              <a:off x="202713" y="7556"/>
              <a:ext cx="7220424" cy="14773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defTabSz="409953" fontAlgn="auto" hangingPunct="0">
                <a:lnSpc>
                  <a:spcPts val="2250"/>
                </a:lnSpc>
                <a:spcBef>
                  <a:spcPts val="352"/>
                </a:spcBef>
                <a:spcAft>
                  <a:spcPts val="0"/>
                </a:spcAft>
                <a:defRPr sz="2900" b="1" u="sng">
                  <a:latin typeface="Arial"/>
                  <a:ea typeface="Arial"/>
                  <a:cs typeface="Arial"/>
                  <a:sym typeface="Arial"/>
                </a:defRPr>
              </a:pPr>
              <a:r>
                <a:rPr sz="2000" b="1" u="sng" kern="0" dirty="0">
                  <a:solidFill>
                    <a:srgbClr val="FFFFFF"/>
                  </a:solidFill>
                  <a:latin typeface="Arial"/>
                  <a:ea typeface="Arial"/>
                  <a:cs typeface="Arial"/>
                  <a:sym typeface="Arial"/>
                </a:rPr>
                <a:t>Significance:</a:t>
              </a:r>
            </a:p>
            <a:p>
              <a:pPr defTabSz="409953" fontAlgn="auto" hangingPunct="0">
                <a:lnSpc>
                  <a:spcPts val="2250"/>
                </a:lnSpc>
                <a:spcBef>
                  <a:spcPts val="352"/>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Colonies grew independent &amp; disliked British interference in their b</a:t>
              </a:r>
              <a:r>
                <a:rPr lang="en-US" sz="2000" kern="0" dirty="0">
                  <a:solidFill>
                    <a:srgbClr val="FFFFFF"/>
                  </a:solidFill>
                  <a:latin typeface="Arial"/>
                  <a:ea typeface="Arial"/>
                  <a:cs typeface="Arial"/>
                  <a:sym typeface="Arial"/>
                </a:rPr>
                <a:t>usiness</a:t>
              </a:r>
              <a:r>
                <a:rPr sz="2000" kern="0" dirty="0">
                  <a:solidFill>
                    <a:srgbClr val="FFFFFF"/>
                  </a:solidFill>
                  <a:latin typeface="Arial"/>
                  <a:ea typeface="Arial"/>
                  <a:cs typeface="Arial"/>
                  <a:sym typeface="Arial"/>
                </a:rPr>
                <a:t>.</a:t>
              </a:r>
            </a:p>
          </p:txBody>
        </p:sp>
      </p:grpSp>
      <p:sp>
        <p:nvSpPr>
          <p:cNvPr id="99" name="I. French and Indian War"/>
          <p:cNvSpPr txBox="1"/>
          <p:nvPr/>
        </p:nvSpPr>
        <p:spPr>
          <a:xfrm>
            <a:off x="228869" y="681987"/>
            <a:ext cx="8774668" cy="564574"/>
          </a:xfrm>
          <a:prstGeom prst="rect">
            <a:avLst/>
          </a:prstGeom>
          <a:ln w="12700">
            <a:miter lim="400000"/>
          </a:ln>
          <a:effectLst>
            <a:outerShdw blurRad="76200" dist="25400" dir="2560976" rotWithShape="0">
              <a:srgbClr val="000000"/>
            </a:outerShdw>
            <a:reflection stA="50000" endPos="40000" dir="5400000" sy="-100000" algn="bl" rotWithShape="0"/>
          </a:effectLst>
          <a:extLst>
            <a:ext uri="{C572A759-6A51-4108-AA02-DFA0A04FC94B}">
              <ma14:wrappingTextBoxFlag xmlns="" xmlns:ma14="http://schemas.microsoft.com/office/mac/drawingml/2011/main" val="1"/>
            </a:ext>
          </a:extLst>
        </p:spPr>
        <p:txBody>
          <a:bodyPr lIns="35642" tIns="35642" rIns="35642" bIns="35642" anchor="ctr">
            <a:spAutoFit/>
          </a:bodyPr>
          <a:lstStyle>
            <a:lvl1pPr algn="l">
              <a:defRPr sz="4500" cap="all" spc="225">
                <a:solidFill>
                  <a:schemeClr val="accent4">
                    <a:hueOff val="102361"/>
                    <a:satOff val="14118"/>
                    <a:lumOff val="10675"/>
                  </a:schemeClr>
                </a:solidFill>
                <a:effectLst>
                  <a:outerShdw dist="88900" dir="2580000" rotWithShape="0">
                    <a:srgbClr val="000000"/>
                  </a:outerShdw>
                </a:effectLst>
                <a:latin typeface="Arial Black"/>
                <a:ea typeface="Arial Black"/>
                <a:cs typeface="Arial Black"/>
                <a:sym typeface="Arial Black"/>
              </a:defRPr>
            </a:lvl1pPr>
          </a:lstStyle>
          <a:p>
            <a:pPr defTabSz="409953" fontAlgn="auto" hangingPunct="0">
              <a:spcBef>
                <a:spcPts val="0"/>
              </a:spcBef>
              <a:spcAft>
                <a:spcPts val="0"/>
              </a:spcAft>
              <a:defRPr sz="4600" spc="230"/>
            </a:pPr>
            <a:r>
              <a:rPr sz="3200" kern="0" spc="162" dirty="0">
                <a:solidFill>
                  <a:srgbClr val="BC8027">
                    <a:hueOff val="102361"/>
                    <a:satOff val="14118"/>
                    <a:lumOff val="10675"/>
                  </a:srgbClr>
                </a:solidFill>
              </a:rPr>
              <a:t>I. French and Indian War</a:t>
            </a:r>
          </a:p>
        </p:txBody>
      </p:sp>
    </p:spTree>
    <p:extLst>
      <p:ext uri="{BB962C8B-B14F-4D97-AF65-F5344CB8AC3E}">
        <p14:creationId xmlns:p14="http://schemas.microsoft.com/office/powerpoint/2010/main" val="529708964"/>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99"/>
                                            </p:tgtEl>
                                            <p:attrNameLst>
                                              <p:attrName>style.visibility</p:attrName>
                                            </p:attrNameLst>
                                          </p:cBhvr>
                                          <p:to>
                                            <p:strVal val="visible"/>
                                          </p:to>
                                        </p:set>
                                        <p:anim calcmode="lin" valueType="num" p14:bounceEnd="60000">
                                          <p:cBhvr>
                                            <p:cTn id="7" dur="250" fill="hold"/>
                                            <p:tgtEl>
                                              <p:spTgt spid="99"/>
                                            </p:tgtEl>
                                            <p:attrNameLst>
                                              <p:attrName>ppt_x</p:attrName>
                                            </p:attrNameLst>
                                          </p:cBhvr>
                                          <p:tavLst>
                                            <p:tav tm="0">
                                              <p:val>
                                                <p:strVal val="0-#ppt_w/2"/>
                                              </p:val>
                                            </p:tav>
                                            <p:tav tm="100000">
                                              <p:val>
                                                <p:strVal val="#ppt_x"/>
                                              </p:val>
                                            </p:tav>
                                          </p:tavLst>
                                        </p:anim>
                                        <p:anim calcmode="lin" valueType="num" p14:bounceEnd="60000">
                                          <p:cBhvr>
                                            <p:cTn id="8" dur="25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fill="hold" grpId="0" nodeType="afterEffect">
                                      <p:stCondLst>
                                        <p:cond delay="0"/>
                                      </p:stCondLst>
                                      <p:childTnLst>
                                        <p:set>
                                          <p:cBhvr>
                                            <p:cTn id="11" fill="hold"/>
                                            <p:tgtEl>
                                              <p:spTgt spid="86"/>
                                            </p:tgtEl>
                                            <p:attrNameLst>
                                              <p:attrName>style.visibility</p:attrName>
                                            </p:attrNameLst>
                                          </p:cBhvr>
                                          <p:to>
                                            <p:strVal val="visible"/>
                                          </p:to>
                                        </p:set>
                                        <p:animEffect transition="in" filter="fade">
                                          <p:cBhvr>
                                            <p:cTn id="12" dur="1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500"/>
                                            <p:tgtEl>
                                              <p:spTgt spid="92"/>
                                            </p:tgtEl>
                                          </p:cBhvr>
                                        </p:animEffect>
                                        <p:anim calcmode="lin" valueType="num">
                                          <p:cBhvr>
                                            <p:cTn id="18" dur="1500" fill="hold"/>
                                            <p:tgtEl>
                                              <p:spTgt spid="92"/>
                                            </p:tgtEl>
                                            <p:attrNameLst>
                                              <p:attrName>style.rotation</p:attrName>
                                            </p:attrNameLst>
                                          </p:cBhvr>
                                          <p:tavLst>
                                            <p:tav tm="0">
                                              <p:val>
                                                <p:fltVal val="720"/>
                                              </p:val>
                                            </p:tav>
                                            <p:tav tm="100000">
                                              <p:val>
                                                <p:fltVal val="0"/>
                                              </p:val>
                                            </p:tav>
                                          </p:tavLst>
                                        </p:anim>
                                        <p:anim calcmode="lin" valueType="num">
                                          <p:cBhvr>
                                            <p:cTn id="19" dur="1500" fill="hold"/>
                                            <p:tgtEl>
                                              <p:spTgt spid="92"/>
                                            </p:tgtEl>
                                            <p:attrNameLst>
                                              <p:attrName>ppt_h</p:attrName>
                                            </p:attrNameLst>
                                          </p:cBhvr>
                                          <p:tavLst>
                                            <p:tav tm="0">
                                              <p:val>
                                                <p:fltVal val="0"/>
                                              </p:val>
                                            </p:tav>
                                            <p:tav tm="100000">
                                              <p:val>
                                                <p:strVal val="#ppt_h"/>
                                              </p:val>
                                            </p:tav>
                                          </p:tavLst>
                                        </p:anim>
                                        <p:anim calcmode="lin" valueType="num">
                                          <p:cBhvr>
                                            <p:cTn id="20" dur="1500" fill="hold"/>
                                            <p:tgtEl>
                                              <p:spTgt spid="92"/>
                                            </p:tgtEl>
                                            <p:attrNameLst>
                                              <p:attrName>ppt_w</p:attrName>
                                            </p:attrNameLst>
                                          </p:cBhvr>
                                          <p:tavLst>
                                            <p:tav tm="0">
                                              <p:val>
                                                <p:fltVal val="0"/>
                                              </p:val>
                                            </p:tav>
                                            <p:tav tm="100000">
                                              <p:val>
                                                <p:strVal val="#ppt_w"/>
                                              </p:val>
                                            </p:tav>
                                          </p:tavLst>
                                        </p:anim>
                                      </p:childTnLst>
                                    </p:cTn>
                                  </p:par>
                                </p:childTnLst>
                              </p:cTn>
                            </p:par>
                            <p:par>
                              <p:cTn id="21" fill="hold">
                                <p:stCondLst>
                                  <p:cond delay="1500"/>
                                </p:stCondLst>
                                <p:childTnLst>
                                  <p:par>
                                    <p:cTn id="22" presetID="22" presetClass="entr" presetSubtype="2" fill="hold" grpId="0" nodeType="afterEffect">
                                      <p:stCondLst>
                                        <p:cond delay="0"/>
                                      </p:stCondLst>
                                      <p:iterate>
                                        <p:tmAbs val="0"/>
                                      </p:iterate>
                                      <p:childTnLst>
                                        <p:set>
                                          <p:cBhvr>
                                            <p:cTn id="23" fill="hold"/>
                                            <p:tgtEl>
                                              <p:spTgt spid="95"/>
                                            </p:tgtEl>
                                            <p:attrNameLst>
                                              <p:attrName>style.visibility</p:attrName>
                                            </p:attrNameLst>
                                          </p:cBhvr>
                                          <p:to>
                                            <p:strVal val="visible"/>
                                          </p:to>
                                        </p:set>
                                        <p:animEffect transition="in" filter="wipe(right)">
                                          <p:cBhvr>
                                            <p:cTn id="24" dur="1000"/>
                                            <p:tgtEl>
                                              <p:spTgt spid="95"/>
                                            </p:tgtEl>
                                          </p:cBhvr>
                                        </p:animEffect>
                                      </p:childTnLst>
                                    </p:cTn>
                                  </p:par>
                                </p:childTnLst>
                              </p:cTn>
                            </p:par>
                            <p:par>
                              <p:cTn id="25" fill="hold">
                                <p:stCondLst>
                                  <p:cond delay="2500"/>
                                </p:stCondLst>
                                <p:childTnLst>
                                  <p:par>
                                    <p:cTn id="26" presetID="22" presetClass="entr" presetSubtype="2" fill="hold" grpId="0" nodeType="afterEffect">
                                      <p:stCondLst>
                                        <p:cond delay="0"/>
                                      </p:stCondLst>
                                      <p:iterate>
                                        <p:tmAbs val="0"/>
                                      </p:iterate>
                                      <p:childTnLst>
                                        <p:set>
                                          <p:cBhvr>
                                            <p:cTn id="27" fill="hold"/>
                                            <p:tgtEl>
                                              <p:spTgt spid="93"/>
                                            </p:tgtEl>
                                            <p:attrNameLst>
                                              <p:attrName>style.visibility</p:attrName>
                                            </p:attrNameLst>
                                          </p:cBhvr>
                                          <p:to>
                                            <p:strVal val="visible"/>
                                          </p:to>
                                        </p:set>
                                        <p:animEffect transition="in" filter="wipe(right)">
                                          <p:cBhvr>
                                            <p:cTn id="28" dur="1000"/>
                                            <p:tgtEl>
                                              <p:spTgt spid="93"/>
                                            </p:tgtEl>
                                          </p:cBhvr>
                                        </p:animEffect>
                                      </p:childTnLst>
                                    </p:cTn>
                                  </p:par>
                                </p:childTnLst>
                              </p:cTn>
                            </p:par>
                            <p:par>
                              <p:cTn id="29" fill="hold">
                                <p:stCondLst>
                                  <p:cond delay="3500"/>
                                </p:stCondLst>
                                <p:childTnLst>
                                  <p:par>
                                    <p:cTn id="30" presetID="2" presetClass="entr" presetSubtype="8" fill="hold" grpId="0" nodeType="afterEffect" p14:presetBounceEnd="60000">
                                      <p:stCondLst>
                                        <p:cond delay="0"/>
                                      </p:stCondLst>
                                      <p:iterate>
                                        <p:tmAbs val="0"/>
                                      </p:iterate>
                                      <p:childTnLst>
                                        <p:set>
                                          <p:cBhvr>
                                            <p:cTn id="31" fill="hold"/>
                                            <p:tgtEl>
                                              <p:spTgt spid="98"/>
                                            </p:tgtEl>
                                            <p:attrNameLst>
                                              <p:attrName>style.visibility</p:attrName>
                                            </p:attrNameLst>
                                          </p:cBhvr>
                                          <p:to>
                                            <p:strVal val="visible"/>
                                          </p:to>
                                        </p:set>
                                        <p:anim calcmode="lin" valueType="num" p14:bounceEnd="60000">
                                          <p:cBhvr>
                                            <p:cTn id="32" dur="1250" fill="hold"/>
                                            <p:tgtEl>
                                              <p:spTgt spid="98"/>
                                            </p:tgtEl>
                                            <p:attrNameLst>
                                              <p:attrName>ppt_x</p:attrName>
                                            </p:attrNameLst>
                                          </p:cBhvr>
                                          <p:tavLst>
                                            <p:tav tm="0">
                                              <p:val>
                                                <p:strVal val="0-#ppt_w/2"/>
                                              </p:val>
                                            </p:tav>
                                            <p:tav tm="100000">
                                              <p:val>
                                                <p:strVal val="#ppt_x"/>
                                              </p:val>
                                            </p:tav>
                                          </p:tavLst>
                                        </p:anim>
                                        <p:anim calcmode="lin" valueType="num" p14:bounceEnd="60000">
                                          <p:cBhvr>
                                            <p:cTn id="33" dur="125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advAuto="0"/>
          <p:bldP spid="92" grpId="0" animBg="1" advAuto="0"/>
          <p:bldP spid="93" grpId="0" animBg="1" advAuto="0"/>
          <p:bldP spid="95" grpId="0" animBg="1" advAuto="0"/>
          <p:bldP spid="98" grpId="0" animBg="1" advAuto="0"/>
          <p:bldP spid="99" grpId="0" animBg="1" advAuto="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fill="hold"/>
                                            <p:tgtEl>
                                              <p:spTgt spid="99"/>
                                            </p:tgtEl>
                                            <p:attrNameLst>
                                              <p:attrName>style.visibility</p:attrName>
                                            </p:attrNameLst>
                                          </p:cBhvr>
                                          <p:to>
                                            <p:strVal val="visible"/>
                                          </p:to>
                                        </p:set>
                                        <p:anim calcmode="lin" valueType="num">
                                          <p:cBhvr>
                                            <p:cTn id="7" dur="250" fill="hold"/>
                                            <p:tgtEl>
                                              <p:spTgt spid="99"/>
                                            </p:tgtEl>
                                            <p:attrNameLst>
                                              <p:attrName>ppt_x</p:attrName>
                                            </p:attrNameLst>
                                          </p:cBhvr>
                                          <p:tavLst>
                                            <p:tav tm="0">
                                              <p:val>
                                                <p:strVal val="0-#ppt_w/2"/>
                                              </p:val>
                                            </p:tav>
                                            <p:tav tm="100000">
                                              <p:val>
                                                <p:strVal val="#ppt_x"/>
                                              </p:val>
                                            </p:tav>
                                          </p:tavLst>
                                        </p:anim>
                                        <p:anim calcmode="lin" valueType="num">
                                          <p:cBhvr>
                                            <p:cTn id="8" dur="25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fill="hold" grpId="0" nodeType="afterEffect">
                                      <p:stCondLst>
                                        <p:cond delay="0"/>
                                      </p:stCondLst>
                                      <p:childTnLst>
                                        <p:set>
                                          <p:cBhvr>
                                            <p:cTn id="11" fill="hold"/>
                                            <p:tgtEl>
                                              <p:spTgt spid="86"/>
                                            </p:tgtEl>
                                            <p:attrNameLst>
                                              <p:attrName>style.visibility</p:attrName>
                                            </p:attrNameLst>
                                          </p:cBhvr>
                                          <p:to>
                                            <p:strVal val="visible"/>
                                          </p:to>
                                        </p:set>
                                        <p:animEffect transition="in" filter="fade">
                                          <p:cBhvr>
                                            <p:cTn id="12" dur="1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500"/>
                                            <p:tgtEl>
                                              <p:spTgt spid="92"/>
                                            </p:tgtEl>
                                          </p:cBhvr>
                                        </p:animEffect>
                                        <p:anim calcmode="lin" valueType="num">
                                          <p:cBhvr>
                                            <p:cTn id="18" dur="1500" fill="hold"/>
                                            <p:tgtEl>
                                              <p:spTgt spid="92"/>
                                            </p:tgtEl>
                                            <p:attrNameLst>
                                              <p:attrName>style.rotation</p:attrName>
                                            </p:attrNameLst>
                                          </p:cBhvr>
                                          <p:tavLst>
                                            <p:tav tm="0">
                                              <p:val>
                                                <p:fltVal val="720"/>
                                              </p:val>
                                            </p:tav>
                                            <p:tav tm="100000">
                                              <p:val>
                                                <p:fltVal val="0"/>
                                              </p:val>
                                            </p:tav>
                                          </p:tavLst>
                                        </p:anim>
                                        <p:anim calcmode="lin" valueType="num">
                                          <p:cBhvr>
                                            <p:cTn id="19" dur="1500" fill="hold"/>
                                            <p:tgtEl>
                                              <p:spTgt spid="92"/>
                                            </p:tgtEl>
                                            <p:attrNameLst>
                                              <p:attrName>ppt_h</p:attrName>
                                            </p:attrNameLst>
                                          </p:cBhvr>
                                          <p:tavLst>
                                            <p:tav tm="0">
                                              <p:val>
                                                <p:fltVal val="0"/>
                                              </p:val>
                                            </p:tav>
                                            <p:tav tm="100000">
                                              <p:val>
                                                <p:strVal val="#ppt_h"/>
                                              </p:val>
                                            </p:tav>
                                          </p:tavLst>
                                        </p:anim>
                                        <p:anim calcmode="lin" valueType="num">
                                          <p:cBhvr>
                                            <p:cTn id="20" dur="1500" fill="hold"/>
                                            <p:tgtEl>
                                              <p:spTgt spid="92"/>
                                            </p:tgtEl>
                                            <p:attrNameLst>
                                              <p:attrName>ppt_w</p:attrName>
                                            </p:attrNameLst>
                                          </p:cBhvr>
                                          <p:tavLst>
                                            <p:tav tm="0">
                                              <p:val>
                                                <p:fltVal val="0"/>
                                              </p:val>
                                            </p:tav>
                                            <p:tav tm="100000">
                                              <p:val>
                                                <p:strVal val="#ppt_w"/>
                                              </p:val>
                                            </p:tav>
                                          </p:tavLst>
                                        </p:anim>
                                      </p:childTnLst>
                                    </p:cTn>
                                  </p:par>
                                </p:childTnLst>
                              </p:cTn>
                            </p:par>
                            <p:par>
                              <p:cTn id="21" fill="hold">
                                <p:stCondLst>
                                  <p:cond delay="1500"/>
                                </p:stCondLst>
                                <p:childTnLst>
                                  <p:par>
                                    <p:cTn id="22" presetID="22" presetClass="entr" presetSubtype="2" fill="hold" grpId="0" nodeType="afterEffect">
                                      <p:stCondLst>
                                        <p:cond delay="0"/>
                                      </p:stCondLst>
                                      <p:iterate>
                                        <p:tmAbs val="0"/>
                                      </p:iterate>
                                      <p:childTnLst>
                                        <p:set>
                                          <p:cBhvr>
                                            <p:cTn id="23" fill="hold"/>
                                            <p:tgtEl>
                                              <p:spTgt spid="95"/>
                                            </p:tgtEl>
                                            <p:attrNameLst>
                                              <p:attrName>style.visibility</p:attrName>
                                            </p:attrNameLst>
                                          </p:cBhvr>
                                          <p:to>
                                            <p:strVal val="visible"/>
                                          </p:to>
                                        </p:set>
                                        <p:animEffect transition="in" filter="wipe(right)">
                                          <p:cBhvr>
                                            <p:cTn id="24" dur="1000"/>
                                            <p:tgtEl>
                                              <p:spTgt spid="95"/>
                                            </p:tgtEl>
                                          </p:cBhvr>
                                        </p:animEffect>
                                      </p:childTnLst>
                                    </p:cTn>
                                  </p:par>
                                </p:childTnLst>
                              </p:cTn>
                            </p:par>
                            <p:par>
                              <p:cTn id="25" fill="hold">
                                <p:stCondLst>
                                  <p:cond delay="2500"/>
                                </p:stCondLst>
                                <p:childTnLst>
                                  <p:par>
                                    <p:cTn id="26" presetID="22" presetClass="entr" presetSubtype="2" fill="hold" grpId="0" nodeType="afterEffect">
                                      <p:stCondLst>
                                        <p:cond delay="0"/>
                                      </p:stCondLst>
                                      <p:iterate>
                                        <p:tmAbs val="0"/>
                                      </p:iterate>
                                      <p:childTnLst>
                                        <p:set>
                                          <p:cBhvr>
                                            <p:cTn id="27" fill="hold"/>
                                            <p:tgtEl>
                                              <p:spTgt spid="93"/>
                                            </p:tgtEl>
                                            <p:attrNameLst>
                                              <p:attrName>style.visibility</p:attrName>
                                            </p:attrNameLst>
                                          </p:cBhvr>
                                          <p:to>
                                            <p:strVal val="visible"/>
                                          </p:to>
                                        </p:set>
                                        <p:animEffect transition="in" filter="wipe(right)">
                                          <p:cBhvr>
                                            <p:cTn id="28" dur="1000"/>
                                            <p:tgtEl>
                                              <p:spTgt spid="93"/>
                                            </p:tgtEl>
                                          </p:cBhvr>
                                        </p:animEffect>
                                      </p:childTnLst>
                                    </p:cTn>
                                  </p:par>
                                </p:childTnLst>
                              </p:cTn>
                            </p:par>
                            <p:par>
                              <p:cTn id="29" fill="hold">
                                <p:stCondLst>
                                  <p:cond delay="3500"/>
                                </p:stCondLst>
                                <p:childTnLst>
                                  <p:par>
                                    <p:cTn id="30" presetID="2" presetClass="entr" presetSubtype="8" fill="hold" grpId="0" nodeType="afterEffect">
                                      <p:stCondLst>
                                        <p:cond delay="0"/>
                                      </p:stCondLst>
                                      <p:iterate>
                                        <p:tmAbs val="0"/>
                                      </p:iterate>
                                      <p:childTnLst>
                                        <p:set>
                                          <p:cBhvr>
                                            <p:cTn id="31" fill="hold"/>
                                            <p:tgtEl>
                                              <p:spTgt spid="98"/>
                                            </p:tgtEl>
                                            <p:attrNameLst>
                                              <p:attrName>style.visibility</p:attrName>
                                            </p:attrNameLst>
                                          </p:cBhvr>
                                          <p:to>
                                            <p:strVal val="visible"/>
                                          </p:to>
                                        </p:set>
                                        <p:anim calcmode="lin" valueType="num">
                                          <p:cBhvr>
                                            <p:cTn id="32" dur="1250" fill="hold"/>
                                            <p:tgtEl>
                                              <p:spTgt spid="98"/>
                                            </p:tgtEl>
                                            <p:attrNameLst>
                                              <p:attrName>ppt_x</p:attrName>
                                            </p:attrNameLst>
                                          </p:cBhvr>
                                          <p:tavLst>
                                            <p:tav tm="0">
                                              <p:val>
                                                <p:strVal val="0-#ppt_w/2"/>
                                              </p:val>
                                            </p:tav>
                                            <p:tav tm="100000">
                                              <p:val>
                                                <p:strVal val="#ppt_x"/>
                                              </p:val>
                                            </p:tav>
                                          </p:tavLst>
                                        </p:anim>
                                        <p:anim calcmode="lin" valueType="num">
                                          <p:cBhvr>
                                            <p:cTn id="33" dur="1250" fill="hold"/>
                                            <p:tgtEl>
                                              <p:spTgt spid="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advAuto="0"/>
          <p:bldP spid="92" grpId="0" animBg="1" advAuto="0"/>
          <p:bldP spid="93" grpId="0" animBg="1" advAuto="0"/>
          <p:bldP spid="95" grpId="0" animBg="1" advAuto="0"/>
          <p:bldP spid="98" grpId="0" animBg="1" advAuto="0"/>
          <p:bldP spid="99" grpId="0" animBg="1" advAuto="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North Anerica Map.jpg" descr="North Anerica Ma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34" y="823883"/>
            <a:ext cx="9146467" cy="6249185"/>
          </a:xfrm>
          <a:prstGeom prst="rect">
            <a:avLst/>
          </a:prstGeom>
          <a:ln w="12700">
            <a:miter lim="400000"/>
          </a:ln>
        </p:spPr>
      </p:pic>
      <p:sp>
        <p:nvSpPr>
          <p:cNvPr id="104" name="Rectangle"/>
          <p:cNvSpPr/>
          <p:nvPr/>
        </p:nvSpPr>
        <p:spPr>
          <a:xfrm>
            <a:off x="-19890" y="6510352"/>
            <a:ext cx="9183779" cy="660219"/>
          </a:xfrm>
          <a:prstGeom prst="rect">
            <a:avLst/>
          </a:prstGeom>
          <a:solidFill>
            <a:schemeClr val="accent5">
              <a:satOff val="19767"/>
              <a:lumOff val="-23491"/>
            </a:schemeClr>
          </a:solidFill>
          <a:ln w="12700">
            <a:miter lim="400000"/>
          </a:ln>
        </p:spPr>
        <p:txBody>
          <a:bodyPr lIns="35650" tIns="35650" rIns="35650" bIns="35650" anchor="ct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05" name="Shape"/>
          <p:cNvSpPr/>
          <p:nvPr/>
        </p:nvSpPr>
        <p:spPr>
          <a:xfrm>
            <a:off x="2334220" y="1295489"/>
            <a:ext cx="5515363" cy="3097313"/>
          </a:xfrm>
          <a:custGeom>
            <a:avLst/>
            <a:gdLst/>
            <a:ahLst/>
            <a:cxnLst>
              <a:cxn ang="0">
                <a:pos x="wd2" y="hd2"/>
              </a:cxn>
              <a:cxn ang="5400000">
                <a:pos x="wd2" y="hd2"/>
              </a:cxn>
              <a:cxn ang="10800000">
                <a:pos x="wd2" y="hd2"/>
              </a:cxn>
              <a:cxn ang="16200000">
                <a:pos x="wd2" y="hd2"/>
              </a:cxn>
            </a:cxnLst>
            <a:rect l="0" t="0" r="r" b="b"/>
            <a:pathLst>
              <a:path w="21600" h="21570" extrusionOk="0">
                <a:moveTo>
                  <a:pt x="8482" y="21000"/>
                </a:moveTo>
                <a:cubicBezTo>
                  <a:pt x="8390" y="20751"/>
                  <a:pt x="8290" y="20512"/>
                  <a:pt x="8183" y="20284"/>
                </a:cubicBezTo>
                <a:lnTo>
                  <a:pt x="7552" y="18770"/>
                </a:lnTo>
                <a:lnTo>
                  <a:pt x="6580" y="18259"/>
                </a:lnTo>
                <a:cubicBezTo>
                  <a:pt x="6271" y="18255"/>
                  <a:pt x="5962" y="18199"/>
                  <a:pt x="5659" y="18091"/>
                </a:cubicBezTo>
                <a:cubicBezTo>
                  <a:pt x="5343" y="17979"/>
                  <a:pt x="5034" y="17811"/>
                  <a:pt x="4737" y="17590"/>
                </a:cubicBezTo>
                <a:cubicBezTo>
                  <a:pt x="4496" y="17143"/>
                  <a:pt x="4298" y="16627"/>
                  <a:pt x="4152" y="16063"/>
                </a:cubicBezTo>
                <a:cubicBezTo>
                  <a:pt x="4047" y="15657"/>
                  <a:pt x="3970" y="15229"/>
                  <a:pt x="3922" y="14789"/>
                </a:cubicBezTo>
                <a:lnTo>
                  <a:pt x="3647" y="14076"/>
                </a:lnTo>
                <a:lnTo>
                  <a:pt x="3163" y="12930"/>
                </a:lnTo>
                <a:lnTo>
                  <a:pt x="2688" y="11947"/>
                </a:lnTo>
                <a:lnTo>
                  <a:pt x="1091" y="11365"/>
                </a:lnTo>
                <a:lnTo>
                  <a:pt x="0" y="10220"/>
                </a:lnTo>
                <a:lnTo>
                  <a:pt x="231" y="8538"/>
                </a:lnTo>
                <a:lnTo>
                  <a:pt x="257" y="8072"/>
                </a:lnTo>
                <a:lnTo>
                  <a:pt x="1215" y="8128"/>
                </a:lnTo>
                <a:lnTo>
                  <a:pt x="2306" y="8192"/>
                </a:lnTo>
                <a:lnTo>
                  <a:pt x="3435" y="8525"/>
                </a:lnTo>
                <a:lnTo>
                  <a:pt x="4281" y="8638"/>
                </a:lnTo>
                <a:cubicBezTo>
                  <a:pt x="4729" y="8514"/>
                  <a:pt x="5176" y="8387"/>
                  <a:pt x="5623" y="8258"/>
                </a:cubicBezTo>
                <a:cubicBezTo>
                  <a:pt x="6011" y="8146"/>
                  <a:pt x="6400" y="8033"/>
                  <a:pt x="6788" y="7917"/>
                </a:cubicBezTo>
                <a:lnTo>
                  <a:pt x="7687" y="7584"/>
                </a:lnTo>
                <a:lnTo>
                  <a:pt x="8904" y="7314"/>
                </a:lnTo>
                <a:lnTo>
                  <a:pt x="10670" y="7263"/>
                </a:lnTo>
                <a:lnTo>
                  <a:pt x="11901" y="7934"/>
                </a:lnTo>
                <a:lnTo>
                  <a:pt x="13269" y="7934"/>
                </a:lnTo>
                <a:lnTo>
                  <a:pt x="13779" y="6919"/>
                </a:lnTo>
                <a:lnTo>
                  <a:pt x="13787" y="5825"/>
                </a:lnTo>
                <a:lnTo>
                  <a:pt x="14276" y="4302"/>
                </a:lnTo>
                <a:lnTo>
                  <a:pt x="14292" y="2543"/>
                </a:lnTo>
                <a:lnTo>
                  <a:pt x="14101" y="1202"/>
                </a:lnTo>
                <a:lnTo>
                  <a:pt x="14059" y="115"/>
                </a:lnTo>
                <a:lnTo>
                  <a:pt x="14657" y="154"/>
                </a:lnTo>
                <a:lnTo>
                  <a:pt x="14979" y="0"/>
                </a:lnTo>
                <a:cubicBezTo>
                  <a:pt x="15080" y="42"/>
                  <a:pt x="15181" y="90"/>
                  <a:pt x="15281" y="144"/>
                </a:cubicBezTo>
                <a:cubicBezTo>
                  <a:pt x="15434" y="227"/>
                  <a:pt x="15584" y="324"/>
                  <a:pt x="15730" y="435"/>
                </a:cubicBezTo>
                <a:lnTo>
                  <a:pt x="16045" y="898"/>
                </a:lnTo>
                <a:cubicBezTo>
                  <a:pt x="16186" y="735"/>
                  <a:pt x="16371" y="764"/>
                  <a:pt x="16494" y="967"/>
                </a:cubicBezTo>
                <a:cubicBezTo>
                  <a:pt x="16629" y="1190"/>
                  <a:pt x="16651" y="1555"/>
                  <a:pt x="16546" y="1825"/>
                </a:cubicBezTo>
                <a:cubicBezTo>
                  <a:pt x="16512" y="1945"/>
                  <a:pt x="16511" y="2087"/>
                  <a:pt x="16545" y="2208"/>
                </a:cubicBezTo>
                <a:cubicBezTo>
                  <a:pt x="16608" y="2431"/>
                  <a:pt x="16760" y="2522"/>
                  <a:pt x="16886" y="2412"/>
                </a:cubicBezTo>
                <a:lnTo>
                  <a:pt x="17199" y="2545"/>
                </a:lnTo>
                <a:lnTo>
                  <a:pt x="17571" y="2417"/>
                </a:lnTo>
                <a:lnTo>
                  <a:pt x="18039" y="1750"/>
                </a:lnTo>
                <a:cubicBezTo>
                  <a:pt x="18080" y="1603"/>
                  <a:pt x="18154" y="1495"/>
                  <a:pt x="18243" y="1452"/>
                </a:cubicBezTo>
                <a:cubicBezTo>
                  <a:pt x="18326" y="1413"/>
                  <a:pt x="18414" y="1434"/>
                  <a:pt x="18488" y="1510"/>
                </a:cubicBezTo>
                <a:lnTo>
                  <a:pt x="19029" y="2526"/>
                </a:lnTo>
                <a:lnTo>
                  <a:pt x="19236" y="3003"/>
                </a:lnTo>
                <a:cubicBezTo>
                  <a:pt x="19313" y="3135"/>
                  <a:pt x="19382" y="3281"/>
                  <a:pt x="19442" y="3440"/>
                </a:cubicBezTo>
                <a:cubicBezTo>
                  <a:pt x="19532" y="3683"/>
                  <a:pt x="19599" y="3950"/>
                  <a:pt x="19639" y="4232"/>
                </a:cubicBezTo>
                <a:lnTo>
                  <a:pt x="20353" y="4761"/>
                </a:lnTo>
                <a:lnTo>
                  <a:pt x="20851" y="5259"/>
                </a:lnTo>
                <a:lnTo>
                  <a:pt x="20109" y="5637"/>
                </a:lnTo>
                <a:lnTo>
                  <a:pt x="19772" y="5910"/>
                </a:lnTo>
                <a:cubicBezTo>
                  <a:pt x="19734" y="4892"/>
                  <a:pt x="20418" y="4318"/>
                  <a:pt x="20835" y="5018"/>
                </a:cubicBezTo>
                <a:cubicBezTo>
                  <a:pt x="20910" y="5142"/>
                  <a:pt x="20961" y="5303"/>
                  <a:pt x="21032" y="5431"/>
                </a:cubicBezTo>
                <a:cubicBezTo>
                  <a:pt x="21138" y="5621"/>
                  <a:pt x="21282" y="5728"/>
                  <a:pt x="21433" y="5729"/>
                </a:cubicBezTo>
                <a:lnTo>
                  <a:pt x="21600" y="6152"/>
                </a:lnTo>
                <a:cubicBezTo>
                  <a:pt x="21585" y="6386"/>
                  <a:pt x="21531" y="6606"/>
                  <a:pt x="21443" y="6782"/>
                </a:cubicBezTo>
                <a:cubicBezTo>
                  <a:pt x="21343" y="6985"/>
                  <a:pt x="21206" y="7119"/>
                  <a:pt x="21056" y="7160"/>
                </a:cubicBezTo>
                <a:cubicBezTo>
                  <a:pt x="20979" y="7133"/>
                  <a:pt x="20901" y="7124"/>
                  <a:pt x="20823" y="7132"/>
                </a:cubicBezTo>
                <a:cubicBezTo>
                  <a:pt x="20739" y="7140"/>
                  <a:pt x="20657" y="7168"/>
                  <a:pt x="20577" y="7214"/>
                </a:cubicBezTo>
                <a:lnTo>
                  <a:pt x="19838" y="7866"/>
                </a:lnTo>
                <a:lnTo>
                  <a:pt x="19061" y="7957"/>
                </a:lnTo>
                <a:lnTo>
                  <a:pt x="18244" y="7957"/>
                </a:lnTo>
                <a:lnTo>
                  <a:pt x="17772" y="7815"/>
                </a:lnTo>
                <a:cubicBezTo>
                  <a:pt x="17726" y="7870"/>
                  <a:pt x="17679" y="7924"/>
                  <a:pt x="17633" y="7978"/>
                </a:cubicBezTo>
                <a:cubicBezTo>
                  <a:pt x="17586" y="8033"/>
                  <a:pt x="17540" y="8087"/>
                  <a:pt x="17493" y="8142"/>
                </a:cubicBezTo>
                <a:cubicBezTo>
                  <a:pt x="17400" y="8250"/>
                  <a:pt x="17308" y="8359"/>
                  <a:pt x="17215" y="8468"/>
                </a:cubicBezTo>
                <a:lnTo>
                  <a:pt x="16492" y="9500"/>
                </a:lnTo>
                <a:cubicBezTo>
                  <a:pt x="16704" y="9160"/>
                  <a:pt x="16952" y="8898"/>
                  <a:pt x="17222" y="8732"/>
                </a:cubicBezTo>
                <a:cubicBezTo>
                  <a:pt x="17503" y="8558"/>
                  <a:pt x="17801" y="8491"/>
                  <a:pt x="18098" y="8534"/>
                </a:cubicBezTo>
                <a:cubicBezTo>
                  <a:pt x="18251" y="8465"/>
                  <a:pt x="18407" y="8626"/>
                  <a:pt x="18449" y="8896"/>
                </a:cubicBezTo>
                <a:cubicBezTo>
                  <a:pt x="18489" y="9151"/>
                  <a:pt x="18413" y="9417"/>
                  <a:pt x="18274" y="9511"/>
                </a:cubicBezTo>
                <a:lnTo>
                  <a:pt x="17927" y="9712"/>
                </a:lnTo>
                <a:lnTo>
                  <a:pt x="16934" y="10127"/>
                </a:lnTo>
                <a:lnTo>
                  <a:pt x="16197" y="11095"/>
                </a:lnTo>
                <a:lnTo>
                  <a:pt x="15639" y="11768"/>
                </a:lnTo>
                <a:lnTo>
                  <a:pt x="14887" y="12289"/>
                </a:lnTo>
                <a:lnTo>
                  <a:pt x="14101" y="13379"/>
                </a:lnTo>
                <a:lnTo>
                  <a:pt x="13312" y="14520"/>
                </a:lnTo>
                <a:lnTo>
                  <a:pt x="12588" y="15955"/>
                </a:lnTo>
                <a:lnTo>
                  <a:pt x="11990" y="17365"/>
                </a:lnTo>
                <a:lnTo>
                  <a:pt x="11225" y="19177"/>
                </a:lnTo>
                <a:lnTo>
                  <a:pt x="10793" y="19161"/>
                </a:lnTo>
                <a:lnTo>
                  <a:pt x="10484" y="19759"/>
                </a:lnTo>
                <a:lnTo>
                  <a:pt x="10193" y="20739"/>
                </a:lnTo>
                <a:lnTo>
                  <a:pt x="9781" y="20740"/>
                </a:lnTo>
                <a:lnTo>
                  <a:pt x="9421" y="20740"/>
                </a:lnTo>
                <a:cubicBezTo>
                  <a:pt x="9325" y="20743"/>
                  <a:pt x="9259" y="20913"/>
                  <a:pt x="9292" y="21074"/>
                </a:cubicBezTo>
                <a:cubicBezTo>
                  <a:pt x="9334" y="21276"/>
                  <a:pt x="9468" y="21504"/>
                  <a:pt x="9348" y="21566"/>
                </a:cubicBezTo>
                <a:cubicBezTo>
                  <a:pt x="9282" y="21600"/>
                  <a:pt x="9251" y="21441"/>
                  <a:pt x="9193" y="21406"/>
                </a:cubicBezTo>
                <a:cubicBezTo>
                  <a:pt x="9159" y="21386"/>
                  <a:pt x="9123" y="21409"/>
                  <a:pt x="9089" y="21430"/>
                </a:cubicBezTo>
                <a:cubicBezTo>
                  <a:pt x="9040" y="21461"/>
                  <a:pt x="8991" y="21489"/>
                  <a:pt x="8940" y="21499"/>
                </a:cubicBezTo>
                <a:cubicBezTo>
                  <a:pt x="8846" y="21517"/>
                  <a:pt x="8752" y="21487"/>
                  <a:pt x="8673" y="21397"/>
                </a:cubicBezTo>
                <a:cubicBezTo>
                  <a:pt x="8591" y="21302"/>
                  <a:pt x="8536" y="21148"/>
                  <a:pt x="8482" y="21000"/>
                </a:cubicBezTo>
                <a:close/>
              </a:path>
            </a:pathLst>
          </a:custGeom>
          <a:solidFill>
            <a:schemeClr val="accent6">
              <a:hueOff val="-194191"/>
              <a:satOff val="-4488"/>
              <a:lumOff val="-21153"/>
              <a:alpha val="51352"/>
            </a:schemeClr>
          </a:solidFill>
          <a:ln w="12700">
            <a:miter lim="400000"/>
          </a:ln>
        </p:spPr>
        <p:txBody>
          <a:bodyPr lIns="35650" tIns="35650" rIns="35650" bIns="35650" anchor="ct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grpSp>
        <p:nvGrpSpPr>
          <p:cNvPr id="108" name="Group"/>
          <p:cNvGrpSpPr/>
          <p:nvPr/>
        </p:nvGrpSpPr>
        <p:grpSpPr>
          <a:xfrm>
            <a:off x="5240608" y="2291752"/>
            <a:ext cx="2869531" cy="1994680"/>
            <a:chOff x="0" y="0"/>
            <a:chExt cx="4081110" cy="2836877"/>
          </a:xfrm>
        </p:grpSpPr>
        <p:sp>
          <p:nvSpPr>
            <p:cNvPr id="106"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07"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grpSp>
      <p:grpSp>
        <p:nvGrpSpPr>
          <p:cNvPr id="111" name="Group"/>
          <p:cNvGrpSpPr/>
          <p:nvPr/>
        </p:nvGrpSpPr>
        <p:grpSpPr>
          <a:xfrm>
            <a:off x="1530797" y="3388089"/>
            <a:ext cx="6747101" cy="3588045"/>
            <a:chOff x="0" y="0"/>
            <a:chExt cx="9595876" cy="5102997"/>
          </a:xfrm>
        </p:grpSpPr>
        <p:sp>
          <p:nvSpPr>
            <p:cNvPr id="109"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7062" y="6718"/>
                  </a:lnTo>
                  <a:lnTo>
                    <a:pt x="13880" y="5828"/>
                  </a:lnTo>
                  <a:lnTo>
                    <a:pt x="12687" y="5079"/>
                  </a:lnTo>
                  <a:lnTo>
                    <a:pt x="11993" y="3954"/>
                  </a:lnTo>
                  <a:lnTo>
                    <a:pt x="11993" y="2139"/>
                  </a:lnTo>
                  <a:lnTo>
                    <a:pt x="10442" y="348"/>
                  </a:lnTo>
                  <a:lnTo>
                    <a:pt x="9886" y="0"/>
                  </a:lnTo>
                  <a:lnTo>
                    <a:pt x="8699" y="1470"/>
                  </a:lnTo>
                  <a:lnTo>
                    <a:pt x="4838" y="1437"/>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10" name="Shape"/>
            <p:cNvSpPr/>
            <p:nvPr/>
          </p:nvSpPr>
          <p:spPr>
            <a:xfrm>
              <a:off x="0" y="0"/>
              <a:ext cx="9595877" cy="5102998"/>
            </a:xfrm>
            <a:custGeom>
              <a:avLst/>
              <a:gdLst/>
              <a:ahLst/>
              <a:cxnLst>
                <a:cxn ang="0">
                  <a:pos x="wd2" y="hd2"/>
                </a:cxn>
                <a:cxn ang="5400000">
                  <a:pos x="wd2" y="hd2"/>
                </a:cxn>
                <a:cxn ang="10800000">
                  <a:pos x="wd2" y="hd2"/>
                </a:cxn>
                <a:cxn ang="16200000">
                  <a:pos x="wd2" y="hd2"/>
                </a:cxn>
              </a:cxnLst>
              <a:rect l="0" t="0" r="r" b="b"/>
              <a:pathLst>
                <a:path w="21596" h="20695" extrusionOk="0">
                  <a:moveTo>
                    <a:pt x="5890" y="1122"/>
                  </a:moveTo>
                  <a:cubicBezTo>
                    <a:pt x="5770" y="971"/>
                    <a:pt x="5611" y="967"/>
                    <a:pt x="5489" y="1113"/>
                  </a:cubicBezTo>
                  <a:lnTo>
                    <a:pt x="4898" y="1644"/>
                  </a:lnTo>
                  <a:lnTo>
                    <a:pt x="4543" y="2151"/>
                  </a:lnTo>
                  <a:lnTo>
                    <a:pt x="3509" y="2330"/>
                  </a:lnTo>
                  <a:lnTo>
                    <a:pt x="2446" y="1895"/>
                  </a:lnTo>
                  <a:lnTo>
                    <a:pt x="2026" y="1262"/>
                  </a:lnTo>
                  <a:lnTo>
                    <a:pt x="1044" y="118"/>
                  </a:lnTo>
                  <a:lnTo>
                    <a:pt x="441" y="0"/>
                  </a:lnTo>
                  <a:lnTo>
                    <a:pt x="10" y="167"/>
                  </a:lnTo>
                  <a:lnTo>
                    <a:pt x="0" y="466"/>
                  </a:lnTo>
                  <a:lnTo>
                    <a:pt x="155" y="715"/>
                  </a:lnTo>
                  <a:lnTo>
                    <a:pt x="320" y="1082"/>
                  </a:lnTo>
                  <a:lnTo>
                    <a:pt x="487" y="1510"/>
                  </a:lnTo>
                  <a:lnTo>
                    <a:pt x="575" y="1737"/>
                  </a:lnTo>
                  <a:lnTo>
                    <a:pt x="582" y="1981"/>
                  </a:lnTo>
                  <a:lnTo>
                    <a:pt x="710" y="2191"/>
                  </a:lnTo>
                  <a:lnTo>
                    <a:pt x="877" y="2507"/>
                  </a:lnTo>
                  <a:lnTo>
                    <a:pt x="978" y="2869"/>
                  </a:lnTo>
                  <a:lnTo>
                    <a:pt x="1358" y="3037"/>
                  </a:lnTo>
                  <a:lnTo>
                    <a:pt x="1699" y="3330"/>
                  </a:lnTo>
                  <a:lnTo>
                    <a:pt x="1912" y="3539"/>
                  </a:lnTo>
                  <a:lnTo>
                    <a:pt x="1997" y="4133"/>
                  </a:lnTo>
                  <a:lnTo>
                    <a:pt x="2222" y="4552"/>
                  </a:lnTo>
                  <a:lnTo>
                    <a:pt x="2344" y="5191"/>
                  </a:lnTo>
                  <a:lnTo>
                    <a:pt x="2527" y="5527"/>
                  </a:lnTo>
                  <a:lnTo>
                    <a:pt x="2833" y="5939"/>
                  </a:lnTo>
                  <a:lnTo>
                    <a:pt x="2814" y="6398"/>
                  </a:lnTo>
                  <a:lnTo>
                    <a:pt x="2698" y="6493"/>
                  </a:lnTo>
                  <a:lnTo>
                    <a:pt x="3157" y="7050"/>
                  </a:lnTo>
                  <a:lnTo>
                    <a:pt x="3383" y="7306"/>
                  </a:lnTo>
                  <a:lnTo>
                    <a:pt x="3471" y="7631"/>
                  </a:lnTo>
                  <a:lnTo>
                    <a:pt x="3455" y="7993"/>
                  </a:lnTo>
                  <a:lnTo>
                    <a:pt x="3651" y="8343"/>
                  </a:lnTo>
                  <a:lnTo>
                    <a:pt x="3945" y="8606"/>
                  </a:lnTo>
                  <a:lnTo>
                    <a:pt x="4056" y="8961"/>
                  </a:lnTo>
                  <a:lnTo>
                    <a:pt x="4231" y="8965"/>
                  </a:lnTo>
                  <a:lnTo>
                    <a:pt x="4239" y="8761"/>
                  </a:lnTo>
                  <a:lnTo>
                    <a:pt x="4169" y="8619"/>
                  </a:lnTo>
                  <a:lnTo>
                    <a:pt x="4045" y="8357"/>
                  </a:lnTo>
                  <a:lnTo>
                    <a:pt x="3947" y="8298"/>
                  </a:lnTo>
                  <a:lnTo>
                    <a:pt x="3752" y="7684"/>
                  </a:lnTo>
                  <a:lnTo>
                    <a:pt x="3632" y="7200"/>
                  </a:lnTo>
                  <a:lnTo>
                    <a:pt x="3441" y="6777"/>
                  </a:lnTo>
                  <a:lnTo>
                    <a:pt x="3293" y="6368"/>
                  </a:lnTo>
                  <a:lnTo>
                    <a:pt x="3045" y="5815"/>
                  </a:lnTo>
                  <a:lnTo>
                    <a:pt x="2869" y="5431"/>
                  </a:lnTo>
                  <a:lnTo>
                    <a:pt x="2710" y="4899"/>
                  </a:lnTo>
                  <a:lnTo>
                    <a:pt x="2655" y="4498"/>
                  </a:lnTo>
                  <a:lnTo>
                    <a:pt x="2803" y="4306"/>
                  </a:lnTo>
                  <a:lnTo>
                    <a:pt x="2993" y="4421"/>
                  </a:lnTo>
                  <a:lnTo>
                    <a:pt x="3246" y="4820"/>
                  </a:lnTo>
                  <a:lnTo>
                    <a:pt x="3410" y="5787"/>
                  </a:lnTo>
                  <a:lnTo>
                    <a:pt x="3978" y="6645"/>
                  </a:lnTo>
                  <a:lnTo>
                    <a:pt x="4213" y="6991"/>
                  </a:lnTo>
                  <a:lnTo>
                    <a:pt x="4366" y="7176"/>
                  </a:lnTo>
                  <a:lnTo>
                    <a:pt x="4277" y="7415"/>
                  </a:lnTo>
                  <a:lnTo>
                    <a:pt x="4603" y="7950"/>
                  </a:lnTo>
                  <a:lnTo>
                    <a:pt x="5080" y="8683"/>
                  </a:lnTo>
                  <a:lnTo>
                    <a:pt x="5411" y="9268"/>
                  </a:lnTo>
                  <a:lnTo>
                    <a:pt x="5512" y="10059"/>
                  </a:lnTo>
                  <a:lnTo>
                    <a:pt x="5433" y="10397"/>
                  </a:lnTo>
                  <a:lnTo>
                    <a:pt x="5453" y="10827"/>
                  </a:lnTo>
                  <a:lnTo>
                    <a:pt x="6152" y="11623"/>
                  </a:lnTo>
                  <a:lnTo>
                    <a:pt x="6449" y="11751"/>
                  </a:lnTo>
                  <a:lnTo>
                    <a:pt x="6978" y="12298"/>
                  </a:lnTo>
                  <a:lnTo>
                    <a:pt x="7890" y="12796"/>
                  </a:lnTo>
                  <a:lnTo>
                    <a:pt x="8336" y="12880"/>
                  </a:lnTo>
                  <a:lnTo>
                    <a:pt x="8529" y="12698"/>
                  </a:lnTo>
                  <a:lnTo>
                    <a:pt x="8715" y="12698"/>
                  </a:lnTo>
                  <a:lnTo>
                    <a:pt x="9018" y="12921"/>
                  </a:lnTo>
                  <a:lnTo>
                    <a:pt x="9222" y="13387"/>
                  </a:lnTo>
                  <a:lnTo>
                    <a:pt x="9598" y="13748"/>
                  </a:lnTo>
                  <a:lnTo>
                    <a:pt x="10088" y="14011"/>
                  </a:lnTo>
                  <a:lnTo>
                    <a:pt x="10540" y="14267"/>
                  </a:lnTo>
                  <a:lnTo>
                    <a:pt x="10834" y="14285"/>
                  </a:lnTo>
                  <a:lnTo>
                    <a:pt x="10779" y="14567"/>
                  </a:lnTo>
                  <a:lnTo>
                    <a:pt x="11155" y="15084"/>
                  </a:lnTo>
                  <a:lnTo>
                    <a:pt x="11351" y="15399"/>
                  </a:lnTo>
                  <a:lnTo>
                    <a:pt x="11268" y="15762"/>
                  </a:lnTo>
                  <a:lnTo>
                    <a:pt x="11391" y="16049"/>
                  </a:lnTo>
                  <a:lnTo>
                    <a:pt x="11706" y="16217"/>
                  </a:lnTo>
                  <a:lnTo>
                    <a:pt x="12236" y="16977"/>
                  </a:lnTo>
                  <a:lnTo>
                    <a:pt x="12405" y="16868"/>
                  </a:lnTo>
                  <a:lnTo>
                    <a:pt x="12540" y="17159"/>
                  </a:lnTo>
                  <a:lnTo>
                    <a:pt x="12623" y="17155"/>
                  </a:lnTo>
                  <a:cubicBezTo>
                    <a:pt x="12629" y="17277"/>
                    <a:pt x="12686" y="17370"/>
                    <a:pt x="12753" y="17370"/>
                  </a:cubicBezTo>
                  <a:cubicBezTo>
                    <a:pt x="12807" y="17370"/>
                    <a:pt x="12853" y="17308"/>
                    <a:pt x="12903" y="17277"/>
                  </a:cubicBezTo>
                  <a:cubicBezTo>
                    <a:pt x="12919" y="17267"/>
                    <a:pt x="12936" y="17259"/>
                    <a:pt x="12948" y="17238"/>
                  </a:cubicBezTo>
                  <a:cubicBezTo>
                    <a:pt x="13005" y="17138"/>
                    <a:pt x="12904" y="17022"/>
                    <a:pt x="12882" y="16899"/>
                  </a:cubicBezTo>
                  <a:cubicBezTo>
                    <a:pt x="12815" y="16535"/>
                    <a:pt x="13157" y="16239"/>
                    <a:pt x="13377" y="16685"/>
                  </a:cubicBezTo>
                  <a:cubicBezTo>
                    <a:pt x="13430" y="16794"/>
                    <a:pt x="13472" y="16920"/>
                    <a:pt x="13510" y="17048"/>
                  </a:cubicBezTo>
                  <a:cubicBezTo>
                    <a:pt x="13621" y="17422"/>
                    <a:pt x="13703" y="17821"/>
                    <a:pt x="13755" y="18234"/>
                  </a:cubicBezTo>
                  <a:cubicBezTo>
                    <a:pt x="13666" y="18606"/>
                    <a:pt x="13667" y="19029"/>
                    <a:pt x="13755" y="19401"/>
                  </a:cubicBezTo>
                  <a:cubicBezTo>
                    <a:pt x="14271" y="21600"/>
                    <a:pt x="15804" y="20132"/>
                    <a:pt x="17024" y="20097"/>
                  </a:cubicBezTo>
                  <a:cubicBezTo>
                    <a:pt x="17885" y="20073"/>
                    <a:pt x="18778" y="20938"/>
                    <a:pt x="19640" y="20627"/>
                  </a:cubicBezTo>
                  <a:cubicBezTo>
                    <a:pt x="19972" y="20507"/>
                    <a:pt x="20272" y="20237"/>
                    <a:pt x="20583" y="20116"/>
                  </a:cubicBezTo>
                  <a:cubicBezTo>
                    <a:pt x="20832" y="20020"/>
                    <a:pt x="21085" y="20001"/>
                    <a:pt x="21349" y="20028"/>
                  </a:cubicBezTo>
                  <a:cubicBezTo>
                    <a:pt x="21419" y="20036"/>
                    <a:pt x="21495" y="20040"/>
                    <a:pt x="21545" y="19953"/>
                  </a:cubicBezTo>
                  <a:cubicBezTo>
                    <a:pt x="21594" y="19869"/>
                    <a:pt x="21600" y="19747"/>
                    <a:pt x="21595" y="19637"/>
                  </a:cubicBezTo>
                  <a:cubicBezTo>
                    <a:pt x="21586" y="19435"/>
                    <a:pt x="21542" y="19239"/>
                    <a:pt x="21459" y="19078"/>
                  </a:cubicBezTo>
                  <a:cubicBezTo>
                    <a:pt x="21222" y="18488"/>
                    <a:pt x="20847" y="18133"/>
                    <a:pt x="20446" y="18113"/>
                  </a:cubicBezTo>
                  <a:cubicBezTo>
                    <a:pt x="20161" y="18099"/>
                    <a:pt x="19868" y="18263"/>
                    <a:pt x="19590" y="18096"/>
                  </a:cubicBezTo>
                  <a:cubicBezTo>
                    <a:pt x="19334" y="17943"/>
                    <a:pt x="19148" y="17539"/>
                    <a:pt x="19113" y="17057"/>
                  </a:cubicBezTo>
                  <a:lnTo>
                    <a:pt x="18607" y="16706"/>
                  </a:lnTo>
                  <a:lnTo>
                    <a:pt x="18655" y="16350"/>
                  </a:lnTo>
                  <a:lnTo>
                    <a:pt x="18353" y="15984"/>
                  </a:lnTo>
                  <a:lnTo>
                    <a:pt x="18108" y="15822"/>
                  </a:lnTo>
                  <a:lnTo>
                    <a:pt x="18362" y="15623"/>
                  </a:lnTo>
                  <a:lnTo>
                    <a:pt x="17961" y="15536"/>
                  </a:lnTo>
                  <a:lnTo>
                    <a:pt x="17646" y="15642"/>
                  </a:lnTo>
                  <a:lnTo>
                    <a:pt x="17515" y="15893"/>
                  </a:lnTo>
                  <a:lnTo>
                    <a:pt x="17241" y="15815"/>
                  </a:lnTo>
                  <a:lnTo>
                    <a:pt x="17024" y="15608"/>
                  </a:lnTo>
                  <a:lnTo>
                    <a:pt x="16694" y="15682"/>
                  </a:lnTo>
                  <a:lnTo>
                    <a:pt x="16536" y="15683"/>
                  </a:lnTo>
                  <a:lnTo>
                    <a:pt x="16451" y="15488"/>
                  </a:lnTo>
                  <a:lnTo>
                    <a:pt x="16278" y="15193"/>
                  </a:lnTo>
                  <a:lnTo>
                    <a:pt x="16103" y="14957"/>
                  </a:lnTo>
                  <a:lnTo>
                    <a:pt x="16019" y="14771"/>
                  </a:lnTo>
                  <a:lnTo>
                    <a:pt x="15946" y="15041"/>
                  </a:lnTo>
                  <a:lnTo>
                    <a:pt x="15567" y="15499"/>
                  </a:lnTo>
                  <a:lnTo>
                    <a:pt x="15418" y="15234"/>
                  </a:lnTo>
                  <a:lnTo>
                    <a:pt x="15600" y="14935"/>
                  </a:lnTo>
                  <a:lnTo>
                    <a:pt x="15507" y="14747"/>
                  </a:lnTo>
                  <a:lnTo>
                    <a:pt x="15258" y="14887"/>
                  </a:lnTo>
                  <a:lnTo>
                    <a:pt x="15085" y="15175"/>
                  </a:lnTo>
                  <a:lnTo>
                    <a:pt x="14791" y="15282"/>
                  </a:lnTo>
                  <a:lnTo>
                    <a:pt x="14588" y="15299"/>
                  </a:lnTo>
                  <a:lnTo>
                    <a:pt x="14402" y="15623"/>
                  </a:lnTo>
                  <a:lnTo>
                    <a:pt x="14213" y="16285"/>
                  </a:lnTo>
                  <a:lnTo>
                    <a:pt x="13940" y="16672"/>
                  </a:lnTo>
                  <a:lnTo>
                    <a:pt x="13668" y="16813"/>
                  </a:lnTo>
                  <a:lnTo>
                    <a:pt x="13627" y="16465"/>
                  </a:lnTo>
                  <a:lnTo>
                    <a:pt x="13351" y="16260"/>
                  </a:lnTo>
                  <a:lnTo>
                    <a:pt x="13083" y="16238"/>
                  </a:lnTo>
                  <a:lnTo>
                    <a:pt x="12729" y="16639"/>
                  </a:lnTo>
                  <a:lnTo>
                    <a:pt x="12581" y="16632"/>
                  </a:lnTo>
                  <a:lnTo>
                    <a:pt x="12477" y="16425"/>
                  </a:lnTo>
                  <a:lnTo>
                    <a:pt x="12193" y="16075"/>
                  </a:lnTo>
                  <a:lnTo>
                    <a:pt x="11888" y="15469"/>
                  </a:lnTo>
                  <a:lnTo>
                    <a:pt x="11834" y="15253"/>
                  </a:lnTo>
                  <a:lnTo>
                    <a:pt x="11933" y="14595"/>
                  </a:lnTo>
                  <a:lnTo>
                    <a:pt x="11974" y="13936"/>
                  </a:lnTo>
                  <a:lnTo>
                    <a:pt x="12044" y="13368"/>
                  </a:lnTo>
                  <a:lnTo>
                    <a:pt x="11694" y="12882"/>
                  </a:lnTo>
                  <a:lnTo>
                    <a:pt x="11368" y="12781"/>
                  </a:lnTo>
                  <a:lnTo>
                    <a:pt x="11157" y="12816"/>
                  </a:lnTo>
                  <a:lnTo>
                    <a:pt x="10880" y="12825"/>
                  </a:lnTo>
                  <a:lnTo>
                    <a:pt x="10728" y="12825"/>
                  </a:lnTo>
                  <a:lnTo>
                    <a:pt x="10511" y="12845"/>
                  </a:lnTo>
                  <a:lnTo>
                    <a:pt x="10400" y="12762"/>
                  </a:lnTo>
                  <a:lnTo>
                    <a:pt x="10545" y="12431"/>
                  </a:lnTo>
                  <a:lnTo>
                    <a:pt x="10605" y="11817"/>
                  </a:lnTo>
                  <a:lnTo>
                    <a:pt x="10619" y="11524"/>
                  </a:lnTo>
                  <a:lnTo>
                    <a:pt x="10763" y="10960"/>
                  </a:lnTo>
                  <a:lnTo>
                    <a:pt x="10899" y="10373"/>
                  </a:lnTo>
                  <a:lnTo>
                    <a:pt x="10959" y="10078"/>
                  </a:lnTo>
                  <a:lnTo>
                    <a:pt x="10930" y="9734"/>
                  </a:lnTo>
                  <a:lnTo>
                    <a:pt x="10806" y="9842"/>
                  </a:lnTo>
                  <a:lnTo>
                    <a:pt x="10580" y="9776"/>
                  </a:lnTo>
                  <a:lnTo>
                    <a:pt x="10418" y="9838"/>
                  </a:lnTo>
                  <a:lnTo>
                    <a:pt x="10129" y="9963"/>
                  </a:lnTo>
                  <a:lnTo>
                    <a:pt x="9945" y="10140"/>
                  </a:lnTo>
                  <a:lnTo>
                    <a:pt x="9812" y="10904"/>
                  </a:lnTo>
                  <a:lnTo>
                    <a:pt x="9636" y="11256"/>
                  </a:lnTo>
                  <a:lnTo>
                    <a:pt x="9480" y="11445"/>
                  </a:lnTo>
                  <a:lnTo>
                    <a:pt x="9399" y="11330"/>
                  </a:lnTo>
                  <a:lnTo>
                    <a:pt x="8857" y="11605"/>
                  </a:lnTo>
                  <a:lnTo>
                    <a:pt x="8632" y="11457"/>
                  </a:lnTo>
                  <a:lnTo>
                    <a:pt x="8402" y="11257"/>
                  </a:lnTo>
                  <a:lnTo>
                    <a:pt x="8111" y="10754"/>
                  </a:lnTo>
                  <a:lnTo>
                    <a:pt x="7756" y="9819"/>
                  </a:lnTo>
                  <a:lnTo>
                    <a:pt x="7678" y="9263"/>
                  </a:lnTo>
                  <a:lnTo>
                    <a:pt x="7713" y="8426"/>
                  </a:lnTo>
                  <a:lnTo>
                    <a:pt x="7837" y="7584"/>
                  </a:lnTo>
                  <a:lnTo>
                    <a:pt x="7844" y="6798"/>
                  </a:lnTo>
                  <a:lnTo>
                    <a:pt x="7857" y="6520"/>
                  </a:lnTo>
                  <a:lnTo>
                    <a:pt x="8073" y="6141"/>
                  </a:lnTo>
                  <a:lnTo>
                    <a:pt x="8216" y="5991"/>
                  </a:lnTo>
                  <a:lnTo>
                    <a:pt x="8550" y="5714"/>
                  </a:lnTo>
                  <a:lnTo>
                    <a:pt x="8875" y="5339"/>
                  </a:lnTo>
                  <a:lnTo>
                    <a:pt x="9344" y="5469"/>
                  </a:lnTo>
                  <a:lnTo>
                    <a:pt x="9511" y="5410"/>
                  </a:lnTo>
                  <a:lnTo>
                    <a:pt x="9278" y="4748"/>
                  </a:lnTo>
                  <a:lnTo>
                    <a:pt x="8780" y="3511"/>
                  </a:lnTo>
                  <a:lnTo>
                    <a:pt x="8178" y="3159"/>
                  </a:lnTo>
                  <a:cubicBezTo>
                    <a:pt x="8120" y="3115"/>
                    <a:pt x="8060" y="3083"/>
                    <a:pt x="7998" y="3064"/>
                  </a:cubicBezTo>
                  <a:cubicBezTo>
                    <a:pt x="7939" y="3045"/>
                    <a:pt x="7878" y="3037"/>
                    <a:pt x="7818" y="3041"/>
                  </a:cubicBezTo>
                  <a:lnTo>
                    <a:pt x="7216" y="2938"/>
                  </a:lnTo>
                  <a:lnTo>
                    <a:pt x="6531" y="2575"/>
                  </a:lnTo>
                  <a:lnTo>
                    <a:pt x="6309" y="2150"/>
                  </a:lnTo>
                  <a:cubicBezTo>
                    <a:pt x="6236" y="2013"/>
                    <a:pt x="6173" y="1862"/>
                    <a:pt x="6121" y="1701"/>
                  </a:cubicBezTo>
                  <a:cubicBezTo>
                    <a:pt x="6054" y="1496"/>
                    <a:pt x="6002" y="1263"/>
                    <a:pt x="5890" y="1122"/>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grpSp>
      <p:sp>
        <p:nvSpPr>
          <p:cNvPr id="121" name="North America before 1754"/>
          <p:cNvSpPr txBox="1"/>
          <p:nvPr/>
        </p:nvSpPr>
        <p:spPr>
          <a:xfrm>
            <a:off x="273370" y="880312"/>
            <a:ext cx="6610646" cy="579828"/>
          </a:xfrm>
          <a:prstGeom prst="rect">
            <a:avLst/>
          </a:prstGeom>
          <a:ln w="12700">
            <a:miter lim="400000"/>
          </a:ln>
          <a:effectLst>
            <a:outerShdw blurRad="63500" dir="3454981" rotWithShape="0">
              <a:srgbClr val="FFFFFF"/>
            </a:outerShdw>
          </a:effectLst>
          <a:extLst>
            <a:ext uri="{C572A759-6A51-4108-AA02-DFA0A04FC94B}">
              <ma14:wrappingTextBoxFlag xmlns="" xmlns:ma14="http://schemas.microsoft.com/office/mac/drawingml/2011/main" val="1"/>
            </a:ext>
          </a:extLst>
        </p:spPr>
        <p:txBody>
          <a:bodyPr wrap="none" lIns="35650" tIns="35650" rIns="35650" bIns="35650" anchor="ctr">
            <a:spAutoFit/>
          </a:bodyPr>
          <a:lstStyle>
            <a:lvl1pPr>
              <a:defRPr sz="3300" b="1" cap="all">
                <a:solidFill>
                  <a:srgbClr val="000000"/>
                </a:solidFill>
                <a:latin typeface="Arial"/>
                <a:ea typeface="Arial"/>
                <a:cs typeface="Arial"/>
                <a:sym typeface="Arial"/>
              </a:defRPr>
            </a:lvl1pPr>
          </a:lstStyle>
          <a:p>
            <a:pPr algn="ctr" defTabSz="410037" fontAlgn="auto" hangingPunct="0">
              <a:spcBef>
                <a:spcPts val="0"/>
              </a:spcBef>
              <a:spcAft>
                <a:spcPts val="0"/>
              </a:spcAft>
            </a:pPr>
            <a:r>
              <a:rPr kern="0" dirty="0"/>
              <a:t>North America before 1754</a:t>
            </a:r>
          </a:p>
        </p:txBody>
      </p:sp>
      <p:pic>
        <p:nvPicPr>
          <p:cNvPr id="122" name="Rectangle" descr="Rectangle"/>
          <p:cNvPicPr>
            <a:picLocks/>
          </p:cNvPicPr>
          <p:nvPr/>
        </p:nvPicPr>
        <p:blipFill>
          <a:blip r:embed="rId4">
            <a:extLst/>
          </a:blip>
          <a:stretch>
            <a:fillRect/>
          </a:stretch>
        </p:blipFill>
        <p:spPr>
          <a:xfrm>
            <a:off x="199876" y="4810618"/>
            <a:ext cx="8219245" cy="1797027"/>
          </a:xfrm>
          <a:prstGeom prst="rect">
            <a:avLst/>
          </a:prstGeom>
          <a:effectLst>
            <a:reflection stA="43750" endPos="40000" dir="5400000" sy="-100000" algn="bl" rotWithShape="0"/>
          </a:effectLst>
        </p:spPr>
      </p:pic>
      <p:sp>
        <p:nvSpPr>
          <p:cNvPr id="123" name="french and Indian War"/>
          <p:cNvSpPr txBox="1"/>
          <p:nvPr/>
        </p:nvSpPr>
        <p:spPr>
          <a:xfrm>
            <a:off x="415486" y="4572078"/>
            <a:ext cx="6370626" cy="610605"/>
          </a:xfrm>
          <a:prstGeom prst="rect">
            <a:avLst/>
          </a:prstGeom>
          <a:ln w="12700">
            <a:miter lim="400000"/>
          </a:ln>
          <a:effectLst>
            <a:outerShdw blurRad="25400" dist="30754" dir="2560976" rotWithShape="0">
              <a:srgbClr val="000000"/>
            </a:outerShdw>
          </a:effectLst>
          <a:extLst>
            <a:ext uri="{C572A759-6A51-4108-AA02-DFA0A04FC94B}">
              <ma14:wrappingTextBoxFlag xmlns="" xmlns:ma14="http://schemas.microsoft.com/office/mac/drawingml/2011/main" val="1"/>
            </a:ext>
          </a:extLst>
        </p:spPr>
        <p:txBody>
          <a:bodyPr wrap="square" lIns="35650" tIns="35650" rIns="35650" bIns="35650" anchor="ctr">
            <a:spAutoFit/>
          </a:bodyPr>
          <a:lstStyle>
            <a:lvl1pPr algn="l">
              <a:defRPr sz="3500" cap="all" spc="-384">
                <a:effectLst>
                  <a:outerShdw dist="63500" dir="2580000" rotWithShape="0">
                    <a:srgbClr val="000000"/>
                  </a:outerShdw>
                </a:effectLst>
                <a:latin typeface="Arial Black"/>
                <a:ea typeface="Arial Black"/>
                <a:cs typeface="Arial Black"/>
                <a:sym typeface="Arial Black"/>
              </a:defRPr>
            </a:lvl1pPr>
          </a:lstStyle>
          <a:p>
            <a:pPr defTabSz="410037" fontAlgn="auto" hangingPunct="0">
              <a:spcBef>
                <a:spcPts val="0"/>
              </a:spcBef>
              <a:spcAft>
                <a:spcPts val="0"/>
              </a:spcAft>
            </a:pPr>
            <a:r>
              <a:rPr kern="0" dirty="0">
                <a:solidFill>
                  <a:srgbClr val="FFFFFF"/>
                </a:solidFill>
              </a:rPr>
              <a:t>french and Indian War</a:t>
            </a:r>
          </a:p>
        </p:txBody>
      </p:sp>
      <p:sp>
        <p:nvSpPr>
          <p:cNvPr id="124" name="Shape"/>
          <p:cNvSpPr/>
          <p:nvPr/>
        </p:nvSpPr>
        <p:spPr>
          <a:xfrm>
            <a:off x="4734409" y="3155529"/>
            <a:ext cx="1164773" cy="545970"/>
          </a:xfrm>
          <a:custGeom>
            <a:avLst/>
            <a:gdLst/>
            <a:ahLst/>
            <a:cxnLst>
              <a:cxn ang="0">
                <a:pos x="wd2" y="hd2"/>
              </a:cxn>
              <a:cxn ang="5400000">
                <a:pos x="wd2" y="hd2"/>
              </a:cxn>
              <a:cxn ang="10800000">
                <a:pos x="wd2" y="hd2"/>
              </a:cxn>
              <a:cxn ang="16200000">
                <a:pos x="wd2" y="hd2"/>
              </a:cxn>
            </a:cxnLst>
            <a:rect l="0" t="0" r="r" b="b"/>
            <a:pathLst>
              <a:path w="21297" h="21600" extrusionOk="0">
                <a:moveTo>
                  <a:pt x="18040" y="0"/>
                </a:moveTo>
                <a:lnTo>
                  <a:pt x="17110" y="621"/>
                </a:lnTo>
                <a:lnTo>
                  <a:pt x="15201" y="2764"/>
                </a:lnTo>
                <a:lnTo>
                  <a:pt x="12777" y="5374"/>
                </a:lnTo>
                <a:lnTo>
                  <a:pt x="10601" y="7353"/>
                </a:lnTo>
                <a:lnTo>
                  <a:pt x="8750" y="6938"/>
                </a:lnTo>
                <a:lnTo>
                  <a:pt x="6988" y="4435"/>
                </a:lnTo>
                <a:lnTo>
                  <a:pt x="5570" y="3486"/>
                </a:lnTo>
                <a:lnTo>
                  <a:pt x="3894" y="4220"/>
                </a:lnTo>
                <a:lnTo>
                  <a:pt x="2388" y="5779"/>
                </a:lnTo>
                <a:cubicBezTo>
                  <a:pt x="2467" y="7103"/>
                  <a:pt x="2347" y="8441"/>
                  <a:pt x="2049" y="9605"/>
                </a:cubicBezTo>
                <a:cubicBezTo>
                  <a:pt x="1844" y="10408"/>
                  <a:pt x="1559" y="11104"/>
                  <a:pt x="1375" y="11931"/>
                </a:cubicBezTo>
                <a:cubicBezTo>
                  <a:pt x="1154" y="12926"/>
                  <a:pt x="1102" y="14175"/>
                  <a:pt x="784" y="14964"/>
                </a:cubicBezTo>
                <a:cubicBezTo>
                  <a:pt x="336" y="16075"/>
                  <a:pt x="-303" y="17170"/>
                  <a:pt x="162" y="18082"/>
                </a:cubicBezTo>
                <a:cubicBezTo>
                  <a:pt x="414" y="18575"/>
                  <a:pt x="749" y="18306"/>
                  <a:pt x="1049" y="17939"/>
                </a:cubicBezTo>
                <a:cubicBezTo>
                  <a:pt x="1344" y="17580"/>
                  <a:pt x="1673" y="17190"/>
                  <a:pt x="2045" y="17157"/>
                </a:cubicBezTo>
                <a:cubicBezTo>
                  <a:pt x="2440" y="17121"/>
                  <a:pt x="2817" y="17518"/>
                  <a:pt x="3048" y="18213"/>
                </a:cubicBezTo>
                <a:cubicBezTo>
                  <a:pt x="3482" y="19002"/>
                  <a:pt x="4008" y="19513"/>
                  <a:pt x="4568" y="19691"/>
                </a:cubicBezTo>
                <a:cubicBezTo>
                  <a:pt x="5241" y="19905"/>
                  <a:pt x="5927" y="19630"/>
                  <a:pt x="6519" y="18909"/>
                </a:cubicBezTo>
                <a:cubicBezTo>
                  <a:pt x="6875" y="18592"/>
                  <a:pt x="7237" y="18311"/>
                  <a:pt x="7605" y="18065"/>
                </a:cubicBezTo>
                <a:cubicBezTo>
                  <a:pt x="7933" y="17845"/>
                  <a:pt x="8277" y="17663"/>
                  <a:pt x="8598" y="17894"/>
                </a:cubicBezTo>
                <a:cubicBezTo>
                  <a:pt x="8928" y="18132"/>
                  <a:pt x="9168" y="18763"/>
                  <a:pt x="9209" y="19521"/>
                </a:cubicBezTo>
                <a:cubicBezTo>
                  <a:pt x="9565" y="20054"/>
                  <a:pt x="9962" y="20453"/>
                  <a:pt x="10381" y="20698"/>
                </a:cubicBezTo>
                <a:cubicBezTo>
                  <a:pt x="10739" y="20908"/>
                  <a:pt x="11110" y="21003"/>
                  <a:pt x="11481" y="20981"/>
                </a:cubicBezTo>
                <a:lnTo>
                  <a:pt x="13260" y="21600"/>
                </a:lnTo>
                <a:lnTo>
                  <a:pt x="14798" y="18016"/>
                </a:lnTo>
                <a:lnTo>
                  <a:pt x="16653" y="12576"/>
                </a:lnTo>
                <a:cubicBezTo>
                  <a:pt x="16862" y="11505"/>
                  <a:pt x="17142" y="10517"/>
                  <a:pt x="17487" y="9631"/>
                </a:cubicBezTo>
                <a:cubicBezTo>
                  <a:pt x="17745" y="8971"/>
                  <a:pt x="18038" y="8370"/>
                  <a:pt x="18364" y="7851"/>
                </a:cubicBezTo>
                <a:cubicBezTo>
                  <a:pt x="18732" y="7269"/>
                  <a:pt x="19135" y="6801"/>
                  <a:pt x="19562" y="6461"/>
                </a:cubicBezTo>
                <a:lnTo>
                  <a:pt x="21297" y="3937"/>
                </a:lnTo>
                <a:lnTo>
                  <a:pt x="20193" y="1235"/>
                </a:lnTo>
                <a:lnTo>
                  <a:pt x="18040" y="0"/>
                </a:lnTo>
                <a:close/>
              </a:path>
            </a:pathLst>
          </a:custGeom>
          <a:solidFill>
            <a:schemeClr val="accent5">
              <a:hueOff val="243052"/>
              <a:satOff val="19712"/>
              <a:lumOff val="-10957"/>
              <a:alpha val="45654"/>
            </a:schemeClr>
          </a:solidFill>
          <a:ln w="12700">
            <a:miter lim="400000"/>
          </a:ln>
        </p:spPr>
        <p:txBody>
          <a:bodyPr lIns="35650" tIns="35650" rIns="35650" bIns="35650" anchor="ct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28" name="Shape"/>
          <p:cNvSpPr/>
          <p:nvPr/>
        </p:nvSpPr>
        <p:spPr>
          <a:xfrm>
            <a:off x="4135311" y="813958"/>
            <a:ext cx="1853527" cy="1624132"/>
          </a:xfrm>
          <a:custGeom>
            <a:avLst/>
            <a:gdLst/>
            <a:ahLst/>
            <a:cxnLst>
              <a:cxn ang="0">
                <a:pos x="wd2" y="hd2"/>
              </a:cxn>
              <a:cxn ang="5400000">
                <a:pos x="wd2" y="hd2"/>
              </a:cxn>
              <a:cxn ang="10800000">
                <a:pos x="wd2" y="hd2"/>
              </a:cxn>
              <a:cxn ang="16200000">
                <a:pos x="wd2" y="hd2"/>
              </a:cxn>
            </a:cxnLst>
            <a:rect l="0" t="0" r="r" b="b"/>
            <a:pathLst>
              <a:path w="21600" h="21519" extrusionOk="0">
                <a:moveTo>
                  <a:pt x="15462" y="349"/>
                </a:moveTo>
                <a:cubicBezTo>
                  <a:pt x="15348" y="278"/>
                  <a:pt x="15228" y="218"/>
                  <a:pt x="15105" y="171"/>
                </a:cubicBezTo>
                <a:cubicBezTo>
                  <a:pt x="14456" y="-81"/>
                  <a:pt x="13758" y="6"/>
                  <a:pt x="13076" y="55"/>
                </a:cubicBezTo>
                <a:cubicBezTo>
                  <a:pt x="12171" y="119"/>
                  <a:pt x="11264" y="112"/>
                  <a:pt x="10360" y="32"/>
                </a:cubicBezTo>
                <a:lnTo>
                  <a:pt x="9501" y="502"/>
                </a:lnTo>
                <a:lnTo>
                  <a:pt x="7585" y="881"/>
                </a:lnTo>
                <a:lnTo>
                  <a:pt x="6062" y="1174"/>
                </a:lnTo>
                <a:lnTo>
                  <a:pt x="4573" y="2153"/>
                </a:lnTo>
                <a:lnTo>
                  <a:pt x="4016" y="3267"/>
                </a:lnTo>
                <a:lnTo>
                  <a:pt x="2282" y="5271"/>
                </a:lnTo>
                <a:lnTo>
                  <a:pt x="109" y="7891"/>
                </a:lnTo>
                <a:lnTo>
                  <a:pt x="0" y="10792"/>
                </a:lnTo>
                <a:lnTo>
                  <a:pt x="1907" y="12286"/>
                </a:lnTo>
                <a:lnTo>
                  <a:pt x="2627" y="14212"/>
                </a:lnTo>
                <a:lnTo>
                  <a:pt x="4716" y="14227"/>
                </a:lnTo>
                <a:lnTo>
                  <a:pt x="6084" y="13885"/>
                </a:lnTo>
                <a:lnTo>
                  <a:pt x="7622" y="14555"/>
                </a:lnTo>
                <a:lnTo>
                  <a:pt x="9348" y="15800"/>
                </a:lnTo>
                <a:lnTo>
                  <a:pt x="13146" y="17090"/>
                </a:lnTo>
                <a:lnTo>
                  <a:pt x="14367" y="19137"/>
                </a:lnTo>
                <a:cubicBezTo>
                  <a:pt x="15028" y="19819"/>
                  <a:pt x="15776" y="20384"/>
                  <a:pt x="16586" y="20811"/>
                </a:cubicBezTo>
                <a:cubicBezTo>
                  <a:pt x="17184" y="21126"/>
                  <a:pt x="17812" y="21364"/>
                  <a:pt x="18457" y="21519"/>
                </a:cubicBezTo>
                <a:lnTo>
                  <a:pt x="20008" y="19782"/>
                </a:lnTo>
                <a:lnTo>
                  <a:pt x="20088" y="18481"/>
                </a:lnTo>
                <a:cubicBezTo>
                  <a:pt x="20084" y="18319"/>
                  <a:pt x="20075" y="18156"/>
                  <a:pt x="20059" y="17995"/>
                </a:cubicBezTo>
                <a:cubicBezTo>
                  <a:pt x="20044" y="17840"/>
                  <a:pt x="20024" y="17686"/>
                  <a:pt x="19998" y="17533"/>
                </a:cubicBezTo>
                <a:lnTo>
                  <a:pt x="21580" y="14645"/>
                </a:lnTo>
                <a:lnTo>
                  <a:pt x="21600" y="11190"/>
                </a:lnTo>
                <a:lnTo>
                  <a:pt x="20968" y="8549"/>
                </a:lnTo>
                <a:lnTo>
                  <a:pt x="20947" y="6885"/>
                </a:lnTo>
                <a:lnTo>
                  <a:pt x="20964" y="6456"/>
                </a:lnTo>
                <a:lnTo>
                  <a:pt x="20266" y="6210"/>
                </a:lnTo>
                <a:lnTo>
                  <a:pt x="19749" y="6241"/>
                </a:lnTo>
                <a:lnTo>
                  <a:pt x="19055" y="6422"/>
                </a:lnTo>
                <a:lnTo>
                  <a:pt x="18845" y="6746"/>
                </a:lnTo>
                <a:lnTo>
                  <a:pt x="19149" y="7520"/>
                </a:lnTo>
                <a:lnTo>
                  <a:pt x="18958" y="8408"/>
                </a:lnTo>
                <a:lnTo>
                  <a:pt x="19522" y="9044"/>
                </a:lnTo>
                <a:lnTo>
                  <a:pt x="19357" y="9678"/>
                </a:lnTo>
                <a:lnTo>
                  <a:pt x="18645" y="10566"/>
                </a:lnTo>
                <a:lnTo>
                  <a:pt x="18274" y="11050"/>
                </a:lnTo>
                <a:lnTo>
                  <a:pt x="19145" y="11385"/>
                </a:lnTo>
                <a:lnTo>
                  <a:pt x="20087" y="12052"/>
                </a:lnTo>
                <a:lnTo>
                  <a:pt x="20392" y="12751"/>
                </a:lnTo>
                <a:lnTo>
                  <a:pt x="20428" y="13672"/>
                </a:lnTo>
                <a:lnTo>
                  <a:pt x="19684" y="14660"/>
                </a:lnTo>
                <a:lnTo>
                  <a:pt x="18232" y="15340"/>
                </a:lnTo>
                <a:lnTo>
                  <a:pt x="17100" y="15679"/>
                </a:lnTo>
                <a:lnTo>
                  <a:pt x="17625" y="16526"/>
                </a:lnTo>
                <a:lnTo>
                  <a:pt x="18433" y="18402"/>
                </a:lnTo>
                <a:lnTo>
                  <a:pt x="18089" y="19194"/>
                </a:lnTo>
                <a:cubicBezTo>
                  <a:pt x="18091" y="19274"/>
                  <a:pt x="18091" y="19353"/>
                  <a:pt x="18090" y="19432"/>
                </a:cubicBezTo>
                <a:cubicBezTo>
                  <a:pt x="18089" y="19522"/>
                  <a:pt x="18086" y="19612"/>
                  <a:pt x="18082" y="19702"/>
                </a:cubicBezTo>
                <a:lnTo>
                  <a:pt x="17600" y="19740"/>
                </a:lnTo>
                <a:lnTo>
                  <a:pt x="17238" y="19880"/>
                </a:lnTo>
                <a:lnTo>
                  <a:pt x="16235" y="19577"/>
                </a:lnTo>
                <a:lnTo>
                  <a:pt x="14477" y="18033"/>
                </a:lnTo>
                <a:cubicBezTo>
                  <a:pt x="14454" y="17736"/>
                  <a:pt x="14420" y="17440"/>
                  <a:pt x="14375" y="17147"/>
                </a:cubicBezTo>
                <a:cubicBezTo>
                  <a:pt x="14328" y="16849"/>
                  <a:pt x="14270" y="16553"/>
                  <a:pt x="14200" y="16261"/>
                </a:cubicBezTo>
                <a:lnTo>
                  <a:pt x="14418" y="15467"/>
                </a:lnTo>
                <a:lnTo>
                  <a:pt x="13705" y="15252"/>
                </a:lnTo>
                <a:lnTo>
                  <a:pt x="11521" y="15199"/>
                </a:lnTo>
                <a:lnTo>
                  <a:pt x="9984" y="14425"/>
                </a:lnTo>
                <a:lnTo>
                  <a:pt x="8638" y="14067"/>
                </a:lnTo>
                <a:lnTo>
                  <a:pt x="8010" y="13472"/>
                </a:lnTo>
                <a:lnTo>
                  <a:pt x="6485" y="12957"/>
                </a:lnTo>
                <a:lnTo>
                  <a:pt x="5277" y="12730"/>
                </a:lnTo>
                <a:lnTo>
                  <a:pt x="4378" y="12804"/>
                </a:lnTo>
                <a:lnTo>
                  <a:pt x="3433" y="13127"/>
                </a:lnTo>
                <a:lnTo>
                  <a:pt x="3179" y="12612"/>
                </a:lnTo>
                <a:lnTo>
                  <a:pt x="2826" y="11203"/>
                </a:lnTo>
                <a:lnTo>
                  <a:pt x="2110" y="10864"/>
                </a:lnTo>
                <a:lnTo>
                  <a:pt x="1428" y="10738"/>
                </a:lnTo>
                <a:lnTo>
                  <a:pt x="933" y="10323"/>
                </a:lnTo>
                <a:lnTo>
                  <a:pt x="782" y="9610"/>
                </a:lnTo>
                <a:lnTo>
                  <a:pt x="1132" y="8529"/>
                </a:lnTo>
                <a:lnTo>
                  <a:pt x="2048" y="7334"/>
                </a:lnTo>
                <a:lnTo>
                  <a:pt x="3320" y="6504"/>
                </a:lnTo>
                <a:lnTo>
                  <a:pt x="3749" y="5847"/>
                </a:lnTo>
                <a:lnTo>
                  <a:pt x="5330" y="5660"/>
                </a:lnTo>
                <a:lnTo>
                  <a:pt x="4908" y="4786"/>
                </a:lnTo>
                <a:lnTo>
                  <a:pt x="5899" y="4703"/>
                </a:lnTo>
                <a:lnTo>
                  <a:pt x="6859" y="4379"/>
                </a:lnTo>
                <a:lnTo>
                  <a:pt x="7643" y="4485"/>
                </a:lnTo>
                <a:lnTo>
                  <a:pt x="8972" y="3132"/>
                </a:lnTo>
                <a:lnTo>
                  <a:pt x="6221" y="2245"/>
                </a:lnTo>
                <a:lnTo>
                  <a:pt x="8246" y="2669"/>
                </a:lnTo>
                <a:lnTo>
                  <a:pt x="9176" y="2603"/>
                </a:lnTo>
                <a:lnTo>
                  <a:pt x="10219" y="1923"/>
                </a:lnTo>
                <a:lnTo>
                  <a:pt x="9983" y="1705"/>
                </a:lnTo>
                <a:lnTo>
                  <a:pt x="9657" y="1389"/>
                </a:lnTo>
                <a:lnTo>
                  <a:pt x="9486" y="1282"/>
                </a:lnTo>
                <a:lnTo>
                  <a:pt x="10380" y="1210"/>
                </a:lnTo>
                <a:lnTo>
                  <a:pt x="11424" y="1404"/>
                </a:lnTo>
                <a:lnTo>
                  <a:pt x="12460" y="2272"/>
                </a:lnTo>
                <a:lnTo>
                  <a:pt x="13247" y="2300"/>
                </a:lnTo>
                <a:lnTo>
                  <a:pt x="12928" y="1766"/>
                </a:lnTo>
                <a:lnTo>
                  <a:pt x="12531" y="1605"/>
                </a:lnTo>
                <a:lnTo>
                  <a:pt x="13453" y="1306"/>
                </a:lnTo>
                <a:lnTo>
                  <a:pt x="14475" y="1004"/>
                </a:lnTo>
                <a:lnTo>
                  <a:pt x="15462" y="349"/>
                </a:lnTo>
                <a:close/>
              </a:path>
            </a:pathLst>
          </a:custGeom>
          <a:solidFill>
            <a:schemeClr val="accent3">
              <a:hueOff val="1072396"/>
              <a:satOff val="5650"/>
              <a:lumOff val="-11199"/>
              <a:alpha val="49162"/>
            </a:schemeClr>
          </a:solidFill>
          <a:ln w="12700">
            <a:miter lim="400000"/>
          </a:ln>
        </p:spPr>
        <p:txBody>
          <a:bodyPr lIns="35650" tIns="35650" rIns="35650" bIns="35650" anchor="ctr"/>
          <a:lstStyle/>
          <a:p>
            <a:pPr algn="ctr" defTabSz="410037"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29" name="(7 Years War)France &amp; Natives vs. Britain 1754 - 1763…"/>
          <p:cNvSpPr txBox="1"/>
          <p:nvPr/>
        </p:nvSpPr>
        <p:spPr>
          <a:xfrm>
            <a:off x="273292" y="5012820"/>
            <a:ext cx="8004574" cy="1546890"/>
          </a:xfrm>
          <a:prstGeom prst="rect">
            <a:avLst/>
          </a:prstGeom>
          <a:ln w="12700">
            <a:miter lim="400000"/>
          </a:ln>
          <a:extLst>
            <a:ext uri="{C572A759-6A51-4108-AA02-DFA0A04FC94B}">
              <ma14:wrappingTextBoxFlag xmlns="" xmlns:ma14="http://schemas.microsoft.com/office/mac/drawingml/2011/main" val="1"/>
            </a:ext>
          </a:extLst>
        </p:spPr>
        <p:txBody>
          <a:bodyPr wrap="square" lIns="35650" tIns="35650" rIns="35650" bIns="35650" anchor="ctr">
            <a:spAutoFit/>
          </a:bodyPr>
          <a:lstStyle/>
          <a:p>
            <a:pPr marL="0" lvl="1" indent="98053" defTabSz="410037" fontAlgn="auto" hangingPunct="0">
              <a:lnSpc>
                <a:spcPts val="2250"/>
              </a:lnSpc>
              <a:spcBef>
                <a:spcPts val="0"/>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(7 Years War)</a:t>
            </a:r>
            <a:r>
              <a:rPr lang="en-US" sz="2000" kern="0" dirty="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France &amp; Natives vs. Britain 1754 </a:t>
            </a:r>
            <a:r>
              <a:rPr lang="en-US" sz="2000" kern="0" dirty="0">
                <a:solidFill>
                  <a:srgbClr val="FFFFFF"/>
                </a:solidFill>
                <a:latin typeface="Arial"/>
                <a:ea typeface="Arial"/>
                <a:cs typeface="Arial"/>
                <a:sym typeface="Arial"/>
              </a:rPr>
              <a:t>–</a:t>
            </a:r>
            <a:r>
              <a:rPr sz="2000" kern="0" dirty="0">
                <a:solidFill>
                  <a:srgbClr val="FFFFFF"/>
                </a:solidFill>
                <a:latin typeface="Arial"/>
                <a:ea typeface="Arial"/>
                <a:cs typeface="Arial"/>
                <a:sym typeface="Arial"/>
              </a:rPr>
              <a:t> 1763</a:t>
            </a:r>
            <a:r>
              <a:rPr lang="en-US" sz="2000" kern="0" dirty="0">
                <a:solidFill>
                  <a:srgbClr val="FFFFFF"/>
                </a:solidFill>
                <a:latin typeface="Arial"/>
                <a:ea typeface="Arial"/>
                <a:cs typeface="Arial"/>
                <a:sym typeface="Arial"/>
              </a:rPr>
              <a:t>. Britain wanted French-controlled land: the </a:t>
            </a:r>
            <a:r>
              <a:rPr lang="en-US" sz="2000" u="sng" kern="0" dirty="0">
                <a:solidFill>
                  <a:srgbClr val="FFFFFF"/>
                </a:solidFill>
                <a:latin typeface="Arial"/>
                <a:ea typeface="Arial"/>
                <a:cs typeface="Arial"/>
                <a:sym typeface="Arial"/>
              </a:rPr>
              <a:t>Ohio River Valley</a:t>
            </a:r>
            <a:r>
              <a:rPr lang="en-US" sz="2000" kern="0" dirty="0">
                <a:solidFill>
                  <a:srgbClr val="FFFFFF"/>
                </a:solidFill>
                <a:latin typeface="Arial"/>
                <a:ea typeface="Arial"/>
                <a:cs typeface="Arial"/>
                <a:sym typeface="Arial"/>
              </a:rPr>
              <a:t>.</a:t>
            </a:r>
            <a:r>
              <a:rPr sz="2000" kern="0" dirty="0">
                <a:solidFill>
                  <a:srgbClr val="FFFFFF"/>
                </a:solidFill>
                <a:latin typeface="Arial"/>
                <a:ea typeface="Arial"/>
                <a:cs typeface="Arial"/>
                <a:sym typeface="Arial"/>
              </a:rPr>
              <a:t> </a:t>
            </a:r>
          </a:p>
          <a:p>
            <a:pPr marL="464462" lvl="2" indent="-238098" defTabSz="410037" fontAlgn="auto" hangingPunct="0">
              <a:lnSpc>
                <a:spcPts val="2250"/>
              </a:lnSpc>
              <a:spcBef>
                <a:spcPts val="0"/>
              </a:spcBef>
              <a:spcAft>
                <a:spcPts val="0"/>
              </a:spcAft>
              <a:buSzPct val="75000"/>
              <a:buFontTx/>
              <a:buChar char="-"/>
              <a:defRPr sz="2900">
                <a:latin typeface="Arial"/>
                <a:ea typeface="Arial"/>
                <a:cs typeface="Arial"/>
                <a:sym typeface="Arial"/>
              </a:defRPr>
            </a:pPr>
            <a:r>
              <a:rPr sz="2000" kern="0" dirty="0">
                <a:solidFill>
                  <a:srgbClr val="FFFFFF"/>
                </a:solidFill>
                <a:latin typeface="Arial"/>
                <a:ea typeface="Arial"/>
                <a:cs typeface="Arial"/>
                <a:sym typeface="Arial"/>
              </a:rPr>
              <a:t>Britain wins</a:t>
            </a:r>
            <a:endParaRPr lang="en-US" sz="2000" kern="0" dirty="0">
              <a:solidFill>
                <a:srgbClr val="FFFFFF"/>
              </a:solidFill>
              <a:latin typeface="Arial"/>
              <a:ea typeface="Arial"/>
              <a:cs typeface="Arial"/>
              <a:sym typeface="Arial"/>
            </a:endParaRPr>
          </a:p>
          <a:p>
            <a:pPr marL="464462" lvl="2" indent="-238098" defTabSz="410037" fontAlgn="auto" hangingPunct="0">
              <a:lnSpc>
                <a:spcPts val="2250"/>
              </a:lnSpc>
              <a:spcBef>
                <a:spcPts val="0"/>
              </a:spcBef>
              <a:spcAft>
                <a:spcPts val="0"/>
              </a:spcAft>
              <a:buSzPct val="75000"/>
              <a:buFontTx/>
              <a:buChar char="-"/>
              <a:defRPr sz="2900">
                <a:latin typeface="Arial"/>
                <a:ea typeface="Arial"/>
                <a:cs typeface="Arial"/>
                <a:sym typeface="Arial"/>
              </a:defRPr>
            </a:pPr>
            <a:r>
              <a:rPr lang="en-US" sz="2000" b="1" u="sng" dirty="0"/>
              <a:t>Treaty of Paris 1763</a:t>
            </a:r>
            <a:r>
              <a:rPr lang="en-US" sz="2000" dirty="0"/>
              <a:t> - France lost most of its land </a:t>
            </a:r>
            <a:r>
              <a:rPr lang="en-US" sz="2000" dirty="0" smtClean="0"/>
              <a:t>in Canada and east of the Ohio River in </a:t>
            </a:r>
            <a:r>
              <a:rPr lang="en-US" sz="2000" dirty="0"/>
              <a:t>N. America to Britain</a:t>
            </a:r>
            <a:endParaRPr sz="2000" kern="0" dirty="0">
              <a:solidFill>
                <a:srgbClr val="FFFFFF"/>
              </a:solidFill>
              <a:latin typeface="Arial"/>
              <a:ea typeface="Arial"/>
              <a:cs typeface="Arial"/>
              <a:sym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5235" y="3263817"/>
            <a:ext cx="20288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939547"/>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9000">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14:bounceEnd="59000">
                                          <p:cBhvr additive="base">
                                            <p:cTn id="7" dur="1000" fill="hold"/>
                                            <p:tgtEl>
                                              <p:spTgt spid="122"/>
                                            </p:tgtEl>
                                            <p:attrNameLst>
                                              <p:attrName>ppt_x</p:attrName>
                                            </p:attrNameLst>
                                          </p:cBhvr>
                                          <p:tavLst>
                                            <p:tav tm="0">
                                              <p:val>
                                                <p:strVal val="1+#ppt_w/2"/>
                                              </p:val>
                                            </p:tav>
                                            <p:tav tm="100000">
                                              <p:val>
                                                <p:strVal val="#ppt_x"/>
                                              </p:val>
                                            </p:tav>
                                          </p:tavLst>
                                        </p:anim>
                                        <p:anim calcmode="lin" valueType="num" p14:bounceEnd="59000">
                                          <p:cBhvr additive="base">
                                            <p:cTn id="8" dur="1000" fill="hold"/>
                                            <p:tgtEl>
                                              <p:spTgt spid="122"/>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300"/>
                                      </p:stCondLst>
                                      <p:iterate>
                                        <p:tmAbs val="0"/>
                                      </p:iterate>
                                      <p:childTnLst>
                                        <p:set>
                                          <p:cBhvr>
                                            <p:cTn id="10" fill="hold"/>
                                            <p:tgtEl>
                                              <p:spTgt spid="105"/>
                                            </p:tgtEl>
                                            <p:attrNameLst>
                                              <p:attrName>style.visibility</p:attrName>
                                            </p:attrNameLst>
                                          </p:cBhvr>
                                          <p:to>
                                            <p:strVal val="visible"/>
                                          </p:to>
                                        </p:set>
                                        <p:animEffect transition="in" filter="wipe(up)">
                                          <p:cBhvr>
                                            <p:cTn id="11" dur="4000"/>
                                            <p:tgtEl>
                                              <p:spTgt spid="105"/>
                                            </p:tgtEl>
                                          </p:cBhvr>
                                        </p:animEffect>
                                      </p:childTnLst>
                                    </p:cTn>
                                  </p:par>
                                  <p:par>
                                    <p:cTn id="12" presetID="2" presetClass="entr" presetSubtype="8" fill="hold" grpId="0" nodeType="withEffect" p14:presetBounceEnd="60000">
                                      <p:stCondLst>
                                        <p:cond delay="300"/>
                                      </p:stCondLst>
                                      <p:childTnLst>
                                        <p:set>
                                          <p:cBhvr>
                                            <p:cTn id="13" dur="1" fill="hold">
                                              <p:stCondLst>
                                                <p:cond delay="0"/>
                                              </p:stCondLst>
                                            </p:cTn>
                                            <p:tgtEl>
                                              <p:spTgt spid="123"/>
                                            </p:tgtEl>
                                            <p:attrNameLst>
                                              <p:attrName>style.visibility</p:attrName>
                                            </p:attrNameLst>
                                          </p:cBhvr>
                                          <p:to>
                                            <p:strVal val="visible"/>
                                          </p:to>
                                        </p:set>
                                        <p:anim calcmode="lin" valueType="num" p14:bounceEnd="60000">
                                          <p:cBhvr additive="base">
                                            <p:cTn id="14" dur="1000" fill="hold"/>
                                            <p:tgtEl>
                                              <p:spTgt spid="123"/>
                                            </p:tgtEl>
                                            <p:attrNameLst>
                                              <p:attrName>ppt_x</p:attrName>
                                            </p:attrNameLst>
                                          </p:cBhvr>
                                          <p:tavLst>
                                            <p:tav tm="0">
                                              <p:val>
                                                <p:strVal val="0-#ppt_w/2"/>
                                              </p:val>
                                            </p:tav>
                                            <p:tav tm="100000">
                                              <p:val>
                                                <p:strVal val="#ppt_x"/>
                                              </p:val>
                                            </p:tav>
                                          </p:tavLst>
                                        </p:anim>
                                        <p:anim calcmode="lin" valueType="num" p14:bounceEnd="60000">
                                          <p:cBhvr additive="base">
                                            <p:cTn id="15" dur="1000" fill="hold"/>
                                            <p:tgtEl>
                                              <p:spTgt spid="123"/>
                                            </p:tgtEl>
                                            <p:attrNameLst>
                                              <p:attrName>ppt_y</p:attrName>
                                            </p:attrNameLst>
                                          </p:cBhvr>
                                          <p:tavLst>
                                            <p:tav tm="0">
                                              <p:val>
                                                <p:strVal val="#ppt_y"/>
                                              </p:val>
                                            </p:tav>
                                            <p:tav tm="100000">
                                              <p:val>
                                                <p:strVal val="#ppt_y"/>
                                              </p:val>
                                            </p:tav>
                                          </p:tavLst>
                                        </p:anim>
                                      </p:childTnLst>
                                    </p:cTn>
                                  </p:par>
                                </p:childTnLst>
                              </p:cTn>
                            </p:par>
                            <p:par>
                              <p:cTn id="16" fill="hold">
                                <p:stCondLst>
                                  <p:cond delay="4300"/>
                                </p:stCondLst>
                                <p:childTnLst>
                                  <p:par>
                                    <p:cTn id="17" presetID="22" presetClass="entr" presetSubtype="4" fill="hold" grpId="0" nodeType="afterEffect">
                                      <p:stCondLst>
                                        <p:cond delay="0"/>
                                      </p:stCondLst>
                                      <p:iterate>
                                        <p:tmAbs val="0"/>
                                      </p:iterate>
                                      <p:childTnLst>
                                        <p:set>
                                          <p:cBhvr>
                                            <p:cTn id="18" fill="hold"/>
                                            <p:tgtEl>
                                              <p:spTgt spid="111"/>
                                            </p:tgtEl>
                                            <p:attrNameLst>
                                              <p:attrName>style.visibility</p:attrName>
                                            </p:attrNameLst>
                                          </p:cBhvr>
                                          <p:to>
                                            <p:strVal val="visible"/>
                                          </p:to>
                                        </p:set>
                                        <p:animEffect transition="in" filter="wipe(down)">
                                          <p:cBhvr>
                                            <p:cTn id="19" dur="3250"/>
                                            <p:tgtEl>
                                              <p:spTgt spid="111"/>
                                            </p:tgtEl>
                                          </p:cBhvr>
                                        </p:animEffect>
                                      </p:childTnLst>
                                    </p:cTn>
                                  </p:par>
                                </p:childTnLst>
                              </p:cTn>
                            </p:par>
                            <p:par>
                              <p:cTn id="20" fill="hold">
                                <p:stCondLst>
                                  <p:cond delay="7550"/>
                                </p:stCondLst>
                                <p:childTnLst>
                                  <p:par>
                                    <p:cTn id="21" presetID="2" presetClass="entr" presetSubtype="8" fill="hold" grpId="0" nodeType="afterEffect" p14:presetBounceEnd="60000">
                                      <p:stCondLst>
                                        <p:cond delay="500"/>
                                      </p:stCondLst>
                                      <p:childTnLst>
                                        <p:set>
                                          <p:cBhvr>
                                            <p:cTn id="22" dur="1" fill="hold">
                                              <p:stCondLst>
                                                <p:cond delay="0"/>
                                              </p:stCondLst>
                                            </p:cTn>
                                            <p:tgtEl>
                                              <p:spTgt spid="129"/>
                                            </p:tgtEl>
                                            <p:attrNameLst>
                                              <p:attrName>style.visibility</p:attrName>
                                            </p:attrNameLst>
                                          </p:cBhvr>
                                          <p:to>
                                            <p:strVal val="visible"/>
                                          </p:to>
                                        </p:set>
                                        <p:anim calcmode="lin" valueType="num" p14:bounceEnd="60000">
                                          <p:cBhvr additive="base">
                                            <p:cTn id="23" dur="1000" fill="hold"/>
                                            <p:tgtEl>
                                              <p:spTgt spid="129"/>
                                            </p:tgtEl>
                                            <p:attrNameLst>
                                              <p:attrName>ppt_x</p:attrName>
                                            </p:attrNameLst>
                                          </p:cBhvr>
                                          <p:tavLst>
                                            <p:tav tm="0">
                                              <p:val>
                                                <p:strVal val="0-#ppt_w/2"/>
                                              </p:val>
                                            </p:tav>
                                            <p:tav tm="100000">
                                              <p:val>
                                                <p:strVal val="#ppt_x"/>
                                              </p:val>
                                            </p:tav>
                                          </p:tavLst>
                                        </p:anim>
                                        <p:anim calcmode="lin" valueType="num" p14:bounceEnd="60000">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22" presetClass="entr" presetSubtype="2" fill="hold" grpId="0" nodeType="withEffect">
                                      <p:stCondLst>
                                        <p:cond delay="0"/>
                                      </p:stCondLst>
                                      <p:iterate>
                                        <p:tmAbs val="0"/>
                                      </p:iterate>
                                      <p:childTnLst>
                                        <p:set>
                                          <p:cBhvr>
                                            <p:cTn id="26" fill="hold"/>
                                            <p:tgtEl>
                                              <p:spTgt spid="128"/>
                                            </p:tgtEl>
                                            <p:attrNameLst>
                                              <p:attrName>style.visibility</p:attrName>
                                            </p:attrNameLst>
                                          </p:cBhvr>
                                          <p:to>
                                            <p:strVal val="visible"/>
                                          </p:to>
                                        </p:set>
                                        <p:animEffect transition="in" filter="wipe(right)">
                                          <p:cBhvr>
                                            <p:cTn id="27" dur="2500"/>
                                            <p:tgtEl>
                                              <p:spTgt spid="128"/>
                                            </p:tgtEl>
                                          </p:cBhvr>
                                        </p:animEffect>
                                      </p:childTnLst>
                                    </p:cTn>
                                  </p:par>
                                  <p:par>
                                    <p:cTn id="28" presetID="22" presetClass="entr" presetSubtype="2" fill="hold" grpId="0" nodeType="withEffect">
                                      <p:stCondLst>
                                        <p:cond delay="400"/>
                                      </p:stCondLst>
                                      <p:iterate>
                                        <p:tmAbs val="0"/>
                                      </p:iterate>
                                      <p:childTnLst>
                                        <p:set>
                                          <p:cBhvr>
                                            <p:cTn id="29" fill="hold"/>
                                            <p:tgtEl>
                                              <p:spTgt spid="108"/>
                                            </p:tgtEl>
                                            <p:attrNameLst>
                                              <p:attrName>style.visibility</p:attrName>
                                            </p:attrNameLst>
                                          </p:cBhvr>
                                          <p:to>
                                            <p:strVal val="visible"/>
                                          </p:to>
                                        </p:set>
                                        <p:animEffect transition="in" filter="wipe(right)">
                                          <p:cBhvr>
                                            <p:cTn id="30" dur="2750"/>
                                            <p:tgtEl>
                                              <p:spTgt spid="108"/>
                                            </p:tgtEl>
                                          </p:cBhvr>
                                        </p:animEffect>
                                      </p:childTnLst>
                                    </p:cTn>
                                  </p:par>
                                  <p:par>
                                    <p:cTn id="31" presetID="22" presetClass="entr" presetSubtype="2" fill="hold" grpId="0" nodeType="withEffect">
                                      <p:stCondLst>
                                        <p:cond delay="200"/>
                                      </p:stCondLst>
                                      <p:iterate>
                                        <p:tmAbs val="0"/>
                                      </p:iterate>
                                      <p:childTnLst>
                                        <p:set>
                                          <p:cBhvr>
                                            <p:cTn id="32" fill="hold"/>
                                            <p:tgtEl>
                                              <p:spTgt spid="124"/>
                                            </p:tgtEl>
                                            <p:attrNameLst>
                                              <p:attrName>style.visibility</p:attrName>
                                            </p:attrNameLst>
                                          </p:cBhvr>
                                          <p:to>
                                            <p:strVal val="visible"/>
                                          </p:to>
                                        </p:set>
                                        <p:animEffect transition="in" filter="wipe(right)">
                                          <p:cBhvr>
                                            <p:cTn id="33"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dvAuto="0"/>
          <p:bldP spid="108" grpId="0" animBg="1" advAuto="0"/>
          <p:bldP spid="111" grpId="0" animBg="1" advAuto="0"/>
          <p:bldP spid="122" grpId="0" animBg="1" advAuto="0"/>
          <p:bldP spid="123" grpId="0" animBg="1" advAuto="0"/>
          <p:bldP spid="124" grpId="0" animBg="1" advAuto="0"/>
          <p:bldP spid="128" grpId="0" animBg="1" advAuto="0"/>
          <p:bldP spid="129" grpId="0" animBg="1" advAuto="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fill="hold"/>
                                            <p:tgtEl>
                                              <p:spTgt spid="122"/>
                                            </p:tgtEl>
                                            <p:attrNameLst>
                                              <p:attrName>ppt_x</p:attrName>
                                            </p:attrNameLst>
                                          </p:cBhvr>
                                          <p:tavLst>
                                            <p:tav tm="0">
                                              <p:val>
                                                <p:strVal val="1+#ppt_w/2"/>
                                              </p:val>
                                            </p:tav>
                                            <p:tav tm="100000">
                                              <p:val>
                                                <p:strVal val="#ppt_x"/>
                                              </p:val>
                                            </p:tav>
                                          </p:tavLst>
                                        </p:anim>
                                        <p:anim calcmode="lin" valueType="num">
                                          <p:cBhvr additive="base">
                                            <p:cTn id="8" dur="1000" fill="hold"/>
                                            <p:tgtEl>
                                              <p:spTgt spid="122"/>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300"/>
                                      </p:stCondLst>
                                      <p:iterate>
                                        <p:tmAbs val="0"/>
                                      </p:iterate>
                                      <p:childTnLst>
                                        <p:set>
                                          <p:cBhvr>
                                            <p:cTn id="10" fill="hold"/>
                                            <p:tgtEl>
                                              <p:spTgt spid="105"/>
                                            </p:tgtEl>
                                            <p:attrNameLst>
                                              <p:attrName>style.visibility</p:attrName>
                                            </p:attrNameLst>
                                          </p:cBhvr>
                                          <p:to>
                                            <p:strVal val="visible"/>
                                          </p:to>
                                        </p:set>
                                        <p:animEffect transition="in" filter="wipe(up)">
                                          <p:cBhvr>
                                            <p:cTn id="11" dur="4000"/>
                                            <p:tgtEl>
                                              <p:spTgt spid="105"/>
                                            </p:tgtEl>
                                          </p:cBhvr>
                                        </p:animEffect>
                                      </p:childTnLst>
                                    </p:cTn>
                                  </p:par>
                                  <p:par>
                                    <p:cTn id="12" presetID="2" presetClass="entr" presetSubtype="8" fill="hold" grpId="0" nodeType="withEffect">
                                      <p:stCondLst>
                                        <p:cond delay="300"/>
                                      </p:stCondLst>
                                      <p:childTnLst>
                                        <p:set>
                                          <p:cBhvr>
                                            <p:cTn id="13" dur="1" fill="hold">
                                              <p:stCondLst>
                                                <p:cond delay="0"/>
                                              </p:stCondLst>
                                            </p:cTn>
                                            <p:tgtEl>
                                              <p:spTgt spid="123"/>
                                            </p:tgtEl>
                                            <p:attrNameLst>
                                              <p:attrName>style.visibility</p:attrName>
                                            </p:attrNameLst>
                                          </p:cBhvr>
                                          <p:to>
                                            <p:strVal val="visible"/>
                                          </p:to>
                                        </p:set>
                                        <p:anim calcmode="lin" valueType="num">
                                          <p:cBhvr additive="base">
                                            <p:cTn id="14" dur="1000" fill="hold"/>
                                            <p:tgtEl>
                                              <p:spTgt spid="123"/>
                                            </p:tgtEl>
                                            <p:attrNameLst>
                                              <p:attrName>ppt_x</p:attrName>
                                            </p:attrNameLst>
                                          </p:cBhvr>
                                          <p:tavLst>
                                            <p:tav tm="0">
                                              <p:val>
                                                <p:strVal val="0-#ppt_w/2"/>
                                              </p:val>
                                            </p:tav>
                                            <p:tav tm="100000">
                                              <p:val>
                                                <p:strVal val="#ppt_x"/>
                                              </p:val>
                                            </p:tav>
                                          </p:tavLst>
                                        </p:anim>
                                        <p:anim calcmode="lin" valueType="num">
                                          <p:cBhvr additive="base">
                                            <p:cTn id="15" dur="1000" fill="hold"/>
                                            <p:tgtEl>
                                              <p:spTgt spid="123"/>
                                            </p:tgtEl>
                                            <p:attrNameLst>
                                              <p:attrName>ppt_y</p:attrName>
                                            </p:attrNameLst>
                                          </p:cBhvr>
                                          <p:tavLst>
                                            <p:tav tm="0">
                                              <p:val>
                                                <p:strVal val="#ppt_y"/>
                                              </p:val>
                                            </p:tav>
                                            <p:tav tm="100000">
                                              <p:val>
                                                <p:strVal val="#ppt_y"/>
                                              </p:val>
                                            </p:tav>
                                          </p:tavLst>
                                        </p:anim>
                                      </p:childTnLst>
                                    </p:cTn>
                                  </p:par>
                                </p:childTnLst>
                              </p:cTn>
                            </p:par>
                            <p:par>
                              <p:cTn id="16" fill="hold">
                                <p:stCondLst>
                                  <p:cond delay="4300"/>
                                </p:stCondLst>
                                <p:childTnLst>
                                  <p:par>
                                    <p:cTn id="17" presetID="22" presetClass="entr" presetSubtype="4" fill="hold" grpId="0" nodeType="afterEffect">
                                      <p:stCondLst>
                                        <p:cond delay="0"/>
                                      </p:stCondLst>
                                      <p:iterate>
                                        <p:tmAbs val="0"/>
                                      </p:iterate>
                                      <p:childTnLst>
                                        <p:set>
                                          <p:cBhvr>
                                            <p:cTn id="18" fill="hold"/>
                                            <p:tgtEl>
                                              <p:spTgt spid="111"/>
                                            </p:tgtEl>
                                            <p:attrNameLst>
                                              <p:attrName>style.visibility</p:attrName>
                                            </p:attrNameLst>
                                          </p:cBhvr>
                                          <p:to>
                                            <p:strVal val="visible"/>
                                          </p:to>
                                        </p:set>
                                        <p:animEffect transition="in" filter="wipe(down)">
                                          <p:cBhvr>
                                            <p:cTn id="19" dur="3250"/>
                                            <p:tgtEl>
                                              <p:spTgt spid="111"/>
                                            </p:tgtEl>
                                          </p:cBhvr>
                                        </p:animEffect>
                                      </p:childTnLst>
                                    </p:cTn>
                                  </p:par>
                                </p:childTnLst>
                              </p:cTn>
                            </p:par>
                            <p:par>
                              <p:cTn id="20" fill="hold">
                                <p:stCondLst>
                                  <p:cond delay="7550"/>
                                </p:stCondLst>
                                <p:childTnLst>
                                  <p:par>
                                    <p:cTn id="21" presetID="2" presetClass="entr" presetSubtype="8" fill="hold" grpId="0" nodeType="afterEffect">
                                      <p:stCondLst>
                                        <p:cond delay="50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1000" fill="hold"/>
                                            <p:tgtEl>
                                              <p:spTgt spid="129"/>
                                            </p:tgtEl>
                                            <p:attrNameLst>
                                              <p:attrName>ppt_x</p:attrName>
                                            </p:attrNameLst>
                                          </p:cBhvr>
                                          <p:tavLst>
                                            <p:tav tm="0">
                                              <p:val>
                                                <p:strVal val="0-#ppt_w/2"/>
                                              </p:val>
                                            </p:tav>
                                            <p:tav tm="100000">
                                              <p:val>
                                                <p:strVal val="#ppt_x"/>
                                              </p:val>
                                            </p:tav>
                                          </p:tavLst>
                                        </p:anim>
                                        <p:anim calcmode="lin" valueType="num">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22" presetClass="entr" presetSubtype="2" fill="hold" grpId="0" nodeType="withEffect">
                                      <p:stCondLst>
                                        <p:cond delay="0"/>
                                      </p:stCondLst>
                                      <p:iterate>
                                        <p:tmAbs val="0"/>
                                      </p:iterate>
                                      <p:childTnLst>
                                        <p:set>
                                          <p:cBhvr>
                                            <p:cTn id="26" fill="hold"/>
                                            <p:tgtEl>
                                              <p:spTgt spid="128"/>
                                            </p:tgtEl>
                                            <p:attrNameLst>
                                              <p:attrName>style.visibility</p:attrName>
                                            </p:attrNameLst>
                                          </p:cBhvr>
                                          <p:to>
                                            <p:strVal val="visible"/>
                                          </p:to>
                                        </p:set>
                                        <p:animEffect transition="in" filter="wipe(right)">
                                          <p:cBhvr>
                                            <p:cTn id="27" dur="2500"/>
                                            <p:tgtEl>
                                              <p:spTgt spid="128"/>
                                            </p:tgtEl>
                                          </p:cBhvr>
                                        </p:animEffect>
                                      </p:childTnLst>
                                    </p:cTn>
                                  </p:par>
                                  <p:par>
                                    <p:cTn id="28" presetID="22" presetClass="entr" presetSubtype="2" fill="hold" grpId="0" nodeType="withEffect">
                                      <p:stCondLst>
                                        <p:cond delay="400"/>
                                      </p:stCondLst>
                                      <p:iterate>
                                        <p:tmAbs val="0"/>
                                      </p:iterate>
                                      <p:childTnLst>
                                        <p:set>
                                          <p:cBhvr>
                                            <p:cTn id="29" fill="hold"/>
                                            <p:tgtEl>
                                              <p:spTgt spid="108"/>
                                            </p:tgtEl>
                                            <p:attrNameLst>
                                              <p:attrName>style.visibility</p:attrName>
                                            </p:attrNameLst>
                                          </p:cBhvr>
                                          <p:to>
                                            <p:strVal val="visible"/>
                                          </p:to>
                                        </p:set>
                                        <p:animEffect transition="in" filter="wipe(right)">
                                          <p:cBhvr>
                                            <p:cTn id="30" dur="2750"/>
                                            <p:tgtEl>
                                              <p:spTgt spid="108"/>
                                            </p:tgtEl>
                                          </p:cBhvr>
                                        </p:animEffect>
                                      </p:childTnLst>
                                    </p:cTn>
                                  </p:par>
                                  <p:par>
                                    <p:cTn id="31" presetID="22" presetClass="entr" presetSubtype="2" fill="hold" grpId="0" nodeType="withEffect">
                                      <p:stCondLst>
                                        <p:cond delay="200"/>
                                      </p:stCondLst>
                                      <p:iterate>
                                        <p:tmAbs val="0"/>
                                      </p:iterate>
                                      <p:childTnLst>
                                        <p:set>
                                          <p:cBhvr>
                                            <p:cTn id="32" fill="hold"/>
                                            <p:tgtEl>
                                              <p:spTgt spid="124"/>
                                            </p:tgtEl>
                                            <p:attrNameLst>
                                              <p:attrName>style.visibility</p:attrName>
                                            </p:attrNameLst>
                                          </p:cBhvr>
                                          <p:to>
                                            <p:strVal val="visible"/>
                                          </p:to>
                                        </p:set>
                                        <p:animEffect transition="in" filter="wipe(right)">
                                          <p:cBhvr>
                                            <p:cTn id="33"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dvAuto="0"/>
          <p:bldP spid="108" grpId="0" animBg="1" advAuto="0"/>
          <p:bldP spid="111" grpId="0" animBg="1" advAuto="0"/>
          <p:bldP spid="122" grpId="0" animBg="1" advAuto="0"/>
          <p:bldP spid="123" grpId="0" animBg="1" advAuto="0"/>
          <p:bldP spid="124" grpId="0" animBg="1" advAuto="0"/>
          <p:bldP spid="128" grpId="0" animBg="1" advAuto="0"/>
          <p:bldP spid="129" grpId="0" animBg="1" advAuto="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orth Anerica Map.jpg" descr="North Anerica Ma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47301" y="902889"/>
            <a:ext cx="7549099" cy="6249185"/>
          </a:xfrm>
          <a:prstGeom prst="rect">
            <a:avLst/>
          </a:prstGeom>
          <a:ln w="12700">
            <a:miter lim="400000"/>
          </a:ln>
        </p:spPr>
      </p:pic>
      <p:grpSp>
        <p:nvGrpSpPr>
          <p:cNvPr id="169" name="Group"/>
          <p:cNvGrpSpPr/>
          <p:nvPr/>
        </p:nvGrpSpPr>
        <p:grpSpPr>
          <a:xfrm>
            <a:off x="3420718" y="883146"/>
            <a:ext cx="6747102" cy="6171848"/>
            <a:chOff x="0" y="0"/>
            <a:chExt cx="9595876" cy="8777738"/>
          </a:xfrm>
        </p:grpSpPr>
        <p:grpSp>
          <p:nvGrpSpPr>
            <p:cNvPr id="164" name="Group"/>
            <p:cNvGrpSpPr/>
            <p:nvPr/>
          </p:nvGrpSpPr>
          <p:grpSpPr>
            <a:xfrm>
              <a:off x="5239376" y="2138833"/>
              <a:ext cx="4081111" cy="2836878"/>
              <a:chOff x="0" y="0"/>
              <a:chExt cx="4081110" cy="2836877"/>
            </a:xfrm>
          </p:grpSpPr>
          <p:sp>
            <p:nvSpPr>
              <p:cNvPr id="162"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63"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sp>
          <p:nvSpPr>
            <p:cNvPr id="165" name="`"/>
            <p:cNvSpPr/>
            <p:nvPr/>
          </p:nvSpPr>
          <p:spPr>
            <a:xfrm>
              <a:off x="1213793" y="0"/>
              <a:ext cx="7760271" cy="5103974"/>
            </a:xfrm>
            <a:custGeom>
              <a:avLst/>
              <a:gdLst/>
              <a:ahLst/>
              <a:cxnLst>
                <a:cxn ang="0">
                  <a:pos x="wd2" y="hd2"/>
                </a:cxn>
                <a:cxn ang="5400000">
                  <a:pos x="wd2" y="hd2"/>
                </a:cxn>
                <a:cxn ang="10800000">
                  <a:pos x="wd2" y="hd2"/>
                </a:cxn>
                <a:cxn ang="16200000">
                  <a:pos x="wd2" y="hd2"/>
                </a:cxn>
              </a:cxnLst>
              <a:rect l="0" t="0" r="r" b="b"/>
              <a:pathLst>
                <a:path w="21505" h="21562" extrusionOk="0">
                  <a:moveTo>
                    <a:pt x="8304" y="21069"/>
                  </a:moveTo>
                  <a:cubicBezTo>
                    <a:pt x="8211" y="20855"/>
                    <a:pt x="8111" y="20648"/>
                    <a:pt x="8003" y="20451"/>
                  </a:cubicBezTo>
                  <a:lnTo>
                    <a:pt x="8066" y="19826"/>
                  </a:lnTo>
                  <a:cubicBezTo>
                    <a:pt x="7978" y="19629"/>
                    <a:pt x="7966" y="19376"/>
                    <a:pt x="8033" y="19162"/>
                  </a:cubicBezTo>
                  <a:cubicBezTo>
                    <a:pt x="8101" y="18946"/>
                    <a:pt x="8244" y="18801"/>
                    <a:pt x="8309" y="18576"/>
                  </a:cubicBezTo>
                  <a:cubicBezTo>
                    <a:pt x="8362" y="18390"/>
                    <a:pt x="8350" y="18180"/>
                    <a:pt x="8369" y="17978"/>
                  </a:cubicBezTo>
                  <a:cubicBezTo>
                    <a:pt x="8401" y="17638"/>
                    <a:pt x="8517" y="17328"/>
                    <a:pt x="8543" y="16986"/>
                  </a:cubicBezTo>
                  <a:cubicBezTo>
                    <a:pt x="8582" y="16472"/>
                    <a:pt x="8414" y="15979"/>
                    <a:pt x="8422" y="15464"/>
                  </a:cubicBezTo>
                  <a:cubicBezTo>
                    <a:pt x="8426" y="15200"/>
                    <a:pt x="8477" y="14942"/>
                    <a:pt x="8479" y="14678"/>
                  </a:cubicBezTo>
                  <a:cubicBezTo>
                    <a:pt x="8483" y="14123"/>
                    <a:pt x="8292" y="13644"/>
                    <a:pt x="8083" y="13222"/>
                  </a:cubicBezTo>
                  <a:cubicBezTo>
                    <a:pt x="7837" y="12724"/>
                    <a:pt x="7549" y="12265"/>
                    <a:pt x="7218" y="11857"/>
                  </a:cubicBezTo>
                  <a:lnTo>
                    <a:pt x="3199" y="11398"/>
                  </a:lnTo>
                  <a:lnTo>
                    <a:pt x="1887" y="11120"/>
                  </a:lnTo>
                  <a:lnTo>
                    <a:pt x="1106" y="11135"/>
                  </a:lnTo>
                  <a:lnTo>
                    <a:pt x="0" y="10318"/>
                  </a:lnTo>
                  <a:lnTo>
                    <a:pt x="27" y="9916"/>
                  </a:lnTo>
                  <a:lnTo>
                    <a:pt x="53" y="8582"/>
                  </a:lnTo>
                  <a:cubicBezTo>
                    <a:pt x="-95" y="7372"/>
                    <a:pt x="375" y="6184"/>
                    <a:pt x="1149" y="5831"/>
                  </a:cubicBezTo>
                  <a:cubicBezTo>
                    <a:pt x="2172" y="5364"/>
                    <a:pt x="3359" y="6636"/>
                    <a:pt x="4253" y="5603"/>
                  </a:cubicBezTo>
                  <a:cubicBezTo>
                    <a:pt x="4583" y="5222"/>
                    <a:pt x="4740" y="4599"/>
                    <a:pt x="5025" y="4145"/>
                  </a:cubicBezTo>
                  <a:cubicBezTo>
                    <a:pt x="5724" y="3032"/>
                    <a:pt x="7037" y="3120"/>
                    <a:pt x="7512" y="1700"/>
                  </a:cubicBezTo>
                  <a:cubicBezTo>
                    <a:pt x="7736" y="1032"/>
                    <a:pt x="7801" y="85"/>
                    <a:pt x="8297" y="34"/>
                  </a:cubicBezTo>
                  <a:cubicBezTo>
                    <a:pt x="8403" y="23"/>
                    <a:pt x="8500" y="66"/>
                    <a:pt x="8600" y="76"/>
                  </a:cubicBezTo>
                  <a:cubicBezTo>
                    <a:pt x="8681" y="84"/>
                    <a:pt x="8761" y="71"/>
                    <a:pt x="8842" y="65"/>
                  </a:cubicBezTo>
                  <a:cubicBezTo>
                    <a:pt x="9024" y="51"/>
                    <a:pt x="9212" y="75"/>
                    <a:pt x="9400" y="88"/>
                  </a:cubicBezTo>
                  <a:cubicBezTo>
                    <a:pt x="9783" y="114"/>
                    <a:pt x="10182" y="82"/>
                    <a:pt x="10561" y="43"/>
                  </a:cubicBezTo>
                  <a:cubicBezTo>
                    <a:pt x="10781" y="19"/>
                    <a:pt x="10998" y="-13"/>
                    <a:pt x="11219" y="5"/>
                  </a:cubicBezTo>
                  <a:cubicBezTo>
                    <a:pt x="11344" y="15"/>
                    <a:pt x="11471" y="44"/>
                    <a:pt x="11595" y="50"/>
                  </a:cubicBezTo>
                  <a:cubicBezTo>
                    <a:pt x="11720" y="56"/>
                    <a:pt x="11846" y="41"/>
                    <a:pt x="11966" y="103"/>
                  </a:cubicBezTo>
                  <a:cubicBezTo>
                    <a:pt x="12002" y="121"/>
                    <a:pt x="12039" y="155"/>
                    <a:pt x="12043" y="212"/>
                  </a:cubicBezTo>
                  <a:cubicBezTo>
                    <a:pt x="12053" y="367"/>
                    <a:pt x="11966" y="391"/>
                    <a:pt x="11884" y="409"/>
                  </a:cubicBezTo>
                  <a:cubicBezTo>
                    <a:pt x="11801" y="428"/>
                    <a:pt x="11712" y="525"/>
                    <a:pt x="11616" y="584"/>
                  </a:cubicBezTo>
                  <a:cubicBezTo>
                    <a:pt x="11446" y="688"/>
                    <a:pt x="11234" y="766"/>
                    <a:pt x="11220" y="991"/>
                  </a:cubicBezTo>
                  <a:cubicBezTo>
                    <a:pt x="11195" y="1425"/>
                    <a:pt x="11577" y="1383"/>
                    <a:pt x="11774" y="1611"/>
                  </a:cubicBezTo>
                  <a:cubicBezTo>
                    <a:pt x="11882" y="1736"/>
                    <a:pt x="11949" y="1961"/>
                    <a:pt x="12078" y="1990"/>
                  </a:cubicBezTo>
                  <a:cubicBezTo>
                    <a:pt x="12227" y="2024"/>
                    <a:pt x="12430" y="1937"/>
                    <a:pt x="12416" y="2180"/>
                  </a:cubicBezTo>
                  <a:cubicBezTo>
                    <a:pt x="12406" y="2345"/>
                    <a:pt x="12276" y="2333"/>
                    <a:pt x="12155" y="2328"/>
                  </a:cubicBezTo>
                  <a:cubicBezTo>
                    <a:pt x="12054" y="2325"/>
                    <a:pt x="11940" y="2416"/>
                    <a:pt x="11822" y="2359"/>
                  </a:cubicBezTo>
                  <a:cubicBezTo>
                    <a:pt x="11709" y="2303"/>
                    <a:pt x="11631" y="2146"/>
                    <a:pt x="11513" y="2100"/>
                  </a:cubicBezTo>
                  <a:cubicBezTo>
                    <a:pt x="11207" y="1979"/>
                    <a:pt x="10997" y="2618"/>
                    <a:pt x="10694" y="2537"/>
                  </a:cubicBezTo>
                  <a:cubicBezTo>
                    <a:pt x="10559" y="2501"/>
                    <a:pt x="10456" y="2322"/>
                    <a:pt x="10331" y="2341"/>
                  </a:cubicBezTo>
                  <a:cubicBezTo>
                    <a:pt x="10146" y="2370"/>
                    <a:pt x="9919" y="2522"/>
                    <a:pt x="9933" y="2260"/>
                  </a:cubicBezTo>
                  <a:cubicBezTo>
                    <a:pt x="9942" y="2082"/>
                    <a:pt x="10086" y="2126"/>
                    <a:pt x="10163" y="2032"/>
                  </a:cubicBezTo>
                  <a:cubicBezTo>
                    <a:pt x="10221" y="1959"/>
                    <a:pt x="10224" y="1826"/>
                    <a:pt x="10221" y="1714"/>
                  </a:cubicBezTo>
                  <a:cubicBezTo>
                    <a:pt x="10215" y="1452"/>
                    <a:pt x="10113" y="1232"/>
                    <a:pt x="9989" y="1311"/>
                  </a:cubicBezTo>
                  <a:cubicBezTo>
                    <a:pt x="9917" y="1358"/>
                    <a:pt x="9909" y="1494"/>
                    <a:pt x="9877" y="1603"/>
                  </a:cubicBezTo>
                  <a:cubicBezTo>
                    <a:pt x="9818" y="1801"/>
                    <a:pt x="9687" y="1899"/>
                    <a:pt x="9571" y="1991"/>
                  </a:cubicBezTo>
                  <a:cubicBezTo>
                    <a:pt x="9499" y="2049"/>
                    <a:pt x="9424" y="2108"/>
                    <a:pt x="9336" y="2097"/>
                  </a:cubicBezTo>
                  <a:cubicBezTo>
                    <a:pt x="9234" y="2083"/>
                    <a:pt x="9143" y="1957"/>
                    <a:pt x="9041" y="1993"/>
                  </a:cubicBezTo>
                  <a:cubicBezTo>
                    <a:pt x="8941" y="2028"/>
                    <a:pt x="8885" y="2208"/>
                    <a:pt x="8786" y="2218"/>
                  </a:cubicBezTo>
                  <a:cubicBezTo>
                    <a:pt x="8687" y="2228"/>
                    <a:pt x="8555" y="2142"/>
                    <a:pt x="8549" y="2306"/>
                  </a:cubicBezTo>
                  <a:cubicBezTo>
                    <a:pt x="8546" y="2421"/>
                    <a:pt x="8654" y="2420"/>
                    <a:pt x="8692" y="2505"/>
                  </a:cubicBezTo>
                  <a:cubicBezTo>
                    <a:pt x="8804" y="2754"/>
                    <a:pt x="8517" y="2723"/>
                    <a:pt x="8282" y="2711"/>
                  </a:cubicBezTo>
                  <a:cubicBezTo>
                    <a:pt x="8145" y="2704"/>
                    <a:pt x="8058" y="2915"/>
                    <a:pt x="7948" y="3049"/>
                  </a:cubicBezTo>
                  <a:cubicBezTo>
                    <a:pt x="7709" y="3342"/>
                    <a:pt x="7421" y="3524"/>
                    <a:pt x="7247" y="3928"/>
                  </a:cubicBezTo>
                  <a:cubicBezTo>
                    <a:pt x="7182" y="4077"/>
                    <a:pt x="7139" y="4253"/>
                    <a:pt x="7168" y="4426"/>
                  </a:cubicBezTo>
                  <a:cubicBezTo>
                    <a:pt x="7230" y="4801"/>
                    <a:pt x="7539" y="4844"/>
                    <a:pt x="7731" y="5077"/>
                  </a:cubicBezTo>
                  <a:cubicBezTo>
                    <a:pt x="7829" y="5196"/>
                    <a:pt x="7903" y="5375"/>
                    <a:pt x="7926" y="5570"/>
                  </a:cubicBezTo>
                  <a:cubicBezTo>
                    <a:pt x="7944" y="5716"/>
                    <a:pt x="7937" y="5867"/>
                    <a:pt x="8024" y="5953"/>
                  </a:cubicBezTo>
                  <a:cubicBezTo>
                    <a:pt x="8153" y="6081"/>
                    <a:pt x="8274" y="5876"/>
                    <a:pt x="8412" y="5806"/>
                  </a:cubicBezTo>
                  <a:cubicBezTo>
                    <a:pt x="8572" y="5726"/>
                    <a:pt x="8743" y="5866"/>
                    <a:pt x="8905" y="5922"/>
                  </a:cubicBezTo>
                  <a:cubicBezTo>
                    <a:pt x="8968" y="5943"/>
                    <a:pt x="9032" y="5954"/>
                    <a:pt x="9096" y="5954"/>
                  </a:cubicBezTo>
                  <a:cubicBezTo>
                    <a:pt x="9204" y="5960"/>
                    <a:pt x="9310" y="5999"/>
                    <a:pt x="9407" y="6071"/>
                  </a:cubicBezTo>
                  <a:cubicBezTo>
                    <a:pt x="9467" y="6114"/>
                    <a:pt x="9522" y="6169"/>
                    <a:pt x="9573" y="6234"/>
                  </a:cubicBezTo>
                  <a:lnTo>
                    <a:pt x="10685" y="6853"/>
                  </a:lnTo>
                  <a:lnTo>
                    <a:pt x="11680" y="6995"/>
                  </a:lnTo>
                  <a:cubicBezTo>
                    <a:pt x="11719" y="7049"/>
                    <a:pt x="11743" y="7122"/>
                    <a:pt x="11749" y="7201"/>
                  </a:cubicBezTo>
                  <a:cubicBezTo>
                    <a:pt x="11759" y="7346"/>
                    <a:pt x="11707" y="7481"/>
                    <a:pt x="11702" y="7626"/>
                  </a:cubicBezTo>
                  <a:cubicBezTo>
                    <a:pt x="11700" y="7703"/>
                    <a:pt x="11712" y="7781"/>
                    <a:pt x="11721" y="7854"/>
                  </a:cubicBezTo>
                  <a:cubicBezTo>
                    <a:pt x="11733" y="7955"/>
                    <a:pt x="11751" y="8064"/>
                    <a:pt x="11817" y="8091"/>
                  </a:cubicBezTo>
                  <a:cubicBezTo>
                    <a:pt x="11874" y="8114"/>
                    <a:pt x="11922" y="8040"/>
                    <a:pt x="11977" y="8006"/>
                  </a:cubicBezTo>
                  <a:cubicBezTo>
                    <a:pt x="12076" y="7945"/>
                    <a:pt x="12182" y="8006"/>
                    <a:pt x="12249" y="8144"/>
                  </a:cubicBezTo>
                  <a:cubicBezTo>
                    <a:pt x="12284" y="8217"/>
                    <a:pt x="12299" y="8313"/>
                    <a:pt x="12259" y="8372"/>
                  </a:cubicBezTo>
                  <a:cubicBezTo>
                    <a:pt x="12160" y="8519"/>
                    <a:pt x="12023" y="8146"/>
                    <a:pt x="11915" y="8303"/>
                  </a:cubicBezTo>
                  <a:cubicBezTo>
                    <a:pt x="11815" y="8449"/>
                    <a:pt x="11998" y="8544"/>
                    <a:pt x="12127" y="8664"/>
                  </a:cubicBezTo>
                  <a:cubicBezTo>
                    <a:pt x="12172" y="8707"/>
                    <a:pt x="12209" y="8768"/>
                    <a:pt x="12226" y="8846"/>
                  </a:cubicBezTo>
                  <a:lnTo>
                    <a:pt x="12779" y="9039"/>
                  </a:lnTo>
                  <a:lnTo>
                    <a:pt x="13011" y="8269"/>
                  </a:lnTo>
                  <a:lnTo>
                    <a:pt x="12750" y="7323"/>
                  </a:lnTo>
                  <a:lnTo>
                    <a:pt x="13872" y="6338"/>
                  </a:lnTo>
                  <a:cubicBezTo>
                    <a:pt x="13843" y="6071"/>
                    <a:pt x="13770" y="5820"/>
                    <a:pt x="13659" y="5608"/>
                  </a:cubicBezTo>
                  <a:cubicBezTo>
                    <a:pt x="13509" y="5322"/>
                    <a:pt x="13298" y="5123"/>
                    <a:pt x="13063" y="5046"/>
                  </a:cubicBezTo>
                  <a:lnTo>
                    <a:pt x="13312" y="3930"/>
                  </a:lnTo>
                  <a:cubicBezTo>
                    <a:pt x="13130" y="3689"/>
                    <a:pt x="13119" y="3263"/>
                    <a:pt x="13288" y="3001"/>
                  </a:cubicBezTo>
                  <a:cubicBezTo>
                    <a:pt x="13465" y="2728"/>
                    <a:pt x="13759" y="2752"/>
                    <a:pt x="13916" y="3051"/>
                  </a:cubicBezTo>
                  <a:lnTo>
                    <a:pt x="14518" y="3085"/>
                  </a:lnTo>
                  <a:lnTo>
                    <a:pt x="14842" y="2952"/>
                  </a:lnTo>
                  <a:cubicBezTo>
                    <a:pt x="14944" y="2988"/>
                    <a:pt x="15046" y="3030"/>
                    <a:pt x="15146" y="3077"/>
                  </a:cubicBezTo>
                  <a:cubicBezTo>
                    <a:pt x="15300" y="3148"/>
                    <a:pt x="15450" y="3232"/>
                    <a:pt x="15598" y="3327"/>
                  </a:cubicBezTo>
                  <a:lnTo>
                    <a:pt x="15915" y="3727"/>
                  </a:lnTo>
                  <a:cubicBezTo>
                    <a:pt x="16057" y="3586"/>
                    <a:pt x="16243" y="3611"/>
                    <a:pt x="16367" y="3787"/>
                  </a:cubicBezTo>
                  <a:cubicBezTo>
                    <a:pt x="16502" y="3979"/>
                    <a:pt x="16525" y="4294"/>
                    <a:pt x="16419" y="4526"/>
                  </a:cubicBezTo>
                  <a:cubicBezTo>
                    <a:pt x="16385" y="4630"/>
                    <a:pt x="16384" y="4753"/>
                    <a:pt x="16418" y="4857"/>
                  </a:cubicBezTo>
                  <a:cubicBezTo>
                    <a:pt x="16481" y="5049"/>
                    <a:pt x="16635" y="5128"/>
                    <a:pt x="16761" y="5033"/>
                  </a:cubicBezTo>
                  <a:lnTo>
                    <a:pt x="17076" y="5148"/>
                  </a:lnTo>
                  <a:lnTo>
                    <a:pt x="17451" y="5038"/>
                  </a:lnTo>
                  <a:lnTo>
                    <a:pt x="17921" y="4462"/>
                  </a:lnTo>
                  <a:cubicBezTo>
                    <a:pt x="17962" y="4335"/>
                    <a:pt x="18037" y="4242"/>
                    <a:pt x="18127" y="4205"/>
                  </a:cubicBezTo>
                  <a:cubicBezTo>
                    <a:pt x="18210" y="4171"/>
                    <a:pt x="18299" y="4189"/>
                    <a:pt x="18373" y="4255"/>
                  </a:cubicBezTo>
                  <a:lnTo>
                    <a:pt x="18918" y="5131"/>
                  </a:lnTo>
                  <a:lnTo>
                    <a:pt x="19126" y="5543"/>
                  </a:lnTo>
                  <a:cubicBezTo>
                    <a:pt x="19204" y="5657"/>
                    <a:pt x="19273" y="5783"/>
                    <a:pt x="19333" y="5920"/>
                  </a:cubicBezTo>
                  <a:cubicBezTo>
                    <a:pt x="19424" y="6129"/>
                    <a:pt x="19491" y="6360"/>
                    <a:pt x="19531" y="6603"/>
                  </a:cubicBezTo>
                  <a:lnTo>
                    <a:pt x="20250" y="7059"/>
                  </a:lnTo>
                  <a:lnTo>
                    <a:pt x="20752" y="7489"/>
                  </a:lnTo>
                  <a:lnTo>
                    <a:pt x="20004" y="7816"/>
                  </a:lnTo>
                  <a:lnTo>
                    <a:pt x="19665" y="8051"/>
                  </a:lnTo>
                  <a:cubicBezTo>
                    <a:pt x="19627" y="7173"/>
                    <a:pt x="20315" y="6678"/>
                    <a:pt x="20736" y="7281"/>
                  </a:cubicBezTo>
                  <a:cubicBezTo>
                    <a:pt x="20811" y="7389"/>
                    <a:pt x="20862" y="7528"/>
                    <a:pt x="20933" y="7638"/>
                  </a:cubicBezTo>
                  <a:cubicBezTo>
                    <a:pt x="21040" y="7801"/>
                    <a:pt x="21185" y="7894"/>
                    <a:pt x="21337" y="7895"/>
                  </a:cubicBezTo>
                  <a:lnTo>
                    <a:pt x="21505" y="8260"/>
                  </a:lnTo>
                  <a:cubicBezTo>
                    <a:pt x="21490" y="8461"/>
                    <a:pt x="21435" y="8651"/>
                    <a:pt x="21347" y="8803"/>
                  </a:cubicBezTo>
                  <a:cubicBezTo>
                    <a:pt x="21246" y="8978"/>
                    <a:pt x="21108" y="9094"/>
                    <a:pt x="20957" y="9129"/>
                  </a:cubicBezTo>
                  <a:cubicBezTo>
                    <a:pt x="20880" y="9106"/>
                    <a:pt x="20801" y="9098"/>
                    <a:pt x="20723" y="9105"/>
                  </a:cubicBezTo>
                  <a:cubicBezTo>
                    <a:pt x="20639" y="9112"/>
                    <a:pt x="20556" y="9136"/>
                    <a:pt x="20476" y="9176"/>
                  </a:cubicBezTo>
                  <a:lnTo>
                    <a:pt x="19732" y="9738"/>
                  </a:lnTo>
                  <a:lnTo>
                    <a:pt x="18950" y="9817"/>
                  </a:lnTo>
                  <a:lnTo>
                    <a:pt x="18127" y="9817"/>
                  </a:lnTo>
                  <a:lnTo>
                    <a:pt x="17653" y="9695"/>
                  </a:lnTo>
                  <a:cubicBezTo>
                    <a:pt x="17606" y="9742"/>
                    <a:pt x="17559" y="9788"/>
                    <a:pt x="17513" y="9835"/>
                  </a:cubicBezTo>
                  <a:cubicBezTo>
                    <a:pt x="17466" y="9882"/>
                    <a:pt x="17419" y="9929"/>
                    <a:pt x="17372" y="9976"/>
                  </a:cubicBezTo>
                  <a:cubicBezTo>
                    <a:pt x="17279" y="10070"/>
                    <a:pt x="17185" y="10164"/>
                    <a:pt x="17092" y="10258"/>
                  </a:cubicBezTo>
                  <a:lnTo>
                    <a:pt x="16365" y="11148"/>
                  </a:lnTo>
                  <a:cubicBezTo>
                    <a:pt x="16578" y="10854"/>
                    <a:pt x="16828" y="10629"/>
                    <a:pt x="17099" y="10485"/>
                  </a:cubicBezTo>
                  <a:cubicBezTo>
                    <a:pt x="17382" y="10335"/>
                    <a:pt x="17682" y="10277"/>
                    <a:pt x="17981" y="10315"/>
                  </a:cubicBezTo>
                  <a:cubicBezTo>
                    <a:pt x="18135" y="10255"/>
                    <a:pt x="18291" y="10394"/>
                    <a:pt x="18334" y="10627"/>
                  </a:cubicBezTo>
                  <a:cubicBezTo>
                    <a:pt x="18374" y="10847"/>
                    <a:pt x="18297" y="11077"/>
                    <a:pt x="18158" y="11157"/>
                  </a:cubicBezTo>
                  <a:lnTo>
                    <a:pt x="17809" y="11331"/>
                  </a:lnTo>
                  <a:lnTo>
                    <a:pt x="16809" y="11689"/>
                  </a:lnTo>
                  <a:lnTo>
                    <a:pt x="16068" y="12524"/>
                  </a:lnTo>
                  <a:lnTo>
                    <a:pt x="15507" y="13105"/>
                  </a:lnTo>
                  <a:lnTo>
                    <a:pt x="14749" y="13554"/>
                  </a:lnTo>
                  <a:lnTo>
                    <a:pt x="13958" y="14494"/>
                  </a:lnTo>
                  <a:lnTo>
                    <a:pt x="13164" y="15479"/>
                  </a:lnTo>
                  <a:lnTo>
                    <a:pt x="12436" y="16717"/>
                  </a:lnTo>
                  <a:lnTo>
                    <a:pt x="11834" y="17933"/>
                  </a:lnTo>
                  <a:lnTo>
                    <a:pt x="11064" y="19496"/>
                  </a:lnTo>
                  <a:lnTo>
                    <a:pt x="10629" y="19483"/>
                  </a:lnTo>
                  <a:lnTo>
                    <a:pt x="10319" y="19999"/>
                  </a:lnTo>
                  <a:lnTo>
                    <a:pt x="10026" y="20844"/>
                  </a:lnTo>
                  <a:lnTo>
                    <a:pt x="9611" y="20845"/>
                  </a:lnTo>
                  <a:lnTo>
                    <a:pt x="9249" y="20845"/>
                  </a:lnTo>
                  <a:cubicBezTo>
                    <a:pt x="9152" y="20848"/>
                    <a:pt x="9086" y="20995"/>
                    <a:pt x="9119" y="21133"/>
                  </a:cubicBezTo>
                  <a:cubicBezTo>
                    <a:pt x="9161" y="21307"/>
                    <a:pt x="9296" y="21504"/>
                    <a:pt x="9176" y="21557"/>
                  </a:cubicBezTo>
                  <a:cubicBezTo>
                    <a:pt x="9109" y="21587"/>
                    <a:pt x="9078" y="21450"/>
                    <a:pt x="9019" y="21420"/>
                  </a:cubicBezTo>
                  <a:cubicBezTo>
                    <a:pt x="8985" y="21402"/>
                    <a:pt x="8949" y="21422"/>
                    <a:pt x="8914" y="21441"/>
                  </a:cubicBezTo>
                  <a:cubicBezTo>
                    <a:pt x="8866" y="21467"/>
                    <a:pt x="8816" y="21491"/>
                    <a:pt x="8765" y="21500"/>
                  </a:cubicBezTo>
                  <a:cubicBezTo>
                    <a:pt x="8670" y="21515"/>
                    <a:pt x="8575" y="21490"/>
                    <a:pt x="8496" y="21412"/>
                  </a:cubicBezTo>
                  <a:cubicBezTo>
                    <a:pt x="8413" y="21330"/>
                    <a:pt x="8358" y="21197"/>
                    <a:pt x="8304" y="21069"/>
                  </a:cubicBezTo>
                  <a:close/>
                </a:path>
              </a:pathLst>
            </a:custGeom>
            <a:solidFill>
              <a:schemeClr val="accent3">
                <a:hueOff val="1072396"/>
                <a:satOff val="5650"/>
                <a:lumOff val="-11199"/>
                <a:alpha val="43352"/>
              </a:schemeClr>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600"/>
              </a:lvl1pPr>
            </a:lstStyle>
            <a:p>
              <a:pPr algn="ctr" defTabSz="410583" fontAlgn="auto" hangingPunct="0">
                <a:spcBef>
                  <a:spcPts val="0"/>
                </a:spcBef>
                <a:spcAft>
                  <a:spcPts val="0"/>
                </a:spcAft>
              </a:pPr>
              <a:r>
                <a:rPr kern="0">
                  <a:solidFill>
                    <a:srgbClr val="FFFFFF"/>
                  </a:solidFill>
                  <a:latin typeface="Helvetica Light"/>
                  <a:sym typeface="Helvetica Light"/>
                </a:rPr>
                <a:t>`</a:t>
              </a:r>
            </a:p>
          </p:txBody>
        </p:sp>
        <p:grpSp>
          <p:nvGrpSpPr>
            <p:cNvPr id="168" name="Group"/>
            <p:cNvGrpSpPr/>
            <p:nvPr/>
          </p:nvGrpSpPr>
          <p:grpSpPr>
            <a:xfrm>
              <a:off x="-1" y="2416288"/>
              <a:ext cx="9595878" cy="6361451"/>
              <a:chOff x="0" y="-1258613"/>
              <a:chExt cx="9595876" cy="6361450"/>
            </a:xfrm>
          </p:grpSpPr>
          <p:sp>
            <p:nvSpPr>
              <p:cNvPr id="166"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6977" y="5604"/>
                    </a:lnTo>
                    <a:lnTo>
                      <a:pt x="14221" y="5001"/>
                    </a:lnTo>
                    <a:lnTo>
                      <a:pt x="12962" y="4558"/>
                    </a:lnTo>
                    <a:lnTo>
                      <a:pt x="11993" y="3954"/>
                    </a:lnTo>
                    <a:lnTo>
                      <a:pt x="11993" y="2139"/>
                    </a:lnTo>
                    <a:lnTo>
                      <a:pt x="10442" y="348"/>
                    </a:lnTo>
                    <a:lnTo>
                      <a:pt x="9886" y="0"/>
                    </a:lnTo>
                    <a:lnTo>
                      <a:pt x="8699" y="1470"/>
                    </a:lnTo>
                    <a:lnTo>
                      <a:pt x="4838" y="1834"/>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67" name="Shape"/>
              <p:cNvSpPr/>
              <p:nvPr/>
            </p:nvSpPr>
            <p:spPr>
              <a:xfrm>
                <a:off x="0" y="-1258614"/>
                <a:ext cx="9595877" cy="6361452"/>
              </a:xfrm>
              <a:custGeom>
                <a:avLst/>
                <a:gdLst/>
                <a:ahLst/>
                <a:cxnLst>
                  <a:cxn ang="0">
                    <a:pos x="wd2" y="hd2"/>
                  </a:cxn>
                  <a:cxn ang="5400000">
                    <a:pos x="wd2" y="hd2"/>
                  </a:cxn>
                  <a:cxn ang="10800000">
                    <a:pos x="wd2" y="hd2"/>
                  </a:cxn>
                  <a:cxn ang="16200000">
                    <a:pos x="wd2" y="hd2"/>
                  </a:cxn>
                </a:cxnLst>
                <a:rect l="0" t="0" r="r" b="b"/>
                <a:pathLst>
                  <a:path w="21596" h="20769" extrusionOk="0">
                    <a:moveTo>
                      <a:pt x="6525" y="1067"/>
                    </a:moveTo>
                    <a:cubicBezTo>
                      <a:pt x="6287" y="1050"/>
                      <a:pt x="6053" y="991"/>
                      <a:pt x="5816" y="971"/>
                    </a:cubicBezTo>
                    <a:cubicBezTo>
                      <a:pt x="5447" y="938"/>
                      <a:pt x="5059" y="996"/>
                      <a:pt x="4713" y="786"/>
                    </a:cubicBezTo>
                    <a:cubicBezTo>
                      <a:pt x="4455" y="629"/>
                      <a:pt x="4242" y="342"/>
                      <a:pt x="3973" y="230"/>
                    </a:cubicBezTo>
                    <a:cubicBezTo>
                      <a:pt x="3755" y="139"/>
                      <a:pt x="3516" y="199"/>
                      <a:pt x="3324" y="110"/>
                    </a:cubicBezTo>
                    <a:cubicBezTo>
                      <a:pt x="3103" y="8"/>
                      <a:pt x="2865" y="-102"/>
                      <a:pt x="2793" y="179"/>
                    </a:cubicBezTo>
                    <a:cubicBezTo>
                      <a:pt x="2761" y="302"/>
                      <a:pt x="2805" y="424"/>
                      <a:pt x="2831" y="547"/>
                    </a:cubicBezTo>
                    <a:cubicBezTo>
                      <a:pt x="2872" y="743"/>
                      <a:pt x="2848" y="981"/>
                      <a:pt x="2904" y="1196"/>
                    </a:cubicBezTo>
                    <a:cubicBezTo>
                      <a:pt x="2977" y="1485"/>
                      <a:pt x="3170" y="1687"/>
                      <a:pt x="3399" y="1780"/>
                    </a:cubicBezTo>
                    <a:cubicBezTo>
                      <a:pt x="3980" y="2013"/>
                      <a:pt x="4601" y="1761"/>
                      <a:pt x="5174" y="2053"/>
                    </a:cubicBezTo>
                    <a:cubicBezTo>
                      <a:pt x="6113" y="2533"/>
                      <a:pt x="6358" y="4323"/>
                      <a:pt x="5489" y="5005"/>
                    </a:cubicBezTo>
                    <a:lnTo>
                      <a:pt x="4898" y="5433"/>
                    </a:lnTo>
                    <a:lnTo>
                      <a:pt x="4543" y="5841"/>
                    </a:lnTo>
                    <a:lnTo>
                      <a:pt x="3509" y="5985"/>
                    </a:lnTo>
                    <a:lnTo>
                      <a:pt x="2446" y="5635"/>
                    </a:lnTo>
                    <a:lnTo>
                      <a:pt x="2026" y="5125"/>
                    </a:lnTo>
                    <a:lnTo>
                      <a:pt x="1044" y="4204"/>
                    </a:lnTo>
                    <a:lnTo>
                      <a:pt x="441" y="4109"/>
                    </a:lnTo>
                    <a:lnTo>
                      <a:pt x="10" y="4244"/>
                    </a:lnTo>
                    <a:lnTo>
                      <a:pt x="0" y="4484"/>
                    </a:lnTo>
                    <a:lnTo>
                      <a:pt x="155" y="4684"/>
                    </a:lnTo>
                    <a:lnTo>
                      <a:pt x="320" y="4980"/>
                    </a:lnTo>
                    <a:lnTo>
                      <a:pt x="487" y="5325"/>
                    </a:lnTo>
                    <a:lnTo>
                      <a:pt x="575" y="5508"/>
                    </a:lnTo>
                    <a:lnTo>
                      <a:pt x="582" y="5704"/>
                    </a:lnTo>
                    <a:lnTo>
                      <a:pt x="710" y="5873"/>
                    </a:lnTo>
                    <a:lnTo>
                      <a:pt x="877" y="6127"/>
                    </a:lnTo>
                    <a:lnTo>
                      <a:pt x="978" y="6419"/>
                    </a:lnTo>
                    <a:lnTo>
                      <a:pt x="1358" y="6554"/>
                    </a:lnTo>
                    <a:lnTo>
                      <a:pt x="1699" y="6790"/>
                    </a:lnTo>
                    <a:lnTo>
                      <a:pt x="1912" y="6958"/>
                    </a:lnTo>
                    <a:lnTo>
                      <a:pt x="1997" y="7437"/>
                    </a:lnTo>
                    <a:lnTo>
                      <a:pt x="2222" y="7774"/>
                    </a:lnTo>
                    <a:lnTo>
                      <a:pt x="2344" y="8288"/>
                    </a:lnTo>
                    <a:lnTo>
                      <a:pt x="2527" y="8559"/>
                    </a:lnTo>
                    <a:lnTo>
                      <a:pt x="2833" y="8890"/>
                    </a:lnTo>
                    <a:lnTo>
                      <a:pt x="2814" y="9259"/>
                    </a:lnTo>
                    <a:lnTo>
                      <a:pt x="2698" y="9336"/>
                    </a:lnTo>
                    <a:lnTo>
                      <a:pt x="3157" y="9784"/>
                    </a:lnTo>
                    <a:lnTo>
                      <a:pt x="3383" y="9991"/>
                    </a:lnTo>
                    <a:lnTo>
                      <a:pt x="3471" y="10252"/>
                    </a:lnTo>
                    <a:lnTo>
                      <a:pt x="3455" y="10543"/>
                    </a:lnTo>
                    <a:lnTo>
                      <a:pt x="3651" y="10825"/>
                    </a:lnTo>
                    <a:lnTo>
                      <a:pt x="3945" y="11037"/>
                    </a:lnTo>
                    <a:lnTo>
                      <a:pt x="4056" y="11323"/>
                    </a:lnTo>
                    <a:lnTo>
                      <a:pt x="4231" y="11327"/>
                    </a:lnTo>
                    <a:lnTo>
                      <a:pt x="4239" y="11162"/>
                    </a:lnTo>
                    <a:lnTo>
                      <a:pt x="4169" y="11048"/>
                    </a:lnTo>
                    <a:lnTo>
                      <a:pt x="4045" y="10837"/>
                    </a:lnTo>
                    <a:lnTo>
                      <a:pt x="3947" y="10789"/>
                    </a:lnTo>
                    <a:lnTo>
                      <a:pt x="3752" y="10295"/>
                    </a:lnTo>
                    <a:lnTo>
                      <a:pt x="3632" y="9905"/>
                    </a:lnTo>
                    <a:lnTo>
                      <a:pt x="3441" y="9564"/>
                    </a:lnTo>
                    <a:lnTo>
                      <a:pt x="3293" y="9236"/>
                    </a:lnTo>
                    <a:lnTo>
                      <a:pt x="3045" y="8790"/>
                    </a:lnTo>
                    <a:lnTo>
                      <a:pt x="2869" y="8482"/>
                    </a:lnTo>
                    <a:lnTo>
                      <a:pt x="2710" y="8053"/>
                    </a:lnTo>
                    <a:lnTo>
                      <a:pt x="2655" y="7730"/>
                    </a:lnTo>
                    <a:lnTo>
                      <a:pt x="2803" y="7575"/>
                    </a:lnTo>
                    <a:lnTo>
                      <a:pt x="2993" y="7668"/>
                    </a:lnTo>
                    <a:lnTo>
                      <a:pt x="3246" y="7990"/>
                    </a:lnTo>
                    <a:lnTo>
                      <a:pt x="3410" y="8768"/>
                    </a:lnTo>
                    <a:lnTo>
                      <a:pt x="3978" y="9458"/>
                    </a:lnTo>
                    <a:lnTo>
                      <a:pt x="4213" y="9737"/>
                    </a:lnTo>
                    <a:lnTo>
                      <a:pt x="4366" y="9886"/>
                    </a:lnTo>
                    <a:lnTo>
                      <a:pt x="4277" y="10078"/>
                    </a:lnTo>
                    <a:lnTo>
                      <a:pt x="4603" y="10509"/>
                    </a:lnTo>
                    <a:lnTo>
                      <a:pt x="5080" y="11100"/>
                    </a:lnTo>
                    <a:lnTo>
                      <a:pt x="5411" y="11570"/>
                    </a:lnTo>
                    <a:lnTo>
                      <a:pt x="5512" y="12207"/>
                    </a:lnTo>
                    <a:lnTo>
                      <a:pt x="5433" y="12479"/>
                    </a:lnTo>
                    <a:lnTo>
                      <a:pt x="5453" y="12825"/>
                    </a:lnTo>
                    <a:lnTo>
                      <a:pt x="6152" y="13466"/>
                    </a:lnTo>
                    <a:lnTo>
                      <a:pt x="6449" y="13569"/>
                    </a:lnTo>
                    <a:lnTo>
                      <a:pt x="6978" y="14010"/>
                    </a:lnTo>
                    <a:lnTo>
                      <a:pt x="7890" y="14410"/>
                    </a:lnTo>
                    <a:lnTo>
                      <a:pt x="8336" y="14478"/>
                    </a:lnTo>
                    <a:lnTo>
                      <a:pt x="8529" y="14332"/>
                    </a:lnTo>
                    <a:lnTo>
                      <a:pt x="8715" y="14332"/>
                    </a:lnTo>
                    <a:lnTo>
                      <a:pt x="9018" y="14511"/>
                    </a:lnTo>
                    <a:lnTo>
                      <a:pt x="9222" y="14886"/>
                    </a:lnTo>
                    <a:lnTo>
                      <a:pt x="9598" y="15177"/>
                    </a:lnTo>
                    <a:lnTo>
                      <a:pt x="10088" y="15388"/>
                    </a:lnTo>
                    <a:lnTo>
                      <a:pt x="10540" y="15595"/>
                    </a:lnTo>
                    <a:lnTo>
                      <a:pt x="10834" y="15609"/>
                    </a:lnTo>
                    <a:lnTo>
                      <a:pt x="10779" y="15836"/>
                    </a:lnTo>
                    <a:lnTo>
                      <a:pt x="11155" y="16252"/>
                    </a:lnTo>
                    <a:lnTo>
                      <a:pt x="11351" y="16506"/>
                    </a:lnTo>
                    <a:lnTo>
                      <a:pt x="11268" y="16798"/>
                    </a:lnTo>
                    <a:lnTo>
                      <a:pt x="11391" y="17029"/>
                    </a:lnTo>
                    <a:lnTo>
                      <a:pt x="11706" y="17164"/>
                    </a:lnTo>
                    <a:lnTo>
                      <a:pt x="12236" y="17776"/>
                    </a:lnTo>
                    <a:lnTo>
                      <a:pt x="12405" y="17688"/>
                    </a:lnTo>
                    <a:lnTo>
                      <a:pt x="12540" y="17923"/>
                    </a:lnTo>
                    <a:lnTo>
                      <a:pt x="12623" y="17920"/>
                    </a:lnTo>
                    <a:cubicBezTo>
                      <a:pt x="12629" y="18018"/>
                      <a:pt x="12686" y="18092"/>
                      <a:pt x="12753" y="18092"/>
                    </a:cubicBezTo>
                    <a:cubicBezTo>
                      <a:pt x="12807" y="18093"/>
                      <a:pt x="12853" y="18043"/>
                      <a:pt x="12903" y="18018"/>
                    </a:cubicBezTo>
                    <a:cubicBezTo>
                      <a:pt x="12919" y="18010"/>
                      <a:pt x="12936" y="18003"/>
                      <a:pt x="12948" y="17986"/>
                    </a:cubicBezTo>
                    <a:cubicBezTo>
                      <a:pt x="13004" y="17906"/>
                      <a:pt x="12904" y="17812"/>
                      <a:pt x="12882" y="17713"/>
                    </a:cubicBezTo>
                    <a:cubicBezTo>
                      <a:pt x="12815" y="17420"/>
                      <a:pt x="13157" y="17182"/>
                      <a:pt x="13377" y="17541"/>
                    </a:cubicBezTo>
                    <a:cubicBezTo>
                      <a:pt x="13430" y="17629"/>
                      <a:pt x="13472" y="17730"/>
                      <a:pt x="13510" y="17833"/>
                    </a:cubicBezTo>
                    <a:cubicBezTo>
                      <a:pt x="13621" y="18134"/>
                      <a:pt x="13703" y="18455"/>
                      <a:pt x="13755" y="18788"/>
                    </a:cubicBezTo>
                    <a:cubicBezTo>
                      <a:pt x="13666" y="19087"/>
                      <a:pt x="13667" y="19428"/>
                      <a:pt x="13755" y="19728"/>
                    </a:cubicBezTo>
                    <a:cubicBezTo>
                      <a:pt x="14271" y="21498"/>
                      <a:pt x="15804" y="20316"/>
                      <a:pt x="17024" y="20288"/>
                    </a:cubicBezTo>
                    <a:cubicBezTo>
                      <a:pt x="17885" y="20269"/>
                      <a:pt x="18778" y="20965"/>
                      <a:pt x="19640" y="20715"/>
                    </a:cubicBezTo>
                    <a:cubicBezTo>
                      <a:pt x="19972" y="20618"/>
                      <a:pt x="20272" y="20400"/>
                      <a:pt x="20583" y="20304"/>
                    </a:cubicBezTo>
                    <a:cubicBezTo>
                      <a:pt x="20832" y="20226"/>
                      <a:pt x="21085" y="20211"/>
                      <a:pt x="21349" y="20233"/>
                    </a:cubicBezTo>
                    <a:cubicBezTo>
                      <a:pt x="21419" y="20239"/>
                      <a:pt x="21495" y="20242"/>
                      <a:pt x="21545" y="20172"/>
                    </a:cubicBezTo>
                    <a:cubicBezTo>
                      <a:pt x="21594" y="20104"/>
                      <a:pt x="21600" y="20006"/>
                      <a:pt x="21595" y="19917"/>
                    </a:cubicBezTo>
                    <a:cubicBezTo>
                      <a:pt x="21586" y="19755"/>
                      <a:pt x="21542" y="19597"/>
                      <a:pt x="21459" y="19468"/>
                    </a:cubicBezTo>
                    <a:cubicBezTo>
                      <a:pt x="21222" y="18992"/>
                      <a:pt x="20847" y="18707"/>
                      <a:pt x="20446" y="18691"/>
                    </a:cubicBezTo>
                    <a:cubicBezTo>
                      <a:pt x="20161" y="18680"/>
                      <a:pt x="19868" y="18811"/>
                      <a:pt x="19590" y="18677"/>
                    </a:cubicBezTo>
                    <a:cubicBezTo>
                      <a:pt x="19334" y="18554"/>
                      <a:pt x="19148" y="18229"/>
                      <a:pt x="19113" y="17841"/>
                    </a:cubicBezTo>
                    <a:lnTo>
                      <a:pt x="18607" y="17558"/>
                    </a:lnTo>
                    <a:lnTo>
                      <a:pt x="18655" y="17272"/>
                    </a:lnTo>
                    <a:lnTo>
                      <a:pt x="18353" y="16977"/>
                    </a:lnTo>
                    <a:lnTo>
                      <a:pt x="18108" y="16846"/>
                    </a:lnTo>
                    <a:lnTo>
                      <a:pt x="18362" y="16686"/>
                    </a:lnTo>
                    <a:lnTo>
                      <a:pt x="17961" y="16616"/>
                    </a:lnTo>
                    <a:lnTo>
                      <a:pt x="17646" y="16702"/>
                    </a:lnTo>
                    <a:lnTo>
                      <a:pt x="17515" y="16903"/>
                    </a:lnTo>
                    <a:lnTo>
                      <a:pt x="17241" y="16841"/>
                    </a:lnTo>
                    <a:lnTo>
                      <a:pt x="17024" y="16674"/>
                    </a:lnTo>
                    <a:lnTo>
                      <a:pt x="16694" y="16734"/>
                    </a:lnTo>
                    <a:lnTo>
                      <a:pt x="16536" y="16735"/>
                    </a:lnTo>
                    <a:lnTo>
                      <a:pt x="16451" y="16577"/>
                    </a:lnTo>
                    <a:lnTo>
                      <a:pt x="16278" y="16340"/>
                    </a:lnTo>
                    <a:lnTo>
                      <a:pt x="16103" y="16150"/>
                    </a:lnTo>
                    <a:lnTo>
                      <a:pt x="16019" y="16001"/>
                    </a:lnTo>
                    <a:lnTo>
                      <a:pt x="15946" y="16218"/>
                    </a:lnTo>
                    <a:lnTo>
                      <a:pt x="15567" y="16587"/>
                    </a:lnTo>
                    <a:lnTo>
                      <a:pt x="15418" y="16373"/>
                    </a:lnTo>
                    <a:lnTo>
                      <a:pt x="15600" y="16132"/>
                    </a:lnTo>
                    <a:lnTo>
                      <a:pt x="15507" y="15981"/>
                    </a:lnTo>
                    <a:lnTo>
                      <a:pt x="15258" y="16094"/>
                    </a:lnTo>
                    <a:lnTo>
                      <a:pt x="15085" y="16326"/>
                    </a:lnTo>
                    <a:lnTo>
                      <a:pt x="14791" y="16412"/>
                    </a:lnTo>
                    <a:lnTo>
                      <a:pt x="14588" y="16426"/>
                    </a:lnTo>
                    <a:lnTo>
                      <a:pt x="14402" y="16686"/>
                    </a:lnTo>
                    <a:lnTo>
                      <a:pt x="14213" y="17219"/>
                    </a:lnTo>
                    <a:lnTo>
                      <a:pt x="13940" y="17531"/>
                    </a:lnTo>
                    <a:lnTo>
                      <a:pt x="13668" y="17644"/>
                    </a:lnTo>
                    <a:lnTo>
                      <a:pt x="13627" y="17364"/>
                    </a:lnTo>
                    <a:lnTo>
                      <a:pt x="13351" y="17199"/>
                    </a:lnTo>
                    <a:lnTo>
                      <a:pt x="13083" y="17182"/>
                    </a:lnTo>
                    <a:lnTo>
                      <a:pt x="12729" y="17504"/>
                    </a:lnTo>
                    <a:lnTo>
                      <a:pt x="12581" y="17499"/>
                    </a:lnTo>
                    <a:lnTo>
                      <a:pt x="12477" y="17332"/>
                    </a:lnTo>
                    <a:lnTo>
                      <a:pt x="12193" y="17050"/>
                    </a:lnTo>
                    <a:lnTo>
                      <a:pt x="11888" y="16562"/>
                    </a:lnTo>
                    <a:lnTo>
                      <a:pt x="11834" y="16388"/>
                    </a:lnTo>
                    <a:lnTo>
                      <a:pt x="11933" y="15859"/>
                    </a:lnTo>
                    <a:lnTo>
                      <a:pt x="11974" y="15328"/>
                    </a:lnTo>
                    <a:lnTo>
                      <a:pt x="12044" y="14871"/>
                    </a:lnTo>
                    <a:lnTo>
                      <a:pt x="11694" y="14479"/>
                    </a:lnTo>
                    <a:lnTo>
                      <a:pt x="11368" y="14398"/>
                    </a:lnTo>
                    <a:lnTo>
                      <a:pt x="11157" y="14427"/>
                    </a:lnTo>
                    <a:lnTo>
                      <a:pt x="10880" y="14434"/>
                    </a:lnTo>
                    <a:lnTo>
                      <a:pt x="10728" y="14434"/>
                    </a:lnTo>
                    <a:lnTo>
                      <a:pt x="10511" y="14450"/>
                    </a:lnTo>
                    <a:lnTo>
                      <a:pt x="10400" y="14383"/>
                    </a:lnTo>
                    <a:lnTo>
                      <a:pt x="10545" y="14117"/>
                    </a:lnTo>
                    <a:lnTo>
                      <a:pt x="10605" y="13622"/>
                    </a:lnTo>
                    <a:lnTo>
                      <a:pt x="10619" y="13386"/>
                    </a:lnTo>
                    <a:lnTo>
                      <a:pt x="10763" y="12933"/>
                    </a:lnTo>
                    <a:lnTo>
                      <a:pt x="10899" y="12460"/>
                    </a:lnTo>
                    <a:lnTo>
                      <a:pt x="10959" y="12222"/>
                    </a:lnTo>
                    <a:lnTo>
                      <a:pt x="10930" y="11945"/>
                    </a:lnTo>
                    <a:lnTo>
                      <a:pt x="10806" y="12032"/>
                    </a:lnTo>
                    <a:lnTo>
                      <a:pt x="10580" y="11979"/>
                    </a:lnTo>
                    <a:lnTo>
                      <a:pt x="10418" y="12029"/>
                    </a:lnTo>
                    <a:lnTo>
                      <a:pt x="10129" y="12130"/>
                    </a:lnTo>
                    <a:lnTo>
                      <a:pt x="9945" y="12272"/>
                    </a:lnTo>
                    <a:lnTo>
                      <a:pt x="9812" y="12888"/>
                    </a:lnTo>
                    <a:lnTo>
                      <a:pt x="9636" y="13170"/>
                    </a:lnTo>
                    <a:lnTo>
                      <a:pt x="9480" y="13322"/>
                    </a:lnTo>
                    <a:lnTo>
                      <a:pt x="9399" y="13230"/>
                    </a:lnTo>
                    <a:lnTo>
                      <a:pt x="8857" y="13451"/>
                    </a:lnTo>
                    <a:lnTo>
                      <a:pt x="8632" y="13332"/>
                    </a:lnTo>
                    <a:lnTo>
                      <a:pt x="8402" y="13171"/>
                    </a:lnTo>
                    <a:lnTo>
                      <a:pt x="8111" y="12767"/>
                    </a:lnTo>
                    <a:lnTo>
                      <a:pt x="7756" y="12014"/>
                    </a:lnTo>
                    <a:lnTo>
                      <a:pt x="7678" y="11566"/>
                    </a:lnTo>
                    <a:lnTo>
                      <a:pt x="7713" y="10892"/>
                    </a:lnTo>
                    <a:lnTo>
                      <a:pt x="7837" y="10215"/>
                    </a:lnTo>
                    <a:lnTo>
                      <a:pt x="7844" y="9582"/>
                    </a:lnTo>
                    <a:lnTo>
                      <a:pt x="7857" y="9358"/>
                    </a:lnTo>
                    <a:lnTo>
                      <a:pt x="8073" y="9053"/>
                    </a:lnTo>
                    <a:lnTo>
                      <a:pt x="8216" y="8932"/>
                    </a:lnTo>
                    <a:lnTo>
                      <a:pt x="8550" y="8709"/>
                    </a:lnTo>
                    <a:lnTo>
                      <a:pt x="8875" y="8407"/>
                    </a:lnTo>
                    <a:lnTo>
                      <a:pt x="9344" y="8512"/>
                    </a:lnTo>
                    <a:lnTo>
                      <a:pt x="9511" y="8464"/>
                    </a:lnTo>
                    <a:lnTo>
                      <a:pt x="9278" y="7931"/>
                    </a:lnTo>
                    <a:lnTo>
                      <a:pt x="9245" y="7666"/>
                    </a:lnTo>
                    <a:cubicBezTo>
                      <a:pt x="9325" y="7337"/>
                      <a:pt x="9397" y="7005"/>
                      <a:pt x="9463" y="6669"/>
                    </a:cubicBezTo>
                    <a:cubicBezTo>
                      <a:pt x="9529" y="6330"/>
                      <a:pt x="9587" y="5987"/>
                      <a:pt x="9627" y="5638"/>
                    </a:cubicBezTo>
                    <a:cubicBezTo>
                      <a:pt x="9731" y="4720"/>
                      <a:pt x="9697" y="3774"/>
                      <a:pt x="9473" y="2904"/>
                    </a:cubicBezTo>
                    <a:cubicBezTo>
                      <a:pt x="9290" y="2198"/>
                      <a:pt x="8993" y="1595"/>
                      <a:pt x="8529" y="1279"/>
                    </a:cubicBezTo>
                    <a:cubicBezTo>
                      <a:pt x="7913" y="860"/>
                      <a:pt x="7196" y="1116"/>
                      <a:pt x="6525" y="1067"/>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grpSp>
      <p:sp>
        <p:nvSpPr>
          <p:cNvPr id="170" name="Line"/>
          <p:cNvSpPr/>
          <p:nvPr/>
        </p:nvSpPr>
        <p:spPr>
          <a:xfrm>
            <a:off x="7157234" y="2741638"/>
            <a:ext cx="1663464" cy="1536209"/>
          </a:xfrm>
          <a:custGeom>
            <a:avLst/>
            <a:gdLst/>
            <a:ahLst/>
            <a:cxnLst>
              <a:cxn ang="0">
                <a:pos x="wd2" y="hd2"/>
              </a:cxn>
              <a:cxn ang="5400000">
                <a:pos x="wd2" y="hd2"/>
              </a:cxn>
              <a:cxn ang="10800000">
                <a:pos x="wd2" y="hd2"/>
              </a:cxn>
              <a:cxn ang="16200000">
                <a:pos x="wd2" y="hd2"/>
              </a:cxn>
            </a:cxnLst>
            <a:rect l="0" t="0" r="r" b="b"/>
            <a:pathLst>
              <a:path w="21234" h="21551" extrusionOk="0">
                <a:moveTo>
                  <a:pt x="21234" y="0"/>
                </a:moveTo>
                <a:lnTo>
                  <a:pt x="20033" y="1180"/>
                </a:lnTo>
                <a:lnTo>
                  <a:pt x="18987" y="1616"/>
                </a:lnTo>
                <a:lnTo>
                  <a:pt x="17455" y="2345"/>
                </a:lnTo>
                <a:lnTo>
                  <a:pt x="15985" y="3261"/>
                </a:lnTo>
                <a:lnTo>
                  <a:pt x="14906" y="3952"/>
                </a:lnTo>
                <a:lnTo>
                  <a:pt x="12437" y="5293"/>
                </a:lnTo>
                <a:lnTo>
                  <a:pt x="11596" y="6070"/>
                </a:lnTo>
                <a:lnTo>
                  <a:pt x="9823" y="7064"/>
                </a:lnTo>
                <a:lnTo>
                  <a:pt x="8707" y="8182"/>
                </a:lnTo>
                <a:lnTo>
                  <a:pt x="8150" y="9133"/>
                </a:lnTo>
                <a:lnTo>
                  <a:pt x="6737" y="9965"/>
                </a:lnTo>
                <a:lnTo>
                  <a:pt x="5825" y="10895"/>
                </a:lnTo>
                <a:lnTo>
                  <a:pt x="4861" y="11180"/>
                </a:lnTo>
                <a:lnTo>
                  <a:pt x="3682" y="13096"/>
                </a:lnTo>
                <a:cubicBezTo>
                  <a:pt x="3277" y="14330"/>
                  <a:pt x="2554" y="15409"/>
                  <a:pt x="1601" y="16200"/>
                </a:cubicBezTo>
                <a:cubicBezTo>
                  <a:pt x="667" y="16976"/>
                  <a:pt x="-366" y="17904"/>
                  <a:pt x="127" y="18937"/>
                </a:cubicBezTo>
                <a:cubicBezTo>
                  <a:pt x="303" y="19308"/>
                  <a:pt x="681" y="19529"/>
                  <a:pt x="804" y="19928"/>
                </a:cubicBezTo>
                <a:cubicBezTo>
                  <a:pt x="859" y="20105"/>
                  <a:pt x="854" y="20293"/>
                  <a:pt x="896" y="20472"/>
                </a:cubicBezTo>
                <a:cubicBezTo>
                  <a:pt x="944" y="20675"/>
                  <a:pt x="1046" y="20852"/>
                  <a:pt x="1175" y="21005"/>
                </a:cubicBezTo>
                <a:cubicBezTo>
                  <a:pt x="1503" y="21392"/>
                  <a:pt x="1978" y="21600"/>
                  <a:pt x="2480" y="21541"/>
                </a:cubicBezTo>
              </a:path>
            </a:pathLst>
          </a:custGeom>
          <a:ln w="19050">
            <a:solidFill>
              <a:srgbClr val="FFFFFF"/>
            </a:solidFill>
            <a:miter lim="400000"/>
          </a:ln>
          <a:effectLst>
            <a:outerShdw blurRad="63500" dir="3454981" rotWithShape="0">
              <a:srgbClr val="000000"/>
            </a:outerShdw>
          </a:effectLst>
        </p:spPr>
        <p:txBody>
          <a:bodyPr lIns="35701" tIns="35701" rIns="35701" bIns="35701" anchor="ct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71" name="North America In 1763"/>
          <p:cNvSpPr txBox="1"/>
          <p:nvPr/>
        </p:nvSpPr>
        <p:spPr>
          <a:xfrm>
            <a:off x="4854603" y="916803"/>
            <a:ext cx="4150112" cy="441455"/>
          </a:xfrm>
          <a:prstGeom prst="rect">
            <a:avLst/>
          </a:prstGeom>
          <a:solidFill>
            <a:srgbClr val="000000"/>
          </a:solidFill>
          <a:ln w="12700">
            <a:miter lim="400000"/>
          </a:ln>
          <a:effectLst>
            <a:outerShdw blurRad="63500" dir="3454981" rotWithShape="0">
              <a:srgbClr val="FFFFFF"/>
            </a:outerShdw>
          </a:effectLst>
          <a:extLst>
            <a:ext uri="{C572A759-6A51-4108-AA02-DFA0A04FC94B}">
              <ma14:wrappingTextBoxFlag xmlns:ma14="http://schemas.microsoft.com/office/mac/drawingml/2011/main" xmlns="" val="1"/>
            </a:ext>
          </a:extLst>
        </p:spPr>
        <p:txBody>
          <a:bodyPr lIns="35701" tIns="35701" rIns="35701" bIns="35701" anchor="ctr">
            <a:spAutoFit/>
          </a:bodyPr>
          <a:lstStyle>
            <a:lvl1pPr>
              <a:defRPr sz="3900" b="1" cap="all" spc="-116">
                <a:latin typeface="Arial"/>
                <a:ea typeface="Arial"/>
                <a:cs typeface="Arial"/>
                <a:sym typeface="Arial"/>
              </a:defRPr>
            </a:lvl1pPr>
          </a:lstStyle>
          <a:p>
            <a:pPr algn="ctr" defTabSz="410583" fontAlgn="auto" hangingPunct="0">
              <a:spcBef>
                <a:spcPts val="0"/>
              </a:spcBef>
              <a:spcAft>
                <a:spcPts val="0"/>
              </a:spcAft>
            </a:pPr>
            <a:r>
              <a:rPr sz="2400" kern="0" dirty="0">
                <a:solidFill>
                  <a:srgbClr val="FFFFFF"/>
                </a:solidFill>
              </a:rPr>
              <a:t>North America I 1763</a:t>
            </a:r>
          </a:p>
        </p:txBody>
      </p:sp>
      <p:grpSp>
        <p:nvGrpSpPr>
          <p:cNvPr id="182" name="Group"/>
          <p:cNvGrpSpPr/>
          <p:nvPr/>
        </p:nvGrpSpPr>
        <p:grpSpPr>
          <a:xfrm>
            <a:off x="-1842922" y="888015"/>
            <a:ext cx="6747101" cy="6259110"/>
            <a:chOff x="2178871" y="0"/>
            <a:chExt cx="9595876" cy="8901845"/>
          </a:xfrm>
        </p:grpSpPr>
        <p:pic>
          <p:nvPicPr>
            <p:cNvPr id="172" name="North Anerica Map.jpg" descr="North Anerica Map.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660998" y="14116"/>
              <a:ext cx="6923477" cy="8887730"/>
            </a:xfrm>
            <a:prstGeom prst="rect">
              <a:avLst/>
            </a:prstGeom>
            <a:ln w="88900" cap="flat">
              <a:solidFill>
                <a:srgbClr val="000000"/>
              </a:solidFill>
              <a:prstDash val="solid"/>
              <a:miter lim="400000"/>
            </a:ln>
            <a:effectLst/>
          </p:spPr>
        </p:pic>
        <p:sp>
          <p:nvSpPr>
            <p:cNvPr id="173" name="Shape"/>
            <p:cNvSpPr/>
            <p:nvPr/>
          </p:nvSpPr>
          <p:spPr>
            <a:xfrm>
              <a:off x="3321564" y="684796"/>
              <a:ext cx="7844072" cy="4405068"/>
            </a:xfrm>
            <a:custGeom>
              <a:avLst/>
              <a:gdLst/>
              <a:ahLst/>
              <a:cxnLst>
                <a:cxn ang="0">
                  <a:pos x="wd2" y="hd2"/>
                </a:cxn>
                <a:cxn ang="5400000">
                  <a:pos x="wd2" y="hd2"/>
                </a:cxn>
                <a:cxn ang="10800000">
                  <a:pos x="wd2" y="hd2"/>
                </a:cxn>
                <a:cxn ang="16200000">
                  <a:pos x="wd2" y="hd2"/>
                </a:cxn>
              </a:cxnLst>
              <a:rect l="0" t="0" r="r" b="b"/>
              <a:pathLst>
                <a:path w="21600" h="21570" extrusionOk="0">
                  <a:moveTo>
                    <a:pt x="8482" y="21000"/>
                  </a:moveTo>
                  <a:cubicBezTo>
                    <a:pt x="8390" y="20751"/>
                    <a:pt x="8290" y="20512"/>
                    <a:pt x="8183" y="20284"/>
                  </a:cubicBezTo>
                  <a:lnTo>
                    <a:pt x="7552" y="18770"/>
                  </a:lnTo>
                  <a:lnTo>
                    <a:pt x="6580" y="18259"/>
                  </a:lnTo>
                  <a:cubicBezTo>
                    <a:pt x="6271" y="18255"/>
                    <a:pt x="5962" y="18199"/>
                    <a:pt x="5659" y="18091"/>
                  </a:cubicBezTo>
                  <a:cubicBezTo>
                    <a:pt x="5343" y="17979"/>
                    <a:pt x="5034" y="17811"/>
                    <a:pt x="4737" y="17590"/>
                  </a:cubicBezTo>
                  <a:cubicBezTo>
                    <a:pt x="4496" y="17143"/>
                    <a:pt x="4298" y="16627"/>
                    <a:pt x="4152" y="16063"/>
                  </a:cubicBezTo>
                  <a:cubicBezTo>
                    <a:pt x="4047" y="15657"/>
                    <a:pt x="3970" y="15229"/>
                    <a:pt x="3922" y="14789"/>
                  </a:cubicBezTo>
                  <a:lnTo>
                    <a:pt x="3647" y="14076"/>
                  </a:lnTo>
                  <a:lnTo>
                    <a:pt x="3163" y="12930"/>
                  </a:lnTo>
                  <a:lnTo>
                    <a:pt x="2688" y="11947"/>
                  </a:lnTo>
                  <a:lnTo>
                    <a:pt x="1091" y="11365"/>
                  </a:lnTo>
                  <a:lnTo>
                    <a:pt x="0" y="10220"/>
                  </a:lnTo>
                  <a:lnTo>
                    <a:pt x="231" y="8538"/>
                  </a:lnTo>
                  <a:lnTo>
                    <a:pt x="257" y="8072"/>
                  </a:lnTo>
                  <a:lnTo>
                    <a:pt x="1215" y="8128"/>
                  </a:lnTo>
                  <a:lnTo>
                    <a:pt x="2306" y="8192"/>
                  </a:lnTo>
                  <a:lnTo>
                    <a:pt x="3435" y="8525"/>
                  </a:lnTo>
                  <a:lnTo>
                    <a:pt x="4281" y="8638"/>
                  </a:lnTo>
                  <a:cubicBezTo>
                    <a:pt x="4729" y="8514"/>
                    <a:pt x="5176" y="8387"/>
                    <a:pt x="5623" y="8258"/>
                  </a:cubicBezTo>
                  <a:cubicBezTo>
                    <a:pt x="6011" y="8146"/>
                    <a:pt x="6400" y="8033"/>
                    <a:pt x="6788" y="7917"/>
                  </a:cubicBezTo>
                  <a:lnTo>
                    <a:pt x="7687" y="7584"/>
                  </a:lnTo>
                  <a:lnTo>
                    <a:pt x="8904" y="7314"/>
                  </a:lnTo>
                  <a:lnTo>
                    <a:pt x="10670" y="7263"/>
                  </a:lnTo>
                  <a:lnTo>
                    <a:pt x="11901" y="7934"/>
                  </a:lnTo>
                  <a:lnTo>
                    <a:pt x="13269" y="7934"/>
                  </a:lnTo>
                  <a:lnTo>
                    <a:pt x="13779" y="6919"/>
                  </a:lnTo>
                  <a:lnTo>
                    <a:pt x="13787" y="5825"/>
                  </a:lnTo>
                  <a:lnTo>
                    <a:pt x="14276" y="4302"/>
                  </a:lnTo>
                  <a:lnTo>
                    <a:pt x="14292" y="2543"/>
                  </a:lnTo>
                  <a:lnTo>
                    <a:pt x="14101" y="1202"/>
                  </a:lnTo>
                  <a:lnTo>
                    <a:pt x="14059" y="115"/>
                  </a:lnTo>
                  <a:lnTo>
                    <a:pt x="14657" y="154"/>
                  </a:lnTo>
                  <a:lnTo>
                    <a:pt x="14979" y="0"/>
                  </a:lnTo>
                  <a:cubicBezTo>
                    <a:pt x="15080" y="42"/>
                    <a:pt x="15181" y="90"/>
                    <a:pt x="15281" y="144"/>
                  </a:cubicBezTo>
                  <a:cubicBezTo>
                    <a:pt x="15434" y="227"/>
                    <a:pt x="15584" y="324"/>
                    <a:pt x="15730" y="435"/>
                  </a:cubicBezTo>
                  <a:lnTo>
                    <a:pt x="16045" y="898"/>
                  </a:lnTo>
                  <a:cubicBezTo>
                    <a:pt x="16186" y="735"/>
                    <a:pt x="16371" y="764"/>
                    <a:pt x="16494" y="967"/>
                  </a:cubicBezTo>
                  <a:cubicBezTo>
                    <a:pt x="16629" y="1190"/>
                    <a:pt x="16651" y="1555"/>
                    <a:pt x="16546" y="1825"/>
                  </a:cubicBezTo>
                  <a:cubicBezTo>
                    <a:pt x="16512" y="1945"/>
                    <a:pt x="16511" y="2087"/>
                    <a:pt x="16545" y="2208"/>
                  </a:cubicBezTo>
                  <a:cubicBezTo>
                    <a:pt x="16608" y="2431"/>
                    <a:pt x="16760" y="2522"/>
                    <a:pt x="16886" y="2412"/>
                  </a:cubicBezTo>
                  <a:lnTo>
                    <a:pt x="17199" y="2545"/>
                  </a:lnTo>
                  <a:lnTo>
                    <a:pt x="17571" y="2417"/>
                  </a:lnTo>
                  <a:lnTo>
                    <a:pt x="18039" y="1750"/>
                  </a:lnTo>
                  <a:cubicBezTo>
                    <a:pt x="18080" y="1603"/>
                    <a:pt x="18154" y="1495"/>
                    <a:pt x="18243" y="1452"/>
                  </a:cubicBezTo>
                  <a:cubicBezTo>
                    <a:pt x="18326" y="1413"/>
                    <a:pt x="18414" y="1434"/>
                    <a:pt x="18488" y="1510"/>
                  </a:cubicBezTo>
                  <a:lnTo>
                    <a:pt x="19029" y="2526"/>
                  </a:lnTo>
                  <a:lnTo>
                    <a:pt x="19236" y="3003"/>
                  </a:lnTo>
                  <a:cubicBezTo>
                    <a:pt x="19313" y="3135"/>
                    <a:pt x="19382" y="3281"/>
                    <a:pt x="19442" y="3440"/>
                  </a:cubicBezTo>
                  <a:cubicBezTo>
                    <a:pt x="19532" y="3683"/>
                    <a:pt x="19599" y="3950"/>
                    <a:pt x="19639" y="4232"/>
                  </a:cubicBezTo>
                  <a:lnTo>
                    <a:pt x="20353" y="4761"/>
                  </a:lnTo>
                  <a:lnTo>
                    <a:pt x="20851" y="5259"/>
                  </a:lnTo>
                  <a:lnTo>
                    <a:pt x="20109" y="5637"/>
                  </a:lnTo>
                  <a:lnTo>
                    <a:pt x="19772" y="5910"/>
                  </a:lnTo>
                  <a:cubicBezTo>
                    <a:pt x="19734" y="4892"/>
                    <a:pt x="20418" y="4318"/>
                    <a:pt x="20835" y="5018"/>
                  </a:cubicBezTo>
                  <a:cubicBezTo>
                    <a:pt x="20910" y="5142"/>
                    <a:pt x="20961" y="5303"/>
                    <a:pt x="21032" y="5431"/>
                  </a:cubicBezTo>
                  <a:cubicBezTo>
                    <a:pt x="21138" y="5621"/>
                    <a:pt x="21282" y="5728"/>
                    <a:pt x="21433" y="5729"/>
                  </a:cubicBezTo>
                  <a:lnTo>
                    <a:pt x="21600" y="6152"/>
                  </a:lnTo>
                  <a:cubicBezTo>
                    <a:pt x="21585" y="6386"/>
                    <a:pt x="21531" y="6606"/>
                    <a:pt x="21443" y="6782"/>
                  </a:cubicBezTo>
                  <a:cubicBezTo>
                    <a:pt x="21343" y="6985"/>
                    <a:pt x="21206" y="7119"/>
                    <a:pt x="21056" y="7160"/>
                  </a:cubicBezTo>
                  <a:cubicBezTo>
                    <a:pt x="20979" y="7133"/>
                    <a:pt x="20901" y="7124"/>
                    <a:pt x="20823" y="7132"/>
                  </a:cubicBezTo>
                  <a:cubicBezTo>
                    <a:pt x="20739" y="7140"/>
                    <a:pt x="20657" y="7168"/>
                    <a:pt x="20577" y="7214"/>
                  </a:cubicBezTo>
                  <a:lnTo>
                    <a:pt x="19838" y="7866"/>
                  </a:lnTo>
                  <a:lnTo>
                    <a:pt x="19061" y="7957"/>
                  </a:lnTo>
                  <a:lnTo>
                    <a:pt x="18244" y="7957"/>
                  </a:lnTo>
                  <a:lnTo>
                    <a:pt x="17772" y="7815"/>
                  </a:lnTo>
                  <a:cubicBezTo>
                    <a:pt x="17726" y="7870"/>
                    <a:pt x="17679" y="7924"/>
                    <a:pt x="17633" y="7978"/>
                  </a:cubicBezTo>
                  <a:cubicBezTo>
                    <a:pt x="17586" y="8033"/>
                    <a:pt x="17540" y="8087"/>
                    <a:pt x="17493" y="8142"/>
                  </a:cubicBezTo>
                  <a:cubicBezTo>
                    <a:pt x="17400" y="8250"/>
                    <a:pt x="17308" y="8359"/>
                    <a:pt x="17215" y="8468"/>
                  </a:cubicBezTo>
                  <a:lnTo>
                    <a:pt x="16492" y="9500"/>
                  </a:lnTo>
                  <a:cubicBezTo>
                    <a:pt x="16704" y="9160"/>
                    <a:pt x="16952" y="8898"/>
                    <a:pt x="17222" y="8732"/>
                  </a:cubicBezTo>
                  <a:cubicBezTo>
                    <a:pt x="17503" y="8558"/>
                    <a:pt x="17801" y="8491"/>
                    <a:pt x="18098" y="8534"/>
                  </a:cubicBezTo>
                  <a:cubicBezTo>
                    <a:pt x="18251" y="8465"/>
                    <a:pt x="18407" y="8626"/>
                    <a:pt x="18449" y="8896"/>
                  </a:cubicBezTo>
                  <a:cubicBezTo>
                    <a:pt x="18489" y="9151"/>
                    <a:pt x="18413" y="9417"/>
                    <a:pt x="18274" y="9511"/>
                  </a:cubicBezTo>
                  <a:lnTo>
                    <a:pt x="17927" y="9712"/>
                  </a:lnTo>
                  <a:lnTo>
                    <a:pt x="16934" y="10127"/>
                  </a:lnTo>
                  <a:lnTo>
                    <a:pt x="16197" y="11095"/>
                  </a:lnTo>
                  <a:lnTo>
                    <a:pt x="15639" y="11768"/>
                  </a:lnTo>
                  <a:lnTo>
                    <a:pt x="14887" y="12289"/>
                  </a:lnTo>
                  <a:lnTo>
                    <a:pt x="14101" y="13379"/>
                  </a:lnTo>
                  <a:lnTo>
                    <a:pt x="13312" y="14520"/>
                  </a:lnTo>
                  <a:lnTo>
                    <a:pt x="12588" y="15955"/>
                  </a:lnTo>
                  <a:lnTo>
                    <a:pt x="11990" y="17365"/>
                  </a:lnTo>
                  <a:lnTo>
                    <a:pt x="11225" y="19177"/>
                  </a:lnTo>
                  <a:lnTo>
                    <a:pt x="10793" y="19161"/>
                  </a:lnTo>
                  <a:lnTo>
                    <a:pt x="10484" y="19759"/>
                  </a:lnTo>
                  <a:lnTo>
                    <a:pt x="10193" y="20739"/>
                  </a:lnTo>
                  <a:lnTo>
                    <a:pt x="9781" y="20740"/>
                  </a:lnTo>
                  <a:lnTo>
                    <a:pt x="9421" y="20740"/>
                  </a:lnTo>
                  <a:cubicBezTo>
                    <a:pt x="9325" y="20743"/>
                    <a:pt x="9259" y="20913"/>
                    <a:pt x="9292" y="21074"/>
                  </a:cubicBezTo>
                  <a:cubicBezTo>
                    <a:pt x="9334" y="21276"/>
                    <a:pt x="9468" y="21504"/>
                    <a:pt x="9348" y="21566"/>
                  </a:cubicBezTo>
                  <a:cubicBezTo>
                    <a:pt x="9282" y="21600"/>
                    <a:pt x="9251" y="21441"/>
                    <a:pt x="9193" y="21406"/>
                  </a:cubicBezTo>
                  <a:cubicBezTo>
                    <a:pt x="9159" y="21386"/>
                    <a:pt x="9123" y="21409"/>
                    <a:pt x="9089" y="21430"/>
                  </a:cubicBezTo>
                  <a:cubicBezTo>
                    <a:pt x="9040" y="21461"/>
                    <a:pt x="8991" y="21489"/>
                    <a:pt x="8940" y="21499"/>
                  </a:cubicBezTo>
                  <a:cubicBezTo>
                    <a:pt x="8846" y="21517"/>
                    <a:pt x="8752" y="21487"/>
                    <a:pt x="8673" y="21397"/>
                  </a:cubicBezTo>
                  <a:cubicBezTo>
                    <a:pt x="8591" y="21302"/>
                    <a:pt x="8536" y="21148"/>
                    <a:pt x="8482" y="21000"/>
                  </a:cubicBezTo>
                  <a:close/>
                </a:path>
              </a:pathLst>
            </a:custGeom>
            <a:solidFill>
              <a:schemeClr val="accent6">
                <a:hueOff val="-194191"/>
                <a:satOff val="-4488"/>
                <a:lumOff val="-21153"/>
                <a:alpha val="51352"/>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nvGrpSpPr>
            <p:cNvPr id="176" name="Group"/>
            <p:cNvGrpSpPr/>
            <p:nvPr/>
          </p:nvGrpSpPr>
          <p:grpSpPr>
            <a:xfrm>
              <a:off x="7455046" y="2101752"/>
              <a:ext cx="4081111" cy="2836878"/>
              <a:chOff x="0" y="0"/>
              <a:chExt cx="4081110" cy="2836877"/>
            </a:xfrm>
          </p:grpSpPr>
          <p:sp>
            <p:nvSpPr>
              <p:cNvPr id="174" name="Line"/>
              <p:cNvSpPr/>
              <p:nvPr/>
            </p:nvSpPr>
            <p:spPr>
              <a:xfrm>
                <a:off x="0" y="520163"/>
                <a:ext cx="2960576" cy="2316715"/>
              </a:xfrm>
              <a:custGeom>
                <a:avLst/>
                <a:gdLst/>
                <a:ahLst/>
                <a:cxnLst>
                  <a:cxn ang="0">
                    <a:pos x="wd2" y="hd2"/>
                  </a:cxn>
                  <a:cxn ang="5400000">
                    <a:pos x="wd2" y="hd2"/>
                  </a:cxn>
                  <a:cxn ang="10800000">
                    <a:pos x="wd2" y="hd2"/>
                  </a:cxn>
                  <a:cxn ang="16200000">
                    <a:pos x="wd2" y="hd2"/>
                  </a:cxn>
                </a:cxnLst>
                <a:rect l="0" t="0" r="r" b="b"/>
                <a:pathLst>
                  <a:path w="21551" h="21398" extrusionOk="0">
                    <a:moveTo>
                      <a:pt x="21387" y="3039"/>
                    </a:moveTo>
                    <a:cubicBezTo>
                      <a:pt x="21463" y="3016"/>
                      <a:pt x="21523" y="2942"/>
                      <a:pt x="21543" y="2845"/>
                    </a:cubicBezTo>
                    <a:cubicBezTo>
                      <a:pt x="21600" y="2562"/>
                      <a:pt x="21359" y="2334"/>
                      <a:pt x="21161" y="2484"/>
                    </a:cubicBezTo>
                    <a:lnTo>
                      <a:pt x="18858" y="1856"/>
                    </a:lnTo>
                    <a:lnTo>
                      <a:pt x="18214" y="1137"/>
                    </a:lnTo>
                    <a:cubicBezTo>
                      <a:pt x="18296" y="851"/>
                      <a:pt x="18247" y="531"/>
                      <a:pt x="18086" y="306"/>
                    </a:cubicBezTo>
                    <a:cubicBezTo>
                      <a:pt x="17723" y="-202"/>
                      <a:pt x="17066" y="-55"/>
                      <a:pt x="16862" y="580"/>
                    </a:cubicBezTo>
                    <a:lnTo>
                      <a:pt x="14889" y="1038"/>
                    </a:lnTo>
                    <a:lnTo>
                      <a:pt x="12096" y="3456"/>
                    </a:lnTo>
                    <a:lnTo>
                      <a:pt x="9455" y="5132"/>
                    </a:lnTo>
                    <a:lnTo>
                      <a:pt x="6627" y="7843"/>
                    </a:lnTo>
                    <a:cubicBezTo>
                      <a:pt x="6103" y="8403"/>
                      <a:pt x="5587" y="8977"/>
                      <a:pt x="5080" y="9562"/>
                    </a:cubicBezTo>
                    <a:cubicBezTo>
                      <a:pt x="4533" y="10194"/>
                      <a:pt x="3997" y="10840"/>
                      <a:pt x="3471" y="11499"/>
                    </a:cubicBezTo>
                    <a:lnTo>
                      <a:pt x="0" y="17629"/>
                    </a:lnTo>
                    <a:lnTo>
                      <a:pt x="463" y="18373"/>
                    </a:lnTo>
                    <a:lnTo>
                      <a:pt x="609" y="18841"/>
                    </a:lnTo>
                    <a:cubicBezTo>
                      <a:pt x="536" y="19291"/>
                      <a:pt x="581" y="19758"/>
                      <a:pt x="738" y="20172"/>
                    </a:cubicBezTo>
                    <a:cubicBezTo>
                      <a:pt x="1013" y="20901"/>
                      <a:pt x="1586" y="21374"/>
                      <a:pt x="2224" y="21398"/>
                    </a:cubicBezTo>
                    <a:cubicBezTo>
                      <a:pt x="2168" y="21147"/>
                      <a:pt x="2151" y="20885"/>
                      <a:pt x="2173" y="20625"/>
                    </a:cubicBezTo>
                    <a:cubicBezTo>
                      <a:pt x="2195" y="20361"/>
                      <a:pt x="2258" y="20106"/>
                      <a:pt x="2357" y="19872"/>
                    </a:cubicBezTo>
                    <a:cubicBezTo>
                      <a:pt x="2476" y="19503"/>
                      <a:pt x="2643" y="19161"/>
                      <a:pt x="2850" y="18862"/>
                    </a:cubicBezTo>
                    <a:cubicBezTo>
                      <a:pt x="3071" y="18544"/>
                      <a:pt x="3335" y="18278"/>
                      <a:pt x="3630" y="18077"/>
                    </a:cubicBezTo>
                    <a:cubicBezTo>
                      <a:pt x="3822" y="18085"/>
                      <a:pt x="4009" y="17991"/>
                      <a:pt x="4145" y="17818"/>
                    </a:cubicBezTo>
                    <a:cubicBezTo>
                      <a:pt x="4303" y="17619"/>
                      <a:pt x="4374" y="17336"/>
                      <a:pt x="4520" y="17123"/>
                    </a:cubicBezTo>
                    <a:cubicBezTo>
                      <a:pt x="4747" y="16789"/>
                      <a:pt x="5112" y="16665"/>
                      <a:pt x="5441" y="16810"/>
                    </a:cubicBezTo>
                    <a:cubicBezTo>
                      <a:pt x="5605" y="16464"/>
                      <a:pt x="5829" y="16169"/>
                      <a:pt x="6095" y="15948"/>
                    </a:cubicBezTo>
                    <a:cubicBezTo>
                      <a:pt x="6353" y="15735"/>
                      <a:pt x="6644" y="15596"/>
                      <a:pt x="6949" y="15540"/>
                    </a:cubicBezTo>
                    <a:cubicBezTo>
                      <a:pt x="6847" y="15421"/>
                      <a:pt x="6822" y="15229"/>
                      <a:pt x="6888" y="15074"/>
                    </a:cubicBezTo>
                    <a:cubicBezTo>
                      <a:pt x="6977" y="14867"/>
                      <a:pt x="7173" y="14815"/>
                      <a:pt x="7354" y="14806"/>
                    </a:cubicBezTo>
                    <a:cubicBezTo>
                      <a:pt x="7489" y="14798"/>
                      <a:pt x="7627" y="14808"/>
                      <a:pt x="7767" y="14837"/>
                    </a:cubicBezTo>
                    <a:cubicBezTo>
                      <a:pt x="7739" y="14455"/>
                      <a:pt x="7666" y="14081"/>
                      <a:pt x="7551" y="13727"/>
                    </a:cubicBezTo>
                    <a:cubicBezTo>
                      <a:pt x="7432" y="13363"/>
                      <a:pt x="7269" y="13025"/>
                      <a:pt x="7069" y="12724"/>
                    </a:cubicBezTo>
                    <a:cubicBezTo>
                      <a:pt x="7106" y="12485"/>
                      <a:pt x="7100" y="12241"/>
                      <a:pt x="7054" y="12009"/>
                    </a:cubicBezTo>
                    <a:cubicBezTo>
                      <a:pt x="7025" y="11864"/>
                      <a:pt x="6983" y="11712"/>
                      <a:pt x="7039" y="11580"/>
                    </a:cubicBezTo>
                    <a:cubicBezTo>
                      <a:pt x="7112" y="11407"/>
                      <a:pt x="7297" y="11376"/>
                      <a:pt x="7399" y="11524"/>
                    </a:cubicBezTo>
                    <a:cubicBezTo>
                      <a:pt x="7525" y="11707"/>
                      <a:pt x="7398" y="12117"/>
                      <a:pt x="7627" y="12177"/>
                    </a:cubicBezTo>
                    <a:cubicBezTo>
                      <a:pt x="7882" y="12245"/>
                      <a:pt x="7839" y="11768"/>
                      <a:pt x="7961" y="11522"/>
                    </a:cubicBezTo>
                    <a:cubicBezTo>
                      <a:pt x="8036" y="11370"/>
                      <a:pt x="8203" y="11297"/>
                      <a:pt x="8221" y="11112"/>
                    </a:cubicBezTo>
                    <a:cubicBezTo>
                      <a:pt x="8251" y="10790"/>
                      <a:pt x="7616" y="10606"/>
                      <a:pt x="7871" y="10223"/>
                    </a:cubicBezTo>
                    <a:cubicBezTo>
                      <a:pt x="7978" y="10061"/>
                      <a:pt x="8152" y="10183"/>
                      <a:pt x="8288" y="10326"/>
                    </a:cubicBezTo>
                    <a:cubicBezTo>
                      <a:pt x="8385" y="10428"/>
                      <a:pt x="8479" y="10533"/>
                      <a:pt x="8576" y="10635"/>
                    </a:cubicBezTo>
                    <a:lnTo>
                      <a:pt x="9308" y="9269"/>
                    </a:lnTo>
                    <a:cubicBezTo>
                      <a:pt x="9218" y="9063"/>
                      <a:pt x="9276" y="8803"/>
                      <a:pt x="9438" y="8688"/>
                    </a:cubicBezTo>
                    <a:cubicBezTo>
                      <a:pt x="9833" y="8409"/>
                      <a:pt x="11101" y="8997"/>
                      <a:pt x="10705" y="8171"/>
                    </a:cubicBezTo>
                    <a:cubicBezTo>
                      <a:pt x="10662" y="8081"/>
                      <a:pt x="10577" y="8038"/>
                      <a:pt x="10497" y="8065"/>
                    </a:cubicBezTo>
                    <a:cubicBezTo>
                      <a:pt x="10924" y="7946"/>
                      <a:pt x="11350" y="7826"/>
                      <a:pt x="11776" y="7707"/>
                    </a:cubicBezTo>
                    <a:cubicBezTo>
                      <a:pt x="12202" y="7588"/>
                      <a:pt x="12628" y="7469"/>
                      <a:pt x="13054" y="7350"/>
                    </a:cubicBezTo>
                    <a:lnTo>
                      <a:pt x="12462" y="6363"/>
                    </a:lnTo>
                    <a:cubicBezTo>
                      <a:pt x="12454" y="6117"/>
                      <a:pt x="12493" y="5872"/>
                      <a:pt x="12576" y="5650"/>
                    </a:cubicBezTo>
                    <a:cubicBezTo>
                      <a:pt x="12661" y="5425"/>
                      <a:pt x="12788" y="5229"/>
                      <a:pt x="12946" y="5082"/>
                    </a:cubicBezTo>
                    <a:lnTo>
                      <a:pt x="14170" y="4363"/>
                    </a:lnTo>
                    <a:cubicBezTo>
                      <a:pt x="14336" y="4161"/>
                      <a:pt x="14545" y="4026"/>
                      <a:pt x="14772" y="3975"/>
                    </a:cubicBezTo>
                    <a:cubicBezTo>
                      <a:pt x="15125" y="3896"/>
                      <a:pt x="15557" y="4007"/>
                      <a:pt x="15789" y="3615"/>
                    </a:cubicBezTo>
                    <a:cubicBezTo>
                      <a:pt x="15874" y="3470"/>
                      <a:pt x="15901" y="3282"/>
                      <a:pt x="15860" y="3108"/>
                    </a:cubicBezTo>
                    <a:cubicBezTo>
                      <a:pt x="16206" y="3095"/>
                      <a:pt x="16551" y="3052"/>
                      <a:pt x="16893" y="2978"/>
                    </a:cubicBezTo>
                    <a:cubicBezTo>
                      <a:pt x="17271" y="2895"/>
                      <a:pt x="17647" y="2776"/>
                      <a:pt x="18031" y="2759"/>
                    </a:cubicBezTo>
                    <a:cubicBezTo>
                      <a:pt x="18285" y="2747"/>
                      <a:pt x="18539" y="2781"/>
                      <a:pt x="18786" y="2858"/>
                    </a:cubicBezTo>
                    <a:cubicBezTo>
                      <a:pt x="18234" y="2948"/>
                      <a:pt x="17711" y="3219"/>
                      <a:pt x="17267" y="3644"/>
                    </a:cubicBezTo>
                    <a:cubicBezTo>
                      <a:pt x="17083" y="3821"/>
                      <a:pt x="16905" y="4041"/>
                      <a:pt x="16876" y="4342"/>
                    </a:cubicBezTo>
                    <a:cubicBezTo>
                      <a:pt x="16844" y="4662"/>
                      <a:pt x="17002" y="4965"/>
                      <a:pt x="17246" y="5052"/>
                    </a:cubicBezTo>
                    <a:cubicBezTo>
                      <a:pt x="17573" y="5024"/>
                      <a:pt x="17889" y="4891"/>
                      <a:pt x="18165" y="4667"/>
                    </a:cubicBezTo>
                    <a:cubicBezTo>
                      <a:pt x="18543" y="4358"/>
                      <a:pt x="18840" y="3882"/>
                      <a:pt x="19271" y="3711"/>
                    </a:cubicBezTo>
                    <a:cubicBezTo>
                      <a:pt x="19498" y="3621"/>
                      <a:pt x="19733" y="3627"/>
                      <a:pt x="19967" y="3600"/>
                    </a:cubicBezTo>
                    <a:cubicBezTo>
                      <a:pt x="20212" y="3571"/>
                      <a:pt x="20456" y="3505"/>
                      <a:pt x="20688" y="3405"/>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75" name="Shape"/>
              <p:cNvSpPr/>
              <p:nvPr/>
            </p:nvSpPr>
            <p:spPr>
              <a:xfrm>
                <a:off x="3212903" y="0"/>
                <a:ext cx="868208" cy="668892"/>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grpSp>
          <p:nvGrpSpPr>
            <p:cNvPr id="179" name="Group"/>
            <p:cNvGrpSpPr/>
            <p:nvPr/>
          </p:nvGrpSpPr>
          <p:grpSpPr>
            <a:xfrm>
              <a:off x="2178871" y="3660938"/>
              <a:ext cx="9595877" cy="5102998"/>
              <a:chOff x="0" y="0"/>
              <a:chExt cx="9595876" cy="5102997"/>
            </a:xfrm>
          </p:grpSpPr>
          <p:sp>
            <p:nvSpPr>
              <p:cNvPr id="177" name="Shape"/>
              <p:cNvSpPr/>
              <p:nvPr/>
            </p:nvSpPr>
            <p:spPr>
              <a:xfrm>
                <a:off x="4871389" y="869100"/>
                <a:ext cx="876333" cy="1067484"/>
              </a:xfrm>
              <a:custGeom>
                <a:avLst/>
                <a:gdLst/>
                <a:ahLst/>
                <a:cxnLst>
                  <a:cxn ang="0">
                    <a:pos x="wd2" y="hd2"/>
                  </a:cxn>
                  <a:cxn ang="5400000">
                    <a:pos x="wd2" y="hd2"/>
                  </a:cxn>
                  <a:cxn ang="10800000">
                    <a:pos x="wd2" y="hd2"/>
                  </a:cxn>
                  <a:cxn ang="16200000">
                    <a:pos x="wd2" y="hd2"/>
                  </a:cxn>
                </a:cxnLst>
                <a:rect l="0" t="0" r="r" b="b"/>
                <a:pathLst>
                  <a:path w="21600" h="21600" extrusionOk="0">
                    <a:moveTo>
                      <a:pt x="0" y="7567"/>
                    </a:moveTo>
                    <a:lnTo>
                      <a:pt x="2119" y="7693"/>
                    </a:lnTo>
                    <a:lnTo>
                      <a:pt x="3931" y="8678"/>
                    </a:lnTo>
                    <a:lnTo>
                      <a:pt x="4659" y="9372"/>
                    </a:lnTo>
                    <a:lnTo>
                      <a:pt x="5828" y="9227"/>
                    </a:lnTo>
                    <a:lnTo>
                      <a:pt x="7934" y="8668"/>
                    </a:lnTo>
                    <a:lnTo>
                      <a:pt x="8608" y="8426"/>
                    </a:lnTo>
                    <a:lnTo>
                      <a:pt x="12422" y="10726"/>
                    </a:lnTo>
                    <a:lnTo>
                      <a:pt x="13405" y="11938"/>
                    </a:lnTo>
                    <a:lnTo>
                      <a:pt x="12826" y="14052"/>
                    </a:lnTo>
                    <a:lnTo>
                      <a:pt x="12888" y="15167"/>
                    </a:lnTo>
                    <a:lnTo>
                      <a:pt x="13847" y="14910"/>
                    </a:lnTo>
                    <a:lnTo>
                      <a:pt x="13800" y="15924"/>
                    </a:lnTo>
                    <a:lnTo>
                      <a:pt x="14476" y="16892"/>
                    </a:lnTo>
                    <a:lnTo>
                      <a:pt x="16607" y="19127"/>
                    </a:lnTo>
                    <a:lnTo>
                      <a:pt x="18235" y="20684"/>
                    </a:lnTo>
                    <a:lnTo>
                      <a:pt x="18271" y="21600"/>
                    </a:lnTo>
                    <a:lnTo>
                      <a:pt x="20387" y="21587"/>
                    </a:lnTo>
                    <a:lnTo>
                      <a:pt x="21600" y="18661"/>
                    </a:lnTo>
                    <a:lnTo>
                      <a:pt x="21148" y="15808"/>
                    </a:lnTo>
                    <a:lnTo>
                      <a:pt x="20189" y="12848"/>
                    </a:lnTo>
                    <a:lnTo>
                      <a:pt x="18125" y="9680"/>
                    </a:lnTo>
                    <a:lnTo>
                      <a:pt x="17552" y="8588"/>
                    </a:lnTo>
                    <a:lnTo>
                      <a:pt x="17062" y="6718"/>
                    </a:lnTo>
                    <a:lnTo>
                      <a:pt x="13880" y="5828"/>
                    </a:lnTo>
                    <a:lnTo>
                      <a:pt x="12687" y="5079"/>
                    </a:lnTo>
                    <a:lnTo>
                      <a:pt x="11993" y="3954"/>
                    </a:lnTo>
                    <a:lnTo>
                      <a:pt x="11993" y="2139"/>
                    </a:lnTo>
                    <a:lnTo>
                      <a:pt x="10442" y="348"/>
                    </a:lnTo>
                    <a:lnTo>
                      <a:pt x="9886" y="0"/>
                    </a:lnTo>
                    <a:lnTo>
                      <a:pt x="8699" y="1470"/>
                    </a:lnTo>
                    <a:lnTo>
                      <a:pt x="4838" y="1437"/>
                    </a:lnTo>
                    <a:lnTo>
                      <a:pt x="4033" y="2228"/>
                    </a:lnTo>
                    <a:lnTo>
                      <a:pt x="2319" y="3598"/>
                    </a:lnTo>
                    <a:lnTo>
                      <a:pt x="400" y="6266"/>
                    </a:lnTo>
                    <a:lnTo>
                      <a:pt x="0" y="7567"/>
                    </a:lnTo>
                    <a:close/>
                  </a:path>
                </a:pathLst>
              </a:custGeom>
              <a:solidFill>
                <a:schemeClr val="accent4">
                  <a:hueOff val="102361"/>
                  <a:satOff val="14118"/>
                  <a:lumOff val="10675"/>
                  <a:alpha val="91527"/>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78" name="Shape"/>
              <p:cNvSpPr/>
              <p:nvPr/>
            </p:nvSpPr>
            <p:spPr>
              <a:xfrm>
                <a:off x="0" y="0"/>
                <a:ext cx="9595877" cy="5102998"/>
              </a:xfrm>
              <a:custGeom>
                <a:avLst/>
                <a:gdLst/>
                <a:ahLst/>
                <a:cxnLst>
                  <a:cxn ang="0">
                    <a:pos x="wd2" y="hd2"/>
                  </a:cxn>
                  <a:cxn ang="5400000">
                    <a:pos x="wd2" y="hd2"/>
                  </a:cxn>
                  <a:cxn ang="10800000">
                    <a:pos x="wd2" y="hd2"/>
                  </a:cxn>
                  <a:cxn ang="16200000">
                    <a:pos x="wd2" y="hd2"/>
                  </a:cxn>
                </a:cxnLst>
                <a:rect l="0" t="0" r="r" b="b"/>
                <a:pathLst>
                  <a:path w="21596" h="20695" extrusionOk="0">
                    <a:moveTo>
                      <a:pt x="5890" y="1122"/>
                    </a:moveTo>
                    <a:cubicBezTo>
                      <a:pt x="5770" y="971"/>
                      <a:pt x="5611" y="967"/>
                      <a:pt x="5489" y="1113"/>
                    </a:cubicBezTo>
                    <a:lnTo>
                      <a:pt x="4898" y="1644"/>
                    </a:lnTo>
                    <a:lnTo>
                      <a:pt x="4543" y="2151"/>
                    </a:lnTo>
                    <a:lnTo>
                      <a:pt x="3509" y="2330"/>
                    </a:lnTo>
                    <a:lnTo>
                      <a:pt x="2446" y="1895"/>
                    </a:lnTo>
                    <a:lnTo>
                      <a:pt x="2026" y="1262"/>
                    </a:lnTo>
                    <a:lnTo>
                      <a:pt x="1044" y="118"/>
                    </a:lnTo>
                    <a:lnTo>
                      <a:pt x="441" y="0"/>
                    </a:lnTo>
                    <a:lnTo>
                      <a:pt x="10" y="167"/>
                    </a:lnTo>
                    <a:lnTo>
                      <a:pt x="0" y="466"/>
                    </a:lnTo>
                    <a:lnTo>
                      <a:pt x="155" y="715"/>
                    </a:lnTo>
                    <a:lnTo>
                      <a:pt x="320" y="1082"/>
                    </a:lnTo>
                    <a:lnTo>
                      <a:pt x="487" y="1510"/>
                    </a:lnTo>
                    <a:lnTo>
                      <a:pt x="575" y="1737"/>
                    </a:lnTo>
                    <a:lnTo>
                      <a:pt x="582" y="1981"/>
                    </a:lnTo>
                    <a:lnTo>
                      <a:pt x="710" y="2191"/>
                    </a:lnTo>
                    <a:lnTo>
                      <a:pt x="877" y="2507"/>
                    </a:lnTo>
                    <a:lnTo>
                      <a:pt x="978" y="2869"/>
                    </a:lnTo>
                    <a:lnTo>
                      <a:pt x="1358" y="3037"/>
                    </a:lnTo>
                    <a:lnTo>
                      <a:pt x="1699" y="3330"/>
                    </a:lnTo>
                    <a:lnTo>
                      <a:pt x="1912" y="3539"/>
                    </a:lnTo>
                    <a:lnTo>
                      <a:pt x="1997" y="4133"/>
                    </a:lnTo>
                    <a:lnTo>
                      <a:pt x="2222" y="4552"/>
                    </a:lnTo>
                    <a:lnTo>
                      <a:pt x="2344" y="5191"/>
                    </a:lnTo>
                    <a:lnTo>
                      <a:pt x="2527" y="5527"/>
                    </a:lnTo>
                    <a:lnTo>
                      <a:pt x="2833" y="5939"/>
                    </a:lnTo>
                    <a:lnTo>
                      <a:pt x="2814" y="6398"/>
                    </a:lnTo>
                    <a:lnTo>
                      <a:pt x="2698" y="6493"/>
                    </a:lnTo>
                    <a:lnTo>
                      <a:pt x="3157" y="7050"/>
                    </a:lnTo>
                    <a:lnTo>
                      <a:pt x="3383" y="7306"/>
                    </a:lnTo>
                    <a:lnTo>
                      <a:pt x="3471" y="7631"/>
                    </a:lnTo>
                    <a:lnTo>
                      <a:pt x="3455" y="7993"/>
                    </a:lnTo>
                    <a:lnTo>
                      <a:pt x="3651" y="8343"/>
                    </a:lnTo>
                    <a:lnTo>
                      <a:pt x="3945" y="8606"/>
                    </a:lnTo>
                    <a:lnTo>
                      <a:pt x="4056" y="8961"/>
                    </a:lnTo>
                    <a:lnTo>
                      <a:pt x="4231" y="8965"/>
                    </a:lnTo>
                    <a:lnTo>
                      <a:pt x="4239" y="8761"/>
                    </a:lnTo>
                    <a:lnTo>
                      <a:pt x="4169" y="8619"/>
                    </a:lnTo>
                    <a:lnTo>
                      <a:pt x="4045" y="8357"/>
                    </a:lnTo>
                    <a:lnTo>
                      <a:pt x="3947" y="8298"/>
                    </a:lnTo>
                    <a:lnTo>
                      <a:pt x="3752" y="7684"/>
                    </a:lnTo>
                    <a:lnTo>
                      <a:pt x="3632" y="7200"/>
                    </a:lnTo>
                    <a:lnTo>
                      <a:pt x="3441" y="6777"/>
                    </a:lnTo>
                    <a:lnTo>
                      <a:pt x="3293" y="6368"/>
                    </a:lnTo>
                    <a:lnTo>
                      <a:pt x="3045" y="5815"/>
                    </a:lnTo>
                    <a:lnTo>
                      <a:pt x="2869" y="5431"/>
                    </a:lnTo>
                    <a:lnTo>
                      <a:pt x="2710" y="4899"/>
                    </a:lnTo>
                    <a:lnTo>
                      <a:pt x="2655" y="4498"/>
                    </a:lnTo>
                    <a:lnTo>
                      <a:pt x="2803" y="4306"/>
                    </a:lnTo>
                    <a:lnTo>
                      <a:pt x="2993" y="4421"/>
                    </a:lnTo>
                    <a:lnTo>
                      <a:pt x="3246" y="4820"/>
                    </a:lnTo>
                    <a:lnTo>
                      <a:pt x="3410" y="5787"/>
                    </a:lnTo>
                    <a:lnTo>
                      <a:pt x="3978" y="6645"/>
                    </a:lnTo>
                    <a:lnTo>
                      <a:pt x="4213" y="6991"/>
                    </a:lnTo>
                    <a:lnTo>
                      <a:pt x="4366" y="7176"/>
                    </a:lnTo>
                    <a:lnTo>
                      <a:pt x="4277" y="7415"/>
                    </a:lnTo>
                    <a:lnTo>
                      <a:pt x="4603" y="7950"/>
                    </a:lnTo>
                    <a:lnTo>
                      <a:pt x="5080" y="8683"/>
                    </a:lnTo>
                    <a:lnTo>
                      <a:pt x="5411" y="9268"/>
                    </a:lnTo>
                    <a:lnTo>
                      <a:pt x="5512" y="10059"/>
                    </a:lnTo>
                    <a:lnTo>
                      <a:pt x="5433" y="10397"/>
                    </a:lnTo>
                    <a:lnTo>
                      <a:pt x="5453" y="10827"/>
                    </a:lnTo>
                    <a:lnTo>
                      <a:pt x="6152" y="11623"/>
                    </a:lnTo>
                    <a:lnTo>
                      <a:pt x="6449" y="11751"/>
                    </a:lnTo>
                    <a:lnTo>
                      <a:pt x="6978" y="12298"/>
                    </a:lnTo>
                    <a:lnTo>
                      <a:pt x="7890" y="12796"/>
                    </a:lnTo>
                    <a:lnTo>
                      <a:pt x="8336" y="12880"/>
                    </a:lnTo>
                    <a:lnTo>
                      <a:pt x="8529" y="12698"/>
                    </a:lnTo>
                    <a:lnTo>
                      <a:pt x="8715" y="12698"/>
                    </a:lnTo>
                    <a:lnTo>
                      <a:pt x="9018" y="12921"/>
                    </a:lnTo>
                    <a:lnTo>
                      <a:pt x="9222" y="13387"/>
                    </a:lnTo>
                    <a:lnTo>
                      <a:pt x="9598" y="13748"/>
                    </a:lnTo>
                    <a:lnTo>
                      <a:pt x="10088" y="14011"/>
                    </a:lnTo>
                    <a:lnTo>
                      <a:pt x="10540" y="14267"/>
                    </a:lnTo>
                    <a:lnTo>
                      <a:pt x="10834" y="14285"/>
                    </a:lnTo>
                    <a:lnTo>
                      <a:pt x="10779" y="14567"/>
                    </a:lnTo>
                    <a:lnTo>
                      <a:pt x="11155" y="15084"/>
                    </a:lnTo>
                    <a:lnTo>
                      <a:pt x="11351" y="15399"/>
                    </a:lnTo>
                    <a:lnTo>
                      <a:pt x="11268" y="15762"/>
                    </a:lnTo>
                    <a:lnTo>
                      <a:pt x="11391" y="16049"/>
                    </a:lnTo>
                    <a:lnTo>
                      <a:pt x="11706" y="16217"/>
                    </a:lnTo>
                    <a:lnTo>
                      <a:pt x="12236" y="16977"/>
                    </a:lnTo>
                    <a:lnTo>
                      <a:pt x="12405" y="16868"/>
                    </a:lnTo>
                    <a:lnTo>
                      <a:pt x="12540" y="17159"/>
                    </a:lnTo>
                    <a:lnTo>
                      <a:pt x="12623" y="17155"/>
                    </a:lnTo>
                    <a:cubicBezTo>
                      <a:pt x="12629" y="17277"/>
                      <a:pt x="12686" y="17370"/>
                      <a:pt x="12753" y="17370"/>
                    </a:cubicBezTo>
                    <a:cubicBezTo>
                      <a:pt x="12807" y="17370"/>
                      <a:pt x="12853" y="17308"/>
                      <a:pt x="12903" y="17277"/>
                    </a:cubicBezTo>
                    <a:cubicBezTo>
                      <a:pt x="12919" y="17267"/>
                      <a:pt x="12936" y="17259"/>
                      <a:pt x="12948" y="17238"/>
                    </a:cubicBezTo>
                    <a:cubicBezTo>
                      <a:pt x="13005" y="17138"/>
                      <a:pt x="12904" y="17022"/>
                      <a:pt x="12882" y="16899"/>
                    </a:cubicBezTo>
                    <a:cubicBezTo>
                      <a:pt x="12815" y="16535"/>
                      <a:pt x="13157" y="16239"/>
                      <a:pt x="13377" y="16685"/>
                    </a:cubicBezTo>
                    <a:cubicBezTo>
                      <a:pt x="13430" y="16794"/>
                      <a:pt x="13472" y="16920"/>
                      <a:pt x="13510" y="17048"/>
                    </a:cubicBezTo>
                    <a:cubicBezTo>
                      <a:pt x="13621" y="17422"/>
                      <a:pt x="13703" y="17821"/>
                      <a:pt x="13755" y="18234"/>
                    </a:cubicBezTo>
                    <a:cubicBezTo>
                      <a:pt x="13666" y="18606"/>
                      <a:pt x="13667" y="19029"/>
                      <a:pt x="13755" y="19401"/>
                    </a:cubicBezTo>
                    <a:cubicBezTo>
                      <a:pt x="14271" y="21600"/>
                      <a:pt x="15804" y="20132"/>
                      <a:pt x="17024" y="20097"/>
                    </a:cubicBezTo>
                    <a:cubicBezTo>
                      <a:pt x="17885" y="20073"/>
                      <a:pt x="18778" y="20938"/>
                      <a:pt x="19640" y="20627"/>
                    </a:cubicBezTo>
                    <a:cubicBezTo>
                      <a:pt x="19972" y="20507"/>
                      <a:pt x="20272" y="20237"/>
                      <a:pt x="20583" y="20116"/>
                    </a:cubicBezTo>
                    <a:cubicBezTo>
                      <a:pt x="20832" y="20020"/>
                      <a:pt x="21085" y="20001"/>
                      <a:pt x="21349" y="20028"/>
                    </a:cubicBezTo>
                    <a:cubicBezTo>
                      <a:pt x="21419" y="20036"/>
                      <a:pt x="21495" y="20040"/>
                      <a:pt x="21545" y="19953"/>
                    </a:cubicBezTo>
                    <a:cubicBezTo>
                      <a:pt x="21594" y="19869"/>
                      <a:pt x="21600" y="19747"/>
                      <a:pt x="21595" y="19637"/>
                    </a:cubicBezTo>
                    <a:cubicBezTo>
                      <a:pt x="21586" y="19435"/>
                      <a:pt x="21542" y="19239"/>
                      <a:pt x="21459" y="19078"/>
                    </a:cubicBezTo>
                    <a:cubicBezTo>
                      <a:pt x="21222" y="18488"/>
                      <a:pt x="20847" y="18133"/>
                      <a:pt x="20446" y="18113"/>
                    </a:cubicBezTo>
                    <a:cubicBezTo>
                      <a:pt x="20161" y="18099"/>
                      <a:pt x="19868" y="18263"/>
                      <a:pt x="19590" y="18096"/>
                    </a:cubicBezTo>
                    <a:cubicBezTo>
                      <a:pt x="19334" y="17943"/>
                      <a:pt x="19148" y="17539"/>
                      <a:pt x="19113" y="17057"/>
                    </a:cubicBezTo>
                    <a:lnTo>
                      <a:pt x="18607" y="16706"/>
                    </a:lnTo>
                    <a:lnTo>
                      <a:pt x="18655" y="16350"/>
                    </a:lnTo>
                    <a:lnTo>
                      <a:pt x="18353" y="15984"/>
                    </a:lnTo>
                    <a:lnTo>
                      <a:pt x="18108" y="15822"/>
                    </a:lnTo>
                    <a:lnTo>
                      <a:pt x="18362" y="15623"/>
                    </a:lnTo>
                    <a:lnTo>
                      <a:pt x="17961" y="15536"/>
                    </a:lnTo>
                    <a:lnTo>
                      <a:pt x="17646" y="15642"/>
                    </a:lnTo>
                    <a:lnTo>
                      <a:pt x="17515" y="15893"/>
                    </a:lnTo>
                    <a:lnTo>
                      <a:pt x="17241" y="15815"/>
                    </a:lnTo>
                    <a:lnTo>
                      <a:pt x="17024" y="15608"/>
                    </a:lnTo>
                    <a:lnTo>
                      <a:pt x="16694" y="15682"/>
                    </a:lnTo>
                    <a:lnTo>
                      <a:pt x="16536" y="15683"/>
                    </a:lnTo>
                    <a:lnTo>
                      <a:pt x="16451" y="15488"/>
                    </a:lnTo>
                    <a:lnTo>
                      <a:pt x="16278" y="15193"/>
                    </a:lnTo>
                    <a:lnTo>
                      <a:pt x="16103" y="14957"/>
                    </a:lnTo>
                    <a:lnTo>
                      <a:pt x="16019" y="14771"/>
                    </a:lnTo>
                    <a:lnTo>
                      <a:pt x="15946" y="15041"/>
                    </a:lnTo>
                    <a:lnTo>
                      <a:pt x="15567" y="15499"/>
                    </a:lnTo>
                    <a:lnTo>
                      <a:pt x="15418" y="15234"/>
                    </a:lnTo>
                    <a:lnTo>
                      <a:pt x="15600" y="14935"/>
                    </a:lnTo>
                    <a:lnTo>
                      <a:pt x="15507" y="14747"/>
                    </a:lnTo>
                    <a:lnTo>
                      <a:pt x="15258" y="14887"/>
                    </a:lnTo>
                    <a:lnTo>
                      <a:pt x="15085" y="15175"/>
                    </a:lnTo>
                    <a:lnTo>
                      <a:pt x="14791" y="15282"/>
                    </a:lnTo>
                    <a:lnTo>
                      <a:pt x="14588" y="15299"/>
                    </a:lnTo>
                    <a:lnTo>
                      <a:pt x="14402" y="15623"/>
                    </a:lnTo>
                    <a:lnTo>
                      <a:pt x="14213" y="16285"/>
                    </a:lnTo>
                    <a:lnTo>
                      <a:pt x="13940" y="16672"/>
                    </a:lnTo>
                    <a:lnTo>
                      <a:pt x="13668" y="16813"/>
                    </a:lnTo>
                    <a:lnTo>
                      <a:pt x="13627" y="16465"/>
                    </a:lnTo>
                    <a:lnTo>
                      <a:pt x="13351" y="16260"/>
                    </a:lnTo>
                    <a:lnTo>
                      <a:pt x="13083" y="16238"/>
                    </a:lnTo>
                    <a:lnTo>
                      <a:pt x="12729" y="16639"/>
                    </a:lnTo>
                    <a:lnTo>
                      <a:pt x="12581" y="16632"/>
                    </a:lnTo>
                    <a:lnTo>
                      <a:pt x="12477" y="16425"/>
                    </a:lnTo>
                    <a:lnTo>
                      <a:pt x="12193" y="16075"/>
                    </a:lnTo>
                    <a:lnTo>
                      <a:pt x="11888" y="15469"/>
                    </a:lnTo>
                    <a:lnTo>
                      <a:pt x="11834" y="15253"/>
                    </a:lnTo>
                    <a:lnTo>
                      <a:pt x="11933" y="14595"/>
                    </a:lnTo>
                    <a:lnTo>
                      <a:pt x="11974" y="13936"/>
                    </a:lnTo>
                    <a:lnTo>
                      <a:pt x="12044" y="13368"/>
                    </a:lnTo>
                    <a:lnTo>
                      <a:pt x="11694" y="12882"/>
                    </a:lnTo>
                    <a:lnTo>
                      <a:pt x="11368" y="12781"/>
                    </a:lnTo>
                    <a:lnTo>
                      <a:pt x="11157" y="12816"/>
                    </a:lnTo>
                    <a:lnTo>
                      <a:pt x="10880" y="12825"/>
                    </a:lnTo>
                    <a:lnTo>
                      <a:pt x="10728" y="12825"/>
                    </a:lnTo>
                    <a:lnTo>
                      <a:pt x="10511" y="12845"/>
                    </a:lnTo>
                    <a:lnTo>
                      <a:pt x="10400" y="12762"/>
                    </a:lnTo>
                    <a:lnTo>
                      <a:pt x="10545" y="12431"/>
                    </a:lnTo>
                    <a:lnTo>
                      <a:pt x="10605" y="11817"/>
                    </a:lnTo>
                    <a:lnTo>
                      <a:pt x="10619" y="11524"/>
                    </a:lnTo>
                    <a:lnTo>
                      <a:pt x="10763" y="10960"/>
                    </a:lnTo>
                    <a:lnTo>
                      <a:pt x="10899" y="10373"/>
                    </a:lnTo>
                    <a:lnTo>
                      <a:pt x="10959" y="10078"/>
                    </a:lnTo>
                    <a:lnTo>
                      <a:pt x="10930" y="9734"/>
                    </a:lnTo>
                    <a:lnTo>
                      <a:pt x="10806" y="9842"/>
                    </a:lnTo>
                    <a:lnTo>
                      <a:pt x="10580" y="9776"/>
                    </a:lnTo>
                    <a:lnTo>
                      <a:pt x="10418" y="9838"/>
                    </a:lnTo>
                    <a:lnTo>
                      <a:pt x="10129" y="9963"/>
                    </a:lnTo>
                    <a:lnTo>
                      <a:pt x="9945" y="10140"/>
                    </a:lnTo>
                    <a:lnTo>
                      <a:pt x="9812" y="10904"/>
                    </a:lnTo>
                    <a:lnTo>
                      <a:pt x="9636" y="11256"/>
                    </a:lnTo>
                    <a:lnTo>
                      <a:pt x="9480" y="11445"/>
                    </a:lnTo>
                    <a:lnTo>
                      <a:pt x="9399" y="11330"/>
                    </a:lnTo>
                    <a:lnTo>
                      <a:pt x="8857" y="11605"/>
                    </a:lnTo>
                    <a:lnTo>
                      <a:pt x="8632" y="11457"/>
                    </a:lnTo>
                    <a:lnTo>
                      <a:pt x="8402" y="11257"/>
                    </a:lnTo>
                    <a:lnTo>
                      <a:pt x="8111" y="10754"/>
                    </a:lnTo>
                    <a:lnTo>
                      <a:pt x="7756" y="9819"/>
                    </a:lnTo>
                    <a:lnTo>
                      <a:pt x="7678" y="9263"/>
                    </a:lnTo>
                    <a:lnTo>
                      <a:pt x="7713" y="8426"/>
                    </a:lnTo>
                    <a:lnTo>
                      <a:pt x="7837" y="7584"/>
                    </a:lnTo>
                    <a:lnTo>
                      <a:pt x="7844" y="6798"/>
                    </a:lnTo>
                    <a:lnTo>
                      <a:pt x="7857" y="6520"/>
                    </a:lnTo>
                    <a:lnTo>
                      <a:pt x="8073" y="6141"/>
                    </a:lnTo>
                    <a:lnTo>
                      <a:pt x="8216" y="5991"/>
                    </a:lnTo>
                    <a:lnTo>
                      <a:pt x="8550" y="5714"/>
                    </a:lnTo>
                    <a:lnTo>
                      <a:pt x="8875" y="5339"/>
                    </a:lnTo>
                    <a:lnTo>
                      <a:pt x="9344" y="5469"/>
                    </a:lnTo>
                    <a:lnTo>
                      <a:pt x="9511" y="5410"/>
                    </a:lnTo>
                    <a:lnTo>
                      <a:pt x="9278" y="4748"/>
                    </a:lnTo>
                    <a:lnTo>
                      <a:pt x="8780" y="3511"/>
                    </a:lnTo>
                    <a:lnTo>
                      <a:pt x="8178" y="3159"/>
                    </a:lnTo>
                    <a:cubicBezTo>
                      <a:pt x="8120" y="3115"/>
                      <a:pt x="8060" y="3083"/>
                      <a:pt x="7998" y="3064"/>
                    </a:cubicBezTo>
                    <a:cubicBezTo>
                      <a:pt x="7939" y="3045"/>
                      <a:pt x="7878" y="3037"/>
                      <a:pt x="7818" y="3041"/>
                    </a:cubicBezTo>
                    <a:lnTo>
                      <a:pt x="7216" y="2938"/>
                    </a:lnTo>
                    <a:lnTo>
                      <a:pt x="6531" y="2575"/>
                    </a:lnTo>
                    <a:lnTo>
                      <a:pt x="6309" y="2150"/>
                    </a:lnTo>
                    <a:cubicBezTo>
                      <a:pt x="6236" y="2013"/>
                      <a:pt x="6173" y="1862"/>
                      <a:pt x="6121" y="1701"/>
                    </a:cubicBezTo>
                    <a:cubicBezTo>
                      <a:pt x="6054" y="1496"/>
                      <a:pt x="6002" y="1263"/>
                      <a:pt x="5890" y="1122"/>
                    </a:cubicBezTo>
                    <a:close/>
                  </a:path>
                </a:pathLst>
              </a:custGeom>
              <a:solidFill>
                <a:schemeClr val="accent4">
                  <a:hueOff val="102361"/>
                  <a:satOff val="14118"/>
                  <a:lumOff val="10675"/>
                  <a:alpha val="77486"/>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sp>
          <p:nvSpPr>
            <p:cNvPr id="180" name="Shape"/>
            <p:cNvSpPr/>
            <p:nvPr/>
          </p:nvSpPr>
          <p:spPr>
            <a:xfrm>
              <a:off x="6735168" y="3330235"/>
              <a:ext cx="1656566" cy="776490"/>
            </a:xfrm>
            <a:custGeom>
              <a:avLst/>
              <a:gdLst/>
              <a:ahLst/>
              <a:cxnLst>
                <a:cxn ang="0">
                  <a:pos x="wd2" y="hd2"/>
                </a:cxn>
                <a:cxn ang="5400000">
                  <a:pos x="wd2" y="hd2"/>
                </a:cxn>
                <a:cxn ang="10800000">
                  <a:pos x="wd2" y="hd2"/>
                </a:cxn>
                <a:cxn ang="16200000">
                  <a:pos x="wd2" y="hd2"/>
                </a:cxn>
              </a:cxnLst>
              <a:rect l="0" t="0" r="r" b="b"/>
              <a:pathLst>
                <a:path w="21297" h="21600" extrusionOk="0">
                  <a:moveTo>
                    <a:pt x="18040" y="0"/>
                  </a:moveTo>
                  <a:lnTo>
                    <a:pt x="17110" y="621"/>
                  </a:lnTo>
                  <a:lnTo>
                    <a:pt x="15201" y="2764"/>
                  </a:lnTo>
                  <a:lnTo>
                    <a:pt x="12777" y="5374"/>
                  </a:lnTo>
                  <a:lnTo>
                    <a:pt x="10601" y="7353"/>
                  </a:lnTo>
                  <a:lnTo>
                    <a:pt x="8750" y="6938"/>
                  </a:lnTo>
                  <a:lnTo>
                    <a:pt x="6988" y="4435"/>
                  </a:lnTo>
                  <a:lnTo>
                    <a:pt x="5570" y="3486"/>
                  </a:lnTo>
                  <a:lnTo>
                    <a:pt x="3894" y="4220"/>
                  </a:lnTo>
                  <a:lnTo>
                    <a:pt x="2388" y="5779"/>
                  </a:lnTo>
                  <a:cubicBezTo>
                    <a:pt x="2467" y="7103"/>
                    <a:pt x="2347" y="8441"/>
                    <a:pt x="2049" y="9605"/>
                  </a:cubicBezTo>
                  <a:cubicBezTo>
                    <a:pt x="1844" y="10408"/>
                    <a:pt x="1559" y="11104"/>
                    <a:pt x="1375" y="11931"/>
                  </a:cubicBezTo>
                  <a:cubicBezTo>
                    <a:pt x="1154" y="12926"/>
                    <a:pt x="1102" y="14175"/>
                    <a:pt x="784" y="14964"/>
                  </a:cubicBezTo>
                  <a:cubicBezTo>
                    <a:pt x="336" y="16075"/>
                    <a:pt x="-303" y="17170"/>
                    <a:pt x="162" y="18082"/>
                  </a:cubicBezTo>
                  <a:cubicBezTo>
                    <a:pt x="414" y="18575"/>
                    <a:pt x="749" y="18306"/>
                    <a:pt x="1049" y="17939"/>
                  </a:cubicBezTo>
                  <a:cubicBezTo>
                    <a:pt x="1344" y="17580"/>
                    <a:pt x="1673" y="17190"/>
                    <a:pt x="2045" y="17157"/>
                  </a:cubicBezTo>
                  <a:cubicBezTo>
                    <a:pt x="2440" y="17121"/>
                    <a:pt x="2817" y="17518"/>
                    <a:pt x="3048" y="18213"/>
                  </a:cubicBezTo>
                  <a:cubicBezTo>
                    <a:pt x="3482" y="19002"/>
                    <a:pt x="4008" y="19513"/>
                    <a:pt x="4568" y="19691"/>
                  </a:cubicBezTo>
                  <a:cubicBezTo>
                    <a:pt x="5241" y="19905"/>
                    <a:pt x="5927" y="19630"/>
                    <a:pt x="6519" y="18909"/>
                  </a:cubicBezTo>
                  <a:cubicBezTo>
                    <a:pt x="6875" y="18592"/>
                    <a:pt x="7237" y="18311"/>
                    <a:pt x="7605" y="18065"/>
                  </a:cubicBezTo>
                  <a:cubicBezTo>
                    <a:pt x="7933" y="17845"/>
                    <a:pt x="8277" y="17663"/>
                    <a:pt x="8598" y="17894"/>
                  </a:cubicBezTo>
                  <a:cubicBezTo>
                    <a:pt x="8928" y="18132"/>
                    <a:pt x="9168" y="18763"/>
                    <a:pt x="9209" y="19521"/>
                  </a:cubicBezTo>
                  <a:cubicBezTo>
                    <a:pt x="9565" y="20054"/>
                    <a:pt x="9962" y="20453"/>
                    <a:pt x="10381" y="20698"/>
                  </a:cubicBezTo>
                  <a:cubicBezTo>
                    <a:pt x="10739" y="20908"/>
                    <a:pt x="11110" y="21003"/>
                    <a:pt x="11481" y="20981"/>
                  </a:cubicBezTo>
                  <a:lnTo>
                    <a:pt x="13260" y="21600"/>
                  </a:lnTo>
                  <a:lnTo>
                    <a:pt x="14798" y="18016"/>
                  </a:lnTo>
                  <a:lnTo>
                    <a:pt x="16653" y="12576"/>
                  </a:lnTo>
                  <a:cubicBezTo>
                    <a:pt x="16862" y="11505"/>
                    <a:pt x="17142" y="10517"/>
                    <a:pt x="17487" y="9631"/>
                  </a:cubicBezTo>
                  <a:cubicBezTo>
                    <a:pt x="17745" y="8971"/>
                    <a:pt x="18038" y="8370"/>
                    <a:pt x="18364" y="7851"/>
                  </a:cubicBezTo>
                  <a:cubicBezTo>
                    <a:pt x="18732" y="7269"/>
                    <a:pt x="19135" y="6801"/>
                    <a:pt x="19562" y="6461"/>
                  </a:cubicBezTo>
                  <a:lnTo>
                    <a:pt x="21297" y="3937"/>
                  </a:lnTo>
                  <a:lnTo>
                    <a:pt x="20193" y="1235"/>
                  </a:lnTo>
                  <a:lnTo>
                    <a:pt x="18040" y="0"/>
                  </a:lnTo>
                  <a:close/>
                </a:path>
              </a:pathLst>
            </a:custGeom>
            <a:solidFill>
              <a:schemeClr val="accent5">
                <a:hueOff val="243052"/>
                <a:satOff val="19712"/>
                <a:lumOff val="-10957"/>
                <a:alpha val="45654"/>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81" name="Shape"/>
            <p:cNvSpPr/>
            <p:nvPr/>
          </p:nvSpPr>
          <p:spPr>
            <a:xfrm>
              <a:off x="5883068" y="-1"/>
              <a:ext cx="2636127" cy="2309876"/>
            </a:xfrm>
            <a:custGeom>
              <a:avLst/>
              <a:gdLst/>
              <a:ahLst/>
              <a:cxnLst>
                <a:cxn ang="0">
                  <a:pos x="wd2" y="hd2"/>
                </a:cxn>
                <a:cxn ang="5400000">
                  <a:pos x="wd2" y="hd2"/>
                </a:cxn>
                <a:cxn ang="10800000">
                  <a:pos x="wd2" y="hd2"/>
                </a:cxn>
                <a:cxn ang="16200000">
                  <a:pos x="wd2" y="hd2"/>
                </a:cxn>
              </a:cxnLst>
              <a:rect l="0" t="0" r="r" b="b"/>
              <a:pathLst>
                <a:path w="21600" h="21519" extrusionOk="0">
                  <a:moveTo>
                    <a:pt x="15462" y="349"/>
                  </a:moveTo>
                  <a:cubicBezTo>
                    <a:pt x="15348" y="278"/>
                    <a:pt x="15228" y="218"/>
                    <a:pt x="15105" y="171"/>
                  </a:cubicBezTo>
                  <a:cubicBezTo>
                    <a:pt x="14456" y="-81"/>
                    <a:pt x="13758" y="6"/>
                    <a:pt x="13076" y="55"/>
                  </a:cubicBezTo>
                  <a:cubicBezTo>
                    <a:pt x="12171" y="119"/>
                    <a:pt x="11264" y="112"/>
                    <a:pt x="10360" y="32"/>
                  </a:cubicBezTo>
                  <a:lnTo>
                    <a:pt x="9501" y="502"/>
                  </a:lnTo>
                  <a:lnTo>
                    <a:pt x="7585" y="881"/>
                  </a:lnTo>
                  <a:lnTo>
                    <a:pt x="6062" y="1174"/>
                  </a:lnTo>
                  <a:lnTo>
                    <a:pt x="4573" y="2153"/>
                  </a:lnTo>
                  <a:lnTo>
                    <a:pt x="4016" y="3267"/>
                  </a:lnTo>
                  <a:lnTo>
                    <a:pt x="2282" y="5271"/>
                  </a:lnTo>
                  <a:lnTo>
                    <a:pt x="109" y="7891"/>
                  </a:lnTo>
                  <a:lnTo>
                    <a:pt x="0" y="10792"/>
                  </a:lnTo>
                  <a:lnTo>
                    <a:pt x="1907" y="12286"/>
                  </a:lnTo>
                  <a:lnTo>
                    <a:pt x="2627" y="14212"/>
                  </a:lnTo>
                  <a:lnTo>
                    <a:pt x="4716" y="14227"/>
                  </a:lnTo>
                  <a:lnTo>
                    <a:pt x="6084" y="13885"/>
                  </a:lnTo>
                  <a:lnTo>
                    <a:pt x="7622" y="14555"/>
                  </a:lnTo>
                  <a:lnTo>
                    <a:pt x="9348" y="15800"/>
                  </a:lnTo>
                  <a:lnTo>
                    <a:pt x="13146" y="17090"/>
                  </a:lnTo>
                  <a:lnTo>
                    <a:pt x="14367" y="19137"/>
                  </a:lnTo>
                  <a:cubicBezTo>
                    <a:pt x="15028" y="19819"/>
                    <a:pt x="15776" y="20384"/>
                    <a:pt x="16586" y="20811"/>
                  </a:cubicBezTo>
                  <a:cubicBezTo>
                    <a:pt x="17184" y="21126"/>
                    <a:pt x="17812" y="21364"/>
                    <a:pt x="18457" y="21519"/>
                  </a:cubicBezTo>
                  <a:lnTo>
                    <a:pt x="20008" y="19782"/>
                  </a:lnTo>
                  <a:lnTo>
                    <a:pt x="20088" y="18481"/>
                  </a:lnTo>
                  <a:cubicBezTo>
                    <a:pt x="20084" y="18319"/>
                    <a:pt x="20075" y="18156"/>
                    <a:pt x="20059" y="17995"/>
                  </a:cubicBezTo>
                  <a:cubicBezTo>
                    <a:pt x="20044" y="17840"/>
                    <a:pt x="20024" y="17686"/>
                    <a:pt x="19998" y="17533"/>
                  </a:cubicBezTo>
                  <a:lnTo>
                    <a:pt x="21580" y="14645"/>
                  </a:lnTo>
                  <a:lnTo>
                    <a:pt x="21600" y="11190"/>
                  </a:lnTo>
                  <a:lnTo>
                    <a:pt x="20968" y="8549"/>
                  </a:lnTo>
                  <a:lnTo>
                    <a:pt x="20947" y="6885"/>
                  </a:lnTo>
                  <a:lnTo>
                    <a:pt x="20964" y="6456"/>
                  </a:lnTo>
                  <a:lnTo>
                    <a:pt x="20266" y="6210"/>
                  </a:lnTo>
                  <a:lnTo>
                    <a:pt x="19749" y="6241"/>
                  </a:lnTo>
                  <a:lnTo>
                    <a:pt x="19055" y="6422"/>
                  </a:lnTo>
                  <a:lnTo>
                    <a:pt x="18845" y="6746"/>
                  </a:lnTo>
                  <a:lnTo>
                    <a:pt x="19149" y="7520"/>
                  </a:lnTo>
                  <a:lnTo>
                    <a:pt x="18958" y="8408"/>
                  </a:lnTo>
                  <a:lnTo>
                    <a:pt x="19522" y="9044"/>
                  </a:lnTo>
                  <a:lnTo>
                    <a:pt x="19357" y="9678"/>
                  </a:lnTo>
                  <a:lnTo>
                    <a:pt x="18645" y="10566"/>
                  </a:lnTo>
                  <a:lnTo>
                    <a:pt x="18274" y="11050"/>
                  </a:lnTo>
                  <a:lnTo>
                    <a:pt x="19145" y="11385"/>
                  </a:lnTo>
                  <a:lnTo>
                    <a:pt x="20087" y="12052"/>
                  </a:lnTo>
                  <a:lnTo>
                    <a:pt x="20392" y="12751"/>
                  </a:lnTo>
                  <a:lnTo>
                    <a:pt x="20428" y="13672"/>
                  </a:lnTo>
                  <a:lnTo>
                    <a:pt x="19684" y="14660"/>
                  </a:lnTo>
                  <a:lnTo>
                    <a:pt x="18232" y="15340"/>
                  </a:lnTo>
                  <a:lnTo>
                    <a:pt x="17100" y="15679"/>
                  </a:lnTo>
                  <a:lnTo>
                    <a:pt x="17625" y="16526"/>
                  </a:lnTo>
                  <a:lnTo>
                    <a:pt x="18433" y="18402"/>
                  </a:lnTo>
                  <a:lnTo>
                    <a:pt x="18089" y="19194"/>
                  </a:lnTo>
                  <a:cubicBezTo>
                    <a:pt x="18091" y="19274"/>
                    <a:pt x="18091" y="19353"/>
                    <a:pt x="18090" y="19432"/>
                  </a:cubicBezTo>
                  <a:cubicBezTo>
                    <a:pt x="18089" y="19522"/>
                    <a:pt x="18086" y="19612"/>
                    <a:pt x="18082" y="19702"/>
                  </a:cubicBezTo>
                  <a:lnTo>
                    <a:pt x="17600" y="19740"/>
                  </a:lnTo>
                  <a:lnTo>
                    <a:pt x="17238" y="19880"/>
                  </a:lnTo>
                  <a:lnTo>
                    <a:pt x="16235" y="19577"/>
                  </a:lnTo>
                  <a:lnTo>
                    <a:pt x="14477" y="18033"/>
                  </a:lnTo>
                  <a:cubicBezTo>
                    <a:pt x="14454" y="17736"/>
                    <a:pt x="14420" y="17440"/>
                    <a:pt x="14375" y="17147"/>
                  </a:cubicBezTo>
                  <a:cubicBezTo>
                    <a:pt x="14328" y="16849"/>
                    <a:pt x="14270" y="16553"/>
                    <a:pt x="14200" y="16261"/>
                  </a:cubicBezTo>
                  <a:lnTo>
                    <a:pt x="14418" y="15467"/>
                  </a:lnTo>
                  <a:lnTo>
                    <a:pt x="13705" y="15252"/>
                  </a:lnTo>
                  <a:lnTo>
                    <a:pt x="11521" y="15199"/>
                  </a:lnTo>
                  <a:lnTo>
                    <a:pt x="9984" y="14425"/>
                  </a:lnTo>
                  <a:lnTo>
                    <a:pt x="8638" y="14067"/>
                  </a:lnTo>
                  <a:lnTo>
                    <a:pt x="8010" y="13472"/>
                  </a:lnTo>
                  <a:lnTo>
                    <a:pt x="6485" y="12957"/>
                  </a:lnTo>
                  <a:lnTo>
                    <a:pt x="5277" y="12730"/>
                  </a:lnTo>
                  <a:lnTo>
                    <a:pt x="4378" y="12804"/>
                  </a:lnTo>
                  <a:lnTo>
                    <a:pt x="3433" y="13127"/>
                  </a:lnTo>
                  <a:lnTo>
                    <a:pt x="3179" y="12612"/>
                  </a:lnTo>
                  <a:lnTo>
                    <a:pt x="2826" y="11203"/>
                  </a:lnTo>
                  <a:lnTo>
                    <a:pt x="2110" y="10864"/>
                  </a:lnTo>
                  <a:lnTo>
                    <a:pt x="1428" y="10738"/>
                  </a:lnTo>
                  <a:lnTo>
                    <a:pt x="933" y="10323"/>
                  </a:lnTo>
                  <a:lnTo>
                    <a:pt x="782" y="9610"/>
                  </a:lnTo>
                  <a:lnTo>
                    <a:pt x="1132" y="8529"/>
                  </a:lnTo>
                  <a:lnTo>
                    <a:pt x="2048" y="7334"/>
                  </a:lnTo>
                  <a:lnTo>
                    <a:pt x="3320" y="6504"/>
                  </a:lnTo>
                  <a:lnTo>
                    <a:pt x="3749" y="5847"/>
                  </a:lnTo>
                  <a:lnTo>
                    <a:pt x="5330" y="5660"/>
                  </a:lnTo>
                  <a:lnTo>
                    <a:pt x="4908" y="4786"/>
                  </a:lnTo>
                  <a:lnTo>
                    <a:pt x="5899" y="4703"/>
                  </a:lnTo>
                  <a:lnTo>
                    <a:pt x="6859" y="4379"/>
                  </a:lnTo>
                  <a:lnTo>
                    <a:pt x="7643" y="4485"/>
                  </a:lnTo>
                  <a:lnTo>
                    <a:pt x="8972" y="3132"/>
                  </a:lnTo>
                  <a:lnTo>
                    <a:pt x="6221" y="2245"/>
                  </a:lnTo>
                  <a:lnTo>
                    <a:pt x="8246" y="2669"/>
                  </a:lnTo>
                  <a:lnTo>
                    <a:pt x="9176" y="2603"/>
                  </a:lnTo>
                  <a:lnTo>
                    <a:pt x="10219" y="1923"/>
                  </a:lnTo>
                  <a:lnTo>
                    <a:pt x="9983" y="1705"/>
                  </a:lnTo>
                  <a:lnTo>
                    <a:pt x="9657" y="1389"/>
                  </a:lnTo>
                  <a:lnTo>
                    <a:pt x="9486" y="1282"/>
                  </a:lnTo>
                  <a:lnTo>
                    <a:pt x="10380" y="1210"/>
                  </a:lnTo>
                  <a:lnTo>
                    <a:pt x="11424" y="1404"/>
                  </a:lnTo>
                  <a:lnTo>
                    <a:pt x="12460" y="2272"/>
                  </a:lnTo>
                  <a:lnTo>
                    <a:pt x="13247" y="2300"/>
                  </a:lnTo>
                  <a:lnTo>
                    <a:pt x="12928" y="1766"/>
                  </a:lnTo>
                  <a:lnTo>
                    <a:pt x="12531" y="1605"/>
                  </a:lnTo>
                  <a:lnTo>
                    <a:pt x="13453" y="1306"/>
                  </a:lnTo>
                  <a:lnTo>
                    <a:pt x="14475" y="1004"/>
                  </a:lnTo>
                  <a:lnTo>
                    <a:pt x="15462" y="349"/>
                  </a:lnTo>
                  <a:close/>
                </a:path>
              </a:pathLst>
            </a:custGeom>
            <a:solidFill>
              <a:schemeClr val="accent3">
                <a:hueOff val="1072396"/>
                <a:satOff val="5650"/>
                <a:lumOff val="-11199"/>
                <a:alpha val="49162"/>
              </a:schemeClr>
            </a:solidFill>
            <a:ln w="12700" cap="flat">
              <a:noFill/>
              <a:miter lim="400000"/>
            </a:ln>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sp>
        <p:nvSpPr>
          <p:cNvPr id="183" name="Rectangle"/>
          <p:cNvSpPr/>
          <p:nvPr/>
        </p:nvSpPr>
        <p:spPr>
          <a:xfrm>
            <a:off x="-139712" y="6612858"/>
            <a:ext cx="9183779" cy="660219"/>
          </a:xfrm>
          <a:prstGeom prst="rect">
            <a:avLst/>
          </a:prstGeom>
          <a:solidFill>
            <a:schemeClr val="accent5">
              <a:satOff val="19767"/>
              <a:lumOff val="-23491"/>
            </a:schemeClr>
          </a:solidFill>
          <a:ln w="12700">
            <a:miter lim="400000"/>
          </a:ln>
        </p:spPr>
        <p:txBody>
          <a:bodyPr lIns="35701" tIns="35701" rIns="35701" bIns="35701" anchor="ct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84" name="North America before 1754"/>
          <p:cNvSpPr txBox="1"/>
          <p:nvPr/>
        </p:nvSpPr>
        <p:spPr>
          <a:xfrm>
            <a:off x="45892" y="934672"/>
            <a:ext cx="4598741" cy="441431"/>
          </a:xfrm>
          <a:prstGeom prst="rect">
            <a:avLst/>
          </a:prstGeom>
          <a:solidFill>
            <a:srgbClr val="000000"/>
          </a:solidFill>
          <a:ln w="12700">
            <a:miter lim="400000"/>
          </a:ln>
          <a:effectLst>
            <a:outerShdw blurRad="63500" dir="3454981" rotWithShape="0">
              <a:srgbClr val="000000"/>
            </a:outerShdw>
          </a:effectLst>
          <a:extLst>
            <a:ext uri="{C572A759-6A51-4108-AA02-DFA0A04FC94B}">
              <ma14:wrappingTextBoxFlag xmlns:ma14="http://schemas.microsoft.com/office/mac/drawingml/2011/main" xmlns="" val="1"/>
            </a:ext>
          </a:extLst>
        </p:spPr>
        <p:txBody>
          <a:bodyPr lIns="35701" tIns="35701" rIns="35701" bIns="35701" anchor="ctr">
            <a:spAutoFit/>
          </a:bodyPr>
          <a:lstStyle>
            <a:lvl1pPr>
              <a:defRPr sz="3300" b="1" cap="all" spc="-66">
                <a:latin typeface="Arial"/>
                <a:ea typeface="Arial"/>
                <a:cs typeface="Arial"/>
                <a:sym typeface="Arial"/>
              </a:defRPr>
            </a:lvl1pPr>
          </a:lstStyle>
          <a:p>
            <a:pPr algn="ctr" defTabSz="410583" fontAlgn="auto" hangingPunct="0">
              <a:spcBef>
                <a:spcPts val="0"/>
              </a:spcBef>
              <a:spcAft>
                <a:spcPts val="0"/>
              </a:spcAft>
            </a:pPr>
            <a:r>
              <a:rPr sz="2400" kern="0" dirty="0">
                <a:solidFill>
                  <a:srgbClr val="FFFFFF"/>
                </a:solidFill>
              </a:rPr>
              <a:t>North America before 1754</a:t>
            </a:r>
          </a:p>
        </p:txBody>
      </p:sp>
      <p:grpSp>
        <p:nvGrpSpPr>
          <p:cNvPr id="187" name="Group"/>
          <p:cNvGrpSpPr/>
          <p:nvPr/>
        </p:nvGrpSpPr>
        <p:grpSpPr>
          <a:xfrm>
            <a:off x="7010400" y="3595659"/>
            <a:ext cx="2071081" cy="741150"/>
            <a:chOff x="-809505" y="-1"/>
            <a:chExt cx="2945539" cy="1054078"/>
          </a:xfrm>
        </p:grpSpPr>
        <p:sp>
          <p:nvSpPr>
            <p:cNvPr id="185" name="Proclamation line"/>
            <p:cNvSpPr txBox="1"/>
            <p:nvPr/>
          </p:nvSpPr>
          <p:spPr>
            <a:xfrm>
              <a:off x="-809505" y="470442"/>
              <a:ext cx="2945539" cy="583635"/>
            </a:xfrm>
            <a:prstGeom prst="rect">
              <a:avLst/>
            </a:prstGeom>
            <a:noFill/>
            <a:ln w="12700" cap="flat">
              <a:noFill/>
              <a:miter lim="400000"/>
            </a:ln>
            <a:effectLst>
              <a:outerShdw blurRad="76200" dir="3454981"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000">
                  <a:latin typeface="Arial"/>
                  <a:ea typeface="Arial"/>
                  <a:cs typeface="Arial"/>
                  <a:sym typeface="Arial"/>
                </a:defRPr>
              </a:lvl1pPr>
            </a:lstStyle>
            <a:p>
              <a:pPr algn="ctr" defTabSz="410583" fontAlgn="auto" hangingPunct="0">
                <a:spcBef>
                  <a:spcPts val="0"/>
                </a:spcBef>
                <a:spcAft>
                  <a:spcPts val="0"/>
                </a:spcAft>
              </a:pPr>
              <a:r>
                <a:rPr kern="0" dirty="0">
                  <a:solidFill>
                    <a:srgbClr val="FFFFFF"/>
                  </a:solidFill>
                </a:rPr>
                <a:t>Proclamation line</a:t>
              </a:r>
            </a:p>
          </p:txBody>
        </p:sp>
        <p:sp>
          <p:nvSpPr>
            <p:cNvPr id="186" name="Line"/>
            <p:cNvSpPr/>
            <p:nvPr/>
          </p:nvSpPr>
          <p:spPr>
            <a:xfrm flipH="1" flipV="1">
              <a:off x="-1" y="-1"/>
              <a:ext cx="962042" cy="602025"/>
            </a:xfrm>
            <a:prstGeom prst="line">
              <a:avLst/>
            </a:prstGeom>
            <a:noFill/>
            <a:ln w="25400" cap="flat">
              <a:solidFill>
                <a:srgbClr val="FFFFFF"/>
              </a:solidFill>
              <a:prstDash val="solid"/>
              <a:miter lim="400000"/>
              <a:headEnd type="oval" w="med" len="med"/>
              <a:tailEnd type="triangle" w="med" len="med"/>
            </a:ln>
            <a:effectLst>
              <a:outerShdw blurRad="76200" dir="3454981" rotWithShape="0">
                <a:srgbClr val="000000"/>
              </a:outerShdw>
            </a:effectLst>
          </p:spPr>
          <p:txBody>
            <a:bodyPr wrap="square" lIns="50800" tIns="50800" rIns="50800" bIns="50800"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grpSp>
      <p:grpSp>
        <p:nvGrpSpPr>
          <p:cNvPr id="190" name="Group"/>
          <p:cNvGrpSpPr/>
          <p:nvPr/>
        </p:nvGrpSpPr>
        <p:grpSpPr>
          <a:xfrm>
            <a:off x="-65485" y="1899152"/>
            <a:ext cx="2235214" cy="2992820"/>
            <a:chOff x="0" y="0"/>
            <a:chExt cx="3178969" cy="4256453"/>
          </a:xfrm>
        </p:grpSpPr>
        <p:pic>
          <p:nvPicPr>
            <p:cNvPr id="188" name="Pontiac.jpg" descr="Pontiac.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3178969" cy="4256453"/>
            </a:xfrm>
            <a:custGeom>
              <a:avLst/>
              <a:gdLst/>
              <a:ahLst/>
              <a:cxnLst>
                <a:cxn ang="0">
                  <a:pos x="wd2" y="hd2"/>
                </a:cxn>
                <a:cxn ang="5400000">
                  <a:pos x="wd2" y="hd2"/>
                </a:cxn>
                <a:cxn ang="10800000">
                  <a:pos x="wd2" y="hd2"/>
                </a:cxn>
                <a:cxn ang="16200000">
                  <a:pos x="wd2" y="hd2"/>
                </a:cxn>
              </a:cxnLst>
              <a:rect l="0" t="0" r="r" b="b"/>
              <a:pathLst>
                <a:path w="21600" h="21600" extrusionOk="0">
                  <a:moveTo>
                    <a:pt x="15999" y="0"/>
                  </a:moveTo>
                  <a:cubicBezTo>
                    <a:pt x="12171" y="4"/>
                    <a:pt x="10824" y="19"/>
                    <a:pt x="10689" y="85"/>
                  </a:cubicBezTo>
                  <a:cubicBezTo>
                    <a:pt x="10589" y="134"/>
                    <a:pt x="10425" y="179"/>
                    <a:pt x="10325" y="187"/>
                  </a:cubicBezTo>
                  <a:cubicBezTo>
                    <a:pt x="10226" y="195"/>
                    <a:pt x="10004" y="250"/>
                    <a:pt x="9835" y="308"/>
                  </a:cubicBezTo>
                  <a:cubicBezTo>
                    <a:pt x="9665" y="367"/>
                    <a:pt x="9483" y="422"/>
                    <a:pt x="9427" y="431"/>
                  </a:cubicBezTo>
                  <a:cubicBezTo>
                    <a:pt x="9372" y="440"/>
                    <a:pt x="9241" y="488"/>
                    <a:pt x="9136" y="540"/>
                  </a:cubicBezTo>
                  <a:cubicBezTo>
                    <a:pt x="9031" y="591"/>
                    <a:pt x="8913" y="618"/>
                    <a:pt x="8875" y="600"/>
                  </a:cubicBezTo>
                  <a:cubicBezTo>
                    <a:pt x="8746" y="541"/>
                    <a:pt x="8420" y="699"/>
                    <a:pt x="8327" y="866"/>
                  </a:cubicBezTo>
                  <a:cubicBezTo>
                    <a:pt x="8277" y="957"/>
                    <a:pt x="8117" y="1108"/>
                    <a:pt x="7974" y="1202"/>
                  </a:cubicBezTo>
                  <a:cubicBezTo>
                    <a:pt x="7831" y="1296"/>
                    <a:pt x="7715" y="1399"/>
                    <a:pt x="7715" y="1428"/>
                  </a:cubicBezTo>
                  <a:cubicBezTo>
                    <a:pt x="7715" y="1457"/>
                    <a:pt x="7528" y="1687"/>
                    <a:pt x="7300" y="1939"/>
                  </a:cubicBezTo>
                  <a:cubicBezTo>
                    <a:pt x="7071" y="2192"/>
                    <a:pt x="6857" y="2479"/>
                    <a:pt x="6828" y="2578"/>
                  </a:cubicBezTo>
                  <a:cubicBezTo>
                    <a:pt x="6799" y="2677"/>
                    <a:pt x="6745" y="2774"/>
                    <a:pt x="6707" y="2791"/>
                  </a:cubicBezTo>
                  <a:cubicBezTo>
                    <a:pt x="6668" y="2809"/>
                    <a:pt x="6514" y="2960"/>
                    <a:pt x="6364" y="3130"/>
                  </a:cubicBezTo>
                  <a:cubicBezTo>
                    <a:pt x="6214" y="3299"/>
                    <a:pt x="5986" y="3476"/>
                    <a:pt x="5857" y="3522"/>
                  </a:cubicBezTo>
                  <a:cubicBezTo>
                    <a:pt x="5728" y="3569"/>
                    <a:pt x="5631" y="3630"/>
                    <a:pt x="5644" y="3657"/>
                  </a:cubicBezTo>
                  <a:cubicBezTo>
                    <a:pt x="5658" y="3685"/>
                    <a:pt x="5556" y="3715"/>
                    <a:pt x="5418" y="3724"/>
                  </a:cubicBezTo>
                  <a:cubicBezTo>
                    <a:pt x="5104" y="3743"/>
                    <a:pt x="4602" y="3985"/>
                    <a:pt x="4487" y="4173"/>
                  </a:cubicBezTo>
                  <a:cubicBezTo>
                    <a:pt x="4440" y="4251"/>
                    <a:pt x="4363" y="4316"/>
                    <a:pt x="4317" y="4316"/>
                  </a:cubicBezTo>
                  <a:cubicBezTo>
                    <a:pt x="4271" y="4316"/>
                    <a:pt x="4256" y="4341"/>
                    <a:pt x="4282" y="4372"/>
                  </a:cubicBezTo>
                  <a:cubicBezTo>
                    <a:pt x="4308" y="4404"/>
                    <a:pt x="4241" y="4461"/>
                    <a:pt x="4134" y="4497"/>
                  </a:cubicBezTo>
                  <a:cubicBezTo>
                    <a:pt x="4027" y="4534"/>
                    <a:pt x="3958" y="4585"/>
                    <a:pt x="3980" y="4612"/>
                  </a:cubicBezTo>
                  <a:cubicBezTo>
                    <a:pt x="4003" y="4639"/>
                    <a:pt x="3960" y="4681"/>
                    <a:pt x="3883" y="4703"/>
                  </a:cubicBezTo>
                  <a:cubicBezTo>
                    <a:pt x="3806" y="4724"/>
                    <a:pt x="3644" y="4813"/>
                    <a:pt x="3524" y="4902"/>
                  </a:cubicBezTo>
                  <a:cubicBezTo>
                    <a:pt x="3405" y="4991"/>
                    <a:pt x="3259" y="5065"/>
                    <a:pt x="3204" y="5065"/>
                  </a:cubicBezTo>
                  <a:cubicBezTo>
                    <a:pt x="3016" y="5065"/>
                    <a:pt x="1103" y="6543"/>
                    <a:pt x="995" y="6771"/>
                  </a:cubicBezTo>
                  <a:cubicBezTo>
                    <a:pt x="941" y="6886"/>
                    <a:pt x="94" y="7536"/>
                    <a:pt x="46" y="7500"/>
                  </a:cubicBezTo>
                  <a:cubicBezTo>
                    <a:pt x="20" y="7481"/>
                    <a:pt x="0" y="5784"/>
                    <a:pt x="0" y="3730"/>
                  </a:cubicBezTo>
                  <a:lnTo>
                    <a:pt x="0" y="10187"/>
                  </a:lnTo>
                  <a:lnTo>
                    <a:pt x="367" y="9913"/>
                  </a:lnTo>
                  <a:cubicBezTo>
                    <a:pt x="568" y="9762"/>
                    <a:pt x="1045" y="9460"/>
                    <a:pt x="1427" y="9242"/>
                  </a:cubicBezTo>
                  <a:cubicBezTo>
                    <a:pt x="1808" y="9024"/>
                    <a:pt x="2287" y="8734"/>
                    <a:pt x="2489" y="8596"/>
                  </a:cubicBezTo>
                  <a:cubicBezTo>
                    <a:pt x="2691" y="8457"/>
                    <a:pt x="2888" y="8356"/>
                    <a:pt x="2926" y="8374"/>
                  </a:cubicBezTo>
                  <a:cubicBezTo>
                    <a:pt x="2964" y="8392"/>
                    <a:pt x="3071" y="8316"/>
                    <a:pt x="3163" y="8205"/>
                  </a:cubicBezTo>
                  <a:cubicBezTo>
                    <a:pt x="3255" y="8094"/>
                    <a:pt x="3356" y="8004"/>
                    <a:pt x="3390" y="8004"/>
                  </a:cubicBezTo>
                  <a:cubicBezTo>
                    <a:pt x="3423" y="8004"/>
                    <a:pt x="3583" y="7911"/>
                    <a:pt x="3746" y="7800"/>
                  </a:cubicBezTo>
                  <a:cubicBezTo>
                    <a:pt x="3867" y="7717"/>
                    <a:pt x="3988" y="7656"/>
                    <a:pt x="4053" y="7641"/>
                  </a:cubicBezTo>
                  <a:cubicBezTo>
                    <a:pt x="4075" y="7636"/>
                    <a:pt x="4091" y="7637"/>
                    <a:pt x="4099" y="7643"/>
                  </a:cubicBezTo>
                  <a:cubicBezTo>
                    <a:pt x="4156" y="7687"/>
                    <a:pt x="3997" y="8219"/>
                    <a:pt x="3864" y="8435"/>
                  </a:cubicBezTo>
                  <a:cubicBezTo>
                    <a:pt x="3724" y="8662"/>
                    <a:pt x="3684" y="8785"/>
                    <a:pt x="3651" y="9097"/>
                  </a:cubicBezTo>
                  <a:cubicBezTo>
                    <a:pt x="3633" y="9271"/>
                    <a:pt x="3597" y="9479"/>
                    <a:pt x="3570" y="9558"/>
                  </a:cubicBezTo>
                  <a:cubicBezTo>
                    <a:pt x="3544" y="9638"/>
                    <a:pt x="3517" y="9740"/>
                    <a:pt x="3511" y="9788"/>
                  </a:cubicBezTo>
                  <a:cubicBezTo>
                    <a:pt x="3505" y="9836"/>
                    <a:pt x="3459" y="9979"/>
                    <a:pt x="3409" y="10106"/>
                  </a:cubicBezTo>
                  <a:cubicBezTo>
                    <a:pt x="3299" y="10383"/>
                    <a:pt x="3291" y="10940"/>
                    <a:pt x="3392" y="11258"/>
                  </a:cubicBezTo>
                  <a:cubicBezTo>
                    <a:pt x="3529" y="11687"/>
                    <a:pt x="3565" y="11993"/>
                    <a:pt x="3487" y="12116"/>
                  </a:cubicBezTo>
                  <a:cubicBezTo>
                    <a:pt x="3444" y="12183"/>
                    <a:pt x="3392" y="12279"/>
                    <a:pt x="3371" y="12330"/>
                  </a:cubicBezTo>
                  <a:cubicBezTo>
                    <a:pt x="3343" y="12395"/>
                    <a:pt x="3196" y="12433"/>
                    <a:pt x="2867" y="12459"/>
                  </a:cubicBezTo>
                  <a:cubicBezTo>
                    <a:pt x="2033" y="12524"/>
                    <a:pt x="1796" y="12607"/>
                    <a:pt x="1154" y="13073"/>
                  </a:cubicBezTo>
                  <a:cubicBezTo>
                    <a:pt x="612" y="13466"/>
                    <a:pt x="544" y="13543"/>
                    <a:pt x="386" y="13923"/>
                  </a:cubicBezTo>
                  <a:cubicBezTo>
                    <a:pt x="290" y="14152"/>
                    <a:pt x="232" y="14390"/>
                    <a:pt x="253" y="14452"/>
                  </a:cubicBezTo>
                  <a:cubicBezTo>
                    <a:pt x="297" y="14577"/>
                    <a:pt x="145" y="14774"/>
                    <a:pt x="57" y="14708"/>
                  </a:cubicBezTo>
                  <a:cubicBezTo>
                    <a:pt x="26" y="14685"/>
                    <a:pt x="0" y="13658"/>
                    <a:pt x="0" y="12426"/>
                  </a:cubicBezTo>
                  <a:lnTo>
                    <a:pt x="0" y="21600"/>
                  </a:lnTo>
                  <a:lnTo>
                    <a:pt x="10762" y="21600"/>
                  </a:lnTo>
                  <a:lnTo>
                    <a:pt x="21600" y="21600"/>
                  </a:lnTo>
                  <a:lnTo>
                    <a:pt x="21600" y="10797"/>
                  </a:lnTo>
                  <a:lnTo>
                    <a:pt x="21600" y="8288"/>
                  </a:lnTo>
                  <a:cubicBezTo>
                    <a:pt x="21600" y="13344"/>
                    <a:pt x="21571" y="16595"/>
                    <a:pt x="21527" y="16615"/>
                  </a:cubicBezTo>
                  <a:cubicBezTo>
                    <a:pt x="21401" y="16674"/>
                    <a:pt x="21368" y="16550"/>
                    <a:pt x="21363" y="16047"/>
                  </a:cubicBezTo>
                  <a:cubicBezTo>
                    <a:pt x="21359" y="15690"/>
                    <a:pt x="21324" y="15539"/>
                    <a:pt x="21241" y="15488"/>
                  </a:cubicBezTo>
                  <a:cubicBezTo>
                    <a:pt x="21179" y="15449"/>
                    <a:pt x="21147" y="15382"/>
                    <a:pt x="21169" y="15341"/>
                  </a:cubicBezTo>
                  <a:cubicBezTo>
                    <a:pt x="21190" y="15299"/>
                    <a:pt x="21178" y="15252"/>
                    <a:pt x="21139" y="15234"/>
                  </a:cubicBezTo>
                  <a:cubicBezTo>
                    <a:pt x="21100" y="15216"/>
                    <a:pt x="21083" y="15166"/>
                    <a:pt x="21104" y="15125"/>
                  </a:cubicBezTo>
                  <a:cubicBezTo>
                    <a:pt x="21125" y="15084"/>
                    <a:pt x="21091" y="15017"/>
                    <a:pt x="21026" y="14976"/>
                  </a:cubicBezTo>
                  <a:cubicBezTo>
                    <a:pt x="20960" y="14935"/>
                    <a:pt x="20907" y="14881"/>
                    <a:pt x="20907" y="14853"/>
                  </a:cubicBezTo>
                  <a:cubicBezTo>
                    <a:pt x="20907" y="14780"/>
                    <a:pt x="20388" y="14283"/>
                    <a:pt x="20190" y="14166"/>
                  </a:cubicBezTo>
                  <a:cubicBezTo>
                    <a:pt x="20024" y="14069"/>
                    <a:pt x="19372" y="14000"/>
                    <a:pt x="17782" y="13907"/>
                  </a:cubicBezTo>
                  <a:cubicBezTo>
                    <a:pt x="17017" y="13862"/>
                    <a:pt x="16816" y="13753"/>
                    <a:pt x="16816" y="13387"/>
                  </a:cubicBezTo>
                  <a:cubicBezTo>
                    <a:pt x="16816" y="13169"/>
                    <a:pt x="16847" y="13131"/>
                    <a:pt x="17124" y="12994"/>
                  </a:cubicBezTo>
                  <a:cubicBezTo>
                    <a:pt x="17443" y="12836"/>
                    <a:pt x="17677" y="12570"/>
                    <a:pt x="17714" y="12324"/>
                  </a:cubicBezTo>
                  <a:cubicBezTo>
                    <a:pt x="17726" y="12244"/>
                    <a:pt x="17760" y="12115"/>
                    <a:pt x="17790" y="12036"/>
                  </a:cubicBezTo>
                  <a:cubicBezTo>
                    <a:pt x="17820" y="11956"/>
                    <a:pt x="17839" y="11870"/>
                    <a:pt x="17830" y="11842"/>
                  </a:cubicBezTo>
                  <a:cubicBezTo>
                    <a:pt x="17792" y="11719"/>
                    <a:pt x="17999" y="11403"/>
                    <a:pt x="18175" y="11317"/>
                  </a:cubicBezTo>
                  <a:cubicBezTo>
                    <a:pt x="18316" y="11248"/>
                    <a:pt x="18364" y="11179"/>
                    <a:pt x="18348" y="11067"/>
                  </a:cubicBezTo>
                  <a:cubicBezTo>
                    <a:pt x="18336" y="10982"/>
                    <a:pt x="18348" y="10885"/>
                    <a:pt x="18375" y="10853"/>
                  </a:cubicBezTo>
                  <a:cubicBezTo>
                    <a:pt x="18401" y="10821"/>
                    <a:pt x="18447" y="10692"/>
                    <a:pt x="18477" y="10565"/>
                  </a:cubicBezTo>
                  <a:cubicBezTo>
                    <a:pt x="18508" y="10439"/>
                    <a:pt x="18573" y="10284"/>
                    <a:pt x="18620" y="10221"/>
                  </a:cubicBezTo>
                  <a:cubicBezTo>
                    <a:pt x="18667" y="10158"/>
                    <a:pt x="18710" y="10079"/>
                    <a:pt x="18715" y="10048"/>
                  </a:cubicBezTo>
                  <a:cubicBezTo>
                    <a:pt x="18719" y="10016"/>
                    <a:pt x="18822" y="9835"/>
                    <a:pt x="18944" y="9645"/>
                  </a:cubicBezTo>
                  <a:cubicBezTo>
                    <a:pt x="19065" y="9455"/>
                    <a:pt x="19175" y="9238"/>
                    <a:pt x="19189" y="9164"/>
                  </a:cubicBezTo>
                  <a:cubicBezTo>
                    <a:pt x="19204" y="9089"/>
                    <a:pt x="19271" y="8965"/>
                    <a:pt x="19338" y="8890"/>
                  </a:cubicBezTo>
                  <a:cubicBezTo>
                    <a:pt x="19424" y="8791"/>
                    <a:pt x="19461" y="8577"/>
                    <a:pt x="19475" y="8132"/>
                  </a:cubicBezTo>
                  <a:cubicBezTo>
                    <a:pt x="19486" y="7792"/>
                    <a:pt x="19539" y="7393"/>
                    <a:pt x="19591" y="7246"/>
                  </a:cubicBezTo>
                  <a:cubicBezTo>
                    <a:pt x="19654" y="7069"/>
                    <a:pt x="19676" y="6672"/>
                    <a:pt x="19656" y="6066"/>
                  </a:cubicBezTo>
                  <a:cubicBezTo>
                    <a:pt x="19629" y="5252"/>
                    <a:pt x="19605" y="5118"/>
                    <a:pt x="19443" y="4862"/>
                  </a:cubicBezTo>
                  <a:cubicBezTo>
                    <a:pt x="19342" y="4703"/>
                    <a:pt x="19252" y="4555"/>
                    <a:pt x="19243" y="4531"/>
                  </a:cubicBezTo>
                  <a:cubicBezTo>
                    <a:pt x="19234" y="4508"/>
                    <a:pt x="19220" y="4481"/>
                    <a:pt x="19211" y="4473"/>
                  </a:cubicBezTo>
                  <a:cubicBezTo>
                    <a:pt x="19202" y="4465"/>
                    <a:pt x="19180" y="4395"/>
                    <a:pt x="19162" y="4316"/>
                  </a:cubicBezTo>
                  <a:cubicBezTo>
                    <a:pt x="19145" y="4237"/>
                    <a:pt x="19122" y="4132"/>
                    <a:pt x="19111" y="4084"/>
                  </a:cubicBezTo>
                  <a:cubicBezTo>
                    <a:pt x="19100" y="4037"/>
                    <a:pt x="19026" y="3923"/>
                    <a:pt x="18944" y="3833"/>
                  </a:cubicBezTo>
                  <a:cubicBezTo>
                    <a:pt x="18862" y="3742"/>
                    <a:pt x="18788" y="3587"/>
                    <a:pt x="18782" y="3488"/>
                  </a:cubicBezTo>
                  <a:cubicBezTo>
                    <a:pt x="18764" y="3197"/>
                    <a:pt x="18656" y="2875"/>
                    <a:pt x="18588" y="2906"/>
                  </a:cubicBezTo>
                  <a:cubicBezTo>
                    <a:pt x="18477" y="2958"/>
                    <a:pt x="18421" y="2816"/>
                    <a:pt x="18518" y="2729"/>
                  </a:cubicBezTo>
                  <a:cubicBezTo>
                    <a:pt x="18589" y="2665"/>
                    <a:pt x="18589" y="2625"/>
                    <a:pt x="18520" y="2564"/>
                  </a:cubicBezTo>
                  <a:cubicBezTo>
                    <a:pt x="18471" y="2520"/>
                    <a:pt x="18416" y="2431"/>
                    <a:pt x="18399" y="2366"/>
                  </a:cubicBezTo>
                  <a:cubicBezTo>
                    <a:pt x="18383" y="2302"/>
                    <a:pt x="18298" y="2196"/>
                    <a:pt x="18210" y="2131"/>
                  </a:cubicBezTo>
                  <a:cubicBezTo>
                    <a:pt x="18122" y="2065"/>
                    <a:pt x="18051" y="1988"/>
                    <a:pt x="18051" y="1958"/>
                  </a:cubicBezTo>
                  <a:cubicBezTo>
                    <a:pt x="18051" y="1928"/>
                    <a:pt x="17883" y="1734"/>
                    <a:pt x="17676" y="1531"/>
                  </a:cubicBezTo>
                  <a:cubicBezTo>
                    <a:pt x="17289" y="1148"/>
                    <a:pt x="17048" y="836"/>
                    <a:pt x="17048" y="713"/>
                  </a:cubicBezTo>
                  <a:cubicBezTo>
                    <a:pt x="17048" y="674"/>
                    <a:pt x="16811" y="496"/>
                    <a:pt x="16520" y="318"/>
                  </a:cubicBezTo>
                  <a:lnTo>
                    <a:pt x="15999" y="0"/>
                  </a:lnTo>
                  <a:close/>
                </a:path>
              </a:pathLst>
            </a:custGeom>
            <a:ln w="12700" cap="flat">
              <a:noFill/>
              <a:miter lim="400000"/>
            </a:ln>
            <a:effectLst>
              <a:outerShdw blurRad="76200" dir="3454981" rotWithShape="0">
                <a:srgbClr val="000000"/>
              </a:outerShdw>
            </a:effectLst>
          </p:spPr>
        </p:pic>
        <p:sp>
          <p:nvSpPr>
            <p:cNvPr id="189" name="Chief Pontiac"/>
            <p:cNvSpPr txBox="1"/>
            <p:nvPr/>
          </p:nvSpPr>
          <p:spPr>
            <a:xfrm>
              <a:off x="185142" y="3550263"/>
              <a:ext cx="2915896" cy="605522"/>
            </a:xfrm>
            <a:prstGeom prst="rect">
              <a:avLst/>
            </a:prstGeom>
            <a:solidFill>
              <a:srgbClr val="000000"/>
            </a:solidFill>
            <a:ln w="12700" cap="flat">
              <a:solidFill>
                <a:srgbClr val="FFFFFF"/>
              </a:solidFill>
              <a:prstDash val="solid"/>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latin typeface="Arial"/>
                  <a:ea typeface="Arial"/>
                  <a:cs typeface="Arial"/>
                  <a:sym typeface="Arial"/>
                </a:defRPr>
              </a:lvl1pPr>
            </a:lstStyle>
            <a:p>
              <a:pPr algn="ctr" defTabSz="410583" fontAlgn="auto" hangingPunct="0">
                <a:spcBef>
                  <a:spcPts val="0"/>
                </a:spcBef>
                <a:spcAft>
                  <a:spcPts val="0"/>
                </a:spcAft>
              </a:pPr>
              <a:r>
                <a:rPr kern="0">
                  <a:solidFill>
                    <a:srgbClr val="FFFFFF"/>
                  </a:solidFill>
                </a:rPr>
                <a:t> Chief Pontiac  </a:t>
              </a:r>
            </a:p>
          </p:txBody>
        </p:sp>
      </p:grpSp>
      <p:grpSp>
        <p:nvGrpSpPr>
          <p:cNvPr id="195" name="Group"/>
          <p:cNvGrpSpPr/>
          <p:nvPr/>
        </p:nvGrpSpPr>
        <p:grpSpPr>
          <a:xfrm>
            <a:off x="6791513" y="1843539"/>
            <a:ext cx="2303516" cy="3104185"/>
            <a:chOff x="-121196" y="-50800"/>
            <a:chExt cx="3276109" cy="4414838"/>
          </a:xfrm>
        </p:grpSpPr>
        <p:grpSp>
          <p:nvGrpSpPr>
            <p:cNvPr id="193" name="1200px-Child_with_Smallpox_Bangladesh.jpg"/>
            <p:cNvGrpSpPr/>
            <p:nvPr/>
          </p:nvGrpSpPr>
          <p:grpSpPr>
            <a:xfrm>
              <a:off x="-50800" y="-50800"/>
              <a:ext cx="3135313" cy="4414838"/>
              <a:chOff x="0" y="0"/>
              <a:chExt cx="3135312" cy="4414837"/>
            </a:xfrm>
          </p:grpSpPr>
          <p:pic>
            <p:nvPicPr>
              <p:cNvPr id="192" name="1200px-Child_with_Smallpox_Bangladesh.jpg" descr="1200px-Child_with_Smallpox_Bangladesh.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0799" y="50800"/>
                <a:ext cx="3033603" cy="4313094"/>
              </a:xfrm>
              <a:prstGeom prst="rect">
                <a:avLst/>
              </a:prstGeom>
              <a:ln>
                <a:noFill/>
              </a:ln>
              <a:effectLst/>
            </p:spPr>
          </p:pic>
          <p:pic>
            <p:nvPicPr>
              <p:cNvPr id="191" name="1200px-Child_with_Smallpox_Bangladesh.jpg" descr="1200px-Child_with_Smallpox_Bangladesh.jpg"/>
              <p:cNvPicPr>
                <a:picLocks/>
              </p:cNvPicPr>
              <p:nvPr/>
            </p:nvPicPr>
            <p:blipFill>
              <a:blip r:embed="rId7" cstate="email">
                <a:extLst>
                  <a:ext uri="{28A0092B-C50C-407E-A947-70E740481C1C}">
                    <a14:useLocalDpi xmlns:a14="http://schemas.microsoft.com/office/drawing/2010/main"/>
                  </a:ext>
                </a:extLst>
              </a:blip>
              <a:stretch>
                <a:fillRect/>
              </a:stretch>
            </p:blipFill>
            <p:spPr>
              <a:xfrm>
                <a:off x="0" y="0"/>
                <a:ext cx="3135313" cy="4414838"/>
              </a:xfrm>
              <a:prstGeom prst="rect">
                <a:avLst/>
              </a:prstGeom>
              <a:effectLst/>
            </p:spPr>
          </p:pic>
        </p:grpSp>
        <p:sp>
          <p:nvSpPr>
            <p:cNvPr id="194" name="Smallpox victim"/>
            <p:cNvSpPr txBox="1"/>
            <p:nvPr/>
          </p:nvSpPr>
          <p:spPr>
            <a:xfrm>
              <a:off x="-121196" y="3500966"/>
              <a:ext cx="3276109" cy="605522"/>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latin typeface="Arial"/>
                  <a:ea typeface="Arial"/>
                  <a:cs typeface="Arial"/>
                  <a:sym typeface="Arial"/>
                </a:defRPr>
              </a:lvl1pPr>
            </a:lstStyle>
            <a:p>
              <a:pPr algn="ctr" defTabSz="410583" fontAlgn="auto" hangingPunct="0">
                <a:spcBef>
                  <a:spcPts val="0"/>
                </a:spcBef>
                <a:spcAft>
                  <a:spcPts val="0"/>
                </a:spcAft>
              </a:pPr>
              <a:r>
                <a:rPr kern="0">
                  <a:solidFill>
                    <a:srgbClr val="FFFFFF"/>
                  </a:solidFill>
                </a:rPr>
                <a:t> Smallpox victim </a:t>
              </a:r>
            </a:p>
          </p:txBody>
        </p:sp>
      </p:grpSp>
      <p:pic>
        <p:nvPicPr>
          <p:cNvPr id="196" name="Rectangle" descr="Rectangle"/>
          <p:cNvPicPr>
            <a:picLocks/>
          </p:cNvPicPr>
          <p:nvPr/>
        </p:nvPicPr>
        <p:blipFill>
          <a:blip r:embed="rId8" cstate="email">
            <a:extLst>
              <a:ext uri="{28A0092B-C50C-407E-A947-70E740481C1C}">
                <a14:useLocalDpi xmlns:a14="http://schemas.microsoft.com/office/drawing/2010/main"/>
              </a:ext>
            </a:extLst>
          </a:blip>
          <a:stretch>
            <a:fillRect/>
          </a:stretch>
        </p:blipFill>
        <p:spPr>
          <a:xfrm>
            <a:off x="-8930" y="4774480"/>
            <a:ext cx="9161860" cy="2044617"/>
          </a:xfrm>
          <a:prstGeom prst="rect">
            <a:avLst/>
          </a:prstGeom>
          <a:effectLst>
            <a:reflection stA="43750" endPos="40000" dir="5400000" sy="-100000" algn="bl" rotWithShape="0"/>
          </a:effectLst>
        </p:spPr>
      </p:pic>
      <p:sp>
        <p:nvSpPr>
          <p:cNvPr id="197" name="Pontiac’s Rebellion - war by Native American tribes led by Chief Pontiac against British rule after the French and Indian War…"/>
          <p:cNvSpPr txBox="1"/>
          <p:nvPr/>
        </p:nvSpPr>
        <p:spPr>
          <a:xfrm>
            <a:off x="93076" y="4712204"/>
            <a:ext cx="8881633" cy="1277557"/>
          </a:xfrm>
          <a:prstGeom prst="rect">
            <a:avLst/>
          </a:prstGeom>
          <a:ln w="12700">
            <a:miter lim="400000"/>
          </a:ln>
          <a:extLst>
            <a:ext uri="{C572A759-6A51-4108-AA02-DFA0A04FC94B}">
              <ma14:wrappingTextBoxFlag xmlns:ma14="http://schemas.microsoft.com/office/mac/drawingml/2011/main" xmlns="" val="1"/>
            </a:ext>
          </a:extLst>
        </p:spPr>
        <p:txBody>
          <a:bodyPr lIns="35701" tIns="35701" rIns="35701" bIns="35701" anchor="ctr">
            <a:spAutoFit/>
          </a:bodyPr>
          <a:lstStyle/>
          <a:p>
            <a:pPr marL="119383" lvl="1" defTabSz="410583" fontAlgn="auto" hangingPunct="0">
              <a:lnSpc>
                <a:spcPts val="2250"/>
              </a:lnSpc>
              <a:spcBef>
                <a:spcPts val="211"/>
              </a:spcBef>
              <a:spcAft>
                <a:spcPts val="0"/>
              </a:spcAft>
              <a:defRPr sz="2900" b="1" u="sng">
                <a:latin typeface="Arial"/>
                <a:ea typeface="Arial"/>
                <a:cs typeface="Arial"/>
                <a:sym typeface="Arial"/>
              </a:defRPr>
            </a:pPr>
            <a:r>
              <a:rPr sz="1800" b="1" u="sng" kern="0" dirty="0">
                <a:solidFill>
                  <a:srgbClr val="FFFFFF"/>
                </a:solidFill>
                <a:latin typeface="Arial"/>
                <a:ea typeface="Arial"/>
                <a:cs typeface="Arial"/>
                <a:sym typeface="Arial"/>
              </a:rPr>
              <a:t>Pontiac’s Rebellion</a:t>
            </a:r>
            <a:r>
              <a:rPr sz="1800" kern="0" dirty="0">
                <a:solidFill>
                  <a:srgbClr val="FFFFFF"/>
                </a:solidFill>
                <a:latin typeface="Arial"/>
                <a:ea typeface="Arial"/>
                <a:cs typeface="Arial"/>
                <a:sym typeface="Arial"/>
              </a:rPr>
              <a:t> - war by Native American tribes led by Chief Pontiac against British rule after the French and Indian War</a:t>
            </a:r>
          </a:p>
          <a:p>
            <a:pPr marL="0" lvl="1" indent="98183" defTabSz="410583" fontAlgn="auto" hangingPunct="0">
              <a:lnSpc>
                <a:spcPts val="2250"/>
              </a:lnSpc>
              <a:spcBef>
                <a:spcPts val="211"/>
              </a:spcBef>
              <a:spcAft>
                <a:spcPts val="0"/>
              </a:spcAft>
              <a:defRPr sz="2900" b="1" u="sng">
                <a:latin typeface="Arial"/>
                <a:ea typeface="Arial"/>
                <a:cs typeface="Arial"/>
                <a:sym typeface="Arial"/>
              </a:defRPr>
            </a:pPr>
            <a:r>
              <a:rPr sz="1800" kern="0" dirty="0">
                <a:solidFill>
                  <a:srgbClr val="FFFFFF"/>
                </a:solidFill>
                <a:latin typeface="Arial"/>
                <a:ea typeface="Arial"/>
                <a:cs typeface="Arial"/>
                <a:sym typeface="Arial"/>
              </a:rPr>
              <a:t> - Natives lose - led </a:t>
            </a:r>
            <a:r>
              <a:rPr sz="1800" kern="0" dirty="0" smtClean="0">
                <a:solidFill>
                  <a:srgbClr val="FFFFFF"/>
                </a:solidFill>
                <a:latin typeface="Arial"/>
                <a:ea typeface="Arial"/>
                <a:cs typeface="Arial"/>
                <a:sym typeface="Arial"/>
              </a:rPr>
              <a:t>to</a:t>
            </a:r>
            <a:r>
              <a:rPr lang="en-US" sz="1800" kern="0" dirty="0" smtClean="0">
                <a:solidFill>
                  <a:srgbClr val="FFFFFF"/>
                </a:solidFill>
                <a:latin typeface="Arial"/>
                <a:ea typeface="Arial"/>
                <a:cs typeface="Arial"/>
                <a:sym typeface="Arial"/>
              </a:rPr>
              <a:t> smallpox-infected blankets being given to 2 Delaware chiefs, killing thousands.</a:t>
            </a:r>
            <a:endParaRPr sz="1800" kern="0" dirty="0">
              <a:solidFill>
                <a:srgbClr val="FFFFFF"/>
              </a:solidFill>
              <a:latin typeface="Arial"/>
              <a:ea typeface="Arial"/>
              <a:cs typeface="Arial"/>
              <a:sym typeface="Arial"/>
            </a:endParaRPr>
          </a:p>
        </p:txBody>
      </p:sp>
      <p:sp>
        <p:nvSpPr>
          <p:cNvPr id="198" name="Rectangle"/>
          <p:cNvSpPr/>
          <p:nvPr/>
        </p:nvSpPr>
        <p:spPr>
          <a:xfrm>
            <a:off x="2666900" y="1958226"/>
            <a:ext cx="3712659" cy="2661803"/>
          </a:xfrm>
          <a:prstGeom prst="rect">
            <a:avLst/>
          </a:prstGeom>
          <a:solidFill>
            <a:schemeClr val="accent5">
              <a:satOff val="19767"/>
              <a:lumOff val="-23491"/>
            </a:schemeClr>
          </a:solidFill>
          <a:ln w="9525" cap="flat">
            <a:solidFill>
              <a:srgbClr val="FFFFFF"/>
            </a:solidFill>
            <a:prstDash val="solid"/>
            <a:miter lim="400000"/>
          </a:ln>
          <a:effectLst>
            <a:outerShdw blurRad="63500" dir="3454981" rotWithShape="0">
              <a:srgbClr val="000000"/>
            </a:outerShdw>
          </a:effectLst>
        </p:spPr>
        <p:txBody>
          <a:bodyPr wrap="square" lIns="50786" tIns="50786" rIns="50786" bIns="50786" numCol="1" anchor="ctr">
            <a:noAutofit/>
          </a:bodyPr>
          <a:lstStyle/>
          <a:p>
            <a:pPr algn="ctr" defTabSz="410583"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201" name="Proclamation of 1763 - banned all settlement west of the Appalachians to avoid conflict w/Native Americans - W. of line for Native Americans…"/>
          <p:cNvSpPr txBox="1"/>
          <p:nvPr/>
        </p:nvSpPr>
        <p:spPr>
          <a:xfrm>
            <a:off x="147840" y="5888219"/>
            <a:ext cx="8826869" cy="969781"/>
          </a:xfrm>
          <a:prstGeom prst="rect">
            <a:avLst/>
          </a:prstGeom>
          <a:ln w="12700">
            <a:miter lim="400000"/>
          </a:ln>
          <a:extLst>
            <a:ext uri="{C572A759-6A51-4108-AA02-DFA0A04FC94B}">
              <ma14:wrappingTextBoxFlag xmlns:ma14="http://schemas.microsoft.com/office/mac/drawingml/2011/main" xmlns="" val="1"/>
            </a:ext>
          </a:extLst>
        </p:spPr>
        <p:txBody>
          <a:bodyPr wrap="square" lIns="35701" tIns="35701" rIns="35701" bIns="35701" anchor="ctr">
            <a:spAutoFit/>
          </a:bodyPr>
          <a:lstStyle/>
          <a:p>
            <a:pPr marL="0" lvl="1" indent="98183" defTabSz="410583" fontAlgn="auto" hangingPunct="0">
              <a:lnSpc>
                <a:spcPts val="2250"/>
              </a:lnSpc>
              <a:spcBef>
                <a:spcPts val="0"/>
              </a:spcBef>
              <a:spcAft>
                <a:spcPts val="0"/>
              </a:spcAft>
              <a:defRPr sz="2900">
                <a:latin typeface="Arial"/>
                <a:ea typeface="Arial"/>
                <a:cs typeface="Arial"/>
                <a:sym typeface="Arial"/>
              </a:defRPr>
            </a:pPr>
            <a:r>
              <a:rPr sz="1800" b="1" u="sng" kern="0" dirty="0">
                <a:solidFill>
                  <a:srgbClr val="FFFFFF"/>
                </a:solidFill>
                <a:latin typeface="Arial"/>
                <a:ea typeface="Arial"/>
                <a:cs typeface="Arial"/>
                <a:sym typeface="Arial"/>
              </a:rPr>
              <a:t>Proclamation of 1763 </a:t>
            </a:r>
            <a:r>
              <a:rPr sz="1800" kern="0" dirty="0">
                <a:solidFill>
                  <a:srgbClr val="FFFFFF"/>
                </a:solidFill>
                <a:latin typeface="Arial"/>
                <a:ea typeface="Arial"/>
                <a:cs typeface="Arial"/>
                <a:sym typeface="Arial"/>
              </a:rPr>
              <a:t>- banned all settlement west of the Appalachians to</a:t>
            </a:r>
            <a:endParaRPr lang="en-US" sz="1800" kern="0" dirty="0">
              <a:solidFill>
                <a:srgbClr val="FFFFFF"/>
              </a:solidFill>
              <a:latin typeface="Arial"/>
              <a:ea typeface="Arial"/>
              <a:cs typeface="Arial"/>
              <a:sym typeface="Arial"/>
            </a:endParaRPr>
          </a:p>
          <a:p>
            <a:pPr marL="0" lvl="1" indent="98183" defTabSz="410583" fontAlgn="auto" hangingPunct="0">
              <a:lnSpc>
                <a:spcPts val="2250"/>
              </a:lnSpc>
              <a:spcBef>
                <a:spcPts val="0"/>
              </a:spcBef>
              <a:spcAft>
                <a:spcPts val="0"/>
              </a:spcAft>
              <a:defRPr sz="2900">
                <a:latin typeface="Arial"/>
                <a:ea typeface="Arial"/>
                <a:cs typeface="Arial"/>
                <a:sym typeface="Arial"/>
              </a:defRPr>
            </a:pPr>
            <a:r>
              <a:rPr sz="1800" kern="0" dirty="0">
                <a:solidFill>
                  <a:srgbClr val="FFFFFF"/>
                </a:solidFill>
                <a:latin typeface="Arial"/>
                <a:ea typeface="Arial"/>
                <a:cs typeface="Arial"/>
                <a:sym typeface="Arial"/>
              </a:rPr>
              <a:t> avoid conflict w/Native Americans - W. of line for Native Americans</a:t>
            </a:r>
          </a:p>
          <a:p>
            <a:pPr marL="0" lvl="2" indent="321324" defTabSz="410583" fontAlgn="auto" hangingPunct="0">
              <a:lnSpc>
                <a:spcPts val="2250"/>
              </a:lnSpc>
              <a:spcBef>
                <a:spcPts val="141"/>
              </a:spcBef>
              <a:spcAft>
                <a:spcPts val="0"/>
              </a:spcAft>
              <a:defRPr sz="2900">
                <a:latin typeface="Arial"/>
                <a:ea typeface="Arial"/>
                <a:cs typeface="Arial"/>
                <a:sym typeface="Arial"/>
              </a:defRPr>
            </a:pPr>
            <a:r>
              <a:rPr sz="1800" kern="0" dirty="0">
                <a:solidFill>
                  <a:srgbClr val="FFFFFF"/>
                </a:solidFill>
                <a:latin typeface="Arial"/>
                <a:ea typeface="Arial"/>
                <a:cs typeface="Arial"/>
                <a:sym typeface="Arial"/>
              </a:rPr>
              <a:t>- </a:t>
            </a:r>
            <a:r>
              <a:rPr sz="1800" kern="0" dirty="0" smtClean="0">
                <a:solidFill>
                  <a:srgbClr val="FFFFFF"/>
                </a:solidFill>
                <a:latin typeface="Arial"/>
                <a:ea typeface="Arial"/>
                <a:cs typeface="Arial"/>
                <a:sym typeface="Arial"/>
              </a:rPr>
              <a:t>Colonist</a:t>
            </a:r>
            <a:r>
              <a:rPr lang="en-US" sz="1800" kern="0" dirty="0" smtClean="0">
                <a:solidFill>
                  <a:srgbClr val="FFFFFF"/>
                </a:solidFill>
                <a:latin typeface="Arial"/>
                <a:ea typeface="Arial"/>
                <a:cs typeface="Arial"/>
                <a:sym typeface="Arial"/>
              </a:rPr>
              <a:t>s</a:t>
            </a:r>
            <a:r>
              <a:rPr sz="1800" kern="0" dirty="0" smtClean="0">
                <a:solidFill>
                  <a:srgbClr val="FFFFFF"/>
                </a:solidFill>
                <a:latin typeface="Arial"/>
                <a:ea typeface="Arial"/>
                <a:cs typeface="Arial"/>
                <a:sym typeface="Arial"/>
              </a:rPr>
              <a:t> </a:t>
            </a:r>
            <a:r>
              <a:rPr sz="1800" kern="0" dirty="0">
                <a:solidFill>
                  <a:srgbClr val="FFFFFF"/>
                </a:solidFill>
                <a:latin typeface="Arial"/>
                <a:ea typeface="Arial"/>
                <a:cs typeface="Arial"/>
                <a:sym typeface="Arial"/>
              </a:rPr>
              <a:t>ignored proclamation</a:t>
            </a: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22556" y="2028825"/>
            <a:ext cx="3897313"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085137"/>
      </p:ext>
    </p:extLst>
  </p:cSld>
  <p:clrMapOvr>
    <a:masterClrMapping/>
  </p:clrMapOvr>
  <mc:AlternateContent xmlns:mc="http://schemas.openxmlformats.org/markup-compatibility/2006" xmlns:p14="http://schemas.microsoft.com/office/powerpoint/2010/main">
    <mc:Choice Requires="p14">
      <p:transition spd="slow" p14:dur="2750">
        <p:wip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fill="hold"/>
                                            <p:tgtEl>
                                              <p:spTgt spid="196"/>
                                            </p:tgtEl>
                                            <p:attrNameLst>
                                              <p:attrName>style.visibility</p:attrName>
                                            </p:attrNameLst>
                                          </p:cBhvr>
                                          <p:to>
                                            <p:strVal val="visible"/>
                                          </p:to>
                                        </p:set>
                                        <p:anim calcmode="lin" valueType="num" p14:bounceEnd="60000">
                                          <p:cBhvr>
                                            <p:cTn id="7" dur="1000" fill="hold"/>
                                            <p:tgtEl>
                                              <p:spTgt spid="196"/>
                                            </p:tgtEl>
                                            <p:attrNameLst>
                                              <p:attrName>ppt_x</p:attrName>
                                            </p:attrNameLst>
                                          </p:cBhvr>
                                          <p:tavLst>
                                            <p:tav tm="0">
                                              <p:val>
                                                <p:strVal val="0-#ppt_w/2"/>
                                              </p:val>
                                            </p:tav>
                                            <p:tav tm="100000">
                                              <p:val>
                                                <p:strVal val="#ppt_x"/>
                                              </p:val>
                                            </p:tav>
                                          </p:tavLst>
                                        </p:anim>
                                        <p:anim calcmode="lin" valueType="num" p14:bounceEnd="60000">
                                          <p:cBhvr>
                                            <p:cTn id="8" dur="1000" fill="hold"/>
                                            <p:tgtEl>
                                              <p:spTgt spid="1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60000">
                                      <p:stCondLst>
                                        <p:cond delay="0"/>
                                      </p:stCondLst>
                                      <p:childTnLst>
                                        <p:set>
                                          <p:cBhvr>
                                            <p:cTn id="11" fill="hold"/>
                                            <p:tgtEl>
                                              <p:spTgt spid="197"/>
                                            </p:tgtEl>
                                            <p:attrNameLst>
                                              <p:attrName>style.visibility</p:attrName>
                                            </p:attrNameLst>
                                          </p:cBhvr>
                                          <p:to>
                                            <p:strVal val="visible"/>
                                          </p:to>
                                        </p:set>
                                        <p:anim calcmode="lin" valueType="num" p14:bounceEnd="60000">
                                          <p:cBhvr>
                                            <p:cTn id="12" dur="1000" fill="hold"/>
                                            <p:tgtEl>
                                              <p:spTgt spid="197"/>
                                            </p:tgtEl>
                                            <p:attrNameLst>
                                              <p:attrName>ppt_x</p:attrName>
                                            </p:attrNameLst>
                                          </p:cBhvr>
                                          <p:tavLst>
                                            <p:tav tm="0">
                                              <p:val>
                                                <p:strVal val="0-#ppt_w/2"/>
                                              </p:val>
                                            </p:tav>
                                            <p:tav tm="100000">
                                              <p:val>
                                                <p:strVal val="#ppt_x"/>
                                              </p:val>
                                            </p:tav>
                                          </p:tavLst>
                                        </p:anim>
                                        <p:anim calcmode="lin" valueType="num" p14:bounceEnd="60000">
                                          <p:cBhvr>
                                            <p:cTn id="13" dur="10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0000">
                                      <p:stCondLst>
                                        <p:cond delay="500"/>
                                      </p:stCondLst>
                                      <p:iterate>
                                        <p:tmAbs val="0"/>
                                      </p:iterate>
                                      <p:childTnLst>
                                        <p:set>
                                          <p:cBhvr>
                                            <p:cTn id="16" fill="hold"/>
                                            <p:tgtEl>
                                              <p:spTgt spid="190"/>
                                            </p:tgtEl>
                                            <p:attrNameLst>
                                              <p:attrName>style.visibility</p:attrName>
                                            </p:attrNameLst>
                                          </p:cBhvr>
                                          <p:to>
                                            <p:strVal val="visible"/>
                                          </p:to>
                                        </p:set>
                                        <p:anim calcmode="lin" valueType="num" p14:bounceEnd="60000">
                                          <p:cBhvr>
                                            <p:cTn id="17" dur="1000" fill="hold"/>
                                            <p:tgtEl>
                                              <p:spTgt spid="190"/>
                                            </p:tgtEl>
                                            <p:attrNameLst>
                                              <p:attrName>ppt_x</p:attrName>
                                            </p:attrNameLst>
                                          </p:cBhvr>
                                          <p:tavLst>
                                            <p:tav tm="0">
                                              <p:val>
                                                <p:strVal val="#ppt_x"/>
                                              </p:val>
                                            </p:tav>
                                            <p:tav tm="100000">
                                              <p:val>
                                                <p:strVal val="#ppt_x"/>
                                              </p:val>
                                            </p:tav>
                                          </p:tavLst>
                                        </p:anim>
                                        <p:anim calcmode="lin" valueType="num" p14:bounceEnd="60000">
                                          <p:cBhvr>
                                            <p:cTn id="18" dur="10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60000">
                                      <p:stCondLst>
                                        <p:cond delay="0"/>
                                      </p:stCondLst>
                                      <p:iterate>
                                        <p:tmAbs val="0"/>
                                      </p:iterate>
                                      <p:childTnLst>
                                        <p:set>
                                          <p:cBhvr>
                                            <p:cTn id="22" fill="hold"/>
                                            <p:tgtEl>
                                              <p:spTgt spid="195"/>
                                            </p:tgtEl>
                                            <p:attrNameLst>
                                              <p:attrName>style.visibility</p:attrName>
                                            </p:attrNameLst>
                                          </p:cBhvr>
                                          <p:to>
                                            <p:strVal val="visible"/>
                                          </p:to>
                                        </p:set>
                                        <p:anim calcmode="lin" valueType="num" p14:bounceEnd="60000">
                                          <p:cBhvr>
                                            <p:cTn id="23" dur="1000" fill="hold"/>
                                            <p:tgtEl>
                                              <p:spTgt spid="195"/>
                                            </p:tgtEl>
                                            <p:attrNameLst>
                                              <p:attrName>ppt_x</p:attrName>
                                            </p:attrNameLst>
                                          </p:cBhvr>
                                          <p:tavLst>
                                            <p:tav tm="0">
                                              <p:val>
                                                <p:strVal val="#ppt_x"/>
                                              </p:val>
                                            </p:tav>
                                            <p:tav tm="100000">
                                              <p:val>
                                                <p:strVal val="#ppt_x"/>
                                              </p:val>
                                            </p:tav>
                                          </p:tavLst>
                                        </p:anim>
                                        <p:anim calcmode="lin" valueType="num" p14:bounceEnd="60000">
                                          <p:cBhvr>
                                            <p:cTn id="24" dur="10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14:presetBounceEnd="60000">
                                      <p:stCondLst>
                                        <p:cond delay="0"/>
                                      </p:stCondLst>
                                      <p:childTnLst>
                                        <p:set>
                                          <p:cBhvr>
                                            <p:cTn id="28" fill="hold"/>
                                            <p:tgtEl>
                                              <p:spTgt spid="201"/>
                                            </p:tgtEl>
                                            <p:attrNameLst>
                                              <p:attrName>style.visibility</p:attrName>
                                            </p:attrNameLst>
                                          </p:cBhvr>
                                          <p:to>
                                            <p:strVal val="visible"/>
                                          </p:to>
                                        </p:set>
                                        <p:anim calcmode="lin" valueType="num" p14:bounceEnd="60000">
                                          <p:cBhvr>
                                            <p:cTn id="29" dur="1250" fill="hold"/>
                                            <p:tgtEl>
                                              <p:spTgt spid="201"/>
                                            </p:tgtEl>
                                            <p:attrNameLst>
                                              <p:attrName>ppt_x</p:attrName>
                                            </p:attrNameLst>
                                          </p:cBhvr>
                                          <p:tavLst>
                                            <p:tav tm="0">
                                              <p:val>
                                                <p:strVal val="0-#ppt_w/2"/>
                                              </p:val>
                                            </p:tav>
                                            <p:tav tm="100000">
                                              <p:val>
                                                <p:strVal val="#ppt_x"/>
                                              </p:val>
                                            </p:tav>
                                          </p:tavLst>
                                        </p:anim>
                                        <p:anim calcmode="lin" valueType="num" p14:bounceEnd="60000">
                                          <p:cBhvr>
                                            <p:cTn id="30" dur="1250" fill="hold"/>
                                            <p:tgtEl>
                                              <p:spTgt spid="201"/>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xit" presetSubtype="0" fill="hold" grpId="1" nodeType="afterEffect">
                                      <p:stCondLst>
                                        <p:cond delay="0"/>
                                      </p:stCondLst>
                                      <p:childTnLst>
                                        <p:animEffect transition="out" filter="fade">
                                          <p:cBhvr>
                                            <p:cTn id="33" dur="500"/>
                                            <p:tgtEl>
                                              <p:spTgt spid="195"/>
                                            </p:tgtEl>
                                          </p:cBhvr>
                                        </p:animEffect>
                                        <p:set>
                                          <p:cBhvr>
                                            <p:cTn id="34" dur="1" fill="hold">
                                              <p:stCondLst>
                                                <p:cond delay="499"/>
                                              </p:stCondLst>
                                            </p:cTn>
                                            <p:tgtEl>
                                              <p:spTgt spid="195"/>
                                            </p:tgtEl>
                                            <p:attrNameLst>
                                              <p:attrName>style.visibility</p:attrName>
                                            </p:attrNameLst>
                                          </p:cBhvr>
                                          <p:to>
                                            <p:strVal val="hidden"/>
                                          </p:to>
                                        </p:set>
                                      </p:childTnLst>
                                    </p:cTn>
                                  </p:par>
                                </p:childTnLst>
                              </p:cTn>
                            </p:par>
                            <p:par>
                              <p:cTn id="35" fill="hold">
                                <p:stCondLst>
                                  <p:cond delay="1750"/>
                                </p:stCondLst>
                                <p:childTnLst>
                                  <p:par>
                                    <p:cTn id="36" presetID="22" presetClass="entr" presetSubtype="1" fill="hold" grpId="0" nodeType="afterEffect">
                                      <p:stCondLst>
                                        <p:cond delay="0"/>
                                      </p:stCondLst>
                                      <p:iterate>
                                        <p:tmAbs val="0"/>
                                      </p:iterate>
                                      <p:childTnLst>
                                        <p:set>
                                          <p:cBhvr>
                                            <p:cTn id="37" fill="hold"/>
                                            <p:tgtEl>
                                              <p:spTgt spid="170"/>
                                            </p:tgtEl>
                                            <p:attrNameLst>
                                              <p:attrName>style.visibility</p:attrName>
                                            </p:attrNameLst>
                                          </p:cBhvr>
                                          <p:to>
                                            <p:strVal val="visible"/>
                                          </p:to>
                                        </p:set>
                                        <p:animEffect transition="in" filter="wipe(up)">
                                          <p:cBhvr>
                                            <p:cTn id="38" dur="1000"/>
                                            <p:tgtEl>
                                              <p:spTgt spid="170"/>
                                            </p:tgtEl>
                                          </p:cBhvr>
                                        </p:animEffect>
                                      </p:childTnLst>
                                    </p:cTn>
                                  </p:par>
                                </p:childTnLst>
                              </p:cTn>
                            </p:par>
                            <p:par>
                              <p:cTn id="39" fill="hold">
                                <p:stCondLst>
                                  <p:cond delay="2750"/>
                                </p:stCondLst>
                                <p:childTnLst>
                                  <p:par>
                                    <p:cTn id="40" presetID="2" presetClass="entr" presetSubtype="6" fill="hold" grpId="0" nodeType="afterEffect" p14:presetBounceEnd="60000">
                                      <p:stCondLst>
                                        <p:cond delay="0"/>
                                      </p:stCondLst>
                                      <p:iterate>
                                        <p:tmAbs val="0"/>
                                      </p:iterate>
                                      <p:childTnLst>
                                        <p:set>
                                          <p:cBhvr>
                                            <p:cTn id="41" fill="hold"/>
                                            <p:tgtEl>
                                              <p:spTgt spid="187"/>
                                            </p:tgtEl>
                                            <p:attrNameLst>
                                              <p:attrName>style.visibility</p:attrName>
                                            </p:attrNameLst>
                                          </p:cBhvr>
                                          <p:to>
                                            <p:strVal val="visible"/>
                                          </p:to>
                                        </p:set>
                                        <p:anim calcmode="lin" valueType="num" p14:bounceEnd="60000">
                                          <p:cBhvr>
                                            <p:cTn id="42" dur="1000" fill="hold"/>
                                            <p:tgtEl>
                                              <p:spTgt spid="187"/>
                                            </p:tgtEl>
                                            <p:attrNameLst>
                                              <p:attrName>ppt_x</p:attrName>
                                            </p:attrNameLst>
                                          </p:cBhvr>
                                          <p:tavLst>
                                            <p:tav tm="0">
                                              <p:val>
                                                <p:strVal val="1+#ppt_w/2"/>
                                              </p:val>
                                            </p:tav>
                                            <p:tav tm="100000">
                                              <p:val>
                                                <p:strVal val="#ppt_x"/>
                                              </p:val>
                                            </p:tav>
                                          </p:tavLst>
                                        </p:anim>
                                        <p:anim calcmode="lin" valueType="num" p14:bounceEnd="60000">
                                          <p:cBhvr>
                                            <p:cTn id="43" dur="10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98"/>
                                            </p:tgtEl>
                                            <p:attrNameLst>
                                              <p:attrName>style.visibility</p:attrName>
                                            </p:attrNameLst>
                                          </p:cBhvr>
                                          <p:to>
                                            <p:strVal val="visible"/>
                                          </p:to>
                                        </p:set>
                                        <p:animEffect transition="in" filter="wipe(down)">
                                          <p:cBhvr>
                                            <p:cTn id="48" dur="500"/>
                                            <p:tgtEl>
                                              <p:spTgt spid="198"/>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051"/>
                                            </p:tgtEl>
                                            <p:attrNameLst>
                                              <p:attrName>style.visibility</p:attrName>
                                            </p:attrNameLst>
                                          </p:cBhvr>
                                          <p:to>
                                            <p:strVal val="visible"/>
                                          </p:to>
                                        </p:set>
                                        <p:animEffect transition="in" filter="wipe(down)">
                                          <p:cBhvr>
                                            <p:cTn id="5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P spid="187" grpId="0" animBg="1" advAuto="0"/>
          <p:bldP spid="190" grpId="0" animBg="1" advAuto="0"/>
          <p:bldP spid="195" grpId="0" animBg="1" advAuto="0"/>
          <p:bldP spid="195" grpId="1" animBg="1" advAuto="0"/>
          <p:bldP spid="196" grpId="0" animBg="1" advAuto="0"/>
          <p:bldP spid="197" grpId="0" animBg="1" advAuto="0"/>
          <p:bldP spid="198" grpId="0" animBg="1"/>
          <p:bldP spid="201" grpId="0" animBg="1" advAuto="0"/>
        </p:bld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fill="hold"/>
                                            <p:tgtEl>
                                              <p:spTgt spid="196"/>
                                            </p:tgtEl>
                                            <p:attrNameLst>
                                              <p:attrName>style.visibility</p:attrName>
                                            </p:attrNameLst>
                                          </p:cBhvr>
                                          <p:to>
                                            <p:strVal val="visible"/>
                                          </p:to>
                                        </p:set>
                                        <p:anim calcmode="lin" valueType="num">
                                          <p:cBhvr>
                                            <p:cTn id="7" dur="1000" fill="hold"/>
                                            <p:tgtEl>
                                              <p:spTgt spid="196"/>
                                            </p:tgtEl>
                                            <p:attrNameLst>
                                              <p:attrName>ppt_x</p:attrName>
                                            </p:attrNameLst>
                                          </p:cBhvr>
                                          <p:tavLst>
                                            <p:tav tm="0">
                                              <p:val>
                                                <p:strVal val="0-#ppt_w/2"/>
                                              </p:val>
                                            </p:tav>
                                            <p:tav tm="100000">
                                              <p:val>
                                                <p:strVal val="#ppt_x"/>
                                              </p:val>
                                            </p:tav>
                                          </p:tavLst>
                                        </p:anim>
                                        <p:anim calcmode="lin" valueType="num">
                                          <p:cBhvr>
                                            <p:cTn id="8" dur="1000" fill="hold"/>
                                            <p:tgtEl>
                                              <p:spTgt spid="1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fill="hold"/>
                                            <p:tgtEl>
                                              <p:spTgt spid="197"/>
                                            </p:tgtEl>
                                            <p:attrNameLst>
                                              <p:attrName>style.visibility</p:attrName>
                                            </p:attrNameLst>
                                          </p:cBhvr>
                                          <p:to>
                                            <p:strVal val="visible"/>
                                          </p:to>
                                        </p:set>
                                        <p:anim calcmode="lin" valueType="num">
                                          <p:cBhvr>
                                            <p:cTn id="12" dur="1000" fill="hold"/>
                                            <p:tgtEl>
                                              <p:spTgt spid="197"/>
                                            </p:tgtEl>
                                            <p:attrNameLst>
                                              <p:attrName>ppt_x</p:attrName>
                                            </p:attrNameLst>
                                          </p:cBhvr>
                                          <p:tavLst>
                                            <p:tav tm="0">
                                              <p:val>
                                                <p:strVal val="0-#ppt_w/2"/>
                                              </p:val>
                                            </p:tav>
                                            <p:tav tm="100000">
                                              <p:val>
                                                <p:strVal val="#ppt_x"/>
                                              </p:val>
                                            </p:tav>
                                          </p:tavLst>
                                        </p:anim>
                                        <p:anim calcmode="lin" valueType="num">
                                          <p:cBhvr>
                                            <p:cTn id="13" dur="10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500"/>
                                      </p:stCondLst>
                                      <p:iterate>
                                        <p:tmAbs val="0"/>
                                      </p:iterate>
                                      <p:childTnLst>
                                        <p:set>
                                          <p:cBhvr>
                                            <p:cTn id="16" fill="hold"/>
                                            <p:tgtEl>
                                              <p:spTgt spid="190"/>
                                            </p:tgtEl>
                                            <p:attrNameLst>
                                              <p:attrName>style.visibility</p:attrName>
                                            </p:attrNameLst>
                                          </p:cBhvr>
                                          <p:to>
                                            <p:strVal val="visible"/>
                                          </p:to>
                                        </p:set>
                                        <p:anim calcmode="lin" valueType="num">
                                          <p:cBhvr>
                                            <p:cTn id="17" dur="1000" fill="hold"/>
                                            <p:tgtEl>
                                              <p:spTgt spid="190"/>
                                            </p:tgtEl>
                                            <p:attrNameLst>
                                              <p:attrName>ppt_x</p:attrName>
                                            </p:attrNameLst>
                                          </p:cBhvr>
                                          <p:tavLst>
                                            <p:tav tm="0">
                                              <p:val>
                                                <p:strVal val="#ppt_x"/>
                                              </p:val>
                                            </p:tav>
                                            <p:tav tm="100000">
                                              <p:val>
                                                <p:strVal val="#ppt_x"/>
                                              </p:val>
                                            </p:tav>
                                          </p:tavLst>
                                        </p:anim>
                                        <p:anim calcmode="lin" valueType="num">
                                          <p:cBhvr>
                                            <p:cTn id="18" dur="10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195"/>
                                            </p:tgtEl>
                                            <p:attrNameLst>
                                              <p:attrName>style.visibility</p:attrName>
                                            </p:attrNameLst>
                                          </p:cBhvr>
                                          <p:to>
                                            <p:strVal val="visible"/>
                                          </p:to>
                                        </p:set>
                                        <p:anim calcmode="lin" valueType="num">
                                          <p:cBhvr>
                                            <p:cTn id="23" dur="1000" fill="hold"/>
                                            <p:tgtEl>
                                              <p:spTgt spid="195"/>
                                            </p:tgtEl>
                                            <p:attrNameLst>
                                              <p:attrName>ppt_x</p:attrName>
                                            </p:attrNameLst>
                                          </p:cBhvr>
                                          <p:tavLst>
                                            <p:tav tm="0">
                                              <p:val>
                                                <p:strVal val="#ppt_x"/>
                                              </p:val>
                                            </p:tav>
                                            <p:tav tm="100000">
                                              <p:val>
                                                <p:strVal val="#ppt_x"/>
                                              </p:val>
                                            </p:tav>
                                          </p:tavLst>
                                        </p:anim>
                                        <p:anim calcmode="lin" valueType="num">
                                          <p:cBhvr>
                                            <p:cTn id="24" dur="10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fill="hold"/>
                                            <p:tgtEl>
                                              <p:spTgt spid="201"/>
                                            </p:tgtEl>
                                            <p:attrNameLst>
                                              <p:attrName>style.visibility</p:attrName>
                                            </p:attrNameLst>
                                          </p:cBhvr>
                                          <p:to>
                                            <p:strVal val="visible"/>
                                          </p:to>
                                        </p:set>
                                        <p:anim calcmode="lin" valueType="num">
                                          <p:cBhvr>
                                            <p:cTn id="29" dur="1250" fill="hold"/>
                                            <p:tgtEl>
                                              <p:spTgt spid="201"/>
                                            </p:tgtEl>
                                            <p:attrNameLst>
                                              <p:attrName>ppt_x</p:attrName>
                                            </p:attrNameLst>
                                          </p:cBhvr>
                                          <p:tavLst>
                                            <p:tav tm="0">
                                              <p:val>
                                                <p:strVal val="0-#ppt_w/2"/>
                                              </p:val>
                                            </p:tav>
                                            <p:tav tm="100000">
                                              <p:val>
                                                <p:strVal val="#ppt_x"/>
                                              </p:val>
                                            </p:tav>
                                          </p:tavLst>
                                        </p:anim>
                                        <p:anim calcmode="lin" valueType="num">
                                          <p:cBhvr>
                                            <p:cTn id="30" dur="1250" fill="hold"/>
                                            <p:tgtEl>
                                              <p:spTgt spid="201"/>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xit" presetSubtype="0" fill="hold" grpId="1" nodeType="afterEffect">
                                      <p:stCondLst>
                                        <p:cond delay="0"/>
                                      </p:stCondLst>
                                      <p:childTnLst>
                                        <p:animEffect transition="out" filter="fade">
                                          <p:cBhvr>
                                            <p:cTn id="33" dur="500"/>
                                            <p:tgtEl>
                                              <p:spTgt spid="195"/>
                                            </p:tgtEl>
                                          </p:cBhvr>
                                        </p:animEffect>
                                        <p:set>
                                          <p:cBhvr>
                                            <p:cTn id="34" dur="1" fill="hold">
                                              <p:stCondLst>
                                                <p:cond delay="499"/>
                                              </p:stCondLst>
                                            </p:cTn>
                                            <p:tgtEl>
                                              <p:spTgt spid="195"/>
                                            </p:tgtEl>
                                            <p:attrNameLst>
                                              <p:attrName>style.visibility</p:attrName>
                                            </p:attrNameLst>
                                          </p:cBhvr>
                                          <p:to>
                                            <p:strVal val="hidden"/>
                                          </p:to>
                                        </p:set>
                                      </p:childTnLst>
                                    </p:cTn>
                                  </p:par>
                                </p:childTnLst>
                              </p:cTn>
                            </p:par>
                            <p:par>
                              <p:cTn id="35" fill="hold">
                                <p:stCondLst>
                                  <p:cond delay="1750"/>
                                </p:stCondLst>
                                <p:childTnLst>
                                  <p:par>
                                    <p:cTn id="36" presetID="22" presetClass="entr" presetSubtype="1" fill="hold" grpId="0" nodeType="afterEffect">
                                      <p:stCondLst>
                                        <p:cond delay="0"/>
                                      </p:stCondLst>
                                      <p:iterate>
                                        <p:tmAbs val="0"/>
                                      </p:iterate>
                                      <p:childTnLst>
                                        <p:set>
                                          <p:cBhvr>
                                            <p:cTn id="37" fill="hold"/>
                                            <p:tgtEl>
                                              <p:spTgt spid="170"/>
                                            </p:tgtEl>
                                            <p:attrNameLst>
                                              <p:attrName>style.visibility</p:attrName>
                                            </p:attrNameLst>
                                          </p:cBhvr>
                                          <p:to>
                                            <p:strVal val="visible"/>
                                          </p:to>
                                        </p:set>
                                        <p:animEffect transition="in" filter="wipe(up)">
                                          <p:cBhvr>
                                            <p:cTn id="38" dur="1000"/>
                                            <p:tgtEl>
                                              <p:spTgt spid="170"/>
                                            </p:tgtEl>
                                          </p:cBhvr>
                                        </p:animEffect>
                                      </p:childTnLst>
                                    </p:cTn>
                                  </p:par>
                                </p:childTnLst>
                              </p:cTn>
                            </p:par>
                            <p:par>
                              <p:cTn id="39" fill="hold">
                                <p:stCondLst>
                                  <p:cond delay="2750"/>
                                </p:stCondLst>
                                <p:childTnLst>
                                  <p:par>
                                    <p:cTn id="40" presetID="2" presetClass="entr" presetSubtype="6" fill="hold" grpId="0" nodeType="afterEffect">
                                      <p:stCondLst>
                                        <p:cond delay="0"/>
                                      </p:stCondLst>
                                      <p:iterate>
                                        <p:tmAbs val="0"/>
                                      </p:iterate>
                                      <p:childTnLst>
                                        <p:set>
                                          <p:cBhvr>
                                            <p:cTn id="41" fill="hold"/>
                                            <p:tgtEl>
                                              <p:spTgt spid="187"/>
                                            </p:tgtEl>
                                            <p:attrNameLst>
                                              <p:attrName>style.visibility</p:attrName>
                                            </p:attrNameLst>
                                          </p:cBhvr>
                                          <p:to>
                                            <p:strVal val="visible"/>
                                          </p:to>
                                        </p:set>
                                        <p:anim calcmode="lin" valueType="num">
                                          <p:cBhvr>
                                            <p:cTn id="42" dur="1000" fill="hold"/>
                                            <p:tgtEl>
                                              <p:spTgt spid="187"/>
                                            </p:tgtEl>
                                            <p:attrNameLst>
                                              <p:attrName>ppt_x</p:attrName>
                                            </p:attrNameLst>
                                          </p:cBhvr>
                                          <p:tavLst>
                                            <p:tav tm="0">
                                              <p:val>
                                                <p:strVal val="1+#ppt_w/2"/>
                                              </p:val>
                                            </p:tav>
                                            <p:tav tm="100000">
                                              <p:val>
                                                <p:strVal val="#ppt_x"/>
                                              </p:val>
                                            </p:tav>
                                          </p:tavLst>
                                        </p:anim>
                                        <p:anim calcmode="lin" valueType="num">
                                          <p:cBhvr>
                                            <p:cTn id="43" dur="10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98"/>
                                            </p:tgtEl>
                                            <p:attrNameLst>
                                              <p:attrName>style.visibility</p:attrName>
                                            </p:attrNameLst>
                                          </p:cBhvr>
                                          <p:to>
                                            <p:strVal val="visible"/>
                                          </p:to>
                                        </p:set>
                                        <p:animEffect transition="in" filter="wipe(down)">
                                          <p:cBhvr>
                                            <p:cTn id="48" dur="500"/>
                                            <p:tgtEl>
                                              <p:spTgt spid="198"/>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051"/>
                                            </p:tgtEl>
                                            <p:attrNameLst>
                                              <p:attrName>style.visibility</p:attrName>
                                            </p:attrNameLst>
                                          </p:cBhvr>
                                          <p:to>
                                            <p:strVal val="visible"/>
                                          </p:to>
                                        </p:set>
                                        <p:animEffect transition="in" filter="wipe(down)">
                                          <p:cBhvr>
                                            <p:cTn id="5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P spid="187" grpId="0" animBg="1" advAuto="0"/>
          <p:bldP spid="190" grpId="0" animBg="1" advAuto="0"/>
          <p:bldP spid="195" grpId="0" animBg="1" advAuto="0"/>
          <p:bldP spid="195" grpId="1" animBg="1" advAuto="0"/>
          <p:bldP spid="196" grpId="0" animBg="1" advAuto="0"/>
          <p:bldP spid="197" grpId="0" animBg="1" advAuto="0"/>
          <p:bldP spid="198" grpId="0" animBg="1"/>
          <p:bldP spid="201" grpId="0" animBg="1" advAuto="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8" tIns="35658" rIns="35658" bIns="35658" anchor="ctr"/>
          <a:lstStyle/>
          <a:p>
            <a:pPr algn="ctr" defTabSz="410121" fontAlgn="auto" hangingPunct="0">
              <a:spcBef>
                <a:spcPts val="0"/>
              </a:spcBef>
              <a:spcAft>
                <a:spcPts val="0"/>
              </a:spcAft>
              <a:defRPr sz="2600"/>
            </a:pPr>
            <a:endParaRPr sz="1800" kern="0">
              <a:solidFill>
                <a:srgbClr val="FFFFFF"/>
              </a:solidFill>
              <a:latin typeface="Helvetica Light"/>
              <a:sym typeface="Helvetica Light"/>
            </a:endParaRPr>
          </a:p>
        </p:txBody>
      </p:sp>
      <p:grpSp>
        <p:nvGrpSpPr>
          <p:cNvPr id="211" name="Rectangle"/>
          <p:cNvGrpSpPr/>
          <p:nvPr/>
        </p:nvGrpSpPr>
        <p:grpSpPr>
          <a:xfrm>
            <a:off x="271514" y="1848317"/>
            <a:ext cx="3442939" cy="1537452"/>
            <a:chOff x="0" y="0"/>
            <a:chExt cx="4896623" cy="2186596"/>
          </a:xfrm>
        </p:grpSpPr>
        <p:sp>
          <p:nvSpPr>
            <p:cNvPr id="210" name="Rectangle"/>
            <p:cNvSpPr/>
            <p:nvPr/>
          </p:nvSpPr>
          <p:spPr>
            <a:xfrm>
              <a:off x="50800" y="50799"/>
              <a:ext cx="4795024" cy="2084998"/>
            </a:xfrm>
            <a:prstGeom prst="rect">
              <a:avLst/>
            </a:prstGeom>
            <a:solidFill>
              <a:srgbClr val="01001A"/>
            </a:solidFill>
            <a:ln>
              <a:noFill/>
            </a:ln>
            <a:effectLst/>
          </p:spPr>
          <p:txBody>
            <a:bodyPr wrap="square" lIns="50800" tIns="50800" rIns="50800" bIns="50800" numCol="1" anchor="ctr">
              <a:noAutofit/>
            </a:bodyPr>
            <a:lstStyle/>
            <a:p>
              <a:pPr algn="ctr" defTabSz="41012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09" name="Rectangle" descr="Rectangle"/>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4896624" cy="2186597"/>
            </a:xfrm>
            <a:prstGeom prst="rect">
              <a:avLst/>
            </a:prstGeom>
            <a:effectLst/>
          </p:spPr>
        </p:pic>
      </p:grpSp>
      <p:pic>
        <p:nvPicPr>
          <p:cNvPr id="212" name="Rectangle" descr="Rectangle"/>
          <p:cNvPicPr>
            <a:picLocks/>
          </p:cNvPicPr>
          <p:nvPr/>
        </p:nvPicPr>
        <p:blipFill>
          <a:blip r:embed="rId4" cstate="email">
            <a:extLst>
              <a:ext uri="{28A0092B-C50C-407E-A947-70E740481C1C}">
                <a14:useLocalDpi xmlns:a14="http://schemas.microsoft.com/office/drawing/2010/main"/>
              </a:ext>
            </a:extLst>
          </a:blip>
          <a:stretch>
            <a:fillRect/>
          </a:stretch>
        </p:blipFill>
        <p:spPr>
          <a:xfrm>
            <a:off x="263648" y="1859139"/>
            <a:ext cx="6746752" cy="4702169"/>
          </a:xfrm>
          <a:prstGeom prst="rect">
            <a:avLst/>
          </a:prstGeom>
          <a:effectLst>
            <a:reflection stA="43750" endPos="40000" dir="5400000" sy="-100000" algn="bl" rotWithShape="0"/>
          </a:effectLst>
        </p:spPr>
      </p:pic>
      <p:sp>
        <p:nvSpPr>
          <p:cNvPr id="213" name="George Grenville…"/>
          <p:cNvSpPr txBox="1"/>
          <p:nvPr/>
        </p:nvSpPr>
        <p:spPr>
          <a:xfrm>
            <a:off x="311813" y="2057400"/>
            <a:ext cx="6347243" cy="2041782"/>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35658" tIns="35658" rIns="35658" bIns="35658" anchor="ctr">
            <a:spAutoFit/>
          </a:bodyPr>
          <a:lstStyle/>
          <a:p>
            <a:pPr marL="4763" lvl="1"/>
            <a:r>
              <a:rPr lang="en-US" sz="2400" b="1" dirty="0"/>
              <a:t>Increase Revenue Strategies After Expensive War</a:t>
            </a:r>
            <a:endParaRPr lang="en-US" sz="3600" b="1" dirty="0"/>
          </a:p>
          <a:p>
            <a:pPr marL="342900" lvl="2" indent="-342900">
              <a:buFont typeface="Arial" panose="020B0604020202020204" pitchFamily="34" charset="0"/>
              <a:buChar char="•"/>
            </a:pPr>
            <a:r>
              <a:rPr lang="en-US" sz="2000" dirty="0"/>
              <a:t>Crack down on colonial  </a:t>
            </a:r>
            <a:r>
              <a:rPr lang="en-US" sz="2000" dirty="0" smtClean="0"/>
              <a:t>exports </a:t>
            </a:r>
            <a:r>
              <a:rPr lang="en-US" sz="2000" dirty="0"/>
              <a:t>(avoid taxes) </a:t>
            </a:r>
            <a:endParaRPr lang="en-US" sz="2000" dirty="0" smtClean="0"/>
          </a:p>
          <a:p>
            <a:pPr marL="342900" lvl="2" indent="-342900">
              <a:buFont typeface="Arial" panose="020B0604020202020204" pitchFamily="34" charset="0"/>
              <a:buChar char="•"/>
            </a:pPr>
            <a:r>
              <a:rPr lang="en-US" sz="2000" dirty="0" smtClean="0"/>
              <a:t>1761  </a:t>
            </a:r>
            <a:r>
              <a:rPr lang="en-US" sz="2000" dirty="0">
                <a:sym typeface="Wingdings"/>
              </a:rPr>
              <a:t></a:t>
            </a:r>
            <a:r>
              <a:rPr lang="en-US" sz="2000" dirty="0"/>
              <a:t> </a:t>
            </a:r>
            <a:r>
              <a:rPr lang="en-US" sz="2000" u="sng" dirty="0"/>
              <a:t>writs of assistance </a:t>
            </a:r>
            <a:r>
              <a:rPr lang="en-US" sz="2000" dirty="0">
                <a:sym typeface="Wingdings"/>
              </a:rPr>
              <a:t></a:t>
            </a:r>
            <a:r>
              <a:rPr lang="en-US" sz="2000" dirty="0"/>
              <a:t> British customs officials to search any ship or building </a:t>
            </a:r>
            <a:r>
              <a:rPr lang="en-US" sz="2000" dirty="0">
                <a:sym typeface="Wingdings"/>
              </a:rPr>
              <a:t></a:t>
            </a:r>
            <a:r>
              <a:rPr lang="en-US" sz="2000" dirty="0"/>
              <a:t> outraged the merchants of Boston. </a:t>
            </a:r>
          </a:p>
        </p:txBody>
      </p:sp>
      <p:grpSp>
        <p:nvGrpSpPr>
          <p:cNvPr id="216" name="Group"/>
          <p:cNvGrpSpPr/>
          <p:nvPr/>
        </p:nvGrpSpPr>
        <p:grpSpPr>
          <a:xfrm>
            <a:off x="234157" y="723658"/>
            <a:ext cx="8605044" cy="603097"/>
            <a:chOff x="1900199" y="419100"/>
            <a:chExt cx="9803969" cy="857736"/>
          </a:xfrm>
        </p:grpSpPr>
        <p:sp>
          <p:nvSpPr>
            <p:cNvPr id="214"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121" fontAlgn="auto" hangingPunct="0">
                <a:spcBef>
                  <a:spcPts val="0"/>
                </a:spcBef>
                <a:spcAft>
                  <a:spcPts val="0"/>
                </a:spcAft>
              </a:pPr>
              <a:r>
                <a:rPr kern="0" dirty="0">
                  <a:solidFill>
                    <a:srgbClr val="BC8027">
                      <a:hueOff val="102361"/>
                      <a:satOff val="14118"/>
                      <a:lumOff val="10675"/>
                    </a:srgbClr>
                  </a:solidFill>
                </a:rPr>
                <a:t>     II. Growing Apart</a:t>
              </a:r>
            </a:p>
          </p:txBody>
        </p:sp>
        <p:pic>
          <p:nvPicPr>
            <p:cNvPr id="215" name="Broken_heart.svg.png" descr="Broken_heart.sv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
        <p:nvSpPr>
          <p:cNvPr id="217" name="Sugar Act 1764  - tried to stop smuggling…"/>
          <p:cNvSpPr txBox="1"/>
          <p:nvPr/>
        </p:nvSpPr>
        <p:spPr>
          <a:xfrm>
            <a:off x="621182" y="4648588"/>
            <a:ext cx="6037873" cy="1610895"/>
          </a:xfrm>
          <a:prstGeom prst="rect">
            <a:avLst/>
          </a:prstGeom>
          <a:ln w="12700">
            <a:miter lim="400000"/>
          </a:ln>
          <a:extLst>
            <a:ext uri="{C572A759-6A51-4108-AA02-DFA0A04FC94B}">
              <ma14:wrappingTextBoxFlag xmlns="" xmlns:ma14="http://schemas.microsoft.com/office/mac/drawingml/2011/main" val="1"/>
            </a:ext>
          </a:extLst>
        </p:spPr>
        <p:txBody>
          <a:bodyPr wrap="square" lIns="35658" tIns="35658" rIns="35658" bIns="35658" anchor="ctr">
            <a:spAutoFit/>
          </a:bodyPr>
          <a:lstStyle/>
          <a:p>
            <a:pPr marL="0" lvl="1" defTabSz="169863"/>
            <a:r>
              <a:rPr lang="en-US" sz="2000" b="1" dirty="0"/>
              <a:t>Increase in Troops</a:t>
            </a:r>
          </a:p>
          <a:p>
            <a:pPr marL="0" lvl="2" defTabSz="169863"/>
            <a:r>
              <a:rPr lang="en-US" sz="2000" dirty="0"/>
              <a:t>10,000 troops were stationed in NA to protect the colonies, the colonists viewed it as a standing army that might </a:t>
            </a:r>
            <a:r>
              <a:rPr lang="en-US" sz="2000" dirty="0" smtClean="0"/>
              <a:t> turn </a:t>
            </a:r>
            <a:r>
              <a:rPr lang="en-US" sz="2000" dirty="0"/>
              <a:t>against them. Also expensive.</a:t>
            </a:r>
          </a:p>
        </p:txBody>
      </p:sp>
      <p:grpSp>
        <p:nvGrpSpPr>
          <p:cNvPr id="220" name="Group"/>
          <p:cNvGrpSpPr/>
          <p:nvPr/>
        </p:nvGrpSpPr>
        <p:grpSpPr>
          <a:xfrm>
            <a:off x="135963" y="-15219"/>
            <a:ext cx="8806119" cy="887683"/>
            <a:chOff x="0" y="0"/>
            <a:chExt cx="12524257" cy="1262482"/>
          </a:xfrm>
        </p:grpSpPr>
        <p:pic>
          <p:nvPicPr>
            <p:cNvPr id="218" name="American Revolution Title.png" descr="American Revolution Title.png"/>
            <p:cNvPicPr>
              <a:picLocks/>
            </p:cNvPicPr>
            <p:nvPr/>
          </p:nvPicPr>
          <p:blipFill>
            <a:blip r:embed="rId6">
              <a:extLst/>
            </a:blip>
            <a:stretch>
              <a:fillRect/>
            </a:stretch>
          </p:blipFill>
          <p:spPr>
            <a:xfrm>
              <a:off x="0" y="0"/>
              <a:ext cx="12524258" cy="1262483"/>
            </a:xfrm>
            <a:prstGeom prst="rect">
              <a:avLst/>
            </a:prstGeom>
            <a:ln w="12700" cap="flat">
              <a:noFill/>
              <a:miter lim="400000"/>
            </a:ln>
            <a:effectLst>
              <a:outerShdw blurRad="457200" dist="25400" dir="3222370" rotWithShape="0">
                <a:srgbClr val="000000"/>
              </a:outerShdw>
            </a:effectLst>
          </p:spPr>
        </p:pic>
        <p:pic>
          <p:nvPicPr>
            <p:cNvPr id="219" name="American Revolution Title.png" descr="American Revolution Title.png"/>
            <p:cNvPicPr>
              <a:picLocks/>
            </p:cNvPicPr>
            <p:nvPr/>
          </p:nvPicPr>
          <p:blipFill>
            <a:blip r:embed="rId6">
              <a:extLst/>
            </a:blip>
            <a:stretch>
              <a:fillRect/>
            </a:stretch>
          </p:blipFill>
          <p:spPr>
            <a:xfrm>
              <a:off x="0" y="0"/>
              <a:ext cx="12524258" cy="1262483"/>
            </a:xfrm>
            <a:prstGeom prst="rect">
              <a:avLst/>
            </a:prstGeom>
            <a:ln w="12700" cap="flat">
              <a:noFill/>
              <a:miter lim="400000"/>
            </a:ln>
            <a:effectLst>
              <a:outerShdw blurRad="88900" dist="86077" dir="3222370" rotWithShape="0">
                <a:srgbClr val="000000"/>
              </a:outerShdw>
            </a:effectLst>
          </p:spPr>
        </p:pic>
      </p:grpSp>
    </p:spTree>
    <p:extLst>
      <p:ext uri="{BB962C8B-B14F-4D97-AF65-F5344CB8AC3E}">
        <p14:creationId xmlns:p14="http://schemas.microsoft.com/office/powerpoint/2010/main" val="1854870445"/>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800">
        <p15:prstTrans prst="pageCurlDouble"/>
      </p:transition>
    </mc:Choice>
    <mc:Choice Requires="p14">
      <p:transition spd="slow" p14:dur="800">
        <p14:prism/>
      </p:transition>
    </mc:Choice>
    <mc:Fallback xmlns="">
      <p:transition spd="med">
        <p:fade/>
      </p:transition>
    </mc:Fallback>
  </mc:AlternateContent>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eorge_Grenville_(1712–1770)_by_William_Hoare_(1707-1792).jpg" descr="George_Grenville_(1712–1770)_by_William_Hoare_(1707-179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238" y="3761"/>
            <a:ext cx="9194392" cy="6850478"/>
          </a:xfrm>
          <a:prstGeom prst="rect">
            <a:avLst/>
          </a:prstGeom>
          <a:ln w="12700">
            <a:miter lim="400000"/>
          </a:ln>
        </p:spPr>
      </p:pic>
      <p:sp>
        <p:nvSpPr>
          <p:cNvPr id="206"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8" tIns="35658" rIns="35658" bIns="35658" anchor="ctr"/>
          <a:lstStyle/>
          <a:p>
            <a:pPr algn="ctr" defTabSz="41012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07" name="Grenville.mp4" descr="Grenville.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3317095" y="606778"/>
            <a:ext cx="5598736" cy="5642821"/>
          </a:xfrm>
          <a:prstGeom prst="rect">
            <a:avLst/>
          </a:prstGeom>
          <a:ln w="12700">
            <a:miter lim="400000"/>
          </a:ln>
          <a:effectLst>
            <a:reflection stA="50000" endPos="40000" dir="5400000" sy="-100000" algn="bl" rotWithShape="0"/>
          </a:effectLst>
        </p:spPr>
      </p:pic>
      <p:sp>
        <p:nvSpPr>
          <p:cNvPr id="208" name="George Grenville  - British Prime Minister"/>
          <p:cNvSpPr txBox="1"/>
          <p:nvPr/>
        </p:nvSpPr>
        <p:spPr>
          <a:xfrm>
            <a:off x="4216065" y="6131626"/>
            <a:ext cx="4729352" cy="353454"/>
          </a:xfrm>
          <a:prstGeom prst="rect">
            <a:avLst/>
          </a:prstGeom>
          <a:solidFill>
            <a:srgbClr val="000000"/>
          </a:solidFill>
          <a:ln w="12700">
            <a:solidFill>
              <a:srgbClr val="FFFFFF"/>
            </a:solidFill>
            <a:miter lim="400000"/>
          </a:ln>
          <a:effectLst>
            <a:reflection stA="77179" endPos="40000" dir="5400000" sy="-100000" algn="bl" rotWithShape="0"/>
          </a:effectLst>
          <a:extLst>
            <a:ext uri="{C572A759-6A51-4108-AA02-DFA0A04FC94B}">
              <ma14:wrappingTextBoxFlag xmlns="" xmlns:ma14="http://schemas.microsoft.com/office/mac/drawingml/2011/main" val="1"/>
            </a:ext>
          </a:extLst>
        </p:spPr>
        <p:txBody>
          <a:bodyPr wrap="none" lIns="35658" tIns="35658" rIns="35658" bIns="35658" anchor="ctr">
            <a:spAutoFit/>
          </a:bodyPr>
          <a:lstStyle>
            <a:lvl1pPr>
              <a:defRPr sz="2100" b="1">
                <a:latin typeface="Arial"/>
                <a:ea typeface="Arial"/>
                <a:cs typeface="Arial"/>
                <a:sym typeface="Arial"/>
              </a:defRPr>
            </a:lvl1pPr>
          </a:lstStyle>
          <a:p>
            <a:pPr algn="ctr" defTabSz="410121" fontAlgn="auto" hangingPunct="0">
              <a:spcBef>
                <a:spcPts val="0"/>
              </a:spcBef>
              <a:spcAft>
                <a:spcPts val="0"/>
              </a:spcAft>
            </a:pPr>
            <a:r>
              <a:rPr sz="1800" kern="0" dirty="0">
                <a:solidFill>
                  <a:srgbClr val="FFFFFF"/>
                </a:solidFill>
              </a:rPr>
              <a:t> George Grenville  - British Prime Minister</a:t>
            </a:r>
          </a:p>
        </p:txBody>
      </p:sp>
      <p:grpSp>
        <p:nvGrpSpPr>
          <p:cNvPr id="211" name="Rectangle"/>
          <p:cNvGrpSpPr/>
          <p:nvPr/>
        </p:nvGrpSpPr>
        <p:grpSpPr>
          <a:xfrm>
            <a:off x="271514" y="1848317"/>
            <a:ext cx="3442939" cy="1537452"/>
            <a:chOff x="0" y="0"/>
            <a:chExt cx="4896623" cy="2186596"/>
          </a:xfrm>
        </p:grpSpPr>
        <p:sp>
          <p:nvSpPr>
            <p:cNvPr id="210" name="Rectangle"/>
            <p:cNvSpPr/>
            <p:nvPr/>
          </p:nvSpPr>
          <p:spPr>
            <a:xfrm>
              <a:off x="50800" y="50799"/>
              <a:ext cx="4795024" cy="2084998"/>
            </a:xfrm>
            <a:prstGeom prst="rect">
              <a:avLst/>
            </a:prstGeom>
            <a:solidFill>
              <a:srgbClr val="01001A"/>
            </a:solidFill>
            <a:ln>
              <a:noFill/>
            </a:ln>
            <a:effectLst/>
          </p:spPr>
          <p:txBody>
            <a:bodyPr wrap="square" lIns="50800" tIns="50800" rIns="50800" bIns="50800" numCol="1" anchor="ctr">
              <a:noAutofit/>
            </a:bodyPr>
            <a:lstStyle/>
            <a:p>
              <a:pPr algn="ctr" defTabSz="41012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09" name="Rectangle" descr="Rectangle"/>
            <p:cNvPicPr>
              <a:picLocks/>
            </p:cNvPicPr>
            <p:nvPr/>
          </p:nvPicPr>
          <p:blipFill>
            <a:blip r:embed="rId7" cstate="email">
              <a:extLst>
                <a:ext uri="{28A0092B-C50C-407E-A947-70E740481C1C}">
                  <a14:useLocalDpi xmlns:a14="http://schemas.microsoft.com/office/drawing/2010/main"/>
                </a:ext>
              </a:extLst>
            </a:blip>
            <a:stretch>
              <a:fillRect/>
            </a:stretch>
          </p:blipFill>
          <p:spPr>
            <a:xfrm>
              <a:off x="0" y="0"/>
              <a:ext cx="4896624" cy="2186597"/>
            </a:xfrm>
            <a:prstGeom prst="rect">
              <a:avLst/>
            </a:prstGeom>
            <a:effectLst/>
          </p:spPr>
        </p:pic>
      </p:grpSp>
      <p:pic>
        <p:nvPicPr>
          <p:cNvPr id="212" name="Rectangle" descr="Rectangle"/>
          <p:cNvPicPr>
            <a:picLocks/>
          </p:cNvPicPr>
          <p:nvPr/>
        </p:nvPicPr>
        <p:blipFill>
          <a:blip r:embed="rId8" cstate="email">
            <a:extLst>
              <a:ext uri="{28A0092B-C50C-407E-A947-70E740481C1C}">
                <a14:useLocalDpi xmlns:a14="http://schemas.microsoft.com/office/drawing/2010/main"/>
              </a:ext>
            </a:extLst>
          </a:blip>
          <a:stretch>
            <a:fillRect/>
          </a:stretch>
        </p:blipFill>
        <p:spPr>
          <a:xfrm>
            <a:off x="263648" y="1326757"/>
            <a:ext cx="3460798" cy="5234552"/>
          </a:xfrm>
          <a:prstGeom prst="rect">
            <a:avLst/>
          </a:prstGeom>
          <a:effectLst>
            <a:reflection stA="43750" endPos="40000" dir="5400000" sy="-100000" algn="bl" rotWithShape="0"/>
          </a:effectLst>
        </p:spPr>
      </p:pic>
      <p:sp>
        <p:nvSpPr>
          <p:cNvPr id="213" name="George Grenville…"/>
          <p:cNvSpPr txBox="1"/>
          <p:nvPr/>
        </p:nvSpPr>
        <p:spPr>
          <a:xfrm>
            <a:off x="352713" y="1473910"/>
            <a:ext cx="3280541" cy="2123856"/>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58" tIns="35658" rIns="35658" bIns="35658" anchor="ctr">
            <a:spAutoFit/>
          </a:bodyPr>
          <a:lstStyle/>
          <a:p>
            <a:pPr defTabSz="410121" fontAlgn="auto" hangingPunct="0">
              <a:spcBef>
                <a:spcPts val="422"/>
              </a:spcBef>
              <a:spcAft>
                <a:spcPts val="0"/>
              </a:spcAft>
              <a:defRPr sz="3100">
                <a:latin typeface="Arial"/>
                <a:ea typeface="Arial"/>
                <a:cs typeface="Arial"/>
                <a:sym typeface="Arial"/>
              </a:defRPr>
            </a:pPr>
            <a:r>
              <a:rPr sz="3000" b="1" u="sng" kern="0" dirty="0">
                <a:solidFill>
                  <a:srgbClr val="FFFFFF"/>
                </a:solidFill>
                <a:effectLst>
                  <a:outerShdw blurRad="101600" dir="18900000" rotWithShape="0">
                    <a:srgbClr val="000000"/>
                  </a:outerShdw>
                </a:effectLst>
                <a:latin typeface="Arial"/>
                <a:ea typeface="Arial"/>
                <a:cs typeface="Arial"/>
                <a:sym typeface="Arial"/>
              </a:rPr>
              <a:t>George Grenville</a:t>
            </a:r>
          </a:p>
          <a:p>
            <a:pPr defTabSz="410121" fontAlgn="auto" hangingPunct="0">
              <a:spcBef>
                <a:spcPts val="422"/>
              </a:spcBef>
              <a:spcAft>
                <a:spcPts val="0"/>
              </a:spcAft>
              <a:defRPr sz="2900">
                <a:latin typeface="Arial"/>
                <a:ea typeface="Arial"/>
                <a:cs typeface="Arial"/>
                <a:sym typeface="Arial"/>
              </a:defRPr>
            </a:pPr>
            <a:r>
              <a:rPr sz="2000" kern="0" dirty="0">
                <a:solidFill>
                  <a:srgbClr val="FFFFFF"/>
                </a:solidFill>
                <a:latin typeface="Arial"/>
                <a:ea typeface="Arial"/>
                <a:cs typeface="Arial"/>
                <a:sym typeface="Arial"/>
              </a:rPr>
              <a:t>British Prime minister who tried increase </a:t>
            </a:r>
            <a:r>
              <a:rPr sz="2000" kern="0" dirty="0" smtClean="0">
                <a:solidFill>
                  <a:srgbClr val="FFFFFF"/>
                </a:solidFill>
                <a:latin typeface="Arial"/>
                <a:ea typeface="Arial"/>
                <a:cs typeface="Arial"/>
                <a:sym typeface="Arial"/>
              </a:rPr>
              <a:t>revenue</a:t>
            </a:r>
            <a:r>
              <a:rPr lang="en-US" sz="2000" kern="0" dirty="0" smtClean="0">
                <a:solidFill>
                  <a:srgbClr val="FFFFFF"/>
                </a:solidFill>
                <a:latin typeface="Arial"/>
                <a:ea typeface="Arial"/>
                <a:cs typeface="Arial"/>
                <a:sym typeface="Arial"/>
              </a:rPr>
              <a:t> (rather than regulating trade)</a:t>
            </a:r>
            <a:r>
              <a:rPr sz="2000" kern="0" dirty="0" smtClean="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by promoting Sugar Act</a:t>
            </a:r>
          </a:p>
        </p:txBody>
      </p:sp>
      <p:grpSp>
        <p:nvGrpSpPr>
          <p:cNvPr id="216" name="Group"/>
          <p:cNvGrpSpPr/>
          <p:nvPr/>
        </p:nvGrpSpPr>
        <p:grpSpPr>
          <a:xfrm>
            <a:off x="234157" y="723658"/>
            <a:ext cx="8605044" cy="603097"/>
            <a:chOff x="1900199" y="419100"/>
            <a:chExt cx="9803969" cy="857736"/>
          </a:xfrm>
        </p:grpSpPr>
        <p:sp>
          <p:nvSpPr>
            <p:cNvPr id="214" name="II. Growing Apart"/>
            <p:cNvSpPr txBox="1"/>
            <p:nvPr/>
          </p:nvSpPr>
          <p:spPr>
            <a:xfrm>
              <a:off x="1900199" y="419100"/>
              <a:ext cx="9803971" cy="857737"/>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600" cap="all" spc="91">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121" fontAlgn="auto" hangingPunct="0">
                <a:spcBef>
                  <a:spcPts val="0"/>
                </a:spcBef>
                <a:spcAft>
                  <a:spcPts val="0"/>
                </a:spcAft>
              </a:pPr>
              <a:r>
                <a:rPr kern="0" dirty="0">
                  <a:solidFill>
                    <a:srgbClr val="BC8027">
                      <a:hueOff val="102361"/>
                      <a:satOff val="14118"/>
                      <a:lumOff val="10675"/>
                    </a:srgbClr>
                  </a:solidFill>
                </a:rPr>
                <a:t>     II. Growing Apart</a:t>
              </a:r>
            </a:p>
          </p:txBody>
        </p:sp>
        <p:pic>
          <p:nvPicPr>
            <p:cNvPr id="215" name="Broken_heart.svg.png" descr="Broken_heart.svg.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85459" y="630849"/>
              <a:ext cx="769257" cy="630791"/>
            </a:xfrm>
            <a:prstGeom prst="rect">
              <a:avLst/>
            </a:prstGeom>
            <a:ln w="12700" cap="flat">
              <a:noFill/>
              <a:miter lim="400000"/>
            </a:ln>
            <a:effectLst>
              <a:outerShdw blurRad="88900" dist="12210" dir="3222370" rotWithShape="0">
                <a:srgbClr val="000000"/>
              </a:outerShdw>
            </a:effectLst>
          </p:spPr>
        </p:pic>
      </p:grpSp>
      <p:sp>
        <p:nvSpPr>
          <p:cNvPr id="217" name="Sugar Act 1764  - tried to stop smuggling…"/>
          <p:cNvSpPr txBox="1"/>
          <p:nvPr/>
        </p:nvSpPr>
        <p:spPr>
          <a:xfrm>
            <a:off x="416262" y="3590786"/>
            <a:ext cx="3153444" cy="2488058"/>
          </a:xfrm>
          <a:prstGeom prst="rect">
            <a:avLst/>
          </a:prstGeom>
          <a:ln w="12700">
            <a:miter lim="400000"/>
          </a:ln>
          <a:extLst>
            <a:ext uri="{C572A759-6A51-4108-AA02-DFA0A04FC94B}">
              <ma14:wrappingTextBoxFlag xmlns="" xmlns:ma14="http://schemas.microsoft.com/office/mac/drawingml/2011/main" val="1"/>
            </a:ext>
          </a:extLst>
        </p:spPr>
        <p:txBody>
          <a:bodyPr lIns="35658" tIns="35658" rIns="35658" bIns="35658" anchor="ctr">
            <a:spAutoFit/>
          </a:bodyPr>
          <a:lstStyle/>
          <a:p>
            <a:pPr defTabSz="410121" fontAlgn="auto" hangingPunct="0">
              <a:spcBef>
                <a:spcPts val="211"/>
              </a:spcBef>
              <a:spcAft>
                <a:spcPts val="422"/>
              </a:spcAft>
              <a:defRPr sz="2900">
                <a:latin typeface="Arial"/>
                <a:ea typeface="Arial"/>
                <a:cs typeface="Arial"/>
                <a:sym typeface="Arial"/>
              </a:defRPr>
            </a:pPr>
            <a:r>
              <a:rPr sz="2700" b="1" u="sng" kern="0" dirty="0">
                <a:solidFill>
                  <a:srgbClr val="FFFFFF"/>
                </a:solidFill>
                <a:latin typeface="Arial"/>
                <a:ea typeface="Arial"/>
                <a:cs typeface="Arial"/>
                <a:sym typeface="Arial"/>
              </a:rPr>
              <a:t>Sugar Act</a:t>
            </a:r>
            <a:r>
              <a:rPr sz="2700" b="1" kern="0" dirty="0">
                <a:solidFill>
                  <a:srgbClr val="FFFFFF"/>
                </a:solidFill>
                <a:latin typeface="Arial"/>
                <a:ea typeface="Arial"/>
                <a:cs typeface="Arial"/>
                <a:sym typeface="Arial"/>
              </a:rPr>
              <a:t> </a:t>
            </a:r>
            <a:r>
              <a:rPr sz="2000" b="1" kern="0" dirty="0">
                <a:solidFill>
                  <a:srgbClr val="FFFFFF"/>
                </a:solidFill>
                <a:latin typeface="Arial"/>
                <a:ea typeface="Arial"/>
                <a:cs typeface="Arial"/>
                <a:sym typeface="Arial"/>
              </a:rPr>
              <a:t>1764</a:t>
            </a:r>
            <a:r>
              <a:rPr sz="2000" kern="0" dirty="0">
                <a:solidFill>
                  <a:srgbClr val="FFFFFF"/>
                </a:solidFill>
                <a:latin typeface="Arial"/>
                <a:ea typeface="Arial"/>
                <a:cs typeface="Arial"/>
                <a:sym typeface="Arial"/>
              </a:rPr>
              <a:t>  - tried to stop smuggling</a:t>
            </a:r>
          </a:p>
          <a:p>
            <a:pPr marL="351138" lvl="1" indent="-190658" defTabSz="410121" fontAlgn="auto" hangingPunct="0">
              <a:spcBef>
                <a:spcPts val="422"/>
              </a:spcBef>
              <a:spcAft>
                <a:spcPts val="422"/>
              </a:spcAft>
              <a:defRPr sz="2900">
                <a:latin typeface="Arial"/>
                <a:ea typeface="Arial"/>
                <a:cs typeface="Arial"/>
                <a:sym typeface="Arial"/>
              </a:defRPr>
            </a:pPr>
            <a:r>
              <a:rPr lang="en-US" sz="2000" kern="0" dirty="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taxed sugar, wine, indigo &amp; coffee</a:t>
            </a:r>
          </a:p>
          <a:p>
            <a:pPr marL="351138" lvl="1" indent="-190658" defTabSz="410121" fontAlgn="auto" hangingPunct="0">
              <a:spcBef>
                <a:spcPts val="0"/>
              </a:spcBef>
              <a:spcAft>
                <a:spcPts val="0"/>
              </a:spcAft>
              <a:defRPr sz="2900">
                <a:latin typeface="Arial"/>
                <a:ea typeface="Arial"/>
                <a:cs typeface="Arial"/>
                <a:sym typeface="Arial"/>
              </a:defRPr>
            </a:pPr>
            <a:r>
              <a:rPr lang="en-US" sz="2000" kern="0" dirty="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smuggling trials taken out of </a:t>
            </a:r>
            <a:r>
              <a:rPr lang="en-US" sz="2000" kern="0" dirty="0" smtClean="0">
                <a:solidFill>
                  <a:srgbClr val="FFFFFF"/>
                </a:solidFill>
                <a:latin typeface="Arial"/>
                <a:ea typeface="Arial"/>
                <a:cs typeface="Arial"/>
                <a:sym typeface="Arial"/>
              </a:rPr>
              <a:t>sympathetic </a:t>
            </a:r>
            <a:r>
              <a:rPr sz="2000" kern="0" dirty="0" smtClean="0">
                <a:solidFill>
                  <a:srgbClr val="FFFFFF"/>
                </a:solidFill>
                <a:latin typeface="Arial"/>
                <a:ea typeface="Arial"/>
                <a:cs typeface="Arial"/>
                <a:sym typeface="Arial"/>
              </a:rPr>
              <a:t>colonial </a:t>
            </a:r>
            <a:r>
              <a:rPr sz="2000" kern="0" dirty="0">
                <a:solidFill>
                  <a:srgbClr val="FFFFFF"/>
                </a:solidFill>
                <a:latin typeface="Arial"/>
                <a:ea typeface="Arial"/>
                <a:cs typeface="Arial"/>
                <a:sym typeface="Arial"/>
              </a:rPr>
              <a:t>courts</a:t>
            </a:r>
          </a:p>
        </p:txBody>
      </p:sp>
      <p:grpSp>
        <p:nvGrpSpPr>
          <p:cNvPr id="220" name="Group"/>
          <p:cNvGrpSpPr/>
          <p:nvPr/>
        </p:nvGrpSpPr>
        <p:grpSpPr>
          <a:xfrm>
            <a:off x="135963" y="-15219"/>
            <a:ext cx="8806119" cy="887683"/>
            <a:chOff x="0" y="0"/>
            <a:chExt cx="12524257" cy="1262482"/>
          </a:xfrm>
        </p:grpSpPr>
        <p:pic>
          <p:nvPicPr>
            <p:cNvPr id="218" name="American Revolution Title.png" descr="American Revolution Title.png"/>
            <p:cNvPicPr>
              <a:picLocks/>
            </p:cNvPicPr>
            <p:nvPr/>
          </p:nvPicPr>
          <p:blipFill>
            <a:blip r:embed="rId10">
              <a:extLst/>
            </a:blip>
            <a:stretch>
              <a:fillRect/>
            </a:stretch>
          </p:blipFill>
          <p:spPr>
            <a:xfrm>
              <a:off x="0" y="0"/>
              <a:ext cx="12524258" cy="1262483"/>
            </a:xfrm>
            <a:prstGeom prst="rect">
              <a:avLst/>
            </a:prstGeom>
            <a:ln w="12700" cap="flat">
              <a:noFill/>
              <a:miter lim="400000"/>
            </a:ln>
            <a:effectLst>
              <a:outerShdw blurRad="457200" dist="25400" dir="3222370" rotWithShape="0">
                <a:srgbClr val="000000"/>
              </a:outerShdw>
            </a:effectLst>
          </p:spPr>
        </p:pic>
        <p:pic>
          <p:nvPicPr>
            <p:cNvPr id="219" name="American Revolution Title.png" descr="American Revolution Title.png"/>
            <p:cNvPicPr>
              <a:picLocks/>
            </p:cNvPicPr>
            <p:nvPr/>
          </p:nvPicPr>
          <p:blipFill>
            <a:blip r:embed="rId10">
              <a:extLst/>
            </a:blip>
            <a:stretch>
              <a:fillRect/>
            </a:stretch>
          </p:blipFill>
          <p:spPr>
            <a:xfrm>
              <a:off x="0" y="0"/>
              <a:ext cx="12524258" cy="1262483"/>
            </a:xfrm>
            <a:prstGeom prst="rect">
              <a:avLst/>
            </a:prstGeom>
            <a:ln w="12700" cap="flat">
              <a:noFill/>
              <a:miter lim="400000"/>
            </a:ln>
            <a:effectLst>
              <a:outerShdw blurRad="88900" dist="86077" dir="3222370" rotWithShape="0">
                <a:srgbClr val="000000"/>
              </a:outerShdw>
            </a:effectLst>
          </p:spPr>
        </p:pic>
      </p:grpSp>
      <p:pic>
        <p:nvPicPr>
          <p:cNvPr id="221" name="sugar.jpg" descr="sugar.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6738264" y="3254906"/>
            <a:ext cx="2322629" cy="2580307"/>
          </a:xfrm>
          <a:custGeom>
            <a:avLst/>
            <a:gdLst/>
            <a:ahLst/>
            <a:cxnLst>
              <a:cxn ang="0">
                <a:pos x="wd2" y="hd2"/>
              </a:cxn>
              <a:cxn ang="5400000">
                <a:pos x="wd2" y="hd2"/>
              </a:cxn>
              <a:cxn ang="10800000">
                <a:pos x="wd2" y="hd2"/>
              </a:cxn>
              <a:cxn ang="16200000">
                <a:pos x="wd2" y="hd2"/>
              </a:cxn>
            </a:cxnLst>
            <a:rect l="0" t="0" r="r" b="b"/>
            <a:pathLst>
              <a:path w="21599" h="21588" extrusionOk="0">
                <a:moveTo>
                  <a:pt x="18432" y="0"/>
                </a:moveTo>
                <a:cubicBezTo>
                  <a:pt x="18401" y="0"/>
                  <a:pt x="18358" y="2"/>
                  <a:pt x="18303" y="8"/>
                </a:cubicBezTo>
                <a:cubicBezTo>
                  <a:pt x="18088" y="30"/>
                  <a:pt x="17941" y="205"/>
                  <a:pt x="17119" y="1410"/>
                </a:cubicBezTo>
                <a:cubicBezTo>
                  <a:pt x="16342" y="2550"/>
                  <a:pt x="16180" y="2842"/>
                  <a:pt x="16177" y="3104"/>
                </a:cubicBezTo>
                <a:cubicBezTo>
                  <a:pt x="16177" y="3136"/>
                  <a:pt x="16166" y="3157"/>
                  <a:pt x="16164" y="3186"/>
                </a:cubicBezTo>
                <a:cubicBezTo>
                  <a:pt x="16165" y="3259"/>
                  <a:pt x="16159" y="3318"/>
                  <a:pt x="16143" y="3368"/>
                </a:cubicBezTo>
                <a:cubicBezTo>
                  <a:pt x="16138" y="3385"/>
                  <a:pt x="16132" y="3403"/>
                  <a:pt x="16126" y="3420"/>
                </a:cubicBezTo>
                <a:cubicBezTo>
                  <a:pt x="16047" y="3638"/>
                  <a:pt x="15875" y="3753"/>
                  <a:pt x="15577" y="3789"/>
                </a:cubicBezTo>
                <a:cubicBezTo>
                  <a:pt x="15178" y="3837"/>
                  <a:pt x="14361" y="4283"/>
                  <a:pt x="13842" y="4733"/>
                </a:cubicBezTo>
                <a:cubicBezTo>
                  <a:pt x="13642" y="4907"/>
                  <a:pt x="13445" y="5029"/>
                  <a:pt x="13404" y="5006"/>
                </a:cubicBezTo>
                <a:cubicBezTo>
                  <a:pt x="13251" y="4921"/>
                  <a:pt x="11197" y="4929"/>
                  <a:pt x="9124" y="4983"/>
                </a:cubicBezTo>
                <a:cubicBezTo>
                  <a:pt x="8860" y="5019"/>
                  <a:pt x="8356" y="5032"/>
                  <a:pt x="7842" y="5027"/>
                </a:cubicBezTo>
                <a:cubicBezTo>
                  <a:pt x="6439" y="5077"/>
                  <a:pt x="5170" y="5140"/>
                  <a:pt x="4843" y="5211"/>
                </a:cubicBezTo>
                <a:cubicBezTo>
                  <a:pt x="4474" y="5290"/>
                  <a:pt x="4179" y="5363"/>
                  <a:pt x="3867" y="5437"/>
                </a:cubicBezTo>
                <a:cubicBezTo>
                  <a:pt x="3865" y="5440"/>
                  <a:pt x="3869" y="5447"/>
                  <a:pt x="3865" y="5449"/>
                </a:cubicBezTo>
                <a:cubicBezTo>
                  <a:pt x="3821" y="5473"/>
                  <a:pt x="3574" y="5521"/>
                  <a:pt x="3321" y="5565"/>
                </a:cubicBezTo>
                <a:cubicBezTo>
                  <a:pt x="2065" y="5883"/>
                  <a:pt x="1360" y="6153"/>
                  <a:pt x="1133" y="6398"/>
                </a:cubicBezTo>
                <a:cubicBezTo>
                  <a:pt x="1070" y="6466"/>
                  <a:pt x="979" y="6500"/>
                  <a:pt x="929" y="6472"/>
                </a:cubicBezTo>
                <a:cubicBezTo>
                  <a:pt x="874" y="6441"/>
                  <a:pt x="863" y="6458"/>
                  <a:pt x="903" y="6516"/>
                </a:cubicBezTo>
                <a:cubicBezTo>
                  <a:pt x="942" y="6573"/>
                  <a:pt x="890" y="6689"/>
                  <a:pt x="778" y="6797"/>
                </a:cubicBezTo>
                <a:cubicBezTo>
                  <a:pt x="672" y="6899"/>
                  <a:pt x="563" y="7129"/>
                  <a:pt x="535" y="7317"/>
                </a:cubicBezTo>
                <a:cubicBezTo>
                  <a:pt x="530" y="7349"/>
                  <a:pt x="509" y="7404"/>
                  <a:pt x="499" y="7445"/>
                </a:cubicBezTo>
                <a:cubicBezTo>
                  <a:pt x="504" y="7503"/>
                  <a:pt x="480" y="7567"/>
                  <a:pt x="445" y="7623"/>
                </a:cubicBezTo>
                <a:cubicBezTo>
                  <a:pt x="387" y="7782"/>
                  <a:pt x="313" y="7950"/>
                  <a:pt x="232" y="8089"/>
                </a:cubicBezTo>
                <a:lnTo>
                  <a:pt x="28" y="8441"/>
                </a:lnTo>
                <a:cubicBezTo>
                  <a:pt x="13" y="8743"/>
                  <a:pt x="3" y="9110"/>
                  <a:pt x="0" y="9760"/>
                </a:cubicBezTo>
                <a:cubicBezTo>
                  <a:pt x="-1" y="9923"/>
                  <a:pt x="0" y="10005"/>
                  <a:pt x="0" y="10141"/>
                </a:cubicBezTo>
                <a:cubicBezTo>
                  <a:pt x="12" y="10991"/>
                  <a:pt x="45" y="11481"/>
                  <a:pt x="101" y="11481"/>
                </a:cubicBezTo>
                <a:cubicBezTo>
                  <a:pt x="161" y="11481"/>
                  <a:pt x="305" y="11562"/>
                  <a:pt x="460" y="11663"/>
                </a:cubicBezTo>
                <a:cubicBezTo>
                  <a:pt x="477" y="11672"/>
                  <a:pt x="485" y="11682"/>
                  <a:pt x="499" y="11692"/>
                </a:cubicBezTo>
                <a:cubicBezTo>
                  <a:pt x="788" y="11887"/>
                  <a:pt x="1110" y="12148"/>
                  <a:pt x="1073" y="12203"/>
                </a:cubicBezTo>
                <a:cubicBezTo>
                  <a:pt x="1039" y="12251"/>
                  <a:pt x="1051" y="12269"/>
                  <a:pt x="1101" y="12241"/>
                </a:cubicBezTo>
                <a:cubicBezTo>
                  <a:pt x="1150" y="12214"/>
                  <a:pt x="1250" y="12252"/>
                  <a:pt x="1324" y="12326"/>
                </a:cubicBezTo>
                <a:cubicBezTo>
                  <a:pt x="1365" y="12368"/>
                  <a:pt x="1396" y="12458"/>
                  <a:pt x="1423" y="12589"/>
                </a:cubicBezTo>
                <a:cubicBezTo>
                  <a:pt x="1427" y="12596"/>
                  <a:pt x="1426" y="12602"/>
                  <a:pt x="1427" y="12609"/>
                </a:cubicBezTo>
                <a:cubicBezTo>
                  <a:pt x="1463" y="12795"/>
                  <a:pt x="1489" y="13072"/>
                  <a:pt x="1511" y="13508"/>
                </a:cubicBezTo>
                <a:cubicBezTo>
                  <a:pt x="1540" y="14083"/>
                  <a:pt x="1641" y="14864"/>
                  <a:pt x="1735" y="15243"/>
                </a:cubicBezTo>
                <a:cubicBezTo>
                  <a:pt x="1770" y="15386"/>
                  <a:pt x="1818" y="15659"/>
                  <a:pt x="1864" y="15877"/>
                </a:cubicBezTo>
                <a:cubicBezTo>
                  <a:pt x="1918" y="16078"/>
                  <a:pt x="1974" y="16343"/>
                  <a:pt x="2023" y="16655"/>
                </a:cubicBezTo>
                <a:cubicBezTo>
                  <a:pt x="2041" y="16752"/>
                  <a:pt x="2063" y="16839"/>
                  <a:pt x="2079" y="16928"/>
                </a:cubicBezTo>
                <a:cubicBezTo>
                  <a:pt x="2297" y="18188"/>
                  <a:pt x="2626" y="18803"/>
                  <a:pt x="3459" y="19504"/>
                </a:cubicBezTo>
                <a:cubicBezTo>
                  <a:pt x="4223" y="20146"/>
                  <a:pt x="5423" y="20658"/>
                  <a:pt x="6961" y="21016"/>
                </a:cubicBezTo>
                <a:cubicBezTo>
                  <a:pt x="7702" y="21168"/>
                  <a:pt x="8566" y="21313"/>
                  <a:pt x="9358" y="21415"/>
                </a:cubicBezTo>
                <a:cubicBezTo>
                  <a:pt x="9649" y="21447"/>
                  <a:pt x="9940" y="21478"/>
                  <a:pt x="10246" y="21502"/>
                </a:cubicBezTo>
                <a:cubicBezTo>
                  <a:pt x="10647" y="21533"/>
                  <a:pt x="11027" y="21559"/>
                  <a:pt x="11390" y="21575"/>
                </a:cubicBezTo>
                <a:cubicBezTo>
                  <a:pt x="11400" y="21576"/>
                  <a:pt x="11410" y="21577"/>
                  <a:pt x="11420" y="21577"/>
                </a:cubicBezTo>
                <a:cubicBezTo>
                  <a:pt x="11422" y="21577"/>
                  <a:pt x="11424" y="21577"/>
                  <a:pt x="11426" y="21577"/>
                </a:cubicBezTo>
                <a:cubicBezTo>
                  <a:pt x="12260" y="21600"/>
                  <a:pt x="13141" y="21587"/>
                  <a:pt x="13842" y="21546"/>
                </a:cubicBezTo>
                <a:cubicBezTo>
                  <a:pt x="15114" y="21439"/>
                  <a:pt x="16069" y="21169"/>
                  <a:pt x="16809" y="20709"/>
                </a:cubicBezTo>
                <a:cubicBezTo>
                  <a:pt x="17522" y="20266"/>
                  <a:pt x="18445" y="18964"/>
                  <a:pt x="18753" y="17970"/>
                </a:cubicBezTo>
                <a:cubicBezTo>
                  <a:pt x="18764" y="17933"/>
                  <a:pt x="18776" y="17872"/>
                  <a:pt x="18787" y="17823"/>
                </a:cubicBezTo>
                <a:cubicBezTo>
                  <a:pt x="18864" y="17481"/>
                  <a:pt x="18931" y="16870"/>
                  <a:pt x="18970" y="16121"/>
                </a:cubicBezTo>
                <a:cubicBezTo>
                  <a:pt x="18978" y="15955"/>
                  <a:pt x="18991" y="15800"/>
                  <a:pt x="19002" y="15640"/>
                </a:cubicBezTo>
                <a:cubicBezTo>
                  <a:pt x="19012" y="15465"/>
                  <a:pt x="19021" y="15320"/>
                  <a:pt x="19036" y="15154"/>
                </a:cubicBezTo>
                <a:cubicBezTo>
                  <a:pt x="19100" y="14368"/>
                  <a:pt x="19188" y="13688"/>
                  <a:pt x="19290" y="13183"/>
                </a:cubicBezTo>
                <a:cubicBezTo>
                  <a:pt x="19317" y="12998"/>
                  <a:pt x="19355" y="12837"/>
                  <a:pt x="19398" y="12798"/>
                </a:cubicBezTo>
                <a:cubicBezTo>
                  <a:pt x="19434" y="12766"/>
                  <a:pt x="19531" y="12742"/>
                  <a:pt x="19641" y="12727"/>
                </a:cubicBezTo>
                <a:cubicBezTo>
                  <a:pt x="19756" y="12678"/>
                  <a:pt x="19902" y="12625"/>
                  <a:pt x="20133" y="12547"/>
                </a:cubicBezTo>
                <a:cubicBezTo>
                  <a:pt x="20420" y="12450"/>
                  <a:pt x="20524" y="12425"/>
                  <a:pt x="20655" y="12388"/>
                </a:cubicBezTo>
                <a:cubicBezTo>
                  <a:pt x="20678" y="12373"/>
                  <a:pt x="20696" y="12357"/>
                  <a:pt x="20724" y="12344"/>
                </a:cubicBezTo>
                <a:cubicBezTo>
                  <a:pt x="20820" y="12298"/>
                  <a:pt x="20898" y="12277"/>
                  <a:pt x="20898" y="12295"/>
                </a:cubicBezTo>
                <a:cubicBezTo>
                  <a:pt x="20898" y="12309"/>
                  <a:pt x="21001" y="12227"/>
                  <a:pt x="21087" y="12160"/>
                </a:cubicBezTo>
                <a:cubicBezTo>
                  <a:pt x="21149" y="12110"/>
                  <a:pt x="21160" y="12109"/>
                  <a:pt x="21249" y="12030"/>
                </a:cubicBezTo>
                <a:lnTo>
                  <a:pt x="21599" y="11721"/>
                </a:lnTo>
                <a:lnTo>
                  <a:pt x="21597" y="10636"/>
                </a:lnTo>
                <a:cubicBezTo>
                  <a:pt x="21596" y="9655"/>
                  <a:pt x="21577" y="9514"/>
                  <a:pt x="21386" y="9145"/>
                </a:cubicBezTo>
                <a:cubicBezTo>
                  <a:pt x="21270" y="8920"/>
                  <a:pt x="21096" y="8636"/>
                  <a:pt x="21001" y="8514"/>
                </a:cubicBezTo>
                <a:cubicBezTo>
                  <a:pt x="20993" y="8504"/>
                  <a:pt x="20987" y="8490"/>
                  <a:pt x="20980" y="8479"/>
                </a:cubicBezTo>
                <a:cubicBezTo>
                  <a:pt x="20870" y="8320"/>
                  <a:pt x="20813" y="8088"/>
                  <a:pt x="20784" y="7655"/>
                </a:cubicBezTo>
                <a:cubicBezTo>
                  <a:pt x="20735" y="6920"/>
                  <a:pt x="20597" y="6634"/>
                  <a:pt x="20135" y="6305"/>
                </a:cubicBezTo>
                <a:cubicBezTo>
                  <a:pt x="19575" y="5907"/>
                  <a:pt x="19141" y="5755"/>
                  <a:pt x="18142" y="5605"/>
                </a:cubicBezTo>
                <a:lnTo>
                  <a:pt x="17183" y="5460"/>
                </a:lnTo>
                <a:lnTo>
                  <a:pt x="17123" y="5108"/>
                </a:lnTo>
                <a:cubicBezTo>
                  <a:pt x="17048" y="4652"/>
                  <a:pt x="16912" y="4343"/>
                  <a:pt x="16652" y="4037"/>
                </a:cubicBezTo>
                <a:cubicBezTo>
                  <a:pt x="16416" y="3758"/>
                  <a:pt x="16485" y="3593"/>
                  <a:pt x="16874" y="3505"/>
                </a:cubicBezTo>
                <a:cubicBezTo>
                  <a:pt x="17021" y="3472"/>
                  <a:pt x="17249" y="3194"/>
                  <a:pt x="17766" y="2426"/>
                </a:cubicBezTo>
                <a:cubicBezTo>
                  <a:pt x="17765" y="2383"/>
                  <a:pt x="17787" y="2353"/>
                  <a:pt x="17824" y="2337"/>
                </a:cubicBezTo>
                <a:cubicBezTo>
                  <a:pt x="17888" y="2241"/>
                  <a:pt x="17938" y="2172"/>
                  <a:pt x="18011" y="2060"/>
                </a:cubicBezTo>
                <a:cubicBezTo>
                  <a:pt x="18509" y="1304"/>
                  <a:pt x="18926" y="593"/>
                  <a:pt x="18953" y="459"/>
                </a:cubicBezTo>
                <a:cubicBezTo>
                  <a:pt x="18942" y="383"/>
                  <a:pt x="18932" y="309"/>
                  <a:pt x="18901" y="248"/>
                </a:cubicBezTo>
                <a:cubicBezTo>
                  <a:pt x="18865" y="253"/>
                  <a:pt x="18818" y="284"/>
                  <a:pt x="18753" y="364"/>
                </a:cubicBezTo>
                <a:cubicBezTo>
                  <a:pt x="18661" y="477"/>
                  <a:pt x="18620" y="484"/>
                  <a:pt x="18503" y="397"/>
                </a:cubicBezTo>
                <a:cubicBezTo>
                  <a:pt x="18396" y="317"/>
                  <a:pt x="18385" y="257"/>
                  <a:pt x="18456" y="138"/>
                </a:cubicBezTo>
                <a:cubicBezTo>
                  <a:pt x="18518" y="33"/>
                  <a:pt x="18526" y="1"/>
                  <a:pt x="18432" y="0"/>
                </a:cubicBezTo>
                <a:close/>
              </a:path>
            </a:pathLst>
          </a:custGeom>
          <a:ln w="12700">
            <a:miter lim="400000"/>
          </a:ln>
          <a:effectLst>
            <a:outerShdw blurRad="355600" rotWithShape="0">
              <a:srgbClr val="000000"/>
            </a:outerShdw>
          </a:effectLst>
        </p:spPr>
      </p:pic>
    </p:spTree>
    <p:extLst>
      <p:ext uri="{BB962C8B-B14F-4D97-AF65-F5344CB8AC3E}">
        <p14:creationId xmlns:p14="http://schemas.microsoft.com/office/powerpoint/2010/main" val="1846720564"/>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800">
        <p15:prstTrans prst="pageCurlDouble"/>
      </p:transition>
    </mc:Choice>
    <mc:Choice Requires="p14">
      <p:transition spd="slow" p14:dur="800">
        <p14:prism/>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iterate>
                                        <p:tmAbs val="0"/>
                                      </p:iterate>
                                      <p:childTnLst>
                                        <p:set>
                                          <p:cBhvr>
                                            <p:cTn id="6" fill="hold"/>
                                            <p:tgtEl>
                                              <p:spTgt spid="216"/>
                                            </p:tgtEl>
                                            <p:attrNameLst>
                                              <p:attrName>style.visibility</p:attrName>
                                            </p:attrNameLst>
                                          </p:cBhvr>
                                          <p:to>
                                            <p:strVal val="visible"/>
                                          </p:to>
                                        </p:set>
                                        <p:anim calcmode="lin" valueType="num" p14:bounceEnd="60000">
                                          <p:cBhvr>
                                            <p:cTn id="7" dur="1000" fill="hold"/>
                                            <p:tgtEl>
                                              <p:spTgt spid="216"/>
                                            </p:tgtEl>
                                            <p:attrNameLst>
                                              <p:attrName>ppt_x</p:attrName>
                                            </p:attrNameLst>
                                          </p:cBhvr>
                                          <p:tavLst>
                                            <p:tav tm="0">
                                              <p:val>
                                                <p:strVal val="0-#ppt_w/2"/>
                                              </p:val>
                                            </p:tav>
                                            <p:tav tm="100000">
                                              <p:val>
                                                <p:strVal val="#ppt_x"/>
                                              </p:val>
                                            </p:tav>
                                          </p:tavLst>
                                        </p:anim>
                                        <p:anim calcmode="lin" valueType="num" p14:bounceEnd="60000">
                                          <p:cBhvr>
                                            <p:cTn id="8" dur="1000" fill="hold"/>
                                            <p:tgtEl>
                                              <p:spTgt spid="2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0" nodeType="afterEffect">
                                      <p:stCondLst>
                                        <p:cond delay="0"/>
                                      </p:stCondLst>
                                      <p:iterate type="lt">
                                        <p:tmAbs val="0"/>
                                      </p:iterate>
                                      <p:childTnLst>
                                        <p:set>
                                          <p:cBhvr>
                                            <p:cTn id="11" fill="hold"/>
                                            <p:tgtEl>
                                              <p:spTgt spid="211"/>
                                            </p:tgtEl>
                                            <p:attrNameLst>
                                              <p:attrName>style.visibility</p:attrName>
                                            </p:attrNameLst>
                                          </p:cBhvr>
                                          <p:to>
                                            <p:strVal val="visible"/>
                                          </p:to>
                                        </p:set>
                                        <p:animEffect transition="in" filter="fade">
                                          <p:cBhvr>
                                            <p:cTn id="12" dur="1500"/>
                                            <p:tgtEl>
                                              <p:spTgt spid="211"/>
                                            </p:tgtEl>
                                          </p:cBhvr>
                                        </p:animEffect>
                                      </p:childTnLst>
                                    </p:cTn>
                                  </p:par>
                                </p:childTnLst>
                              </p:cTn>
                            </p:par>
                            <p:par>
                              <p:cTn id="13" fill="hold">
                                <p:stCondLst>
                                  <p:cond delay="2500"/>
                                </p:stCondLst>
                                <p:childTnLst>
                                  <p:par>
                                    <p:cTn id="14" presetID="2" presetClass="entr" presetSubtype="8" fill="hold" grpId="0" nodeType="afterEffect" p14:presetBounceEnd="60000">
                                      <p:stCondLst>
                                        <p:cond delay="0"/>
                                      </p:stCondLst>
                                      <p:childTnLst>
                                        <p:set>
                                          <p:cBhvr>
                                            <p:cTn id="15" fill="hold"/>
                                            <p:tgtEl>
                                              <p:spTgt spid="213"/>
                                            </p:tgtEl>
                                            <p:attrNameLst>
                                              <p:attrName>style.visibility</p:attrName>
                                            </p:attrNameLst>
                                          </p:cBhvr>
                                          <p:to>
                                            <p:strVal val="visible"/>
                                          </p:to>
                                        </p:set>
                                        <p:anim calcmode="lin" valueType="num" p14:bounceEnd="60000">
                                          <p:cBhvr>
                                            <p:cTn id="16" dur="1250" fill="hold"/>
                                            <p:tgtEl>
                                              <p:spTgt spid="213"/>
                                            </p:tgtEl>
                                            <p:attrNameLst>
                                              <p:attrName>ppt_x</p:attrName>
                                            </p:attrNameLst>
                                          </p:cBhvr>
                                          <p:tavLst>
                                            <p:tav tm="0">
                                              <p:val>
                                                <p:strVal val="0-#ppt_w/2"/>
                                              </p:val>
                                            </p:tav>
                                            <p:tav tm="100000">
                                              <p:val>
                                                <p:strVal val="#ppt_x"/>
                                              </p:val>
                                            </p:tav>
                                          </p:tavLst>
                                        </p:anim>
                                        <p:anim calcmode="lin" valueType="num" p14:bounceEnd="60000">
                                          <p:cBhvr>
                                            <p:cTn id="17" dur="1250" fill="hold"/>
                                            <p:tgtEl>
                                              <p:spTgt spid="213"/>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1" presetClass="mediacall" presetSubtype="0" fill="hold" nodeType="afterEffect">
                                      <p:stCondLst>
                                        <p:cond delay="0"/>
                                      </p:stCondLst>
                                      <p:childTnLst>
                                        <p:cmd type="call" cmd="playFrom(0.0)">
                                          <p:cBhvr>
                                            <p:cTn id="20" dur="11375" fill="hold"/>
                                            <p:tgtEl>
                                              <p:spTgt spid="20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type="lt">
                                        <p:tmAbs val="0"/>
                                      </p:iterate>
                                      <p:childTnLst>
                                        <p:set>
                                          <p:cBhvr>
                                            <p:cTn id="24" fill="hold"/>
                                            <p:tgtEl>
                                              <p:spTgt spid="212"/>
                                            </p:tgtEl>
                                            <p:attrNameLst>
                                              <p:attrName>style.visibility</p:attrName>
                                            </p:attrNameLst>
                                          </p:cBhvr>
                                          <p:to>
                                            <p:strVal val="visible"/>
                                          </p:to>
                                        </p:set>
                                        <p:animEffect transition="in" filter="fade">
                                          <p:cBhvr>
                                            <p:cTn id="25" dur="1500"/>
                                            <p:tgtEl>
                                              <p:spTgt spid="212"/>
                                            </p:tgtEl>
                                          </p:cBhvr>
                                        </p:animEffect>
                                      </p:childTnLst>
                                    </p:cTn>
                                  </p:par>
                                </p:childTnLst>
                              </p:cTn>
                            </p:par>
                            <p:par>
                              <p:cTn id="26" fill="hold">
                                <p:stCondLst>
                                  <p:cond delay="1500"/>
                                </p:stCondLst>
                                <p:childTnLst>
                                  <p:par>
                                    <p:cTn id="27" presetID="2" presetClass="entr" presetSubtype="8" fill="hold" grpId="0" nodeType="afterEffect" p14:presetBounceEnd="60000">
                                      <p:stCondLst>
                                        <p:cond delay="400"/>
                                      </p:stCondLst>
                                      <p:childTnLst>
                                        <p:set>
                                          <p:cBhvr>
                                            <p:cTn id="28" fill="hold"/>
                                            <p:tgtEl>
                                              <p:spTgt spid="217"/>
                                            </p:tgtEl>
                                            <p:attrNameLst>
                                              <p:attrName>style.visibility</p:attrName>
                                            </p:attrNameLst>
                                          </p:cBhvr>
                                          <p:to>
                                            <p:strVal val="visible"/>
                                          </p:to>
                                        </p:set>
                                        <p:anim calcmode="lin" valueType="num" p14:bounceEnd="60000">
                                          <p:cBhvr>
                                            <p:cTn id="29" dur="1250" fill="hold"/>
                                            <p:tgtEl>
                                              <p:spTgt spid="217"/>
                                            </p:tgtEl>
                                            <p:attrNameLst>
                                              <p:attrName>ppt_x</p:attrName>
                                            </p:attrNameLst>
                                          </p:cBhvr>
                                          <p:tavLst>
                                            <p:tav tm="0">
                                              <p:val>
                                                <p:strVal val="0-#ppt_w/2"/>
                                              </p:val>
                                            </p:tav>
                                            <p:tav tm="100000">
                                              <p:val>
                                                <p:strVal val="#ppt_x"/>
                                              </p:val>
                                            </p:tav>
                                          </p:tavLst>
                                        </p:anim>
                                        <p:anim calcmode="lin" valueType="num" p14:bounceEnd="60000">
                                          <p:cBhvr>
                                            <p:cTn id="30" dur="1250" fill="hold"/>
                                            <p:tgtEl>
                                              <p:spTgt spid="217"/>
                                            </p:tgtEl>
                                            <p:attrNameLst>
                                              <p:attrName>ppt_y</p:attrName>
                                            </p:attrNameLst>
                                          </p:cBhvr>
                                          <p:tavLst>
                                            <p:tav tm="0">
                                              <p:val>
                                                <p:strVal val="#ppt_y"/>
                                              </p:val>
                                            </p:tav>
                                            <p:tav tm="100000">
                                              <p:val>
                                                <p:strVal val="#ppt_y"/>
                                              </p:val>
                                            </p:tav>
                                          </p:tavLst>
                                        </p:anim>
                                      </p:childTnLst>
                                    </p:cTn>
                                  </p:par>
                                </p:childTnLst>
                              </p:cTn>
                            </p:par>
                            <p:par>
                              <p:cTn id="31" fill="hold">
                                <p:stCondLst>
                                  <p:cond delay="3150"/>
                                </p:stCondLst>
                                <p:childTnLst>
                                  <p:par>
                                    <p:cTn id="32" presetID="2" presetClass="entr" presetSubtype="1" fill="hold" grpId="0" nodeType="afterEffect" p14:presetBounceEnd="60000">
                                      <p:stCondLst>
                                        <p:cond delay="0"/>
                                      </p:stCondLst>
                                      <p:iterate>
                                        <p:tmAbs val="0"/>
                                      </p:iterate>
                                      <p:childTnLst>
                                        <p:set>
                                          <p:cBhvr>
                                            <p:cTn id="33" fill="hold"/>
                                            <p:tgtEl>
                                              <p:spTgt spid="221"/>
                                            </p:tgtEl>
                                            <p:attrNameLst>
                                              <p:attrName>style.visibility</p:attrName>
                                            </p:attrNameLst>
                                          </p:cBhvr>
                                          <p:to>
                                            <p:strVal val="visible"/>
                                          </p:to>
                                        </p:set>
                                        <p:anim calcmode="lin" valueType="num" p14:bounceEnd="60000">
                                          <p:cBhvr>
                                            <p:cTn id="34" dur="1000" fill="hold"/>
                                            <p:tgtEl>
                                              <p:spTgt spid="221"/>
                                            </p:tgtEl>
                                            <p:attrNameLst>
                                              <p:attrName>ppt_x</p:attrName>
                                            </p:attrNameLst>
                                          </p:cBhvr>
                                          <p:tavLst>
                                            <p:tav tm="0">
                                              <p:val>
                                                <p:strVal val="#ppt_x"/>
                                              </p:val>
                                            </p:tav>
                                            <p:tav tm="100000">
                                              <p:val>
                                                <p:strVal val="#ppt_x"/>
                                              </p:val>
                                            </p:tav>
                                          </p:tavLst>
                                        </p:anim>
                                        <p:anim calcmode="lin" valueType="num" p14:bounceEnd="60000">
                                          <p:cBhvr>
                                            <p:cTn id="35" dur="10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6" repeatCount="indefinite" fill="hold" display="0">
                      <p:stCondLst>
                        <p:cond delay="indefinite"/>
                      </p:stCondLst>
                    </p:cTn>
                    <p:tgtEl>
                      <p:spTgt spid="207"/>
                    </p:tgtEl>
                  </p:cMediaNode>
                </p:video>
              </p:childTnLst>
            </p:cTn>
          </p:par>
        </p:tnLst>
        <p:bldLst>
          <p:bldP spid="211" grpId="0" animBg="1" advAuto="0"/>
          <p:bldP spid="212" grpId="0" animBg="1" advAuto="0"/>
          <p:bldP spid="213" grpId="0" animBg="1" advAuto="0"/>
          <p:bldP spid="216" grpId="0" animBg="1" advAuto="0"/>
          <p:bldP spid="217" grpId="0" animBg="1" advAuto="0"/>
          <p:bldP spid="221" grpId="0"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16"/>
                                            </p:tgtEl>
                                            <p:attrNameLst>
                                              <p:attrName>style.visibility</p:attrName>
                                            </p:attrNameLst>
                                          </p:cBhvr>
                                          <p:to>
                                            <p:strVal val="visible"/>
                                          </p:to>
                                        </p:set>
                                        <p:anim calcmode="lin" valueType="num">
                                          <p:cBhvr>
                                            <p:cTn id="7" dur="1000" fill="hold"/>
                                            <p:tgtEl>
                                              <p:spTgt spid="216"/>
                                            </p:tgtEl>
                                            <p:attrNameLst>
                                              <p:attrName>ppt_x</p:attrName>
                                            </p:attrNameLst>
                                          </p:cBhvr>
                                          <p:tavLst>
                                            <p:tav tm="0">
                                              <p:val>
                                                <p:strVal val="0-#ppt_w/2"/>
                                              </p:val>
                                            </p:tav>
                                            <p:tav tm="100000">
                                              <p:val>
                                                <p:strVal val="#ppt_x"/>
                                              </p:val>
                                            </p:tav>
                                          </p:tavLst>
                                        </p:anim>
                                        <p:anim calcmode="lin" valueType="num">
                                          <p:cBhvr>
                                            <p:cTn id="8" dur="1000" fill="hold"/>
                                            <p:tgtEl>
                                              <p:spTgt spid="2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type="lt">
                                        <p:tmAbs val="0"/>
                                      </p:iterate>
                                      <p:childTnLst>
                                        <p:set>
                                          <p:cBhvr>
                                            <p:cTn id="11" fill="hold"/>
                                            <p:tgtEl>
                                              <p:spTgt spid="211"/>
                                            </p:tgtEl>
                                            <p:attrNameLst>
                                              <p:attrName>style.visibility</p:attrName>
                                            </p:attrNameLst>
                                          </p:cBhvr>
                                          <p:to>
                                            <p:strVal val="visible"/>
                                          </p:to>
                                        </p:set>
                                        <p:animEffect transition="in" filter="fade">
                                          <p:cBhvr>
                                            <p:cTn id="12" dur="1500"/>
                                            <p:tgtEl>
                                              <p:spTgt spid="211"/>
                                            </p:tgtEl>
                                          </p:cBhvr>
                                        </p:animEffect>
                                      </p:childTnLst>
                                    </p:cTn>
                                  </p:par>
                                </p:childTnLst>
                              </p:cTn>
                            </p:par>
                            <p:par>
                              <p:cTn id="13" fill="hold">
                                <p:stCondLst>
                                  <p:cond delay="2500"/>
                                </p:stCondLst>
                                <p:childTnLst>
                                  <p:par>
                                    <p:cTn id="14" presetID="2" presetClass="entr" presetSubtype="8" fill="hold" grpId="3" nodeType="afterEffect">
                                      <p:stCondLst>
                                        <p:cond delay="0"/>
                                      </p:stCondLst>
                                      <p:childTnLst>
                                        <p:set>
                                          <p:cBhvr>
                                            <p:cTn id="15" fill="hold"/>
                                            <p:tgtEl>
                                              <p:spTgt spid="213"/>
                                            </p:tgtEl>
                                            <p:attrNameLst>
                                              <p:attrName>style.visibility</p:attrName>
                                            </p:attrNameLst>
                                          </p:cBhvr>
                                          <p:to>
                                            <p:strVal val="visible"/>
                                          </p:to>
                                        </p:set>
                                        <p:anim calcmode="lin" valueType="num">
                                          <p:cBhvr>
                                            <p:cTn id="16" dur="1250" fill="hold"/>
                                            <p:tgtEl>
                                              <p:spTgt spid="213"/>
                                            </p:tgtEl>
                                            <p:attrNameLst>
                                              <p:attrName>ppt_x</p:attrName>
                                            </p:attrNameLst>
                                          </p:cBhvr>
                                          <p:tavLst>
                                            <p:tav tm="0">
                                              <p:val>
                                                <p:strVal val="0-#ppt_w/2"/>
                                              </p:val>
                                            </p:tav>
                                            <p:tav tm="100000">
                                              <p:val>
                                                <p:strVal val="#ppt_x"/>
                                              </p:val>
                                            </p:tav>
                                          </p:tavLst>
                                        </p:anim>
                                        <p:anim calcmode="lin" valueType="num">
                                          <p:cBhvr>
                                            <p:cTn id="17" dur="1250" fill="hold"/>
                                            <p:tgtEl>
                                              <p:spTgt spid="213"/>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1" presetClass="mediacall" presetSubtype="0" fill="hold" nodeType="afterEffect">
                                      <p:stCondLst>
                                        <p:cond delay="0"/>
                                      </p:stCondLst>
                                      <p:childTnLst>
                                        <p:cmd type="call" cmd="playFrom(0.0)">
                                          <p:cBhvr>
                                            <p:cTn id="20" dur="11375" fill="hold"/>
                                            <p:tgtEl>
                                              <p:spTgt spid="20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type="lt">
                                        <p:tmAbs val="0"/>
                                      </p:iterate>
                                      <p:childTnLst>
                                        <p:set>
                                          <p:cBhvr>
                                            <p:cTn id="24" fill="hold"/>
                                            <p:tgtEl>
                                              <p:spTgt spid="212"/>
                                            </p:tgtEl>
                                            <p:attrNameLst>
                                              <p:attrName>style.visibility</p:attrName>
                                            </p:attrNameLst>
                                          </p:cBhvr>
                                          <p:to>
                                            <p:strVal val="visible"/>
                                          </p:to>
                                        </p:set>
                                        <p:animEffect transition="in" filter="fade">
                                          <p:cBhvr>
                                            <p:cTn id="25" dur="1500"/>
                                            <p:tgtEl>
                                              <p:spTgt spid="212"/>
                                            </p:tgtEl>
                                          </p:cBhvr>
                                        </p:animEffect>
                                      </p:childTnLst>
                                    </p:cTn>
                                  </p:par>
                                </p:childTnLst>
                              </p:cTn>
                            </p:par>
                            <p:par>
                              <p:cTn id="26" fill="hold">
                                <p:stCondLst>
                                  <p:cond delay="1500"/>
                                </p:stCondLst>
                                <p:childTnLst>
                                  <p:par>
                                    <p:cTn id="27" presetID="2" presetClass="entr" presetSubtype="8" fill="hold" grpId="6" nodeType="afterEffect">
                                      <p:stCondLst>
                                        <p:cond delay="400"/>
                                      </p:stCondLst>
                                      <p:childTnLst>
                                        <p:set>
                                          <p:cBhvr>
                                            <p:cTn id="28" fill="hold"/>
                                            <p:tgtEl>
                                              <p:spTgt spid="217"/>
                                            </p:tgtEl>
                                            <p:attrNameLst>
                                              <p:attrName>style.visibility</p:attrName>
                                            </p:attrNameLst>
                                          </p:cBhvr>
                                          <p:to>
                                            <p:strVal val="visible"/>
                                          </p:to>
                                        </p:set>
                                        <p:anim calcmode="lin" valueType="num">
                                          <p:cBhvr>
                                            <p:cTn id="29" dur="1250" fill="hold"/>
                                            <p:tgtEl>
                                              <p:spTgt spid="217"/>
                                            </p:tgtEl>
                                            <p:attrNameLst>
                                              <p:attrName>ppt_x</p:attrName>
                                            </p:attrNameLst>
                                          </p:cBhvr>
                                          <p:tavLst>
                                            <p:tav tm="0">
                                              <p:val>
                                                <p:strVal val="0-#ppt_w/2"/>
                                              </p:val>
                                            </p:tav>
                                            <p:tav tm="100000">
                                              <p:val>
                                                <p:strVal val="#ppt_x"/>
                                              </p:val>
                                            </p:tav>
                                          </p:tavLst>
                                        </p:anim>
                                        <p:anim calcmode="lin" valueType="num">
                                          <p:cBhvr>
                                            <p:cTn id="30" dur="1250" fill="hold"/>
                                            <p:tgtEl>
                                              <p:spTgt spid="217"/>
                                            </p:tgtEl>
                                            <p:attrNameLst>
                                              <p:attrName>ppt_y</p:attrName>
                                            </p:attrNameLst>
                                          </p:cBhvr>
                                          <p:tavLst>
                                            <p:tav tm="0">
                                              <p:val>
                                                <p:strVal val="#ppt_y"/>
                                              </p:val>
                                            </p:tav>
                                            <p:tav tm="100000">
                                              <p:val>
                                                <p:strVal val="#ppt_y"/>
                                              </p:val>
                                            </p:tav>
                                          </p:tavLst>
                                        </p:anim>
                                      </p:childTnLst>
                                    </p:cTn>
                                  </p:par>
                                </p:childTnLst>
                              </p:cTn>
                            </p:par>
                            <p:par>
                              <p:cTn id="31" fill="hold">
                                <p:stCondLst>
                                  <p:cond delay="3150"/>
                                </p:stCondLst>
                                <p:childTnLst>
                                  <p:par>
                                    <p:cTn id="32" presetID="2" presetClass="entr" presetSubtype="1" fill="hold" grpId="7" nodeType="afterEffect">
                                      <p:stCondLst>
                                        <p:cond delay="0"/>
                                      </p:stCondLst>
                                      <p:iterate>
                                        <p:tmAbs val="0"/>
                                      </p:iterate>
                                      <p:childTnLst>
                                        <p:set>
                                          <p:cBhvr>
                                            <p:cTn id="33" fill="hold"/>
                                            <p:tgtEl>
                                              <p:spTgt spid="221"/>
                                            </p:tgtEl>
                                            <p:attrNameLst>
                                              <p:attrName>style.visibility</p:attrName>
                                            </p:attrNameLst>
                                          </p:cBhvr>
                                          <p:to>
                                            <p:strVal val="visible"/>
                                          </p:to>
                                        </p:set>
                                        <p:anim calcmode="lin" valueType="num">
                                          <p:cBhvr>
                                            <p:cTn id="34" dur="1000" fill="hold"/>
                                            <p:tgtEl>
                                              <p:spTgt spid="221"/>
                                            </p:tgtEl>
                                            <p:attrNameLst>
                                              <p:attrName>ppt_x</p:attrName>
                                            </p:attrNameLst>
                                          </p:cBhvr>
                                          <p:tavLst>
                                            <p:tav tm="0">
                                              <p:val>
                                                <p:strVal val="#ppt_x"/>
                                              </p:val>
                                            </p:tav>
                                            <p:tav tm="100000">
                                              <p:val>
                                                <p:strVal val="#ppt_x"/>
                                              </p:val>
                                            </p:tav>
                                          </p:tavLst>
                                        </p:anim>
                                        <p:anim calcmode="lin" valueType="num">
                                          <p:cBhvr>
                                            <p:cTn id="35" dur="10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6" repeatCount="indefinite" fill="hold" display="0">
                      <p:stCondLst>
                        <p:cond delay="indefinite"/>
                      </p:stCondLst>
                    </p:cTn>
                    <p:tgtEl>
                      <p:spTgt spid="207"/>
                    </p:tgtEl>
                  </p:cMediaNode>
                </p:video>
              </p:childTnLst>
            </p:cTn>
          </p:par>
        </p:tnLst>
        <p:bldLst>
          <p:bldP spid="211" grpId="2" animBg="1" advAuto="0"/>
          <p:bldP spid="212" grpId="5" animBg="1" advAuto="0"/>
          <p:bldP spid="213" grpId="3" animBg="1" advAuto="0"/>
          <p:bldP spid="216" grpId="1" animBg="1" advAuto="0"/>
          <p:bldP spid="217" grpId="6" animBg="1" advAuto="0"/>
          <p:bldP spid="221" grpId="7" animBg="1" advAuto="0"/>
        </p:bldLst>
      </p:timing>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6.png"/></Relationships>
</file>

<file path=ppt/theme/_rels/theme4.xml.rels><?xml version="1.0" encoding="UTF-8" standalone="yes"?>
<Relationships xmlns="http://schemas.openxmlformats.org/package/2006/relationships"><Relationship Id="rId1" Type="http://schemas.openxmlformats.org/officeDocument/2006/relationships/image" Target="../media/image6.png"/></Relationships>
</file>

<file path=ppt/theme/_rels/theme5.xml.rels><?xml version="1.0" encoding="UTF-8" standalone="yes"?>
<Relationships xmlns="http://schemas.openxmlformats.org/package/2006/relationships"><Relationship Id="rId1" Type="http://schemas.openxmlformats.org/officeDocument/2006/relationships/image" Target="../media/image6.png"/></Relationships>
</file>

<file path=ppt/theme/_rels/theme6.xml.rels><?xml version="1.0" encoding="UTF-8" standalone="yes"?>
<Relationships xmlns="http://schemas.openxmlformats.org/package/2006/relationships"><Relationship Id="rId1" Type="http://schemas.openxmlformats.org/officeDocument/2006/relationships/image" Target="../media/image6.png"/></Relationships>
</file>

<file path=ppt/theme/_rels/theme7.xml.rels><?xml version="1.0" encoding="UTF-8" standalone="yes"?>
<Relationships xmlns="http://schemas.openxmlformats.org/package/2006/relationships"><Relationship Id="rId1" Type="http://schemas.openxmlformats.org/officeDocument/2006/relationships/image" Target="../media/image6.png"/></Relationships>
</file>

<file path=ppt/theme/_rels/theme8.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4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5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9340</TotalTime>
  <Words>4330</Words>
  <Application>Microsoft Office PowerPoint</Application>
  <PresentationFormat>On-screen Show (4:3)</PresentationFormat>
  <Paragraphs>194</Paragraphs>
  <Slides>14</Slides>
  <Notes>13</Notes>
  <HiddenSlides>0</HiddenSlides>
  <MMClips>3</MMClips>
  <ScaleCrop>false</ScaleCrop>
  <HeadingPairs>
    <vt:vector size="4" baseType="variant">
      <vt:variant>
        <vt:lpstr>Theme</vt:lpstr>
      </vt:variant>
      <vt:variant>
        <vt:i4>8</vt:i4>
      </vt:variant>
      <vt:variant>
        <vt:lpstr>Slide Titles</vt:lpstr>
      </vt:variant>
      <vt:variant>
        <vt:i4>14</vt:i4>
      </vt:variant>
    </vt:vector>
  </HeadingPairs>
  <TitlesOfParts>
    <vt:vector size="22" baseType="lpstr">
      <vt:lpstr>Content</vt:lpstr>
      <vt:lpstr>Start</vt:lpstr>
      <vt:lpstr>Black</vt:lpstr>
      <vt:lpstr>1_Black</vt:lpstr>
      <vt:lpstr>2_Black</vt:lpstr>
      <vt:lpstr>3_Black</vt:lpstr>
      <vt:lpstr>4_Black</vt:lpstr>
      <vt:lpstr>5_Black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PresentationExpress</dc:title>
  <dc:creator>Helene Avraham</dc:creator>
  <dc:description>12/18: MD: Deleted copyedit notes</dc:description>
  <cp:lastModifiedBy>Alison Mc Lin</cp:lastModifiedBy>
  <cp:revision>295</cp:revision>
  <cp:lastPrinted>2008-05-21T18:42:16Z</cp:lastPrinted>
  <dcterms:created xsi:type="dcterms:W3CDTF">2008-06-11T20:35:12Z</dcterms:created>
  <dcterms:modified xsi:type="dcterms:W3CDTF">2018-08-27T15:07:19Z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