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>
        <p:scale>
          <a:sx n="103" d="100"/>
          <a:sy n="103" d="100"/>
        </p:scale>
        <p:origin x="-228" y="-30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0EE0-1E2A-4B77-A7C1-23512CF46A2C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0A7B2-3B51-4E12-B975-30EBAE4DC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2424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0EE0-1E2A-4B77-A7C1-23512CF46A2C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0A7B2-3B51-4E12-B975-30EBAE4DC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1460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0EE0-1E2A-4B77-A7C1-23512CF46A2C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0A7B2-3B51-4E12-B975-30EBAE4DC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6009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0EE0-1E2A-4B77-A7C1-23512CF46A2C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0A7B2-3B51-4E12-B975-30EBAE4DC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8807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0EE0-1E2A-4B77-A7C1-23512CF46A2C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0A7B2-3B51-4E12-B975-30EBAE4DC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661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0EE0-1E2A-4B77-A7C1-23512CF46A2C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0A7B2-3B51-4E12-B975-30EBAE4DC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824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0EE0-1E2A-4B77-A7C1-23512CF46A2C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0A7B2-3B51-4E12-B975-30EBAE4DC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9365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0EE0-1E2A-4B77-A7C1-23512CF46A2C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0A7B2-3B51-4E12-B975-30EBAE4DC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8883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0EE0-1E2A-4B77-A7C1-23512CF46A2C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0A7B2-3B51-4E12-B975-30EBAE4DC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1303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0EE0-1E2A-4B77-A7C1-23512CF46A2C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0A7B2-3B51-4E12-B975-30EBAE4DC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5347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0EE0-1E2A-4B77-A7C1-23512CF46A2C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0A7B2-3B51-4E12-B975-30EBAE4DC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6414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80EE0-1E2A-4B77-A7C1-23512CF46A2C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0A7B2-3B51-4E12-B975-30EBAE4DC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74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0YqolUiIF0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watch?v=YtFqDDulWpo" TargetMode="External"/><Relationship Id="rId4" Type="http://schemas.openxmlformats.org/officeDocument/2006/relationships/hyperlink" Target="https://www.youtube.com/watch?v=acsra7kGC9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story.com/topics/american-revolution/american-revolution-history/videos/turning-point-of-the-revolution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history.com/topics/american-revolution/battles-of-trenton-and-princeton/videos/washingtons-surprise-attack-on-trenton?m=528e394da93ae&amp;s=undefined&amp;f=1&amp;free=false" TargetMode="External"/><Relationship Id="rId4" Type="http://schemas.openxmlformats.org/officeDocument/2006/relationships/hyperlink" Target="http://www.history.com/topics/american-revolution/siege-of-yorktown/videos/yorktown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2xwoFhkVTo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story.com/topics/american-revolution/boston-massacre/videos/boston-massacre-sparks-a-revolution?m=528e394da93ae&amp;s=undefined&amp;f=1&amp;free=false" TargetMode="External"/><Relationship Id="rId7" Type="http://schemas.openxmlformats.org/officeDocument/2006/relationships/hyperlink" Target="https://www.civilwar.org/learn/videos/lexington-and-concord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fUgARhCWvdI" TargetMode="External"/><Relationship Id="rId5" Type="http://schemas.openxmlformats.org/officeDocument/2006/relationships/hyperlink" Target="https://www.youtube.com/watch?v=A_56cZGRMx4" TargetMode="External"/><Relationship Id="rId4" Type="http://schemas.openxmlformats.org/officeDocument/2006/relationships/hyperlink" Target="https://www.youtube.com/watch?v=yHkQCfu2cwc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rGEQvAZQtA#t=320.258443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75708" y="1829004"/>
            <a:ext cx="4956179" cy="66289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  <a:ea typeface="KB3AlphaBasic" panose="02000603000000000000" pitchFamily="2" charset="0"/>
              </a:rPr>
              <a:t>13 Colonies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1554" y="5778063"/>
            <a:ext cx="5188667" cy="65800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  <a:ea typeface="KB3AlphaBasic" panose="02000603000000000000" pitchFamily="2" charset="0"/>
              </a:rPr>
              <a:t>Great Britain </a:t>
            </a:r>
          </a:p>
        </p:txBody>
      </p:sp>
    </p:spTree>
    <p:extLst>
      <p:ext uri="{BB962C8B-B14F-4D97-AF65-F5344CB8AC3E}">
        <p14:creationId xmlns:p14="http://schemas.microsoft.com/office/powerpoint/2010/main" val="39925196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89487" y="724917"/>
            <a:ext cx="3438148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entury Gothic" panose="020B0502020202020204" pitchFamily="34" charset="0"/>
                <a:ea typeface="KB3AlphaBasic" panose="02000603000000000000" pitchFamily="2" charset="0"/>
              </a:rPr>
              <a:t>*George Washington </a:t>
            </a:r>
          </a:p>
          <a:p>
            <a:r>
              <a:rPr lang="en-US" sz="3200" dirty="0">
                <a:latin typeface="Century Gothic" panose="020B0502020202020204" pitchFamily="34" charset="0"/>
                <a:ea typeface="KB3AlphaBasic" panose="02000603000000000000" pitchFamily="2" charset="0"/>
              </a:rPr>
              <a:t>*Baron von Steuben</a:t>
            </a:r>
          </a:p>
          <a:p>
            <a:r>
              <a:rPr lang="en-US" sz="3200" dirty="0">
                <a:latin typeface="Century Gothic" panose="020B0502020202020204" pitchFamily="34" charset="0"/>
                <a:ea typeface="KB3AlphaBasic" panose="02000603000000000000" pitchFamily="2" charset="0"/>
              </a:rPr>
              <a:t>*Marquis de Layfette</a:t>
            </a:r>
          </a:p>
          <a:p>
            <a:r>
              <a:rPr lang="en-US" sz="3200" dirty="0">
                <a:latin typeface="Century Gothic" panose="020B0502020202020204" pitchFamily="34" charset="0"/>
                <a:ea typeface="KB3AlphaBasic" panose="02000603000000000000" pitchFamily="2" charset="0"/>
              </a:rPr>
              <a:t>*Horatio Gates</a:t>
            </a:r>
          </a:p>
          <a:p>
            <a:r>
              <a:rPr lang="en-US" sz="3200" dirty="0">
                <a:latin typeface="Century Gothic" panose="020B0502020202020204" pitchFamily="34" charset="0"/>
                <a:ea typeface="KB3AlphaBasic" panose="02000603000000000000" pitchFamily="2" charset="0"/>
              </a:rPr>
              <a:t>*</a:t>
            </a:r>
            <a:r>
              <a:rPr lang="en-US" sz="3200" dirty="0" err="1">
                <a:latin typeface="Century Gothic" panose="020B0502020202020204" pitchFamily="34" charset="0"/>
                <a:ea typeface="KB3AlphaBasic" panose="02000603000000000000" pitchFamily="2" charset="0"/>
              </a:rPr>
              <a:t>Nathanel</a:t>
            </a:r>
            <a:r>
              <a:rPr lang="en-US" sz="3200" dirty="0">
                <a:latin typeface="Century Gothic" panose="020B0502020202020204" pitchFamily="34" charset="0"/>
                <a:ea typeface="KB3AlphaBasic" panose="02000603000000000000" pitchFamily="2" charset="0"/>
              </a:rPr>
              <a:t> Green</a:t>
            </a:r>
          </a:p>
          <a:p>
            <a:r>
              <a:rPr lang="en-US" sz="3200" dirty="0">
                <a:latin typeface="Century Gothic" panose="020B0502020202020204" pitchFamily="34" charset="0"/>
                <a:ea typeface="KB3AlphaBasic" panose="02000603000000000000" pitchFamily="2" charset="0"/>
              </a:rPr>
              <a:t>*Benedict Arnold</a:t>
            </a:r>
          </a:p>
          <a:p>
            <a:r>
              <a:rPr lang="en-US" sz="3200" dirty="0">
                <a:latin typeface="Century Gothic" panose="020B0502020202020204" pitchFamily="34" charset="0"/>
                <a:ea typeface="KB3AlphaBasic" panose="02000603000000000000" pitchFamily="2" charset="0"/>
              </a:rPr>
              <a:t>*Ethan Allen</a:t>
            </a:r>
          </a:p>
          <a:p>
            <a:r>
              <a:rPr lang="en-US" sz="3200" dirty="0">
                <a:latin typeface="Century Gothic" panose="020B0502020202020204" pitchFamily="34" charset="0"/>
                <a:ea typeface="KB3AlphaBasic" panose="02000603000000000000" pitchFamily="2" charset="0"/>
              </a:rPr>
              <a:t>*Nathan Hale</a:t>
            </a:r>
          </a:p>
          <a:p>
            <a:endParaRPr lang="en-US" dirty="0">
              <a:latin typeface="KB3AlphaBasic" panose="02000603000000000000" pitchFamily="2" charset="0"/>
              <a:ea typeface="KB3AlphaBasic" panose="02000603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39742" y="1005138"/>
            <a:ext cx="328866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KB3AlphaBasic" panose="02000603000000000000" pitchFamily="2" charset="0"/>
              </a:rPr>
              <a:t>*</a:t>
            </a:r>
            <a:r>
              <a:rPr lang="en-US" sz="3200" dirty="0">
                <a:latin typeface="Century Gothic" panose="020B0502020202020204" pitchFamily="34" charset="0"/>
                <a:ea typeface="KB3AlphaBasic" panose="02000603000000000000" pitchFamily="2" charset="0"/>
              </a:rPr>
              <a:t>King George III</a:t>
            </a:r>
          </a:p>
          <a:p>
            <a:r>
              <a:rPr lang="en-US" sz="3200" dirty="0">
                <a:latin typeface="Century Gothic" panose="020B0502020202020204" pitchFamily="34" charset="0"/>
                <a:ea typeface="KB3AlphaBasic" panose="02000603000000000000" pitchFamily="2" charset="0"/>
              </a:rPr>
              <a:t>*Charles Cornwallis</a:t>
            </a:r>
          </a:p>
          <a:p>
            <a:r>
              <a:rPr lang="en-US" sz="3200" dirty="0">
                <a:latin typeface="Century Gothic" panose="020B0502020202020204" pitchFamily="34" charset="0"/>
                <a:ea typeface="KB3AlphaBasic" panose="02000603000000000000" pitchFamily="2" charset="0"/>
              </a:rPr>
              <a:t>*William Howe</a:t>
            </a:r>
          </a:p>
          <a:p>
            <a:r>
              <a:rPr lang="en-US" sz="3200" dirty="0">
                <a:latin typeface="Century Gothic" panose="020B0502020202020204" pitchFamily="34" charset="0"/>
                <a:ea typeface="KB3AlphaBasic" panose="02000603000000000000" pitchFamily="2" charset="0"/>
              </a:rPr>
              <a:t>*John Burgoyne</a:t>
            </a:r>
          </a:p>
          <a:p>
            <a:r>
              <a:rPr lang="en-US" sz="3200" dirty="0">
                <a:latin typeface="Century Gothic" panose="020B0502020202020204" pitchFamily="34" charset="0"/>
                <a:ea typeface="KB3AlphaBasic" panose="02000603000000000000" pitchFamily="2" charset="0"/>
              </a:rPr>
              <a:t>*Thomas Gage</a:t>
            </a:r>
          </a:p>
        </p:txBody>
      </p:sp>
      <p:sp>
        <p:nvSpPr>
          <p:cNvPr id="2" name="Rectangle 1"/>
          <p:cNvSpPr/>
          <p:nvPr/>
        </p:nvSpPr>
        <p:spPr>
          <a:xfrm>
            <a:off x="4839742" y="6537150"/>
            <a:ext cx="2345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Benedict Arnold Video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839742" y="6970109"/>
            <a:ext cx="2617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Baron von Steuben Video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842463" y="6136596"/>
            <a:ext cx="1585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Layfette Video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8343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75052" y="1222265"/>
            <a:ext cx="867711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entury Gothic" panose="020B0502020202020204" pitchFamily="34" charset="0"/>
                <a:ea typeface="KB3AlphaBasic" panose="02000603000000000000" pitchFamily="2" charset="0"/>
              </a:rPr>
              <a:t>*</a:t>
            </a:r>
            <a:r>
              <a:rPr lang="en-US" sz="3000" dirty="0">
                <a:latin typeface="Century Gothic" panose="020B0502020202020204" pitchFamily="34" charset="0"/>
                <a:ea typeface="KB3AlphaBasic" panose="02000603000000000000" pitchFamily="2" charset="0"/>
              </a:rPr>
              <a:t>Battle of Trenton (Dec. 26, 1776) - Washington’s surprise attack on the British hired Hessian soldiers was an American victory that boosted morale, the Americans then wintered in Valley Forge, Pennsylvania</a:t>
            </a:r>
          </a:p>
          <a:p>
            <a:endParaRPr lang="en-US" sz="3000" dirty="0">
              <a:latin typeface="Century Gothic" panose="020B0502020202020204" pitchFamily="34" charset="0"/>
              <a:ea typeface="KB3AlphaBasic" panose="02000603000000000000" pitchFamily="2" charset="0"/>
            </a:endParaRPr>
          </a:p>
          <a:p>
            <a:r>
              <a:rPr lang="en-US" sz="3000" dirty="0">
                <a:latin typeface="Century Gothic" panose="020B0502020202020204" pitchFamily="34" charset="0"/>
                <a:ea typeface="KB3AlphaBasic" panose="02000603000000000000" pitchFamily="2" charset="0"/>
              </a:rPr>
              <a:t>*Battles of Saratoga (Sept. 19 - Oct. 7, 1777) - An American victory that resulted in the French openly supporting the Americans in the war</a:t>
            </a:r>
          </a:p>
          <a:p>
            <a:endParaRPr lang="en-US" sz="3000" dirty="0">
              <a:latin typeface="Century Gothic" panose="020B0502020202020204" pitchFamily="34" charset="0"/>
              <a:ea typeface="KB3AlphaBasic" panose="02000603000000000000" pitchFamily="2" charset="0"/>
            </a:endParaRPr>
          </a:p>
          <a:p>
            <a:r>
              <a:rPr lang="en-US" sz="3000" dirty="0">
                <a:latin typeface="Century Gothic" panose="020B0502020202020204" pitchFamily="34" charset="0"/>
                <a:ea typeface="KB3AlphaBasic" panose="02000603000000000000" pitchFamily="2" charset="0"/>
              </a:rPr>
              <a:t>*Battle of Yorktown (Sept. 28 - Oct. 19, 1781) - British General Cornwallis surrendered to the Americans basically ending the war </a:t>
            </a:r>
          </a:p>
        </p:txBody>
      </p:sp>
      <p:sp>
        <p:nvSpPr>
          <p:cNvPr id="2" name="Rectangle 1"/>
          <p:cNvSpPr/>
          <p:nvPr/>
        </p:nvSpPr>
        <p:spPr>
          <a:xfrm>
            <a:off x="2037833" y="5259374"/>
            <a:ext cx="50292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Battle of Saratoga Video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921230" y="7258186"/>
            <a:ext cx="50292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4"/>
              </a:rPr>
              <a:t>Yorktown Video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9061" y="3539006"/>
            <a:ext cx="2413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Battle of Trenton Video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3180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2549" y="1124479"/>
            <a:ext cx="294883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entury Gothic" panose="020B0502020202020204" pitchFamily="34" charset="0"/>
                <a:ea typeface="KB3AlphaBasic" panose="02000603000000000000" pitchFamily="2" charset="0"/>
              </a:rPr>
              <a:t>*British recognized the sovereignty and independence of the United States with generous boundaries from the Great Lakes to the Mississippi River to Spanish Florida</a:t>
            </a:r>
          </a:p>
        </p:txBody>
      </p:sp>
      <p:sp>
        <p:nvSpPr>
          <p:cNvPr id="2" name="Rectangle 1"/>
          <p:cNvSpPr/>
          <p:nvPr/>
        </p:nvSpPr>
        <p:spPr>
          <a:xfrm>
            <a:off x="3258951" y="7179785"/>
            <a:ext cx="3362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American Revolution in 9 Minutes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4874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692612" y="3317132"/>
            <a:ext cx="5476673" cy="126202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  <a:ea typeface="KB3AlphaBasic" panose="02000603000000000000" pitchFamily="2" charset="0"/>
              </a:rPr>
              <a:t>1776-1781</a:t>
            </a:r>
          </a:p>
        </p:txBody>
      </p:sp>
    </p:spTree>
    <p:extLst>
      <p:ext uri="{BB962C8B-B14F-4D97-AF65-F5344CB8AC3E}">
        <p14:creationId xmlns:p14="http://schemas.microsoft.com/office/powerpoint/2010/main" val="39603341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1454" y="8590034"/>
            <a:ext cx="35795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KB3AlphaBasicTall" panose="02000603000000000000" pitchFamily="2" charset="0"/>
                <a:ea typeface="KB3AlphaBasicTall" panose="02000603000000000000" pitchFamily="2" charset="0"/>
              </a:rPr>
              <a:t>Color in the territory of the 13 colonies.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" y="1740189"/>
            <a:ext cx="8171234" cy="76954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  <a:ea typeface="KB3AlphaBasic" panose="02000603000000000000" pitchFamily="2" charset="0"/>
              </a:rPr>
              <a:t>The war was fought in the 13 colonies. </a:t>
            </a:r>
          </a:p>
        </p:txBody>
      </p:sp>
    </p:spTree>
    <p:extLst>
      <p:ext uri="{BB962C8B-B14F-4D97-AF65-F5344CB8AC3E}">
        <p14:creationId xmlns:p14="http://schemas.microsoft.com/office/powerpoint/2010/main" val="350002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91272" y="1492292"/>
            <a:ext cx="841853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KB3AlphaBasic" panose="02000603000000000000" pitchFamily="2" charset="0"/>
              </a:rPr>
              <a:t>*British debt after the French and Indian War</a:t>
            </a:r>
          </a:p>
          <a:p>
            <a:r>
              <a:rPr lang="en-US" sz="3600" dirty="0">
                <a:latin typeface="Century Gothic" panose="020B0502020202020204" pitchFamily="34" charset="0"/>
                <a:ea typeface="KB3AlphaBasic" panose="02000603000000000000" pitchFamily="2" charset="0"/>
              </a:rPr>
              <a:t>*Tax acts passed by Great Britain angered many colonists and “no taxation without representation” became a rallying cry.</a:t>
            </a:r>
          </a:p>
          <a:p>
            <a:r>
              <a:rPr lang="en-US" sz="3600" dirty="0">
                <a:latin typeface="Century Gothic" panose="020B0502020202020204" pitchFamily="34" charset="0"/>
                <a:ea typeface="KB3AlphaBasic" panose="02000603000000000000" pitchFamily="2" charset="0"/>
              </a:rPr>
              <a:t>*Boston Massacre</a:t>
            </a:r>
          </a:p>
          <a:p>
            <a:r>
              <a:rPr lang="en-US" sz="3600" dirty="0">
                <a:latin typeface="Century Gothic" panose="020B0502020202020204" pitchFamily="34" charset="0"/>
                <a:ea typeface="KB3AlphaBasic" panose="02000603000000000000" pitchFamily="2" charset="0"/>
              </a:rPr>
              <a:t>*Boston Tea Party</a:t>
            </a:r>
          </a:p>
          <a:p>
            <a:r>
              <a:rPr lang="en-US" sz="3600" dirty="0">
                <a:latin typeface="Century Gothic" panose="020B0502020202020204" pitchFamily="34" charset="0"/>
                <a:ea typeface="KB3AlphaBasic" panose="02000603000000000000" pitchFamily="2" charset="0"/>
              </a:rPr>
              <a:t>*Battles of Lexington and Concord</a:t>
            </a:r>
          </a:p>
          <a:p>
            <a:r>
              <a:rPr lang="en-US" sz="3600" dirty="0">
                <a:latin typeface="Century Gothic" panose="020B0502020202020204" pitchFamily="34" charset="0"/>
                <a:ea typeface="KB3AlphaBasic" panose="02000603000000000000" pitchFamily="2" charset="0"/>
              </a:rPr>
              <a:t>*Battle of Bunker Hill</a:t>
            </a:r>
          </a:p>
          <a:p>
            <a:r>
              <a:rPr lang="en-US" sz="3600" dirty="0">
                <a:latin typeface="Century Gothic" panose="020B0502020202020204" pitchFamily="34" charset="0"/>
                <a:ea typeface="KB3AlphaBasic" panose="02000603000000000000" pitchFamily="2" charset="0"/>
              </a:rPr>
              <a:t>*Declaration of Independence</a:t>
            </a:r>
          </a:p>
        </p:txBody>
      </p:sp>
      <p:sp>
        <p:nvSpPr>
          <p:cNvPr id="2" name="Rectangle 1"/>
          <p:cNvSpPr/>
          <p:nvPr/>
        </p:nvSpPr>
        <p:spPr>
          <a:xfrm>
            <a:off x="4469860" y="4943035"/>
            <a:ext cx="50292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Boston Massacre Video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912630" y="6617970"/>
            <a:ext cx="2791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Battle of Bunker Hill Video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622021" y="7423731"/>
            <a:ext cx="34719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Declaration of Independence Song 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2E07D0B-657C-4631-9737-F6DF0902CAE0}"/>
              </a:ext>
            </a:extLst>
          </p:cNvPr>
          <p:cNvSpPr txBox="1"/>
          <p:nvPr/>
        </p:nvSpPr>
        <p:spPr>
          <a:xfrm>
            <a:off x="4518315" y="5502492"/>
            <a:ext cx="1789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6"/>
              </a:rPr>
              <a:t>Boston Tea Party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9EDC701-61B8-4290-BC5D-18086C3CA998}"/>
              </a:ext>
            </a:extLst>
          </p:cNvPr>
          <p:cNvSpPr txBox="1"/>
          <p:nvPr/>
        </p:nvSpPr>
        <p:spPr>
          <a:xfrm>
            <a:off x="6512140" y="5687158"/>
            <a:ext cx="2383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7"/>
              </a:rPr>
              <a:t>Lexington and Concord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1775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5944" y="2169146"/>
            <a:ext cx="8430330" cy="85738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  <a:ea typeface="KB3AlphaBasic" panose="02000603000000000000" pitchFamily="2" charset="0"/>
              </a:rPr>
              <a:t>The war is also called the </a:t>
            </a:r>
          </a:p>
        </p:txBody>
      </p:sp>
    </p:spTree>
    <p:extLst>
      <p:ext uri="{BB962C8B-B14F-4D97-AF65-F5344CB8AC3E}">
        <p14:creationId xmlns:p14="http://schemas.microsoft.com/office/powerpoint/2010/main" val="30663505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772852" y="4308372"/>
            <a:ext cx="1406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ea typeface="HelloTypewriterSquisht" panose="02000603000000000000" pitchFamily="2" charset="0"/>
              </a:rPr>
              <a:t>Patriots like me want independence from Great Britain!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83474" y="279373"/>
            <a:ext cx="15787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ea typeface="HelloTypewriterSquisht" panose="02000603000000000000" pitchFamily="2" charset="0"/>
              </a:rPr>
              <a:t>Tories like me are sometimes called Loyalists because we remain loyal to Great Britain and don’t support independence.</a:t>
            </a:r>
          </a:p>
        </p:txBody>
      </p:sp>
    </p:spTree>
    <p:extLst>
      <p:ext uri="{BB962C8B-B14F-4D97-AF65-F5344CB8AC3E}">
        <p14:creationId xmlns:p14="http://schemas.microsoft.com/office/powerpoint/2010/main" val="28841359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75134" y="1245140"/>
            <a:ext cx="8634677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entury Gothic" panose="020B0502020202020204" pitchFamily="34" charset="0"/>
                <a:ea typeface="KB3AlphaBasic" panose="02000603000000000000" pitchFamily="2" charset="0"/>
              </a:rPr>
              <a:t>*The Congress met in Philadelphia during the war as the acting national government</a:t>
            </a:r>
          </a:p>
          <a:p>
            <a:r>
              <a:rPr lang="en-US" sz="3200" dirty="0">
                <a:latin typeface="Century Gothic" panose="020B0502020202020204" pitchFamily="34" charset="0"/>
                <a:ea typeface="KB3AlphaBasic" panose="02000603000000000000" pitchFamily="2" charset="0"/>
              </a:rPr>
              <a:t>*relied on states to send contributions to pay for military supplies and </a:t>
            </a:r>
          </a:p>
          <a:p>
            <a:r>
              <a:rPr lang="en-US" sz="3200" dirty="0">
                <a:latin typeface="Century Gothic" panose="020B0502020202020204" pitchFamily="34" charset="0"/>
                <a:ea typeface="KB3AlphaBasic" panose="02000603000000000000" pitchFamily="2" charset="0"/>
              </a:rPr>
              <a:t>soldiers’ wages </a:t>
            </a:r>
          </a:p>
          <a:p>
            <a:r>
              <a:rPr lang="en-US" sz="3200" dirty="0">
                <a:latin typeface="Century Gothic" panose="020B0502020202020204" pitchFamily="34" charset="0"/>
                <a:ea typeface="KB3AlphaBasic" panose="02000603000000000000" pitchFamily="2" charset="0"/>
              </a:rPr>
              <a:t>*issued paper </a:t>
            </a:r>
          </a:p>
          <a:p>
            <a:r>
              <a:rPr lang="en-US" sz="3200" dirty="0">
                <a:latin typeface="Century Gothic" panose="020B0502020202020204" pitchFamily="34" charset="0"/>
                <a:ea typeface="KB3AlphaBasic" panose="02000603000000000000" pitchFamily="2" charset="0"/>
              </a:rPr>
              <a:t>money, but it</a:t>
            </a:r>
          </a:p>
          <a:p>
            <a:r>
              <a:rPr lang="en-US" sz="3200" dirty="0">
                <a:latin typeface="Century Gothic" panose="020B0502020202020204" pitchFamily="34" charset="0"/>
                <a:ea typeface="KB3AlphaBasic" panose="02000603000000000000" pitchFamily="2" charset="0"/>
              </a:rPr>
              <a:t>was worthless</a:t>
            </a:r>
          </a:p>
          <a:p>
            <a:r>
              <a:rPr lang="en-US" sz="3200" dirty="0">
                <a:latin typeface="Century Gothic" panose="020B0502020202020204" pitchFamily="34" charset="0"/>
                <a:ea typeface="KB3AlphaBasic" panose="02000603000000000000" pitchFamily="2" charset="0"/>
              </a:rPr>
              <a:t>*In 1778, it </a:t>
            </a:r>
          </a:p>
          <a:p>
            <a:r>
              <a:rPr lang="en-US" sz="3200" dirty="0">
                <a:latin typeface="Century Gothic" panose="020B0502020202020204" pitchFamily="34" charset="0"/>
                <a:ea typeface="KB3AlphaBasic" panose="02000603000000000000" pitchFamily="2" charset="0"/>
              </a:rPr>
              <a:t>formalized an </a:t>
            </a:r>
          </a:p>
          <a:p>
            <a:r>
              <a:rPr lang="en-US" sz="3200" dirty="0">
                <a:latin typeface="Century Gothic" panose="020B0502020202020204" pitchFamily="34" charset="0"/>
                <a:ea typeface="KB3AlphaBasic" panose="02000603000000000000" pitchFamily="2" charset="0"/>
              </a:rPr>
              <a:t>alliance with </a:t>
            </a:r>
          </a:p>
          <a:p>
            <a:r>
              <a:rPr lang="en-US" sz="3200" dirty="0">
                <a:latin typeface="Century Gothic" panose="020B0502020202020204" pitchFamily="34" charset="0"/>
                <a:ea typeface="KB3AlphaBasic" panose="02000603000000000000" pitchFamily="2" charset="0"/>
              </a:rPr>
              <a:t>France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922933" y="4492182"/>
            <a:ext cx="14064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ea typeface="HelloTypewriterSquisht" panose="02000603000000000000" pitchFamily="2" charset="0"/>
              </a:rPr>
              <a:t>I am honored to be chosen as the commander of the colonial army. May I  have some money to pay my men and buy supplies?</a:t>
            </a:r>
          </a:p>
        </p:txBody>
      </p:sp>
      <p:sp>
        <p:nvSpPr>
          <p:cNvPr id="2" name="Rectangle 1"/>
          <p:cNvSpPr/>
          <p:nvPr/>
        </p:nvSpPr>
        <p:spPr>
          <a:xfrm>
            <a:off x="2875184" y="7085296"/>
            <a:ext cx="32337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George Washington Becomes Army Commander Video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1893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92388" y="4709496"/>
            <a:ext cx="67948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KB3AlphaBasic" panose="02000603000000000000" pitchFamily="2" charset="0"/>
              </a:rPr>
              <a:t>*fighting a war across the Atlantic Ocean</a:t>
            </a:r>
          </a:p>
          <a:p>
            <a:r>
              <a:rPr lang="en-US" sz="3600" dirty="0">
                <a:latin typeface="Century Gothic" panose="020B0502020202020204" pitchFamily="34" charset="0"/>
                <a:ea typeface="KB3AlphaBasic" panose="02000603000000000000" pitchFamily="2" charset="0"/>
              </a:rPr>
              <a:t>*common for soldiers to desert</a:t>
            </a:r>
          </a:p>
          <a:p>
            <a:r>
              <a:rPr lang="en-US" sz="3600" dirty="0">
                <a:latin typeface="Century Gothic" panose="020B0502020202020204" pitchFamily="34" charset="0"/>
                <a:ea typeface="KB3AlphaBasic" panose="02000603000000000000" pitchFamily="2" charset="0"/>
              </a:rPr>
              <a:t>*fighting in unfamiliar territory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43851" y="1301593"/>
            <a:ext cx="66569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KB3AlphaBasic" panose="02000603000000000000" pitchFamily="2" charset="0"/>
              </a:rPr>
              <a:t>*largest navy in the world</a:t>
            </a:r>
          </a:p>
          <a:p>
            <a:r>
              <a:rPr lang="en-US" sz="3600" dirty="0">
                <a:latin typeface="Century Gothic" panose="020B0502020202020204" pitchFamily="34" charset="0"/>
                <a:ea typeface="KB3AlphaBasic" panose="02000603000000000000" pitchFamily="2" charset="0"/>
              </a:rPr>
              <a:t>*professional soldiers</a:t>
            </a:r>
          </a:p>
          <a:p>
            <a:r>
              <a:rPr lang="en-US" sz="3600" dirty="0">
                <a:latin typeface="Century Gothic" panose="020B0502020202020204" pitchFamily="34" charset="0"/>
                <a:ea typeface="KB3AlphaBasic" panose="02000603000000000000" pitchFamily="2" charset="0"/>
              </a:rPr>
              <a:t>*had the infrastructure to produce weapons and supplies</a:t>
            </a:r>
          </a:p>
        </p:txBody>
      </p:sp>
    </p:spTree>
    <p:extLst>
      <p:ext uri="{BB962C8B-B14F-4D97-AF65-F5344CB8AC3E}">
        <p14:creationId xmlns:p14="http://schemas.microsoft.com/office/powerpoint/2010/main" val="10645003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261148" y="5437865"/>
            <a:ext cx="64774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KB3AlphaBasic" panose="02000603000000000000" pitchFamily="2" charset="0"/>
              </a:rPr>
              <a:t>*inexperienced military</a:t>
            </a:r>
          </a:p>
          <a:p>
            <a:r>
              <a:rPr lang="en-US" sz="3600" dirty="0">
                <a:latin typeface="Century Gothic" panose="020B0502020202020204" pitchFamily="34" charset="0"/>
                <a:ea typeface="KB3AlphaBasic" panose="02000603000000000000" pitchFamily="2" charset="0"/>
              </a:rPr>
              <a:t>*politically disorganized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83224" y="1785595"/>
            <a:ext cx="64451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KB3AlphaBasic" panose="02000603000000000000" pitchFamily="2" charset="0"/>
              </a:rPr>
              <a:t>*determination to win</a:t>
            </a:r>
          </a:p>
          <a:p>
            <a:r>
              <a:rPr lang="en-US" sz="3600" dirty="0">
                <a:latin typeface="Century Gothic" panose="020B0502020202020204" pitchFamily="34" charset="0"/>
                <a:ea typeface="KB3AlphaBasic" panose="02000603000000000000" pitchFamily="2" charset="0"/>
              </a:rPr>
              <a:t>*knew the land (home field advantage)</a:t>
            </a:r>
          </a:p>
        </p:txBody>
      </p:sp>
    </p:spTree>
    <p:extLst>
      <p:ext uri="{BB962C8B-B14F-4D97-AF65-F5344CB8AC3E}">
        <p14:creationId xmlns:p14="http://schemas.microsoft.com/office/powerpoint/2010/main" val="16942350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162</TotalTime>
  <Words>453</Words>
  <Application>Microsoft Office PowerPoint</Application>
  <PresentationFormat>Custom</PresentationFormat>
  <Paragraphs>68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Norman</dc:creator>
  <cp:lastModifiedBy>Alison Mc Lin</cp:lastModifiedBy>
  <cp:revision>13</cp:revision>
  <dcterms:created xsi:type="dcterms:W3CDTF">2016-11-21T17:57:33Z</dcterms:created>
  <dcterms:modified xsi:type="dcterms:W3CDTF">2018-08-24T19:57:25Z</dcterms:modified>
</cp:coreProperties>
</file>