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7" r:id="rId22"/>
    <p:sldId id="276" r:id="rId23"/>
    <p:sldId id="279" r:id="rId24"/>
    <p:sldId id="280" r:id="rId25"/>
    <p:sldId id="281" r:id="rId26"/>
    <p:sldId id="282" r:id="rId27"/>
    <p:sldId id="283" r:id="rId28"/>
  </p:sldIdLst>
  <p:sldSz cx="10058400" cy="7772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p:scale>
          <a:sx n="84" d="100"/>
          <a:sy n="84" d="100"/>
        </p:scale>
        <p:origin x="-132" y="36"/>
      </p:cViewPr>
      <p:guideLst>
        <p:guide orient="horz" pos="2448"/>
        <p:guide pos="3168"/>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8EC194-AC75-44DE-BB96-C4AD60069A1B}" type="datetimeFigureOut">
              <a:rPr lang="en-US"/>
              <a:pPr>
                <a:defRPr/>
              </a:pPr>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5C336A-F463-4A5E-A1CC-F362ABBB774F}" type="slidenum">
              <a:rPr lang="en-US" altLang="en-US"/>
              <a:pPr/>
              <a:t>‹#›</a:t>
            </a:fld>
            <a:endParaRPr lang="en-US" altLang="en-US"/>
          </a:p>
        </p:txBody>
      </p:sp>
    </p:spTree>
    <p:extLst>
      <p:ext uri="{BB962C8B-B14F-4D97-AF65-F5344CB8AC3E}">
        <p14:creationId xmlns:p14="http://schemas.microsoft.com/office/powerpoint/2010/main" val="329621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60097E-BBA6-462C-B65A-47A3FB1A3990}" type="datetimeFigureOut">
              <a:rPr lang="en-US"/>
              <a:pPr>
                <a:defRPr/>
              </a:pPr>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756FDB-64EC-47C8-B301-8794A87CC373}" type="slidenum">
              <a:rPr lang="en-US" altLang="en-US"/>
              <a:pPr/>
              <a:t>‹#›</a:t>
            </a:fld>
            <a:endParaRPr lang="en-US" altLang="en-US"/>
          </a:p>
        </p:txBody>
      </p:sp>
    </p:spTree>
    <p:extLst>
      <p:ext uri="{BB962C8B-B14F-4D97-AF65-F5344CB8AC3E}">
        <p14:creationId xmlns:p14="http://schemas.microsoft.com/office/powerpoint/2010/main" val="55535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04990E-BDC8-4097-9D6F-F4E56A433CAC}" type="datetimeFigureOut">
              <a:rPr lang="en-US"/>
              <a:pPr>
                <a:defRPr/>
              </a:pPr>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69F7E1-674A-4196-8C34-50BB5FFE6053}" type="slidenum">
              <a:rPr lang="en-US" altLang="en-US"/>
              <a:pPr/>
              <a:t>‹#›</a:t>
            </a:fld>
            <a:endParaRPr lang="en-US" altLang="en-US"/>
          </a:p>
        </p:txBody>
      </p:sp>
    </p:spTree>
    <p:extLst>
      <p:ext uri="{BB962C8B-B14F-4D97-AF65-F5344CB8AC3E}">
        <p14:creationId xmlns:p14="http://schemas.microsoft.com/office/powerpoint/2010/main" val="12203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BAC73E-7EBB-4EF6-BC56-4D4210BD8BF9}" type="datetimeFigureOut">
              <a:rPr lang="en-US"/>
              <a:pPr>
                <a:defRPr/>
              </a:pPr>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432AB5-4C73-43E9-8E06-D9BD3F28CF57}" type="slidenum">
              <a:rPr lang="en-US" altLang="en-US"/>
              <a:pPr/>
              <a:t>‹#›</a:t>
            </a:fld>
            <a:endParaRPr lang="en-US" altLang="en-US"/>
          </a:p>
        </p:txBody>
      </p:sp>
    </p:spTree>
    <p:extLst>
      <p:ext uri="{BB962C8B-B14F-4D97-AF65-F5344CB8AC3E}">
        <p14:creationId xmlns:p14="http://schemas.microsoft.com/office/powerpoint/2010/main" val="81057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DBB8169-2FBD-408F-8534-40B3705A8CD8}" type="datetimeFigureOut">
              <a:rPr lang="en-US"/>
              <a:pPr>
                <a:defRPr/>
              </a:pPr>
              <a:t>8/23/2018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38BE81-468E-4DAC-825E-D1FBF5128BF3}" type="slidenum">
              <a:rPr lang="en-US" altLang="en-US"/>
              <a:pPr/>
              <a:t>‹#›</a:t>
            </a:fld>
            <a:endParaRPr lang="en-US" altLang="en-US"/>
          </a:p>
        </p:txBody>
      </p:sp>
    </p:spTree>
    <p:extLst>
      <p:ext uri="{BB962C8B-B14F-4D97-AF65-F5344CB8AC3E}">
        <p14:creationId xmlns:p14="http://schemas.microsoft.com/office/powerpoint/2010/main" val="213001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828ADB3-088A-4000-8088-85DC2FC29D49}" type="datetimeFigureOut">
              <a:rPr lang="en-US"/>
              <a:pPr>
                <a:defRPr/>
              </a:pPr>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4038A02-7FA4-497C-96B8-47F004FD9493}" type="slidenum">
              <a:rPr lang="en-US" altLang="en-US"/>
              <a:pPr/>
              <a:t>‹#›</a:t>
            </a:fld>
            <a:endParaRPr lang="en-US" altLang="en-US"/>
          </a:p>
        </p:txBody>
      </p:sp>
    </p:spTree>
    <p:extLst>
      <p:ext uri="{BB962C8B-B14F-4D97-AF65-F5344CB8AC3E}">
        <p14:creationId xmlns:p14="http://schemas.microsoft.com/office/powerpoint/2010/main" val="299132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DBEDE8B-4AF4-4BCB-A806-4D9B3440559B}" type="datetimeFigureOut">
              <a:rPr lang="en-US"/>
              <a:pPr>
                <a:defRPr/>
              </a:pPr>
              <a:t>8/23/2018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4BDE68D-0153-44B2-B6BD-536EFD0120C1}" type="slidenum">
              <a:rPr lang="en-US" altLang="en-US"/>
              <a:pPr/>
              <a:t>‹#›</a:t>
            </a:fld>
            <a:endParaRPr lang="en-US" altLang="en-US"/>
          </a:p>
        </p:txBody>
      </p:sp>
    </p:spTree>
    <p:extLst>
      <p:ext uri="{BB962C8B-B14F-4D97-AF65-F5344CB8AC3E}">
        <p14:creationId xmlns:p14="http://schemas.microsoft.com/office/powerpoint/2010/main" val="279219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3B4C310-7C32-4DCC-9433-FFB62E6E69A1}" type="datetimeFigureOut">
              <a:rPr lang="en-US"/>
              <a:pPr>
                <a:defRPr/>
              </a:pPr>
              <a:t>8/23/2018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1065044-B945-4C26-AB55-74564A450285}" type="slidenum">
              <a:rPr lang="en-US" altLang="en-US"/>
              <a:pPr/>
              <a:t>‹#›</a:t>
            </a:fld>
            <a:endParaRPr lang="en-US" altLang="en-US"/>
          </a:p>
        </p:txBody>
      </p:sp>
    </p:spTree>
    <p:extLst>
      <p:ext uri="{BB962C8B-B14F-4D97-AF65-F5344CB8AC3E}">
        <p14:creationId xmlns:p14="http://schemas.microsoft.com/office/powerpoint/2010/main" val="23436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AB74A8-047D-48C4-A918-7B1ACE650328}" type="datetimeFigureOut">
              <a:rPr lang="en-US"/>
              <a:pPr>
                <a:defRPr/>
              </a:pPr>
              <a:t>8/23/2018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82BFADA-3E50-4524-9384-58405F405E5F}" type="slidenum">
              <a:rPr lang="en-US" altLang="en-US"/>
              <a:pPr/>
              <a:t>‹#›</a:t>
            </a:fld>
            <a:endParaRPr lang="en-US" altLang="en-US"/>
          </a:p>
        </p:txBody>
      </p:sp>
    </p:spTree>
    <p:extLst>
      <p:ext uri="{BB962C8B-B14F-4D97-AF65-F5344CB8AC3E}">
        <p14:creationId xmlns:p14="http://schemas.microsoft.com/office/powerpoint/2010/main" val="8983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D7E2172-4A0E-46C5-B0A3-3220309AD197}" type="datetimeFigureOut">
              <a:rPr lang="en-US"/>
              <a:pPr>
                <a:defRPr/>
              </a:pPr>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3EA3E9-2202-4347-AEFE-10F7031063AC}" type="slidenum">
              <a:rPr lang="en-US" altLang="en-US"/>
              <a:pPr/>
              <a:t>‹#›</a:t>
            </a:fld>
            <a:endParaRPr lang="en-US" altLang="en-US"/>
          </a:p>
        </p:txBody>
      </p:sp>
    </p:spTree>
    <p:extLst>
      <p:ext uri="{BB962C8B-B14F-4D97-AF65-F5344CB8AC3E}">
        <p14:creationId xmlns:p14="http://schemas.microsoft.com/office/powerpoint/2010/main" val="43837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rtlCol="0">
            <a:normAutofit/>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4F10C31-9649-47EC-96E0-7284E599DDCA}" type="datetimeFigureOut">
              <a:rPr lang="en-US"/>
              <a:pPr>
                <a:defRPr/>
              </a:pPr>
              <a:t>8/23/2018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EEF3B7-B5DB-4A57-8DF2-4A09AA4D864B}" type="slidenum">
              <a:rPr lang="en-US" altLang="en-US"/>
              <a:pPr/>
              <a:t>‹#›</a:t>
            </a:fld>
            <a:endParaRPr lang="en-US" altLang="en-US"/>
          </a:p>
        </p:txBody>
      </p:sp>
    </p:spTree>
    <p:extLst>
      <p:ext uri="{BB962C8B-B14F-4D97-AF65-F5344CB8AC3E}">
        <p14:creationId xmlns:p14="http://schemas.microsoft.com/office/powerpoint/2010/main" val="284081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2150" y="414338"/>
            <a:ext cx="86741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92150" y="2068513"/>
            <a:ext cx="86741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eaLnBrk="1" fontAlgn="auto" hangingPunct="1">
              <a:spcBef>
                <a:spcPts val="0"/>
              </a:spcBef>
              <a:spcAft>
                <a:spcPts val="0"/>
              </a:spcAft>
              <a:defRPr sz="1320">
                <a:solidFill>
                  <a:schemeClr val="tx1">
                    <a:tint val="75000"/>
                  </a:schemeClr>
                </a:solidFill>
                <a:latin typeface="+mn-lt"/>
              </a:defRPr>
            </a:lvl1pPr>
          </a:lstStyle>
          <a:p>
            <a:pPr>
              <a:defRPr/>
            </a:pPr>
            <a:fld id="{9A984F1C-D357-4876-9C7F-8EB36780FDBD}" type="datetimeFigureOut">
              <a:rPr lang="en-US"/>
              <a:pPr>
                <a:defRPr/>
              </a:pPr>
              <a:t>8/23/2018</a:t>
            </a:fld>
            <a:endParaRPr lang="en-US"/>
          </a:p>
        </p:txBody>
      </p:sp>
      <p:sp>
        <p:nvSpPr>
          <p:cNvPr id="5" name="Footer Placeholder 4"/>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eaLnBrk="1" fontAlgn="auto" hangingPunct="1">
              <a:spcBef>
                <a:spcPts val="0"/>
              </a:spcBef>
              <a:spcAft>
                <a:spcPts val="0"/>
              </a:spcAft>
              <a:defRPr sz="132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104063" y="7204075"/>
            <a:ext cx="2262187"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fld id="{45D62532-4148-41FC-A894-AC7D2D0433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4888"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4888"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4888"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4888"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4888"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4888"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4888"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4888"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4888"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50825" indent="-250825" algn="l" defTabSz="1004888" rtl="0" eaLnBrk="0" fontAlgn="base" hangingPunct="0">
        <a:lnSpc>
          <a:spcPct val="90000"/>
        </a:lnSpc>
        <a:spcBef>
          <a:spcPts val="1100"/>
        </a:spcBef>
        <a:spcAft>
          <a:spcPct val="0"/>
        </a:spcAft>
        <a:buFont typeface="Arial" charset="0"/>
        <a:buChar char="•"/>
        <a:defRPr sz="3000" kern="1200">
          <a:solidFill>
            <a:schemeClr val="tx1"/>
          </a:solidFill>
          <a:latin typeface="+mn-lt"/>
          <a:ea typeface="+mn-ea"/>
          <a:cs typeface="+mn-cs"/>
        </a:defRPr>
      </a:lvl1pPr>
      <a:lvl2pPr marL="754063" indent="-250825" algn="l" defTabSz="1004888" rtl="0" eaLnBrk="0" fontAlgn="base" hangingPunct="0">
        <a:lnSpc>
          <a:spcPct val="90000"/>
        </a:lnSpc>
        <a:spcBef>
          <a:spcPts val="550"/>
        </a:spcBef>
        <a:spcAft>
          <a:spcPct val="0"/>
        </a:spcAft>
        <a:buFont typeface="Arial" charset="0"/>
        <a:buChar char="•"/>
        <a:defRPr sz="2600" kern="1200">
          <a:solidFill>
            <a:schemeClr val="tx1"/>
          </a:solidFill>
          <a:latin typeface="+mn-lt"/>
          <a:ea typeface="+mn-ea"/>
          <a:cs typeface="+mn-cs"/>
        </a:defRPr>
      </a:lvl2pPr>
      <a:lvl3pPr marL="1257300" indent="-250825" algn="l" defTabSz="1004888" rtl="0" eaLnBrk="0" fontAlgn="base" hangingPunct="0">
        <a:lnSpc>
          <a:spcPct val="90000"/>
        </a:lnSpc>
        <a:spcBef>
          <a:spcPts val="550"/>
        </a:spcBef>
        <a:spcAft>
          <a:spcPct val="0"/>
        </a:spcAft>
        <a:buFont typeface="Arial" charset="0"/>
        <a:buChar char="•"/>
        <a:defRPr sz="2200" kern="1200">
          <a:solidFill>
            <a:schemeClr val="tx1"/>
          </a:solidFill>
          <a:latin typeface="+mn-lt"/>
          <a:ea typeface="+mn-ea"/>
          <a:cs typeface="+mn-cs"/>
        </a:defRPr>
      </a:lvl3pPr>
      <a:lvl4pPr marL="1758950" indent="-250825" algn="l" defTabSz="1004888"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4pPr>
      <a:lvl5pPr marL="2262188" indent="-250825" algn="l" defTabSz="1004888" rtl="0" eaLnBrk="0" fontAlgn="base" hangingPunct="0">
        <a:lnSpc>
          <a:spcPct val="90000"/>
        </a:lnSpc>
        <a:spcBef>
          <a:spcPts val="550"/>
        </a:spcBef>
        <a:spcAft>
          <a:spcPct val="0"/>
        </a:spcAft>
        <a:buFont typeface="Arial" charset="0"/>
        <a:buChar char="•"/>
        <a:defRPr sz="19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cWM6-QLEF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history.com/topics/american-revolution/american-revolution-history/videos/boston-massacre-helps-spark-the-american-revolution" TargetMode="External"/><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youtube.com/watch?v=dPiYIiFwXJ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Ssos7LVuSM"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history.com/topics/american-revolution/boston-tea-party"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www.youtube.com/watch?v=-h5Nh7mggx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AA3gvcI58_Q" TargetMode="External"/><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FK8tV3fjKE"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ww.history.com/topics/american-revolution/american-revolution-history/videos/first-revolutionary-battle-at-lexington--concord"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hyperlink" Target="https://www.youtube.com/watch?v=Y6ikO6LMxF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E1o7BJ0Piu0"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schooltube.com/video/0528f94b33011a5a1b38/The-Olive-Branch-Petition-The-Kings-Response"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hyperlink" Target="https://www.youtube.com/watch?v=D6qrVylpcVw"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history.com/topics/american-revolution/american-revolution-history/videos/thomas-paine"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s://www.youtube.com/watch?v=-1bt6bNmtg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istory.com/topics/us-presidents/thomas-jefferson/videos/jefferson-writes-the-declaration-of-independence"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s://www.youtube.com/watch?v=uZfRaWAtBV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Be9f7Ovgg" TargetMode="External"/><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chooltube.com/video/a8558039d1a64c79b895/The%20Proclamation%20Act%20of%201763"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vffj4MwG1U"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s://www.youtube.com/watch?v=kxdHoyHpVRI" TargetMode="External"/><Relationship Id="rId4" Type="http://schemas.openxmlformats.org/officeDocument/2006/relationships/hyperlink" Target="https://www.youtube.com/watch?v=hy5y942_2_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KnN8Jg36kA"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www.youtube.com/watch?v=kykipTpk1Y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hyperlink" Target="http://www.history.com/topics/american-revolution/american-revolution-history/videos/sons-of-liberty" TargetMode="External"/><Relationship Id="rId4" Type="http://schemas.openxmlformats.org/officeDocument/2006/relationships/hyperlink" Target="https://www.youtube.com/watch?v=DEKXXFlpk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9pDZMRCpQ"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50900" y="2679700"/>
            <a:ext cx="8872538" cy="5018088"/>
          </a:xfrm>
          <a:prstGeom prst="rect">
            <a:avLst/>
          </a:prstGeom>
          <a:solidFill>
            <a:schemeClr val="bg1">
              <a:lumMod val="85000"/>
              <a:alpha val="56000"/>
            </a:schemeClr>
          </a:solidFill>
        </p:spPr>
        <p:txBody>
          <a:bodyPr>
            <a:spAutoFit/>
          </a:bodyPr>
          <a:lstStyle/>
          <a:p>
            <a:pPr eaLnBrk="1" fontAlgn="auto" hangingPunct="1">
              <a:spcBef>
                <a:spcPts val="0"/>
              </a:spcBef>
              <a:spcAft>
                <a:spcPts val="0"/>
              </a:spcAft>
              <a:defRPr/>
            </a:pPr>
            <a:r>
              <a:rPr lang="en-US" sz="3200" dirty="0">
                <a:latin typeface="Century Gothic" panose="020B0502020202020204" pitchFamily="34" charset="0"/>
                <a:ea typeface="KB3AlphaBasic" panose="02000603000000000000" pitchFamily="2" charset="0"/>
              </a:rPr>
              <a:t>*Albany Plan of Union (1754)- Colonists from 7 colonies met in Albany to discuss many issues including the war, Benjamin Franklin proposed a Plan of Union - a loose confederation of the 13 colonies and while the plan was never carried out, the idea of uniting together remained. </a:t>
            </a:r>
          </a:p>
          <a:p>
            <a:pPr eaLnBrk="1" fontAlgn="auto" hangingPunct="1">
              <a:spcBef>
                <a:spcPts val="0"/>
              </a:spcBef>
              <a:spcAft>
                <a:spcPts val="0"/>
              </a:spcAft>
              <a:defRPr/>
            </a:pPr>
            <a:r>
              <a:rPr lang="en-US" sz="3200" dirty="0">
                <a:latin typeface="Century Gothic" panose="020B0502020202020204" pitchFamily="34" charset="0"/>
                <a:ea typeface="KB3AlphaBasic" panose="02000603000000000000" pitchFamily="2" charset="0"/>
              </a:rPr>
              <a:t>* After the war, Great Britain had a large war debt and needed money</a:t>
            </a:r>
          </a:p>
          <a:p>
            <a:pPr eaLnBrk="1" fontAlgn="auto" hangingPunct="1">
              <a:spcBef>
                <a:spcPts val="0"/>
              </a:spcBef>
              <a:spcAft>
                <a:spcPts val="0"/>
              </a:spcAft>
              <a:defRPr/>
            </a:pPr>
            <a:endParaRPr lang="en-US" sz="3200" dirty="0">
              <a:latin typeface="Century Gothic" panose="020B0502020202020204" pitchFamily="34" charset="0"/>
              <a:ea typeface="KB3AlphaBasic" panose="02000603000000000000" pitchFamily="2"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49850">
            <a:off x="1079500" y="977900"/>
            <a:ext cx="8283575" cy="5973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a:spLocks noChangeArrowheads="1"/>
          </p:cNvSpPr>
          <p:nvPr/>
        </p:nvSpPr>
        <p:spPr bwMode="auto">
          <a:xfrm rot="-381687">
            <a:off x="4883076" y="6534084"/>
            <a:ext cx="4012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200" dirty="0">
                <a:latin typeface="KG Primary Penmanship" pitchFamily="2" charset="0"/>
              </a:rPr>
              <a:t>Political cartoon drawn by Benjamin Franklin, 1754</a:t>
            </a:r>
          </a:p>
        </p:txBody>
      </p:sp>
      <p:sp>
        <p:nvSpPr>
          <p:cNvPr id="2054" name="TextBox 13"/>
          <p:cNvSpPr txBox="1">
            <a:spLocks noChangeArrowheads="1"/>
          </p:cNvSpPr>
          <p:nvPr/>
        </p:nvSpPr>
        <p:spPr bwMode="auto">
          <a:xfrm>
            <a:off x="6519863" y="7358063"/>
            <a:ext cx="3592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#FAIL Albany Plan of Union Video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down)">
                                      <p:cBhvr>
                                        <p:cTn id="13" dur="500"/>
                                        <p:tgtEl>
                                          <p:spTgt spid="1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par>
                                <p:cTn id="22" presetID="3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9" name="Rectangle 18"/>
          <p:cNvSpPr>
            <a:spLocks noChangeArrowheads="1"/>
          </p:cNvSpPr>
          <p:nvPr/>
        </p:nvSpPr>
        <p:spPr bwMode="auto">
          <a:xfrm>
            <a:off x="227013" y="1274763"/>
            <a:ext cx="97964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a:latin typeface="Century Gothic" pitchFamily="34" charset="0"/>
                <a:ea typeface="KB3AlphaBasic" pitchFamily="2" charset="0"/>
                <a:cs typeface="KB3AlphaBasic" pitchFamily="2" charset="0"/>
              </a:rPr>
              <a:t>*1767 - placed a tax on imported tea, glass, and paper</a:t>
            </a:r>
          </a:p>
          <a:p>
            <a:pPr eaLnBrk="1" hangingPunct="1"/>
            <a:r>
              <a:rPr lang="en-US" altLang="en-US" sz="2800">
                <a:latin typeface="Century Gothic" pitchFamily="34" charset="0"/>
                <a:ea typeface="KB3AlphaBasic" pitchFamily="2" charset="0"/>
                <a:cs typeface="KB3AlphaBasic" pitchFamily="2" charset="0"/>
              </a:rPr>
              <a:t>*suspended the New York Assembly for refusing to </a:t>
            </a:r>
          </a:p>
          <a:p>
            <a:pPr eaLnBrk="1" hangingPunct="1"/>
            <a:r>
              <a:rPr lang="en-US" altLang="en-US" sz="2800">
                <a:latin typeface="Century Gothic" pitchFamily="34" charset="0"/>
                <a:ea typeface="KB3AlphaBasic" pitchFamily="2" charset="0"/>
                <a:cs typeface="KB3AlphaBasic" pitchFamily="2" charset="0"/>
              </a:rPr>
              <a:t>follow the Quartering Act</a:t>
            </a:r>
          </a:p>
          <a:p>
            <a:pPr eaLnBrk="1" hangingPunct="1"/>
            <a:r>
              <a:rPr lang="en-US" altLang="en-US" sz="2800">
                <a:latin typeface="Century Gothic" pitchFamily="34" charset="0"/>
                <a:ea typeface="KB3AlphaBasic" pitchFamily="2" charset="0"/>
                <a:cs typeface="KB3AlphaBasic" pitchFamily="2" charset="0"/>
              </a:rPr>
              <a:t>*gave customs officials a general license or writ of    	assistance to search private homes </a:t>
            </a:r>
          </a:p>
          <a:p>
            <a:pPr eaLnBrk="1" hangingPunct="1"/>
            <a:r>
              <a:rPr lang="en-US" altLang="en-US" sz="2800">
                <a:latin typeface="Century Gothic" pitchFamily="34" charset="0"/>
                <a:ea typeface="KB3AlphaBasic" pitchFamily="2" charset="0"/>
                <a:cs typeface="KB3AlphaBasic" pitchFamily="2" charset="0"/>
              </a:rPr>
              <a:t>		and businesses for </a:t>
            </a:r>
          </a:p>
          <a:p>
            <a:pPr eaLnBrk="1" hangingPunct="1"/>
            <a:r>
              <a:rPr lang="en-US" altLang="en-US" sz="2800">
                <a:latin typeface="Century Gothic" pitchFamily="34" charset="0"/>
                <a:ea typeface="KB3AlphaBasic" pitchFamily="2" charset="0"/>
                <a:cs typeface="KB3AlphaBasic" pitchFamily="2" charset="0"/>
              </a:rPr>
              <a:t>			smuggled goods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barn(inVertical)">
                                      <p:cBhvr>
                                        <p:cTn id="15" dur="500"/>
                                        <p:tgtEl>
                                          <p:spTgt spid="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 calcmode="lin" valueType="num">
                                      <p:cBhvr additive="base">
                                        <p:cTn id="20"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9">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xEl>
                                              <p:pRg st="4" end="4"/>
                                            </p:txEl>
                                          </p:spTgt>
                                        </p:tgtEl>
                                        <p:attrNameLst>
                                          <p:attrName>style.visibility</p:attrName>
                                        </p:attrNameLst>
                                      </p:cBhvr>
                                      <p:to>
                                        <p:strVal val="visible"/>
                                      </p:to>
                                    </p:set>
                                    <p:anim calcmode="lin" valueType="num">
                                      <p:cBhvr additive="base">
                                        <p:cTn id="24"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
                                            <p:txEl>
                                              <p:pRg st="5" end="5"/>
                                            </p:txEl>
                                          </p:spTgt>
                                        </p:tgtEl>
                                        <p:attrNameLst>
                                          <p:attrName>style.visibility</p:attrName>
                                        </p:attrNameLst>
                                      </p:cBhvr>
                                      <p:to>
                                        <p:strVal val="visible"/>
                                      </p:to>
                                    </p:set>
                                    <p:anim calcmode="lin" valueType="num">
                                      <p:cBhvr additive="base">
                                        <p:cTn id="28"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0" name="TextBox 9"/>
          <p:cNvSpPr txBox="1"/>
          <p:nvPr/>
        </p:nvSpPr>
        <p:spPr>
          <a:xfrm>
            <a:off x="6375093" y="7044659"/>
            <a:ext cx="2812081" cy="465321"/>
          </a:xfrm>
          <a:prstGeom prst="rect">
            <a:avLst/>
          </a:prstGeom>
          <a:noFill/>
        </p:spPr>
        <p:txBody>
          <a:bodyPr>
            <a:prstTxWarp prst="textPlain">
              <a:avLst/>
            </a:prstTxWarp>
            <a:spAutoFit/>
          </a:bodyPr>
          <a:lstStyle/>
          <a:p>
            <a:pPr algn="ctr" eaLnBrk="1" fontAlgn="auto" hangingPunct="1">
              <a:spcBef>
                <a:spcPts val="0"/>
              </a:spcBef>
              <a:spcAft>
                <a:spcPts val="0"/>
              </a:spcAft>
              <a:defRPr/>
            </a:pPr>
            <a:r>
              <a:rPr lang="en-US" dirty="0">
                <a:latin typeface="+mn-lt"/>
                <a:ea typeface="HelloEtchASketch" panose="02000603000000000000" pitchFamily="2" charset="0"/>
              </a:rPr>
              <a:t>JOHN DICKINSON</a:t>
            </a:r>
          </a:p>
        </p:txBody>
      </p:sp>
      <p:sp>
        <p:nvSpPr>
          <p:cNvPr id="11" name="Rectangle 10"/>
          <p:cNvSpPr>
            <a:spLocks noChangeArrowheads="1"/>
          </p:cNvSpPr>
          <p:nvPr/>
        </p:nvSpPr>
        <p:spPr bwMode="auto">
          <a:xfrm>
            <a:off x="4338638" y="3116263"/>
            <a:ext cx="2743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a:t>Taxes cannot be levied without the consent of colonial representatives.</a:t>
            </a:r>
          </a:p>
        </p:txBody>
      </p:sp>
      <p:sp>
        <p:nvSpPr>
          <p:cNvPr id="14" name="Rectangle 13"/>
          <p:cNvSpPr>
            <a:spLocks noChangeArrowheads="1"/>
          </p:cNvSpPr>
          <p:nvPr/>
        </p:nvSpPr>
        <p:spPr bwMode="auto">
          <a:xfrm>
            <a:off x="1093788" y="2492375"/>
            <a:ext cx="2714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latin typeface="Century Gothic" pitchFamily="34" charset="0"/>
                <a:ea typeface="KB3AlphaBasic" pitchFamily="2" charset="0"/>
                <a:cs typeface="KB3AlphaBasic" pitchFamily="2" charset="0"/>
              </a:rPr>
              <a:t>*1767-1768 </a:t>
            </a:r>
            <a:endParaRPr lang="en-US" altLang="en-US" sz="36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6" name="Rectangle 15"/>
          <p:cNvSpPr>
            <a:spLocks noChangeArrowheads="1"/>
          </p:cNvSpPr>
          <p:nvPr/>
        </p:nvSpPr>
        <p:spPr bwMode="auto">
          <a:xfrm>
            <a:off x="752475" y="1377950"/>
            <a:ext cx="89201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a:latin typeface="Century Gothic" pitchFamily="34" charset="0"/>
                <a:ea typeface="KB3AlphaBasic" pitchFamily="2" charset="0"/>
                <a:cs typeface="KB3AlphaBasic" pitchFamily="2" charset="0"/>
              </a:rPr>
              <a:t>*Feb. 1768 - letter was sent to every colonial legislature urging them to petition Parliament to repeal the Townshend 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2" name="Rectangle 11"/>
          <p:cNvSpPr>
            <a:spLocks noChangeArrowheads="1"/>
          </p:cNvSpPr>
          <p:nvPr/>
        </p:nvSpPr>
        <p:spPr bwMode="auto">
          <a:xfrm>
            <a:off x="1016000" y="1141413"/>
            <a:ext cx="2725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3200">
                <a:latin typeface="Century Gothic" pitchFamily="34" charset="0"/>
                <a:ea typeface="KB3AlphaBasic" pitchFamily="2" charset="0"/>
                <a:cs typeface="KB3AlphaBasic" pitchFamily="2" charset="0"/>
              </a:rPr>
              <a:t>except for a tax on tea</a:t>
            </a:r>
          </a:p>
        </p:txBody>
      </p:sp>
      <p:sp>
        <p:nvSpPr>
          <p:cNvPr id="14341" name="Rectangle 13"/>
          <p:cNvSpPr>
            <a:spLocks noChangeArrowheads="1"/>
          </p:cNvSpPr>
          <p:nvPr/>
        </p:nvSpPr>
        <p:spPr bwMode="auto">
          <a:xfrm>
            <a:off x="1050925" y="696913"/>
            <a:ext cx="275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March 1770- </a:t>
            </a:r>
            <a:endParaRPr lang="en-US" altLang="en-US" sz="32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5" name="Rectangle 14"/>
          <p:cNvSpPr>
            <a:spLocks noChangeArrowheads="1"/>
          </p:cNvSpPr>
          <p:nvPr/>
        </p:nvSpPr>
        <p:spPr bwMode="auto">
          <a:xfrm>
            <a:off x="66675" y="1417638"/>
            <a:ext cx="99917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*On March 5, 1770 -  a crowd of colonists harassed British guards near a customs house</a:t>
            </a:r>
          </a:p>
          <a:p>
            <a:pPr eaLnBrk="1" hangingPunct="1"/>
            <a:r>
              <a:rPr lang="en-US" altLang="en-US" sz="3200">
                <a:latin typeface="Century Gothic" pitchFamily="34" charset="0"/>
                <a:ea typeface="KB3AlphaBasic" pitchFamily="2" charset="0"/>
                <a:cs typeface="KB3AlphaBasic" pitchFamily="2" charset="0"/>
              </a:rPr>
              <a:t>*soldiers fired into the unruly crowd and killed 5</a:t>
            </a:r>
          </a:p>
        </p:txBody>
      </p:sp>
      <p:sp>
        <p:nvSpPr>
          <p:cNvPr id="15365" name="TextBox 1"/>
          <p:cNvSpPr txBox="1">
            <a:spLocks noChangeArrowheads="1"/>
          </p:cNvSpPr>
          <p:nvPr/>
        </p:nvSpPr>
        <p:spPr bwMode="auto">
          <a:xfrm>
            <a:off x="2921000" y="7402513"/>
            <a:ext cx="2309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Boston Massacre</a:t>
            </a:r>
            <a:endParaRPr lang="en-US" altLang="en-US"/>
          </a:p>
        </p:txBody>
      </p:sp>
      <p:sp>
        <p:nvSpPr>
          <p:cNvPr id="15366" name="TextBox 2"/>
          <p:cNvSpPr txBox="1">
            <a:spLocks noChangeArrowheads="1"/>
          </p:cNvSpPr>
          <p:nvPr/>
        </p:nvSpPr>
        <p:spPr bwMode="auto">
          <a:xfrm>
            <a:off x="-53975" y="7402513"/>
            <a:ext cx="272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Boston Massacre Explained</a:t>
            </a:r>
            <a:endParaRPr lang="en-US" altLang="en-US"/>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94376">
            <a:off x="4006850" y="206375"/>
            <a:ext cx="6386513" cy="7513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a:spLocks noChangeArrowheads="1"/>
          </p:cNvSpPr>
          <p:nvPr/>
        </p:nvSpPr>
        <p:spPr bwMode="auto">
          <a:xfrm rot="493170">
            <a:off x="7912100" y="573088"/>
            <a:ext cx="2181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t>Paul Revere’s Print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0" name="Rectangle 9"/>
          <p:cNvSpPr>
            <a:spLocks noChangeArrowheads="1"/>
          </p:cNvSpPr>
          <p:nvPr/>
        </p:nvSpPr>
        <p:spPr bwMode="auto">
          <a:xfrm>
            <a:off x="384175" y="1466850"/>
            <a:ext cx="9090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*June 1772 - Rhode Island colonists burned the British patrol ship, the Gaspee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13" y="2609850"/>
            <a:ext cx="3225800" cy="5097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2" name="Rectangle 11"/>
          <p:cNvSpPr>
            <a:spLocks noChangeArrowheads="1"/>
          </p:cNvSpPr>
          <p:nvPr/>
        </p:nvSpPr>
        <p:spPr bwMode="auto">
          <a:xfrm>
            <a:off x="404813" y="1462088"/>
            <a:ext cx="96535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latin typeface="KB3AlphaBasic" pitchFamily="2" charset="0"/>
                <a:ea typeface="KB3AlphaBasic" pitchFamily="2" charset="0"/>
                <a:cs typeface="KB3AlphaBasic" pitchFamily="2" charset="0"/>
              </a:rPr>
              <a:t>*</a:t>
            </a:r>
            <a:r>
              <a:rPr lang="en-US" altLang="en-US" sz="3200">
                <a:latin typeface="Century Gothic" pitchFamily="34" charset="0"/>
                <a:ea typeface="KB3AlphaBasic" pitchFamily="2" charset="0"/>
                <a:cs typeface="KB3AlphaBasic" pitchFamily="2" charset="0"/>
              </a:rPr>
              <a:t>Between 1772- 1774, each colony established a Patriot led government   that opposed British policies and became a communication 	network between the colonies</a:t>
            </a:r>
          </a:p>
        </p:txBody>
      </p:sp>
      <p:sp>
        <p:nvSpPr>
          <p:cNvPr id="17413" name="TextBox 1"/>
          <p:cNvSpPr txBox="1">
            <a:spLocks noChangeArrowheads="1"/>
          </p:cNvSpPr>
          <p:nvPr/>
        </p:nvSpPr>
        <p:spPr bwMode="auto">
          <a:xfrm>
            <a:off x="6011863" y="7097713"/>
            <a:ext cx="3313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Committees of Correspondence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1" name="Rectangle 10"/>
          <p:cNvSpPr>
            <a:spLocks noChangeArrowheads="1"/>
          </p:cNvSpPr>
          <p:nvPr/>
        </p:nvSpPr>
        <p:spPr bwMode="auto">
          <a:xfrm>
            <a:off x="3933825" y="692150"/>
            <a:ext cx="5521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latin typeface="Century Gothic" pitchFamily="34" charset="0"/>
                <a:ea typeface="KB3AlphaBasic" pitchFamily="2" charset="0"/>
                <a:cs typeface="KB3AlphaBasic" pitchFamily="2" charset="0"/>
              </a:rPr>
              <a:t>*April 1773 -placed a tax on tea</a:t>
            </a:r>
            <a:endParaRPr lang="en-US" altLang="en-US" sz="2000">
              <a:latin typeface="Century Gothic" pitchFamily="34" charset="0"/>
              <a:ea typeface="KB3AlphaBasic" pitchFamily="2" charset="0"/>
              <a:cs typeface="KB3AlphaBasic" pitchFamily="2" charset="0"/>
            </a:endParaRPr>
          </a:p>
        </p:txBody>
      </p:sp>
      <p:sp>
        <p:nvSpPr>
          <p:cNvPr id="16" name="Rectangle 15"/>
          <p:cNvSpPr>
            <a:spLocks noChangeArrowheads="1"/>
          </p:cNvSpPr>
          <p:nvPr/>
        </p:nvSpPr>
        <p:spPr bwMode="auto">
          <a:xfrm>
            <a:off x="2479675" y="2730500"/>
            <a:ext cx="2601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solidFill>
                  <a:srgbClr val="000000"/>
                </a:solidFill>
                <a:ea typeface="KB3AlphaBasic" pitchFamily="2" charset="0"/>
                <a:cs typeface="KB3AlphaBasic" pitchFamily="2" charset="0"/>
              </a:rPr>
              <a:t>Even if it is cheaper than my  smuggled Dutch tea. I will never drink </a:t>
            </a:r>
          </a:p>
          <a:p>
            <a:pPr eaLnBrk="1" hangingPunct="1"/>
            <a:r>
              <a:rPr lang="en-US" altLang="en-US">
                <a:solidFill>
                  <a:srgbClr val="000000"/>
                </a:solidFill>
                <a:ea typeface="KB3AlphaBasic" pitchFamily="2" charset="0"/>
                <a:cs typeface="KB3AlphaBasic" pitchFamily="2" charset="0"/>
              </a:rPr>
              <a:t>British tea!</a:t>
            </a:r>
            <a:endParaRPr lang="en-US" altLang="en-US" sz="1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20" name="Rectangle 19"/>
          <p:cNvSpPr>
            <a:spLocks noChangeArrowheads="1"/>
          </p:cNvSpPr>
          <p:nvPr/>
        </p:nvSpPr>
        <p:spPr bwMode="auto">
          <a:xfrm>
            <a:off x="3657600" y="3349625"/>
            <a:ext cx="2667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600">
                <a:solidFill>
                  <a:srgbClr val="000000"/>
                </a:solidFill>
                <a:ea typeface="KB3AlphaBasic" pitchFamily="2" charset="0"/>
                <a:cs typeface="KB3AlphaBasic" pitchFamily="2" charset="0"/>
              </a:rPr>
              <a:t>Shh. . . I’m really a Patriot is disguise! They British won’t be able to identify me as I dump chests of tea overboard!</a:t>
            </a:r>
            <a:endParaRPr lang="en-US" altLang="en-US" sz="1600"/>
          </a:p>
        </p:txBody>
      </p:sp>
      <p:sp>
        <p:nvSpPr>
          <p:cNvPr id="22" name="Rectangle 21"/>
          <p:cNvSpPr>
            <a:spLocks noChangeArrowheads="1"/>
          </p:cNvSpPr>
          <p:nvPr/>
        </p:nvSpPr>
        <p:spPr bwMode="auto">
          <a:xfrm>
            <a:off x="227013" y="1296988"/>
            <a:ext cx="95869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*Dec. 1773 - Boston patriots dressed as Indians </a:t>
            </a:r>
          </a:p>
          <a:p>
            <a:pPr eaLnBrk="1" hangingPunct="1"/>
            <a:r>
              <a:rPr lang="en-US" altLang="en-US" sz="3200">
                <a:latin typeface="Century Gothic" pitchFamily="34" charset="0"/>
                <a:ea typeface="KB3AlphaBasic" pitchFamily="2" charset="0"/>
                <a:cs typeface="KB3AlphaBasic" pitchFamily="2" charset="0"/>
              </a:rPr>
              <a:t> boarded ships and dumped 342 chests of tea </a:t>
            </a:r>
          </a:p>
          <a:p>
            <a:pPr eaLnBrk="1" hangingPunct="1"/>
            <a:r>
              <a:rPr lang="en-US" altLang="en-US" sz="3200">
                <a:solidFill>
                  <a:srgbClr val="000000"/>
                </a:solidFill>
                <a:latin typeface="Century Gothic" pitchFamily="34" charset="0"/>
                <a:ea typeface="KB3AlphaBasic" pitchFamily="2" charset="0"/>
                <a:cs typeface="KB3AlphaBasic" pitchFamily="2" charset="0"/>
              </a:rPr>
              <a:t>worth about $1 million today </a:t>
            </a:r>
            <a:r>
              <a:rPr lang="en-US" altLang="en-US" sz="3200">
                <a:latin typeface="Century Gothic" pitchFamily="34" charset="0"/>
                <a:ea typeface="KB3AlphaBasic" pitchFamily="2" charset="0"/>
                <a:cs typeface="KB3AlphaBasic" pitchFamily="2" charset="0"/>
              </a:rPr>
              <a:t>into the harbor</a:t>
            </a:r>
            <a:endParaRPr lang="en-US" altLang="en-US">
              <a:latin typeface="Century Gothic" pitchFamily="34" charset="0"/>
              <a:ea typeface="KB3AlphaBasic" pitchFamily="2" charset="0"/>
              <a:cs typeface="KB3AlphaBasic" pitchFamily="2" charset="0"/>
            </a:endParaRPr>
          </a:p>
        </p:txBody>
      </p:sp>
      <p:sp>
        <p:nvSpPr>
          <p:cNvPr id="19462" name="Rectangle 1"/>
          <p:cNvSpPr>
            <a:spLocks noChangeArrowheads="1"/>
          </p:cNvSpPr>
          <p:nvPr/>
        </p:nvSpPr>
        <p:spPr bwMode="auto">
          <a:xfrm>
            <a:off x="3016250" y="7385050"/>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History Channel Video</a:t>
            </a:r>
            <a:endParaRPr lang="en-US" altLang="en-US"/>
          </a:p>
        </p:txBody>
      </p:sp>
      <p:sp>
        <p:nvSpPr>
          <p:cNvPr id="19463" name="Rectangle 2"/>
          <p:cNvSpPr>
            <a:spLocks noChangeArrowheads="1"/>
          </p:cNvSpPr>
          <p:nvPr/>
        </p:nvSpPr>
        <p:spPr bwMode="auto">
          <a:xfrm>
            <a:off x="5711825" y="7337425"/>
            <a:ext cx="2257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Boston Tea Party Song</a:t>
            </a:r>
            <a:endParaRPr lang="en-US" altLang="en-US"/>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22775" y="3765550"/>
            <a:ext cx="5635625" cy="33512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3025775" y="4802188"/>
            <a:ext cx="1397000" cy="8001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3327400" y="5602288"/>
            <a:ext cx="1095375" cy="2206625"/>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2439988" y="6249988"/>
            <a:ext cx="889000" cy="1433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227013" y="1270000"/>
            <a:ext cx="9831387"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*1774 - also known as the Coercive Acts</a:t>
            </a:r>
          </a:p>
          <a:p>
            <a:pPr eaLnBrk="1" hangingPunct="1"/>
            <a:r>
              <a:rPr lang="en-US" altLang="en-US" sz="3200">
                <a:latin typeface="Century Gothic" pitchFamily="34" charset="0"/>
                <a:ea typeface="KB3AlphaBasic" pitchFamily="2" charset="0"/>
                <a:cs typeface="KB3AlphaBasic" pitchFamily="2" charset="0"/>
              </a:rPr>
              <a:t>*passed to punish the people of Boston and Massachusetts for the Tea Party</a:t>
            </a:r>
          </a:p>
          <a:p>
            <a:pPr eaLnBrk="1" hangingPunct="1"/>
            <a:r>
              <a:rPr lang="en-US" altLang="en-US" sz="3200">
                <a:solidFill>
                  <a:srgbClr val="000000"/>
                </a:solidFill>
                <a:latin typeface="Century Gothic" pitchFamily="34" charset="0"/>
                <a:ea typeface="KB3AlphaBasic" pitchFamily="2" charset="0"/>
                <a:cs typeface="KB3AlphaBasic" pitchFamily="2" charset="0"/>
              </a:rPr>
              <a:t>*closed the port of Boston until the tea was paid 			for</a:t>
            </a:r>
          </a:p>
          <a:p>
            <a:pPr eaLnBrk="1" hangingPunct="1"/>
            <a:r>
              <a:rPr lang="en-US" altLang="en-US" sz="3200">
                <a:solidFill>
                  <a:srgbClr val="000000"/>
                </a:solidFill>
                <a:latin typeface="Century Gothic" pitchFamily="34" charset="0"/>
                <a:ea typeface="KB3AlphaBasic" pitchFamily="2" charset="0"/>
                <a:cs typeface="KB3AlphaBasic" pitchFamily="2" charset="0"/>
              </a:rPr>
              <a:t>									*gave more power to the 											royal governor</a:t>
            </a:r>
          </a:p>
          <a:p>
            <a:pPr eaLnBrk="1" hangingPunct="1"/>
            <a:r>
              <a:rPr lang="en-US" altLang="en-US" sz="3200">
                <a:solidFill>
                  <a:srgbClr val="000000"/>
                </a:solidFill>
                <a:latin typeface="Century Gothic" pitchFamily="34" charset="0"/>
                <a:ea typeface="KB3AlphaBasic" pitchFamily="2" charset="0"/>
                <a:cs typeface="KB3AlphaBasic" pitchFamily="2" charset="0"/>
              </a:rPr>
              <a:t>						*allowed royal officials accused of 						crimes to be tried in England 										instead of the colonies</a:t>
            </a:r>
          </a:p>
          <a:p>
            <a:pPr eaLnBrk="1" hangingPunct="1"/>
            <a:r>
              <a:rPr lang="en-US" altLang="en-US" sz="3200">
                <a:solidFill>
                  <a:srgbClr val="000000"/>
                </a:solidFill>
                <a:latin typeface="Century Gothic" pitchFamily="34" charset="0"/>
                <a:ea typeface="KB3AlphaBasic" pitchFamily="2" charset="0"/>
                <a:cs typeface="KB3AlphaBasic" pitchFamily="2" charset="0"/>
              </a:rPr>
              <a:t>					*expanded the Quartering Act to 							force colonists to house British soldiers 					in private homes</a:t>
            </a:r>
            <a:endParaRPr lang="en-US" altLang="en-US" sz="3200">
              <a:latin typeface="Century Gothic" pitchFamily="34" charset="0"/>
              <a:ea typeface="KB3AlphaBasic" pitchFamily="2" charset="0"/>
              <a:cs typeface="KB3AlphaBasic" pitchFamily="2" charset="0"/>
            </a:endParaRPr>
          </a:p>
        </p:txBody>
      </p:sp>
      <p:sp>
        <p:nvSpPr>
          <p:cNvPr id="20488"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7" name="Rectangle 16"/>
          <p:cNvSpPr>
            <a:spLocks noChangeArrowheads="1"/>
          </p:cNvSpPr>
          <p:nvPr/>
        </p:nvSpPr>
        <p:spPr bwMode="auto">
          <a:xfrm>
            <a:off x="1931988" y="3319463"/>
            <a:ext cx="2490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600">
                <a:solidFill>
                  <a:srgbClr val="000000"/>
                </a:solidFill>
                <a:ea typeface="KB3AlphaBasic" pitchFamily="2" charset="0"/>
                <a:cs typeface="KB3AlphaBasic" pitchFamily="2" charset="0"/>
              </a:rPr>
              <a:t>Colonists, now is the time to gather. These acts are truly intolerable. We must work together towards a common solution.</a:t>
            </a:r>
            <a:endParaRPr lang="en-US" altLang="en-US" sz="1600"/>
          </a:p>
        </p:txBody>
      </p:sp>
      <p:sp>
        <p:nvSpPr>
          <p:cNvPr id="20490" name="Rectangle 1"/>
          <p:cNvSpPr>
            <a:spLocks noChangeArrowheads="1"/>
          </p:cNvSpPr>
          <p:nvPr/>
        </p:nvSpPr>
        <p:spPr bwMode="auto">
          <a:xfrm>
            <a:off x="6780213" y="7188200"/>
            <a:ext cx="225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Intolerable Acts Video</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barn(inVertical)">
                                      <p:cBhvr>
                                        <p:cTn id="18" dur="500"/>
                                        <p:tgtEl>
                                          <p:spTgt spid="1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wipe(down)">
                                      <p:cBhvr>
                                        <p:cTn id="23" dur="500"/>
                                        <p:tgtEl>
                                          <p:spTgt spid="1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28" dur="500"/>
                                        <p:tgtEl>
                                          <p:spTgt spid="14">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p:cTn id="33"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1" name="Rectangle 10"/>
          <p:cNvSpPr>
            <a:spLocks noChangeArrowheads="1"/>
          </p:cNvSpPr>
          <p:nvPr/>
        </p:nvSpPr>
        <p:spPr bwMode="auto">
          <a:xfrm>
            <a:off x="227013" y="1063625"/>
            <a:ext cx="9661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latin typeface="Century Gothic" pitchFamily="34" charset="0"/>
                <a:ea typeface="KB3AlphaBasic" pitchFamily="2" charset="0"/>
                <a:cs typeface="KB3AlphaBasic" pitchFamily="2" charset="0"/>
              </a:rPr>
              <a:t>*1763 - Chief Pontiac led an attack against colonial settlements on the western frontier</a:t>
            </a:r>
          </a:p>
          <a:p>
            <a:pPr eaLnBrk="1" hangingPunct="1"/>
            <a:r>
              <a:rPr lang="en-US" altLang="en-US" sz="3600">
                <a:latin typeface="Century Gothic" pitchFamily="34" charset="0"/>
                <a:ea typeface="KB3AlphaBasic" pitchFamily="2" charset="0"/>
                <a:cs typeface="KB3AlphaBasic" pitchFamily="2" charset="0"/>
              </a:rPr>
              <a:t>*British sent over troops to fight </a:t>
            </a:r>
            <a:r>
              <a:rPr lang="en-US" altLang="en-US" sz="3600">
                <a:solidFill>
                  <a:srgbClr val="000000"/>
                </a:solidFill>
                <a:latin typeface="Century Gothic" pitchFamily="34" charset="0"/>
                <a:ea typeface="KB3AlphaBasic" pitchFamily="2" charset="0"/>
                <a:cs typeface="KB3AlphaBasic" pitchFamily="2" charset="0"/>
              </a:rPr>
              <a:t>instead</a:t>
            </a:r>
            <a:r>
              <a:rPr lang="en-US" altLang="en-US" sz="3600">
                <a:latin typeface="Century Gothic" pitchFamily="34" charset="0"/>
                <a:ea typeface="KB3AlphaBasic" pitchFamily="2" charset="0"/>
                <a:cs typeface="KB3AlphaBasic" pitchFamily="2" charset="0"/>
              </a:rPr>
              <a:t> of 		using colonial militias</a:t>
            </a:r>
          </a:p>
        </p:txBody>
      </p:sp>
      <p:sp>
        <p:nvSpPr>
          <p:cNvPr id="3077" name="TextBox 1"/>
          <p:cNvSpPr txBox="1">
            <a:spLocks noChangeArrowheads="1"/>
          </p:cNvSpPr>
          <p:nvPr/>
        </p:nvSpPr>
        <p:spPr bwMode="auto">
          <a:xfrm>
            <a:off x="4826000" y="7362825"/>
            <a:ext cx="2357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Pontiac’s Rebellion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20" name="Rectangle 19"/>
          <p:cNvSpPr>
            <a:spLocks noChangeArrowheads="1"/>
          </p:cNvSpPr>
          <p:nvPr/>
        </p:nvSpPr>
        <p:spPr bwMode="auto">
          <a:xfrm>
            <a:off x="0" y="1103313"/>
            <a:ext cx="10058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*Sept. -Oct. 1774 - met in Philadelphia in response to the Intolerable Acts</a:t>
            </a:r>
          </a:p>
          <a:p>
            <a:pPr eaLnBrk="1" hangingPunct="1"/>
            <a:r>
              <a:rPr lang="en-US" altLang="en-US" sz="3200">
                <a:latin typeface="Century Gothic" pitchFamily="34" charset="0"/>
                <a:ea typeface="KB3AlphaBasic" pitchFamily="2" charset="0"/>
                <a:cs typeface="KB3AlphaBasic" pitchFamily="2" charset="0"/>
              </a:rPr>
              <a:t>*Georgia was the only colony that did not send a representative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barn(inVertical)">
                                      <p:cBhvr>
                                        <p:cTn id="1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7" name="Rectangle 6"/>
          <p:cNvSpPr/>
          <p:nvPr/>
        </p:nvSpPr>
        <p:spPr>
          <a:xfrm>
            <a:off x="227013" y="3322638"/>
            <a:ext cx="4978400" cy="2638425"/>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227013" y="1276350"/>
            <a:ext cx="7210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*April 19, 1775 - British troops on their way to destroy </a:t>
            </a:r>
          </a:p>
          <a:p>
            <a:pPr eaLnBrk="1" hangingPunct="1"/>
            <a:r>
              <a:rPr lang="en-US" altLang="en-US" sz="3200">
                <a:latin typeface="Century Gothic" pitchFamily="34" charset="0"/>
                <a:ea typeface="KB3AlphaBasic" pitchFamily="2" charset="0"/>
                <a:cs typeface="KB3AlphaBasic" pitchFamily="2" charset="0"/>
              </a:rPr>
              <a:t>weapons being stored</a:t>
            </a:r>
          </a:p>
          <a:p>
            <a:pPr eaLnBrk="1" hangingPunct="1"/>
            <a:r>
              <a:rPr lang="en-US" altLang="en-US" sz="3200">
                <a:latin typeface="Century Gothic" pitchFamily="34" charset="0"/>
                <a:ea typeface="KB3AlphaBasic" pitchFamily="2" charset="0"/>
                <a:cs typeface="KB3AlphaBasic" pitchFamily="2" charset="0"/>
              </a:rPr>
              <a:t>by the colonists were </a:t>
            </a:r>
          </a:p>
          <a:p>
            <a:pPr eaLnBrk="1" hangingPunct="1"/>
            <a:r>
              <a:rPr lang="en-US" altLang="en-US" sz="3200">
                <a:latin typeface="Century Gothic" pitchFamily="34" charset="0"/>
                <a:ea typeface="KB3AlphaBasic" pitchFamily="2" charset="0"/>
                <a:cs typeface="KB3AlphaBasic" pitchFamily="2" charset="0"/>
              </a:rPr>
              <a:t>met by colonial militia at </a:t>
            </a:r>
          </a:p>
          <a:p>
            <a:pPr eaLnBrk="1" hangingPunct="1"/>
            <a:r>
              <a:rPr lang="en-US" altLang="en-US" sz="3200">
                <a:latin typeface="Century Gothic" pitchFamily="34" charset="0"/>
                <a:ea typeface="KB3AlphaBasic" pitchFamily="2" charset="0"/>
                <a:cs typeface="KB3AlphaBasic" pitchFamily="2" charset="0"/>
              </a:rPr>
              <a:t>Lexington, Massachusetts</a:t>
            </a:r>
          </a:p>
          <a:p>
            <a:pPr eaLnBrk="1" hangingPunct="1"/>
            <a:r>
              <a:rPr lang="en-US" altLang="en-US" sz="3200">
                <a:latin typeface="Century Gothic" pitchFamily="34" charset="0"/>
                <a:ea typeface="KB3AlphaBasic" pitchFamily="2" charset="0"/>
                <a:cs typeface="KB3AlphaBasic" pitchFamily="2" charset="0"/>
              </a:rPr>
              <a:t>*Someone, no one </a:t>
            </a:r>
          </a:p>
          <a:p>
            <a:pPr eaLnBrk="1" hangingPunct="1"/>
            <a:r>
              <a:rPr lang="en-US" altLang="en-US" sz="3200">
                <a:latin typeface="Century Gothic" pitchFamily="34" charset="0"/>
                <a:ea typeface="KB3AlphaBasic" pitchFamily="2" charset="0"/>
                <a:cs typeface="KB3AlphaBasic" pitchFamily="2" charset="0"/>
              </a:rPr>
              <a:t>knows who, fired the first </a:t>
            </a:r>
          </a:p>
          <a:p>
            <a:pPr eaLnBrk="1" hangingPunct="1"/>
            <a:r>
              <a:rPr lang="en-US" altLang="en-US" sz="3200">
                <a:latin typeface="Century Gothic" pitchFamily="34" charset="0"/>
                <a:ea typeface="KB3AlphaBasic" pitchFamily="2" charset="0"/>
                <a:cs typeface="KB3AlphaBasic" pitchFamily="2" charset="0"/>
              </a:rPr>
              <a:t>shot and the war began</a:t>
            </a:r>
          </a:p>
        </p:txBody>
      </p:sp>
      <p:sp>
        <p:nvSpPr>
          <p:cNvPr id="12" name="TextBox 11"/>
          <p:cNvSpPr txBox="1">
            <a:spLocks noChangeArrowheads="1"/>
          </p:cNvSpPr>
          <p:nvPr/>
        </p:nvSpPr>
        <p:spPr bwMode="auto">
          <a:xfrm>
            <a:off x="4770438" y="1939925"/>
            <a:ext cx="1725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600"/>
              <a:t>The British are coming! The British are coming!</a:t>
            </a:r>
          </a:p>
        </p:txBody>
      </p:sp>
      <p:sp>
        <p:nvSpPr>
          <p:cNvPr id="17" name="Rectangle 16"/>
          <p:cNvSpPr/>
          <p:nvPr/>
        </p:nvSpPr>
        <p:spPr>
          <a:xfrm>
            <a:off x="5608638" y="5857875"/>
            <a:ext cx="4578350" cy="2093913"/>
          </a:xfrm>
          <a:prstGeom prst="rect">
            <a:avLst/>
          </a:prstGeom>
          <a:solidFill>
            <a:schemeClr val="bg1">
              <a:lumMod val="85000"/>
              <a:alpha val="60000"/>
            </a:schemeClr>
          </a:solidFill>
        </p:spPr>
        <p:txBody>
          <a:bodyPr>
            <a:spAutoFit/>
          </a:bodyPr>
          <a:lstStyle/>
          <a:p>
            <a:pPr eaLnBrk="1" fontAlgn="auto" hangingPunct="1">
              <a:spcBef>
                <a:spcPts val="0"/>
              </a:spcBef>
              <a:spcAft>
                <a:spcPts val="0"/>
              </a:spcAft>
              <a:defRPr/>
            </a:pPr>
            <a:r>
              <a:rPr lang="en-US" sz="2800" dirty="0">
                <a:solidFill>
                  <a:prstClr val="black"/>
                </a:solidFill>
                <a:latin typeface="Century Gothic" panose="020B0502020202020204" pitchFamily="34" charset="0"/>
                <a:ea typeface="KB3AlphaBasic" panose="02000603000000000000" pitchFamily="2" charset="0"/>
              </a:rPr>
              <a:t>*Colonial militia and British troops fought </a:t>
            </a:r>
          </a:p>
          <a:p>
            <a:pPr eaLnBrk="1" fontAlgn="auto" hangingPunct="1">
              <a:spcBef>
                <a:spcPts val="0"/>
              </a:spcBef>
              <a:spcAft>
                <a:spcPts val="0"/>
              </a:spcAft>
              <a:defRPr/>
            </a:pPr>
            <a:r>
              <a:rPr lang="en-US" sz="2800" dirty="0">
                <a:solidFill>
                  <a:prstClr val="black"/>
                </a:solidFill>
                <a:latin typeface="Century Gothic" panose="020B0502020202020204" pitchFamily="34" charset="0"/>
                <a:ea typeface="KB3AlphaBasic" panose="02000603000000000000" pitchFamily="2" charset="0"/>
              </a:rPr>
              <a:t>again in Concord, Massachusetts</a:t>
            </a:r>
          </a:p>
          <a:p>
            <a:pPr eaLnBrk="1" fontAlgn="auto" hangingPunct="1">
              <a:spcBef>
                <a:spcPts val="0"/>
              </a:spcBef>
              <a:spcAft>
                <a:spcPts val="0"/>
              </a:spcAft>
              <a:defRPr/>
            </a:pPr>
            <a:endParaRPr lang="en-US" dirty="0">
              <a:solidFill>
                <a:prstClr val="black"/>
              </a:solidFill>
              <a:latin typeface="KB3AlphaBasic" panose="02000603000000000000" pitchFamily="2" charset="0"/>
              <a:ea typeface="KB3AlphaBasic" panose="02000603000000000000" pitchFamily="2" charset="0"/>
            </a:endParaRPr>
          </a:p>
        </p:txBody>
      </p:sp>
      <p:sp>
        <p:nvSpPr>
          <p:cNvPr id="22536" name="TextBox 2"/>
          <p:cNvSpPr txBox="1">
            <a:spLocks noChangeArrowheads="1"/>
          </p:cNvSpPr>
          <p:nvPr/>
        </p:nvSpPr>
        <p:spPr bwMode="auto">
          <a:xfrm>
            <a:off x="0" y="7394575"/>
            <a:ext cx="348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ction="ppaction://hlinkfile"/>
              </a:rPr>
              <a:t>Lexington and Concord Video</a:t>
            </a:r>
            <a:endParaRPr lang="en-US" altLang="en-US"/>
          </a:p>
        </p:txBody>
      </p:sp>
      <p:sp>
        <p:nvSpPr>
          <p:cNvPr id="22537" name="TextBox 5"/>
          <p:cNvSpPr txBox="1">
            <a:spLocks noChangeArrowheads="1"/>
          </p:cNvSpPr>
          <p:nvPr/>
        </p:nvSpPr>
        <p:spPr bwMode="auto">
          <a:xfrm>
            <a:off x="2849563" y="7416800"/>
            <a:ext cx="384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Shot Heard Around the World Song</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p:cTn id="13"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p:cTn id="25"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0">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p:cTn id="31"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0">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 calcmode="lin" valueType="num">
                                      <p:cBhvr additive="base">
                                        <p:cTn id="4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
                                            <p:txEl>
                                              <p:pRg st="6" end="6"/>
                                            </p:txEl>
                                          </p:spTgt>
                                        </p:tgtEl>
                                        <p:attrNameLst>
                                          <p:attrName>style.visibility</p:attrName>
                                        </p:attrNameLst>
                                      </p:cBhvr>
                                      <p:to>
                                        <p:strVal val="visible"/>
                                      </p:to>
                                    </p:set>
                                    <p:anim calcmode="lin" valueType="num">
                                      <p:cBhvr additive="base">
                                        <p:cTn id="5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additive="base">
                                        <p:cTn id="54"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animEffect transition="in" filter="wipe(down)">
                                      <p:cBhvr>
                                        <p:cTn id="6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22" name="Rectangle 21"/>
          <p:cNvSpPr>
            <a:spLocks noChangeArrowheads="1"/>
          </p:cNvSpPr>
          <p:nvPr/>
        </p:nvSpPr>
        <p:spPr bwMode="auto">
          <a:xfrm>
            <a:off x="227013" y="1200150"/>
            <a:ext cx="97377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*1775-1781 - met in Philadelphia and began to act as an independent government</a:t>
            </a:r>
          </a:p>
          <a:p>
            <a:pPr eaLnBrk="1" hangingPunct="1"/>
            <a:r>
              <a:rPr lang="en-US" altLang="en-US" sz="3200">
                <a:latin typeface="Century Gothic" pitchFamily="34" charset="0"/>
                <a:ea typeface="KB3AlphaBasic" pitchFamily="2" charset="0"/>
                <a:cs typeface="KB3AlphaBasic" pitchFamily="2" charset="0"/>
              </a:rPr>
              <a:t>*appointed George Washington as head of the </a:t>
            </a:r>
          </a:p>
          <a:p>
            <a:pPr eaLnBrk="1" hangingPunct="1"/>
            <a:r>
              <a:rPr lang="en-US" altLang="en-US" sz="3200">
                <a:latin typeface="Century Gothic" pitchFamily="34" charset="0"/>
                <a:ea typeface="KB3AlphaBasic" pitchFamily="2" charset="0"/>
                <a:cs typeface="KB3AlphaBasic" pitchFamily="2" charset="0"/>
              </a:rPr>
              <a:t>colonial army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 calcmode="lin" valueType="num">
                                      <p:cBhvr additive="base">
                                        <p:cTn id="12"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 calcmode="lin" valueType="num">
                                      <p:cBhvr additive="base">
                                        <p:cTn id="16"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0" name="Rectangle 9"/>
          <p:cNvSpPr>
            <a:spLocks noChangeArrowheads="1"/>
          </p:cNvSpPr>
          <p:nvPr/>
        </p:nvSpPr>
        <p:spPr bwMode="auto">
          <a:xfrm>
            <a:off x="401638" y="1119188"/>
            <a:ext cx="94392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*June 1775 - Massachusetts militia and British troops fought outside of Boston</a:t>
            </a:r>
          </a:p>
          <a:p>
            <a:pPr eaLnBrk="1" hangingPunct="1"/>
            <a:r>
              <a:rPr lang="en-US" altLang="en-US" sz="3200">
                <a:latin typeface="Century Gothic" pitchFamily="34" charset="0"/>
                <a:ea typeface="KB3AlphaBasic" pitchFamily="2" charset="0"/>
                <a:cs typeface="KB3AlphaBasic" pitchFamily="2" charset="0"/>
              </a:rPr>
              <a:t>*While the battle was a British victory, it helped improve colonial forces’ morale</a:t>
            </a:r>
          </a:p>
        </p:txBody>
      </p:sp>
      <p:sp>
        <p:nvSpPr>
          <p:cNvPr id="24581" name="TextBox 1"/>
          <p:cNvSpPr txBox="1">
            <a:spLocks noChangeArrowheads="1"/>
          </p:cNvSpPr>
          <p:nvPr/>
        </p:nvSpPr>
        <p:spPr bwMode="auto">
          <a:xfrm>
            <a:off x="6256338" y="7178675"/>
            <a:ext cx="248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Battle of Bunker Hill</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1" name="Rectangle 10"/>
          <p:cNvSpPr/>
          <p:nvPr/>
        </p:nvSpPr>
        <p:spPr>
          <a:xfrm>
            <a:off x="134938" y="1978025"/>
            <a:ext cx="6075362" cy="2555875"/>
          </a:xfrm>
          <a:prstGeom prst="rect">
            <a:avLst/>
          </a:prstGeom>
          <a:solidFill>
            <a:schemeClr val="bg1">
              <a:lumMod val="85000"/>
              <a:alpha val="60000"/>
            </a:schemeClr>
          </a:solidFill>
        </p:spPr>
        <p:txBody>
          <a:bodyPr>
            <a:spAutoFit/>
          </a:bodyPr>
          <a:lstStyle/>
          <a:p>
            <a:pPr eaLnBrk="1" fontAlgn="auto" hangingPunct="1">
              <a:spcBef>
                <a:spcPts val="0"/>
              </a:spcBef>
              <a:spcAft>
                <a:spcPts val="0"/>
              </a:spcAft>
              <a:defRPr/>
            </a:pPr>
            <a:r>
              <a:rPr lang="en-US" sz="3200" dirty="0">
                <a:latin typeface="Century Gothic" panose="020B0502020202020204" pitchFamily="34" charset="0"/>
                <a:ea typeface="KB3AlphaBasic" panose="02000603000000000000" pitchFamily="2" charset="0"/>
              </a:rPr>
              <a:t>*July - 2</a:t>
            </a:r>
            <a:r>
              <a:rPr lang="en-US" sz="3200" baseline="30000" dirty="0">
                <a:latin typeface="Century Gothic" panose="020B0502020202020204" pitchFamily="34" charset="0"/>
                <a:ea typeface="KB3AlphaBasic" panose="02000603000000000000" pitchFamily="2" charset="0"/>
              </a:rPr>
              <a:t>nd</a:t>
            </a:r>
            <a:r>
              <a:rPr lang="en-US" sz="3200" dirty="0">
                <a:latin typeface="Century Gothic" panose="020B0502020202020204" pitchFamily="34" charset="0"/>
                <a:ea typeface="KB3AlphaBasic" panose="02000603000000000000" pitchFamily="2" charset="0"/>
              </a:rPr>
              <a:t> Continental Congress sent King George III a petition offering a chance for peace</a:t>
            </a:r>
          </a:p>
          <a:p>
            <a:pPr eaLnBrk="1" fontAlgn="auto" hangingPunct="1">
              <a:spcBef>
                <a:spcPts val="0"/>
              </a:spcBef>
              <a:spcAft>
                <a:spcPts val="0"/>
              </a:spcAft>
              <a:defRPr/>
            </a:pPr>
            <a:r>
              <a:rPr lang="en-US" sz="3200" dirty="0">
                <a:latin typeface="Century Gothic" panose="020B0502020202020204" pitchFamily="34" charset="0"/>
                <a:ea typeface="KB3AlphaBasic" panose="02000603000000000000" pitchFamily="2" charset="0"/>
              </a:rPr>
              <a:t>*the king doesn’t read it</a:t>
            </a:r>
          </a:p>
        </p:txBody>
      </p:sp>
      <p:sp>
        <p:nvSpPr>
          <p:cNvPr id="15" name="Rectangle 14"/>
          <p:cNvSpPr>
            <a:spLocks noChangeArrowheads="1"/>
          </p:cNvSpPr>
          <p:nvPr/>
        </p:nvSpPr>
        <p:spPr bwMode="auto">
          <a:xfrm>
            <a:off x="4495800" y="671513"/>
            <a:ext cx="3328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400"/>
              <a:t>I don’t think you understand who you are talking to. I am the king of the most powerful nation in the world. My army and my navy make my enemies shake in the boots and you think you can negotiate with ME?! Prepare for annihilation!</a:t>
            </a:r>
          </a:p>
        </p:txBody>
      </p:sp>
      <p:sp>
        <p:nvSpPr>
          <p:cNvPr id="25606" name="TextBox 1"/>
          <p:cNvSpPr txBox="1">
            <a:spLocks noChangeArrowheads="1"/>
          </p:cNvSpPr>
          <p:nvPr/>
        </p:nvSpPr>
        <p:spPr bwMode="auto">
          <a:xfrm>
            <a:off x="6075363" y="6962775"/>
            <a:ext cx="2462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King’s Response</a:t>
            </a:r>
            <a:endParaRPr lang="en-US" altLang="en-US"/>
          </a:p>
        </p:txBody>
      </p:sp>
      <p:sp>
        <p:nvSpPr>
          <p:cNvPr id="25607" name="TextBox 5"/>
          <p:cNvSpPr txBox="1">
            <a:spLocks noChangeArrowheads="1"/>
          </p:cNvSpPr>
          <p:nvPr/>
        </p:nvSpPr>
        <p:spPr bwMode="auto">
          <a:xfrm>
            <a:off x="6056313" y="6686550"/>
            <a:ext cx="248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Olive Branch Petition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8" name="Rectangle 17"/>
          <p:cNvSpPr>
            <a:spLocks noChangeArrowheads="1"/>
          </p:cNvSpPr>
          <p:nvPr/>
        </p:nvSpPr>
        <p:spPr bwMode="auto">
          <a:xfrm>
            <a:off x="846138" y="1331913"/>
            <a:ext cx="94075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*Jan. 1776 - Written by Thomas Paine, Common Sense, clearly explained the problems between the colonies and that it was common sense for the colonies to 	separate from England</a:t>
            </a:r>
          </a:p>
        </p:txBody>
      </p:sp>
      <p:sp>
        <p:nvSpPr>
          <p:cNvPr id="26629" name="TextBox 1"/>
          <p:cNvSpPr txBox="1">
            <a:spLocks noChangeArrowheads="1"/>
          </p:cNvSpPr>
          <p:nvPr/>
        </p:nvSpPr>
        <p:spPr bwMode="auto">
          <a:xfrm>
            <a:off x="5984875" y="6751638"/>
            <a:ext cx="252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Thomas Paine</a:t>
            </a:r>
            <a:endParaRPr lang="en-US" altLang="en-US"/>
          </a:p>
        </p:txBody>
      </p:sp>
      <p:sp>
        <p:nvSpPr>
          <p:cNvPr id="26630" name="TextBox 2"/>
          <p:cNvSpPr txBox="1">
            <a:spLocks noChangeArrowheads="1"/>
          </p:cNvSpPr>
          <p:nvPr/>
        </p:nvSpPr>
        <p:spPr bwMode="auto">
          <a:xfrm>
            <a:off x="5984875" y="7121525"/>
            <a:ext cx="247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Common Sense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0" name="Rectangle 9"/>
          <p:cNvSpPr>
            <a:spLocks noChangeArrowheads="1"/>
          </p:cNvSpPr>
          <p:nvPr/>
        </p:nvSpPr>
        <p:spPr bwMode="auto">
          <a:xfrm>
            <a:off x="474663" y="1341438"/>
            <a:ext cx="95837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a:latin typeface="Century Gothic" pitchFamily="34" charset="0"/>
                <a:ea typeface="KB3AlphaBasic" pitchFamily="2" charset="0"/>
                <a:cs typeface="KB3AlphaBasic" pitchFamily="2" charset="0"/>
              </a:rPr>
              <a:t>*July 4, 1776 -Written by Thomas Jefferson, the Declaration of Independence explained the reasons for the colonies’ actions</a:t>
            </a:r>
          </a:p>
          <a:p>
            <a:pPr eaLnBrk="1" hangingPunct="1"/>
            <a:r>
              <a:rPr lang="en-US" altLang="en-US" sz="2800">
                <a:latin typeface="Century Gothic" pitchFamily="34" charset="0"/>
                <a:ea typeface="KB3AlphaBasic" pitchFamily="2" charset="0"/>
                <a:cs typeface="KB3AlphaBasic" pitchFamily="2" charset="0"/>
              </a:rPr>
              <a:t>*Jefferson used 	ideas from Enlightenment philosophers    	like John Locke </a:t>
            </a:r>
            <a:r>
              <a:rPr lang="en-US" altLang="en-US">
                <a:latin typeface="KB3AlphaBasic" pitchFamily="2" charset="0"/>
                <a:ea typeface="KB3AlphaBasic" pitchFamily="2" charset="0"/>
                <a:cs typeface="KB3AlphaBasic" pitchFamily="2" charset="0"/>
              </a:rPr>
              <a:t>								</a:t>
            </a:r>
          </a:p>
        </p:txBody>
      </p:sp>
      <p:sp>
        <p:nvSpPr>
          <p:cNvPr id="14" name="TextBox 13"/>
          <p:cNvSpPr txBox="1">
            <a:spLocks noChangeArrowheads="1"/>
          </p:cNvSpPr>
          <p:nvPr/>
        </p:nvSpPr>
        <p:spPr bwMode="auto">
          <a:xfrm flipH="1">
            <a:off x="3475038" y="3409950"/>
            <a:ext cx="2743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a:t>I believe we have natural rights of life, liberty, and property and I believe government exists for the benefit of the governed.</a:t>
            </a:r>
          </a:p>
        </p:txBody>
      </p:sp>
      <p:sp>
        <p:nvSpPr>
          <p:cNvPr id="27654" name="TextBox 14"/>
          <p:cNvSpPr txBox="1">
            <a:spLocks noChangeArrowheads="1"/>
          </p:cNvSpPr>
          <p:nvPr/>
        </p:nvSpPr>
        <p:spPr bwMode="auto">
          <a:xfrm>
            <a:off x="474663" y="6637338"/>
            <a:ext cx="758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00"/>
              <a:t>Locke</a:t>
            </a:r>
          </a:p>
        </p:txBody>
      </p:sp>
      <p:sp>
        <p:nvSpPr>
          <p:cNvPr id="16" name="TextBox 15"/>
          <p:cNvSpPr txBox="1"/>
          <p:nvPr/>
        </p:nvSpPr>
        <p:spPr>
          <a:xfrm>
            <a:off x="7029450" y="7545388"/>
            <a:ext cx="3205163" cy="261937"/>
          </a:xfrm>
          <a:prstGeom prst="rect">
            <a:avLst/>
          </a:prstGeom>
          <a:noFill/>
        </p:spPr>
        <p:txBody>
          <a:bodyPr>
            <a:spAutoFit/>
          </a:bodyPr>
          <a:lstStyle/>
          <a:p>
            <a:pPr eaLnBrk="1" fontAlgn="auto" hangingPunct="1">
              <a:spcBef>
                <a:spcPts val="0"/>
              </a:spcBef>
              <a:spcAft>
                <a:spcPts val="0"/>
              </a:spcAft>
              <a:defRPr/>
            </a:pPr>
            <a:r>
              <a:rPr lang="en-US" sz="1050" dirty="0">
                <a:solidFill>
                  <a:schemeClr val="bg1">
                    <a:lumMod val="50000"/>
                  </a:schemeClr>
                </a:solidFill>
                <a:latin typeface="KG Primary Penmanship" panose="02000506000000020003" pitchFamily="2" charset="0"/>
              </a:rPr>
              <a:t>Copyright©2016 History Gal. All rights reserved.</a:t>
            </a:r>
          </a:p>
        </p:txBody>
      </p:sp>
      <p:sp>
        <p:nvSpPr>
          <p:cNvPr id="27656" name="Rectangle 2"/>
          <p:cNvSpPr>
            <a:spLocks noChangeArrowheads="1"/>
          </p:cNvSpPr>
          <p:nvPr/>
        </p:nvSpPr>
        <p:spPr bwMode="auto">
          <a:xfrm>
            <a:off x="5849938" y="6551613"/>
            <a:ext cx="374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Thomas Jefferson Writes the Declaration of Independence</a:t>
            </a:r>
            <a:endParaRPr lang="en-US" altLang="en-US"/>
          </a:p>
          <a:p>
            <a:pPr eaLnBrk="1" hangingPunct="1"/>
            <a:endParaRPr lang="en-US" altLang="en-US"/>
          </a:p>
        </p:txBody>
      </p:sp>
      <p:sp>
        <p:nvSpPr>
          <p:cNvPr id="27657" name="TextBox 5"/>
          <p:cNvSpPr txBox="1">
            <a:spLocks noChangeArrowheads="1"/>
          </p:cNvSpPr>
          <p:nvPr/>
        </p:nvSpPr>
        <p:spPr bwMode="auto">
          <a:xfrm>
            <a:off x="6057900" y="6076950"/>
            <a:ext cx="2963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Too Late to Apologize Song</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6" name="TextBox 15"/>
          <p:cNvSpPr txBox="1"/>
          <p:nvPr/>
        </p:nvSpPr>
        <p:spPr>
          <a:xfrm>
            <a:off x="601474" y="1342442"/>
            <a:ext cx="8851769" cy="1654582"/>
          </a:xfrm>
          <a:prstGeom prst="rect">
            <a:avLst/>
          </a:prstGeom>
          <a:noFill/>
        </p:spPr>
        <p:txBody>
          <a:bodyPr>
            <a:prstTxWarp prst="textPlain">
              <a:avLst/>
            </a:prstTxWarp>
            <a:spAutoFit/>
          </a:bodyPr>
          <a:lstStyle/>
          <a:p>
            <a:pPr algn="ctr" eaLnBrk="1" fontAlgn="auto" hangingPunct="1">
              <a:spcBef>
                <a:spcPts val="0"/>
              </a:spcBef>
              <a:spcAft>
                <a:spcPts val="0"/>
              </a:spcAft>
              <a:defRPr/>
            </a:pPr>
            <a:r>
              <a:rPr lang="en-US" dirty="0">
                <a:ln w="19050">
                  <a:solidFill>
                    <a:schemeClr val="tx1"/>
                  </a:solidFill>
                </a:ln>
                <a:solidFill>
                  <a:srgbClr val="0070C0"/>
                </a:solidFill>
                <a:latin typeface="KB3BiggestBoldestBlocks" panose="02000500000000000000" pitchFamily="2" charset="0"/>
              </a:rPr>
              <a:t>Revolution!</a:t>
            </a:r>
          </a:p>
        </p:txBody>
      </p:sp>
      <p:sp>
        <p:nvSpPr>
          <p:cNvPr id="28677" name="TextBox 2"/>
          <p:cNvSpPr txBox="1">
            <a:spLocks noChangeArrowheads="1"/>
          </p:cNvSpPr>
          <p:nvPr/>
        </p:nvSpPr>
        <p:spPr bwMode="auto">
          <a:xfrm>
            <a:off x="5613400" y="7423150"/>
            <a:ext cx="280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4</a:t>
            </a:r>
            <a:r>
              <a:rPr lang="en-US" altLang="en-US" baseline="30000">
                <a:hlinkClick r:id="rId3"/>
              </a:rPr>
              <a:t>th</a:t>
            </a:r>
            <a:r>
              <a:rPr lang="en-US" altLang="en-US">
                <a:hlinkClick r:id="rId3"/>
              </a:rPr>
              <a:t> of July Zombies</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7" name="Rectangle 16"/>
          <p:cNvSpPr>
            <a:spLocks noChangeArrowheads="1"/>
          </p:cNvSpPr>
          <p:nvPr/>
        </p:nvSpPr>
        <p:spPr bwMode="auto">
          <a:xfrm>
            <a:off x="1687513" y="1063625"/>
            <a:ext cx="854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*1763 - Colonists were not allowed to settle west of the Appalachian Mountains</a:t>
            </a:r>
          </a:p>
        </p:txBody>
      </p:sp>
      <p:sp>
        <p:nvSpPr>
          <p:cNvPr id="6" name="Freeform: Shape 5"/>
          <p:cNvSpPr/>
          <p:nvPr/>
        </p:nvSpPr>
        <p:spPr>
          <a:xfrm>
            <a:off x="1695450" y="2328863"/>
            <a:ext cx="2943225" cy="3827462"/>
          </a:xfrm>
          <a:custGeom>
            <a:avLst/>
            <a:gdLst>
              <a:gd name="connsiteX0" fmla="*/ 699272 w 2942852"/>
              <a:gd name="connsiteY0" fmla="*/ 3742441 h 3827282"/>
              <a:gd name="connsiteX1" fmla="*/ 652138 w 2942852"/>
              <a:gd name="connsiteY1" fmla="*/ 3770721 h 3827282"/>
              <a:gd name="connsiteX2" fmla="*/ 557870 w 2942852"/>
              <a:gd name="connsiteY2" fmla="*/ 3799002 h 3827282"/>
              <a:gd name="connsiteX3" fmla="*/ 529590 w 2942852"/>
              <a:gd name="connsiteY3" fmla="*/ 3808428 h 3827282"/>
              <a:gd name="connsiteX4" fmla="*/ 454175 w 2942852"/>
              <a:gd name="connsiteY4" fmla="*/ 3827282 h 3827282"/>
              <a:gd name="connsiteX5" fmla="*/ 322200 w 2942852"/>
              <a:gd name="connsiteY5" fmla="*/ 3808428 h 3827282"/>
              <a:gd name="connsiteX6" fmla="*/ 265639 w 2942852"/>
              <a:gd name="connsiteY6" fmla="*/ 3780148 h 3827282"/>
              <a:gd name="connsiteX7" fmla="*/ 218505 w 2942852"/>
              <a:gd name="connsiteY7" fmla="*/ 3770721 h 3827282"/>
              <a:gd name="connsiteX8" fmla="*/ 161944 w 2942852"/>
              <a:gd name="connsiteY8" fmla="*/ 3751868 h 3827282"/>
              <a:gd name="connsiteX9" fmla="*/ 133664 w 2942852"/>
              <a:gd name="connsiteY9" fmla="*/ 3733014 h 3827282"/>
              <a:gd name="connsiteX10" fmla="*/ 77103 w 2942852"/>
              <a:gd name="connsiteY10" fmla="*/ 3714160 h 3827282"/>
              <a:gd name="connsiteX11" fmla="*/ 58250 w 2942852"/>
              <a:gd name="connsiteY11" fmla="*/ 3685880 h 3827282"/>
              <a:gd name="connsiteX12" fmla="*/ 58250 w 2942852"/>
              <a:gd name="connsiteY12" fmla="*/ 3459637 h 3827282"/>
              <a:gd name="connsiteX13" fmla="*/ 77103 w 2942852"/>
              <a:gd name="connsiteY13" fmla="*/ 3403076 h 3827282"/>
              <a:gd name="connsiteX14" fmla="*/ 48823 w 2942852"/>
              <a:gd name="connsiteY14" fmla="*/ 3337088 h 3827282"/>
              <a:gd name="connsiteX15" fmla="*/ 20542 w 2942852"/>
              <a:gd name="connsiteY15" fmla="*/ 3327661 h 3827282"/>
              <a:gd name="connsiteX16" fmla="*/ 11116 w 2942852"/>
              <a:gd name="connsiteY16" fmla="*/ 3176833 h 3827282"/>
              <a:gd name="connsiteX17" fmla="*/ 20542 w 2942852"/>
              <a:gd name="connsiteY17" fmla="*/ 3148552 h 3827282"/>
              <a:gd name="connsiteX18" fmla="*/ 58250 w 2942852"/>
              <a:gd name="connsiteY18" fmla="*/ 3091991 h 3827282"/>
              <a:gd name="connsiteX19" fmla="*/ 77103 w 2942852"/>
              <a:gd name="connsiteY19" fmla="*/ 3035431 h 3827282"/>
              <a:gd name="connsiteX20" fmla="*/ 114810 w 2942852"/>
              <a:gd name="connsiteY20" fmla="*/ 2978870 h 3827282"/>
              <a:gd name="connsiteX21" fmla="*/ 133664 w 2942852"/>
              <a:gd name="connsiteY21" fmla="*/ 2950589 h 3827282"/>
              <a:gd name="connsiteX22" fmla="*/ 143091 w 2942852"/>
              <a:gd name="connsiteY22" fmla="*/ 2922309 h 3827282"/>
              <a:gd name="connsiteX23" fmla="*/ 161944 w 2942852"/>
              <a:gd name="connsiteY23" fmla="*/ 2894028 h 3827282"/>
              <a:gd name="connsiteX24" fmla="*/ 190225 w 2942852"/>
              <a:gd name="connsiteY24" fmla="*/ 2837468 h 3827282"/>
              <a:gd name="connsiteX25" fmla="*/ 218505 w 2942852"/>
              <a:gd name="connsiteY25" fmla="*/ 2828041 h 3827282"/>
              <a:gd name="connsiteX26" fmla="*/ 246786 w 2942852"/>
              <a:gd name="connsiteY26" fmla="*/ 2809187 h 3827282"/>
              <a:gd name="connsiteX27" fmla="*/ 303346 w 2942852"/>
              <a:gd name="connsiteY27" fmla="*/ 2790334 h 3827282"/>
              <a:gd name="connsiteX28" fmla="*/ 331627 w 2942852"/>
              <a:gd name="connsiteY28" fmla="*/ 2771480 h 3827282"/>
              <a:gd name="connsiteX29" fmla="*/ 341054 w 2942852"/>
              <a:gd name="connsiteY29" fmla="*/ 2743200 h 3827282"/>
              <a:gd name="connsiteX30" fmla="*/ 397615 w 2942852"/>
              <a:gd name="connsiteY30" fmla="*/ 2724346 h 3827282"/>
              <a:gd name="connsiteX31" fmla="*/ 425895 w 2942852"/>
              <a:gd name="connsiteY31" fmla="*/ 2714919 h 3827282"/>
              <a:gd name="connsiteX32" fmla="*/ 454175 w 2942852"/>
              <a:gd name="connsiteY32" fmla="*/ 2705492 h 3827282"/>
              <a:gd name="connsiteX33" fmla="*/ 473029 w 2942852"/>
              <a:gd name="connsiteY33" fmla="*/ 2677212 h 3827282"/>
              <a:gd name="connsiteX34" fmla="*/ 501309 w 2942852"/>
              <a:gd name="connsiteY34" fmla="*/ 2667785 h 3827282"/>
              <a:gd name="connsiteX35" fmla="*/ 529590 w 2942852"/>
              <a:gd name="connsiteY35" fmla="*/ 2648932 h 3827282"/>
              <a:gd name="connsiteX36" fmla="*/ 557870 w 2942852"/>
              <a:gd name="connsiteY36" fmla="*/ 2639505 h 3827282"/>
              <a:gd name="connsiteX37" fmla="*/ 614431 w 2942852"/>
              <a:gd name="connsiteY37" fmla="*/ 2601798 h 3827282"/>
              <a:gd name="connsiteX38" fmla="*/ 633285 w 2942852"/>
              <a:gd name="connsiteY38" fmla="*/ 2573517 h 3827282"/>
              <a:gd name="connsiteX39" fmla="*/ 689845 w 2942852"/>
              <a:gd name="connsiteY39" fmla="*/ 2535810 h 3827282"/>
              <a:gd name="connsiteX40" fmla="*/ 708699 w 2942852"/>
              <a:gd name="connsiteY40" fmla="*/ 2479249 h 3827282"/>
              <a:gd name="connsiteX41" fmla="*/ 736979 w 2942852"/>
              <a:gd name="connsiteY41" fmla="*/ 2422688 h 3827282"/>
              <a:gd name="connsiteX42" fmla="*/ 793540 w 2942852"/>
              <a:gd name="connsiteY42" fmla="*/ 2403835 h 3827282"/>
              <a:gd name="connsiteX43" fmla="*/ 850101 w 2942852"/>
              <a:gd name="connsiteY43" fmla="*/ 2366127 h 3827282"/>
              <a:gd name="connsiteX44" fmla="*/ 878382 w 2942852"/>
              <a:gd name="connsiteY44" fmla="*/ 2337847 h 3827282"/>
              <a:gd name="connsiteX45" fmla="*/ 897235 w 2942852"/>
              <a:gd name="connsiteY45" fmla="*/ 2309567 h 3827282"/>
              <a:gd name="connsiteX46" fmla="*/ 925516 w 2942852"/>
              <a:gd name="connsiteY46" fmla="*/ 2290713 h 3827282"/>
              <a:gd name="connsiteX47" fmla="*/ 953796 w 2942852"/>
              <a:gd name="connsiteY47" fmla="*/ 2205872 h 3827282"/>
              <a:gd name="connsiteX48" fmla="*/ 982076 w 2942852"/>
              <a:gd name="connsiteY48" fmla="*/ 2149311 h 3827282"/>
              <a:gd name="connsiteX49" fmla="*/ 1038637 w 2942852"/>
              <a:gd name="connsiteY49" fmla="*/ 2111604 h 3827282"/>
              <a:gd name="connsiteX50" fmla="*/ 1057491 w 2942852"/>
              <a:gd name="connsiteY50" fmla="*/ 2055043 h 3827282"/>
              <a:gd name="connsiteX51" fmla="*/ 1066918 w 2942852"/>
              <a:gd name="connsiteY51" fmla="*/ 2026763 h 3827282"/>
              <a:gd name="connsiteX52" fmla="*/ 1085771 w 2942852"/>
              <a:gd name="connsiteY52" fmla="*/ 1951348 h 3827282"/>
              <a:gd name="connsiteX53" fmla="*/ 1095198 w 2942852"/>
              <a:gd name="connsiteY53" fmla="*/ 1866507 h 3827282"/>
              <a:gd name="connsiteX54" fmla="*/ 1123478 w 2942852"/>
              <a:gd name="connsiteY54" fmla="*/ 1743958 h 3827282"/>
              <a:gd name="connsiteX55" fmla="*/ 1132905 w 2942852"/>
              <a:gd name="connsiteY55" fmla="*/ 1649690 h 3827282"/>
              <a:gd name="connsiteX56" fmla="*/ 1161186 w 2942852"/>
              <a:gd name="connsiteY56" fmla="*/ 1555422 h 3827282"/>
              <a:gd name="connsiteX57" fmla="*/ 1180039 w 2942852"/>
              <a:gd name="connsiteY57" fmla="*/ 1498861 h 3827282"/>
              <a:gd name="connsiteX58" fmla="*/ 1217746 w 2942852"/>
              <a:gd name="connsiteY58" fmla="*/ 1442301 h 3827282"/>
              <a:gd name="connsiteX59" fmla="*/ 1264880 w 2942852"/>
              <a:gd name="connsiteY59" fmla="*/ 1357459 h 3827282"/>
              <a:gd name="connsiteX60" fmla="*/ 1283734 w 2942852"/>
              <a:gd name="connsiteY60" fmla="*/ 1329179 h 3827282"/>
              <a:gd name="connsiteX61" fmla="*/ 1302588 w 2942852"/>
              <a:gd name="connsiteY61" fmla="*/ 1300899 h 3827282"/>
              <a:gd name="connsiteX62" fmla="*/ 1330868 w 2942852"/>
              <a:gd name="connsiteY62" fmla="*/ 1291472 h 3827282"/>
              <a:gd name="connsiteX63" fmla="*/ 1387429 w 2942852"/>
              <a:gd name="connsiteY63" fmla="*/ 1253765 h 3827282"/>
              <a:gd name="connsiteX64" fmla="*/ 1462843 w 2942852"/>
              <a:gd name="connsiteY64" fmla="*/ 1187777 h 3827282"/>
              <a:gd name="connsiteX65" fmla="*/ 1491124 w 2942852"/>
              <a:gd name="connsiteY65" fmla="*/ 1168923 h 3827282"/>
              <a:gd name="connsiteX66" fmla="*/ 1547685 w 2942852"/>
              <a:gd name="connsiteY66" fmla="*/ 1150070 h 3827282"/>
              <a:gd name="connsiteX67" fmla="*/ 1566538 w 2942852"/>
              <a:gd name="connsiteY67" fmla="*/ 1121789 h 3827282"/>
              <a:gd name="connsiteX68" fmla="*/ 1660806 w 2942852"/>
              <a:gd name="connsiteY68" fmla="*/ 1084082 h 3827282"/>
              <a:gd name="connsiteX69" fmla="*/ 1717367 w 2942852"/>
              <a:gd name="connsiteY69" fmla="*/ 1065228 h 3827282"/>
              <a:gd name="connsiteX70" fmla="*/ 1792782 w 2942852"/>
              <a:gd name="connsiteY70" fmla="*/ 1018094 h 3827282"/>
              <a:gd name="connsiteX71" fmla="*/ 1821062 w 2942852"/>
              <a:gd name="connsiteY71" fmla="*/ 1008668 h 3827282"/>
              <a:gd name="connsiteX72" fmla="*/ 1877623 w 2942852"/>
              <a:gd name="connsiteY72" fmla="*/ 970960 h 3827282"/>
              <a:gd name="connsiteX73" fmla="*/ 1905903 w 2942852"/>
              <a:gd name="connsiteY73" fmla="*/ 952107 h 3827282"/>
              <a:gd name="connsiteX74" fmla="*/ 1962464 w 2942852"/>
              <a:gd name="connsiteY74" fmla="*/ 933253 h 3827282"/>
              <a:gd name="connsiteX75" fmla="*/ 1990744 w 2942852"/>
              <a:gd name="connsiteY75" fmla="*/ 923826 h 3827282"/>
              <a:gd name="connsiteX76" fmla="*/ 2019025 w 2942852"/>
              <a:gd name="connsiteY76" fmla="*/ 914400 h 3827282"/>
              <a:gd name="connsiteX77" fmla="*/ 2047305 w 2942852"/>
              <a:gd name="connsiteY77" fmla="*/ 895546 h 3827282"/>
              <a:gd name="connsiteX78" fmla="*/ 2075586 w 2942852"/>
              <a:gd name="connsiteY78" fmla="*/ 886119 h 3827282"/>
              <a:gd name="connsiteX79" fmla="*/ 2132146 w 2942852"/>
              <a:gd name="connsiteY79" fmla="*/ 848412 h 3827282"/>
              <a:gd name="connsiteX80" fmla="*/ 2188707 w 2942852"/>
              <a:gd name="connsiteY80" fmla="*/ 829558 h 3827282"/>
              <a:gd name="connsiteX81" fmla="*/ 2216988 w 2942852"/>
              <a:gd name="connsiteY81" fmla="*/ 820132 h 3827282"/>
              <a:gd name="connsiteX82" fmla="*/ 2301829 w 2942852"/>
              <a:gd name="connsiteY82" fmla="*/ 782424 h 3827282"/>
              <a:gd name="connsiteX83" fmla="*/ 2330109 w 2942852"/>
              <a:gd name="connsiteY83" fmla="*/ 772998 h 3827282"/>
              <a:gd name="connsiteX84" fmla="*/ 2414951 w 2942852"/>
              <a:gd name="connsiteY84" fmla="*/ 754144 h 3827282"/>
              <a:gd name="connsiteX85" fmla="*/ 2443231 w 2942852"/>
              <a:gd name="connsiteY85" fmla="*/ 735290 h 3827282"/>
              <a:gd name="connsiteX86" fmla="*/ 2499792 w 2942852"/>
              <a:gd name="connsiteY86" fmla="*/ 716437 h 3827282"/>
              <a:gd name="connsiteX87" fmla="*/ 2528072 w 2942852"/>
              <a:gd name="connsiteY87" fmla="*/ 697583 h 3827282"/>
              <a:gd name="connsiteX88" fmla="*/ 2556353 w 2942852"/>
              <a:gd name="connsiteY88" fmla="*/ 688156 h 3827282"/>
              <a:gd name="connsiteX89" fmla="*/ 2565779 w 2942852"/>
              <a:gd name="connsiteY89" fmla="*/ 659876 h 3827282"/>
              <a:gd name="connsiteX90" fmla="*/ 2594060 w 2942852"/>
              <a:gd name="connsiteY90" fmla="*/ 641022 h 3827282"/>
              <a:gd name="connsiteX91" fmla="*/ 2650621 w 2942852"/>
              <a:gd name="connsiteY91" fmla="*/ 584461 h 3827282"/>
              <a:gd name="connsiteX92" fmla="*/ 2697755 w 2942852"/>
              <a:gd name="connsiteY92" fmla="*/ 499620 h 3827282"/>
              <a:gd name="connsiteX93" fmla="*/ 2716608 w 2942852"/>
              <a:gd name="connsiteY93" fmla="*/ 471340 h 3827282"/>
              <a:gd name="connsiteX94" fmla="*/ 2744889 w 2942852"/>
              <a:gd name="connsiteY94" fmla="*/ 452486 h 3827282"/>
              <a:gd name="connsiteX95" fmla="*/ 2763742 w 2942852"/>
              <a:gd name="connsiteY95" fmla="*/ 395925 h 3827282"/>
              <a:gd name="connsiteX96" fmla="*/ 2782596 w 2942852"/>
              <a:gd name="connsiteY96" fmla="*/ 367645 h 3827282"/>
              <a:gd name="connsiteX97" fmla="*/ 2810876 w 2942852"/>
              <a:gd name="connsiteY97" fmla="*/ 311084 h 3827282"/>
              <a:gd name="connsiteX98" fmla="*/ 2829730 w 2942852"/>
              <a:gd name="connsiteY98" fmla="*/ 235670 h 3827282"/>
              <a:gd name="connsiteX99" fmla="*/ 2848584 w 2942852"/>
              <a:gd name="connsiteY99" fmla="*/ 160255 h 3827282"/>
              <a:gd name="connsiteX100" fmla="*/ 2867437 w 2942852"/>
              <a:gd name="connsiteY100" fmla="*/ 131975 h 3827282"/>
              <a:gd name="connsiteX101" fmla="*/ 2886291 w 2942852"/>
              <a:gd name="connsiteY101" fmla="*/ 75414 h 3827282"/>
              <a:gd name="connsiteX102" fmla="*/ 2905144 w 2942852"/>
              <a:gd name="connsiteY102" fmla="*/ 47134 h 3827282"/>
              <a:gd name="connsiteX103" fmla="*/ 2914571 w 2942852"/>
              <a:gd name="connsiteY103" fmla="*/ 18853 h 3827282"/>
              <a:gd name="connsiteX104" fmla="*/ 2942852 w 2942852"/>
              <a:gd name="connsiteY104" fmla="*/ 0 h 382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942852" h="3827282">
                <a:moveTo>
                  <a:pt x="699272" y="3742441"/>
                </a:moveTo>
                <a:cubicBezTo>
                  <a:pt x="683561" y="3751868"/>
                  <a:pt x="668818" y="3763139"/>
                  <a:pt x="652138" y="3770721"/>
                </a:cubicBezTo>
                <a:cubicBezTo>
                  <a:pt x="614230" y="3787952"/>
                  <a:pt x="594685" y="3788484"/>
                  <a:pt x="557870" y="3799002"/>
                </a:cubicBezTo>
                <a:cubicBezTo>
                  <a:pt x="548316" y="3801732"/>
                  <a:pt x="539176" y="3805814"/>
                  <a:pt x="529590" y="3808428"/>
                </a:cubicBezTo>
                <a:cubicBezTo>
                  <a:pt x="504591" y="3815246"/>
                  <a:pt x="454175" y="3827282"/>
                  <a:pt x="454175" y="3827282"/>
                </a:cubicBezTo>
                <a:cubicBezTo>
                  <a:pt x="437547" y="3825619"/>
                  <a:pt x="353402" y="3821800"/>
                  <a:pt x="322200" y="3808428"/>
                </a:cubicBezTo>
                <a:cubicBezTo>
                  <a:pt x="257687" y="3780780"/>
                  <a:pt x="329196" y="3796037"/>
                  <a:pt x="265639" y="3780148"/>
                </a:cubicBezTo>
                <a:cubicBezTo>
                  <a:pt x="250095" y="3776262"/>
                  <a:pt x="233963" y="3774937"/>
                  <a:pt x="218505" y="3770721"/>
                </a:cubicBezTo>
                <a:cubicBezTo>
                  <a:pt x="199332" y="3765492"/>
                  <a:pt x="161944" y="3751868"/>
                  <a:pt x="161944" y="3751868"/>
                </a:cubicBezTo>
                <a:cubicBezTo>
                  <a:pt x="152517" y="3745583"/>
                  <a:pt x="144017" y="3737615"/>
                  <a:pt x="133664" y="3733014"/>
                </a:cubicBezTo>
                <a:cubicBezTo>
                  <a:pt x="115503" y="3724942"/>
                  <a:pt x="77103" y="3714160"/>
                  <a:pt x="77103" y="3714160"/>
                </a:cubicBezTo>
                <a:cubicBezTo>
                  <a:pt x="70819" y="3704733"/>
                  <a:pt x="63317" y="3696013"/>
                  <a:pt x="58250" y="3685880"/>
                </a:cubicBezTo>
                <a:cubicBezTo>
                  <a:pt x="26800" y="3622980"/>
                  <a:pt x="55874" y="3481025"/>
                  <a:pt x="58250" y="3459637"/>
                </a:cubicBezTo>
                <a:cubicBezTo>
                  <a:pt x="60445" y="3439885"/>
                  <a:pt x="77103" y="3403076"/>
                  <a:pt x="77103" y="3403076"/>
                </a:cubicBezTo>
                <a:cubicBezTo>
                  <a:pt x="71443" y="3380435"/>
                  <a:pt x="69166" y="3353362"/>
                  <a:pt x="48823" y="3337088"/>
                </a:cubicBezTo>
                <a:cubicBezTo>
                  <a:pt x="41064" y="3330880"/>
                  <a:pt x="29969" y="3330803"/>
                  <a:pt x="20542" y="3327661"/>
                </a:cubicBezTo>
                <a:cubicBezTo>
                  <a:pt x="-5653" y="3249073"/>
                  <a:pt x="-4489" y="3278272"/>
                  <a:pt x="11116" y="3176833"/>
                </a:cubicBezTo>
                <a:cubicBezTo>
                  <a:pt x="12627" y="3167012"/>
                  <a:pt x="15716" y="3157238"/>
                  <a:pt x="20542" y="3148552"/>
                </a:cubicBezTo>
                <a:cubicBezTo>
                  <a:pt x="31546" y="3128744"/>
                  <a:pt x="58250" y="3091991"/>
                  <a:pt x="58250" y="3091991"/>
                </a:cubicBezTo>
                <a:cubicBezTo>
                  <a:pt x="64534" y="3073138"/>
                  <a:pt x="66079" y="3051966"/>
                  <a:pt x="77103" y="3035431"/>
                </a:cubicBezTo>
                <a:lnTo>
                  <a:pt x="114810" y="2978870"/>
                </a:lnTo>
                <a:cubicBezTo>
                  <a:pt x="121095" y="2969443"/>
                  <a:pt x="130081" y="2961337"/>
                  <a:pt x="133664" y="2950589"/>
                </a:cubicBezTo>
                <a:cubicBezTo>
                  <a:pt x="136806" y="2941162"/>
                  <a:pt x="138647" y="2931197"/>
                  <a:pt x="143091" y="2922309"/>
                </a:cubicBezTo>
                <a:cubicBezTo>
                  <a:pt x="148158" y="2912175"/>
                  <a:pt x="156877" y="2904162"/>
                  <a:pt x="161944" y="2894028"/>
                </a:cubicBezTo>
                <a:cubicBezTo>
                  <a:pt x="173329" y="2871258"/>
                  <a:pt x="167712" y="2855478"/>
                  <a:pt x="190225" y="2837468"/>
                </a:cubicBezTo>
                <a:cubicBezTo>
                  <a:pt x="197984" y="2831261"/>
                  <a:pt x="209617" y="2832485"/>
                  <a:pt x="218505" y="2828041"/>
                </a:cubicBezTo>
                <a:cubicBezTo>
                  <a:pt x="228639" y="2822974"/>
                  <a:pt x="236433" y="2813788"/>
                  <a:pt x="246786" y="2809187"/>
                </a:cubicBezTo>
                <a:cubicBezTo>
                  <a:pt x="264946" y="2801116"/>
                  <a:pt x="303346" y="2790334"/>
                  <a:pt x="303346" y="2790334"/>
                </a:cubicBezTo>
                <a:cubicBezTo>
                  <a:pt x="312773" y="2784049"/>
                  <a:pt x="324549" y="2780327"/>
                  <a:pt x="331627" y="2771480"/>
                </a:cubicBezTo>
                <a:cubicBezTo>
                  <a:pt x="337834" y="2763721"/>
                  <a:pt x="332968" y="2748976"/>
                  <a:pt x="341054" y="2743200"/>
                </a:cubicBezTo>
                <a:cubicBezTo>
                  <a:pt x="357226" y="2731649"/>
                  <a:pt x="378761" y="2730631"/>
                  <a:pt x="397615" y="2724346"/>
                </a:cubicBezTo>
                <a:lnTo>
                  <a:pt x="425895" y="2714919"/>
                </a:lnTo>
                <a:lnTo>
                  <a:pt x="454175" y="2705492"/>
                </a:lnTo>
                <a:cubicBezTo>
                  <a:pt x="460460" y="2696065"/>
                  <a:pt x="464182" y="2684290"/>
                  <a:pt x="473029" y="2677212"/>
                </a:cubicBezTo>
                <a:cubicBezTo>
                  <a:pt x="480788" y="2671005"/>
                  <a:pt x="492421" y="2672229"/>
                  <a:pt x="501309" y="2667785"/>
                </a:cubicBezTo>
                <a:cubicBezTo>
                  <a:pt x="511443" y="2662718"/>
                  <a:pt x="519456" y="2653999"/>
                  <a:pt x="529590" y="2648932"/>
                </a:cubicBezTo>
                <a:cubicBezTo>
                  <a:pt x="538478" y="2644488"/>
                  <a:pt x="549184" y="2644331"/>
                  <a:pt x="557870" y="2639505"/>
                </a:cubicBezTo>
                <a:cubicBezTo>
                  <a:pt x="577678" y="2628501"/>
                  <a:pt x="614431" y="2601798"/>
                  <a:pt x="614431" y="2601798"/>
                </a:cubicBezTo>
                <a:cubicBezTo>
                  <a:pt x="620716" y="2592371"/>
                  <a:pt x="624758" y="2580978"/>
                  <a:pt x="633285" y="2573517"/>
                </a:cubicBezTo>
                <a:cubicBezTo>
                  <a:pt x="650338" y="2558596"/>
                  <a:pt x="689845" y="2535810"/>
                  <a:pt x="689845" y="2535810"/>
                </a:cubicBezTo>
                <a:lnTo>
                  <a:pt x="708699" y="2479249"/>
                </a:lnTo>
                <a:cubicBezTo>
                  <a:pt x="713835" y="2463841"/>
                  <a:pt x="721592" y="2432305"/>
                  <a:pt x="736979" y="2422688"/>
                </a:cubicBezTo>
                <a:cubicBezTo>
                  <a:pt x="753832" y="2412155"/>
                  <a:pt x="793540" y="2403835"/>
                  <a:pt x="793540" y="2403835"/>
                </a:cubicBezTo>
                <a:cubicBezTo>
                  <a:pt x="812394" y="2391266"/>
                  <a:pt x="834078" y="2382149"/>
                  <a:pt x="850101" y="2366127"/>
                </a:cubicBezTo>
                <a:cubicBezTo>
                  <a:pt x="859528" y="2356700"/>
                  <a:pt x="869847" y="2348089"/>
                  <a:pt x="878382" y="2337847"/>
                </a:cubicBezTo>
                <a:cubicBezTo>
                  <a:pt x="885635" y="2329144"/>
                  <a:pt x="889224" y="2317578"/>
                  <a:pt x="897235" y="2309567"/>
                </a:cubicBezTo>
                <a:cubicBezTo>
                  <a:pt x="905246" y="2301556"/>
                  <a:pt x="916089" y="2296998"/>
                  <a:pt x="925516" y="2290713"/>
                </a:cubicBezTo>
                <a:lnTo>
                  <a:pt x="953796" y="2205872"/>
                </a:lnTo>
                <a:cubicBezTo>
                  <a:pt x="960520" y="2185700"/>
                  <a:pt x="964877" y="2164360"/>
                  <a:pt x="982076" y="2149311"/>
                </a:cubicBezTo>
                <a:cubicBezTo>
                  <a:pt x="999129" y="2134390"/>
                  <a:pt x="1038637" y="2111604"/>
                  <a:pt x="1038637" y="2111604"/>
                </a:cubicBezTo>
                <a:lnTo>
                  <a:pt x="1057491" y="2055043"/>
                </a:lnTo>
                <a:cubicBezTo>
                  <a:pt x="1060633" y="2045616"/>
                  <a:pt x="1064508" y="2036403"/>
                  <a:pt x="1066918" y="2026763"/>
                </a:cubicBezTo>
                <a:lnTo>
                  <a:pt x="1085771" y="1951348"/>
                </a:lnTo>
                <a:cubicBezTo>
                  <a:pt x="1088913" y="1923068"/>
                  <a:pt x="1090760" y="1894613"/>
                  <a:pt x="1095198" y="1866507"/>
                </a:cubicBezTo>
                <a:cubicBezTo>
                  <a:pt x="1107679" y="1787464"/>
                  <a:pt x="1106500" y="1794897"/>
                  <a:pt x="1123478" y="1743958"/>
                </a:cubicBezTo>
                <a:cubicBezTo>
                  <a:pt x="1126620" y="1712535"/>
                  <a:pt x="1128439" y="1680952"/>
                  <a:pt x="1132905" y="1649690"/>
                </a:cubicBezTo>
                <a:cubicBezTo>
                  <a:pt x="1136467" y="1624758"/>
                  <a:pt x="1154626" y="1575103"/>
                  <a:pt x="1161186" y="1555422"/>
                </a:cubicBezTo>
                <a:cubicBezTo>
                  <a:pt x="1161187" y="1555418"/>
                  <a:pt x="1180037" y="1498864"/>
                  <a:pt x="1180039" y="1498861"/>
                </a:cubicBezTo>
                <a:cubicBezTo>
                  <a:pt x="1192608" y="1480008"/>
                  <a:pt x="1210581" y="1463797"/>
                  <a:pt x="1217746" y="1442301"/>
                </a:cubicBezTo>
                <a:cubicBezTo>
                  <a:pt x="1234338" y="1392524"/>
                  <a:pt x="1221662" y="1422286"/>
                  <a:pt x="1264880" y="1357459"/>
                </a:cubicBezTo>
                <a:lnTo>
                  <a:pt x="1283734" y="1329179"/>
                </a:lnTo>
                <a:cubicBezTo>
                  <a:pt x="1290019" y="1319752"/>
                  <a:pt x="1291840" y="1304482"/>
                  <a:pt x="1302588" y="1300899"/>
                </a:cubicBezTo>
                <a:cubicBezTo>
                  <a:pt x="1312015" y="1297757"/>
                  <a:pt x="1322182" y="1296298"/>
                  <a:pt x="1330868" y="1291472"/>
                </a:cubicBezTo>
                <a:cubicBezTo>
                  <a:pt x="1350676" y="1280468"/>
                  <a:pt x="1387429" y="1253765"/>
                  <a:pt x="1387429" y="1253765"/>
                </a:cubicBezTo>
                <a:cubicBezTo>
                  <a:pt x="1418852" y="1206631"/>
                  <a:pt x="1396856" y="1231768"/>
                  <a:pt x="1462843" y="1187777"/>
                </a:cubicBezTo>
                <a:cubicBezTo>
                  <a:pt x="1472270" y="1181492"/>
                  <a:pt x="1480376" y="1172506"/>
                  <a:pt x="1491124" y="1168923"/>
                </a:cubicBezTo>
                <a:lnTo>
                  <a:pt x="1547685" y="1150070"/>
                </a:lnTo>
                <a:cubicBezTo>
                  <a:pt x="1553969" y="1140643"/>
                  <a:pt x="1558527" y="1129800"/>
                  <a:pt x="1566538" y="1121789"/>
                </a:cubicBezTo>
                <a:cubicBezTo>
                  <a:pt x="1592044" y="1096283"/>
                  <a:pt x="1628390" y="1093807"/>
                  <a:pt x="1660806" y="1084082"/>
                </a:cubicBezTo>
                <a:cubicBezTo>
                  <a:pt x="1679841" y="1078371"/>
                  <a:pt x="1717367" y="1065228"/>
                  <a:pt x="1717367" y="1065228"/>
                </a:cubicBezTo>
                <a:cubicBezTo>
                  <a:pt x="1747245" y="1020413"/>
                  <a:pt x="1725473" y="1040530"/>
                  <a:pt x="1792782" y="1018094"/>
                </a:cubicBezTo>
                <a:lnTo>
                  <a:pt x="1821062" y="1008668"/>
                </a:lnTo>
                <a:lnTo>
                  <a:pt x="1877623" y="970960"/>
                </a:lnTo>
                <a:cubicBezTo>
                  <a:pt x="1887050" y="964676"/>
                  <a:pt x="1895155" y="955690"/>
                  <a:pt x="1905903" y="952107"/>
                </a:cubicBezTo>
                <a:lnTo>
                  <a:pt x="1962464" y="933253"/>
                </a:lnTo>
                <a:lnTo>
                  <a:pt x="1990744" y="923826"/>
                </a:lnTo>
                <a:lnTo>
                  <a:pt x="2019025" y="914400"/>
                </a:lnTo>
                <a:cubicBezTo>
                  <a:pt x="2028452" y="908115"/>
                  <a:pt x="2037172" y="900613"/>
                  <a:pt x="2047305" y="895546"/>
                </a:cubicBezTo>
                <a:cubicBezTo>
                  <a:pt x="2056193" y="891102"/>
                  <a:pt x="2067827" y="892327"/>
                  <a:pt x="2075586" y="886119"/>
                </a:cubicBezTo>
                <a:cubicBezTo>
                  <a:pt x="2142342" y="832715"/>
                  <a:pt x="2036886" y="876990"/>
                  <a:pt x="2132146" y="848412"/>
                </a:cubicBezTo>
                <a:cubicBezTo>
                  <a:pt x="2151181" y="842701"/>
                  <a:pt x="2169853" y="835842"/>
                  <a:pt x="2188707" y="829558"/>
                </a:cubicBezTo>
                <a:lnTo>
                  <a:pt x="2216988" y="820132"/>
                </a:lnTo>
                <a:cubicBezTo>
                  <a:pt x="2261802" y="790255"/>
                  <a:pt x="2234522" y="804859"/>
                  <a:pt x="2301829" y="782424"/>
                </a:cubicBezTo>
                <a:cubicBezTo>
                  <a:pt x="2311256" y="779282"/>
                  <a:pt x="2320308" y="774632"/>
                  <a:pt x="2330109" y="772998"/>
                </a:cubicBezTo>
                <a:cubicBezTo>
                  <a:pt x="2396472" y="761937"/>
                  <a:pt x="2368537" y="769615"/>
                  <a:pt x="2414951" y="754144"/>
                </a:cubicBezTo>
                <a:cubicBezTo>
                  <a:pt x="2424378" y="747859"/>
                  <a:pt x="2432878" y="739891"/>
                  <a:pt x="2443231" y="735290"/>
                </a:cubicBezTo>
                <a:cubicBezTo>
                  <a:pt x="2461392" y="727219"/>
                  <a:pt x="2499792" y="716437"/>
                  <a:pt x="2499792" y="716437"/>
                </a:cubicBezTo>
                <a:cubicBezTo>
                  <a:pt x="2509219" y="710152"/>
                  <a:pt x="2517939" y="702650"/>
                  <a:pt x="2528072" y="697583"/>
                </a:cubicBezTo>
                <a:cubicBezTo>
                  <a:pt x="2536960" y="693139"/>
                  <a:pt x="2549327" y="695182"/>
                  <a:pt x="2556353" y="688156"/>
                </a:cubicBezTo>
                <a:cubicBezTo>
                  <a:pt x="2563379" y="681130"/>
                  <a:pt x="2559572" y="667635"/>
                  <a:pt x="2565779" y="659876"/>
                </a:cubicBezTo>
                <a:cubicBezTo>
                  <a:pt x="2572857" y="651029"/>
                  <a:pt x="2585592" y="648549"/>
                  <a:pt x="2594060" y="641022"/>
                </a:cubicBezTo>
                <a:cubicBezTo>
                  <a:pt x="2613988" y="623308"/>
                  <a:pt x="2650621" y="584461"/>
                  <a:pt x="2650621" y="584461"/>
                </a:cubicBezTo>
                <a:cubicBezTo>
                  <a:pt x="2667214" y="534684"/>
                  <a:pt x="2654536" y="564449"/>
                  <a:pt x="2697755" y="499620"/>
                </a:cubicBezTo>
                <a:cubicBezTo>
                  <a:pt x="2704039" y="490193"/>
                  <a:pt x="2707181" y="477624"/>
                  <a:pt x="2716608" y="471340"/>
                </a:cubicBezTo>
                <a:lnTo>
                  <a:pt x="2744889" y="452486"/>
                </a:lnTo>
                <a:cubicBezTo>
                  <a:pt x="2751173" y="433632"/>
                  <a:pt x="2752718" y="412461"/>
                  <a:pt x="2763742" y="395925"/>
                </a:cubicBezTo>
                <a:cubicBezTo>
                  <a:pt x="2770027" y="386498"/>
                  <a:pt x="2777529" y="377778"/>
                  <a:pt x="2782596" y="367645"/>
                </a:cubicBezTo>
                <a:cubicBezTo>
                  <a:pt x="2821633" y="289575"/>
                  <a:pt x="2756836" y="392148"/>
                  <a:pt x="2810876" y="311084"/>
                </a:cubicBezTo>
                <a:cubicBezTo>
                  <a:pt x="2817161" y="285946"/>
                  <a:pt x="2824648" y="261078"/>
                  <a:pt x="2829730" y="235670"/>
                </a:cubicBezTo>
                <a:cubicBezTo>
                  <a:pt x="2833316" y="217742"/>
                  <a:pt x="2838922" y="179580"/>
                  <a:pt x="2848584" y="160255"/>
                </a:cubicBezTo>
                <a:cubicBezTo>
                  <a:pt x="2853651" y="150122"/>
                  <a:pt x="2862836" y="142328"/>
                  <a:pt x="2867437" y="131975"/>
                </a:cubicBezTo>
                <a:cubicBezTo>
                  <a:pt x="2875508" y="113814"/>
                  <a:pt x="2875267" y="91950"/>
                  <a:pt x="2886291" y="75414"/>
                </a:cubicBezTo>
                <a:cubicBezTo>
                  <a:pt x="2892575" y="65987"/>
                  <a:pt x="2900077" y="57267"/>
                  <a:pt x="2905144" y="47134"/>
                </a:cubicBezTo>
                <a:cubicBezTo>
                  <a:pt x="2909588" y="38246"/>
                  <a:pt x="2908363" y="26612"/>
                  <a:pt x="2914571" y="18853"/>
                </a:cubicBezTo>
                <a:cubicBezTo>
                  <a:pt x="2921649" y="10006"/>
                  <a:pt x="2942852" y="0"/>
                  <a:pt x="2942852"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2" name="TextBox 1"/>
          <p:cNvSpPr txBox="1">
            <a:spLocks noChangeArrowheads="1"/>
          </p:cNvSpPr>
          <p:nvPr/>
        </p:nvSpPr>
        <p:spPr bwMode="auto">
          <a:xfrm>
            <a:off x="5930900" y="7278688"/>
            <a:ext cx="277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Proclamation of 1763</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2" name="Rectangle 11"/>
          <p:cNvSpPr>
            <a:spLocks noChangeArrowheads="1"/>
          </p:cNvSpPr>
          <p:nvPr/>
        </p:nvSpPr>
        <p:spPr bwMode="auto">
          <a:xfrm>
            <a:off x="1628775" y="1597025"/>
            <a:ext cx="7261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latin typeface="Century Gothic" pitchFamily="34" charset="0"/>
                <a:ea typeface="KB3AlphaBasic" pitchFamily="2" charset="0"/>
                <a:cs typeface="KB3AlphaBasic" pitchFamily="2" charset="0"/>
              </a:rPr>
              <a:t>*April 1764 - Placed a tax on foreign (non-British) sugar and certain luxuries</a:t>
            </a:r>
          </a:p>
        </p:txBody>
      </p:sp>
      <p:sp>
        <p:nvSpPr>
          <p:cNvPr id="5125" name="TextBox 1"/>
          <p:cNvSpPr txBox="1">
            <a:spLocks noChangeArrowheads="1"/>
          </p:cNvSpPr>
          <p:nvPr/>
        </p:nvSpPr>
        <p:spPr bwMode="auto">
          <a:xfrm>
            <a:off x="6129338" y="6550025"/>
            <a:ext cx="2271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Sugar Act</a:t>
            </a:r>
            <a:endParaRPr lang="en-US" altLang="en-US"/>
          </a:p>
        </p:txBody>
      </p:sp>
      <p:sp>
        <p:nvSpPr>
          <p:cNvPr id="5126" name="TextBox 2"/>
          <p:cNvSpPr txBox="1">
            <a:spLocks noChangeArrowheads="1"/>
          </p:cNvSpPr>
          <p:nvPr/>
        </p:nvSpPr>
        <p:spPr bwMode="auto">
          <a:xfrm>
            <a:off x="6048375" y="6872288"/>
            <a:ext cx="209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Sugar Act Song #1</a:t>
            </a:r>
            <a:endParaRPr lang="en-US" altLang="en-US"/>
          </a:p>
        </p:txBody>
      </p:sp>
      <p:sp>
        <p:nvSpPr>
          <p:cNvPr id="5127" name="TextBox 5"/>
          <p:cNvSpPr txBox="1">
            <a:spLocks noChangeArrowheads="1"/>
          </p:cNvSpPr>
          <p:nvPr/>
        </p:nvSpPr>
        <p:spPr bwMode="auto">
          <a:xfrm>
            <a:off x="6048375" y="7197725"/>
            <a:ext cx="1963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5"/>
              </a:rPr>
              <a:t>Sugar Act Song #2</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0" name="Rectangle 9"/>
          <p:cNvSpPr>
            <a:spLocks noChangeArrowheads="1"/>
          </p:cNvSpPr>
          <p:nvPr/>
        </p:nvSpPr>
        <p:spPr bwMode="auto">
          <a:xfrm>
            <a:off x="3719513" y="1703388"/>
            <a:ext cx="58197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*March 1765 – Colonists had to provide shelter and food for the British soldiers</a:t>
            </a:r>
            <a:endParaRPr lang="en-US" altLang="en-US">
              <a:latin typeface="Century Gothic" pitchFamily="34" charset="0"/>
              <a:ea typeface="KB3AlphaBasic" pitchFamily="2" charset="0"/>
              <a:cs typeface="KB3AlphaBasic" pitchFamily="2" charset="0"/>
            </a:endParaRPr>
          </a:p>
        </p:txBody>
      </p:sp>
      <p:sp>
        <p:nvSpPr>
          <p:cNvPr id="6149" name="TextBox 1"/>
          <p:cNvSpPr txBox="1">
            <a:spLocks noChangeArrowheads="1"/>
          </p:cNvSpPr>
          <p:nvPr/>
        </p:nvSpPr>
        <p:spPr bwMode="auto">
          <a:xfrm>
            <a:off x="6029325" y="7053263"/>
            <a:ext cx="2312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The Quartering Act</a:t>
            </a:r>
            <a:endParaRPr lang="en-US" altLang="en-US"/>
          </a:p>
        </p:txBody>
      </p:sp>
      <p:sp>
        <p:nvSpPr>
          <p:cNvPr id="6150" name="TextBox 2"/>
          <p:cNvSpPr txBox="1">
            <a:spLocks noChangeArrowheads="1"/>
          </p:cNvSpPr>
          <p:nvPr/>
        </p:nvSpPr>
        <p:spPr bwMode="auto">
          <a:xfrm>
            <a:off x="5937250" y="7364413"/>
            <a:ext cx="3602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Proclamation from King George III</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1" name="Rectangle 10"/>
          <p:cNvSpPr>
            <a:spLocks noChangeArrowheads="1"/>
          </p:cNvSpPr>
          <p:nvPr/>
        </p:nvSpPr>
        <p:spPr bwMode="auto">
          <a:xfrm>
            <a:off x="1187450" y="1568450"/>
            <a:ext cx="8674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a:latin typeface="Century Gothic" pitchFamily="34" charset="0"/>
                <a:ea typeface="KB3AlphaBasic" pitchFamily="2" charset="0"/>
                <a:cs typeface="KB3AlphaBasic" pitchFamily="2" charset="0"/>
              </a:rPr>
              <a:t>*March 1765 - placed a tax on all printed materials</a:t>
            </a:r>
          </a:p>
        </p:txBody>
      </p:sp>
      <p:pic>
        <p:nvPicPr>
          <p:cNvPr id="12"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6779767" y="3657600"/>
            <a:ext cx="2592655" cy="354166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174" name="TextBox 1"/>
          <p:cNvSpPr txBox="1">
            <a:spLocks noChangeArrowheads="1"/>
          </p:cNvSpPr>
          <p:nvPr/>
        </p:nvSpPr>
        <p:spPr bwMode="auto">
          <a:xfrm>
            <a:off x="4852988" y="7199313"/>
            <a:ext cx="411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4"/>
              </a:rPr>
              <a:t>1765 Stamp Act</a:t>
            </a:r>
            <a:endParaRPr lang="en-US" altLang="en-US"/>
          </a:p>
        </p:txBody>
      </p:sp>
      <p:sp>
        <p:nvSpPr>
          <p:cNvPr id="7175" name="TextBox 2"/>
          <p:cNvSpPr txBox="1">
            <a:spLocks noChangeArrowheads="1"/>
          </p:cNvSpPr>
          <p:nvPr/>
        </p:nvSpPr>
        <p:spPr bwMode="auto">
          <a:xfrm>
            <a:off x="6911975" y="7199313"/>
            <a:ext cx="1974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5"/>
              </a:rPr>
              <a:t>Sons of Liberty</a:t>
            </a:r>
            <a:endParaRPr lang="en-US" altLang="en-US"/>
          </a:p>
        </p:txBody>
      </p:sp>
      <p:sp>
        <p:nvSpPr>
          <p:cNvPr id="8" name="Rectangle 7"/>
          <p:cNvSpPr>
            <a:spLocks noChangeArrowheads="1"/>
          </p:cNvSpPr>
          <p:nvPr/>
        </p:nvSpPr>
        <p:spPr bwMode="auto">
          <a:xfrm>
            <a:off x="1187450" y="2419350"/>
            <a:ext cx="7621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a:solidFill>
                  <a:srgbClr val="000000"/>
                </a:solidFill>
                <a:latin typeface="Century Gothic" pitchFamily="34" charset="0"/>
                <a:ea typeface="KB3AlphaBasic" pitchFamily="2" charset="0"/>
                <a:cs typeface="KB3AlphaBasic" pitchFamily="2" charset="0"/>
              </a:rPr>
              <a:t>*The Sons of Liberty group was created in opposition to the act -“no taxation without </a:t>
            </a:r>
          </a:p>
          <a:p>
            <a:pPr eaLnBrk="1" hangingPunct="1"/>
            <a:r>
              <a:rPr lang="en-US" altLang="en-US" sz="2800">
                <a:solidFill>
                  <a:srgbClr val="000000"/>
                </a:solidFill>
                <a:latin typeface="Century Gothic" pitchFamily="34" charset="0"/>
                <a:ea typeface="KB3AlphaBasic" pitchFamily="2" charset="0"/>
                <a:cs typeface="KB3AlphaBasic" pitchFamily="2" charset="0"/>
              </a:rPr>
              <a:t>representation!”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4" name="Rectangle 13"/>
          <p:cNvSpPr>
            <a:spLocks noChangeArrowheads="1"/>
          </p:cNvSpPr>
          <p:nvPr/>
        </p:nvSpPr>
        <p:spPr bwMode="auto">
          <a:xfrm>
            <a:off x="557213" y="1381125"/>
            <a:ext cx="9417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a:latin typeface="Century Gothic" pitchFamily="34" charset="0"/>
                <a:ea typeface="KB3AlphaBasic" pitchFamily="2" charset="0"/>
                <a:cs typeface="KB3AlphaBasic" pitchFamily="2" charset="0"/>
              </a:rPr>
              <a:t>*October 1765 - representatives from 9 colonies resolved that only their elected officials could approve taxes</a:t>
            </a:r>
          </a:p>
        </p:txBody>
      </p:sp>
      <p:pic>
        <p:nvPicPr>
          <p:cNvPr id="16" name="Picture 3"/>
          <p:cNvPicPr>
            <a:picLocks noChangeAspect="1"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5686599" y="3166623"/>
            <a:ext cx="3551110" cy="33358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1" name="Rectangle 10"/>
          <p:cNvSpPr>
            <a:spLocks noChangeArrowheads="1"/>
          </p:cNvSpPr>
          <p:nvPr/>
        </p:nvSpPr>
        <p:spPr bwMode="auto">
          <a:xfrm>
            <a:off x="2763838" y="1738313"/>
            <a:ext cx="3852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3600">
                <a:solidFill>
                  <a:srgbClr val="000000"/>
                </a:solidFill>
                <a:latin typeface="Century Gothic" pitchFamily="34" charset="0"/>
                <a:ea typeface="KB3AlphaBasic" pitchFamily="2" charset="0"/>
                <a:cs typeface="KB3AlphaBasic" pitchFamily="2" charset="0"/>
              </a:rPr>
              <a:t>*March1766</a:t>
            </a:r>
            <a:endParaRPr lang="en-US" altLang="en-US" sz="36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2"/>
          <p:cNvSpPr>
            <a:spLocks noChangeArrowheads="1"/>
          </p:cNvSpPr>
          <p:nvPr/>
        </p:nvSpPr>
        <p:spPr bwMode="auto">
          <a:xfrm>
            <a:off x="227013" y="6502400"/>
            <a:ext cx="446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solidFill>
                <a:srgbClr val="000000"/>
              </a:solidFill>
              <a:latin typeface="KB3AlphaBasic" pitchFamily="2" charset="0"/>
              <a:ea typeface="KB3AlphaBasic" pitchFamily="2" charset="0"/>
              <a:cs typeface="KB3AlphaBasic" pitchFamily="2" charset="0"/>
            </a:endParaRPr>
          </a:p>
        </p:txBody>
      </p:sp>
      <p:sp>
        <p:nvSpPr>
          <p:cNvPr id="14" name="TextBox 13"/>
          <p:cNvSpPr txBox="1">
            <a:spLocks noChangeArrowheads="1"/>
          </p:cNvSpPr>
          <p:nvPr/>
        </p:nvSpPr>
        <p:spPr bwMode="auto">
          <a:xfrm>
            <a:off x="5430838" y="3257550"/>
            <a:ext cx="2339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400"/>
              <a:t>I know thousands of miles separate us and I did neglect you for a while, but </a:t>
            </a:r>
          </a:p>
          <a:p>
            <a:pPr algn="ctr" eaLnBrk="1" hangingPunct="1"/>
            <a:r>
              <a:rPr lang="en-US" altLang="en-US" sz="1400"/>
              <a:t>I AM YOUR KING! </a:t>
            </a:r>
          </a:p>
        </p:txBody>
      </p:sp>
      <p:sp>
        <p:nvSpPr>
          <p:cNvPr id="15" name="Rectangle 14"/>
          <p:cNvSpPr>
            <a:spLocks noChangeArrowheads="1"/>
          </p:cNvSpPr>
          <p:nvPr/>
        </p:nvSpPr>
        <p:spPr bwMode="auto">
          <a:xfrm>
            <a:off x="301625" y="1289050"/>
            <a:ext cx="9653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600">
                <a:latin typeface="Century Gothic" pitchFamily="34" charset="0"/>
                <a:ea typeface="KB3AlphaBasic" pitchFamily="2" charset="0"/>
                <a:cs typeface="KB3AlphaBasic" pitchFamily="2" charset="0"/>
              </a:rPr>
              <a:t>*March 1766 - reminded the colonists that Great Britain made the laws</a:t>
            </a:r>
          </a:p>
        </p:txBody>
      </p:sp>
      <p:sp>
        <p:nvSpPr>
          <p:cNvPr id="17" name="TextBox 16"/>
          <p:cNvSpPr txBox="1">
            <a:spLocks noChangeArrowheads="1"/>
          </p:cNvSpPr>
          <p:nvPr/>
        </p:nvSpPr>
        <p:spPr bwMode="auto">
          <a:xfrm>
            <a:off x="3038475" y="2457450"/>
            <a:ext cx="2073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1400"/>
              <a:t>You may make the laws, but tax officials better watch out for angry mobs with tar and feathers!</a:t>
            </a:r>
          </a:p>
        </p:txBody>
      </p:sp>
      <p:sp>
        <p:nvSpPr>
          <p:cNvPr id="10247" name="TextBox 1"/>
          <p:cNvSpPr txBox="1">
            <a:spLocks noChangeArrowheads="1"/>
          </p:cNvSpPr>
          <p:nvPr/>
        </p:nvSpPr>
        <p:spPr bwMode="auto">
          <a:xfrm>
            <a:off x="4689475" y="7423150"/>
            <a:ext cx="255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altLang="en-US">
                <a:hlinkClick r:id="rId3"/>
              </a:rPr>
              <a:t>No More Kings Song</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949</Words>
  <Application>Microsoft Office PowerPoint</Application>
  <PresentationFormat>Custom</PresentationFormat>
  <Paragraphs>103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dc:creator>
  <cp:lastModifiedBy>alison_mclin</cp:lastModifiedBy>
  <cp:revision>30</cp:revision>
  <dcterms:created xsi:type="dcterms:W3CDTF">2016-10-11T13:37:02Z</dcterms:created>
  <dcterms:modified xsi:type="dcterms:W3CDTF">2018-08-24T00:21:10Z</dcterms:modified>
</cp:coreProperties>
</file>