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300" r:id="rId4"/>
    <p:sldId id="330" r:id="rId5"/>
    <p:sldId id="271" r:id="rId6"/>
    <p:sldId id="302" r:id="rId7"/>
    <p:sldId id="301" r:id="rId8"/>
    <p:sldId id="272" r:id="rId9"/>
    <p:sldId id="304" r:id="rId10"/>
    <p:sldId id="331" r:id="rId11"/>
    <p:sldId id="303" r:id="rId12"/>
    <p:sldId id="257" r:id="rId13"/>
    <p:sldId id="305" r:id="rId14"/>
    <p:sldId id="273" r:id="rId15"/>
    <p:sldId id="306" r:id="rId16"/>
    <p:sldId id="274" r:id="rId17"/>
    <p:sldId id="332" r:id="rId18"/>
    <p:sldId id="258" r:id="rId19"/>
    <p:sldId id="307" r:id="rId20"/>
    <p:sldId id="275" r:id="rId21"/>
    <p:sldId id="308" r:id="rId22"/>
    <p:sldId id="309" r:id="rId23"/>
    <p:sldId id="333" r:id="rId24"/>
    <p:sldId id="259" r:id="rId25"/>
    <p:sldId id="276" r:id="rId26"/>
    <p:sldId id="310" r:id="rId27"/>
    <p:sldId id="346" r:id="rId28"/>
    <p:sldId id="277" r:id="rId29"/>
    <p:sldId id="278" r:id="rId30"/>
    <p:sldId id="260" r:id="rId31"/>
    <p:sldId id="334" r:id="rId32"/>
    <p:sldId id="279" r:id="rId33"/>
    <p:sldId id="335" r:id="rId34"/>
    <p:sldId id="263" r:id="rId35"/>
    <p:sldId id="336" r:id="rId36"/>
    <p:sldId id="347" r:id="rId37"/>
    <p:sldId id="348" r:id="rId38"/>
    <p:sldId id="349" r:id="rId39"/>
    <p:sldId id="35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37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82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151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138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74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19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189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962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68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093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133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611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C016-163D-45AE-931D-667EDD41280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DBAD-52E9-4E13-92A2-14E945CA70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l-9WA-55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_2NwmIob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mvv51TJvDe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A9IwZMyH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D5G-4BlB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20Hwy_UrY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tB1yde-R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us-states/washington-dc/videos/ask-history-first-us-capita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LgA6jdttJw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e_Kv1Cvy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fl1ZUkOS-Y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a-5E1SsEn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H-xtkovx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8PyMoMW6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Due_xIphv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nuFJSMYk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boCdgzLH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3VyusNJ-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33400"/>
            <a:ext cx="5867400" cy="3810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algn="ctr"/>
            <a:r>
              <a:rPr lang="en-US" b="1" dirty="0">
                <a:solidFill>
                  <a:sysClr val="windowText" lastClr="000000"/>
                </a:solidFill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PRESIDENCY OF</a:t>
            </a:r>
          </a:p>
          <a:p>
            <a:pPr lvl="0" algn="ctr"/>
            <a:r>
              <a:rPr lang="en-US" b="1" dirty="0">
                <a:solidFill>
                  <a:sysClr val="windowText" lastClr="000000"/>
                </a:solidFill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GEORGE </a:t>
            </a:r>
          </a:p>
          <a:p>
            <a:pPr lvl="0" algn="ctr"/>
            <a:r>
              <a:rPr lang="en-US" b="1" dirty="0">
                <a:solidFill>
                  <a:sysClr val="windowText" lastClr="000000"/>
                </a:solidFill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WASHINGTON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5105400"/>
            <a:ext cx="4038600" cy="82234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en-US" b="1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1789-1797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702" y="62424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George Washington in 60 Seconds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528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82" y="1752600"/>
            <a:ext cx="6313718" cy="466281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latin typeface="Century Gothic" panose="020B0502020202020204" pitchFamily="34" charset="0"/>
              </a:rPr>
              <a:t>Pay off national debt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latin typeface="Century Gothic" panose="020B0502020202020204" pitchFamily="34" charset="0"/>
              </a:rPr>
              <a:t>Assume the debts of the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1" dirty="0">
                <a:latin typeface="Century Gothic" panose="020B0502020202020204" pitchFamily="34" charset="0"/>
              </a:rPr>
              <a:t>A compromise with Jefferson established the nation’s capital in the South along the Potomac River (will be named Washington after his death)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HAMILTON’S FINANCIAL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82" y="1069571"/>
            <a:ext cx="9133118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PASSED THROUGH CONGRESS:</a:t>
            </a:r>
          </a:p>
        </p:txBody>
      </p:sp>
    </p:spTree>
    <p:extLst>
      <p:ext uri="{BB962C8B-B14F-4D97-AF65-F5344CB8AC3E}">
        <p14:creationId xmlns:p14="http://schemas.microsoft.com/office/powerpoint/2010/main" val="4335862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6200" y="1828800"/>
            <a:ext cx="6542318" cy="427809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entury Gothic" panose="020B0502020202020204" pitchFamily="34" charset="0"/>
              </a:rPr>
              <a:t>Tariff rates were lower than what Hamilton wanted, but he persuaded Congress to pass excise taxes, particularly one on whiskey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Century Gothic" panose="020B0502020202020204" pitchFamily="34" charset="0"/>
              </a:rPr>
              <a:t>Established a National Bank  (argument whether or not this was constitutional)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HAMILTON’S FINANCIAL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2" y="1069571"/>
            <a:ext cx="9133118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PASSED THROUGH CONGRESS:</a:t>
            </a:r>
          </a:p>
        </p:txBody>
      </p:sp>
    </p:spTree>
    <p:extLst>
      <p:ext uri="{BB962C8B-B14F-4D97-AF65-F5344CB8AC3E}">
        <p14:creationId xmlns:p14="http://schemas.microsoft.com/office/powerpoint/2010/main" val="2450225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32007"/>
            <a:ext cx="9101667" cy="5632311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Americans generally supported the cause of the French people, but were horrified by the mass executions and mob hysteria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PROCLAMATION OF NEUTRALITY 1793 – proclaimed U.S. neutrality in the French Revolution and the European wars (Thomas Jefferson resigned over this proclamation)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FRENCH REVOLUTION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407085"/>
            <a:ext cx="312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French Revolution in 9 Minutes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03865" y="6401543"/>
            <a:ext cx="2711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Proclamation of Neutrality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849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5463" y="1242038"/>
            <a:ext cx="5867400" cy="5339923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panose="020B0502020202020204" pitchFamily="34" charset="0"/>
              </a:rPr>
              <a:t>French minister to the U.S. appealed directly to the American people to support the French cause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panose="020B0502020202020204" pitchFamily="34" charset="0"/>
              </a:rPr>
              <a:t>Washington requested that France remove the diplomat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>
                <a:latin typeface="Century Gothic" panose="020B0502020202020204" pitchFamily="34" charset="0"/>
              </a:rPr>
              <a:t>France recalled him but Genet chose to stay in the U.S. (later married and became U.S. citizen)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FRENCH REVOLUTION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080023"/>
            <a:ext cx="3200400" cy="58477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CITIZEN GENET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48860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1499" y="1069788"/>
            <a:ext cx="580713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Chief Justice John Jay was sent to England to stop the British from searching and seizing American ships and impressing American seamen into the British navy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Britain agreed to evacuate military posts on the U.S. western frontier and pay damages to American shipping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SIGNIFICANCE – kept U.S. and Britain at peace</a:t>
            </a: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JAY TREATY 1794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7275" y="62776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Jay’s Treaty Explained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69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1109505"/>
            <a:ext cx="9067800" cy="5632311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Between U.S. and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Spain agreed to open the lower Mississippi River and New Orleans to U.S.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U.S. could transfer cargo in New Orleans without paying duties to the Spanish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Set the northern border of Spanish Florida at the 31st parallel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PINCKNEY TREATY 1795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2800" y="6380951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Pinckney’s Treaty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0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225689"/>
            <a:ext cx="8915400" cy="5632311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American settlers moved steadily westward into Ohio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Settlers encroached on Native American 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The British supplied weapons to the Native Americans and encouraged them to attack the settlers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U.S. army and Native Americans fought for control of the Northwest Territory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4130612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15400" cy="4154984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1794 TREATY OF GREENVILLE – the Native Americans who lost to the U.S. </a:t>
            </a:r>
            <a:r>
              <a:rPr lang="en-US" sz="4400" b="1">
                <a:latin typeface="Century Gothic" panose="020B0502020202020204" pitchFamily="34" charset="0"/>
              </a:rPr>
              <a:t>Army </a:t>
            </a:r>
            <a:r>
              <a:rPr lang="en-US" sz="4400" b="1" dirty="0">
                <a:latin typeface="Century Gothic" panose="020B0502020202020204" pitchFamily="34" charset="0"/>
              </a:rPr>
              <a:t>surrendered claims in the Ohio territory and promised to open it up to settlement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NATIVE AMERICANS</a:t>
            </a:r>
          </a:p>
        </p:txBody>
      </p:sp>
    </p:spTree>
    <p:extLst>
      <p:ext uri="{BB962C8B-B14F-4D97-AF65-F5344CB8AC3E}">
        <p14:creationId xmlns:p14="http://schemas.microsoft.com/office/powerpoint/2010/main" val="3810684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1430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Farmers in western Pennsylvania refused to pay the federal excise tax on whiskey because they could not afford to pay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They defended their “liberties” by attacking the revenue (tax) collectors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WHISKEY REBELLION 1794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3059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Illustrated Whiskey Rebellion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8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" y="1120002"/>
            <a:ext cx="9067800" cy="594008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>
                <a:latin typeface="Century Gothic" panose="020B0502020202020204" pitchFamily="34" charset="0"/>
              </a:rPr>
              <a:t>Washington federalized 15,000 state militiamen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>
                <a:latin typeface="Century Gothic" panose="020B0502020202020204" pitchFamily="34" charset="0"/>
              </a:rPr>
              <a:t>the show of force caused the Whiskey Rebellion to collapse without bloodshed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b="1" dirty="0">
                <a:latin typeface="Century Gothic" panose="020B0502020202020204" pitchFamily="34" charset="0"/>
              </a:rPr>
              <a:t>SIGNIFICANCE – demonstrated that the new Federal government was strong enough to deal successfully with rebellion against its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8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WHISKEY REBELLION 1794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6400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Whiskey Rebellion in One Minute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84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73" y="1067505"/>
            <a:ext cx="40297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First Congress under the Constitution was elected in 1788 and began their first session in March 1789 in New York City (the nation’s temporary capital)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76200"/>
            <a:ext cx="7696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NEW GOVERNMENT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4446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Where Was the First U.S. Capital?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55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152738"/>
            <a:ext cx="60198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 STATES</a:t>
            </a:r>
          </a:p>
        </p:txBody>
      </p:sp>
    </p:spTree>
    <p:extLst>
      <p:ext uri="{BB962C8B-B14F-4D97-AF65-F5344CB8AC3E}">
        <p14:creationId xmlns:p14="http://schemas.microsoft.com/office/powerpoint/2010/main" val="27287084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152738"/>
            <a:ext cx="527909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 STATES</a:t>
            </a:r>
          </a:p>
        </p:txBody>
      </p:sp>
    </p:spTree>
    <p:extLst>
      <p:ext uri="{BB962C8B-B14F-4D97-AF65-F5344CB8AC3E}">
        <p14:creationId xmlns:p14="http://schemas.microsoft.com/office/powerpoint/2010/main" val="2398666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6400" y="152738"/>
            <a:ext cx="63246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 STATES</a:t>
            </a:r>
          </a:p>
        </p:txBody>
      </p:sp>
    </p:spTree>
    <p:extLst>
      <p:ext uri="{BB962C8B-B14F-4D97-AF65-F5344CB8AC3E}">
        <p14:creationId xmlns:p14="http://schemas.microsoft.com/office/powerpoint/2010/main" val="5965311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5100" y="1147711"/>
            <a:ext cx="6286500" cy="415498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1796 – Washington announced he would not run for a 3</a:t>
            </a:r>
            <a:r>
              <a:rPr lang="en-US" sz="4400" b="1" baseline="30000" dirty="0">
                <a:latin typeface="Century Gothic" panose="020B0502020202020204" pitchFamily="34" charset="0"/>
              </a:rPr>
              <a:t>rd</a:t>
            </a:r>
            <a:r>
              <a:rPr lang="en-US" sz="4400" b="1" dirty="0">
                <a:latin typeface="Century Gothic" panose="020B0502020202020204" pitchFamily="34" charset="0"/>
              </a:rPr>
              <a:t> term (set a precedent, or example)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TWO TERM PRECEDENT</a:t>
            </a:r>
          </a:p>
        </p:txBody>
      </p:sp>
    </p:spTree>
    <p:extLst>
      <p:ext uri="{BB962C8B-B14F-4D97-AF65-F5344CB8AC3E}">
        <p14:creationId xmlns:p14="http://schemas.microsoft.com/office/powerpoint/2010/main" val="9002696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533" y="1162586"/>
            <a:ext cx="9067801" cy="707886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WASHINGTON’S FAREWELL ADDRESS: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WASHINGTON’S FAREWELL ADDRESS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7359" y="1895872"/>
            <a:ext cx="6098976" cy="5016758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Avoid sectionalism</a:t>
            </a:r>
            <a:endParaRPr lang="en-US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 not get involved in European affairs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Avoid permanent military alliances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 not form political parties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4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64016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George Washington’s Farewell Address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63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702" y="1070353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Washington’s election by unanimous vote of the Electoral College led people to believe that political parties were not needed and therefore would not arise.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POLITICAL PARTIES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385" y="4267200"/>
            <a:ext cx="8698215" cy="120032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WERE WRONG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71452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702" y="1070353"/>
            <a:ext cx="8915400" cy="55092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FEDERALISTS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supported Hamilton’s financial reform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 favored growth of Federal power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mostly from Northern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favored loose interpretation of the Constitution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2617757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745" y="1142643"/>
            <a:ext cx="8915400" cy="553997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Century Gothic" panose="020B0502020202020204" pitchFamily="34" charset="0"/>
              </a:rPr>
              <a:t>DEMOCRATIC-REPUBLICANS (D-R)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200" b="1" dirty="0">
                <a:latin typeface="Century Gothic" panose="020B0502020202020204" pitchFamily="34" charset="0"/>
              </a:rPr>
              <a:t>supported Thomas Jefferson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200" b="1" dirty="0">
                <a:latin typeface="Century Gothic" panose="020B0502020202020204" pitchFamily="34" charset="0"/>
              </a:rPr>
              <a:t>favored states’ rights and containment of Federal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200" b="1" dirty="0">
                <a:latin typeface="Century Gothic" panose="020B0502020202020204" pitchFamily="34" charset="0"/>
              </a:rPr>
              <a:t>mostly from Southern and western states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200" b="1" dirty="0">
                <a:latin typeface="Century Gothic" panose="020B0502020202020204" pitchFamily="34" charset="0"/>
              </a:rPr>
              <a:t>favored strict interpretation of the Constitution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POLITICAL PARTIES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6216313"/>
            <a:ext cx="5091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History of Political Parties in the U.S.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611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OF 1796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106" y="1447800"/>
            <a:ext cx="4213152" cy="5024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3" y="1416490"/>
            <a:ext cx="4076230" cy="5100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84018" y="1600200"/>
            <a:ext cx="1316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Federalist</a:t>
            </a:r>
          </a:p>
          <a:p>
            <a:r>
              <a:rPr lang="en-US" dirty="0">
                <a:solidFill>
                  <a:schemeClr val="bg1"/>
                </a:solidFill>
              </a:rPr>
              <a:t>John Adams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85815" y="5825653"/>
            <a:ext cx="250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Democratic-Republican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Thomas Jefferson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3706" y="3049771"/>
            <a:ext cx="1828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VS.</a:t>
            </a:r>
          </a:p>
        </p:txBody>
      </p:sp>
      <p:sp>
        <p:nvSpPr>
          <p:cNvPr id="12" name="Star: 7 Points 11"/>
          <p:cNvSpPr/>
          <p:nvPr/>
        </p:nvSpPr>
        <p:spPr>
          <a:xfrm>
            <a:off x="-4537" y="3881184"/>
            <a:ext cx="3504996" cy="2819400"/>
          </a:xfrm>
          <a:prstGeom prst="star7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861" y="4581748"/>
            <a:ext cx="2362200" cy="533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WINNER!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540" y="5126020"/>
            <a:ext cx="260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Adams won by 3 electoral votes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8106" y="4848447"/>
            <a:ext cx="4476374" cy="95544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6279" y="4854677"/>
            <a:ext cx="4340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Thomas Jefferson became Vice-President (method will be changed in 1804 with the 12</a:t>
            </a:r>
            <a:r>
              <a:rPr lang="en-US" sz="2000" b="1" baseline="30000" dirty="0">
                <a:solidFill>
                  <a:prstClr val="black"/>
                </a:solidFill>
              </a:rPr>
              <a:t>th</a:t>
            </a:r>
            <a:r>
              <a:rPr lang="en-US" sz="2000" b="1" dirty="0">
                <a:solidFill>
                  <a:prstClr val="black"/>
                </a:solidFill>
              </a:rPr>
              <a:t> Amendment)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65072" y="65384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Election of 1796 Explained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678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2" grpId="0"/>
      <p:bldP spid="15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33400"/>
            <a:ext cx="5867400" cy="3810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 algn="ctr"/>
            <a:r>
              <a:rPr lang="en-US" b="1" dirty="0"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PRESIDENCY OF</a:t>
            </a:r>
          </a:p>
          <a:p>
            <a:pPr lvl="0" algn="ctr"/>
            <a:r>
              <a:rPr lang="en-US" b="1" dirty="0"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JOHN </a:t>
            </a:r>
          </a:p>
          <a:p>
            <a:pPr lvl="0" algn="ctr"/>
            <a:r>
              <a:rPr lang="en-US" b="1" dirty="0">
                <a:effectLst>
                  <a:glow rad="101600">
                    <a:schemeClr val="bg1">
                      <a:lumMod val="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ADAMS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105400"/>
            <a:ext cx="4038600" cy="82234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en-US" b="1" dirty="0">
                <a:latin typeface="Century Gothic" panose="020B0502020202020204" pitchFamily="34" charset="0"/>
              </a:rPr>
              <a:t>1797-1801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624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John Adams in 60 Seconds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292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43000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Century Gothic" panose="020B0502020202020204" pitchFamily="34" charset="0"/>
              </a:rPr>
              <a:t>George Washington was the electoral college’s unanimous choice for President and he took his oath of office on April 30, 1789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Century Gothic" panose="020B0502020202020204" pitchFamily="34" charset="0"/>
              </a:rPr>
              <a:t>John Adams became the 1</a:t>
            </a:r>
            <a:r>
              <a:rPr lang="en-US" sz="3000" b="1" baseline="30000" dirty="0">
                <a:latin typeface="Century Gothic" panose="020B0502020202020204" pitchFamily="34" charset="0"/>
              </a:rPr>
              <a:t>st</a:t>
            </a:r>
            <a:r>
              <a:rPr lang="en-US" sz="3000" b="1" dirty="0">
                <a:latin typeface="Century Gothic" panose="020B0502020202020204" pitchFamily="34" charset="0"/>
              </a:rPr>
              <a:t> Vice President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76200"/>
            <a:ext cx="7696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NEW GOVERNMENT</a:t>
            </a:r>
          </a:p>
        </p:txBody>
      </p:sp>
    </p:spTree>
    <p:extLst>
      <p:ext uri="{BB962C8B-B14F-4D97-AF65-F5344CB8AC3E}">
        <p14:creationId xmlns:p14="http://schemas.microsoft.com/office/powerpoint/2010/main" val="40473231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751812"/>
            <a:ext cx="9067800" cy="415498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NATURALIZATION ACT – increased number of years to qualify for U.S. citizenship from 5 to 14 (this act hurt the D-R because immigrants tended to vote for D-R candidates)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IMPORTANT ACTS</a:t>
            </a:r>
          </a:p>
        </p:txBody>
      </p:sp>
    </p:spTree>
    <p:extLst>
      <p:ext uri="{BB962C8B-B14F-4D97-AF65-F5344CB8AC3E}">
        <p14:creationId xmlns:p14="http://schemas.microsoft.com/office/powerpoint/2010/main" val="2288650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075113"/>
            <a:ext cx="9067800" cy="5632311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ALIEN ACT – authorized the President to deport any aliens considered dangerous and to detain enemy citizens in time of war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SEDITION ACT – made it illegal for newspaper editors to criticize either the President or Congress and imposed heavy penalties (fined or imprisoned) for editors who violated the laws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IMPORTANT ACTS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1" y="62017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Alien and Sedition Acts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73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33" y="1295400"/>
            <a:ext cx="8991600" cy="5078313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U.S. merchant ships were being seized by French warships and privateers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Seeking peace, Adams sent a delegation to Paris to negotiate a treaty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French ministers known only as X, Y, Z (their names were never revealed) requested bribes before they would enter into negotiations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24751"/>
            <a:ext cx="5791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XYZ AFFAIR</a:t>
            </a:r>
          </a:p>
        </p:txBody>
      </p:sp>
    </p:spTree>
    <p:extLst>
      <p:ext uri="{BB962C8B-B14F-4D97-AF65-F5344CB8AC3E}">
        <p14:creationId xmlns:p14="http://schemas.microsoft.com/office/powerpoint/2010/main" val="21482571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10" y="1157393"/>
            <a:ext cx="8991600" cy="55092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U.S. delegates refused and went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Americans wanted to go to war with France because of this insult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Adams opposed going to war with France and kept the U.S. out of the European wars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124751"/>
            <a:ext cx="5791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XYZ AFFAIR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6096000"/>
            <a:ext cx="38862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XYZ Affair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967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27" y="1219200"/>
            <a:ext cx="91509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Written by Thomas Jefferson and James Madison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entury Gothic" panose="020B0502020202020204" pitchFamily="34" charset="0"/>
              </a:rPr>
              <a:t>States had entered into a compact and if any act of the Federal government broke this compact, a state could nullify the Federal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4751"/>
            <a:ext cx="8880764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KENTUCKY &amp; VIRGINIA RESOLUTIONS</a:t>
            </a:r>
          </a:p>
        </p:txBody>
      </p:sp>
    </p:spTree>
    <p:extLst>
      <p:ext uri="{BB962C8B-B14F-4D97-AF65-F5344CB8AC3E}">
        <p14:creationId xmlns:p14="http://schemas.microsoft.com/office/powerpoint/2010/main" val="15285219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27" y="1072401"/>
            <a:ext cx="91509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b="1" dirty="0">
                <a:latin typeface="Century Gothic" panose="020B0502020202020204" pitchFamily="34" charset="0"/>
              </a:rPr>
              <a:t>Written because D-R believed the Alien and Sedition Acts violated rights guaranteed by the 1</a:t>
            </a:r>
            <a:r>
              <a:rPr lang="en-US" sz="3400" b="1" baseline="30000" dirty="0">
                <a:latin typeface="Century Gothic" panose="020B0502020202020204" pitchFamily="34" charset="0"/>
              </a:rPr>
              <a:t>st</a:t>
            </a:r>
            <a:r>
              <a:rPr lang="en-US" sz="3400" b="1" dirty="0">
                <a:latin typeface="Century Gothic" panose="020B0502020202020204" pitchFamily="34" charset="0"/>
              </a:rPr>
              <a:t> Amendment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b="1" dirty="0">
                <a:latin typeface="Century Gothic" panose="020B0502020202020204" pitchFamily="34" charset="0"/>
              </a:rPr>
              <a:t>At this time, the Supreme Court did not have power to declare laws unconstitutional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b="1" dirty="0">
                <a:latin typeface="Century Gothic" panose="020B0502020202020204" pitchFamily="34" charset="0"/>
              </a:rPr>
              <a:t>Crisis will soon fade because Federalists lose majority in Congress and the Supreme Court will gain the power to declare a law unconstitutional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152400" y="124751"/>
            <a:ext cx="8880764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KENTUCKY &amp; VIRGINIA RESOLUTIONS</a:t>
            </a:r>
          </a:p>
        </p:txBody>
      </p:sp>
    </p:spTree>
    <p:extLst>
      <p:ext uri="{BB962C8B-B14F-4D97-AF65-F5344CB8AC3E}">
        <p14:creationId xmlns:p14="http://schemas.microsoft.com/office/powerpoint/2010/main" val="10716196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OF 1800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59" y="3142532"/>
            <a:ext cx="2935165" cy="3500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3" y="1416490"/>
            <a:ext cx="2955969" cy="3698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84018" y="1600200"/>
            <a:ext cx="1316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Federalist</a:t>
            </a:r>
          </a:p>
          <a:p>
            <a:r>
              <a:rPr lang="en-US" dirty="0">
                <a:solidFill>
                  <a:schemeClr val="bg1"/>
                </a:solidFill>
              </a:rPr>
              <a:t>John Adams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9579" y="5951749"/>
            <a:ext cx="250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Democratic-Republican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Thomas Jefferson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7571" y="1873052"/>
            <a:ext cx="1828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VS.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169983"/>
            <a:ext cx="2840182" cy="4189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6019800" y="1169983"/>
            <a:ext cx="2417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Democratic-Republican </a:t>
            </a:r>
          </a:p>
          <a:p>
            <a:pPr lvl="0"/>
            <a:r>
              <a:rPr lang="en-US" dirty="0"/>
              <a:t>Aaron Burr</a:t>
            </a:r>
          </a:p>
        </p:txBody>
      </p:sp>
    </p:spTree>
    <p:extLst>
      <p:ext uri="{BB962C8B-B14F-4D97-AF65-F5344CB8AC3E}">
        <p14:creationId xmlns:p14="http://schemas.microsoft.com/office/powerpoint/2010/main" val="24312763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OF 1800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86091"/>
            <a:ext cx="2935165" cy="3500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09451" y="4191000"/>
            <a:ext cx="1490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 Thomas Jefferson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170" y="3145483"/>
            <a:ext cx="2361427" cy="3482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2045348" y="3276600"/>
            <a:ext cx="1208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Aaron Burr</a:t>
            </a:r>
          </a:p>
        </p:txBody>
      </p:sp>
      <p:sp>
        <p:nvSpPr>
          <p:cNvPr id="2" name="Rectangle 1"/>
          <p:cNvSpPr/>
          <p:nvPr/>
        </p:nvSpPr>
        <p:spPr>
          <a:xfrm>
            <a:off x="4361119" y="1371600"/>
            <a:ext cx="46000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Electoral College split between Jefferson and Burr so the vote went to the House of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4768038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ELECTION OF 1800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86091"/>
            <a:ext cx="2935165" cy="35001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91099" y="1232436"/>
            <a:ext cx="1490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 Thomas Jefferson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584" y="3204333"/>
            <a:ext cx="2361427" cy="34829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2263612" y="3159302"/>
            <a:ext cx="1208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Aaron Burr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7195" y="1097199"/>
            <a:ext cx="5845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Alexander Hamilton convinced his supporters in the House to vote for Jefferson not Burr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477" y="3147761"/>
            <a:ext cx="2986923" cy="353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5166477" y="5970492"/>
            <a:ext cx="1490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 Alexander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Hamilton</a:t>
            </a:r>
          </a:p>
        </p:txBody>
      </p:sp>
      <p:sp>
        <p:nvSpPr>
          <p:cNvPr id="15" name="Star: 7 Points 14"/>
          <p:cNvSpPr/>
          <p:nvPr/>
        </p:nvSpPr>
        <p:spPr>
          <a:xfrm>
            <a:off x="67740" y="3115003"/>
            <a:ext cx="2370660" cy="2218997"/>
          </a:xfrm>
          <a:prstGeom prst="star7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6448" y="4110751"/>
            <a:ext cx="1833243" cy="5333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WINNER!</a:t>
            </a:r>
          </a:p>
        </p:txBody>
      </p:sp>
      <p:sp>
        <p:nvSpPr>
          <p:cNvPr id="18" name="Star: 7 Points 17"/>
          <p:cNvSpPr/>
          <p:nvPr/>
        </p:nvSpPr>
        <p:spPr>
          <a:xfrm>
            <a:off x="1724118" y="4786275"/>
            <a:ext cx="2287461" cy="2060660"/>
          </a:xfrm>
          <a:prstGeom prst="star7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37080" y="5339551"/>
            <a:ext cx="197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entury Gothic" panose="020B0502020202020204" pitchFamily="34" charset="0"/>
              </a:rPr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5117768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18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REVOLUTION OF 1800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512" y="1205683"/>
            <a:ext cx="89611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Election of 1800 is called the REVOLUTION OF 1800 because it was a peaceful transfer of power from the Federalists to the Democratic-Republicans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Indicated the U.S. Constitutional system would endure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2314" y="62866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Election of 1800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61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0608" y="1115467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latin typeface="Century Gothic" panose="020B0502020202020204" pitchFamily="34" charset="0"/>
              </a:rPr>
              <a:t>At the time of Washington’s election, 11 out of the 13 states had ratified the Constitution (North Carolina and Rhode Island had not ratified it </a:t>
            </a:r>
            <a:r>
              <a:rPr lang="en-US" sz="3600" b="1">
                <a:latin typeface="Century Gothic" panose="020B0502020202020204" pitchFamily="34" charset="0"/>
              </a:rPr>
              <a:t>yet)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76200"/>
            <a:ext cx="7696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 NEW GOVERNMENT</a:t>
            </a:r>
          </a:p>
        </p:txBody>
      </p:sp>
    </p:spTree>
    <p:extLst>
      <p:ext uri="{BB962C8B-B14F-4D97-AF65-F5344CB8AC3E}">
        <p14:creationId xmlns:p14="http://schemas.microsoft.com/office/powerpoint/2010/main" val="20454338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55" y="990600"/>
            <a:ext cx="91301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b="1" dirty="0">
                <a:latin typeface="Century Gothic" panose="020B0502020202020204" pitchFamily="34" charset="0"/>
              </a:rPr>
              <a:t>Washington appointed 4 department heads and created a CABINET of advisors that he met with regularly to discuss issues (this practice continues today)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73302"/>
            <a:ext cx="8839200" cy="71742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ORGANIZING THE NEW FEDERAL GOVERNMENT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9215" y="30661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How Presidents Govern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07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09790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Thomas Jefferson - Secretary of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Alexander Hamilton - Secretary of Treasury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Henry Knox - Secretary of War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Edmund Randolph - Attorney General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173302"/>
            <a:ext cx="8839200" cy="71742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ORGANIZING THE NEW FEDERAL GOVERNMENT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182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Alexander Hamilton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589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0"/>
            <a:ext cx="8893081" cy="45243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>
                <a:latin typeface="Century Gothic" panose="020B0502020202020204" pitchFamily="34" charset="0"/>
              </a:rPr>
              <a:t>Established the Supreme Court with one Chief Justice and 5 Associate Justices, created 13 district courts and 3 circuit courts of appeal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73302"/>
            <a:ext cx="8839200" cy="71742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JUDICIARY ACT OF 1789</a:t>
            </a:r>
          </a:p>
        </p:txBody>
      </p:sp>
    </p:spTree>
    <p:extLst>
      <p:ext uri="{BB962C8B-B14F-4D97-AF65-F5344CB8AC3E}">
        <p14:creationId xmlns:p14="http://schemas.microsoft.com/office/powerpoint/2010/main" val="30389014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7083" y="1092293"/>
            <a:ext cx="6853844" cy="60016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>
                <a:latin typeface="Century Gothic" panose="020B0502020202020204" pitchFamily="34" charset="0"/>
              </a:rPr>
              <a:t>Assume the debts of the states and the federal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>
                <a:latin typeface="Century Gothic" panose="020B0502020202020204" pitchFamily="34" charset="0"/>
              </a:rPr>
              <a:t>Create protective tariffs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>
                <a:latin typeface="Century Gothic" panose="020B0502020202020204" pitchFamily="34" charset="0"/>
              </a:rPr>
              <a:t>Create a Bank of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HAMILTON’S FINANCIAL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6387299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Hamilton for Dummies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695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52738"/>
            <a:ext cx="8839200" cy="81452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HAMILTON’S FINANCIAL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1120002"/>
            <a:ext cx="6553200" cy="563231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SUPPORTERS: Northern merchants who would gain from high tariffs and a stable U.S. currency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latin typeface="Century Gothic" panose="020B0502020202020204" pitchFamily="34" charset="0"/>
              </a:rPr>
              <a:t>OPPONENTS: Anti-federalists and Thomas Jefferson believed it only benefited the rich</a:t>
            </a:r>
          </a:p>
        </p:txBody>
      </p:sp>
    </p:spTree>
    <p:extLst>
      <p:ext uri="{BB962C8B-B14F-4D97-AF65-F5344CB8AC3E}">
        <p14:creationId xmlns:p14="http://schemas.microsoft.com/office/powerpoint/2010/main" val="25063145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1303</Words>
  <Application>Microsoft Office PowerPoint</Application>
  <PresentationFormat>On-screen Show (4:3)</PresentationFormat>
  <Paragraphs>167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Alison Mc Lin</cp:lastModifiedBy>
  <cp:revision>154</cp:revision>
  <dcterms:created xsi:type="dcterms:W3CDTF">2016-12-09T15:57:10Z</dcterms:created>
  <dcterms:modified xsi:type="dcterms:W3CDTF">2018-09-05T20:14:25Z</dcterms:modified>
</cp:coreProperties>
</file>