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Lst>
  <p:notesMasterIdLst>
    <p:notesMasterId r:id="rId22"/>
  </p:notesMasterIdLst>
  <p:handoutMasterIdLst>
    <p:handoutMasterId r:id="rId23"/>
  </p:handoutMasterIdLst>
  <p:sldIdLst>
    <p:sldId id="749" r:id="rId3"/>
    <p:sldId id="713" r:id="rId4"/>
    <p:sldId id="730" r:id="rId5"/>
    <p:sldId id="735" r:id="rId6"/>
    <p:sldId id="728" r:id="rId7"/>
    <p:sldId id="729" r:id="rId8"/>
    <p:sldId id="743" r:id="rId9"/>
    <p:sldId id="715" r:id="rId10"/>
    <p:sldId id="739" r:id="rId11"/>
    <p:sldId id="746" r:id="rId12"/>
    <p:sldId id="744" r:id="rId13"/>
    <p:sldId id="745" r:id="rId14"/>
    <p:sldId id="747" r:id="rId15"/>
    <p:sldId id="721" r:id="rId16"/>
    <p:sldId id="740" r:id="rId17"/>
    <p:sldId id="732" r:id="rId18"/>
    <p:sldId id="748" r:id="rId19"/>
    <p:sldId id="741" r:id="rId20"/>
    <p:sldId id="750" r:id="rId21"/>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Verdana" pitchFamily="1" charset="0"/>
        <a:ea typeface="+mn-ea"/>
        <a:cs typeface="Arial" charset="0"/>
      </a:defRPr>
    </a:lvl1pPr>
    <a:lvl2pPr marL="457200" algn="l" rtl="0" fontAlgn="base">
      <a:spcBef>
        <a:spcPct val="0"/>
      </a:spcBef>
      <a:spcAft>
        <a:spcPct val="0"/>
      </a:spcAft>
      <a:defRPr sz="2200" kern="1200">
        <a:solidFill>
          <a:schemeClr val="tx1"/>
        </a:solidFill>
        <a:latin typeface="Verdana" pitchFamily="1" charset="0"/>
        <a:ea typeface="+mn-ea"/>
        <a:cs typeface="Arial" charset="0"/>
      </a:defRPr>
    </a:lvl2pPr>
    <a:lvl3pPr marL="914400" algn="l" rtl="0" fontAlgn="base">
      <a:spcBef>
        <a:spcPct val="0"/>
      </a:spcBef>
      <a:spcAft>
        <a:spcPct val="0"/>
      </a:spcAft>
      <a:defRPr sz="2200" kern="1200">
        <a:solidFill>
          <a:schemeClr val="tx1"/>
        </a:solidFill>
        <a:latin typeface="Verdana" pitchFamily="1" charset="0"/>
        <a:ea typeface="+mn-ea"/>
        <a:cs typeface="Arial" charset="0"/>
      </a:defRPr>
    </a:lvl3pPr>
    <a:lvl4pPr marL="1371600" algn="l" rtl="0" fontAlgn="base">
      <a:spcBef>
        <a:spcPct val="0"/>
      </a:spcBef>
      <a:spcAft>
        <a:spcPct val="0"/>
      </a:spcAft>
      <a:defRPr sz="2200" kern="1200">
        <a:solidFill>
          <a:schemeClr val="tx1"/>
        </a:solidFill>
        <a:latin typeface="Verdana" pitchFamily="1" charset="0"/>
        <a:ea typeface="+mn-ea"/>
        <a:cs typeface="Arial" charset="0"/>
      </a:defRPr>
    </a:lvl4pPr>
    <a:lvl5pPr marL="1828800" algn="l" rtl="0" fontAlgn="base">
      <a:spcBef>
        <a:spcPct val="0"/>
      </a:spcBef>
      <a:spcAft>
        <a:spcPct val="0"/>
      </a:spcAft>
      <a:defRPr sz="2200" kern="1200">
        <a:solidFill>
          <a:schemeClr val="tx1"/>
        </a:solidFill>
        <a:latin typeface="Verdana" pitchFamily="1" charset="0"/>
        <a:ea typeface="+mn-ea"/>
        <a:cs typeface="Arial" charset="0"/>
      </a:defRPr>
    </a:lvl5pPr>
    <a:lvl6pPr marL="2286000" algn="l" defTabSz="914400" rtl="0" eaLnBrk="1" latinLnBrk="0" hangingPunct="1">
      <a:defRPr sz="2200" kern="1200">
        <a:solidFill>
          <a:schemeClr val="tx1"/>
        </a:solidFill>
        <a:latin typeface="Verdana" pitchFamily="1" charset="0"/>
        <a:ea typeface="+mn-ea"/>
        <a:cs typeface="Arial" charset="0"/>
      </a:defRPr>
    </a:lvl6pPr>
    <a:lvl7pPr marL="2743200" algn="l" defTabSz="914400" rtl="0" eaLnBrk="1" latinLnBrk="0" hangingPunct="1">
      <a:defRPr sz="2200" kern="1200">
        <a:solidFill>
          <a:schemeClr val="tx1"/>
        </a:solidFill>
        <a:latin typeface="Verdana" pitchFamily="1" charset="0"/>
        <a:ea typeface="+mn-ea"/>
        <a:cs typeface="Arial" charset="0"/>
      </a:defRPr>
    </a:lvl7pPr>
    <a:lvl8pPr marL="3200400" algn="l" defTabSz="914400" rtl="0" eaLnBrk="1" latinLnBrk="0" hangingPunct="1">
      <a:defRPr sz="2200" kern="1200">
        <a:solidFill>
          <a:schemeClr val="tx1"/>
        </a:solidFill>
        <a:latin typeface="Verdana" pitchFamily="1" charset="0"/>
        <a:ea typeface="+mn-ea"/>
        <a:cs typeface="Arial" charset="0"/>
      </a:defRPr>
    </a:lvl8pPr>
    <a:lvl9pPr marL="3657600" algn="l" defTabSz="914400" rtl="0" eaLnBrk="1" latinLnBrk="0" hangingPunct="1">
      <a:defRPr sz="2200" kern="1200">
        <a:solidFill>
          <a:schemeClr val="tx1"/>
        </a:solidFill>
        <a:latin typeface="Verdana" pitchFamily="1"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33CC"/>
    <a:srgbClr val="0000FF"/>
    <a:srgbClr val="F8F64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1" autoAdjust="0"/>
    <p:restoredTop sz="73659" autoAdjust="0"/>
  </p:normalViewPr>
  <p:slideViewPr>
    <p:cSldViewPr>
      <p:cViewPr varScale="1">
        <p:scale>
          <a:sx n="76" d="100"/>
          <a:sy n="76" d="100"/>
        </p:scale>
        <p:origin x="-870" y="-84"/>
      </p:cViewPr>
      <p:guideLst>
        <p:guide orient="horz" pos="720"/>
        <p:guide orient="horz" pos="1152"/>
        <p:guide pos="2880"/>
        <p:guide pos="528"/>
        <p:guide pos="288"/>
        <p:guide pos="5232"/>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1828"/>
    </p:cViewPr>
  </p:sorterViewPr>
  <p:notesViewPr>
    <p:cSldViewPr>
      <p:cViewPr varScale="1">
        <p:scale>
          <a:sx n="56" d="100"/>
          <a:sy n="56" d="100"/>
        </p:scale>
        <p:origin x="-17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0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803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0803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803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18509A9-0394-4F99-87E0-B06505CDDB98}" type="slidenum">
              <a:rPr lang="en-US"/>
              <a:pPr>
                <a:defRPr/>
              </a:pPr>
              <a:t>‹#›</a:t>
            </a:fld>
            <a:endParaRPr lang="en-US"/>
          </a:p>
        </p:txBody>
      </p:sp>
    </p:spTree>
    <p:extLst>
      <p:ext uri="{BB962C8B-B14F-4D97-AF65-F5344CB8AC3E}">
        <p14:creationId xmlns:p14="http://schemas.microsoft.com/office/powerpoint/2010/main" val="215412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EA4D759-1F45-481D-A9FF-DE59A5A5A207}" type="slidenum">
              <a:rPr lang="en-US"/>
              <a:pPr>
                <a:defRPr/>
              </a:pPr>
              <a:t>‹#›</a:t>
            </a:fld>
            <a:endParaRPr lang="en-US"/>
          </a:p>
        </p:txBody>
      </p:sp>
    </p:spTree>
    <p:extLst>
      <p:ext uri="{BB962C8B-B14F-4D97-AF65-F5344CB8AC3E}">
        <p14:creationId xmlns:p14="http://schemas.microsoft.com/office/powerpoint/2010/main" val="1482262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Treaty_of_Versailles" TargetMode="External"/><Relationship Id="rId13" Type="http://schemas.openxmlformats.org/officeDocument/2006/relationships/hyperlink" Target="https://en.wikipedia.org/wiki/Paul_von_Hindenburg" TargetMode="External"/><Relationship Id="rId18" Type="http://schemas.openxmlformats.org/officeDocument/2006/relationships/hyperlink" Target="https://en.wikipedia.org/wiki/Rotfrontk%C3%A4mpferbund" TargetMode="External"/><Relationship Id="rId3" Type="http://schemas.openxmlformats.org/officeDocument/2006/relationships/hyperlink" Target="https://en.wikipedia.org/wiki/Weimar_Republic" TargetMode="External"/><Relationship Id="rId21" Type="http://schemas.openxmlformats.org/officeDocument/2006/relationships/hyperlink" Target="https://en.wikipedia.org/wiki/Plurality_(voting)" TargetMode="External"/><Relationship Id="rId7" Type="http://schemas.openxmlformats.org/officeDocument/2006/relationships/hyperlink" Target="https://en.wikipedia.org/wiki/Anti-Marxist" TargetMode="External"/><Relationship Id="rId12" Type="http://schemas.openxmlformats.org/officeDocument/2006/relationships/hyperlink" Target="https://en.wikipedia.org/wiki/Enabling_Act_of_1933" TargetMode="External"/><Relationship Id="rId17" Type="http://schemas.openxmlformats.org/officeDocument/2006/relationships/hyperlink" Target="https://en.wikipedia.org/wiki/Adolf_Hitler%27s_rise_to_power#cite_note-citizenship-1" TargetMode="External"/><Relationship Id="rId2" Type="http://schemas.openxmlformats.org/officeDocument/2006/relationships/slide" Target="../slides/slide12.xml"/><Relationship Id="rId16" Type="http://schemas.openxmlformats.org/officeDocument/2006/relationships/hyperlink" Target="https://en.wikipedia.org/wiki/Mein_Kampf" TargetMode="External"/><Relationship Id="rId20" Type="http://schemas.openxmlformats.org/officeDocument/2006/relationships/hyperlink" Target="https://en.wikipedia.org/wiki/Majority" TargetMode="External"/><Relationship Id="rId1" Type="http://schemas.openxmlformats.org/officeDocument/2006/relationships/notesMaster" Target="../notesMasters/notesMaster1.xml"/><Relationship Id="rId6" Type="http://schemas.openxmlformats.org/officeDocument/2006/relationships/hyperlink" Target="https://en.wikipedia.org/wiki/Nazi_Party" TargetMode="External"/><Relationship Id="rId11" Type="http://schemas.openxmlformats.org/officeDocument/2006/relationships/hyperlink" Target="https://en.wikipedia.org/wiki/Reichstag_(Weimar_Republic)" TargetMode="External"/><Relationship Id="rId5" Type="http://schemas.openxmlformats.org/officeDocument/2006/relationships/hyperlink" Target="https://en.wikipedia.org/wiki/Deutsche_Arbeiterpartei" TargetMode="External"/><Relationship Id="rId15" Type="http://schemas.openxmlformats.org/officeDocument/2006/relationships/hyperlink" Target="https://en.wikipedia.org/wiki/Beer_Hall_Putsch" TargetMode="External"/><Relationship Id="rId10" Type="http://schemas.openxmlformats.org/officeDocument/2006/relationships/hyperlink" Target="https://en.wikipedia.org/wiki/Anti-Semitism" TargetMode="External"/><Relationship Id="rId19" Type="http://schemas.openxmlformats.org/officeDocument/2006/relationships/hyperlink" Target="https://en.wikipedia.org/wiki/Sturmabteilung" TargetMode="External"/><Relationship Id="rId4" Type="http://schemas.openxmlformats.org/officeDocument/2006/relationships/hyperlink" Target="https://en.wikipedia.org/wiki/Adolf_Hitler" TargetMode="External"/><Relationship Id="rId9" Type="http://schemas.openxmlformats.org/officeDocument/2006/relationships/hyperlink" Target="https://en.wikipedia.org/wiki/Pan-Germanism" TargetMode="External"/><Relationship Id="rId14" Type="http://schemas.openxmlformats.org/officeDocument/2006/relationships/hyperlink" Target="https://en.wikipedia.org/wiki/Chancellor_of_German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n.wikipedia.org/wiki/Looting" TargetMode="External"/><Relationship Id="rId3" Type="http://schemas.openxmlformats.org/officeDocument/2006/relationships/hyperlink" Target="https://en.wikipedia.org/wiki/Battle_of_Nanking" TargetMode="External"/><Relationship Id="rId7" Type="http://schemas.openxmlformats.org/officeDocument/2006/relationships/hyperlink" Target="https://en.wikipedia.org/wiki/Wartime_sexual_violence"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Nanjing_Massacre#cite_note-tot-8" TargetMode="External"/><Relationship Id="rId5" Type="http://schemas.openxmlformats.org/officeDocument/2006/relationships/hyperlink" Target="https://en.wikipedia.org/wiki/Nanjing_Massacre#cite_note-7" TargetMode="External"/><Relationship Id="rId10" Type="http://schemas.openxmlformats.org/officeDocument/2006/relationships/hyperlink" Target="https://en.wikipedia.org/wiki/Nanjing_Massacre#cite_note-10" TargetMode="External"/><Relationship Id="rId4" Type="http://schemas.openxmlformats.org/officeDocument/2006/relationships/hyperlink" Target="https://en.wikipedia.org/wiki/Imperial_Japanese_Army" TargetMode="External"/><Relationship Id="rId9" Type="http://schemas.openxmlformats.org/officeDocument/2006/relationships/hyperlink" Target="https://en.wikipedia.org/wiki/Nanjing_Massacre#cite_note-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Paris_Peace_Conference,_1919" TargetMode="External"/><Relationship Id="rId13" Type="http://schemas.openxmlformats.org/officeDocument/2006/relationships/hyperlink" Target="https://en.wikipedia.org/wiki/Mar%C3%A9chal_de_camp" TargetMode="External"/><Relationship Id="rId3" Type="http://schemas.openxmlformats.org/officeDocument/2006/relationships/hyperlink" Target="https://en.wikipedia.org/wiki/Versailles" TargetMode="External"/><Relationship Id="rId7" Type="http://schemas.openxmlformats.org/officeDocument/2006/relationships/hyperlink" Target="https://en.wikipedia.org/wiki/Armistice_with_Germany_(Compi%C3%A8gne)" TargetMode="External"/><Relationship Id="rId12" Type="http://schemas.openxmlformats.org/officeDocument/2006/relationships/hyperlink" Target="https://en.wikipedia.org/wiki/Carthaginian_peac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Treaty_of_Versailles#cite_note-6" TargetMode="External"/><Relationship Id="rId11" Type="http://schemas.openxmlformats.org/officeDocument/2006/relationships/hyperlink" Target="https://en.wikipedia.org/wiki/John_Maynard_Keynes" TargetMode="External"/><Relationship Id="rId5" Type="http://schemas.openxmlformats.org/officeDocument/2006/relationships/hyperlink" Target="https://en.wikipedia.org/wiki/Central_Powers" TargetMode="External"/><Relationship Id="rId10" Type="http://schemas.openxmlformats.org/officeDocument/2006/relationships/hyperlink" Target="https://en.wikipedia.org/wiki/World_War_I_reparations" TargetMode="External"/><Relationship Id="rId4" Type="http://schemas.openxmlformats.org/officeDocument/2006/relationships/hyperlink" Target="https://en.wikipedia.org/wiki/Assassination_of_Archduke_Franz_Ferdinand" TargetMode="External"/><Relationship Id="rId9" Type="http://schemas.openxmlformats.org/officeDocument/2006/relationships/hyperlink" Target="https://en.wikipedia.org/wiki/Article_231_of_the_Treaty_of_Versailles" TargetMode="External"/><Relationship Id="rId14" Type="http://schemas.openxmlformats.org/officeDocument/2006/relationships/hyperlink" Target="https://en.wikipedia.org/wiki/Ferdinand_Foch"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fld id="{AEBE8046-B89F-4C2E-B4D7-BA3E3A9EC65C}" type="slidenum">
              <a:rPr lang="en-US" altLang="en-US" sz="1200" smtClean="0"/>
              <a:pPr eaLnBrk="1" hangingPunct="1"/>
              <a:t>1</a:t>
            </a:fld>
            <a:endParaRPr lang="en-US" altLang="en-US" sz="120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z="2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3C94D885-39E2-482A-8F10-3B13541637A7}" type="slidenum">
              <a:rPr lang="en-US" altLang="en-US" sz="1200">
                <a:latin typeface="Arial" charset="0"/>
              </a:rPr>
              <a:pPr algn="r" eaLnBrk="1" hangingPunct="1"/>
              <a:t>10</a:t>
            </a:fld>
            <a:endParaRPr lang="en-US" altLang="en-US" sz="1200">
              <a:latin typeface="Arial" charset="0"/>
            </a:endParaRPr>
          </a:p>
        </p:txBody>
      </p:sp>
      <p:sp>
        <p:nvSpPr>
          <p:cNvPr id="31747" name="Rectangle 2"/>
          <p:cNvSpPr>
            <a:spLocks noGrp="1" noRot="1" noChangeAspect="1" noChangeArrowheads="1" noTextEdit="1"/>
          </p:cNvSpPr>
          <p:nvPr>
            <p:ph type="sldImg"/>
          </p:nvPr>
        </p:nvSpPr>
        <p:spPr>
          <a:ln/>
        </p:spPr>
      </p:sp>
      <p:sp>
        <p:nvSpPr>
          <p:cNvPr id="31749" name="Text Box 4"/>
          <p:cNvSpPr txBox="1">
            <a:spLocks noChangeArrowheads="1"/>
          </p:cNvSpPr>
          <p:nvPr/>
        </p:nvSpPr>
        <p:spPr bwMode="auto">
          <a:xfrm>
            <a:off x="1447800" y="47244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
        <p:nvSpPr>
          <p:cNvPr id="2" name="Notes Placeholder 1"/>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Stalin began to become paranoid. He feared being overthrown or the threat of a counter revolution. He formed a secret police called the NKVD to remove any and all possible threats. The secret police later became known as the KGB. All of the old heroes of the revolution or basically anybody with popular support was charged with treason. They were either killed or sent to gulags in Siberia. They would die either way. 1 in 5 officers of the army ended up being executed. This caused many problems when WWII started. They were also often put on trial called "Show Trials." Here the people were forced to admit that they had done what they were charged with, even if they were innocent. If somebody did not plead guilty, they would bring in family member's and close friends, and threaten to kill them on the spot if they did not plea guilty.</a:t>
            </a:r>
            <a:endParaRPr lang="en-US"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A130CBAD-EC0C-4F21-9AA2-A995FC30800C}" type="slidenum">
              <a:rPr lang="en-US" altLang="en-US" sz="1200">
                <a:latin typeface="Arial" charset="0"/>
              </a:rPr>
              <a:pPr algn="r" eaLnBrk="1" hangingPunct="1"/>
              <a:t>11</a:t>
            </a:fld>
            <a:endParaRPr lang="en-US" altLang="en-US" sz="1200">
              <a:latin typeface="Arial" charset="0"/>
            </a:endParaRPr>
          </a:p>
        </p:txBody>
      </p:sp>
      <p:sp>
        <p:nvSpPr>
          <p:cNvPr id="32771" name="Rectangle 2"/>
          <p:cNvSpPr>
            <a:spLocks noGrp="1" noRot="1" noChangeAspect="1" noChangeArrowheads="1" noTextEdit="1"/>
          </p:cNvSpPr>
          <p:nvPr>
            <p:ph type="sldImg"/>
          </p:nvPr>
        </p:nvSpPr>
        <p:spPr>
          <a:ln/>
        </p:spPr>
      </p:sp>
      <p:sp>
        <p:nvSpPr>
          <p:cNvPr id="32773" name="Text Box 4"/>
          <p:cNvSpPr txBox="1">
            <a:spLocks noChangeArrowheads="1"/>
          </p:cNvSpPr>
          <p:nvPr/>
        </p:nvSpPr>
        <p:spPr bwMode="auto">
          <a:xfrm>
            <a:off x="1447800" y="47244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
        <p:nvSpPr>
          <p:cNvPr id="2" name="Notes Placeholder 1"/>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 Italian dictator who created the Fascist Party in 1919 and eventually held all the power in Italy as the country’s prime minister from 1922 until 1943. An ardent socialist as a youth, Mussolini followed in his father's political footsteps but was expelled by the party for his support of World War I. As dictator during World War II, he overextended his forces and was eventually killed by his own people in </a:t>
            </a:r>
            <a:r>
              <a:rPr lang="en-US" sz="1200" b="0" i="0" kern="1200" dirty="0" err="1" smtClean="0">
                <a:solidFill>
                  <a:schemeClr val="tx1"/>
                </a:solidFill>
                <a:effectLst/>
                <a:latin typeface="Arial" charset="0"/>
                <a:ea typeface="+mn-ea"/>
                <a:cs typeface="+mn-cs"/>
              </a:rPr>
              <a:t>Mezzegra</a:t>
            </a:r>
            <a:r>
              <a:rPr lang="en-US" sz="1200" b="0" i="0" kern="1200" dirty="0" smtClean="0">
                <a:solidFill>
                  <a:schemeClr val="tx1"/>
                </a:solidFill>
                <a:effectLst/>
                <a:latin typeface="Arial" charset="0"/>
                <a:ea typeface="+mn-ea"/>
                <a:cs typeface="+mn-cs"/>
              </a:rPr>
              <a:t>, Italy.</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23C716CC-76B9-4CE5-B6F9-C49D87889D53}" type="slidenum">
              <a:rPr lang="en-US" altLang="en-US" sz="1200">
                <a:latin typeface="Arial" charset="0"/>
              </a:rPr>
              <a:pPr algn="r" eaLnBrk="1" hangingPunct="1"/>
              <a:t>12</a:t>
            </a:fld>
            <a:endParaRPr lang="en-US" altLang="en-US" sz="1200">
              <a:latin typeface="Arial" charset="0"/>
            </a:endParaRPr>
          </a:p>
        </p:txBody>
      </p:sp>
      <p:sp>
        <p:nvSpPr>
          <p:cNvPr id="33795" name="Rectangle 2"/>
          <p:cNvSpPr>
            <a:spLocks noGrp="1" noRot="1" noChangeAspect="1" noChangeArrowheads="1" noTextEdit="1"/>
          </p:cNvSpPr>
          <p:nvPr>
            <p:ph type="sldImg"/>
          </p:nvPr>
        </p:nvSpPr>
        <p:spPr>
          <a:ln/>
        </p:spPr>
      </p:sp>
      <p:sp>
        <p:nvSpPr>
          <p:cNvPr id="33797" name="Text Box 4"/>
          <p:cNvSpPr txBox="1">
            <a:spLocks noChangeArrowheads="1"/>
          </p:cNvSpPr>
          <p:nvPr/>
        </p:nvSpPr>
        <p:spPr bwMode="auto">
          <a:xfrm>
            <a:off x="1447800" y="47244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
        <p:nvSpPr>
          <p:cNvPr id="2" name="Notes Placeholder 1"/>
          <p:cNvSpPr>
            <a:spLocks noGrp="1"/>
          </p:cNvSpPr>
          <p:nvPr>
            <p:ph type="body" idx="1"/>
          </p:nvPr>
        </p:nvSpPr>
        <p:spPr/>
        <p:txBody>
          <a:bodyPr/>
          <a:lstStyle/>
          <a:p>
            <a:r>
              <a:rPr lang="en-US" sz="1200" b="1" i="0" kern="1200" dirty="0" smtClean="0">
                <a:solidFill>
                  <a:schemeClr val="tx1"/>
                </a:solidFill>
                <a:effectLst/>
                <a:latin typeface="Arial" charset="0"/>
                <a:ea typeface="+mn-ea"/>
                <a:cs typeface="+mn-cs"/>
              </a:rPr>
              <a:t>Adolf Hitler's rise to power</a:t>
            </a:r>
            <a:r>
              <a:rPr lang="en-US" sz="1200" b="0" i="0" kern="1200" dirty="0" smtClean="0">
                <a:solidFill>
                  <a:schemeClr val="tx1"/>
                </a:solidFill>
                <a:effectLst/>
                <a:latin typeface="Arial" charset="0"/>
                <a:ea typeface="+mn-ea"/>
                <a:cs typeface="+mn-cs"/>
              </a:rPr>
              <a:t> began in </a:t>
            </a:r>
            <a:r>
              <a:rPr lang="en-US" sz="1200" b="0" i="0" u="none" strike="noStrike" kern="1200" dirty="0" smtClean="0">
                <a:solidFill>
                  <a:schemeClr val="tx1"/>
                </a:solidFill>
                <a:effectLst/>
                <a:latin typeface="Arial" charset="0"/>
                <a:ea typeface="+mn-ea"/>
                <a:cs typeface="+mn-cs"/>
                <a:hlinkClick r:id="rId3" tooltip="Weimar Republic"/>
              </a:rPr>
              <a:t>Germany</a:t>
            </a:r>
            <a:r>
              <a:rPr lang="en-US" sz="1200" b="0" i="0" kern="1200" dirty="0" smtClean="0">
                <a:solidFill>
                  <a:schemeClr val="tx1"/>
                </a:solidFill>
                <a:effectLst/>
                <a:latin typeface="Arial" charset="0"/>
                <a:ea typeface="+mn-ea"/>
                <a:cs typeface="+mn-cs"/>
              </a:rPr>
              <a:t> in September 1919 when </a:t>
            </a:r>
            <a:r>
              <a:rPr lang="en-US" sz="1200" b="0" i="0" u="none" strike="noStrike" kern="1200" dirty="0" smtClean="0">
                <a:solidFill>
                  <a:schemeClr val="tx1"/>
                </a:solidFill>
                <a:effectLst/>
                <a:latin typeface="Arial" charset="0"/>
                <a:ea typeface="+mn-ea"/>
                <a:cs typeface="+mn-cs"/>
                <a:hlinkClick r:id="rId4" tooltip="Adolf Hitler"/>
              </a:rPr>
              <a:t>Hitler</a:t>
            </a:r>
            <a:r>
              <a:rPr lang="en-US" sz="1200" b="0" i="0" kern="1200" dirty="0" smtClean="0">
                <a:solidFill>
                  <a:schemeClr val="tx1"/>
                </a:solidFill>
                <a:effectLst/>
                <a:latin typeface="Arial" charset="0"/>
                <a:ea typeface="+mn-ea"/>
                <a:cs typeface="+mn-cs"/>
              </a:rPr>
              <a:t> joined the political party then known as the </a:t>
            </a:r>
            <a:r>
              <a:rPr lang="en-US" sz="1200" b="0" i="1" u="none" strike="noStrike" kern="1200" dirty="0" smtClean="0">
                <a:solidFill>
                  <a:schemeClr val="tx1"/>
                </a:solidFill>
                <a:effectLst/>
                <a:latin typeface="Arial" charset="0"/>
                <a:ea typeface="+mn-ea"/>
                <a:cs typeface="+mn-cs"/>
                <a:hlinkClick r:id="rId5" tooltip="Deutsche Arbeiterpartei"/>
              </a:rPr>
              <a:t>Deutsche </a:t>
            </a:r>
            <a:r>
              <a:rPr lang="en-US" sz="1200" b="0" i="1" u="none" strike="noStrike" kern="1200" dirty="0" err="1" smtClean="0">
                <a:solidFill>
                  <a:schemeClr val="tx1"/>
                </a:solidFill>
                <a:effectLst/>
                <a:latin typeface="Arial" charset="0"/>
                <a:ea typeface="+mn-ea"/>
                <a:cs typeface="+mn-cs"/>
                <a:hlinkClick r:id="rId5" tooltip="Deutsche Arbeiterpartei"/>
              </a:rPr>
              <a:t>Arbeiterpartei</a:t>
            </a:r>
            <a:r>
              <a:rPr lang="en-US" sz="1200" b="0" i="0" kern="1200" dirty="0" smtClean="0">
                <a:solidFill>
                  <a:schemeClr val="tx1"/>
                </a:solidFill>
                <a:effectLst/>
                <a:latin typeface="Arial" charset="0"/>
                <a:ea typeface="+mn-ea"/>
                <a:cs typeface="+mn-cs"/>
              </a:rPr>
              <a:t> – DAP (German Workers' Party). The name was changed in 1920 to the </a:t>
            </a:r>
            <a:r>
              <a:rPr lang="en-US" sz="1200" b="0" i="1" kern="1200" dirty="0" err="1" smtClean="0">
                <a:solidFill>
                  <a:schemeClr val="tx1"/>
                </a:solidFill>
                <a:effectLst/>
                <a:latin typeface="Arial" charset="0"/>
                <a:ea typeface="+mn-ea"/>
                <a:cs typeface="+mn-cs"/>
              </a:rPr>
              <a:t>Nationalsozialistische</a:t>
            </a:r>
            <a:r>
              <a:rPr lang="en-US" sz="1200" b="0" i="1" kern="1200" dirty="0" smtClean="0">
                <a:solidFill>
                  <a:schemeClr val="tx1"/>
                </a:solidFill>
                <a:effectLst/>
                <a:latin typeface="Arial" charset="0"/>
                <a:ea typeface="+mn-ea"/>
                <a:cs typeface="+mn-cs"/>
              </a:rPr>
              <a:t> Deutsche </a:t>
            </a:r>
            <a:r>
              <a:rPr lang="en-US" sz="1200" b="0" i="1" kern="1200" dirty="0" err="1" smtClean="0">
                <a:solidFill>
                  <a:schemeClr val="tx1"/>
                </a:solidFill>
                <a:effectLst/>
                <a:latin typeface="Arial" charset="0"/>
                <a:ea typeface="+mn-ea"/>
                <a:cs typeface="+mn-cs"/>
              </a:rPr>
              <a:t>Arbeiterpartei</a:t>
            </a:r>
            <a:r>
              <a:rPr lang="en-US" sz="1200" b="0" i="0" kern="1200" dirty="0" smtClean="0">
                <a:solidFill>
                  <a:schemeClr val="tx1"/>
                </a:solidFill>
                <a:effectLst/>
                <a:latin typeface="Arial" charset="0"/>
                <a:ea typeface="+mn-ea"/>
                <a:cs typeface="+mn-cs"/>
              </a:rPr>
              <a:t> – NSDAP (National Socialist German Workers' Party, commonly known as the </a:t>
            </a:r>
            <a:r>
              <a:rPr lang="en-US" sz="1200" b="0" i="0" u="none" strike="noStrike" kern="1200" dirty="0" smtClean="0">
                <a:solidFill>
                  <a:schemeClr val="tx1"/>
                </a:solidFill>
                <a:effectLst/>
                <a:latin typeface="Arial" charset="0"/>
                <a:ea typeface="+mn-ea"/>
                <a:cs typeface="+mn-cs"/>
                <a:hlinkClick r:id="rId6" tooltip="Nazi Party"/>
              </a:rPr>
              <a:t>Nazi Party</a:t>
            </a:r>
            <a:r>
              <a:rPr lang="en-US" sz="1200" b="0" i="0" kern="1200" dirty="0" smtClean="0">
                <a:solidFill>
                  <a:schemeClr val="tx1"/>
                </a:solidFill>
                <a:effectLst/>
                <a:latin typeface="Arial" charset="0"/>
                <a:ea typeface="+mn-ea"/>
                <a:cs typeface="+mn-cs"/>
              </a:rPr>
              <a:t>). It was </a:t>
            </a:r>
            <a:r>
              <a:rPr lang="en-US" sz="1200" b="0" i="0" u="none" strike="noStrike" kern="1200" dirty="0" smtClean="0">
                <a:solidFill>
                  <a:schemeClr val="tx1"/>
                </a:solidFill>
                <a:effectLst/>
                <a:latin typeface="Arial" charset="0"/>
                <a:ea typeface="+mn-ea"/>
                <a:cs typeface="+mn-cs"/>
                <a:hlinkClick r:id="rId7" tooltip="Anti-Marxist"/>
              </a:rPr>
              <a:t>anti-Marxist</a:t>
            </a:r>
            <a:r>
              <a:rPr lang="en-US" sz="1200" b="0" i="0" kern="1200" dirty="0" smtClean="0">
                <a:solidFill>
                  <a:schemeClr val="tx1"/>
                </a:solidFill>
                <a:effectLst/>
                <a:latin typeface="Arial" charset="0"/>
                <a:ea typeface="+mn-ea"/>
                <a:cs typeface="+mn-cs"/>
              </a:rPr>
              <a:t> and opposed to the democratic post-war government of the </a:t>
            </a:r>
            <a:r>
              <a:rPr lang="en-US" sz="1200" b="0" i="0" u="none" strike="noStrike" kern="1200" dirty="0" smtClean="0">
                <a:solidFill>
                  <a:schemeClr val="tx1"/>
                </a:solidFill>
                <a:effectLst/>
                <a:latin typeface="Arial" charset="0"/>
                <a:ea typeface="+mn-ea"/>
                <a:cs typeface="+mn-cs"/>
                <a:hlinkClick r:id="rId3" tooltip="Weimar Republic"/>
              </a:rPr>
              <a:t>Weimar Republic</a:t>
            </a:r>
            <a:r>
              <a:rPr lang="en-US" sz="1200" b="0" i="0" kern="1200" dirty="0" smtClean="0">
                <a:solidFill>
                  <a:schemeClr val="tx1"/>
                </a:solidFill>
                <a:effectLst/>
                <a:latin typeface="Arial" charset="0"/>
                <a:ea typeface="+mn-ea"/>
                <a:cs typeface="+mn-cs"/>
              </a:rPr>
              <a:t> and the </a:t>
            </a:r>
            <a:r>
              <a:rPr lang="en-US" sz="1200" b="0" i="0" u="none" strike="noStrike" kern="1200" dirty="0" smtClean="0">
                <a:solidFill>
                  <a:schemeClr val="tx1"/>
                </a:solidFill>
                <a:effectLst/>
                <a:latin typeface="Arial" charset="0"/>
                <a:ea typeface="+mn-ea"/>
                <a:cs typeface="+mn-cs"/>
                <a:hlinkClick r:id="rId8" tooltip="Treaty of Versailles"/>
              </a:rPr>
              <a:t>Treaty of Versailles</a:t>
            </a:r>
            <a:r>
              <a:rPr lang="en-US" sz="1200" b="0" i="0" kern="1200" dirty="0" smtClean="0">
                <a:solidFill>
                  <a:schemeClr val="tx1"/>
                </a:solidFill>
                <a:effectLst/>
                <a:latin typeface="Arial" charset="0"/>
                <a:ea typeface="+mn-ea"/>
                <a:cs typeface="+mn-cs"/>
              </a:rPr>
              <a:t>, advocating extreme nationalism and </a:t>
            </a:r>
            <a:r>
              <a:rPr lang="en-US" sz="1200" b="0" i="0" u="none" strike="noStrike" kern="1200" dirty="0" smtClean="0">
                <a:solidFill>
                  <a:schemeClr val="tx1"/>
                </a:solidFill>
                <a:effectLst/>
                <a:latin typeface="Arial" charset="0"/>
                <a:ea typeface="+mn-ea"/>
                <a:cs typeface="+mn-cs"/>
                <a:hlinkClick r:id="rId9" tooltip="Pan-Germanism"/>
              </a:rPr>
              <a:t>Pan-</a:t>
            </a:r>
            <a:r>
              <a:rPr lang="en-US" sz="1200" b="0" i="0" u="none" strike="noStrike" kern="1200" dirty="0" err="1" smtClean="0">
                <a:solidFill>
                  <a:schemeClr val="tx1"/>
                </a:solidFill>
                <a:effectLst/>
                <a:latin typeface="Arial" charset="0"/>
                <a:ea typeface="+mn-ea"/>
                <a:cs typeface="+mn-cs"/>
                <a:hlinkClick r:id="rId9" tooltip="Pan-Germanism"/>
              </a:rPr>
              <a:t>Germanism</a:t>
            </a:r>
            <a:r>
              <a:rPr lang="en-US" sz="1200" b="0" i="0" kern="1200" dirty="0" smtClean="0">
                <a:solidFill>
                  <a:schemeClr val="tx1"/>
                </a:solidFill>
                <a:effectLst/>
                <a:latin typeface="Arial" charset="0"/>
                <a:ea typeface="+mn-ea"/>
                <a:cs typeface="+mn-cs"/>
              </a:rPr>
              <a:t> as well as virulent </a:t>
            </a:r>
            <a:r>
              <a:rPr lang="en-US" sz="1200" b="0" i="0" u="none" strike="noStrike" kern="1200" dirty="0" smtClean="0">
                <a:solidFill>
                  <a:schemeClr val="tx1"/>
                </a:solidFill>
                <a:effectLst/>
                <a:latin typeface="Arial" charset="0"/>
                <a:ea typeface="+mn-ea"/>
                <a:cs typeface="+mn-cs"/>
                <a:hlinkClick r:id="rId10" tooltip="Anti-Semitism"/>
              </a:rPr>
              <a:t>anti-Semitism</a:t>
            </a:r>
            <a:r>
              <a:rPr lang="en-US" sz="1200" b="0" i="0" kern="1200" dirty="0" smtClean="0">
                <a:solidFill>
                  <a:schemeClr val="tx1"/>
                </a:solidFill>
                <a:effectLst/>
                <a:latin typeface="Arial" charset="0"/>
                <a:ea typeface="+mn-ea"/>
                <a:cs typeface="+mn-cs"/>
              </a:rPr>
              <a:t>. Hitler's "rise" can be considered to have ended in March 1933, after the </a:t>
            </a:r>
            <a:r>
              <a:rPr lang="en-US" sz="1200" b="0" i="0" u="none" strike="noStrike" kern="1200" dirty="0" smtClean="0">
                <a:solidFill>
                  <a:schemeClr val="tx1"/>
                </a:solidFill>
                <a:effectLst/>
                <a:latin typeface="Arial" charset="0"/>
                <a:ea typeface="+mn-ea"/>
                <a:cs typeface="+mn-cs"/>
                <a:hlinkClick r:id="rId11" tooltip="Reichstag (Weimar Republic)"/>
              </a:rPr>
              <a:t>Reichstag</a:t>
            </a:r>
            <a:r>
              <a:rPr lang="en-US" sz="1200" b="0" i="0" kern="1200" dirty="0" smtClean="0">
                <a:solidFill>
                  <a:schemeClr val="tx1"/>
                </a:solidFill>
                <a:effectLst/>
                <a:latin typeface="Arial" charset="0"/>
                <a:ea typeface="+mn-ea"/>
                <a:cs typeface="+mn-cs"/>
              </a:rPr>
              <a:t> adopted the </a:t>
            </a:r>
            <a:r>
              <a:rPr lang="en-US" sz="1200" b="0" i="0" u="none" strike="noStrike" kern="1200" dirty="0" smtClean="0">
                <a:solidFill>
                  <a:schemeClr val="tx1"/>
                </a:solidFill>
                <a:effectLst/>
                <a:latin typeface="Arial" charset="0"/>
                <a:ea typeface="+mn-ea"/>
                <a:cs typeface="+mn-cs"/>
                <a:hlinkClick r:id="rId12" tooltip="Enabling Act of 1933"/>
              </a:rPr>
              <a:t>Enabling Act of 1933</a:t>
            </a:r>
            <a:r>
              <a:rPr lang="en-US" sz="1200" b="0" i="0" kern="1200" dirty="0" smtClean="0">
                <a:solidFill>
                  <a:schemeClr val="tx1"/>
                </a:solidFill>
                <a:effectLst/>
                <a:latin typeface="Arial" charset="0"/>
                <a:ea typeface="+mn-ea"/>
                <a:cs typeface="+mn-cs"/>
              </a:rPr>
              <a:t> in that month. President </a:t>
            </a:r>
            <a:r>
              <a:rPr lang="en-US" sz="1200" b="0" i="0" u="none" strike="noStrike" kern="1200" dirty="0" smtClean="0">
                <a:solidFill>
                  <a:schemeClr val="tx1"/>
                </a:solidFill>
                <a:effectLst/>
                <a:latin typeface="Arial" charset="0"/>
                <a:ea typeface="+mn-ea"/>
                <a:cs typeface="+mn-cs"/>
                <a:hlinkClick r:id="rId13" tooltip="Paul von Hindenburg"/>
              </a:rPr>
              <a:t>Paul von Hindenburg</a:t>
            </a:r>
            <a:r>
              <a:rPr lang="en-US" sz="1200" b="0" i="0" kern="1200" dirty="0" smtClean="0">
                <a:solidFill>
                  <a:schemeClr val="tx1"/>
                </a:solidFill>
                <a:effectLst/>
                <a:latin typeface="Arial" charset="0"/>
                <a:ea typeface="+mn-ea"/>
                <a:cs typeface="+mn-cs"/>
              </a:rPr>
              <a:t> had already appointed Hitler as </a:t>
            </a:r>
            <a:r>
              <a:rPr lang="en-US" sz="1200" b="0" i="0" u="none" strike="noStrike" kern="1200" dirty="0" smtClean="0">
                <a:solidFill>
                  <a:schemeClr val="tx1"/>
                </a:solidFill>
                <a:effectLst/>
                <a:latin typeface="Arial" charset="0"/>
                <a:ea typeface="+mn-ea"/>
                <a:cs typeface="+mn-cs"/>
                <a:hlinkClick r:id="rId14" tooltip="Chancellor of Germany"/>
              </a:rPr>
              <a:t>Chancellor</a:t>
            </a:r>
            <a:r>
              <a:rPr lang="en-US" sz="1200" b="0" i="0" kern="1200" dirty="0" smtClean="0">
                <a:solidFill>
                  <a:schemeClr val="tx1"/>
                </a:solidFill>
                <a:effectLst/>
                <a:latin typeface="Arial" charset="0"/>
                <a:ea typeface="+mn-ea"/>
                <a:cs typeface="+mn-cs"/>
              </a:rPr>
              <a:t> on 30 January 1933 after a series of parliamentary elections and associated backroom intrigues. The Enabling Act—when used ruthlessly and with authority—virtually assured that Hitler could thereafter constitutionally exercise dictatorial power without legal objection.</a:t>
            </a:r>
          </a:p>
          <a:p>
            <a:r>
              <a:rPr lang="en-US" sz="1200" b="0" i="0" kern="1200" dirty="0" smtClean="0">
                <a:solidFill>
                  <a:schemeClr val="tx1"/>
                </a:solidFill>
                <a:effectLst/>
                <a:latin typeface="Arial" charset="0"/>
                <a:ea typeface="+mn-ea"/>
                <a:cs typeface="+mn-cs"/>
              </a:rPr>
              <a:t>Adolf Hitler rose to a place of prominence in the early years of the party. Being one of its best speakers, he told the other members to either make him leader of the party or he would never return. He was aided in part by his willingness to use violence in advancing his political objectives and to recruit party members who were willing to do the same. The </a:t>
            </a:r>
            <a:r>
              <a:rPr lang="en-US" sz="1200" b="0" i="0" u="none" strike="noStrike" kern="1200" dirty="0" smtClean="0">
                <a:solidFill>
                  <a:schemeClr val="tx1"/>
                </a:solidFill>
                <a:effectLst/>
                <a:latin typeface="Arial" charset="0"/>
                <a:ea typeface="+mn-ea"/>
                <a:cs typeface="+mn-cs"/>
                <a:hlinkClick r:id="rId15" tooltip="Beer Hall Putsch"/>
              </a:rPr>
              <a:t>Beer Hall Putsch</a:t>
            </a:r>
            <a:r>
              <a:rPr lang="en-US" sz="1200" b="0" i="0" kern="1200" dirty="0" smtClean="0">
                <a:solidFill>
                  <a:schemeClr val="tx1"/>
                </a:solidFill>
                <a:effectLst/>
                <a:latin typeface="Arial" charset="0"/>
                <a:ea typeface="+mn-ea"/>
                <a:cs typeface="+mn-cs"/>
              </a:rPr>
              <a:t> in November 1923 and the later release of his book </a:t>
            </a:r>
            <a:r>
              <a:rPr lang="en-US" sz="1200" b="0" i="1" u="none" strike="noStrike" kern="1200" dirty="0" smtClean="0">
                <a:solidFill>
                  <a:schemeClr val="tx1"/>
                </a:solidFill>
                <a:effectLst/>
                <a:latin typeface="Arial" charset="0"/>
                <a:ea typeface="+mn-ea"/>
                <a:cs typeface="+mn-cs"/>
                <a:hlinkClick r:id="rId16" tooltip="Mein Kampf"/>
              </a:rPr>
              <a:t>Mein </a:t>
            </a:r>
            <a:r>
              <a:rPr lang="en-US" sz="1200" b="0" i="1" u="none" strike="noStrike" kern="1200" dirty="0" err="1" smtClean="0">
                <a:solidFill>
                  <a:schemeClr val="tx1"/>
                </a:solidFill>
                <a:effectLst/>
                <a:latin typeface="Arial" charset="0"/>
                <a:ea typeface="+mn-ea"/>
                <a:cs typeface="+mn-cs"/>
                <a:hlinkClick r:id="rId16" tooltip="Mein Kampf"/>
              </a:rPr>
              <a:t>Kampf</a:t>
            </a:r>
            <a:r>
              <a:rPr lang="en-US" sz="1200" b="0" i="0" kern="1200" dirty="0" smtClean="0">
                <a:solidFill>
                  <a:schemeClr val="tx1"/>
                </a:solidFill>
                <a:effectLst/>
                <a:latin typeface="Arial" charset="0"/>
                <a:ea typeface="+mn-ea"/>
                <a:cs typeface="+mn-cs"/>
              </a:rPr>
              <a:t> (Translation: </a:t>
            </a:r>
            <a:r>
              <a:rPr lang="en-US" sz="1200" b="0" i="1" kern="1200" dirty="0" smtClean="0">
                <a:solidFill>
                  <a:schemeClr val="tx1"/>
                </a:solidFill>
                <a:effectLst/>
                <a:latin typeface="Arial" charset="0"/>
                <a:ea typeface="+mn-ea"/>
                <a:cs typeface="+mn-cs"/>
              </a:rPr>
              <a:t>My Struggle</a:t>
            </a:r>
            <a:r>
              <a:rPr lang="en-US" sz="1200" b="0" i="0" kern="1200" dirty="0" smtClean="0">
                <a:solidFill>
                  <a:schemeClr val="tx1"/>
                </a:solidFill>
                <a:effectLst/>
                <a:latin typeface="Arial" charset="0"/>
                <a:ea typeface="+mn-ea"/>
                <a:cs typeface="+mn-cs"/>
              </a:rPr>
              <a:t>) expanded Hitler's audience. In the mid-1920s, the party engaged in electoral battles in which Hitler participated as a speaker and organizer,</a:t>
            </a:r>
            <a:r>
              <a:rPr lang="en-US" sz="1200" b="0" i="0" u="none" strike="noStrike" kern="1200" baseline="30000" dirty="0" smtClean="0">
                <a:solidFill>
                  <a:schemeClr val="tx1"/>
                </a:solidFill>
                <a:effectLst/>
                <a:latin typeface="Arial" charset="0"/>
                <a:ea typeface="+mn-ea"/>
                <a:cs typeface="+mn-cs"/>
                <a:hlinkClick r:id="rId17"/>
              </a:rPr>
              <a:t>[a]</a:t>
            </a:r>
            <a:r>
              <a:rPr lang="en-US" sz="1200" b="0" i="0" kern="1200" dirty="0" smtClean="0">
                <a:solidFill>
                  <a:schemeClr val="tx1"/>
                </a:solidFill>
                <a:effectLst/>
                <a:latin typeface="Arial" charset="0"/>
                <a:ea typeface="+mn-ea"/>
                <a:cs typeface="+mn-cs"/>
              </a:rPr>
              <a:t> as well as in street battles and violence between the </a:t>
            </a:r>
            <a:r>
              <a:rPr lang="en-US" sz="1200" b="0" i="1" u="none" strike="noStrike" kern="1200" dirty="0" err="1" smtClean="0">
                <a:solidFill>
                  <a:schemeClr val="tx1"/>
                </a:solidFill>
                <a:effectLst/>
                <a:latin typeface="Arial" charset="0"/>
                <a:ea typeface="+mn-ea"/>
                <a:cs typeface="+mn-cs"/>
                <a:hlinkClick r:id="rId18" tooltip="Rotfrontkämpferbund"/>
              </a:rPr>
              <a:t>Rotfrontkämpferbund</a:t>
            </a:r>
            <a:r>
              <a:rPr lang="en-US" sz="1200" b="0" i="0" kern="1200" dirty="0" smtClean="0">
                <a:solidFill>
                  <a:schemeClr val="tx1"/>
                </a:solidFill>
                <a:effectLst/>
                <a:latin typeface="Arial" charset="0"/>
                <a:ea typeface="+mn-ea"/>
                <a:cs typeface="+mn-cs"/>
              </a:rPr>
              <a:t> and the Nazis' </a:t>
            </a:r>
            <a:r>
              <a:rPr lang="en-US" sz="1200" b="0" i="1" u="none" strike="noStrike" kern="1200" dirty="0" smtClean="0">
                <a:solidFill>
                  <a:schemeClr val="tx1"/>
                </a:solidFill>
                <a:effectLst/>
                <a:latin typeface="Arial" charset="0"/>
                <a:ea typeface="+mn-ea"/>
                <a:cs typeface="+mn-cs"/>
                <a:hlinkClick r:id="rId19" tooltip="Sturmabteilung"/>
              </a:rPr>
              <a:t>Sturmabteilung</a:t>
            </a:r>
            <a:r>
              <a:rPr lang="en-US" sz="1200" b="0" i="0" kern="1200" dirty="0" smtClean="0">
                <a:solidFill>
                  <a:schemeClr val="tx1"/>
                </a:solidFill>
                <a:effectLst/>
                <a:latin typeface="Arial" charset="0"/>
                <a:ea typeface="+mn-ea"/>
                <a:cs typeface="+mn-cs"/>
              </a:rPr>
              <a:t> (SA). Through the late 1920s and early 1930s, the Nazis gathered enough electoral support to become the largest political party in the Reichstag, and Hitler's blend of political acuity, deceptiveness and cunning converted the party's non-</a:t>
            </a:r>
            <a:r>
              <a:rPr lang="en-US" sz="1200" b="0" i="0" u="none" strike="noStrike" kern="1200" dirty="0" smtClean="0">
                <a:solidFill>
                  <a:schemeClr val="tx1"/>
                </a:solidFill>
                <a:effectLst/>
                <a:latin typeface="Arial" charset="0"/>
                <a:ea typeface="+mn-ea"/>
                <a:cs typeface="+mn-cs"/>
                <a:hlinkClick r:id="rId20" tooltip="Majority"/>
              </a:rPr>
              <a:t>majority</a:t>
            </a:r>
            <a:r>
              <a:rPr lang="en-US" sz="1200" b="0" i="0" kern="1200" dirty="0" smtClean="0">
                <a:solidFill>
                  <a:schemeClr val="tx1"/>
                </a:solidFill>
                <a:effectLst/>
                <a:latin typeface="Arial" charset="0"/>
                <a:ea typeface="+mn-ea"/>
                <a:cs typeface="+mn-cs"/>
              </a:rPr>
              <a:t> but </a:t>
            </a:r>
            <a:r>
              <a:rPr lang="en-US" sz="1200" b="0" i="0" u="none" strike="noStrike" kern="1200" dirty="0" smtClean="0">
                <a:solidFill>
                  <a:schemeClr val="tx1"/>
                </a:solidFill>
                <a:effectLst/>
                <a:latin typeface="Arial" charset="0"/>
                <a:ea typeface="+mn-ea"/>
                <a:cs typeface="+mn-cs"/>
                <a:hlinkClick r:id="rId21" tooltip="Plurality (voting)"/>
              </a:rPr>
              <a:t>plurality</a:t>
            </a:r>
            <a:r>
              <a:rPr lang="en-US" sz="1200" b="0" i="0" kern="1200" dirty="0" smtClean="0">
                <a:solidFill>
                  <a:schemeClr val="tx1"/>
                </a:solidFill>
                <a:effectLst/>
                <a:latin typeface="Arial" charset="0"/>
                <a:ea typeface="+mn-ea"/>
                <a:cs typeface="+mn-cs"/>
              </a:rPr>
              <a:t> status into effective governing power in the ailing Weimar Republic of 1933.</a:t>
            </a:r>
          </a:p>
          <a:p>
            <a:r>
              <a:rPr lang="en-US" sz="1200" b="0" i="0" kern="1200" dirty="0" smtClean="0">
                <a:solidFill>
                  <a:schemeClr val="tx1"/>
                </a:solidFill>
                <a:effectLst/>
                <a:latin typeface="Arial" charset="0"/>
                <a:ea typeface="+mn-ea"/>
                <a:cs typeface="+mn-cs"/>
              </a:rPr>
              <a:t>Once in power, the Nazis created a mythology surrounding the rise to power, and they described the period that roughly corresponds to the scope of this article as either the </a:t>
            </a:r>
            <a:r>
              <a:rPr lang="en-US" sz="1200" b="0" i="1" kern="1200" dirty="0" err="1" smtClean="0">
                <a:solidFill>
                  <a:schemeClr val="tx1"/>
                </a:solidFill>
                <a:effectLst/>
                <a:latin typeface="Arial" charset="0"/>
                <a:ea typeface="+mn-ea"/>
                <a:cs typeface="+mn-cs"/>
              </a:rPr>
              <a:t>Kampfzeit</a:t>
            </a:r>
            <a:r>
              <a:rPr lang="en-US" sz="1200" b="0" i="0" kern="1200" dirty="0" smtClean="0">
                <a:solidFill>
                  <a:schemeClr val="tx1"/>
                </a:solidFill>
                <a:effectLst/>
                <a:latin typeface="Arial" charset="0"/>
                <a:ea typeface="+mn-ea"/>
                <a:cs typeface="+mn-cs"/>
              </a:rPr>
              <a:t> (the time of struggle) or the </a:t>
            </a:r>
            <a:r>
              <a:rPr lang="en-US" sz="1200" b="0" i="1" kern="1200" dirty="0" err="1" smtClean="0">
                <a:solidFill>
                  <a:schemeClr val="tx1"/>
                </a:solidFill>
                <a:effectLst/>
                <a:latin typeface="Arial" charset="0"/>
                <a:ea typeface="+mn-ea"/>
                <a:cs typeface="+mn-cs"/>
              </a:rPr>
              <a:t>Kampfjahre</a:t>
            </a:r>
            <a:r>
              <a:rPr lang="en-US" sz="1200" b="0" i="0" kern="1200" dirty="0" smtClean="0">
                <a:solidFill>
                  <a:schemeClr val="tx1"/>
                </a:solidFill>
                <a:effectLst/>
                <a:latin typeface="Arial" charset="0"/>
                <a:ea typeface="+mn-ea"/>
                <a:cs typeface="+mn-cs"/>
              </a:rPr>
              <a:t> (years of struggle).</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3747A95B-B19F-4213-AF01-5057E5640B19}" type="slidenum">
              <a:rPr lang="en-US" altLang="en-US" sz="1200">
                <a:latin typeface="Arial" charset="0"/>
              </a:rPr>
              <a:pPr algn="r" eaLnBrk="1" hangingPunct="1"/>
              <a:t>13</a:t>
            </a:fld>
            <a:endParaRPr lang="en-US" altLang="en-US" sz="1200">
              <a:latin typeface="Arial" charset="0"/>
            </a:endParaRPr>
          </a:p>
        </p:txBody>
      </p:sp>
      <p:sp>
        <p:nvSpPr>
          <p:cNvPr id="34819" name="Rectangle 2"/>
          <p:cNvSpPr>
            <a:spLocks noGrp="1" noRot="1" noChangeAspect="1" noChangeArrowheads="1" noTextEdit="1"/>
          </p:cNvSpPr>
          <p:nvPr>
            <p:ph type="sldImg"/>
          </p:nvPr>
        </p:nvSpPr>
        <p:spPr>
          <a:ln/>
        </p:spPr>
      </p:sp>
      <p:sp>
        <p:nvSpPr>
          <p:cNvPr id="34821" name="Text Box 4"/>
          <p:cNvSpPr txBox="1">
            <a:spLocks noChangeArrowheads="1"/>
          </p:cNvSpPr>
          <p:nvPr/>
        </p:nvSpPr>
        <p:spPr bwMode="auto">
          <a:xfrm>
            <a:off x="1447800" y="47244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fld id="{F4B0844B-CD81-4DE1-8626-56839DC418FF}" type="slidenum">
              <a:rPr lang="en-US" altLang="en-US" sz="1200" smtClean="0">
                <a:latin typeface="Arial" charset="0"/>
              </a:rPr>
              <a:pPr eaLnBrk="1" hangingPunct="1"/>
              <a:t>14</a:t>
            </a:fld>
            <a:endParaRPr lang="en-US" altLang="en-US" sz="1200"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5" name="Text Box 4"/>
          <p:cNvSpPr txBox="1">
            <a:spLocks noChangeArrowheads="1"/>
          </p:cNvSpPr>
          <p:nvPr/>
        </p:nvSpPr>
        <p:spPr bwMode="auto">
          <a:xfrm>
            <a:off x="1050925" y="46593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87896CC1-543F-43BD-B63F-F618ABF827EF}" type="slidenum">
              <a:rPr lang="en-US" altLang="en-US" sz="1200">
                <a:latin typeface="Arial" charset="0"/>
              </a:rPr>
              <a:pPr algn="r" eaLnBrk="1" hangingPunct="1"/>
              <a:t>15</a:t>
            </a:fld>
            <a:endParaRPr lang="en-US" altLang="en-US" sz="1200">
              <a:latin typeface="Arial" charset="0"/>
            </a:endParaRPr>
          </a:p>
        </p:txBody>
      </p:sp>
      <p:sp>
        <p:nvSpPr>
          <p:cNvPr id="36867" name="Rectangle 2"/>
          <p:cNvSpPr>
            <a:spLocks noGrp="1" noRot="1" noChangeAspect="1" noChangeArrowheads="1" noTextEdit="1"/>
          </p:cNvSpPr>
          <p:nvPr>
            <p:ph type="sldImg"/>
          </p:nvPr>
        </p:nvSpPr>
        <p:spPr>
          <a:ln/>
        </p:spPr>
      </p:sp>
      <p:sp>
        <p:nvSpPr>
          <p:cNvPr id="36869" name="Text Box 4"/>
          <p:cNvSpPr txBox="1">
            <a:spLocks noChangeArrowheads="1"/>
          </p:cNvSpPr>
          <p:nvPr/>
        </p:nvSpPr>
        <p:spPr bwMode="auto">
          <a:xfrm>
            <a:off x="1050925" y="46593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
        <p:nvSpPr>
          <p:cNvPr id="2" name="Notes Placeholder 1"/>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Nanjing Massacre, or Rape of Nanjing, was an episode of mass murder and mass rape ...... Other sources, including Iris Chang's The </a:t>
            </a:r>
            <a:r>
              <a:rPr lang="en-US" b="1" dirty="0" smtClean="0"/>
              <a:t>Rape of Nanking</a:t>
            </a:r>
            <a:r>
              <a:rPr lang="en-US" dirty="0" smtClean="0"/>
              <a:t>, also conclude that the death toll reached 300,000. </a:t>
            </a:r>
          </a:p>
          <a:p>
            <a:r>
              <a:rPr lang="en-US" sz="1200" b="0" i="0" kern="1200" dirty="0" smtClean="0">
                <a:solidFill>
                  <a:schemeClr val="tx1"/>
                </a:solidFill>
                <a:effectLst/>
                <a:latin typeface="Arial" charset="0"/>
                <a:ea typeface="+mn-ea"/>
                <a:cs typeface="+mn-cs"/>
              </a:rPr>
              <a:t>The massacre occurred over a period of six weeks starting on December 13, 1937, the day that the Japanese </a:t>
            </a:r>
            <a:r>
              <a:rPr lang="en-US" sz="1200" b="0" i="0" u="none" strike="noStrike" kern="1200" dirty="0" smtClean="0">
                <a:solidFill>
                  <a:schemeClr val="tx1"/>
                </a:solidFill>
                <a:effectLst/>
                <a:latin typeface="Arial" charset="0"/>
                <a:ea typeface="+mn-ea"/>
                <a:cs typeface="+mn-cs"/>
                <a:hlinkClick r:id="rId3" tooltip="Battle of Nanking"/>
              </a:rPr>
              <a:t>captured Nanjing</a:t>
            </a:r>
            <a:r>
              <a:rPr lang="en-US" sz="1200" b="0" i="0" kern="1200" dirty="0" smtClean="0">
                <a:solidFill>
                  <a:schemeClr val="tx1"/>
                </a:solidFill>
                <a:effectLst/>
                <a:latin typeface="Arial" charset="0"/>
                <a:ea typeface="+mn-ea"/>
                <a:cs typeface="+mn-cs"/>
              </a:rPr>
              <a:t>. During this period, soldiers of the </a:t>
            </a:r>
            <a:r>
              <a:rPr lang="en-US" sz="1200" b="0" i="0" u="none" strike="noStrike" kern="1200" dirty="0" smtClean="0">
                <a:solidFill>
                  <a:schemeClr val="tx1"/>
                </a:solidFill>
                <a:effectLst/>
                <a:latin typeface="Arial" charset="0"/>
                <a:ea typeface="+mn-ea"/>
                <a:cs typeface="+mn-cs"/>
                <a:hlinkClick r:id="rId4" tooltip="Imperial Japanese Army"/>
              </a:rPr>
              <a:t>Imperial Japanese Army</a:t>
            </a:r>
            <a:r>
              <a:rPr lang="en-US" sz="1200" b="0" i="0" kern="1200" dirty="0" smtClean="0">
                <a:solidFill>
                  <a:schemeClr val="tx1"/>
                </a:solidFill>
                <a:effectLst/>
                <a:latin typeface="Arial" charset="0"/>
                <a:ea typeface="+mn-ea"/>
                <a:cs typeface="+mn-cs"/>
              </a:rPr>
              <a:t> murdered Chinese civilians and disarmed combatants who numbered an estimated 40,000 to over 300,000,</a:t>
            </a:r>
            <a:r>
              <a:rPr lang="en-US" sz="1200" b="0" i="0" u="none" strike="noStrike" kern="1200" baseline="30000" dirty="0" smtClean="0">
                <a:solidFill>
                  <a:schemeClr val="tx1"/>
                </a:solidFill>
                <a:effectLst/>
                <a:latin typeface="Arial" charset="0"/>
                <a:ea typeface="+mn-ea"/>
                <a:cs typeface="+mn-cs"/>
                <a:hlinkClick r:id="rId5"/>
              </a:rPr>
              <a:t>[7]</a:t>
            </a:r>
            <a:r>
              <a:rPr lang="en-US" sz="1200" b="0" i="0" u="none" strike="noStrike" kern="1200" baseline="30000" dirty="0" smtClean="0">
                <a:solidFill>
                  <a:schemeClr val="tx1"/>
                </a:solidFill>
                <a:effectLst/>
                <a:latin typeface="Arial" charset="0"/>
                <a:ea typeface="+mn-ea"/>
                <a:cs typeface="+mn-cs"/>
                <a:hlinkClick r:id="rId6"/>
              </a:rPr>
              <a:t>[8]</a:t>
            </a:r>
            <a:r>
              <a:rPr lang="en-US" sz="1200" b="0" i="0" kern="1200" dirty="0" smtClean="0">
                <a:solidFill>
                  <a:schemeClr val="tx1"/>
                </a:solidFill>
                <a:effectLst/>
                <a:latin typeface="Arial" charset="0"/>
                <a:ea typeface="+mn-ea"/>
                <a:cs typeface="+mn-cs"/>
              </a:rPr>
              <a:t> and perpetrated widespread </a:t>
            </a:r>
            <a:r>
              <a:rPr lang="en-US" sz="1200" b="0" i="0" u="none" strike="noStrike" kern="1200" dirty="0" smtClean="0">
                <a:solidFill>
                  <a:schemeClr val="tx1"/>
                </a:solidFill>
                <a:effectLst/>
                <a:latin typeface="Arial" charset="0"/>
                <a:ea typeface="+mn-ea"/>
                <a:cs typeface="+mn-cs"/>
                <a:hlinkClick r:id="rId7" tooltip="Wartime sexual violence"/>
              </a:rPr>
              <a:t>rape</a:t>
            </a:r>
            <a:r>
              <a:rPr lang="en-US" sz="1200" b="0" i="0" kern="1200" dirty="0" smtClean="0">
                <a:solidFill>
                  <a:schemeClr val="tx1"/>
                </a:solidFill>
                <a:effectLst/>
                <a:latin typeface="Arial" charset="0"/>
                <a:ea typeface="+mn-ea"/>
                <a:cs typeface="+mn-cs"/>
              </a:rPr>
              <a:t> and </a:t>
            </a:r>
            <a:r>
              <a:rPr lang="en-US" sz="1200" b="0" i="0" u="none" strike="noStrike" kern="1200" dirty="0" smtClean="0">
                <a:solidFill>
                  <a:schemeClr val="tx1"/>
                </a:solidFill>
                <a:effectLst/>
                <a:latin typeface="Arial" charset="0"/>
                <a:ea typeface="+mn-ea"/>
                <a:cs typeface="+mn-cs"/>
                <a:hlinkClick r:id="rId8" tooltip="Looting"/>
              </a:rPr>
              <a:t>looting</a:t>
            </a:r>
            <a:r>
              <a:rPr lang="en-US" sz="1200" b="0" i="0" kern="1200" dirty="0" smtClean="0">
                <a:solidFill>
                  <a:schemeClr val="tx1"/>
                </a:solidFill>
                <a:effectLst/>
                <a:latin typeface="Arial" charset="0"/>
                <a:ea typeface="+mn-ea"/>
                <a:cs typeface="+mn-cs"/>
              </a:rPr>
              <a:t>.</a:t>
            </a:r>
            <a:r>
              <a:rPr lang="en-US" sz="1200" b="0" i="0" u="none" strike="noStrike" kern="1200" baseline="30000" dirty="0" smtClean="0">
                <a:solidFill>
                  <a:schemeClr val="tx1"/>
                </a:solidFill>
                <a:effectLst/>
                <a:latin typeface="Arial" charset="0"/>
                <a:ea typeface="+mn-ea"/>
                <a:cs typeface="+mn-cs"/>
                <a:hlinkClick r:id="rId9"/>
              </a:rPr>
              <a:t>[9]</a:t>
            </a:r>
            <a:r>
              <a:rPr lang="en-US" sz="1200" b="0" i="0" u="none" strike="noStrike" kern="1200" baseline="30000" dirty="0" smtClean="0">
                <a:solidFill>
                  <a:schemeClr val="tx1"/>
                </a:solidFill>
                <a:effectLst/>
                <a:latin typeface="Arial" charset="0"/>
                <a:ea typeface="+mn-ea"/>
                <a:cs typeface="+mn-cs"/>
                <a:hlinkClick r:id="rId10"/>
              </a:rPr>
              <a:t>[10]</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fld id="{981D8211-FFDD-4C9B-B669-6F7887BCD997}" type="slidenum">
              <a:rPr lang="en-US" altLang="en-US" sz="1200" smtClean="0">
                <a:latin typeface="Arial" charset="0"/>
              </a:rPr>
              <a:pPr eaLnBrk="1" hangingPunct="1"/>
              <a:t>16</a:t>
            </a:fld>
            <a:endParaRPr lang="en-US" altLang="en-US" sz="1200"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3"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
        <p:nvSpPr>
          <p:cNvPr id="2" name="Notes Placeholder 1"/>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(German: [ˈ</a:t>
            </a:r>
            <a:r>
              <a:rPr lang="en-US" sz="1200" b="0" i="0" kern="1200" dirty="0" err="1" smtClean="0">
                <a:solidFill>
                  <a:schemeClr val="tx1"/>
                </a:solidFill>
                <a:effectLst/>
                <a:latin typeface="Arial" charset="0"/>
                <a:ea typeface="+mn-ea"/>
                <a:cs typeface="+mn-cs"/>
              </a:rPr>
              <a:t>ʔanʃlʊs</a:t>
            </a:r>
            <a:r>
              <a:rPr lang="en-US" sz="1200" b="0" i="0" kern="1200" dirty="0" smtClean="0">
                <a:solidFill>
                  <a:schemeClr val="tx1"/>
                </a:solidFill>
                <a:effectLst/>
                <a:latin typeface="Arial" charset="0"/>
                <a:ea typeface="+mn-ea"/>
                <a:cs typeface="+mn-cs"/>
              </a:rPr>
              <a:t>] ( listen) "joining") refers to the annexation of Austria into Nazi Germany on 12 March 1938. </a:t>
            </a:r>
          </a:p>
          <a:p>
            <a:r>
              <a:rPr lang="en-US" sz="1200" b="0" i="0" kern="1200" dirty="0" smtClean="0">
                <a:solidFill>
                  <a:schemeClr val="tx1"/>
                </a:solidFill>
                <a:effectLst/>
                <a:latin typeface="Arial" charset="0"/>
                <a:ea typeface="+mn-ea"/>
                <a:cs typeface="+mn-cs"/>
              </a:rPr>
              <a:t>The Sudetenland is the historical German name for the northern, southern, and western areas of former Czechoslovakia which were inhabited primarily by Sudeten Germans.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43A046C1-CF8C-44D4-8BB9-04A26A0F2801}" type="slidenum">
              <a:rPr lang="en-US" altLang="en-US" sz="1200">
                <a:latin typeface="Arial" charset="0"/>
              </a:rPr>
              <a:pPr algn="r" eaLnBrk="1" hangingPunct="1"/>
              <a:t>17</a:t>
            </a:fld>
            <a:endParaRPr lang="en-US" altLang="en-US" sz="1200">
              <a:latin typeface="Arial" charset="0"/>
            </a:endParaRPr>
          </a:p>
        </p:txBody>
      </p:sp>
      <p:sp>
        <p:nvSpPr>
          <p:cNvPr id="38915" name="Rectangle 2"/>
          <p:cNvSpPr>
            <a:spLocks noGrp="1" noRot="1" noChangeAspect="1" noChangeArrowheads="1" noTextEdit="1"/>
          </p:cNvSpPr>
          <p:nvPr>
            <p:ph type="sldImg"/>
          </p:nvPr>
        </p:nvSpPr>
        <p:spPr>
          <a:ln/>
        </p:spPr>
      </p:sp>
      <p:sp>
        <p:nvSpPr>
          <p:cNvPr id="38917"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D78984CF-0192-4F30-9129-A291A5883289}" type="slidenum">
              <a:rPr lang="en-US" altLang="en-US" sz="1200">
                <a:latin typeface="Arial" charset="0"/>
              </a:rPr>
              <a:pPr algn="r" eaLnBrk="1" hangingPunct="1"/>
              <a:t>18</a:t>
            </a:fld>
            <a:endParaRPr lang="en-US" altLang="en-US" sz="1200">
              <a:latin typeface="Arial" charset="0"/>
            </a:endParaRPr>
          </a:p>
        </p:txBody>
      </p:sp>
      <p:sp>
        <p:nvSpPr>
          <p:cNvPr id="39939" name="Rectangle 2"/>
          <p:cNvSpPr>
            <a:spLocks noGrp="1" noRot="1" noChangeAspect="1" noChangeArrowheads="1" noTextEdit="1"/>
          </p:cNvSpPr>
          <p:nvPr>
            <p:ph type="sldImg"/>
          </p:nvPr>
        </p:nvSpPr>
        <p:spPr>
          <a:ln/>
        </p:spPr>
      </p:sp>
      <p:sp>
        <p:nvSpPr>
          <p:cNvPr id="39941"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D78984CF-0192-4F30-9129-A291A5883289}" type="slidenum">
              <a:rPr lang="en-US" altLang="en-US" sz="1200">
                <a:latin typeface="Arial" charset="0"/>
              </a:rPr>
              <a:pPr algn="r" eaLnBrk="1" hangingPunct="1"/>
              <a:t>19</a:t>
            </a:fld>
            <a:endParaRPr lang="en-US" altLang="en-US" sz="1200">
              <a:latin typeface="Arial" charset="0"/>
            </a:endParaRPr>
          </a:p>
        </p:txBody>
      </p:sp>
      <p:sp>
        <p:nvSpPr>
          <p:cNvPr id="39939" name="Rectangle 2"/>
          <p:cNvSpPr>
            <a:spLocks noGrp="1" noRot="1" noChangeAspect="1" noChangeArrowheads="1" noTextEdit="1"/>
          </p:cNvSpPr>
          <p:nvPr>
            <p:ph type="sldImg"/>
          </p:nvPr>
        </p:nvSpPr>
        <p:spPr>
          <a:ln/>
        </p:spPr>
      </p:sp>
      <p:sp>
        <p:nvSpPr>
          <p:cNvPr id="39941" name="Rectangle 5"/>
          <p:cNvSpPr>
            <a:spLocks noChangeArrowheads="1"/>
          </p:cNvSpPr>
          <p:nvPr/>
        </p:nvSpPr>
        <p:spPr bwMode="auto">
          <a:xfrm>
            <a:off x="3421063" y="50800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fld id="{5AECF147-4272-4B82-8D3A-4AB33AB804BD}" type="slidenum">
              <a:rPr lang="en-US" altLang="en-US" sz="1200" smtClean="0">
                <a:latin typeface="Arial" charset="0"/>
              </a:rPr>
              <a:pPr eaLnBrk="1" hangingPunct="1"/>
              <a:t>2</a:t>
            </a:fld>
            <a:endParaRPr lang="en-US" altLang="en-US" sz="1200" smtClean="0">
              <a:latin typeface="Arial" charset="0"/>
            </a:endParaRPr>
          </a:p>
        </p:txBody>
      </p:sp>
      <p:sp>
        <p:nvSpPr>
          <p:cNvPr id="23555"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fld id="{E67E74E6-1D9C-4405-BE0D-4B037C78A2BB}" type="slidenum">
              <a:rPr lang="en-US" altLang="en-US" sz="1200" smtClean="0">
                <a:latin typeface="Arial" charset="0"/>
              </a:rPr>
              <a:pPr eaLnBrk="1" hangingPunct="1"/>
              <a:t>3</a:t>
            </a:fld>
            <a:endParaRPr lang="en-US" altLang="en-US" sz="1200" smtClean="0">
              <a:latin typeface="Arial" charset="0"/>
            </a:endParaRPr>
          </a:p>
        </p:txBody>
      </p:sp>
      <p:sp>
        <p:nvSpPr>
          <p:cNvPr id="24579"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fld id="{933E1186-C913-46EA-ACF8-E00011A45D4A}" type="slidenum">
              <a:rPr lang="en-US" altLang="en-US" sz="1200" smtClean="0">
                <a:latin typeface="Arial" charset="0"/>
              </a:rPr>
              <a:pPr eaLnBrk="1" hangingPunct="1"/>
              <a:t>4</a:t>
            </a:fld>
            <a:endParaRPr lang="en-US" altLang="en-US" sz="1200" smtClean="0">
              <a:latin typeface="Arial" charset="0"/>
            </a:endParaRPr>
          </a:p>
        </p:txBody>
      </p:sp>
      <p:sp>
        <p:nvSpPr>
          <p:cNvPr id="25603" name="Rectangle 2"/>
          <p:cNvSpPr>
            <a:spLocks noGrp="1" noRot="1" noChangeAspect="1" noChangeArrowheads="1" noTextEdit="1"/>
          </p:cNvSpPr>
          <p:nvPr>
            <p:ph type="sldImg"/>
          </p:nvPr>
        </p:nvSpPr>
        <p:spPr>
          <a:solidFill>
            <a:srgbClr val="FFFFFF"/>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fld id="{3DC81D70-17B9-4D43-94F0-C7756AE126C9}" type="slidenum">
              <a:rPr lang="en-US" altLang="en-US" sz="1200" smtClean="0">
                <a:latin typeface="Arial" charset="0"/>
              </a:rPr>
              <a:pPr eaLnBrk="1" hangingPunct="1"/>
              <a:t>5</a:t>
            </a:fld>
            <a:endParaRPr lang="en-US" altLang="en-US" sz="1200" smtClean="0">
              <a:latin typeface="Arial" charset="0"/>
            </a:endParaRPr>
          </a:p>
        </p:txBody>
      </p:sp>
      <p:sp>
        <p:nvSpPr>
          <p:cNvPr id="26627" name="Rectangle 2"/>
          <p:cNvSpPr>
            <a:spLocks noGrp="1" noRot="1" noChangeAspect="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fld id="{0300D838-93CB-4056-9221-2F167217C161}" type="slidenum">
              <a:rPr lang="en-US" altLang="en-US" sz="1200" smtClean="0">
                <a:latin typeface="Arial" charset="0"/>
              </a:rPr>
              <a:pPr eaLnBrk="1" hangingPunct="1"/>
              <a:t>6</a:t>
            </a:fld>
            <a:endParaRPr lang="en-US" altLang="en-US" sz="1200" smtClean="0">
              <a:latin typeface="Arial" charset="0"/>
            </a:endParaRPr>
          </a:p>
        </p:txBody>
      </p:sp>
      <p:sp>
        <p:nvSpPr>
          <p:cNvPr id="276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charset="0"/>
                <a:ea typeface="+mn-ea"/>
                <a:cs typeface="+mn-cs"/>
              </a:rPr>
              <a:t>It was signed on 28 June 1919 in </a:t>
            </a:r>
            <a:r>
              <a:rPr lang="en-US" sz="1200" b="0" i="0" u="none" strike="noStrike" kern="1200" dirty="0" smtClean="0">
                <a:solidFill>
                  <a:schemeClr val="tx1"/>
                </a:solidFill>
                <a:effectLst/>
                <a:latin typeface="Arial" charset="0"/>
                <a:ea typeface="+mn-ea"/>
                <a:cs typeface="+mn-cs"/>
                <a:hlinkClick r:id="rId3" tooltip="Versailles"/>
              </a:rPr>
              <a:t>Versailles</a:t>
            </a:r>
            <a:r>
              <a:rPr lang="en-US" sz="1200" b="0" i="0" kern="1200" dirty="0" smtClean="0">
                <a:solidFill>
                  <a:schemeClr val="tx1"/>
                </a:solidFill>
                <a:effectLst/>
                <a:latin typeface="Arial" charset="0"/>
                <a:ea typeface="+mn-ea"/>
                <a:cs typeface="+mn-cs"/>
              </a:rPr>
              <a:t>, exactly five years after the </a:t>
            </a:r>
            <a:r>
              <a:rPr lang="en-US" sz="1200" b="0" i="0" u="none" strike="noStrike" kern="1200" dirty="0" smtClean="0">
                <a:solidFill>
                  <a:schemeClr val="tx1"/>
                </a:solidFill>
                <a:effectLst/>
                <a:latin typeface="Arial" charset="0"/>
                <a:ea typeface="+mn-ea"/>
                <a:cs typeface="+mn-cs"/>
                <a:hlinkClick r:id="rId4" tooltip="Assassination of Archduke Franz Ferdinand"/>
              </a:rPr>
              <a:t>assassination of Archduke Franz Ferdinand</a:t>
            </a:r>
            <a:r>
              <a:rPr lang="en-US" sz="1200" b="0" i="0" kern="1200" dirty="0" smtClean="0">
                <a:solidFill>
                  <a:schemeClr val="tx1"/>
                </a:solidFill>
                <a:effectLst/>
                <a:latin typeface="Arial" charset="0"/>
                <a:ea typeface="+mn-ea"/>
                <a:cs typeface="+mn-cs"/>
              </a:rPr>
              <a:t>, which had directly led to World War I. The other </a:t>
            </a:r>
            <a:r>
              <a:rPr lang="en-US" sz="1200" b="0" i="0" u="none" strike="noStrike" kern="1200" dirty="0" smtClean="0">
                <a:solidFill>
                  <a:schemeClr val="tx1"/>
                </a:solidFill>
                <a:effectLst/>
                <a:latin typeface="Arial" charset="0"/>
                <a:ea typeface="+mn-ea"/>
                <a:cs typeface="+mn-cs"/>
                <a:hlinkClick r:id="rId5" tooltip="Central Powers"/>
              </a:rPr>
              <a:t>Central Powers</a:t>
            </a:r>
            <a:r>
              <a:rPr lang="en-US" sz="1200" b="0" i="0" kern="1200" dirty="0" smtClean="0">
                <a:solidFill>
                  <a:schemeClr val="tx1"/>
                </a:solidFill>
                <a:effectLst/>
                <a:latin typeface="Arial" charset="0"/>
                <a:ea typeface="+mn-ea"/>
                <a:cs typeface="+mn-cs"/>
              </a:rPr>
              <a:t> on the German side of World War I signed separate treaties.</a:t>
            </a:r>
            <a:r>
              <a:rPr lang="en-US" sz="1200" b="0" i="0" u="none" strike="noStrike" kern="1200" baseline="30000" dirty="0" smtClean="0">
                <a:solidFill>
                  <a:schemeClr val="tx1"/>
                </a:solidFill>
                <a:effectLst/>
                <a:latin typeface="Arial" charset="0"/>
                <a:ea typeface="+mn-ea"/>
                <a:cs typeface="+mn-cs"/>
                <a:hlinkClick r:id="rId6"/>
              </a:rPr>
              <a:t>[6]</a:t>
            </a:r>
            <a:r>
              <a:rPr lang="en-US" sz="1200" b="0" i="0" kern="1200" dirty="0" smtClean="0">
                <a:solidFill>
                  <a:schemeClr val="tx1"/>
                </a:solidFill>
                <a:effectLst/>
                <a:latin typeface="Arial" charset="0"/>
                <a:ea typeface="+mn-ea"/>
                <a:cs typeface="+mn-cs"/>
              </a:rPr>
              <a:t> Although the </a:t>
            </a:r>
            <a:r>
              <a:rPr lang="en-US" sz="1200" b="0" i="0" u="none" strike="noStrike" kern="1200" dirty="0" smtClean="0">
                <a:solidFill>
                  <a:schemeClr val="tx1"/>
                </a:solidFill>
                <a:effectLst/>
                <a:latin typeface="Arial" charset="0"/>
                <a:ea typeface="+mn-ea"/>
                <a:cs typeface="+mn-cs"/>
                <a:hlinkClick r:id="rId7" tooltip="Armistice with Germany (Compiègne)"/>
              </a:rPr>
              <a:t>armistice</a:t>
            </a:r>
            <a:r>
              <a:rPr lang="en-US" sz="1200" b="0" i="0" kern="1200" dirty="0" smtClean="0">
                <a:solidFill>
                  <a:schemeClr val="tx1"/>
                </a:solidFill>
                <a:effectLst/>
                <a:latin typeface="Arial" charset="0"/>
                <a:ea typeface="+mn-ea"/>
                <a:cs typeface="+mn-cs"/>
              </a:rPr>
              <a:t>, signed on 11 November 1918, ended the actual fighting, it took six months of Allied negotiations at the </a:t>
            </a:r>
            <a:r>
              <a:rPr lang="en-US" sz="1200" b="0" i="0" u="none" strike="noStrike" kern="1200" dirty="0" smtClean="0">
                <a:solidFill>
                  <a:schemeClr val="tx1"/>
                </a:solidFill>
                <a:effectLst/>
                <a:latin typeface="Arial" charset="0"/>
                <a:ea typeface="+mn-ea"/>
                <a:cs typeface="+mn-cs"/>
                <a:hlinkClick r:id="rId8" tooltip="Paris Peace Conference, 1919"/>
              </a:rPr>
              <a:t>Paris Peace Conference</a:t>
            </a:r>
            <a:r>
              <a:rPr lang="en-US" sz="1200" b="0" i="0" kern="1200" dirty="0" smtClean="0">
                <a:solidFill>
                  <a:schemeClr val="tx1"/>
                </a:solidFill>
                <a:effectLst/>
                <a:latin typeface="Arial" charset="0"/>
                <a:ea typeface="+mn-ea"/>
                <a:cs typeface="+mn-cs"/>
              </a:rPr>
              <a:t> to conclude the peace treaty.  </a:t>
            </a:r>
            <a:r>
              <a:rPr lang="en-US" sz="1200" b="0" i="0" u="none" strike="noStrike" kern="1200" dirty="0" smtClean="0">
                <a:solidFill>
                  <a:schemeClr val="tx1"/>
                </a:solidFill>
                <a:effectLst/>
                <a:latin typeface="Arial" charset="0"/>
                <a:ea typeface="+mn-ea"/>
                <a:cs typeface="+mn-cs"/>
                <a:hlinkClick r:id="rId9" tooltip="Article 231 of the Treaty of Versailles"/>
              </a:rPr>
              <a:t>Article 231</a:t>
            </a:r>
            <a:r>
              <a:rPr lang="en-US" sz="1200" b="0" i="0" kern="1200" dirty="0" smtClean="0">
                <a:solidFill>
                  <a:schemeClr val="tx1"/>
                </a:solidFill>
                <a:effectLst/>
                <a:latin typeface="Arial" charset="0"/>
                <a:ea typeface="+mn-ea"/>
                <a:cs typeface="+mn-cs"/>
              </a:rPr>
              <a:t>, later became known as the War Guilt clause. The treaty required Germany to disarm, make ample territorial concessions, and pay </a:t>
            </a:r>
            <a:r>
              <a:rPr lang="en-US" sz="1200" b="0" i="0" u="none" strike="noStrike" kern="1200" dirty="0" smtClean="0">
                <a:solidFill>
                  <a:schemeClr val="tx1"/>
                </a:solidFill>
                <a:effectLst/>
                <a:latin typeface="Arial" charset="0"/>
                <a:ea typeface="+mn-ea"/>
                <a:cs typeface="+mn-cs"/>
                <a:hlinkClick r:id="rId10" tooltip="World War I reparations"/>
              </a:rPr>
              <a:t>reparations</a:t>
            </a:r>
            <a:r>
              <a:rPr lang="en-US" sz="1200" b="0" i="0" kern="1200" dirty="0" smtClean="0">
                <a:solidFill>
                  <a:schemeClr val="tx1"/>
                </a:solidFill>
                <a:effectLst/>
                <a:latin typeface="Arial" charset="0"/>
                <a:ea typeface="+mn-ea"/>
                <a:cs typeface="+mn-cs"/>
              </a:rPr>
              <a:t> to certain countries that had formed the Entente powers. In 1921 the total cost of these reparations was assessed at 132 billion marks (then $31.4 billion or £6.6 billion, roughly equivalent to US$442 billion or UK£284 billion in 2019). At the time economists, notably </a:t>
            </a:r>
            <a:r>
              <a:rPr lang="en-US" sz="1200" b="0" i="0" u="none" strike="noStrike" kern="1200" dirty="0" smtClean="0">
                <a:solidFill>
                  <a:schemeClr val="tx1"/>
                </a:solidFill>
                <a:effectLst/>
                <a:latin typeface="Arial" charset="0"/>
                <a:ea typeface="+mn-ea"/>
                <a:cs typeface="+mn-cs"/>
                <a:hlinkClick r:id="rId11" tooltip="John Maynard Keynes"/>
              </a:rPr>
              <a:t>John Maynard Keynes</a:t>
            </a:r>
            <a:r>
              <a:rPr lang="en-US" sz="1200" b="0" i="0" kern="1200" dirty="0" smtClean="0">
                <a:solidFill>
                  <a:schemeClr val="tx1"/>
                </a:solidFill>
                <a:effectLst/>
                <a:latin typeface="Arial" charset="0"/>
                <a:ea typeface="+mn-ea"/>
                <a:cs typeface="+mn-cs"/>
              </a:rPr>
              <a:t> (a British delegate to the Paris Peace Conference), predicted that the treaty was too harsh—a "</a:t>
            </a:r>
            <a:r>
              <a:rPr lang="en-US" sz="1200" b="0" i="0" u="none" strike="noStrike" kern="1200" dirty="0" smtClean="0">
                <a:solidFill>
                  <a:schemeClr val="tx1"/>
                </a:solidFill>
                <a:effectLst/>
                <a:latin typeface="Arial" charset="0"/>
                <a:ea typeface="+mn-ea"/>
                <a:cs typeface="+mn-cs"/>
                <a:hlinkClick r:id="rId12" tooltip="Carthaginian peace"/>
              </a:rPr>
              <a:t>Carthaginian peace</a:t>
            </a:r>
            <a:r>
              <a:rPr lang="en-US" sz="1200" b="0" i="0" kern="1200" dirty="0" smtClean="0">
                <a:solidFill>
                  <a:schemeClr val="tx1"/>
                </a:solidFill>
                <a:effectLst/>
                <a:latin typeface="Arial" charset="0"/>
                <a:ea typeface="+mn-ea"/>
                <a:cs typeface="+mn-cs"/>
              </a:rPr>
              <a:t>"—and said the reparations figure was excessive and counter-productive, views that, since then, have been the subject of ongoing debate by historians and economists from several countries. On the other hand, prominent figures on the Allied side such as French </a:t>
            </a:r>
            <a:r>
              <a:rPr lang="en-US" sz="1200" b="0" i="0" u="none" strike="noStrike" kern="1200" dirty="0" smtClean="0">
                <a:solidFill>
                  <a:schemeClr val="tx1"/>
                </a:solidFill>
                <a:effectLst/>
                <a:latin typeface="Arial" charset="0"/>
                <a:ea typeface="+mn-ea"/>
                <a:cs typeface="+mn-cs"/>
                <a:hlinkClick r:id="rId13" tooltip="Maréchal de camp"/>
              </a:rPr>
              <a:t>Marshal</a:t>
            </a:r>
            <a:r>
              <a:rPr lang="en-US" sz="1200" b="0" i="0" kern="1200" dirty="0" smtClean="0">
                <a:solidFill>
                  <a:schemeClr val="tx1"/>
                </a:solidFill>
                <a:effectLst/>
                <a:latin typeface="Arial" charset="0"/>
                <a:ea typeface="+mn-ea"/>
                <a:cs typeface="+mn-cs"/>
              </a:rPr>
              <a:t> </a:t>
            </a:r>
            <a:r>
              <a:rPr lang="en-US" sz="1200" b="0" i="0" u="none" strike="noStrike" kern="1200" dirty="0" smtClean="0">
                <a:solidFill>
                  <a:schemeClr val="tx1"/>
                </a:solidFill>
                <a:effectLst/>
                <a:latin typeface="Arial" charset="0"/>
                <a:ea typeface="+mn-ea"/>
                <a:cs typeface="+mn-cs"/>
                <a:hlinkClick r:id="rId14" tooltip="Ferdinand Foch"/>
              </a:rPr>
              <a:t>Ferdinand Foch</a:t>
            </a:r>
            <a:r>
              <a:rPr lang="en-US" sz="1200" b="0" i="0" kern="1200" dirty="0" smtClean="0">
                <a:solidFill>
                  <a:schemeClr val="tx1"/>
                </a:solidFill>
                <a:effectLst/>
                <a:latin typeface="Arial" charset="0"/>
                <a:ea typeface="+mn-ea"/>
                <a:cs typeface="+mn-cs"/>
              </a:rPr>
              <a:t> criticized the treaty for treating Germany too leniently.</a:t>
            </a:r>
            <a:endParaRPr lang="en-US"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0D88FEF9-F6EA-45DD-B243-D0EBDC03194D}" type="slidenum">
              <a:rPr lang="en-US" altLang="en-US" sz="1200">
                <a:latin typeface="Arial" charset="0"/>
              </a:rPr>
              <a:pPr algn="r" eaLnBrk="1" hangingPunct="1"/>
              <a:t>7</a:t>
            </a:fld>
            <a:endParaRPr lang="en-US" altLang="en-US" sz="1200">
              <a:latin typeface="Arial" charset="0"/>
            </a:endParaRPr>
          </a:p>
        </p:txBody>
      </p:sp>
      <p:sp>
        <p:nvSpPr>
          <p:cNvPr id="2867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fld id="{C191682E-8321-473B-A1BF-4D0144395808}" type="slidenum">
              <a:rPr lang="en-US" altLang="en-US" sz="1200" smtClean="0">
                <a:latin typeface="Arial" charset="0"/>
              </a:rPr>
              <a:pPr eaLnBrk="1" hangingPunct="1"/>
              <a:t>8</a:t>
            </a:fld>
            <a:endParaRPr lang="en-US" altLang="en-US" sz="1200"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1" name="Text Box 4"/>
          <p:cNvSpPr txBox="1">
            <a:spLocks noChangeArrowheads="1"/>
          </p:cNvSpPr>
          <p:nvPr/>
        </p:nvSpPr>
        <p:spPr bwMode="auto">
          <a:xfrm>
            <a:off x="1203325" y="46593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algn="r" eaLnBrk="1" hangingPunct="1"/>
            <a:fld id="{D1F9567A-9972-4E2B-867C-35E7870D6243}" type="slidenum">
              <a:rPr lang="en-US" altLang="en-US" sz="1200">
                <a:latin typeface="Arial" charset="0"/>
              </a:rPr>
              <a:pPr algn="r" eaLnBrk="1" hangingPunct="1"/>
              <a:t>9</a:t>
            </a:fld>
            <a:endParaRPr lang="en-US" altLang="en-US" sz="1200">
              <a:latin typeface="Arial" charset="0"/>
            </a:endParaRPr>
          </a:p>
        </p:txBody>
      </p:sp>
      <p:sp>
        <p:nvSpPr>
          <p:cNvPr id="30723" name="Rectangle 2"/>
          <p:cNvSpPr>
            <a:spLocks noGrp="1" noRot="1" noChangeAspect="1" noChangeArrowheads="1" noTextEdit="1"/>
          </p:cNvSpPr>
          <p:nvPr>
            <p:ph type="sldImg"/>
          </p:nvPr>
        </p:nvSpPr>
        <p:spPr>
          <a:ln/>
        </p:spPr>
      </p:sp>
      <p:sp>
        <p:nvSpPr>
          <p:cNvPr id="30725" name="Text Box 4"/>
          <p:cNvSpPr txBox="1">
            <a:spLocks noChangeArrowheads="1"/>
          </p:cNvSpPr>
          <p:nvPr/>
        </p:nvSpPr>
        <p:spPr bwMode="auto">
          <a:xfrm>
            <a:off x="1447800" y="47244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6455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0823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E_PP_background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bttn_prev">
            <a:hlinkClick r:id="" action="ppaction://hlinkshowjump?jump=previousslide" highlightClick="1"/>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53413"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bttn_exit">
            <a:hlinkClick r:id="" action="ppaction://hlinkshowjump?jump=endshow" highlightClick="1"/>
          </p:cNvPr>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43813" y="6510338"/>
            <a:ext cx="3571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bttn_next">
            <a:hlinkClick r:id="" action="ppaction://hlinkshowjump?jump=nextslide" highlightClick="1"/>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94738"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userDrawn="1"/>
        </p:nvSpPr>
        <p:spPr bwMode="auto">
          <a:xfrm>
            <a:off x="228600" y="6505575"/>
            <a:ext cx="7239000" cy="274638"/>
          </a:xfrm>
          <a:prstGeom prst="rect">
            <a:avLst/>
          </a:prstGeom>
          <a:noFill/>
          <a:ln w="9525">
            <a:noFill/>
            <a:miter lim="800000"/>
            <a:headEnd/>
            <a:tailEnd/>
          </a:ln>
          <a:effectLst/>
        </p:spPr>
        <p:txBody>
          <a:bodyPr>
            <a:spAutoFit/>
          </a:bodyPr>
          <a:lstStyle/>
          <a:p>
            <a:pPr algn="ctr">
              <a:defRPr/>
            </a:pPr>
            <a:r>
              <a:rPr lang="en-US" sz="1200" dirty="0">
                <a:solidFill>
                  <a:srgbClr val="B3F1FF"/>
                </a:solidFill>
                <a:latin typeface="Arial" charset="0"/>
                <a:cs typeface="+mn-cs"/>
              </a:rPr>
              <a:t>The Cold War Begins</a:t>
            </a:r>
          </a:p>
        </p:txBody>
      </p:sp>
      <p:pic>
        <p:nvPicPr>
          <p:cNvPr id="1031" name="Picture 14" descr="PE_PP_background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bttn_exit">
            <a:hlinkClick r:id="" action="ppaction://hlinkshowjump?jump=endshow" highlightClick="1"/>
          </p:cNvPr>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89825" y="6510338"/>
            <a:ext cx="3571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8" descr="bttn_next">
            <a:hlinkClick r:id="" action="ppaction://hlinkshowjump?jump=nextslide" highlightClick="1"/>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40750" y="6511925"/>
            <a:ext cx="3571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p:cNvSpPr txBox="1">
            <a:spLocks noChangeArrowheads="1"/>
          </p:cNvSpPr>
          <p:nvPr userDrawn="1"/>
        </p:nvSpPr>
        <p:spPr bwMode="auto">
          <a:xfrm>
            <a:off x="0" y="6505575"/>
            <a:ext cx="9144000" cy="274638"/>
          </a:xfrm>
          <a:prstGeom prst="rect">
            <a:avLst/>
          </a:prstGeom>
          <a:noFill/>
          <a:ln w="9525">
            <a:noFill/>
            <a:miter lim="800000"/>
            <a:headEnd/>
            <a:tailEnd/>
          </a:ln>
          <a:effectLst/>
        </p:spPr>
        <p:txBody>
          <a:bodyPr>
            <a:spAutoFit/>
          </a:bodyPr>
          <a:lstStyle/>
          <a:p>
            <a:pPr algn="ctr">
              <a:defRPr/>
            </a:pPr>
            <a:r>
              <a:rPr lang="en-US" sz="1200" b="1" dirty="0">
                <a:solidFill>
                  <a:srgbClr val="B3F1FF"/>
                </a:solidFill>
                <a:latin typeface="Arial" charset="0"/>
                <a:cs typeface="+mn-cs"/>
              </a:rPr>
              <a:t>Dictators and Wars</a:t>
            </a:r>
          </a:p>
        </p:txBody>
      </p:sp>
      <p:sp>
        <p:nvSpPr>
          <p:cNvPr id="19" name="Text Box 18"/>
          <p:cNvSpPr txBox="1">
            <a:spLocks noChangeArrowheads="1"/>
          </p:cNvSpPr>
          <p:nvPr userDrawn="1"/>
        </p:nvSpPr>
        <p:spPr bwMode="auto">
          <a:xfrm>
            <a:off x="381000" y="492125"/>
            <a:ext cx="795338" cy="338138"/>
          </a:xfrm>
          <a:prstGeom prst="rect">
            <a:avLst/>
          </a:prstGeom>
          <a:noFill/>
          <a:ln w="9525">
            <a:noFill/>
            <a:miter lim="800000"/>
            <a:headEnd/>
            <a:tailEnd/>
          </a:ln>
          <a:effectLst/>
        </p:spPr>
        <p:txBody>
          <a:bodyPr wrap="none">
            <a:spAutoFit/>
          </a:bodyPr>
          <a:lstStyle/>
          <a:p>
            <a:pPr>
              <a:spcBef>
                <a:spcPct val="20000"/>
              </a:spcBef>
              <a:defRPr/>
            </a:pPr>
            <a:r>
              <a:rPr lang="en-US" sz="1000" b="1" dirty="0">
                <a:solidFill>
                  <a:srgbClr val="003CB4"/>
                </a:solidFill>
                <a:latin typeface="Arial" charset="0"/>
                <a:cs typeface="+mn-cs"/>
              </a:rPr>
              <a:t>Section </a:t>
            </a:r>
            <a:r>
              <a:rPr lang="en-US" sz="1600" b="1" dirty="0">
                <a:solidFill>
                  <a:srgbClr val="003CB4"/>
                </a:solidFill>
                <a:latin typeface="Arial" charset="0"/>
                <a:cs typeface="+mn-cs"/>
              </a:rPr>
              <a:t>1</a:t>
            </a:r>
          </a:p>
        </p:txBody>
      </p:sp>
      <p:pic>
        <p:nvPicPr>
          <p:cNvPr id="1036" name="Picture 20" descr="USH.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69888" y="241300"/>
            <a:ext cx="2352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PE_PP_background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bttn_prev">
            <a:hlinkClick r:id="" action="ppaction://hlinkshowjump?jump=previousslide" highlightClick="1"/>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53413"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bttn_exit">
            <a:hlinkClick r:id="" action="ppaction://hlinkshowjump?jump=endshow" highlightClick="1"/>
          </p:cNvPr>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43813" y="6510338"/>
            <a:ext cx="35718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descr="bttn_next">
            <a:hlinkClick r:id="" action="ppaction://hlinkshowjump?jump=nextslide" highlightClick="1"/>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694738" y="6511925"/>
            <a:ext cx="35718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
          <p:cNvSpPr txBox="1">
            <a:spLocks noChangeArrowheads="1"/>
          </p:cNvSpPr>
          <p:nvPr userDrawn="1"/>
        </p:nvSpPr>
        <p:spPr bwMode="auto">
          <a:xfrm>
            <a:off x="228600" y="6505575"/>
            <a:ext cx="7239000" cy="274638"/>
          </a:xfrm>
          <a:prstGeom prst="rect">
            <a:avLst/>
          </a:prstGeom>
          <a:noFill/>
          <a:ln w="9525">
            <a:noFill/>
            <a:miter lim="800000"/>
            <a:headEnd/>
            <a:tailEnd/>
          </a:ln>
          <a:effectLst/>
        </p:spPr>
        <p:txBody>
          <a:bodyPr>
            <a:spAutoFit/>
          </a:bodyPr>
          <a:lstStyle/>
          <a:p>
            <a:pPr algn="ctr">
              <a:defRPr/>
            </a:pPr>
            <a:r>
              <a:rPr lang="en-US" sz="1200" dirty="0">
                <a:solidFill>
                  <a:srgbClr val="B3F1FF"/>
                </a:solidFill>
                <a:latin typeface="Arial" charset="0"/>
                <a:cs typeface="+mn-cs"/>
              </a:rPr>
              <a:t>The Cold War Begins</a:t>
            </a:r>
          </a:p>
        </p:txBody>
      </p:sp>
      <p:pic>
        <p:nvPicPr>
          <p:cNvPr id="2055" name="Picture 14" descr="PE_PP_background3.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bttn_prev">
            <a:hlinkClick r:id="" action="ppaction://hlinkshowjump?jump=previousslide" highlightClick="1"/>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099425" y="6511925"/>
            <a:ext cx="3571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4" descr="bttn_exit">
            <a:hlinkClick r:id="" action="ppaction://hlinkshowjump?jump=endshow" highlightClick="1"/>
          </p:cNvPr>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89825" y="6510338"/>
            <a:ext cx="3571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8" descr="bttn_next">
            <a:hlinkClick r:id="" action="ppaction://hlinkshowjump?jump=nextslide" highlightClick="1"/>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40750" y="6511925"/>
            <a:ext cx="3571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p:cNvSpPr txBox="1">
            <a:spLocks noChangeArrowheads="1"/>
          </p:cNvSpPr>
          <p:nvPr userDrawn="1"/>
        </p:nvSpPr>
        <p:spPr bwMode="auto">
          <a:xfrm>
            <a:off x="0" y="6505575"/>
            <a:ext cx="9144000" cy="274638"/>
          </a:xfrm>
          <a:prstGeom prst="rect">
            <a:avLst/>
          </a:prstGeom>
          <a:noFill/>
          <a:ln w="9525">
            <a:noFill/>
            <a:miter lim="800000"/>
            <a:headEnd/>
            <a:tailEnd/>
          </a:ln>
          <a:effectLst/>
        </p:spPr>
        <p:txBody>
          <a:bodyPr>
            <a:spAutoFit/>
          </a:bodyPr>
          <a:lstStyle/>
          <a:p>
            <a:pPr algn="ctr">
              <a:defRPr/>
            </a:pPr>
            <a:r>
              <a:rPr lang="en-US" sz="1200" b="1" dirty="0">
                <a:solidFill>
                  <a:srgbClr val="B3F1FF"/>
                </a:solidFill>
                <a:latin typeface="Arial" charset="0"/>
                <a:cs typeface="+mn-cs"/>
              </a:rPr>
              <a:t>Dictators and Wars</a:t>
            </a:r>
          </a:p>
        </p:txBody>
      </p:sp>
      <p:sp>
        <p:nvSpPr>
          <p:cNvPr id="19" name="Text Box 18"/>
          <p:cNvSpPr txBox="1">
            <a:spLocks noChangeArrowheads="1"/>
          </p:cNvSpPr>
          <p:nvPr userDrawn="1"/>
        </p:nvSpPr>
        <p:spPr bwMode="auto">
          <a:xfrm>
            <a:off x="381000" y="492125"/>
            <a:ext cx="795338" cy="338138"/>
          </a:xfrm>
          <a:prstGeom prst="rect">
            <a:avLst/>
          </a:prstGeom>
          <a:noFill/>
          <a:ln w="9525">
            <a:noFill/>
            <a:miter lim="800000"/>
            <a:headEnd/>
            <a:tailEnd/>
          </a:ln>
          <a:effectLst/>
        </p:spPr>
        <p:txBody>
          <a:bodyPr wrap="none">
            <a:spAutoFit/>
          </a:bodyPr>
          <a:lstStyle/>
          <a:p>
            <a:pPr>
              <a:spcBef>
                <a:spcPct val="20000"/>
              </a:spcBef>
              <a:defRPr/>
            </a:pPr>
            <a:r>
              <a:rPr lang="en-US" sz="1000" b="1" dirty="0">
                <a:solidFill>
                  <a:srgbClr val="003CB4"/>
                </a:solidFill>
                <a:latin typeface="Arial" charset="0"/>
                <a:cs typeface="+mn-cs"/>
              </a:rPr>
              <a:t>Section </a:t>
            </a:r>
            <a:r>
              <a:rPr lang="en-US" sz="1600" b="1" dirty="0">
                <a:solidFill>
                  <a:srgbClr val="003CB4"/>
                </a:solidFill>
                <a:latin typeface="Arial" charset="0"/>
                <a:cs typeface="+mn-cs"/>
              </a:rPr>
              <a:t>1</a:t>
            </a:r>
          </a:p>
        </p:txBody>
      </p:sp>
      <p:pic>
        <p:nvPicPr>
          <p:cNvPr id="2061" name="Picture 20" descr="USH.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69888" y="241300"/>
            <a:ext cx="23526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Arial" charset="0"/>
          <a:cs typeface="Arial" charset="0"/>
        </a:defRPr>
      </a:lvl6pPr>
      <a:lvl7pPr marL="914400" algn="ctr" rtl="0" eaLnBrk="0" fontAlgn="base" hangingPunct="0">
        <a:spcBef>
          <a:spcPct val="0"/>
        </a:spcBef>
        <a:spcAft>
          <a:spcPct val="0"/>
        </a:spcAft>
        <a:defRPr sz="4400">
          <a:solidFill>
            <a:schemeClr val="tx2"/>
          </a:solidFill>
          <a:latin typeface="Arial" charset="0"/>
          <a:cs typeface="Arial" charset="0"/>
        </a:defRPr>
      </a:lvl7pPr>
      <a:lvl8pPr marL="1371600" algn="ctr" rtl="0" eaLnBrk="0" fontAlgn="base" hangingPunct="0">
        <a:spcBef>
          <a:spcPct val="0"/>
        </a:spcBef>
        <a:spcAft>
          <a:spcPct val="0"/>
        </a:spcAft>
        <a:defRPr sz="4400">
          <a:solidFill>
            <a:schemeClr val="tx2"/>
          </a:solidFill>
          <a:latin typeface="Arial" charset="0"/>
          <a:cs typeface="Arial" charset="0"/>
        </a:defRPr>
      </a:lvl8pPr>
      <a:lvl9pPr marL="1828800" algn="ctr" rtl="0" eaLnBrk="0" fontAlgn="base" hangingPunct="0">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838200" y="1828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altLang="en-US" sz="2000">
                <a:latin typeface="Verdana" pitchFamily="1" charset="0"/>
              </a:rPr>
              <a:t>This chapter will cover the emergence of totalitarian states following World War I as well as some of the key factors leading to World War II and how the United States became involved in it.</a:t>
            </a:r>
          </a:p>
        </p:txBody>
      </p:sp>
      <p:sp>
        <p:nvSpPr>
          <p:cNvPr id="5123" name="Rectangle 17"/>
          <p:cNvSpPr>
            <a:spLocks noChangeArrowheads="1"/>
          </p:cNvSpPr>
          <p:nvPr/>
        </p:nvSpPr>
        <p:spPr bwMode="auto">
          <a:xfrm>
            <a:off x="455613" y="1143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altLang="en-US" sz="2400" b="1" u="sng">
                <a:latin typeface="Verdana" pitchFamily="1" charset="0"/>
              </a:rPr>
              <a:t>Chapter Introduction</a:t>
            </a:r>
          </a:p>
        </p:txBody>
      </p:sp>
      <p:sp>
        <p:nvSpPr>
          <p:cNvPr id="5124" name="Text Box 14"/>
          <p:cNvSpPr txBox="1">
            <a:spLocks noChangeArrowheads="1"/>
          </p:cNvSpPr>
          <p:nvPr/>
        </p:nvSpPr>
        <p:spPr bwMode="auto">
          <a:xfrm>
            <a:off x="838200" y="3416300"/>
            <a:ext cx="6348413"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31775" indent="-231775"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spcAft>
                <a:spcPct val="60000"/>
              </a:spcAft>
              <a:buFontTx/>
              <a:buChar char="•"/>
            </a:pPr>
            <a:r>
              <a:rPr lang="en-US" altLang="en-US" sz="2800" b="1" dirty="0">
                <a:latin typeface="Verdana" pitchFamily="1" charset="0"/>
              </a:rPr>
              <a:t>Section 1: </a:t>
            </a:r>
            <a:r>
              <a:rPr lang="en-US" altLang="en-US" sz="2800" dirty="0">
                <a:latin typeface="Verdana" pitchFamily="1" charset="0"/>
              </a:rPr>
              <a:t>Dictators and Wars</a:t>
            </a:r>
          </a:p>
          <a:p>
            <a:pPr eaLnBrk="1" hangingPunct="1">
              <a:spcAft>
                <a:spcPct val="60000"/>
              </a:spcAft>
              <a:buFontTx/>
              <a:buChar char="•"/>
            </a:pPr>
            <a:r>
              <a:rPr lang="en-US" altLang="en-US" b="1" dirty="0">
                <a:latin typeface="Verdana" pitchFamily="1" charset="0"/>
              </a:rPr>
              <a:t>Section 2: </a:t>
            </a:r>
            <a:r>
              <a:rPr lang="en-US" altLang="en-US" dirty="0">
                <a:latin typeface="Verdana" pitchFamily="1" charset="0"/>
              </a:rPr>
              <a:t>From Isolation to Involvement</a:t>
            </a:r>
          </a:p>
          <a:p>
            <a:pPr eaLnBrk="1" hangingPunct="1">
              <a:spcAft>
                <a:spcPct val="60000"/>
              </a:spcAft>
              <a:buFontTx/>
              <a:buChar char="•"/>
            </a:pPr>
            <a:r>
              <a:rPr lang="en-US" altLang="en-US" b="1" dirty="0">
                <a:latin typeface="Verdana" pitchFamily="1" charset="0"/>
              </a:rPr>
              <a:t>Section 3: </a:t>
            </a:r>
            <a:r>
              <a:rPr lang="en-US" altLang="en-US" dirty="0">
                <a:latin typeface="Verdana" pitchFamily="1" charset="0"/>
              </a:rPr>
              <a:t>America Enters the War</a:t>
            </a:r>
          </a:p>
        </p:txBody>
      </p:sp>
      <p:sp>
        <p:nvSpPr>
          <p:cNvPr id="2" name="Action Button: Forward or Next 1">
            <a:hlinkClick r:id="rId3" action="ppaction://hlinksldjump" highlightClick="1"/>
          </p:cNvPr>
          <p:cNvSpPr/>
          <p:nvPr/>
        </p:nvSpPr>
        <p:spPr>
          <a:xfrm>
            <a:off x="8305800" y="5867400"/>
            <a:ext cx="7620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609866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8"/>
          <p:cNvSpPr txBox="1">
            <a:spLocks noChangeArrowheads="1"/>
          </p:cNvSpPr>
          <p:nvPr/>
        </p:nvSpPr>
        <p:spPr bwMode="auto">
          <a:xfrm>
            <a:off x="517525" y="302895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a:p>
        </p:txBody>
      </p:sp>
      <p:sp>
        <p:nvSpPr>
          <p:cNvPr id="12291" name="Text Box 12"/>
          <p:cNvSpPr txBox="1">
            <a:spLocks noChangeArrowheads="1"/>
          </p:cNvSpPr>
          <p:nvPr/>
        </p:nvSpPr>
        <p:spPr bwMode="auto">
          <a:xfrm>
            <a:off x="3581400" y="1123156"/>
            <a:ext cx="5562600" cy="2571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6538" indent="-236538"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ct val="65000"/>
              </a:spcAft>
              <a:buFontTx/>
              <a:buChar char="•"/>
            </a:pPr>
            <a:r>
              <a:rPr lang="en-US" altLang="en-US" sz="1800" dirty="0"/>
              <a:t>Attempted to turn the Soviet Union into an </a:t>
            </a:r>
            <a:r>
              <a:rPr lang="en-US" altLang="en-US" sz="1800" dirty="0">
                <a:solidFill>
                  <a:srgbClr val="0033CC"/>
                </a:solidFill>
              </a:rPr>
              <a:t>industrial power</a:t>
            </a:r>
          </a:p>
          <a:p>
            <a:pPr eaLnBrk="1" hangingPunct="1">
              <a:spcAft>
                <a:spcPct val="65000"/>
              </a:spcAft>
              <a:buClr>
                <a:schemeClr val="tx1"/>
              </a:buClr>
              <a:buFontTx/>
              <a:buChar char="•"/>
            </a:pPr>
            <a:r>
              <a:rPr lang="en-US" altLang="en-US" sz="1800" dirty="0">
                <a:solidFill>
                  <a:srgbClr val="0033CC"/>
                </a:solidFill>
              </a:rPr>
              <a:t>Forced people to work</a:t>
            </a:r>
            <a:r>
              <a:rPr lang="en-US" altLang="en-US" sz="1800" dirty="0"/>
              <a:t> in factories and on state-run farms</a:t>
            </a:r>
          </a:p>
          <a:p>
            <a:pPr eaLnBrk="1" hangingPunct="1">
              <a:spcAft>
                <a:spcPct val="65000"/>
              </a:spcAft>
              <a:buFontTx/>
              <a:buChar char="•"/>
            </a:pPr>
            <a:r>
              <a:rPr lang="en-US" altLang="en-US" sz="1800" dirty="0"/>
              <a:t>Killed or imprisoned  suspected traitors during the </a:t>
            </a:r>
            <a:r>
              <a:rPr lang="en-US" altLang="en-US" sz="1800" dirty="0">
                <a:solidFill>
                  <a:srgbClr val="0033CC"/>
                </a:solidFill>
              </a:rPr>
              <a:t>Great Terror</a:t>
            </a:r>
          </a:p>
          <a:p>
            <a:pPr eaLnBrk="1" hangingPunct="1">
              <a:spcAft>
                <a:spcPct val="65000"/>
              </a:spcAft>
              <a:buFontTx/>
              <a:buChar char="•"/>
            </a:pPr>
            <a:r>
              <a:rPr lang="en-US" altLang="en-US" sz="1800" dirty="0"/>
              <a:t>Ruled through </a:t>
            </a:r>
            <a:r>
              <a:rPr lang="en-US" altLang="en-US" sz="1800" dirty="0">
                <a:solidFill>
                  <a:srgbClr val="0033CC"/>
                </a:solidFill>
              </a:rPr>
              <a:t>fear</a:t>
            </a:r>
            <a:r>
              <a:rPr lang="en-US" altLang="en-US" sz="1800" dirty="0"/>
              <a:t> and massive </a:t>
            </a:r>
            <a:r>
              <a:rPr lang="en-US" altLang="en-US" sz="1800" dirty="0">
                <a:solidFill>
                  <a:srgbClr val="0033CC"/>
                </a:solidFill>
              </a:rPr>
              <a:t>propaganda</a:t>
            </a:r>
            <a:endParaRPr lang="en-US" altLang="en-US" sz="1800" dirty="0"/>
          </a:p>
        </p:txBody>
      </p:sp>
      <p:sp>
        <p:nvSpPr>
          <p:cNvPr id="7" name="AutoShape 4"/>
          <p:cNvSpPr>
            <a:spLocks noChangeArrowheads="1"/>
          </p:cNvSpPr>
          <p:nvPr/>
        </p:nvSpPr>
        <p:spPr bwMode="auto">
          <a:xfrm rot="5400000" flipH="1">
            <a:off x="290512" y="623888"/>
            <a:ext cx="3228975" cy="3810000"/>
          </a:xfrm>
          <a:prstGeom prst="upArrowCallout">
            <a:avLst>
              <a:gd name="adj1" fmla="val 22191"/>
              <a:gd name="adj2" fmla="val 21750"/>
              <a:gd name="adj3" fmla="val 15829"/>
              <a:gd name="adj4" fmla="val 73338"/>
            </a:avLst>
          </a:prstGeom>
          <a:gradFill rotWithShape="1">
            <a:gsLst>
              <a:gs pos="0">
                <a:srgbClr val="00B0F0">
                  <a:alpha val="50000"/>
                </a:srgbClr>
              </a:gs>
              <a:gs pos="100000">
                <a:schemeClr val="bg1"/>
              </a:gs>
            </a:gsLst>
            <a:lin ang="135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34" charset="0"/>
              <a:cs typeface="+mn-cs"/>
            </a:endParaRPr>
          </a:p>
        </p:txBody>
      </p:sp>
      <p:sp>
        <p:nvSpPr>
          <p:cNvPr id="12293" name="Text Box 16"/>
          <p:cNvSpPr txBox="1">
            <a:spLocks noChangeArrowheads="1"/>
          </p:cNvSpPr>
          <p:nvPr/>
        </p:nvSpPr>
        <p:spPr bwMode="auto">
          <a:xfrm>
            <a:off x="228600" y="1371600"/>
            <a:ext cx="23622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Joseph Stalin took control of the Soviet Union following the death of Vladimir Lenin.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799" y="3694629"/>
            <a:ext cx="4343401" cy="3111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Rectangle 9"/>
          <p:cNvSpPr>
            <a:spLocks noChangeArrowheads="1"/>
          </p:cNvSpPr>
          <p:nvPr/>
        </p:nvSpPr>
        <p:spPr bwMode="auto">
          <a:xfrm>
            <a:off x="5867400" y="3352800"/>
            <a:ext cx="2895600" cy="2971800"/>
          </a:xfrm>
          <a:prstGeom prst="rect">
            <a:avLst/>
          </a:prstGeom>
          <a:gradFill rotWithShape="1">
            <a:gsLst>
              <a:gs pos="0">
                <a:srgbClr val="FFCC66">
                  <a:alpha val="75000"/>
                </a:srgbClr>
              </a:gs>
              <a:gs pos="100000">
                <a:schemeClr val="bg1"/>
              </a:gs>
            </a:gsLst>
            <a:lin ang="5400000" scaled="1"/>
          </a:gradFill>
          <a:ln w="9525" algn="ctr">
            <a:solidFill>
              <a:schemeClr val="accent2"/>
            </a:solidFill>
            <a:miter lim="800000"/>
            <a:headEnd/>
            <a:tailEnd/>
          </a:ln>
          <a:effectLst>
            <a:outerShdw dist="53882" dir="2700000" algn="ctr" rotWithShape="0">
              <a:srgbClr val="ADC793">
                <a:alpha val="46001"/>
              </a:srgbClr>
            </a:outerShdw>
          </a:effectLst>
        </p:spPr>
        <p:txBody>
          <a:bodyPr wrap="none" anchor="ctr"/>
          <a:lstStyle/>
          <a:p>
            <a:pPr algn="ctr">
              <a:defRPr/>
            </a:pPr>
            <a:endParaRPr lang="en-US">
              <a:latin typeface="Verdana" pitchFamily="34" charset="0"/>
            </a:endParaRPr>
          </a:p>
        </p:txBody>
      </p:sp>
      <p:sp>
        <p:nvSpPr>
          <p:cNvPr id="6" name="AutoShape 6"/>
          <p:cNvSpPr>
            <a:spLocks noChangeArrowheads="1"/>
          </p:cNvSpPr>
          <p:nvPr/>
        </p:nvSpPr>
        <p:spPr bwMode="auto">
          <a:xfrm rot="10792560" flipH="1">
            <a:off x="484188" y="1289050"/>
            <a:ext cx="4619625" cy="1601788"/>
          </a:xfrm>
          <a:prstGeom prst="upArrowCallout">
            <a:avLst>
              <a:gd name="adj1" fmla="val 25850"/>
              <a:gd name="adj2" fmla="val 23940"/>
              <a:gd name="adj3" fmla="val 24505"/>
              <a:gd name="adj4" fmla="val 61144"/>
            </a:avLst>
          </a:prstGeom>
          <a:gradFill rotWithShape="1">
            <a:gsLst>
              <a:gs pos="0">
                <a:srgbClr val="CDCDFF">
                  <a:alpha val="62000"/>
                </a:srgbClr>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Arial" charset="0"/>
              <a:cs typeface="+mn-cs"/>
            </a:endParaRPr>
          </a:p>
        </p:txBody>
      </p:sp>
      <p:sp>
        <p:nvSpPr>
          <p:cNvPr id="13316" name="Text Box 16"/>
          <p:cNvSpPr txBox="1">
            <a:spLocks noChangeArrowheads="1"/>
          </p:cNvSpPr>
          <p:nvPr/>
        </p:nvSpPr>
        <p:spPr bwMode="auto">
          <a:xfrm>
            <a:off x="838200" y="1371600"/>
            <a:ext cx="411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a:t>Another totalitarian regime formed in Italy.</a:t>
            </a:r>
          </a:p>
        </p:txBody>
      </p:sp>
      <p:sp>
        <p:nvSpPr>
          <p:cNvPr id="44038" name="AutoShape 6"/>
          <p:cNvSpPr>
            <a:spLocks noChangeArrowheads="1"/>
          </p:cNvSpPr>
          <p:nvPr/>
        </p:nvSpPr>
        <p:spPr bwMode="auto">
          <a:xfrm rot="5400000" flipH="1">
            <a:off x="1828800" y="1600200"/>
            <a:ext cx="2971800" cy="5715000"/>
          </a:xfrm>
          <a:prstGeom prst="upArrowCallout">
            <a:avLst>
              <a:gd name="adj1" fmla="val 19815"/>
              <a:gd name="adj2" fmla="val 20972"/>
              <a:gd name="adj3" fmla="val 30126"/>
              <a:gd name="adj4" fmla="val 81833"/>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lgn="ctr">
              <a:defRPr/>
            </a:pPr>
            <a:endParaRPr lang="en-US">
              <a:latin typeface="Verdana" pitchFamily="34" charset="0"/>
            </a:endParaRPr>
          </a:p>
        </p:txBody>
      </p:sp>
      <p:sp>
        <p:nvSpPr>
          <p:cNvPr id="44040" name="Text Box 8"/>
          <p:cNvSpPr txBox="1">
            <a:spLocks noChangeArrowheads="1"/>
          </p:cNvSpPr>
          <p:nvPr/>
        </p:nvSpPr>
        <p:spPr bwMode="auto">
          <a:xfrm>
            <a:off x="762000" y="3057525"/>
            <a:ext cx="40386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6538" indent="-236538"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ct val="40000"/>
              </a:spcAft>
              <a:buFontTx/>
              <a:buChar char="•"/>
            </a:pPr>
            <a:r>
              <a:rPr lang="en-US" altLang="en-US" sz="2000"/>
              <a:t>The government seemed unable to deal with the </a:t>
            </a:r>
            <a:r>
              <a:rPr lang="en-US" altLang="en-US" sz="2000">
                <a:solidFill>
                  <a:srgbClr val="0033CC"/>
                </a:solidFill>
              </a:rPr>
              <a:t>country’s many problems.</a:t>
            </a:r>
          </a:p>
          <a:p>
            <a:pPr eaLnBrk="1" hangingPunct="1">
              <a:spcAft>
                <a:spcPct val="40000"/>
              </a:spcAft>
              <a:buFontTx/>
              <a:buChar char="•"/>
            </a:pPr>
            <a:r>
              <a:rPr lang="en-US" altLang="en-US" sz="2000"/>
              <a:t>Benito Mussolini formed the </a:t>
            </a:r>
            <a:r>
              <a:rPr lang="en-US" altLang="en-US" sz="2000">
                <a:solidFill>
                  <a:srgbClr val="0033CC"/>
                </a:solidFill>
              </a:rPr>
              <a:t>Fascist Party.</a:t>
            </a:r>
          </a:p>
          <a:p>
            <a:pPr eaLnBrk="1" hangingPunct="1">
              <a:spcAft>
                <a:spcPct val="40000"/>
              </a:spcAft>
              <a:buFontTx/>
              <a:buChar char="•"/>
            </a:pPr>
            <a:r>
              <a:rPr lang="en-US" altLang="en-US" sz="2000"/>
              <a:t>Mussolini and his followers, the</a:t>
            </a:r>
            <a:r>
              <a:rPr lang="en-US" altLang="en-US" sz="2000">
                <a:solidFill>
                  <a:srgbClr val="0033CC"/>
                </a:solidFill>
              </a:rPr>
              <a:t> Black Shirts, </a:t>
            </a:r>
            <a:r>
              <a:rPr lang="en-US" altLang="en-US" sz="2000"/>
              <a:t>fought to gain power.</a:t>
            </a:r>
          </a:p>
        </p:txBody>
      </p:sp>
      <p:sp>
        <p:nvSpPr>
          <p:cNvPr id="44043" name="Text Box 11"/>
          <p:cNvSpPr txBox="1">
            <a:spLocks noChangeArrowheads="1"/>
          </p:cNvSpPr>
          <p:nvPr/>
        </p:nvSpPr>
        <p:spPr bwMode="auto">
          <a:xfrm>
            <a:off x="6324600" y="3573463"/>
            <a:ext cx="2301875"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000" dirty="0"/>
              <a:t>Mussolini, called</a:t>
            </a:r>
            <a:r>
              <a:rPr lang="en-US" altLang="en-US" sz="2000" dirty="0">
                <a:solidFill>
                  <a:srgbClr val="0033CC"/>
                </a:solidFill>
              </a:rPr>
              <a:t> </a:t>
            </a:r>
            <a:r>
              <a:rPr lang="en-US" altLang="en-US" sz="2000" i="1" dirty="0">
                <a:solidFill>
                  <a:srgbClr val="0033CC"/>
                </a:solidFill>
              </a:rPr>
              <a:t>Il Duce,</a:t>
            </a:r>
            <a:r>
              <a:rPr lang="en-US" altLang="en-US" sz="2000" dirty="0">
                <a:solidFill>
                  <a:srgbClr val="0033CC"/>
                </a:solidFill>
              </a:rPr>
              <a:t> </a:t>
            </a:r>
            <a:r>
              <a:rPr lang="en-US" altLang="en-US" sz="2000" dirty="0"/>
              <a:t>took control of the government, using secret police to maintain control.</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7" y="768056"/>
            <a:ext cx="3565565" cy="2289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6"/>
          <p:cNvSpPr txBox="1">
            <a:spLocks noChangeArrowheads="1"/>
          </p:cNvSpPr>
          <p:nvPr/>
        </p:nvSpPr>
        <p:spPr bwMode="auto">
          <a:xfrm>
            <a:off x="5486400" y="2430463"/>
            <a:ext cx="3048000" cy="176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a:t>Adolf Hitler, the leader of the </a:t>
            </a:r>
            <a:r>
              <a:rPr lang="en-US" altLang="en-US">
                <a:solidFill>
                  <a:srgbClr val="0033CC"/>
                </a:solidFill>
              </a:rPr>
              <a:t>Nazi Party,</a:t>
            </a:r>
            <a:r>
              <a:rPr lang="en-US" altLang="en-US"/>
              <a:t> was appointed chancellor. </a:t>
            </a:r>
          </a:p>
        </p:txBody>
      </p:sp>
      <p:sp>
        <p:nvSpPr>
          <p:cNvPr id="14339" name="Text Box 4"/>
          <p:cNvSpPr txBox="1">
            <a:spLocks noChangeArrowheads="1"/>
          </p:cNvSpPr>
          <p:nvPr/>
        </p:nvSpPr>
        <p:spPr bwMode="auto">
          <a:xfrm>
            <a:off x="533400" y="1219200"/>
            <a:ext cx="8016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a:t>In Germany, the </a:t>
            </a:r>
            <a:r>
              <a:rPr lang="en-US" altLang="en-US">
                <a:solidFill>
                  <a:srgbClr val="0033CC"/>
                </a:solidFill>
              </a:rPr>
              <a:t>Weimar Republic</a:t>
            </a:r>
            <a:r>
              <a:rPr lang="en-US" altLang="en-US"/>
              <a:t> struggled with overwhelming economic and social problems.</a:t>
            </a:r>
          </a:p>
        </p:txBody>
      </p:sp>
      <p:sp>
        <p:nvSpPr>
          <p:cNvPr id="14340" name="Text Box 5"/>
          <p:cNvSpPr txBox="1">
            <a:spLocks noChangeArrowheads="1"/>
          </p:cNvSpPr>
          <p:nvPr/>
        </p:nvSpPr>
        <p:spPr bwMode="auto">
          <a:xfrm>
            <a:off x="5486400" y="4664075"/>
            <a:ext cx="3048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a:t>Hitler seized power and created a totalitarian state.</a:t>
            </a:r>
          </a:p>
        </p:txBody>
      </p:sp>
      <p:pic>
        <p:nvPicPr>
          <p:cNvPr id="14341" name="Picture 5" descr="ch23_images_hsus_se_p077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336800"/>
            <a:ext cx="45720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533400" y="1371600"/>
            <a:ext cx="8016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a:t>Hitler </a:t>
            </a:r>
            <a:r>
              <a:rPr lang="en-US" altLang="en-US">
                <a:solidFill>
                  <a:srgbClr val="0033CC"/>
                </a:solidFill>
              </a:rPr>
              <a:t>rebuilt the nation’s army</a:t>
            </a:r>
            <a:r>
              <a:rPr lang="en-US" altLang="en-US"/>
              <a:t>. His economic policies put people back to work. Many cheered his success.</a:t>
            </a:r>
          </a:p>
        </p:txBody>
      </p:sp>
      <p:sp>
        <p:nvSpPr>
          <p:cNvPr id="5" name="AutoShape 4"/>
          <p:cNvSpPr>
            <a:spLocks noChangeArrowheads="1"/>
          </p:cNvSpPr>
          <p:nvPr/>
        </p:nvSpPr>
        <p:spPr bwMode="auto">
          <a:xfrm rot="5400000" flipH="1">
            <a:off x="76200" y="2438400"/>
            <a:ext cx="2514600" cy="2667000"/>
          </a:xfrm>
          <a:prstGeom prst="upArrowCallout">
            <a:avLst>
              <a:gd name="adj1" fmla="val 12426"/>
              <a:gd name="adj2" fmla="val 11574"/>
              <a:gd name="adj3" fmla="val 17986"/>
              <a:gd name="adj4" fmla="val 73338"/>
            </a:avLst>
          </a:prstGeom>
          <a:gradFill rotWithShape="1">
            <a:gsLst>
              <a:gs pos="0">
                <a:srgbClr val="FFC000">
                  <a:alpha val="50000"/>
                </a:srgbClr>
              </a:gs>
              <a:gs pos="100000">
                <a:schemeClr val="bg1"/>
              </a:gs>
            </a:gsLst>
            <a:lin ang="135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34" charset="0"/>
              <a:cs typeface="+mn-cs"/>
            </a:endParaRPr>
          </a:p>
        </p:txBody>
      </p:sp>
      <p:sp>
        <p:nvSpPr>
          <p:cNvPr id="50182" name="Text Box 6"/>
          <p:cNvSpPr txBox="1">
            <a:spLocks noChangeArrowheads="1"/>
          </p:cNvSpPr>
          <p:nvPr/>
        </p:nvSpPr>
        <p:spPr bwMode="auto">
          <a:xfrm>
            <a:off x="152400" y="3048000"/>
            <a:ext cx="1828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solidFill>
                  <a:srgbClr val="0033CC"/>
                </a:solidFill>
              </a:rPr>
              <a:t>Yet Hitler ruled with unlimited power.</a:t>
            </a:r>
          </a:p>
        </p:txBody>
      </p:sp>
      <p:sp>
        <p:nvSpPr>
          <p:cNvPr id="50183" name="Text Box 7"/>
          <p:cNvSpPr txBox="1">
            <a:spLocks noChangeArrowheads="1"/>
          </p:cNvSpPr>
          <p:nvPr/>
        </p:nvSpPr>
        <p:spPr bwMode="auto">
          <a:xfrm>
            <a:off x="2667000" y="2590800"/>
            <a:ext cx="430030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6538" indent="-236538"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ct val="45000"/>
              </a:spcAft>
              <a:buFontTx/>
              <a:buChar char="•"/>
            </a:pPr>
            <a:r>
              <a:rPr lang="en-US" altLang="en-US" sz="2000" dirty="0"/>
              <a:t>Controlled the </a:t>
            </a:r>
            <a:r>
              <a:rPr lang="en-US" altLang="en-US" sz="2000" dirty="0">
                <a:solidFill>
                  <a:srgbClr val="0033CC"/>
                </a:solidFill>
              </a:rPr>
              <a:t>press</a:t>
            </a:r>
            <a:r>
              <a:rPr lang="en-US" altLang="en-US" sz="2000" dirty="0"/>
              <a:t> and </a:t>
            </a:r>
            <a:r>
              <a:rPr lang="en-US" altLang="en-US" sz="2000" dirty="0">
                <a:solidFill>
                  <a:srgbClr val="0033CC"/>
                </a:solidFill>
              </a:rPr>
              <a:t>education system</a:t>
            </a:r>
          </a:p>
          <a:p>
            <a:pPr eaLnBrk="1" hangingPunct="1">
              <a:spcAft>
                <a:spcPct val="45000"/>
              </a:spcAft>
              <a:buFontTx/>
              <a:buChar char="•"/>
            </a:pPr>
            <a:r>
              <a:rPr lang="en-US" altLang="en-US" sz="2000" dirty="0"/>
              <a:t>Used </a:t>
            </a:r>
            <a:r>
              <a:rPr lang="en-US" altLang="en-US" sz="2000" dirty="0">
                <a:solidFill>
                  <a:srgbClr val="0033CC"/>
                </a:solidFill>
              </a:rPr>
              <a:t>propaganda</a:t>
            </a:r>
            <a:r>
              <a:rPr lang="en-US" altLang="en-US" sz="2000" dirty="0"/>
              <a:t> to boost his popularity</a:t>
            </a:r>
          </a:p>
          <a:p>
            <a:pPr eaLnBrk="1" hangingPunct="1">
              <a:spcAft>
                <a:spcPct val="45000"/>
              </a:spcAft>
              <a:buFontTx/>
              <a:buChar char="•"/>
            </a:pPr>
            <a:r>
              <a:rPr lang="en-US" altLang="en-US" sz="2000" dirty="0"/>
              <a:t>Used the </a:t>
            </a:r>
            <a:r>
              <a:rPr lang="en-US" altLang="en-US" sz="2000" dirty="0">
                <a:solidFill>
                  <a:srgbClr val="0033CC"/>
                </a:solidFill>
              </a:rPr>
              <a:t>secret police</a:t>
            </a:r>
            <a:r>
              <a:rPr lang="en-US" altLang="en-US" sz="2000" dirty="0"/>
              <a:t> to silence opposition</a:t>
            </a:r>
          </a:p>
        </p:txBody>
      </p:sp>
      <p:sp>
        <p:nvSpPr>
          <p:cNvPr id="50184" name="Text Box 8"/>
          <p:cNvSpPr txBox="1">
            <a:spLocks noChangeArrowheads="1"/>
          </p:cNvSpPr>
          <p:nvPr/>
        </p:nvSpPr>
        <p:spPr bwMode="auto">
          <a:xfrm>
            <a:off x="533400" y="5334000"/>
            <a:ext cx="7864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a:t>Violently </a:t>
            </a:r>
            <a:r>
              <a:rPr lang="en-US" altLang="en-US" b="1">
                <a:solidFill>
                  <a:srgbClr val="FF0000"/>
                </a:solidFill>
              </a:rPr>
              <a:t>anti-Semitic,</a:t>
            </a:r>
            <a:r>
              <a:rPr lang="en-US" altLang="en-US"/>
              <a:t> </a:t>
            </a:r>
            <a:r>
              <a:rPr lang="en-US" altLang="en-US">
                <a:solidFill>
                  <a:srgbClr val="0033CC"/>
                </a:solidFill>
              </a:rPr>
              <a:t>Hitler openly attacked Jews,</a:t>
            </a:r>
            <a:r>
              <a:rPr lang="en-US" altLang="en-US"/>
              <a:t> blaming them for all of the country’s problems.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7301" y="2178876"/>
            <a:ext cx="2157084"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dissolve">
                                      <p:cBhvr>
                                        <p:cTn id="7"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2"/>
          <p:cNvSpPr>
            <a:spLocks noChangeArrowheads="1"/>
          </p:cNvSpPr>
          <p:nvPr/>
        </p:nvSpPr>
        <p:spPr bwMode="auto">
          <a:xfrm>
            <a:off x="650164" y="3276557"/>
            <a:ext cx="346463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These leaders attempted to solve their country’s economic problems through </a:t>
            </a:r>
            <a:r>
              <a:rPr lang="en-US" altLang="en-US" dirty="0">
                <a:solidFill>
                  <a:srgbClr val="0033CC"/>
                </a:solidFill>
              </a:rPr>
              <a:t>aggressive military conquests.</a:t>
            </a:r>
          </a:p>
        </p:txBody>
      </p:sp>
      <p:sp>
        <p:nvSpPr>
          <p:cNvPr id="6" name="AutoShape 10"/>
          <p:cNvSpPr>
            <a:spLocks noChangeArrowheads="1"/>
          </p:cNvSpPr>
          <p:nvPr/>
        </p:nvSpPr>
        <p:spPr bwMode="auto">
          <a:xfrm rot="10792560" flipH="1">
            <a:off x="78664" y="998679"/>
            <a:ext cx="7467600" cy="2284413"/>
          </a:xfrm>
          <a:prstGeom prst="upArrowCallout">
            <a:avLst>
              <a:gd name="adj1" fmla="val 33835"/>
              <a:gd name="adj2" fmla="val 31551"/>
              <a:gd name="adj3" fmla="val 27056"/>
              <a:gd name="adj4" fmla="val 61144"/>
            </a:avLst>
          </a:prstGeom>
          <a:gradFill rotWithShape="1">
            <a:gsLst>
              <a:gs pos="0">
                <a:srgbClr val="FFCC66">
                  <a:alpha val="97000"/>
                </a:srgbClr>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Arial" charset="0"/>
              <a:cs typeface="+mn-cs"/>
            </a:endParaRPr>
          </a:p>
        </p:txBody>
      </p:sp>
      <p:sp>
        <p:nvSpPr>
          <p:cNvPr id="16388" name="Rectangle 22"/>
          <p:cNvSpPr>
            <a:spLocks noChangeArrowheads="1"/>
          </p:cNvSpPr>
          <p:nvPr/>
        </p:nvSpPr>
        <p:spPr bwMode="auto">
          <a:xfrm>
            <a:off x="383464" y="1151079"/>
            <a:ext cx="6934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Japan did not become a totalitarian dictatorship, but it did come under the influence of strong military leaders.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327" y="2623886"/>
            <a:ext cx="4533139"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7"/>
          <p:cNvSpPr txBox="1">
            <a:spLocks noChangeArrowheads="1"/>
          </p:cNvSpPr>
          <p:nvPr/>
        </p:nvSpPr>
        <p:spPr bwMode="auto">
          <a:xfrm>
            <a:off x="457200" y="1143000"/>
            <a:ext cx="7924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a:t>Japanese Expansion, 1931-1939</a:t>
            </a:r>
          </a:p>
        </p:txBody>
      </p:sp>
      <p:sp>
        <p:nvSpPr>
          <p:cNvPr id="17411" name="Text Box 8"/>
          <p:cNvSpPr txBox="1">
            <a:spLocks noChangeArrowheads="1"/>
          </p:cNvSpPr>
          <p:nvPr/>
        </p:nvSpPr>
        <p:spPr bwMode="auto">
          <a:xfrm>
            <a:off x="5334000" y="2057400"/>
            <a:ext cx="28956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Japan invaded </a:t>
            </a:r>
            <a:r>
              <a:rPr lang="en-US" altLang="en-US" dirty="0">
                <a:solidFill>
                  <a:srgbClr val="0033CC"/>
                </a:solidFill>
              </a:rPr>
              <a:t>Manchuria,</a:t>
            </a:r>
            <a:r>
              <a:rPr lang="en-US" altLang="en-US" dirty="0"/>
              <a:t> then </a:t>
            </a:r>
            <a:r>
              <a:rPr lang="en-US" altLang="en-US" dirty="0">
                <a:solidFill>
                  <a:srgbClr val="0033CC"/>
                </a:solidFill>
              </a:rPr>
              <a:t>China.</a:t>
            </a:r>
          </a:p>
          <a:p>
            <a:pPr eaLnBrk="1" hangingPunct="1"/>
            <a:endParaRPr lang="en-US" altLang="en-US" dirty="0">
              <a:solidFill>
                <a:srgbClr val="0033CC"/>
              </a:solidFill>
            </a:endParaRPr>
          </a:p>
          <a:p>
            <a:pPr eaLnBrk="1" hangingPunct="1"/>
            <a:r>
              <a:rPr lang="en-US" altLang="en-US" dirty="0"/>
              <a:t>The attack on </a:t>
            </a:r>
            <a:r>
              <a:rPr lang="en-US" altLang="en-US" dirty="0">
                <a:solidFill>
                  <a:srgbClr val="0033CC"/>
                </a:solidFill>
              </a:rPr>
              <a:t>Nanjing</a:t>
            </a:r>
            <a:r>
              <a:rPr lang="en-US" altLang="en-US" dirty="0"/>
              <a:t> was especially brutal.</a:t>
            </a:r>
          </a:p>
        </p:txBody>
      </p:sp>
      <p:pic>
        <p:nvPicPr>
          <p:cNvPr id="17412" name="Picture 7" descr="ch23_maps_us_se_p0776.jpg"/>
          <p:cNvPicPr>
            <a:picLocks noChangeAspect="1"/>
          </p:cNvPicPr>
          <p:nvPr/>
        </p:nvPicPr>
        <p:blipFill>
          <a:blip r:embed="rId3">
            <a:extLst>
              <a:ext uri="{28A0092B-C50C-407E-A947-70E740481C1C}">
                <a14:useLocalDpi xmlns:a14="http://schemas.microsoft.com/office/drawing/2010/main" val="0"/>
              </a:ext>
            </a:extLst>
          </a:blip>
          <a:srcRect t="4443" r="1064" b="3333"/>
          <a:stretch>
            <a:fillRect/>
          </a:stretch>
        </p:blipFill>
        <p:spPr bwMode="auto">
          <a:xfrm>
            <a:off x="558800" y="1676400"/>
            <a:ext cx="40894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514046"/>
            <a:ext cx="3990975" cy="224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0"/>
          <p:cNvSpPr>
            <a:spLocks noChangeArrowheads="1"/>
          </p:cNvSpPr>
          <p:nvPr/>
        </p:nvSpPr>
        <p:spPr bwMode="auto">
          <a:xfrm>
            <a:off x="0" y="2179419"/>
            <a:ext cx="586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Acts of Aggression in Europe and Asia</a:t>
            </a:r>
            <a:endParaRPr lang="en-US" altLang="en-US" dirty="0">
              <a:latin typeface="Arial" charset="0"/>
            </a:endParaRPr>
          </a:p>
        </p:txBody>
      </p:sp>
      <p:sp>
        <p:nvSpPr>
          <p:cNvPr id="80907" name="Rectangle 11"/>
          <p:cNvSpPr>
            <a:spLocks noChangeArrowheads="1"/>
          </p:cNvSpPr>
          <p:nvPr/>
        </p:nvSpPr>
        <p:spPr bwMode="auto">
          <a:xfrm>
            <a:off x="152400" y="2634641"/>
            <a:ext cx="7162800" cy="3810000"/>
          </a:xfrm>
          <a:prstGeom prst="rect">
            <a:avLst/>
          </a:prstGeom>
          <a:gradFill rotWithShape="1">
            <a:gsLst>
              <a:gs pos="0">
                <a:schemeClr val="bg1"/>
              </a:gs>
              <a:gs pos="100000">
                <a:srgbClr val="C9C9FF"/>
              </a:gs>
            </a:gsLst>
            <a:lin ang="5400000" scaled="1"/>
          </a:gradFill>
          <a:ln w="19050">
            <a:solidFill>
              <a:srgbClr val="666699"/>
            </a:solidFill>
            <a:miter lim="800000"/>
            <a:headEnd/>
            <a:tailEnd/>
          </a:ln>
          <a:effectLst>
            <a:outerShdw dist="45791" dir="3378596" algn="ctr" rotWithShape="0">
              <a:srgbClr val="B2B2B2">
                <a:alpha val="50000"/>
              </a:srgbClr>
            </a:outerShdw>
          </a:effectLst>
        </p:spPr>
        <p:txBody>
          <a:bodyPr wrap="none" anchor="ctr"/>
          <a:lstStyle/>
          <a:p>
            <a:pPr>
              <a:defRPr/>
            </a:pPr>
            <a:endParaRPr lang="en-US">
              <a:latin typeface="Arial" charset="0"/>
            </a:endParaRPr>
          </a:p>
        </p:txBody>
      </p:sp>
      <p:graphicFrame>
        <p:nvGraphicFramePr>
          <p:cNvPr id="14415" name="Group 79"/>
          <p:cNvGraphicFramePr>
            <a:graphicFrameLocks noGrp="1"/>
          </p:cNvGraphicFramePr>
          <p:nvPr>
            <p:extLst>
              <p:ext uri="{D42A27DB-BD31-4B8C-83A1-F6EECF244321}">
                <p14:modId xmlns:p14="http://schemas.microsoft.com/office/powerpoint/2010/main" val="667806822"/>
              </p:ext>
            </p:extLst>
          </p:nvPr>
        </p:nvGraphicFramePr>
        <p:xfrm>
          <a:off x="152400" y="2634641"/>
          <a:ext cx="7162800" cy="3805239"/>
        </p:xfrm>
        <a:graphic>
          <a:graphicData uri="http://schemas.openxmlformats.org/drawingml/2006/table">
            <a:tbl>
              <a:tblPr/>
              <a:tblGrid>
                <a:gridCol w="1828800"/>
                <a:gridCol w="5334000"/>
              </a:tblGrid>
              <a:tr h="1889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333399"/>
                          </a:solidFill>
                          <a:effectLst/>
                          <a:latin typeface="Verdana" pitchFamily="34" charset="0"/>
                          <a:cs typeface="Arial" charset="0"/>
                        </a:rPr>
                        <a:t>Germany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 rebuilt military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 reclaimed Saar region from France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 invaded the Rhineland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 </a:t>
                      </a:r>
                      <a:r>
                        <a:rPr kumimoji="0" lang="en-US" sz="1800" b="1" i="0" u="none" strike="noStrike" cap="none" normalizeH="0" baseline="0" dirty="0" err="1" smtClean="0">
                          <a:ln>
                            <a:noFill/>
                          </a:ln>
                          <a:solidFill>
                            <a:srgbClr val="FF0000"/>
                          </a:solidFill>
                          <a:effectLst/>
                          <a:latin typeface="Verdana" pitchFamily="34" charset="0"/>
                          <a:cs typeface="Arial" charset="0"/>
                        </a:rPr>
                        <a:t>Anschluss</a:t>
                      </a:r>
                      <a:endParaRPr kumimoji="0" lang="en-US" sz="1800" b="1" i="0" u="none" strike="noStrike" cap="none" normalizeH="0" baseline="0" dirty="0" smtClean="0">
                        <a:ln>
                          <a:noFill/>
                        </a:ln>
                        <a:solidFill>
                          <a:srgbClr val="FF0000"/>
                        </a:solidFill>
                        <a:effectLst/>
                        <a:latin typeface="Verdana" pitchFamily="34" charset="0"/>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 invaded the Sudetenland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99"/>
                          </a:solidFill>
                          <a:effectLst/>
                          <a:latin typeface="Verdana" pitchFamily="34" charset="0"/>
                          <a:cs typeface="Arial" charset="0"/>
                        </a:rPr>
                        <a:t>Italy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 invaded Ethiopia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99"/>
                          </a:solidFill>
                          <a:effectLst/>
                          <a:latin typeface="Verdana" pitchFamily="34" charset="0"/>
                          <a:cs typeface="Arial" charset="0"/>
                        </a:rPr>
                        <a:t>Spain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0650" marR="0" lvl="0" indent="-12065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 Fascists rebel against the government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333399"/>
                          </a:solidFill>
                          <a:effectLst/>
                          <a:latin typeface="Verdana" pitchFamily="34" charset="0"/>
                          <a:cs typeface="Arial" charset="0"/>
                        </a:rPr>
                        <a:t>Japan</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smtClean="0">
                        <a:ln>
                          <a:noFill/>
                        </a:ln>
                        <a:solidFill>
                          <a:srgbClr val="333399"/>
                        </a:solidFill>
                        <a:effectLst/>
                        <a:latin typeface="Verdan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20650" marR="0" lvl="0" indent="-12065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 conquered Manchuria and parts of China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4" y="-59820"/>
            <a:ext cx="2911010" cy="223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9381"/>
            <a:ext cx="3613759" cy="2660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10"/>
          <p:cNvSpPr>
            <a:spLocks noChangeArrowheads="1"/>
          </p:cNvSpPr>
          <p:nvPr/>
        </p:nvSpPr>
        <p:spPr bwMode="auto">
          <a:xfrm rot="10792560" flipH="1">
            <a:off x="762000" y="1447800"/>
            <a:ext cx="7391400" cy="2422525"/>
          </a:xfrm>
          <a:prstGeom prst="upArrowCallout">
            <a:avLst>
              <a:gd name="adj1" fmla="val 30342"/>
              <a:gd name="adj2" fmla="val 28293"/>
              <a:gd name="adj3" fmla="val 27056"/>
              <a:gd name="adj4" fmla="val 61144"/>
            </a:avLst>
          </a:prstGeom>
          <a:gradFill rotWithShape="1">
            <a:gsLst>
              <a:gs pos="0">
                <a:srgbClr val="FFCC66">
                  <a:alpha val="97000"/>
                </a:srgbClr>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Arial" charset="0"/>
              <a:cs typeface="+mn-cs"/>
            </a:endParaRPr>
          </a:p>
        </p:txBody>
      </p:sp>
      <p:sp>
        <p:nvSpPr>
          <p:cNvPr id="19459" name="Text Box 21"/>
          <p:cNvSpPr txBox="1">
            <a:spLocks noChangeArrowheads="1"/>
          </p:cNvSpPr>
          <p:nvPr/>
        </p:nvSpPr>
        <p:spPr bwMode="auto">
          <a:xfrm>
            <a:off x="1143000" y="1676400"/>
            <a:ext cx="6553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A weak League of Nations did little to stop the aggression of the totalitarian states or of Japan. </a:t>
            </a:r>
            <a:endParaRPr lang="en-US" altLang="en-US" dirty="0"/>
          </a:p>
        </p:txBody>
      </p:sp>
      <p:sp>
        <p:nvSpPr>
          <p:cNvPr id="19460" name="Text Box 6"/>
          <p:cNvSpPr txBox="1">
            <a:spLocks noChangeArrowheads="1"/>
          </p:cNvSpPr>
          <p:nvPr/>
        </p:nvSpPr>
        <p:spPr bwMode="auto">
          <a:xfrm>
            <a:off x="1295400" y="4038600"/>
            <a:ext cx="6797675"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6538" indent="-236538"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ct val="40000"/>
              </a:spcAft>
              <a:buFontTx/>
              <a:buChar char="•"/>
            </a:pPr>
            <a:r>
              <a:rPr lang="en-US" altLang="en-US" sz="2000" dirty="0"/>
              <a:t>Many </a:t>
            </a:r>
            <a:r>
              <a:rPr lang="en-US" altLang="en-US" sz="2000" dirty="0">
                <a:solidFill>
                  <a:srgbClr val="0033CC"/>
                </a:solidFill>
              </a:rPr>
              <a:t>feared involvement in another war.</a:t>
            </a:r>
          </a:p>
          <a:p>
            <a:pPr eaLnBrk="1" hangingPunct="1">
              <a:spcAft>
                <a:spcPct val="40000"/>
              </a:spcAft>
              <a:buFontTx/>
              <a:buChar char="•"/>
            </a:pPr>
            <a:r>
              <a:rPr lang="en-US" altLang="en-US" sz="2000" dirty="0"/>
              <a:t>Some believed the </a:t>
            </a:r>
            <a:r>
              <a:rPr lang="en-US" altLang="en-US" sz="2000" dirty="0">
                <a:solidFill>
                  <a:srgbClr val="0033CC"/>
                </a:solidFill>
              </a:rPr>
              <a:t>Soviet Union posed a greater threat</a:t>
            </a:r>
            <a:r>
              <a:rPr lang="en-US" altLang="en-US" sz="2000" dirty="0"/>
              <a:t> than Nazi Germany.</a:t>
            </a:r>
          </a:p>
          <a:p>
            <a:pPr eaLnBrk="1" hangingPunct="1">
              <a:spcAft>
                <a:spcPct val="40000"/>
              </a:spcAft>
              <a:buFontTx/>
              <a:buChar char="•"/>
            </a:pPr>
            <a:r>
              <a:rPr lang="en-US" altLang="en-US" sz="2000" dirty="0"/>
              <a:t>Others questioned the resolve of their own country and their allies, and embraced a policy of </a:t>
            </a:r>
            <a:r>
              <a:rPr lang="en-US" altLang="en-US" sz="2000" dirty="0">
                <a:solidFill>
                  <a:srgbClr val="0033CC"/>
                </a:solidFill>
              </a:rPr>
              <a:t>isolationism.</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1524000" y="1219200"/>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a:t>The appeasement of Hitler continued </a:t>
            </a:r>
            <a:br>
              <a:rPr lang="en-US" altLang="en-US" b="1"/>
            </a:br>
            <a:r>
              <a:rPr lang="en-US" altLang="en-US" b="1"/>
              <a:t>with the </a:t>
            </a:r>
            <a:r>
              <a:rPr lang="en-US" altLang="en-US" b="1">
                <a:solidFill>
                  <a:srgbClr val="FF0000"/>
                </a:solidFill>
              </a:rPr>
              <a:t>Munich Pact.</a:t>
            </a:r>
          </a:p>
        </p:txBody>
      </p:sp>
      <p:sp>
        <p:nvSpPr>
          <p:cNvPr id="20483" name="Text Box 6"/>
          <p:cNvSpPr txBox="1">
            <a:spLocks noChangeArrowheads="1"/>
          </p:cNvSpPr>
          <p:nvPr/>
        </p:nvSpPr>
        <p:spPr bwMode="auto">
          <a:xfrm>
            <a:off x="5029200" y="2438400"/>
            <a:ext cx="3673475"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Britain and France </a:t>
            </a:r>
            <a:r>
              <a:rPr lang="en-US" altLang="en-US" dirty="0">
                <a:solidFill>
                  <a:srgbClr val="0033CC"/>
                </a:solidFill>
              </a:rPr>
              <a:t>sacrificed the Sudetenland</a:t>
            </a:r>
            <a:r>
              <a:rPr lang="en-US" altLang="en-US" dirty="0"/>
              <a:t> to Germany in return for peace.</a:t>
            </a:r>
          </a:p>
        </p:txBody>
      </p:sp>
      <p:sp>
        <p:nvSpPr>
          <p:cNvPr id="20484" name="Text Box 7"/>
          <p:cNvSpPr txBox="1">
            <a:spLocks noChangeArrowheads="1"/>
          </p:cNvSpPr>
          <p:nvPr/>
        </p:nvSpPr>
        <p:spPr bwMode="auto">
          <a:xfrm>
            <a:off x="5029200" y="4648200"/>
            <a:ext cx="3749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a:t>But peace </a:t>
            </a:r>
            <a:br>
              <a:rPr lang="en-US" altLang="en-US"/>
            </a:br>
            <a:r>
              <a:rPr lang="en-US" altLang="en-US"/>
              <a:t>was not to come.</a:t>
            </a:r>
          </a:p>
        </p:txBody>
      </p:sp>
      <p:pic>
        <p:nvPicPr>
          <p:cNvPr id="20485" name="Picture 5" descr="ch23_images_hsus_se_p077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14550"/>
            <a:ext cx="319563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30658"/>
            <a:ext cx="5715000" cy="5290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13517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9"/>
          <p:cNvSpPr txBox="1">
            <a:spLocks noChangeArrowheads="1"/>
          </p:cNvSpPr>
          <p:nvPr/>
        </p:nvSpPr>
        <p:spPr bwMode="auto">
          <a:xfrm>
            <a:off x="838200" y="1828800"/>
            <a:ext cx="6873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5425" indent="-225425"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buFontTx/>
              <a:buChar char="•"/>
            </a:pPr>
            <a:r>
              <a:rPr lang="en-US" altLang="en-US" dirty="0"/>
              <a:t>Explain how dictators and militarist regimes arose in several countries in the 1930s.</a:t>
            </a:r>
          </a:p>
          <a:p>
            <a:pPr eaLnBrk="1" hangingPunct="1">
              <a:buFontTx/>
              <a:buChar char="•"/>
            </a:pPr>
            <a:endParaRPr lang="en-US" altLang="en-US" dirty="0"/>
          </a:p>
          <a:p>
            <a:pPr eaLnBrk="1" hangingPunct="1">
              <a:buFontTx/>
              <a:buChar char="•"/>
            </a:pPr>
            <a:r>
              <a:rPr lang="en-US" altLang="en-US" dirty="0"/>
              <a:t>Summarize the actions taken by aggressive regimes in Europe and Asia.</a:t>
            </a:r>
          </a:p>
          <a:p>
            <a:pPr eaLnBrk="1" hangingPunct="1">
              <a:buFontTx/>
              <a:buChar char="•"/>
            </a:pPr>
            <a:endParaRPr lang="en-US" altLang="en-US" dirty="0"/>
          </a:p>
          <a:p>
            <a:pPr eaLnBrk="1" hangingPunct="1">
              <a:buFontTx/>
              <a:buChar char="•"/>
            </a:pPr>
            <a:r>
              <a:rPr lang="en-US" altLang="en-US" dirty="0"/>
              <a:t>Analyze the responses of Britain, France, and the United States to the aggressive regimes. </a:t>
            </a:r>
          </a:p>
        </p:txBody>
      </p:sp>
      <p:sp>
        <p:nvSpPr>
          <p:cNvPr id="4099" name="Rectangle 14"/>
          <p:cNvSpPr>
            <a:spLocks noChangeArrowheads="1"/>
          </p:cNvSpPr>
          <p:nvPr/>
        </p:nvSpPr>
        <p:spPr bwMode="auto">
          <a:xfrm>
            <a:off x="1685925" y="45942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p>
        </p:txBody>
      </p:sp>
      <p:sp>
        <p:nvSpPr>
          <p:cNvPr id="4100" name="Rectangle 20"/>
          <p:cNvSpPr>
            <a:spLocks noChangeArrowheads="1"/>
          </p:cNvSpPr>
          <p:nvPr/>
        </p:nvSpPr>
        <p:spPr bwMode="auto">
          <a:xfrm>
            <a:off x="457200" y="1143000"/>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400" b="1" u="sng"/>
              <a:t>Objectives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p:cNvSpPr txBox="1">
            <a:spLocks noChangeArrowheads="1"/>
          </p:cNvSpPr>
          <p:nvPr/>
        </p:nvSpPr>
        <p:spPr bwMode="auto">
          <a:xfrm>
            <a:off x="457200" y="1143000"/>
            <a:ext cx="785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400" b="1" u="sng"/>
              <a:t>Terms and People</a:t>
            </a:r>
          </a:p>
        </p:txBody>
      </p:sp>
      <p:sp>
        <p:nvSpPr>
          <p:cNvPr id="5123" name="Rectangle 13"/>
          <p:cNvSpPr>
            <a:spLocks noChangeArrowheads="1"/>
          </p:cNvSpPr>
          <p:nvPr/>
        </p:nvSpPr>
        <p:spPr bwMode="auto">
          <a:xfrm>
            <a:off x="838200" y="1828800"/>
            <a:ext cx="7848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ct val="60000"/>
              </a:spcAft>
              <a:buFont typeface="Arial" charset="0"/>
              <a:buChar char="•"/>
            </a:pPr>
            <a:r>
              <a:rPr lang="en-US" altLang="en-US" b="1" dirty="0">
                <a:solidFill>
                  <a:srgbClr val="FF0000"/>
                </a:solidFill>
              </a:rPr>
              <a:t>totalitarianism</a:t>
            </a:r>
            <a:r>
              <a:rPr lang="en-US" altLang="en-US" b="1" dirty="0"/>
              <a:t> − </a:t>
            </a:r>
            <a:r>
              <a:rPr lang="en-US" altLang="en-US" dirty="0"/>
              <a:t>theory of government in which a single party or leader controls the economic, social, and cultural lives of its people</a:t>
            </a:r>
          </a:p>
          <a:p>
            <a:pPr eaLnBrk="1" hangingPunct="1">
              <a:spcAft>
                <a:spcPct val="60000"/>
              </a:spcAft>
              <a:buFont typeface="Arial" charset="0"/>
              <a:buChar char="•"/>
            </a:pPr>
            <a:r>
              <a:rPr lang="en-US" altLang="en-US" b="1" dirty="0">
                <a:solidFill>
                  <a:srgbClr val="FF0000"/>
                </a:solidFill>
              </a:rPr>
              <a:t>Joseph Stalin </a:t>
            </a:r>
            <a:r>
              <a:rPr lang="en-US" altLang="en-US" b="1" dirty="0"/>
              <a:t>− </a:t>
            </a:r>
            <a:r>
              <a:rPr lang="en-US" altLang="en-US" dirty="0"/>
              <a:t>dictator and</a:t>
            </a:r>
            <a:r>
              <a:rPr lang="en-US" altLang="en-US" b="1" dirty="0"/>
              <a:t> </a:t>
            </a:r>
            <a:r>
              <a:rPr lang="en-US" altLang="en-US" dirty="0"/>
              <a:t>head of the Communist Party in Russia</a:t>
            </a:r>
          </a:p>
          <a:p>
            <a:pPr eaLnBrk="1" hangingPunct="1">
              <a:spcAft>
                <a:spcPct val="60000"/>
              </a:spcAft>
              <a:buFont typeface="Arial" charset="0"/>
              <a:buChar char="•"/>
            </a:pPr>
            <a:r>
              <a:rPr lang="en-US" altLang="en-US" b="1" dirty="0">
                <a:solidFill>
                  <a:srgbClr val="FF0000"/>
                </a:solidFill>
              </a:rPr>
              <a:t>Benito Mussolini </a:t>
            </a:r>
            <a:r>
              <a:rPr lang="en-US" altLang="en-US" b="1" dirty="0"/>
              <a:t>−</a:t>
            </a:r>
            <a:r>
              <a:rPr lang="en-US" altLang="en-US" dirty="0"/>
              <a:t> founder of the Fascist Party and Italian dictator </a:t>
            </a:r>
          </a:p>
          <a:p>
            <a:pPr eaLnBrk="1" hangingPunct="1">
              <a:spcAft>
                <a:spcPct val="60000"/>
              </a:spcAft>
              <a:buFont typeface="Arial" charset="0"/>
              <a:buChar char="•"/>
            </a:pPr>
            <a:r>
              <a:rPr lang="en-US" altLang="en-US" b="1" dirty="0">
                <a:solidFill>
                  <a:srgbClr val="FF0000"/>
                </a:solidFill>
              </a:rPr>
              <a:t>Adolf Hitler </a:t>
            </a:r>
            <a:r>
              <a:rPr lang="en-US" altLang="en-US" b="1" dirty="0"/>
              <a:t>−</a:t>
            </a:r>
            <a:r>
              <a:rPr lang="en-US" altLang="en-US" dirty="0"/>
              <a:t> leader of the Nazi Party in Germany who seized power and attempted world domination</a:t>
            </a:r>
          </a:p>
          <a:p>
            <a:pPr eaLnBrk="1" hangingPunct="1">
              <a:spcAft>
                <a:spcPct val="60000"/>
              </a:spcAft>
              <a:buFont typeface="Arial" charset="0"/>
              <a:buChar char="•"/>
            </a:pPr>
            <a:r>
              <a:rPr lang="en-US" altLang="en-US" b="1" dirty="0">
                <a:solidFill>
                  <a:srgbClr val="FF0000"/>
                </a:solidFill>
              </a:rPr>
              <a:t>anti-Semitic</a:t>
            </a:r>
            <a:r>
              <a:rPr lang="en-US" altLang="en-US" b="1" dirty="0"/>
              <a:t> −</a:t>
            </a:r>
            <a:r>
              <a:rPr lang="en-US" altLang="en-US" dirty="0"/>
              <a:t> prejudiced against Jewish people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6"/>
          <p:cNvSpPr>
            <a:spLocks noGrp="1" noChangeArrowheads="1"/>
          </p:cNvSpPr>
          <p:nvPr>
            <p:ph type="body" idx="4294967295"/>
          </p:nvPr>
        </p:nvSpPr>
        <p:spPr bwMode="auto">
          <a:xfrm>
            <a:off x="838200" y="1828800"/>
            <a:ext cx="7696200" cy="419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indent="-282575" eaLnBrk="1" hangingPunct="1">
              <a:spcBef>
                <a:spcPct val="0"/>
              </a:spcBef>
              <a:spcAft>
                <a:spcPct val="60000"/>
              </a:spcAft>
              <a:buSzPct val="80000"/>
            </a:pPr>
            <a:r>
              <a:rPr lang="en-US" altLang="en-US" sz="2200" b="1" smtClean="0">
                <a:solidFill>
                  <a:srgbClr val="FF0000"/>
                </a:solidFill>
                <a:latin typeface="Verdana" pitchFamily="1" charset="0"/>
              </a:rPr>
              <a:t>Spanish Civil War </a:t>
            </a:r>
            <a:r>
              <a:rPr lang="en-US" altLang="en-US" sz="2200" b="1" smtClean="0">
                <a:latin typeface="Verdana" pitchFamily="1" charset="0"/>
              </a:rPr>
              <a:t>−</a:t>
            </a:r>
            <a:r>
              <a:rPr lang="en-US" altLang="en-US" sz="2200" smtClean="0">
                <a:latin typeface="Verdana" pitchFamily="1" charset="0"/>
              </a:rPr>
              <a:t> Spanish conflict fought from 1936 to 1939</a:t>
            </a:r>
          </a:p>
          <a:p>
            <a:pPr marL="282575" indent="-282575" eaLnBrk="1" hangingPunct="1">
              <a:spcBef>
                <a:spcPct val="0"/>
              </a:spcBef>
              <a:spcAft>
                <a:spcPct val="60000"/>
              </a:spcAft>
              <a:buSzPct val="80000"/>
            </a:pPr>
            <a:r>
              <a:rPr lang="en-US" altLang="en-US" sz="2200" b="1" smtClean="0">
                <a:solidFill>
                  <a:srgbClr val="FF0000"/>
                </a:solidFill>
                <a:latin typeface="Verdana" pitchFamily="1" charset="0"/>
              </a:rPr>
              <a:t>appeasement </a:t>
            </a:r>
            <a:r>
              <a:rPr lang="en-US" altLang="en-US" sz="2200" b="1" smtClean="0">
                <a:latin typeface="Verdana" pitchFamily="1" charset="0"/>
              </a:rPr>
              <a:t>− </a:t>
            </a:r>
            <a:r>
              <a:rPr lang="en-US" altLang="en-US" sz="2200" smtClean="0">
                <a:latin typeface="Verdana" pitchFamily="1" charset="0"/>
              </a:rPr>
              <a:t>policy of granting concessions to a potential enemy in the hope that it will maintain peace</a:t>
            </a:r>
          </a:p>
          <a:p>
            <a:pPr marL="282575" indent="-282575" eaLnBrk="1" hangingPunct="1">
              <a:spcBef>
                <a:spcPct val="0"/>
              </a:spcBef>
              <a:spcAft>
                <a:spcPct val="60000"/>
              </a:spcAft>
              <a:buSzPct val="80000"/>
            </a:pPr>
            <a:r>
              <a:rPr lang="en-US" altLang="en-US" sz="2200" b="1" smtClean="0">
                <a:solidFill>
                  <a:srgbClr val="FF0000"/>
                </a:solidFill>
                <a:latin typeface="Verdana" pitchFamily="1" charset="0"/>
              </a:rPr>
              <a:t>Anschluss </a:t>
            </a:r>
            <a:r>
              <a:rPr lang="en-US" altLang="en-US" sz="2200" b="1" smtClean="0">
                <a:latin typeface="Verdana" pitchFamily="1" charset="0"/>
              </a:rPr>
              <a:t>− </a:t>
            </a:r>
            <a:r>
              <a:rPr lang="en-US" altLang="en-US" sz="2200" smtClean="0">
                <a:latin typeface="Verdana" pitchFamily="1" charset="0"/>
              </a:rPr>
              <a:t>union in which Hitler forced Austria to become part of Germany’s territory</a:t>
            </a:r>
          </a:p>
          <a:p>
            <a:pPr marL="282575" indent="-282575" eaLnBrk="1" hangingPunct="1">
              <a:spcBef>
                <a:spcPct val="0"/>
              </a:spcBef>
              <a:spcAft>
                <a:spcPct val="60000"/>
              </a:spcAft>
              <a:buSzPct val="80000"/>
            </a:pPr>
            <a:r>
              <a:rPr lang="en-US" altLang="en-US" sz="2200" b="1" smtClean="0">
                <a:solidFill>
                  <a:srgbClr val="FF0000"/>
                </a:solidFill>
                <a:latin typeface="Verdana" pitchFamily="1" charset="0"/>
              </a:rPr>
              <a:t>Munich Pact </a:t>
            </a:r>
            <a:r>
              <a:rPr lang="en-US" altLang="en-US" sz="2200" b="1" smtClean="0">
                <a:latin typeface="Verdana" pitchFamily="1" charset="0"/>
              </a:rPr>
              <a:t>−</a:t>
            </a:r>
            <a:r>
              <a:rPr lang="en-US" altLang="en-US" sz="2200" smtClean="0">
                <a:latin typeface="Verdana" pitchFamily="1" charset="0"/>
              </a:rPr>
              <a:t> agreement in which Britain and France attempted to preserve peace by allowing Hitler to take more territory</a:t>
            </a:r>
          </a:p>
        </p:txBody>
      </p:sp>
      <p:sp>
        <p:nvSpPr>
          <p:cNvPr id="6147" name="Text Box 17"/>
          <p:cNvSpPr txBox="1">
            <a:spLocks noChangeArrowheads="1"/>
          </p:cNvSpPr>
          <p:nvPr/>
        </p:nvSpPr>
        <p:spPr bwMode="auto">
          <a:xfrm>
            <a:off x="457200" y="1143000"/>
            <a:ext cx="785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sz="2400" b="1" u="sng"/>
              <a:t>Terms and People</a:t>
            </a:r>
            <a:r>
              <a:rPr lang="en-US" altLang="en-US" sz="2400" b="1"/>
              <a:t> </a:t>
            </a:r>
            <a:r>
              <a:rPr lang="en-US" altLang="en-US" sz="1800"/>
              <a:t>(continued)</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p:cNvSpPr>
            <a:spLocks noChangeArrowheads="1"/>
          </p:cNvSpPr>
          <p:nvPr/>
        </p:nvSpPr>
        <p:spPr bwMode="auto">
          <a:xfrm>
            <a:off x="1371600" y="1722438"/>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a:t>Why did totalitarian states rise after World War I, and what did they do? </a:t>
            </a:r>
          </a:p>
        </p:txBody>
      </p:sp>
      <p:sp>
        <p:nvSpPr>
          <p:cNvPr id="5130" name="Rectangle 12"/>
          <p:cNvSpPr>
            <a:spLocks noChangeArrowheads="1"/>
          </p:cNvSpPr>
          <p:nvPr/>
        </p:nvSpPr>
        <p:spPr bwMode="auto">
          <a:xfrm>
            <a:off x="1371600" y="3133725"/>
            <a:ext cx="64008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ts val="2800"/>
              </a:spcAft>
            </a:pPr>
            <a:r>
              <a:rPr lang="en-US" altLang="en-US" dirty="0"/>
              <a:t>World War I and the Great Depression had devastating effects throughout the world.</a:t>
            </a:r>
          </a:p>
          <a:p>
            <a:pPr eaLnBrk="1" hangingPunct="1">
              <a:spcAft>
                <a:spcPts val="2800"/>
              </a:spcAft>
            </a:pPr>
            <a:r>
              <a:rPr lang="en-US" altLang="en-US" dirty="0"/>
              <a:t>In some countries, people turned to new leaders who would be responsible for creating an even deadlier global conflict.</a:t>
            </a:r>
          </a:p>
        </p:txBody>
      </p:sp>
      <p:pic>
        <p:nvPicPr>
          <p:cNvPr id="7172" name="Picture 4" descr="HSUS09_EQ_logo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558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30"/>
          <p:cNvSpPr txBox="1">
            <a:spLocks noChangeArrowheads="1"/>
          </p:cNvSpPr>
          <p:nvPr/>
        </p:nvSpPr>
        <p:spPr bwMode="auto">
          <a:xfrm>
            <a:off x="609600" y="3500151"/>
            <a:ext cx="5715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5425" indent="-225425"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spcAft>
                <a:spcPct val="60000"/>
              </a:spcAft>
            </a:pPr>
            <a:r>
              <a:rPr lang="en-US" altLang="en-US" dirty="0"/>
              <a:t>•	</a:t>
            </a:r>
            <a:r>
              <a:rPr lang="en-US" altLang="en-US" sz="2000" dirty="0"/>
              <a:t>Germans resented the terms of the </a:t>
            </a:r>
            <a:r>
              <a:rPr lang="en-US" altLang="en-US" sz="2000" dirty="0">
                <a:solidFill>
                  <a:srgbClr val="0033CC"/>
                </a:solidFill>
              </a:rPr>
              <a:t>Treaty of Versailles,</a:t>
            </a:r>
            <a:r>
              <a:rPr lang="en-US" altLang="en-US" sz="2000" dirty="0"/>
              <a:t> feeling humiliated in defeat.</a:t>
            </a:r>
          </a:p>
          <a:p>
            <a:pPr eaLnBrk="1" hangingPunct="1">
              <a:spcAft>
                <a:spcPct val="60000"/>
              </a:spcAft>
              <a:buFontTx/>
              <a:buChar char="•"/>
            </a:pPr>
            <a:r>
              <a:rPr lang="en-US" altLang="en-US" sz="2000" dirty="0"/>
              <a:t>Italy and Japan were angered by the treaty, expecting to receive more land as Allied victors.</a:t>
            </a:r>
          </a:p>
          <a:p>
            <a:pPr eaLnBrk="1" hangingPunct="1">
              <a:spcAft>
                <a:spcPct val="60000"/>
              </a:spcAft>
            </a:pPr>
            <a:r>
              <a:rPr lang="en-US" altLang="en-US" sz="2000" dirty="0"/>
              <a:t>•	</a:t>
            </a:r>
            <a:r>
              <a:rPr lang="en-US" altLang="en-US" sz="2000" dirty="0">
                <a:solidFill>
                  <a:srgbClr val="0033CC"/>
                </a:solidFill>
              </a:rPr>
              <a:t>Worldwide depression</a:t>
            </a:r>
            <a:r>
              <a:rPr lang="en-US" altLang="en-US" sz="2000" dirty="0"/>
              <a:t> brought despair to many already suffering from war. </a:t>
            </a:r>
            <a:endParaRPr lang="en-US" altLang="en-US" sz="2000" dirty="0">
              <a:solidFill>
                <a:srgbClr val="FF0000"/>
              </a:solidFill>
            </a:endParaRPr>
          </a:p>
        </p:txBody>
      </p:sp>
      <p:sp>
        <p:nvSpPr>
          <p:cNvPr id="6" name="AutoShape 10"/>
          <p:cNvSpPr>
            <a:spLocks noChangeArrowheads="1"/>
          </p:cNvSpPr>
          <p:nvPr/>
        </p:nvSpPr>
        <p:spPr bwMode="auto">
          <a:xfrm rot="10792560" flipH="1">
            <a:off x="304811" y="1371431"/>
            <a:ext cx="8534380" cy="2132013"/>
          </a:xfrm>
          <a:prstGeom prst="upArrowCallout">
            <a:avLst>
              <a:gd name="adj1" fmla="val 38393"/>
              <a:gd name="adj2" fmla="val 35801"/>
              <a:gd name="adj3" fmla="val 27056"/>
              <a:gd name="adj4" fmla="val 61144"/>
            </a:avLst>
          </a:prstGeom>
          <a:gradFill rotWithShape="1">
            <a:gsLst>
              <a:gs pos="0">
                <a:srgbClr val="FFCC66">
                  <a:alpha val="97000"/>
                </a:srgbClr>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rot="10800000" wrap="none" anchor="ctr"/>
          <a:lstStyle/>
          <a:p>
            <a:pPr>
              <a:defRPr/>
            </a:pPr>
            <a:endParaRPr lang="en-US">
              <a:latin typeface="Arial" charset="0"/>
              <a:cs typeface="+mn-cs"/>
            </a:endParaRPr>
          </a:p>
        </p:txBody>
      </p:sp>
      <p:sp>
        <p:nvSpPr>
          <p:cNvPr id="8196" name="Text Box 129"/>
          <p:cNvSpPr txBox="1">
            <a:spLocks noChangeArrowheads="1"/>
          </p:cNvSpPr>
          <p:nvPr/>
        </p:nvSpPr>
        <p:spPr bwMode="auto">
          <a:xfrm>
            <a:off x="304800" y="1600200"/>
            <a:ext cx="861448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World War I ended </a:t>
            </a:r>
            <a:r>
              <a:rPr lang="en-US" altLang="en-US" b="1" dirty="0" smtClean="0"/>
              <a:t>in 1918 when </a:t>
            </a:r>
            <a:r>
              <a:rPr lang="en-US" altLang="en-US" b="1" dirty="0"/>
              <a:t>Germany surrendered to the Allies. An uneasy peace followed.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971800"/>
            <a:ext cx="206692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ChangeArrowheads="1"/>
          </p:cNvSpPr>
          <p:nvPr/>
        </p:nvSpPr>
        <p:spPr bwMode="auto">
          <a:xfrm>
            <a:off x="4187825" y="49799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1400">
              <a:latin typeface="Arial" charset="0"/>
            </a:endParaRPr>
          </a:p>
        </p:txBody>
      </p:sp>
      <p:sp>
        <p:nvSpPr>
          <p:cNvPr id="9219" name="Rectangle 11"/>
          <p:cNvSpPr>
            <a:spLocks noChangeArrowheads="1"/>
          </p:cNvSpPr>
          <p:nvPr/>
        </p:nvSpPr>
        <p:spPr bwMode="auto">
          <a:xfrm>
            <a:off x="1762125" y="508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sz="2000" b="1">
              <a:latin typeface="Arial" charset="0"/>
            </a:endParaRPr>
          </a:p>
        </p:txBody>
      </p:sp>
      <p:sp>
        <p:nvSpPr>
          <p:cNvPr id="9220" name="Text Box 5"/>
          <p:cNvSpPr txBox="1">
            <a:spLocks noChangeArrowheads="1"/>
          </p:cNvSpPr>
          <p:nvPr/>
        </p:nvSpPr>
        <p:spPr bwMode="auto">
          <a:xfrm>
            <a:off x="457200" y="1250950"/>
            <a:ext cx="31242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Overwhelming problems led some to turn to a  new form of government called </a:t>
            </a:r>
            <a:r>
              <a:rPr lang="en-US" altLang="en-US" b="1" dirty="0">
                <a:solidFill>
                  <a:srgbClr val="FF0000"/>
                </a:solidFill>
              </a:rPr>
              <a:t>totalitarianism.</a:t>
            </a:r>
            <a:r>
              <a:rPr lang="en-US" altLang="en-US" dirty="0">
                <a:latin typeface="Arial" charset="0"/>
              </a:rPr>
              <a:t> </a:t>
            </a:r>
          </a:p>
        </p:txBody>
      </p:sp>
      <p:pic>
        <p:nvPicPr>
          <p:cNvPr id="9221" name="Picture 5" descr="ch23_charts_us_se_p077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5390" y="1066800"/>
            <a:ext cx="4714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5" y="3551238"/>
            <a:ext cx="4421709" cy="2468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26"/>
          <p:cNvSpPr txBox="1">
            <a:spLocks noChangeArrowheads="1"/>
          </p:cNvSpPr>
          <p:nvPr/>
        </p:nvSpPr>
        <p:spPr bwMode="auto">
          <a:xfrm>
            <a:off x="13570" y="9906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a:t>Totalitarian governments developed in </a:t>
            </a:r>
            <a:br>
              <a:rPr lang="en-US" altLang="en-US" b="1"/>
            </a:br>
            <a:r>
              <a:rPr lang="en-US" altLang="en-US" b="1"/>
              <a:t>several countries during the 1930s.</a:t>
            </a:r>
          </a:p>
        </p:txBody>
      </p:sp>
      <p:sp>
        <p:nvSpPr>
          <p:cNvPr id="10243" name="Rectangle 56"/>
          <p:cNvSpPr>
            <a:spLocks noChangeArrowheads="1"/>
          </p:cNvSpPr>
          <p:nvPr/>
        </p:nvSpPr>
        <p:spPr bwMode="auto">
          <a:xfrm>
            <a:off x="1981200" y="2209800"/>
            <a:ext cx="5257800" cy="19050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a:p>
        </p:txBody>
      </p:sp>
      <p:graphicFrame>
        <p:nvGraphicFramePr>
          <p:cNvPr id="11347" name="Group 83"/>
          <p:cNvGraphicFramePr>
            <a:graphicFrameLocks noGrp="1"/>
          </p:cNvGraphicFramePr>
          <p:nvPr>
            <p:extLst>
              <p:ext uri="{D42A27DB-BD31-4B8C-83A1-F6EECF244321}">
                <p14:modId xmlns:p14="http://schemas.microsoft.com/office/powerpoint/2010/main" val="3696150317"/>
              </p:ext>
            </p:extLst>
          </p:nvPr>
        </p:nvGraphicFramePr>
        <p:xfrm>
          <a:off x="2171700" y="2259013"/>
          <a:ext cx="4876800" cy="1806575"/>
        </p:xfrm>
        <a:graphic>
          <a:graphicData uri="http://schemas.openxmlformats.org/drawingml/2006/table">
            <a:tbl>
              <a:tblPr/>
              <a:tblGrid>
                <a:gridCol w="2362200"/>
                <a:gridCol w="2514600"/>
              </a:tblGrid>
              <a:tr h="434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333399"/>
                          </a:solidFill>
                          <a:effectLst/>
                          <a:latin typeface="Verdana" pitchFamily="34" charset="0"/>
                          <a:cs typeface="Arial" charset="0"/>
                        </a:rPr>
                        <a:t>Country</a:t>
                      </a:r>
                    </a:p>
                  </a:txBody>
                  <a:tcPr anchor="ctr" horzOverflow="overflow">
                    <a:lnL cap="flat">
                      <a:noFill/>
                    </a:lnL>
                    <a:lnR w="12700" cap="flat" cmpd="sng" algn="ctr">
                      <a:solidFill>
                        <a:srgbClr val="666699"/>
                      </a:solidFill>
                      <a:prstDash val="solid"/>
                      <a:round/>
                      <a:headEnd type="none" w="med" len="med"/>
                      <a:tailEnd type="none" w="med" len="med"/>
                    </a:lnR>
                    <a:lnT cap="fla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333399"/>
                          </a:solidFill>
                          <a:effectLst/>
                          <a:latin typeface="Verdana" pitchFamily="34" charset="0"/>
                          <a:cs typeface="Arial" charset="0"/>
                        </a:rPr>
                        <a:t>Leader</a:t>
                      </a:r>
                    </a:p>
                  </a:txBody>
                  <a:tcPr anchor="ctr" horzOverflow="overflow">
                    <a:lnL w="12700" cap="flat" cmpd="sng" algn="ctr">
                      <a:solidFill>
                        <a:srgbClr val="666699"/>
                      </a:solidFill>
                      <a:prstDash val="solid"/>
                      <a:round/>
                      <a:headEnd type="none" w="med" len="med"/>
                      <a:tailEnd type="none" w="med" len="med"/>
                    </a:lnL>
                    <a:lnR cap="flat">
                      <a:noFill/>
                    </a:lnR>
                    <a:lnT cap="flat">
                      <a:noFill/>
                    </a:lnT>
                    <a:lnB w="12700" cap="flat" cmpd="sng" algn="ctr">
                      <a:solidFill>
                        <a:srgbClr val="666699"/>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cs typeface="Arial" charset="0"/>
                        </a:rPr>
                        <a:t>Soviet Union</a:t>
                      </a:r>
                    </a:p>
                  </a:txBody>
                  <a:tcPr marT="91440" marB="91440"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Verdana" pitchFamily="34" charset="0"/>
                          <a:cs typeface="Arial" charset="0"/>
                        </a:rPr>
                        <a:t>Joseph Stalin</a:t>
                      </a:r>
                    </a:p>
                  </a:txBody>
                  <a:tcPr marT="91440" marB="91440"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Italy</a:t>
                      </a:r>
                    </a:p>
                  </a:txBody>
                  <a:tcPr marT="91440" marB="91440"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Verdana" pitchFamily="34" charset="0"/>
                          <a:cs typeface="Arial" charset="0"/>
                        </a:rPr>
                        <a:t>Benito Mussolini</a:t>
                      </a:r>
                    </a:p>
                  </a:txBody>
                  <a:tcPr marT="91440" marB="91440"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cs typeface="Arial" charset="0"/>
                        </a:rPr>
                        <a:t>Germany</a:t>
                      </a:r>
                    </a:p>
                  </a:txBody>
                  <a:tcPr marT="91440" marB="91440"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0000"/>
                          </a:solidFill>
                          <a:effectLst/>
                          <a:latin typeface="Verdana" pitchFamily="34" charset="0"/>
                          <a:cs typeface="Arial" charset="0"/>
                        </a:rPr>
                        <a:t>Adolf Hitler</a:t>
                      </a:r>
                    </a:p>
                  </a:txBody>
                  <a:tcPr marT="91440" marB="91440"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cap="flat">
                      <a:noFill/>
                    </a:lnB>
                    <a:lnTlToBr>
                      <a:noFill/>
                    </a:lnTlToBr>
                    <a:lnBlToTr>
                      <a:noFill/>
                    </a:lnBlToTr>
                    <a:noFill/>
                  </a:tcPr>
                </a:tc>
              </a:tr>
            </a:tbl>
          </a:graphicData>
        </a:graphic>
      </p:graphicFrame>
      <p:sp>
        <p:nvSpPr>
          <p:cNvPr id="10257" name="Text Box 84"/>
          <p:cNvSpPr txBox="1">
            <a:spLocks noChangeArrowheads="1"/>
          </p:cNvSpPr>
          <p:nvPr/>
        </p:nvSpPr>
        <p:spPr bwMode="auto">
          <a:xfrm>
            <a:off x="457200" y="5181600"/>
            <a:ext cx="6858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Each of these countries faced crushing problems. </a:t>
            </a:r>
            <a:r>
              <a:rPr lang="en-US" altLang="en-US" dirty="0">
                <a:solidFill>
                  <a:srgbClr val="0033CC"/>
                </a:solidFill>
              </a:rPr>
              <a:t>Unemployment, hunger, and homelessness</a:t>
            </a:r>
            <a:r>
              <a:rPr lang="en-US" altLang="en-US" dirty="0"/>
              <a:t> were rampant.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219200"/>
            <a:ext cx="169545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0"/>
            <a:ext cx="17335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7074" y="4202091"/>
            <a:ext cx="19335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68238" y="3159168"/>
            <a:ext cx="989373" cy="430887"/>
          </a:xfrm>
          <a:prstGeom prst="rect">
            <a:avLst/>
          </a:prstGeom>
          <a:noFill/>
        </p:spPr>
        <p:txBody>
          <a:bodyPr wrap="none" rtlCol="0">
            <a:spAutoFit/>
          </a:bodyPr>
          <a:lstStyle/>
          <a:p>
            <a:r>
              <a:rPr lang="en-US" dirty="0" smtClean="0"/>
              <a:t>Stalin</a:t>
            </a:r>
            <a:endParaRPr lang="en-US" dirty="0"/>
          </a:p>
        </p:txBody>
      </p:sp>
      <p:sp>
        <p:nvSpPr>
          <p:cNvPr id="10" name="TextBox 9"/>
          <p:cNvSpPr txBox="1"/>
          <p:nvPr/>
        </p:nvSpPr>
        <p:spPr>
          <a:xfrm>
            <a:off x="7668238" y="5923289"/>
            <a:ext cx="949299" cy="430887"/>
          </a:xfrm>
          <a:prstGeom prst="rect">
            <a:avLst/>
          </a:prstGeom>
          <a:noFill/>
        </p:spPr>
        <p:txBody>
          <a:bodyPr wrap="none" rtlCol="0">
            <a:spAutoFit/>
          </a:bodyPr>
          <a:lstStyle/>
          <a:p>
            <a:r>
              <a:rPr lang="en-US" dirty="0" smtClean="0"/>
              <a:t>Hitler</a:t>
            </a:r>
            <a:endParaRPr lang="en-US" dirty="0"/>
          </a:p>
        </p:txBody>
      </p:sp>
      <p:sp>
        <p:nvSpPr>
          <p:cNvPr id="11" name="TextBox 10"/>
          <p:cNvSpPr txBox="1"/>
          <p:nvPr/>
        </p:nvSpPr>
        <p:spPr>
          <a:xfrm>
            <a:off x="304800" y="4202091"/>
            <a:ext cx="1475084" cy="430887"/>
          </a:xfrm>
          <a:prstGeom prst="rect">
            <a:avLst/>
          </a:prstGeom>
          <a:noFill/>
        </p:spPr>
        <p:txBody>
          <a:bodyPr wrap="none" rtlCol="0">
            <a:spAutoFit/>
          </a:bodyPr>
          <a:lstStyle/>
          <a:p>
            <a:r>
              <a:rPr lang="en-US" dirty="0" smtClean="0"/>
              <a:t>Mussolini</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9"/>
          <p:cNvSpPr>
            <a:spLocks noChangeArrowheads="1"/>
          </p:cNvSpPr>
          <p:nvPr/>
        </p:nvSpPr>
        <p:spPr bwMode="auto">
          <a:xfrm>
            <a:off x="-1143000" y="1295400"/>
            <a:ext cx="7162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endParaRPr lang="en-US" altLang="en-US"/>
          </a:p>
          <a:p>
            <a:pPr eaLnBrk="1" hangingPunct="1"/>
            <a:endParaRPr lang="en-US" altLang="en-US"/>
          </a:p>
          <a:p>
            <a:pPr eaLnBrk="1" hangingPunct="1"/>
            <a:endParaRPr lang="en-US" altLang="en-US"/>
          </a:p>
        </p:txBody>
      </p:sp>
      <p:sp>
        <p:nvSpPr>
          <p:cNvPr id="11268" name="Text Box 8"/>
          <p:cNvSpPr txBox="1">
            <a:spLocks noChangeArrowheads="1"/>
          </p:cNvSpPr>
          <p:nvPr/>
        </p:nvSpPr>
        <p:spPr bwMode="auto">
          <a:xfrm>
            <a:off x="0" y="914400"/>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Totalitarian leaders promised to </a:t>
            </a:r>
            <a:r>
              <a:rPr lang="en-US" altLang="en-US" dirty="0">
                <a:solidFill>
                  <a:srgbClr val="0033CC"/>
                </a:solidFill>
              </a:rPr>
              <a:t>bring jobs, food, </a:t>
            </a:r>
            <a:r>
              <a:rPr lang="en-US" altLang="en-US" dirty="0" smtClean="0">
                <a:solidFill>
                  <a:srgbClr val="0033CC"/>
                </a:solidFill>
              </a:rPr>
              <a:t>&amp; </a:t>
            </a:r>
            <a:r>
              <a:rPr lang="en-US" altLang="en-US" dirty="0">
                <a:solidFill>
                  <a:srgbClr val="0033CC"/>
                </a:solidFill>
              </a:rPr>
              <a:t>prosperity.</a:t>
            </a:r>
          </a:p>
          <a:p>
            <a:pPr eaLnBrk="1" hangingPunct="1"/>
            <a:endParaRPr lang="en-US" altLang="en-US" dirty="0"/>
          </a:p>
        </p:txBody>
      </p:sp>
      <p:sp>
        <p:nvSpPr>
          <p:cNvPr id="11269" name="Text Box 13"/>
          <p:cNvSpPr txBox="1">
            <a:spLocks noChangeArrowheads="1"/>
          </p:cNvSpPr>
          <p:nvPr/>
        </p:nvSpPr>
        <p:spPr bwMode="auto">
          <a:xfrm>
            <a:off x="0" y="1462881"/>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dirty="0"/>
              <a:t>They promised </a:t>
            </a:r>
            <a:r>
              <a:rPr lang="en-US" altLang="en-US" dirty="0" smtClean="0"/>
              <a:t>to </a:t>
            </a:r>
            <a:r>
              <a:rPr lang="en-US" altLang="en-US" dirty="0" smtClean="0">
                <a:solidFill>
                  <a:srgbClr val="0033CC"/>
                </a:solidFill>
              </a:rPr>
              <a:t>make </a:t>
            </a:r>
            <a:r>
              <a:rPr lang="en-US" altLang="en-US" dirty="0">
                <a:solidFill>
                  <a:srgbClr val="0033CC"/>
                </a:solidFill>
              </a:rPr>
              <a:t>their countries great again.</a:t>
            </a:r>
          </a:p>
        </p:txBody>
      </p:sp>
      <p:sp>
        <p:nvSpPr>
          <p:cNvPr id="5" name="Rounded Rectangle 4"/>
          <p:cNvSpPr>
            <a:spLocks noChangeArrowheads="1"/>
          </p:cNvSpPr>
          <p:nvPr/>
        </p:nvSpPr>
        <p:spPr bwMode="auto">
          <a:xfrm>
            <a:off x="533400" y="5121275"/>
            <a:ext cx="8077200" cy="1371600"/>
          </a:xfrm>
          <a:prstGeom prst="roundRect">
            <a:avLst>
              <a:gd name="adj" fmla="val 16667"/>
            </a:avLst>
          </a:prstGeom>
          <a:gradFill rotWithShape="1">
            <a:gsLst>
              <a:gs pos="0">
                <a:srgbClr val="CDCDFF">
                  <a:alpha val="62000"/>
                </a:srgbClr>
              </a:gs>
              <a:gs pos="100000">
                <a:schemeClr val="bg1"/>
              </a:gs>
            </a:gsLst>
            <a:lin ang="5400000" scaled="1"/>
          </a:gradFill>
          <a:ln w="9525" algn="ctr">
            <a:solidFill>
              <a:schemeClr val="accent2"/>
            </a:solidFill>
            <a:round/>
            <a:headEnd/>
            <a:tailEnd/>
          </a:ln>
          <a:effectLst>
            <a:outerShdw dist="53882" dir="2700000" algn="ctr" rotWithShape="0">
              <a:srgbClr val="ADC793">
                <a:alpha val="46001"/>
              </a:srgbClr>
            </a:outerShdw>
          </a:effectLst>
        </p:spPr>
        <p:txBody>
          <a:bodyPr wrap="none" anchor="ctr"/>
          <a:lstStyle/>
          <a:p>
            <a:pPr algn="ctr">
              <a:defRPr/>
            </a:pPr>
            <a:endParaRPr lang="en-US">
              <a:solidFill>
                <a:schemeClr val="lt1"/>
              </a:solidFill>
              <a:latin typeface="+mn-lt"/>
              <a:cs typeface="+mn-cs"/>
            </a:endParaRPr>
          </a:p>
        </p:txBody>
      </p:sp>
      <p:sp>
        <p:nvSpPr>
          <p:cNvPr id="12303" name="Text Box 15"/>
          <p:cNvSpPr txBox="1">
            <a:spLocks noChangeArrowheads="1"/>
          </p:cNvSpPr>
          <p:nvPr/>
        </p:nvSpPr>
        <p:spPr bwMode="auto">
          <a:xfrm>
            <a:off x="762000" y="5273675"/>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pitchFamily="1" charset="0"/>
                <a:cs typeface="Arial" charset="0"/>
              </a:defRPr>
            </a:lvl1pPr>
            <a:lvl2pPr marL="742950" indent="-285750" eaLnBrk="0" hangingPunct="0">
              <a:defRPr sz="2200">
                <a:solidFill>
                  <a:schemeClr val="tx1"/>
                </a:solidFill>
                <a:latin typeface="Verdana" pitchFamily="1" charset="0"/>
                <a:cs typeface="Arial" charset="0"/>
              </a:defRPr>
            </a:lvl2pPr>
            <a:lvl3pPr marL="1143000" indent="-228600" eaLnBrk="0" hangingPunct="0">
              <a:defRPr sz="2200">
                <a:solidFill>
                  <a:schemeClr val="tx1"/>
                </a:solidFill>
                <a:latin typeface="Verdana" pitchFamily="1" charset="0"/>
                <a:cs typeface="Arial" charset="0"/>
              </a:defRPr>
            </a:lvl3pPr>
            <a:lvl4pPr marL="1600200" indent="-228600" eaLnBrk="0" hangingPunct="0">
              <a:defRPr sz="2200">
                <a:solidFill>
                  <a:schemeClr val="tx1"/>
                </a:solidFill>
                <a:latin typeface="Verdana" pitchFamily="1" charset="0"/>
                <a:cs typeface="Arial" charset="0"/>
              </a:defRPr>
            </a:lvl4pPr>
            <a:lvl5pPr marL="2057400" indent="-228600" eaLnBrk="0" hangingPunct="0">
              <a:defRPr sz="2200">
                <a:solidFill>
                  <a:schemeClr val="tx1"/>
                </a:solidFill>
                <a:latin typeface="Verdana" pitchFamily="1" charset="0"/>
                <a:cs typeface="Arial" charset="0"/>
              </a:defRPr>
            </a:lvl5pPr>
            <a:lvl6pPr marL="2514600" indent="-228600" eaLnBrk="0" fontAlgn="base" hangingPunct="0">
              <a:spcBef>
                <a:spcPct val="0"/>
              </a:spcBef>
              <a:spcAft>
                <a:spcPct val="0"/>
              </a:spcAft>
              <a:defRPr sz="2200">
                <a:solidFill>
                  <a:schemeClr val="tx1"/>
                </a:solidFill>
                <a:latin typeface="Verdana" pitchFamily="1" charset="0"/>
                <a:cs typeface="Arial" charset="0"/>
              </a:defRPr>
            </a:lvl6pPr>
            <a:lvl7pPr marL="2971800" indent="-228600" eaLnBrk="0" fontAlgn="base" hangingPunct="0">
              <a:spcBef>
                <a:spcPct val="0"/>
              </a:spcBef>
              <a:spcAft>
                <a:spcPct val="0"/>
              </a:spcAft>
              <a:defRPr sz="2200">
                <a:solidFill>
                  <a:schemeClr val="tx1"/>
                </a:solidFill>
                <a:latin typeface="Verdana" pitchFamily="1" charset="0"/>
                <a:cs typeface="Arial" charset="0"/>
              </a:defRPr>
            </a:lvl7pPr>
            <a:lvl8pPr marL="3429000" indent="-228600" eaLnBrk="0" fontAlgn="base" hangingPunct="0">
              <a:spcBef>
                <a:spcPct val="0"/>
              </a:spcBef>
              <a:spcAft>
                <a:spcPct val="0"/>
              </a:spcAft>
              <a:defRPr sz="2200">
                <a:solidFill>
                  <a:schemeClr val="tx1"/>
                </a:solidFill>
                <a:latin typeface="Verdana" pitchFamily="1" charset="0"/>
                <a:cs typeface="Arial" charset="0"/>
              </a:defRPr>
            </a:lvl8pPr>
            <a:lvl9pPr marL="3886200" indent="-228600" eaLnBrk="0" fontAlgn="base" hangingPunct="0">
              <a:spcBef>
                <a:spcPct val="0"/>
              </a:spcBef>
              <a:spcAft>
                <a:spcPct val="0"/>
              </a:spcAft>
              <a:defRPr sz="2200">
                <a:solidFill>
                  <a:schemeClr val="tx1"/>
                </a:solidFill>
                <a:latin typeface="Verdana" pitchFamily="1" charset="0"/>
                <a:cs typeface="Arial" charset="0"/>
              </a:defRPr>
            </a:lvl9pPr>
          </a:lstStyle>
          <a:p>
            <a:pPr eaLnBrk="1" hangingPunct="1"/>
            <a:r>
              <a:rPr lang="en-US" altLang="en-US" b="1" dirty="0"/>
              <a:t>In reality, however, the brutal tactics used by totalitarian leaders resulted in the deaths of millions of people.</a:t>
            </a:r>
          </a:p>
          <a:p>
            <a:pPr eaLnBrk="1" hangingPunct="1"/>
            <a:endParaRPr lang="en-US" alt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905250"/>
            <a:ext cx="5105400" cy="31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rt Slide">
  <a:themeElements>
    <a:clrScheme name="Star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t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tent Slide">
  <a:themeElements>
    <a:clrScheme name="1_Conte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tent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ten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ten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ten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ten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ten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ten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ten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ten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ten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ten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ten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ten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3062</TotalTime>
  <Words>879</Words>
  <Application>Microsoft Office PowerPoint</Application>
  <PresentationFormat>On-screen Show (4:3)</PresentationFormat>
  <Paragraphs>121</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Start Slide</vt:lpstr>
      <vt:lpstr>1_Content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PresentationExpress</dc:title>
  <dc:creator>Helene Avraham</dc:creator>
  <cp:lastModifiedBy>Alison Mc Lin</cp:lastModifiedBy>
  <cp:revision>108</cp:revision>
  <cp:lastPrinted>2008-05-21T18:42:16Z</cp:lastPrinted>
  <dcterms:created xsi:type="dcterms:W3CDTF">2008-06-11T20:35:12Z</dcterms:created>
  <dcterms:modified xsi:type="dcterms:W3CDTF">2019-04-15T14:53:49Z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