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745" r:id="rId3"/>
    <p:sldId id="713" r:id="rId4"/>
    <p:sldId id="730" r:id="rId5"/>
    <p:sldId id="735" r:id="rId6"/>
    <p:sldId id="742" r:id="rId7"/>
    <p:sldId id="728" r:id="rId8"/>
    <p:sldId id="729" r:id="rId9"/>
    <p:sldId id="737" r:id="rId10"/>
    <p:sldId id="715" r:id="rId11"/>
    <p:sldId id="743" r:id="rId12"/>
    <p:sldId id="734" r:id="rId13"/>
    <p:sldId id="725" r:id="rId14"/>
    <p:sldId id="744" r:id="rId15"/>
    <p:sldId id="721" r:id="rId16"/>
    <p:sldId id="736" r:id="rId17"/>
    <p:sldId id="73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4" autoAdjust="0"/>
    <p:restoredTop sz="88929" autoAdjust="0"/>
  </p:normalViewPr>
  <p:slideViewPr>
    <p:cSldViewPr>
      <p:cViewPr varScale="1">
        <p:scale>
          <a:sx n="96" d="100"/>
          <a:sy n="96" d="100"/>
        </p:scale>
        <p:origin x="-414" y="-102"/>
      </p:cViewPr>
      <p:guideLst>
        <p:guide orient="horz" pos="1152"/>
        <p:guide orient="horz" pos="3504"/>
        <p:guide orient="horz" pos="720"/>
        <p:guide pos="2880"/>
        <p:guide pos="528"/>
        <p:guide pos="288"/>
        <p:guide pos="5232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828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32B0A5-6432-4DF3-A4C3-B4C21BB44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77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0C134A-BA2B-4D8A-836C-EBE46A387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65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BE8046-B89F-4C2E-B4D7-BA3E3A9EC65C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1FF219D5-1A7A-4705-A5DF-E6067CB058F1}" type="slidenum">
              <a:rPr lang="en-US" altLang="en-US" sz="1200">
                <a:latin typeface="Arial" charset="0"/>
              </a:rPr>
              <a:pPr algn="r" eaLnBrk="1" hangingPunct="1"/>
              <a:t>10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30210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Arial" charset="0"/>
              </a:rPr>
              <a:t>People in train station photo pg. 783</a:t>
            </a:r>
          </a:p>
          <a:p>
            <a:pPr eaLnBrk="1" hangingPunct="1"/>
            <a:r>
              <a:rPr lang="en-US" altLang="en-US" sz="1400">
                <a:latin typeface="Arial" charset="0"/>
              </a:rPr>
              <a:t>Milkman photo pg. 783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F2D727A8-91DE-461D-87A5-81B5E76E82B5}" type="slidenum">
              <a:rPr lang="en-US" altLang="en-US" sz="1200" smtClean="0">
                <a:latin typeface="Arial" charset="0"/>
              </a:rPr>
              <a:pPr eaLnBrk="1" hangingPunct="1"/>
              <a:t>11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BDEFED55-06A9-409D-9BA3-490D4D904B2A}" type="slidenum">
              <a:rPr lang="en-US" altLang="en-US" sz="1200" smtClean="0">
                <a:latin typeface="Arial" charset="0"/>
              </a:rPr>
              <a:pPr eaLnBrk="1" hangingPunct="1"/>
              <a:t>12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431925" y="4735513"/>
            <a:ext cx="305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Arial" charset="0"/>
              </a:rPr>
              <a:t>Photo of Edward R. Murrow  pg. 783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BC396CAB-33F7-49DF-AEA5-2B6DF1F83911}" type="slidenum">
              <a:rPr lang="en-US" altLang="en-US" sz="1200">
                <a:latin typeface="Arial" charset="0"/>
              </a:rPr>
              <a:pPr algn="r" eaLnBrk="1" hangingPunct="1"/>
              <a:t>13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431925" y="4735513"/>
            <a:ext cx="305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Arial" charset="0"/>
              </a:rPr>
              <a:t>Photo of Edward R. Murrow  pg. 783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B28B1EF8-43A2-4A88-A1C4-BE4FADE8BE53}" type="slidenum">
              <a:rPr lang="en-US" altLang="en-US" sz="1200" smtClean="0">
                <a:latin typeface="Arial" charset="0"/>
              </a:rPr>
              <a:pPr eaLnBrk="1" hangingPunct="1"/>
              <a:t>14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Arial" charset="0"/>
              </a:rPr>
              <a:t>Poster photo pg. 787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C9F2181B-13DD-4702-9F6A-CD4489993B4D}" type="slidenum">
              <a:rPr lang="en-US" altLang="en-US" sz="1200" smtClean="0">
                <a:latin typeface="Arial" charset="0"/>
              </a:rPr>
              <a:pPr eaLnBrk="1" hangingPunct="1"/>
              <a:t>15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938728E4-3FF0-4D0D-9F99-6968321D4E26}" type="slidenum">
              <a:rPr lang="en-US" altLang="en-US" sz="1200" smtClean="0">
                <a:latin typeface="Arial" charset="0"/>
              </a:rPr>
              <a:pPr eaLnBrk="1" hangingPunct="1"/>
              <a:t>16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050925" y="4811713"/>
            <a:ext cx="276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Arial" charset="0"/>
              </a:rPr>
              <a:t>FDR and Churchill photo pg. 786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838A78B8-F66F-4D9E-A9AE-BADF24766556}" type="slidenum">
              <a:rPr lang="en-US" altLang="en-US" sz="1200" smtClean="0">
                <a:latin typeface="Arial" charset="0"/>
              </a:rPr>
              <a:pPr eaLnBrk="1" hangingPunct="1"/>
              <a:t>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C8CFD723-EBE2-435C-B79D-567E59081E98}" type="slidenum">
              <a:rPr lang="en-US" altLang="en-US" sz="1200" smtClean="0">
                <a:latin typeface="Arial" charset="0"/>
              </a:rPr>
              <a:pPr eaLnBrk="1" hangingPunct="1"/>
              <a:t>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2DCC14FB-0620-4510-9E0C-ABD12B41ABB2}" type="slidenum">
              <a:rPr lang="en-US" altLang="en-US" sz="1200" smtClean="0">
                <a:latin typeface="Arial" charset="0"/>
              </a:rPr>
              <a:pPr eaLnBrk="1" hangingPunct="1"/>
              <a:t>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4259D7F3-780F-4081-885D-07878BB47D48}" type="slidenum">
              <a:rPr lang="en-US" altLang="en-US" sz="1200" smtClean="0">
                <a:latin typeface="Arial" charset="0"/>
              </a:rPr>
              <a:pPr eaLnBrk="1" hangingPunct="1"/>
              <a:t>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FDF2186F-59E8-4428-9ED2-E91311AD7633}" type="slidenum">
              <a:rPr lang="en-US" altLang="en-US" sz="1200" smtClean="0">
                <a:latin typeface="Arial" charset="0"/>
              </a:rPr>
              <a:pPr eaLnBrk="1" hangingPunct="1"/>
              <a:t>6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494D64E8-2074-43B2-B690-E3EA68D69A0E}" type="slidenum">
              <a:rPr lang="en-US" altLang="en-US" sz="1200" smtClean="0">
                <a:latin typeface="Arial" charset="0"/>
              </a:rPr>
              <a:pPr eaLnBrk="1" hangingPunct="1"/>
              <a:t>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143000" y="4648200"/>
            <a:ext cx="2498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Arial" charset="0"/>
              </a:rPr>
              <a:t>Tank photo pg. 780</a:t>
            </a:r>
          </a:p>
          <a:p>
            <a:pPr eaLnBrk="1" hangingPunct="1"/>
            <a:r>
              <a:rPr lang="en-US" altLang="en-US" sz="1400">
                <a:latin typeface="Arial" charset="0"/>
              </a:rPr>
              <a:t>Woman crying photo p g. 781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B1B8F8EA-A947-4959-941A-22F39D8A2BBD}" type="slidenum">
              <a:rPr lang="en-US" altLang="en-US" sz="1200">
                <a:latin typeface="Arial" charset="0"/>
              </a:rPr>
              <a:pPr algn="r" eaLnBrk="1" hangingPunct="1"/>
              <a:t>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143000" y="4648200"/>
            <a:ext cx="2498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Arial" charset="0"/>
              </a:rPr>
              <a:t>Tank photo pg. 780</a:t>
            </a:r>
          </a:p>
          <a:p>
            <a:pPr eaLnBrk="1" hangingPunct="1"/>
            <a:r>
              <a:rPr lang="en-US" altLang="en-US" sz="1400">
                <a:latin typeface="Arial" charset="0"/>
              </a:rPr>
              <a:t>Woman crying photo p g. 781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8CB5BF95-CC2E-464A-8A2F-DD1F87C16E64}" type="slidenum">
              <a:rPr lang="en-US" altLang="en-US" sz="1200" smtClean="0">
                <a:latin typeface="Arial" charset="0"/>
              </a:rPr>
              <a:pPr eaLnBrk="1" hangingPunct="1"/>
              <a:t>9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30210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Arial" charset="0"/>
              </a:rPr>
              <a:t>People in train station photo pg. 783</a:t>
            </a:r>
          </a:p>
          <a:p>
            <a:pPr eaLnBrk="1" hangingPunct="1"/>
            <a:r>
              <a:rPr lang="en-US" altLang="en-US" sz="1400">
                <a:latin typeface="Arial" charset="0"/>
              </a:rPr>
              <a:t>Milkman photo pg. 783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762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498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1031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B3F1FF"/>
                </a:solidFill>
                <a:latin typeface="Arial" charset="0"/>
                <a:cs typeface="+mn-cs"/>
              </a:rPr>
              <a:t>From Isolation to Involvement</a:t>
            </a:r>
          </a:p>
        </p:txBody>
      </p:sp>
      <p:pic>
        <p:nvPicPr>
          <p:cNvPr id="1035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159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381000" y="444500"/>
            <a:ext cx="788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 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2055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B3F1FF"/>
                </a:solidFill>
                <a:latin typeface="Arial" charset="0"/>
                <a:cs typeface="+mn-cs"/>
              </a:rPr>
              <a:t>From Isolation to Involvement</a:t>
            </a:r>
          </a:p>
        </p:txBody>
      </p:sp>
      <p:pic>
        <p:nvPicPr>
          <p:cNvPr id="2060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159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381000" y="444500"/>
            <a:ext cx="788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 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838200" y="1828800"/>
            <a:ext cx="7239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1" charset="0"/>
              </a:rPr>
              <a:t>This chapter will cover the emergence of totalitarian states following World War I as well as some of the key factors leading to World War II and how the United States became involved in it.</a:t>
            </a:r>
          </a:p>
        </p:txBody>
      </p:sp>
      <p:sp>
        <p:nvSpPr>
          <p:cNvPr id="5123" name="Rectangle 17"/>
          <p:cNvSpPr>
            <a:spLocks noChangeArrowheads="1"/>
          </p:cNvSpPr>
          <p:nvPr/>
        </p:nvSpPr>
        <p:spPr bwMode="auto">
          <a:xfrm>
            <a:off x="455613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Verdana" pitchFamily="1" charset="0"/>
              </a:rPr>
              <a:t>Chapter Introduction</a:t>
            </a:r>
          </a:p>
        </p:txBody>
      </p:sp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838200" y="3416300"/>
            <a:ext cx="803758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 dirty="0">
                <a:latin typeface="Verdana" pitchFamily="1" charset="0"/>
              </a:rPr>
              <a:t>Section 1: </a:t>
            </a:r>
            <a:r>
              <a:rPr lang="en-US" altLang="en-US" dirty="0">
                <a:latin typeface="Verdana" pitchFamily="1" charset="0"/>
              </a:rPr>
              <a:t>Dictators and Wars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sz="2800" b="1" dirty="0">
                <a:latin typeface="Verdana" pitchFamily="1" charset="0"/>
              </a:rPr>
              <a:t>Section 2: </a:t>
            </a:r>
            <a:r>
              <a:rPr lang="en-US" altLang="en-US" sz="2800" dirty="0">
                <a:latin typeface="Verdana" pitchFamily="1" charset="0"/>
              </a:rPr>
              <a:t>From Isolation to Involvement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 dirty="0">
                <a:latin typeface="Verdana" pitchFamily="1" charset="0"/>
              </a:rPr>
              <a:t>Section 3: </a:t>
            </a:r>
            <a:r>
              <a:rPr lang="en-US" altLang="en-US" dirty="0">
                <a:latin typeface="Verdana" pitchFamily="1" charset="0"/>
              </a:rPr>
              <a:t>America Enters the War</a:t>
            </a:r>
          </a:p>
        </p:txBody>
      </p:sp>
    </p:spTree>
    <p:extLst>
      <p:ext uri="{BB962C8B-B14F-4D97-AF65-F5344CB8AC3E}">
        <p14:creationId xmlns:p14="http://schemas.microsoft.com/office/powerpoint/2010/main" val="3350512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5" name="Picture 15" descr="hsus_ch10_s1_Explos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2857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762000" y="12954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Europe was again at war. In time, major powers around the world joined in alliances.</a:t>
            </a:r>
            <a:endParaRPr lang="en-US" altLang="en-US" sz="2400" b="1" dirty="0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 rot="5400000" flipH="1">
            <a:off x="1066800" y="2209800"/>
            <a:ext cx="3200400" cy="3505200"/>
          </a:xfrm>
          <a:prstGeom prst="upArrowCallout">
            <a:avLst>
              <a:gd name="adj1" fmla="val 20843"/>
              <a:gd name="adj2" fmla="val 18875"/>
              <a:gd name="adj3" fmla="val 16317"/>
              <a:gd name="adj4" fmla="val 76542"/>
            </a:avLst>
          </a:pr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 sz="1400">
              <a:latin typeface="Arial" charset="0"/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 rot="16200000" flipH="1">
            <a:off x="4686300" y="2095500"/>
            <a:ext cx="3200400" cy="3733800"/>
          </a:xfrm>
          <a:prstGeom prst="upArrowCallout">
            <a:avLst>
              <a:gd name="adj1" fmla="val 20843"/>
              <a:gd name="adj2" fmla="val 18875"/>
              <a:gd name="adj3" fmla="val 17381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173163" y="2489200"/>
            <a:ext cx="21050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5500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Axis Powers</a:t>
            </a:r>
            <a:endParaRPr lang="en-US" altLang="en-US" dirty="0"/>
          </a:p>
          <a:p>
            <a:pPr eaLnBrk="1" hangingPunct="1">
              <a:spcAft>
                <a:spcPct val="55000"/>
              </a:spcAft>
              <a:buFontTx/>
              <a:buChar char="•"/>
            </a:pPr>
            <a:r>
              <a:rPr lang="en-US" altLang="en-US" dirty="0"/>
              <a:t> Germany</a:t>
            </a:r>
          </a:p>
          <a:p>
            <a:pPr eaLnBrk="1" hangingPunct="1">
              <a:spcAft>
                <a:spcPct val="55000"/>
              </a:spcAft>
              <a:buFontTx/>
              <a:buChar char="•"/>
            </a:pPr>
            <a:r>
              <a:rPr lang="en-US" altLang="en-US" dirty="0"/>
              <a:t> Italy</a:t>
            </a:r>
          </a:p>
          <a:p>
            <a:pPr eaLnBrk="1" hangingPunct="1">
              <a:spcAft>
                <a:spcPct val="55000"/>
              </a:spcAft>
              <a:buFontTx/>
              <a:buChar char="•"/>
            </a:pPr>
            <a:r>
              <a:rPr lang="en-US" altLang="en-US" dirty="0"/>
              <a:t> Japan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567363" y="2489200"/>
            <a:ext cx="2332037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7000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Allies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dirty="0"/>
              <a:t> Britain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dirty="0"/>
              <a:t> France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dirty="0"/>
              <a:t> Soviet Union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dirty="0"/>
              <a:t> United States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dirty="0"/>
              <a:t> China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669925" y="1143000"/>
            <a:ext cx="746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German Aggression, 1936-1941 </a:t>
            </a:r>
          </a:p>
        </p:txBody>
      </p:sp>
      <p:sp>
        <p:nvSpPr>
          <p:cNvPr id="13315" name="Rectangle 13"/>
          <p:cNvSpPr>
            <a:spLocks noChangeArrowheads="1"/>
          </p:cNvSpPr>
          <p:nvPr/>
        </p:nvSpPr>
        <p:spPr bwMode="auto">
          <a:xfrm flipH="1" flipV="1">
            <a:off x="2041525" y="3429000"/>
            <a:ext cx="443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FontTx/>
              <a:buChar char="o"/>
            </a:pPr>
            <a:endParaRPr lang="en-US" altLang="en-US" sz="2400" b="1"/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669925" y="1676400"/>
            <a:ext cx="7864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Many feared that Hitler was unstoppable.</a:t>
            </a:r>
          </a:p>
        </p:txBody>
      </p:sp>
      <p:pic>
        <p:nvPicPr>
          <p:cNvPr id="13317" name="Picture 7" descr="ch23_maps_us_se_p07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13333"/>
          <a:stretch>
            <a:fillRect/>
          </a:stretch>
        </p:blipFill>
        <p:spPr bwMode="auto">
          <a:xfrm>
            <a:off x="762000" y="2286000"/>
            <a:ext cx="76200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/>
          <p:cNvSpPr>
            <a:spLocks noChangeArrowheads="1"/>
          </p:cNvSpPr>
          <p:nvPr/>
        </p:nvSpPr>
        <p:spPr bwMode="auto">
          <a:xfrm rot="10792560" flipH="1">
            <a:off x="533400" y="1209675"/>
            <a:ext cx="8075613" cy="2514600"/>
          </a:xfrm>
          <a:prstGeom prst="upArrowCallout">
            <a:avLst>
              <a:gd name="adj1" fmla="val 35130"/>
              <a:gd name="adj2" fmla="val 32759"/>
              <a:gd name="adj3" fmla="val 27056"/>
              <a:gd name="adj4" fmla="val 61144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609600" y="1228725"/>
            <a:ext cx="78295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In the early days of the war, Congress declared neutrality. But as the war raged on in Europe, the United States began to take steps to support Europe’s democracies.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1219200" y="3962400"/>
            <a:ext cx="70866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sz="2000" dirty="0"/>
              <a:t>The </a:t>
            </a:r>
            <a:r>
              <a:rPr lang="en-US" altLang="en-US" sz="2000" b="1" dirty="0">
                <a:solidFill>
                  <a:srgbClr val="FF0000"/>
                </a:solidFill>
              </a:rPr>
              <a:t>Neutrality Act of 1939</a:t>
            </a:r>
            <a:r>
              <a:rPr lang="en-US" altLang="en-US" sz="2000" dirty="0"/>
              <a:t> contained a </a:t>
            </a:r>
            <a:r>
              <a:rPr lang="en-US" altLang="en-US" sz="2000" dirty="0">
                <a:solidFill>
                  <a:srgbClr val="0033CC"/>
                </a:solidFill>
              </a:rPr>
              <a:t>cash-and-carry provision</a:t>
            </a:r>
            <a:r>
              <a:rPr lang="en-US" altLang="en-US" sz="2000" dirty="0"/>
              <a:t> favoring the Allies.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sz="2000" dirty="0"/>
              <a:t>The </a:t>
            </a:r>
            <a:r>
              <a:rPr lang="en-US" altLang="en-US" sz="2000" dirty="0">
                <a:solidFill>
                  <a:srgbClr val="0033CC"/>
                </a:solidFill>
              </a:rPr>
              <a:t>Selective Service Act</a:t>
            </a:r>
            <a:r>
              <a:rPr lang="en-US" altLang="en-US" sz="2000" dirty="0"/>
              <a:t> provided for a military draft.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sz="2000" dirty="0"/>
              <a:t>FDR agreed to </a:t>
            </a:r>
            <a:r>
              <a:rPr lang="en-US" altLang="en-US" sz="2000" dirty="0">
                <a:solidFill>
                  <a:srgbClr val="0033CC"/>
                </a:solidFill>
              </a:rPr>
              <a:t>give Britain battleships</a:t>
            </a:r>
            <a:r>
              <a:rPr lang="en-US" altLang="en-US" sz="2000" dirty="0"/>
              <a:t> in exchange for defense bases.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609600" y="1219200"/>
            <a:ext cx="7924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Not everyone agreed with FDR’s pro-Allies position. A loud debate soon raged between </a:t>
            </a:r>
            <a:r>
              <a:rPr lang="en-US" altLang="en-US" b="1" dirty="0">
                <a:solidFill>
                  <a:srgbClr val="0033CC"/>
                </a:solidFill>
              </a:rPr>
              <a:t>isolationists</a:t>
            </a:r>
            <a:r>
              <a:rPr lang="en-US" altLang="en-US" b="1" dirty="0"/>
              <a:t> and </a:t>
            </a:r>
            <a:r>
              <a:rPr lang="en-US" altLang="en-US" b="1" dirty="0">
                <a:solidFill>
                  <a:srgbClr val="0033CC"/>
                </a:solidFill>
              </a:rPr>
              <a:t>interventionists.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pic>
        <p:nvPicPr>
          <p:cNvPr id="15363" name="Picture 3" descr="ch23_charts_us_se_p07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5"/>
          <p:cNvSpPr txBox="1">
            <a:spLocks noChangeArrowheads="1"/>
          </p:cNvSpPr>
          <p:nvPr/>
        </p:nvSpPr>
        <p:spPr bwMode="auto">
          <a:xfrm>
            <a:off x="914400" y="114300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As conditions worsened overseas, Roosevelt described what was at stake in an address to Congress.</a:t>
            </a:r>
            <a:endParaRPr lang="en-US" altLang="en-US" sz="2400" b="1" dirty="0"/>
          </a:p>
        </p:txBody>
      </p:sp>
      <p:sp>
        <p:nvSpPr>
          <p:cNvPr id="18435" name="Text Box 18"/>
          <p:cNvSpPr txBox="1">
            <a:spLocks noChangeArrowheads="1"/>
          </p:cNvSpPr>
          <p:nvPr/>
        </p:nvSpPr>
        <p:spPr bwMode="auto">
          <a:xfrm>
            <a:off x="914400" y="53340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All of these freedoms, he argued, were </a:t>
            </a:r>
            <a:r>
              <a:rPr lang="en-US" altLang="en-US" dirty="0">
                <a:solidFill>
                  <a:srgbClr val="0033CC"/>
                </a:solidFill>
              </a:rPr>
              <a:t>threatened by German and Japanese militarism.</a:t>
            </a:r>
          </a:p>
        </p:txBody>
      </p:sp>
      <p:sp>
        <p:nvSpPr>
          <p:cNvPr id="18436" name="Text Box 19"/>
          <p:cNvSpPr txBox="1">
            <a:spLocks noChangeArrowheads="1"/>
          </p:cNvSpPr>
          <p:nvPr/>
        </p:nvSpPr>
        <p:spPr bwMode="auto">
          <a:xfrm>
            <a:off x="4724400" y="3048000"/>
            <a:ext cx="32353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>
                <a:solidFill>
                  <a:srgbClr val="0033CC"/>
                </a:solidFill>
              </a:rPr>
              <a:t>freedom of speech</a:t>
            </a:r>
          </a:p>
          <a:p>
            <a:pPr eaLnBrk="1" hangingPunct="1"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 freedom of worship</a:t>
            </a:r>
          </a:p>
          <a:p>
            <a:pPr eaLnBrk="1" hangingPunct="1"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 freedom from want</a:t>
            </a:r>
          </a:p>
          <a:p>
            <a:pPr eaLnBrk="1" hangingPunct="1"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 freedom from fear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5400000" flipH="1">
            <a:off x="1714500" y="2019300"/>
            <a:ext cx="2362200" cy="3505200"/>
          </a:xfrm>
          <a:prstGeom prst="upArrowCallout">
            <a:avLst>
              <a:gd name="adj1" fmla="val 19815"/>
              <a:gd name="adj2" fmla="val 20972"/>
              <a:gd name="adj3" fmla="val 19256"/>
              <a:gd name="adj4" fmla="val 81111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371600" y="3048000"/>
            <a:ext cx="2743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He highlighted four freedoms precious to Americans.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6"/>
          <p:cNvSpPr txBox="1">
            <a:spLocks noChangeArrowheads="1"/>
          </p:cNvSpPr>
          <p:nvPr/>
        </p:nvSpPr>
        <p:spPr bwMode="auto">
          <a:xfrm>
            <a:off x="635000" y="2286000"/>
            <a:ext cx="3429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Lend-Lease Act,</a:t>
            </a:r>
            <a:r>
              <a:rPr lang="en-US" altLang="en-US" dirty="0"/>
              <a:t> symbolically numbered 1776, amounted to an </a:t>
            </a:r>
            <a:r>
              <a:rPr lang="en-US" altLang="en-US" dirty="0">
                <a:solidFill>
                  <a:srgbClr val="0033CC"/>
                </a:solidFill>
              </a:rPr>
              <a:t>economic declaration of war.</a:t>
            </a:r>
            <a:r>
              <a:rPr lang="en-US" altLang="en-US" dirty="0"/>
              <a:t> </a:t>
            </a:r>
          </a:p>
        </p:txBody>
      </p:sp>
      <p:sp>
        <p:nvSpPr>
          <p:cNvPr id="17411" name="Rectangle 18"/>
          <p:cNvSpPr>
            <a:spLocks noChangeArrowheads="1"/>
          </p:cNvSpPr>
          <p:nvPr/>
        </p:nvSpPr>
        <p:spPr bwMode="auto">
          <a:xfrm>
            <a:off x="635000" y="4419600"/>
            <a:ext cx="4114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Many people, however, </a:t>
            </a:r>
            <a:r>
              <a:rPr lang="en-US" altLang="en-US" dirty="0">
                <a:solidFill>
                  <a:srgbClr val="0033CC"/>
                </a:solidFill>
              </a:rPr>
              <a:t>remained divided over American involvement</a:t>
            </a:r>
            <a:r>
              <a:rPr lang="en-US" altLang="en-US" dirty="0"/>
              <a:t> in the war.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81486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Congress then took another step to aid the British.</a:t>
            </a:r>
          </a:p>
        </p:txBody>
      </p:sp>
      <p:pic>
        <p:nvPicPr>
          <p:cNvPr id="17413" name="Picture 5" descr="ch23_images_hsus_se_p077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9"/>
          <a:stretch>
            <a:fillRect/>
          </a:stretch>
        </p:blipFill>
        <p:spPr bwMode="auto">
          <a:xfrm>
            <a:off x="4521200" y="1900238"/>
            <a:ext cx="4165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ChangeArrowheads="1"/>
          </p:cNvSpPr>
          <p:nvPr/>
        </p:nvSpPr>
        <p:spPr bwMode="auto">
          <a:xfrm>
            <a:off x="762000" y="12954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In 1941, Roosevelt and British </a:t>
            </a:r>
            <a:r>
              <a:rPr lang="en-US" altLang="en-US" dirty="0" smtClean="0"/>
              <a:t>Prime </a:t>
            </a:r>
            <a:r>
              <a:rPr lang="en-US" altLang="en-US" dirty="0"/>
              <a:t>M</a:t>
            </a:r>
            <a:r>
              <a:rPr lang="en-US" altLang="en-US" dirty="0" smtClean="0"/>
              <a:t>inister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b="1" dirty="0">
                <a:solidFill>
                  <a:srgbClr val="FF0000"/>
                </a:solidFill>
              </a:rPr>
              <a:t>Winston Churchill</a:t>
            </a:r>
            <a:r>
              <a:rPr lang="en-US" altLang="en-US" dirty="0"/>
              <a:t> signed the </a:t>
            </a:r>
            <a:r>
              <a:rPr lang="en-US" altLang="en-US" b="1" dirty="0">
                <a:solidFill>
                  <a:srgbClr val="FF0000"/>
                </a:solidFill>
              </a:rPr>
              <a:t>Atlantic Charter,</a:t>
            </a:r>
            <a:r>
              <a:rPr lang="en-US" altLang="en-US" dirty="0"/>
              <a:t> deepening the alliance between the two nations. </a:t>
            </a:r>
          </a:p>
        </p:txBody>
      </p:sp>
      <p:sp>
        <p:nvSpPr>
          <p:cNvPr id="20484" name="Rectangle 18"/>
          <p:cNvSpPr>
            <a:spLocks noChangeArrowheads="1"/>
          </p:cNvSpPr>
          <p:nvPr/>
        </p:nvSpPr>
        <p:spPr bwMode="auto">
          <a:xfrm>
            <a:off x="2590800" y="5638800"/>
            <a:ext cx="39385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/>
              <a:t>War seemed inevitable.</a:t>
            </a:r>
            <a:r>
              <a:rPr lang="en-US" altLang="en-US" sz="1400" b="1" dirty="0"/>
              <a:t> 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863600" y="2667000"/>
            <a:ext cx="7391400" cy="1447800"/>
          </a:xfrm>
          <a:prstGeom prst="upArrowCallout">
            <a:avLst>
              <a:gd name="adj1" fmla="val 45758"/>
              <a:gd name="adj2" fmla="val 42378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 rot="10792560" flipH="1">
            <a:off x="876300" y="4038600"/>
            <a:ext cx="7391400" cy="1447800"/>
          </a:xfrm>
          <a:prstGeom prst="upArrowCallout">
            <a:avLst>
              <a:gd name="adj1" fmla="val 45758"/>
              <a:gd name="adj2" fmla="val 42378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016000" y="2743200"/>
            <a:ext cx="754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German submarines began to </a:t>
            </a:r>
            <a:r>
              <a:rPr lang="en-US" altLang="en-US" sz="2000" dirty="0">
                <a:solidFill>
                  <a:srgbClr val="0033CC"/>
                </a:solidFill>
              </a:rPr>
              <a:t>fire on American ships</a:t>
            </a:r>
            <a:r>
              <a:rPr lang="en-US" altLang="en-US" sz="2000" dirty="0"/>
              <a:t> supporting the Allies.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257300" y="4114800"/>
            <a:ext cx="6797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Roosevelt ordered the navy to attack the </a:t>
            </a:r>
            <a:r>
              <a:rPr lang="en-US" altLang="en-US" sz="2000" dirty="0">
                <a:solidFill>
                  <a:srgbClr val="0033CC"/>
                </a:solidFill>
              </a:rPr>
              <a:t>U-boats </a:t>
            </a:r>
            <a:r>
              <a:rPr lang="en-US" altLang="en-US" sz="2000" dirty="0"/>
              <a:t>on sight.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838200" y="1828800"/>
            <a:ext cx="69500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Understand the course of the early years of World War II in Europe.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Describe Franklin Roosevelt’s foreign policy in the mid-1930s and the great debate between interventionists and isolationists.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Explain how the United States became more involved in the conflict.</a:t>
            </a: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838200" y="1828800"/>
            <a:ext cx="77057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blitzkrieg</a:t>
            </a:r>
            <a:r>
              <a:rPr lang="en-US" altLang="en-US" b="1"/>
              <a:t> −</a:t>
            </a:r>
            <a:r>
              <a:rPr lang="en-US" altLang="en-US"/>
              <a:t> lightning war</a:t>
            </a:r>
          </a:p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Axis Powers </a:t>
            </a:r>
            <a:r>
              <a:rPr lang="en-US" altLang="en-US" b="1"/>
              <a:t>−</a:t>
            </a:r>
            <a:r>
              <a:rPr lang="en-US" altLang="en-US"/>
              <a:t> Germany, Italy, Japan, and other nations that fought together during World War II</a:t>
            </a:r>
          </a:p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Allies </a:t>
            </a:r>
            <a:r>
              <a:rPr lang="en-US" altLang="en-US" b="1"/>
              <a:t>−</a:t>
            </a:r>
            <a:r>
              <a:rPr lang="en-US" altLang="en-US"/>
              <a:t> Britain, France, the Soviet Union, the United States, China, and other nations that fought against the Axis Powers during World War II</a:t>
            </a:r>
          </a:p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Winston Churchill </a:t>
            </a:r>
            <a:r>
              <a:rPr lang="en-US" altLang="en-US" b="1"/>
              <a:t>−</a:t>
            </a:r>
            <a:r>
              <a:rPr lang="en-US" altLang="en-US"/>
              <a:t> British prime minister during World War II</a:t>
            </a:r>
            <a:endParaRPr lang="en-US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8800"/>
            <a:ext cx="7467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spcBef>
                <a:spcPct val="0"/>
              </a:spcBef>
              <a:spcAft>
                <a:spcPct val="60000"/>
              </a:spcAft>
              <a:buSzPct val="80000"/>
            </a:pPr>
            <a:r>
              <a:rPr lang="en-US" altLang="en-US" sz="2200" b="1" smtClean="0">
                <a:solidFill>
                  <a:srgbClr val="FF0000"/>
                </a:solidFill>
                <a:latin typeface="Verdana" pitchFamily="1" charset="0"/>
              </a:rPr>
              <a:t>Neutrality Act of 1939 </a:t>
            </a:r>
            <a:r>
              <a:rPr lang="en-US" altLang="en-US" sz="2200" b="1" smtClean="0">
                <a:latin typeface="Verdana" pitchFamily="1" charset="0"/>
              </a:rPr>
              <a:t>−</a:t>
            </a:r>
            <a:r>
              <a:rPr lang="en-US" altLang="en-US" sz="2200" smtClean="0">
                <a:latin typeface="Verdana" pitchFamily="1" charset="0"/>
              </a:rPr>
              <a:t> American law that allowed nations at war to buy U.S. arms if they paid cash and carried them away on their own ships</a:t>
            </a:r>
          </a:p>
          <a:p>
            <a:pPr marL="231775" indent="-231775" eaLnBrk="1" hangingPunct="1">
              <a:spcBef>
                <a:spcPct val="0"/>
              </a:spcBef>
              <a:spcAft>
                <a:spcPct val="60000"/>
              </a:spcAft>
              <a:buSzPct val="80000"/>
            </a:pPr>
            <a:r>
              <a:rPr lang="en-US" altLang="en-US" sz="2200" b="1" smtClean="0">
                <a:solidFill>
                  <a:srgbClr val="FF0000"/>
                </a:solidFill>
                <a:latin typeface="Verdana" pitchFamily="1" charset="0"/>
              </a:rPr>
              <a:t>Tripartite Pact </a:t>
            </a:r>
            <a:r>
              <a:rPr lang="en-US" altLang="en-US" sz="2200" b="1" smtClean="0">
                <a:latin typeface="Verdana" pitchFamily="1" charset="0"/>
              </a:rPr>
              <a:t>−</a:t>
            </a:r>
            <a:r>
              <a:rPr lang="en-US" altLang="en-US" sz="2200" smtClean="0">
                <a:latin typeface="Verdana" pitchFamily="1" charset="0"/>
              </a:rPr>
              <a:t> three-party agreement establishing an alliance between Germany, Italy, and Japan</a:t>
            </a:r>
          </a:p>
          <a:p>
            <a:pPr marL="231775" indent="-231775" eaLnBrk="1" hangingPunct="1">
              <a:spcBef>
                <a:spcPct val="0"/>
              </a:spcBef>
              <a:spcAft>
                <a:spcPct val="60000"/>
              </a:spcAft>
              <a:buSzPct val="80000"/>
            </a:pPr>
            <a:r>
              <a:rPr lang="en-US" altLang="en-US" sz="2200" b="1" smtClean="0">
                <a:solidFill>
                  <a:srgbClr val="FF0000"/>
                </a:solidFill>
                <a:latin typeface="Verdana" pitchFamily="1" charset="0"/>
              </a:rPr>
              <a:t>Lend-Lease Act </a:t>
            </a:r>
            <a:r>
              <a:rPr lang="en-US" altLang="en-US" sz="2200" b="1" smtClean="0">
                <a:latin typeface="Verdana" pitchFamily="1" charset="0"/>
              </a:rPr>
              <a:t>−</a:t>
            </a:r>
            <a:r>
              <a:rPr lang="en-US" altLang="en-US" sz="2200" smtClean="0">
                <a:latin typeface="Verdana" pitchFamily="1" charset="0"/>
              </a:rPr>
              <a:t> American law that allowed the U.S. to lend, lease, sell, or otherwise provide aid to other nations if doing so helped in the defense of the United States</a:t>
            </a:r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8800"/>
            <a:ext cx="7467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spcBef>
                <a:spcPct val="0"/>
              </a:spcBef>
              <a:spcAft>
                <a:spcPct val="60000"/>
              </a:spcAft>
              <a:buSzPct val="80000"/>
            </a:pPr>
            <a:r>
              <a:rPr lang="en-US" altLang="en-US" sz="2200" b="1" smtClean="0">
                <a:solidFill>
                  <a:srgbClr val="FF0000"/>
                </a:solidFill>
                <a:latin typeface="Verdana" pitchFamily="1" charset="0"/>
              </a:rPr>
              <a:t>Atlantic Charter </a:t>
            </a:r>
            <a:r>
              <a:rPr lang="en-US" altLang="en-US" sz="2200" b="1" smtClean="0">
                <a:latin typeface="Verdana" pitchFamily="1" charset="0"/>
              </a:rPr>
              <a:t>−</a:t>
            </a:r>
            <a:r>
              <a:rPr lang="en-US" altLang="en-US" sz="2200" smtClean="0">
                <a:latin typeface="Verdana" pitchFamily="1" charset="0"/>
              </a:rPr>
              <a:t> document signed by Roosevelt and Churchill that endorsed national self-determination and an international system of general security</a:t>
            </a: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7575" y="7162800"/>
            <a:ext cx="82264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altLang="en-US" sz="1000" smtClean="0">
                <a:solidFill>
                  <a:schemeClr val="bg1"/>
                </a:solidFill>
                <a:latin typeface="Verdana" pitchFamily="1" charset="0"/>
              </a:rPr>
              <a:t> </a:t>
            </a:r>
          </a:p>
        </p:txBody>
      </p: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1216025" y="1722438"/>
            <a:ext cx="6400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How did Americans react to events in Europe and Asia in the early years of World War II?</a:t>
            </a:r>
          </a:p>
        </p:txBody>
      </p:sp>
      <p:sp>
        <p:nvSpPr>
          <p:cNvPr id="1057804" name="Rectangle 12"/>
          <p:cNvSpPr>
            <a:spLocks noChangeArrowheads="1"/>
          </p:cNvSpPr>
          <p:nvPr/>
        </p:nvSpPr>
        <p:spPr bwMode="auto">
          <a:xfrm>
            <a:off x="1216025" y="32766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Americans were shocked by Japanese and German aggression. </a:t>
            </a:r>
          </a:p>
        </p:txBody>
      </p:sp>
      <p:sp>
        <p:nvSpPr>
          <p:cNvPr id="1057814" name="Text Box 22"/>
          <p:cNvSpPr txBox="1">
            <a:spLocks noChangeArrowheads="1"/>
          </p:cNvSpPr>
          <p:nvPr/>
        </p:nvSpPr>
        <p:spPr bwMode="auto">
          <a:xfrm>
            <a:off x="1216025" y="4359275"/>
            <a:ext cx="6400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Yet they remained deeply divided over American involvement in another war—especially as they fought the despair of the Great Depression.</a:t>
            </a:r>
          </a:p>
        </p:txBody>
      </p:sp>
      <p:pic>
        <p:nvPicPr>
          <p:cNvPr id="8198" name="Picture 6" descr="HSUS09_EQ_logo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5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5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8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22"/>
          <p:cNvSpPr txBox="1">
            <a:spLocks noChangeArrowheads="1"/>
          </p:cNvSpPr>
          <p:nvPr/>
        </p:nvSpPr>
        <p:spPr bwMode="auto">
          <a:xfrm>
            <a:off x="1219200" y="3657600"/>
            <a:ext cx="6934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Hitler violated the Munich Pact,</a:t>
            </a:r>
            <a:r>
              <a:rPr lang="en-US" altLang="en-US" dirty="0"/>
              <a:t> taking over the remainder of Czechoslovakia</a:t>
            </a:r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Germany launched a series of attacks</a:t>
            </a:r>
            <a:r>
              <a:rPr lang="en-US" altLang="en-US" dirty="0"/>
              <a:t> on its neighbors marked by speed and massive firepower—a </a:t>
            </a:r>
            <a:r>
              <a:rPr lang="en-US" altLang="en-US" b="1" dirty="0">
                <a:solidFill>
                  <a:srgbClr val="FF0000"/>
                </a:solidFill>
              </a:rPr>
              <a:t>blitzkrieg,</a:t>
            </a:r>
            <a:r>
              <a:rPr lang="en-US" altLang="en-US" dirty="0"/>
              <a:t> or “lightning war.”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792560" flipH="1">
            <a:off x="533400" y="1752600"/>
            <a:ext cx="8075613" cy="1601788"/>
          </a:xfrm>
          <a:prstGeom prst="upArrowCallout">
            <a:avLst>
              <a:gd name="adj1" fmla="val 50136"/>
              <a:gd name="adj2" fmla="val 46752"/>
              <a:gd name="adj3" fmla="val 27056"/>
              <a:gd name="adj4" fmla="val 61144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762000" y="1828800"/>
            <a:ext cx="7621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Hopes for peace in Europe faded as it became clear that efforts to appease Hitler had failed.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3"/>
          <p:cNvSpPr>
            <a:spLocks noChangeArrowheads="1"/>
          </p:cNvSpPr>
          <p:nvPr/>
        </p:nvSpPr>
        <p:spPr bwMode="auto">
          <a:xfrm>
            <a:off x="609600" y="1676400"/>
            <a:ext cx="2514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Poland, Denmark, Norway, </a:t>
            </a:r>
            <a:r>
              <a:rPr lang="en-US" altLang="en-US" dirty="0"/>
              <a:t>and </a:t>
            </a:r>
            <a:r>
              <a:rPr lang="en-US" altLang="en-US" dirty="0">
                <a:solidFill>
                  <a:srgbClr val="0033CC"/>
                </a:solidFill>
              </a:rPr>
              <a:t>the Netherlands </a:t>
            </a:r>
            <a:r>
              <a:rPr lang="en-US" altLang="en-US" dirty="0"/>
              <a:t>fell.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0243" name="Rectangle 15"/>
          <p:cNvSpPr>
            <a:spLocks noChangeArrowheads="1"/>
          </p:cNvSpPr>
          <p:nvPr/>
        </p:nvSpPr>
        <p:spPr bwMode="auto">
          <a:xfrm>
            <a:off x="609600" y="3581400"/>
            <a:ext cx="29543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So, too, did</a:t>
            </a:r>
            <a:r>
              <a:rPr lang="en-US" altLang="en-US" dirty="0">
                <a:solidFill>
                  <a:srgbClr val="0033CC"/>
                </a:solidFill>
              </a:rPr>
              <a:t> France.</a:t>
            </a:r>
          </a:p>
        </p:txBody>
      </p:sp>
      <p:pic>
        <p:nvPicPr>
          <p:cNvPr id="10244" name="Picture 4" descr="ch23_images_hsus_se_p07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1143000"/>
            <a:ext cx="4597400" cy="502920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1066800" y="1752600"/>
            <a:ext cx="7010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/>
              <a:t>Hitler then turned his fury on Britain. </a:t>
            </a:r>
            <a:endParaRPr lang="en-US" altLang="en-US" sz="2400" b="1" dirty="0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5400000" flipH="1">
            <a:off x="419100" y="2781300"/>
            <a:ext cx="2971800" cy="2743200"/>
          </a:xfrm>
          <a:prstGeom prst="upArrowCallout">
            <a:avLst>
              <a:gd name="adj1" fmla="val 22579"/>
              <a:gd name="adj2" fmla="val 20448"/>
              <a:gd name="adj3" fmla="val 14898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 sz="1400">
              <a:latin typeface="Arial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09600" y="3048000"/>
            <a:ext cx="22256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The </a:t>
            </a:r>
            <a:r>
              <a:rPr lang="en-US" altLang="en-US" sz="2000" dirty="0">
                <a:solidFill>
                  <a:srgbClr val="0033CC"/>
                </a:solidFill>
              </a:rPr>
              <a:t>Battle of Britain</a:t>
            </a:r>
            <a:r>
              <a:rPr lang="en-US" altLang="en-US" sz="2000" dirty="0"/>
              <a:t> was waged in the air as pilots fought for control of the skies. </a:t>
            </a:r>
            <a:endParaRPr lang="en-US" altLang="en-US" sz="2000" b="1" dirty="0"/>
          </a:p>
          <a:p>
            <a:pPr eaLnBrk="1" hangingPunct="1"/>
            <a:endParaRPr lang="en-US" altLang="en-US" sz="2000" dirty="0">
              <a:latin typeface="Arial" charset="0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 rot="5400000" flipH="1">
            <a:off x="3390900" y="2705100"/>
            <a:ext cx="2971800" cy="2895600"/>
          </a:xfrm>
          <a:prstGeom prst="upArrowCallout">
            <a:avLst>
              <a:gd name="adj1" fmla="val 21391"/>
              <a:gd name="adj2" fmla="val 19372"/>
              <a:gd name="adj3" fmla="val 14898"/>
              <a:gd name="adj4" fmla="val 76542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2299" name="Rectangle 16"/>
          <p:cNvSpPr>
            <a:spLocks noChangeArrowheads="1"/>
          </p:cNvSpPr>
          <p:nvPr/>
        </p:nvSpPr>
        <p:spPr bwMode="auto">
          <a:xfrm>
            <a:off x="3505200" y="3124200"/>
            <a:ext cx="2057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The British hid in shelters and darkened homes as bombs rained down.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477000" y="2667000"/>
            <a:ext cx="2133600" cy="2971800"/>
          </a:xfrm>
          <a:prstGeom prst="rect">
            <a:avLst/>
          </a:prstGeom>
          <a:gradFill rotWithShape="0">
            <a:gsLst>
              <a:gs pos="0">
                <a:srgbClr val="FED273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Rectangle 17"/>
          <p:cNvSpPr>
            <a:spLocks noChangeArrowheads="1"/>
          </p:cNvSpPr>
          <p:nvPr/>
        </p:nvSpPr>
        <p:spPr bwMode="auto">
          <a:xfrm>
            <a:off x="6705600" y="3124200"/>
            <a:ext cx="1905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Despite terrible destruction, the British held 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t Slide">
  <a:themeElements>
    <a:clrScheme name="Star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t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tent Slide">
  <a:themeElements>
    <a:clrScheme name="1_Conten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tent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</TotalTime>
  <Words>810</Words>
  <Application>Microsoft Office PowerPoint</Application>
  <PresentationFormat>On-screen Show (4:3)</PresentationFormat>
  <Paragraphs>96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Start Slide</vt:lpstr>
      <vt:lpstr>1_Content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 Lin</cp:lastModifiedBy>
  <cp:revision>90</cp:revision>
  <cp:lastPrinted>2008-05-21T18:42:16Z</cp:lastPrinted>
  <dcterms:created xsi:type="dcterms:W3CDTF">2008-06-11T20:35:12Z</dcterms:created>
  <dcterms:modified xsi:type="dcterms:W3CDTF">2019-02-04T22:25:39Z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