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740" r:id="rId3"/>
    <p:sldId id="713" r:id="rId4"/>
    <p:sldId id="730" r:id="rId5"/>
    <p:sldId id="735" r:id="rId6"/>
    <p:sldId id="728" r:id="rId7"/>
    <p:sldId id="729" r:id="rId8"/>
    <p:sldId id="715" r:id="rId9"/>
    <p:sldId id="734" r:id="rId10"/>
    <p:sldId id="725" r:id="rId11"/>
    <p:sldId id="737" r:id="rId12"/>
    <p:sldId id="720" r:id="rId13"/>
    <p:sldId id="714" r:id="rId14"/>
    <p:sldId id="721" r:id="rId15"/>
    <p:sldId id="738" r:id="rId16"/>
    <p:sldId id="736" r:id="rId17"/>
    <p:sldId id="739" r:id="rId18"/>
    <p:sldId id="73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666699"/>
    <a:srgbClr val="333399"/>
    <a:srgbClr val="9966FF"/>
    <a:srgbClr val="0033CC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0" autoAdjust="0"/>
    <p:restoredTop sz="92973" autoAdjust="0"/>
  </p:normalViewPr>
  <p:slideViewPr>
    <p:cSldViewPr>
      <p:cViewPr varScale="1">
        <p:scale>
          <a:sx n="101" d="100"/>
          <a:sy n="101" d="100"/>
        </p:scale>
        <p:origin x="-1020" y="-90"/>
      </p:cViewPr>
      <p:guideLst>
        <p:guide orient="horz" pos="720"/>
        <p:guide orient="horz" pos="1152"/>
        <p:guide pos="2880"/>
        <p:guide pos="528"/>
        <p:guide pos="288"/>
        <p:guide pos="5232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9192FD-77E6-4734-BBCB-B008BE1E4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63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36764E-4F1C-42FC-A363-037A5639D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6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BE8046-B89F-4C2E-B4D7-BA3E3A9EC65C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3F5F16F8-670F-4B72-8ED2-9EA9D73BD18B}" type="slidenum">
              <a:rPr lang="en-US" altLang="en-US" sz="1200">
                <a:latin typeface="Arial" charset="0"/>
              </a:rPr>
              <a:pPr algn="r" eaLnBrk="1" hangingPunct="1"/>
              <a:t>10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99CDDDF8-9884-465F-8848-B0E3689A40CE}" type="slidenum">
              <a:rPr lang="en-US" altLang="en-US" sz="1200" smtClean="0">
                <a:latin typeface="Arial" charset="0"/>
              </a:rPr>
              <a:pPr eaLnBrk="1" hangingPunct="1"/>
              <a:t>11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BB4B0FF3-A4B8-4B21-9377-65CFA173473C}" type="slidenum">
              <a:rPr lang="en-US" altLang="en-US" sz="1200" smtClean="0">
                <a:latin typeface="Arial" charset="0"/>
              </a:rPr>
              <a:pPr eaLnBrk="1" hangingPunct="1"/>
              <a:t>12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8F160BA3-9E55-4D4D-BC34-F52787905DA1}" type="slidenum">
              <a:rPr lang="en-US" altLang="en-US" sz="1200" smtClean="0">
                <a:latin typeface="Arial" charset="0"/>
              </a:rPr>
              <a:pPr eaLnBrk="1" hangingPunct="1"/>
              <a:t>13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FEC065EC-C2A6-4035-86AF-3745F0EA4ADE}" type="slidenum">
              <a:rPr lang="en-US" altLang="en-US" sz="1200">
                <a:latin typeface="Arial" charset="0"/>
              </a:rPr>
              <a:pPr algn="r" eaLnBrk="1" hangingPunct="1"/>
              <a:t>14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7042E7B4-3688-4AD7-9843-DAA0B5E791EA}" type="slidenum">
              <a:rPr lang="en-US" altLang="en-US" sz="1200" smtClean="0">
                <a:latin typeface="Arial" charset="0"/>
              </a:rPr>
              <a:pPr eaLnBrk="1" hangingPunct="1"/>
              <a:t>15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F0FD6F71-0E2D-4795-BF42-8A885D0C99ED}" type="slidenum">
              <a:rPr lang="en-US" altLang="en-US" sz="1200">
                <a:latin typeface="Arial" charset="0"/>
              </a:rPr>
              <a:pPr algn="r" eaLnBrk="1" hangingPunct="1"/>
              <a:t>16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096BB518-7FE1-415D-B0FC-54B5DD5EA2DC}" type="slidenum">
              <a:rPr lang="en-US" altLang="en-US" sz="1200" smtClean="0">
                <a:latin typeface="Arial" charset="0"/>
              </a:rPr>
              <a:pPr eaLnBrk="1" hangingPunct="1"/>
              <a:t>17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5FAFF860-75D8-46B9-8192-8733C45A8F37}" type="slidenum">
              <a:rPr lang="en-US" altLang="en-US" sz="1200" smtClean="0">
                <a:latin typeface="Arial" charset="0"/>
              </a:rPr>
              <a:pPr eaLnBrk="1" hangingPunct="1"/>
              <a:t>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48E1EA17-5049-4E25-9E2D-9071A998E2D0}" type="slidenum">
              <a:rPr lang="en-US" altLang="en-US" sz="1200" smtClean="0">
                <a:latin typeface="Arial" charset="0"/>
              </a:rPr>
              <a:pPr eaLnBrk="1" hangingPunct="1"/>
              <a:t>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9DEAF6B0-E093-4024-B3B2-A2316FC89A4C}" type="slidenum">
              <a:rPr lang="en-US" altLang="en-US" sz="1200" smtClean="0">
                <a:latin typeface="Arial" charset="0"/>
              </a:rPr>
              <a:pPr eaLnBrk="1" hangingPunct="1"/>
              <a:t>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C2AD40E0-A23D-4EA8-A442-D368BCBE07E6}" type="slidenum">
              <a:rPr lang="en-US" altLang="en-US" sz="1200" smtClean="0">
                <a:latin typeface="Arial" charset="0"/>
              </a:rPr>
              <a:pPr eaLnBrk="1" hangingPunct="1"/>
              <a:t>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1225348E-F46F-4D4B-A70A-BFA1E4DE0863}" type="slidenum">
              <a:rPr lang="en-US" altLang="en-US" sz="1200" smtClean="0">
                <a:latin typeface="Arial" charset="0"/>
              </a:rPr>
              <a:pPr eaLnBrk="1" hangingPunct="1"/>
              <a:t>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143000" y="4648200"/>
            <a:ext cx="2498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Tank photo pg. 780</a:t>
            </a:r>
          </a:p>
          <a:p>
            <a:pPr eaLnBrk="1" hangingPunct="1"/>
            <a:r>
              <a:rPr lang="en-US" altLang="en-US" sz="1400">
                <a:latin typeface="Arial" charset="0"/>
              </a:rPr>
              <a:t>Woman crying photo p g. 781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F62B1206-89EF-4F0D-A9CC-76CB1A096C4F}" type="slidenum">
              <a:rPr lang="en-US" altLang="en-US" sz="1200" smtClean="0">
                <a:latin typeface="Arial" charset="0"/>
              </a:rPr>
              <a:pPr eaLnBrk="1" hangingPunct="1"/>
              <a:t>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82CBBFC7-5BB4-4C42-BE97-F9B11852D647}" type="slidenum">
              <a:rPr lang="en-US" altLang="en-US" sz="1200" smtClean="0">
                <a:latin typeface="Arial" charset="0"/>
              </a:rPr>
              <a:pPr eaLnBrk="1" hangingPunct="1"/>
              <a:t>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A8ECA960-38E3-4DB5-AAE4-67A92B40738A}" type="slidenum">
              <a:rPr lang="en-US" altLang="en-US" sz="1200" smtClean="0">
                <a:latin typeface="Arial" charset="0"/>
              </a:rPr>
              <a:pPr eaLnBrk="1" hangingPunct="1"/>
              <a:t>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1900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032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1031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America Enters the War</a:t>
            </a:r>
          </a:p>
        </p:txBody>
      </p:sp>
      <p:pic>
        <p:nvPicPr>
          <p:cNvPr id="1035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81000" y="457200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2055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America Enters the War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81000" y="457200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3</a:t>
            </a:r>
          </a:p>
        </p:txBody>
      </p:sp>
      <p:pic>
        <p:nvPicPr>
          <p:cNvPr id="2061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838200" y="1828800"/>
            <a:ext cx="7239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itchFamily="1" charset="0"/>
              </a:rPr>
              <a:t>This chapter will cover the emergence of totalitarian states following World War I as well as some of the key factors leading to World War II and how the United States became involved in it.</a:t>
            </a:r>
          </a:p>
        </p:txBody>
      </p:sp>
      <p:sp>
        <p:nvSpPr>
          <p:cNvPr id="5123" name="Rectangle 17"/>
          <p:cNvSpPr>
            <a:spLocks noChangeArrowheads="1"/>
          </p:cNvSpPr>
          <p:nvPr/>
        </p:nvSpPr>
        <p:spPr bwMode="auto">
          <a:xfrm>
            <a:off x="455613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Verdana" pitchFamily="1" charset="0"/>
              </a:rPr>
              <a:t>Chapter Introduction</a:t>
            </a:r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838200" y="3416300"/>
            <a:ext cx="6843668" cy="16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 dirty="0">
                <a:latin typeface="Verdana" pitchFamily="1" charset="0"/>
              </a:rPr>
              <a:t>Section 1: </a:t>
            </a:r>
            <a:r>
              <a:rPr lang="en-US" altLang="en-US" dirty="0">
                <a:latin typeface="Verdana" pitchFamily="1" charset="0"/>
              </a:rPr>
              <a:t>Dictators and Wars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b="1" dirty="0">
                <a:latin typeface="Verdana" pitchFamily="1" charset="0"/>
              </a:rPr>
              <a:t>Section 2: </a:t>
            </a:r>
            <a:r>
              <a:rPr lang="en-US" altLang="en-US" dirty="0">
                <a:latin typeface="Verdana" pitchFamily="1" charset="0"/>
              </a:rPr>
              <a:t>From Isolation to Involvement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sz="2800" b="1" dirty="0">
                <a:latin typeface="Verdana" pitchFamily="1" charset="0"/>
              </a:rPr>
              <a:t>Section 3: </a:t>
            </a:r>
            <a:r>
              <a:rPr lang="en-US" altLang="en-US" sz="2800" dirty="0">
                <a:latin typeface="Verdana" pitchFamily="1" charset="0"/>
              </a:rPr>
              <a:t>America Enters the War</a:t>
            </a:r>
          </a:p>
        </p:txBody>
      </p:sp>
    </p:spTree>
    <p:extLst>
      <p:ext uri="{BB962C8B-B14F-4D97-AF65-F5344CB8AC3E}">
        <p14:creationId xmlns:p14="http://schemas.microsoft.com/office/powerpoint/2010/main" val="3350512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5"/>
          <p:cNvSpPr txBox="1">
            <a:spLocks noChangeArrowheads="1"/>
          </p:cNvSpPr>
          <p:nvPr/>
        </p:nvSpPr>
        <p:spPr bwMode="auto">
          <a:xfrm>
            <a:off x="1219200" y="3048000"/>
            <a:ext cx="67056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75000"/>
              </a:spcAft>
              <a:buFontTx/>
              <a:buChar char="•"/>
            </a:pPr>
            <a:r>
              <a:rPr lang="en-US" altLang="en-US"/>
              <a:t>Americans joined the </a:t>
            </a:r>
            <a:r>
              <a:rPr lang="en-US" altLang="en-US">
                <a:solidFill>
                  <a:srgbClr val="0033CC"/>
                </a:solidFill>
              </a:rPr>
              <a:t>military, </a:t>
            </a:r>
            <a:r>
              <a:rPr lang="en-US" altLang="en-US"/>
              <a:t>the </a:t>
            </a:r>
            <a:r>
              <a:rPr lang="en-US" altLang="en-US">
                <a:solidFill>
                  <a:srgbClr val="0033CC"/>
                </a:solidFill>
              </a:rPr>
              <a:t>Red Cross, </a:t>
            </a:r>
            <a:r>
              <a:rPr lang="en-US" altLang="en-US"/>
              <a:t>and other organizations.</a:t>
            </a:r>
          </a:p>
          <a:p>
            <a:pPr eaLnBrk="1" hangingPunct="1">
              <a:spcAft>
                <a:spcPct val="75000"/>
              </a:spcAft>
              <a:buFontTx/>
              <a:buChar char="•"/>
            </a:pPr>
            <a:r>
              <a:rPr lang="en-US" altLang="en-US"/>
              <a:t>Women responded by joining the </a:t>
            </a:r>
            <a:r>
              <a:rPr lang="en-US" altLang="en-US" b="1">
                <a:solidFill>
                  <a:srgbClr val="FF0000"/>
                </a:solidFill>
              </a:rPr>
              <a:t>Women’s Army Corps,</a:t>
            </a:r>
            <a:r>
              <a:rPr lang="en-US" altLang="en-US"/>
              <a:t> </a:t>
            </a:r>
            <a:r>
              <a:rPr lang="en-US" altLang="en-US">
                <a:solidFill>
                  <a:srgbClr val="0033CC"/>
                </a:solidFill>
              </a:rPr>
              <a:t>Army Nurse Corps,</a:t>
            </a:r>
            <a:r>
              <a:rPr lang="en-US" altLang="en-US"/>
              <a:t> and other military auxiliaries.</a:t>
            </a:r>
          </a:p>
          <a:p>
            <a:pPr eaLnBrk="1" hangingPunct="1">
              <a:spcAft>
                <a:spcPct val="75000"/>
              </a:spcAft>
              <a:buFontTx/>
              <a:buChar char="•"/>
            </a:pPr>
            <a:r>
              <a:rPr lang="en-US" altLang="en-US"/>
              <a:t>Americans took new </a:t>
            </a:r>
            <a:r>
              <a:rPr lang="en-US" altLang="en-US">
                <a:solidFill>
                  <a:srgbClr val="0033CC"/>
                </a:solidFill>
              </a:rPr>
              <a:t>jobs making weapons and supplies</a:t>
            </a:r>
            <a:r>
              <a:rPr lang="en-US" altLang="en-US"/>
              <a:t> that supported the war effort.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792560" flipH="1">
            <a:off x="609600" y="1447800"/>
            <a:ext cx="7848600" cy="1522413"/>
          </a:xfrm>
          <a:prstGeom prst="upArrowCallout">
            <a:avLst>
              <a:gd name="adj1" fmla="val 51267"/>
              <a:gd name="adj2" fmla="val 47806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292" name="Text Box 20"/>
          <p:cNvSpPr txBox="1">
            <a:spLocks noChangeArrowheads="1"/>
          </p:cNvSpPr>
          <p:nvPr/>
        </p:nvSpPr>
        <p:spPr bwMode="auto">
          <a:xfrm>
            <a:off x="762000" y="1524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A wave of patriotism swept the United States following the attack.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"/>
          <p:cNvSpPr txBox="1">
            <a:spLocks noChangeArrowheads="1"/>
          </p:cNvSpPr>
          <p:nvPr/>
        </p:nvSpPr>
        <p:spPr bwMode="auto">
          <a:xfrm>
            <a:off x="5867400" y="3810000"/>
            <a:ext cx="3048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Companies that once produced consumer goods </a:t>
            </a:r>
            <a:r>
              <a:rPr lang="en-US" altLang="en-US">
                <a:solidFill>
                  <a:srgbClr val="0033CC"/>
                </a:solidFill>
              </a:rPr>
              <a:t>mobilized to build ships, planes, and tanks.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5867400" y="1524000"/>
            <a:ext cx="3048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peacetime economy soon shifted to a wartime economy.</a:t>
            </a:r>
          </a:p>
        </p:txBody>
      </p:sp>
      <p:pic>
        <p:nvPicPr>
          <p:cNvPr id="13316" name="Picture 4" descr="ch23_images_hsus_se_p07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50387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0"/>
          <p:cNvSpPr txBox="1">
            <a:spLocks noChangeArrowheads="1"/>
          </p:cNvSpPr>
          <p:nvPr/>
        </p:nvSpPr>
        <p:spPr bwMode="auto">
          <a:xfrm>
            <a:off x="533400" y="1524000"/>
            <a:ext cx="25908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money poured into defense spending finally ended the Great Depression.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33400" y="4495800"/>
            <a:ext cx="2667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American workers could once again find </a:t>
            </a:r>
            <a:r>
              <a:rPr lang="en-US" altLang="en-US">
                <a:solidFill>
                  <a:srgbClr val="0033CC"/>
                </a:solidFill>
              </a:rPr>
              <a:t>jobs.</a:t>
            </a:r>
          </a:p>
        </p:txBody>
      </p:sp>
      <p:pic>
        <p:nvPicPr>
          <p:cNvPr id="14340" name="Picture 4" descr="ch23_charts_us_se_p07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1654175"/>
            <a:ext cx="46450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In 1944, </a:t>
            </a:r>
            <a:r>
              <a:rPr lang="en-US" altLang="en-US" dirty="0">
                <a:solidFill>
                  <a:srgbClr val="0033CC"/>
                </a:solidFill>
              </a:rPr>
              <a:t>American production levels were double those of all the Axis nations</a:t>
            </a:r>
            <a:r>
              <a:rPr lang="en-US" altLang="en-US" dirty="0"/>
              <a:t> combined.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57200" y="5410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This “production miracle” gave the Allies a crucial advantage.</a:t>
            </a:r>
          </a:p>
        </p:txBody>
      </p:sp>
      <p:pic>
        <p:nvPicPr>
          <p:cNvPr id="15364" name="Picture 4" descr="ch23_charts_us_se_p079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0463"/>
            <a:ext cx="4572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8"/>
          <p:cNvSpPr txBox="1">
            <a:spLocks noChangeArrowheads="1"/>
          </p:cNvSpPr>
          <p:nvPr/>
        </p:nvSpPr>
        <p:spPr bwMode="auto">
          <a:xfrm>
            <a:off x="914400" y="1447800"/>
            <a:ext cx="7697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In the early years of the war, the outlook for the Allies was grim.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1524000" y="2781300"/>
            <a:ext cx="6172200" cy="2743200"/>
          </a:xfrm>
          <a:prstGeom prst="rect">
            <a:avLst/>
          </a:prstGeo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16422" name="Group 38"/>
          <p:cNvGraphicFramePr>
            <a:graphicFrameLocks noGrp="1"/>
          </p:cNvGraphicFramePr>
          <p:nvPr/>
        </p:nvGraphicFramePr>
        <p:xfrm>
          <a:off x="1676400" y="2781300"/>
          <a:ext cx="5867400" cy="2743200"/>
        </p:xfrm>
        <a:graphic>
          <a:graphicData uri="http://schemas.openxmlformats.org/drawingml/2006/table">
            <a:tbl>
              <a:tblPr/>
              <a:tblGrid>
                <a:gridCol w="5867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Japan’s Advantages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Dominance of the Pacific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Technologically advanced weapons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Highly motivated and well-trained military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558800" y="1287463"/>
            <a:ext cx="5459413" cy="1601787"/>
          </a:xfrm>
          <a:prstGeom prst="upArrowCallout">
            <a:avLst>
              <a:gd name="adj1" fmla="val 30549"/>
              <a:gd name="adj2" fmla="val 28292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411" name="Text Box 13"/>
          <p:cNvSpPr txBox="1">
            <a:spLocks noChangeArrowheads="1"/>
          </p:cNvSpPr>
          <p:nvPr/>
        </p:nvSpPr>
        <p:spPr bwMode="auto">
          <a:xfrm>
            <a:off x="685800" y="1371600"/>
            <a:ext cx="5730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Japanese armies quickly took </a:t>
            </a:r>
            <a:r>
              <a:rPr lang="en-US" altLang="en-US">
                <a:solidFill>
                  <a:srgbClr val="0033CC"/>
                </a:solidFill>
              </a:rPr>
              <a:t>Guam, Wake Island, and Hong Kong.</a:t>
            </a: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 rot="5400000" flipH="1">
            <a:off x="1599406" y="1981994"/>
            <a:ext cx="2820988" cy="4953000"/>
          </a:xfrm>
          <a:prstGeom prst="upArrowCallout">
            <a:avLst>
              <a:gd name="adj1" fmla="val 19815"/>
              <a:gd name="adj2" fmla="val 20972"/>
              <a:gd name="adj3" fmla="val 26109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62000" y="3200400"/>
            <a:ext cx="3505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Then they moved into the </a:t>
            </a:r>
            <a:r>
              <a:rPr lang="en-US" altLang="en-US" sz="2000">
                <a:solidFill>
                  <a:srgbClr val="0033CC"/>
                </a:solidFill>
              </a:rPr>
              <a:t>Philippines,</a:t>
            </a:r>
            <a:r>
              <a:rPr lang="en-US" altLang="en-US" sz="2000"/>
              <a:t> forcing American General </a:t>
            </a:r>
            <a:r>
              <a:rPr lang="en-US" altLang="en-US" sz="2000" b="1">
                <a:solidFill>
                  <a:srgbClr val="FF0000"/>
                </a:solidFill>
              </a:rPr>
              <a:t>Douglas MacArthur</a:t>
            </a:r>
            <a:r>
              <a:rPr lang="en-US" altLang="en-US" sz="2000"/>
              <a:t> to retreat.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The troops were surrounded, trapped.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562600" y="3048000"/>
            <a:ext cx="3124200" cy="2824163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943600" y="3200400"/>
            <a:ext cx="2667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After a terrible </a:t>
            </a:r>
            <a:r>
              <a:rPr lang="en-US" altLang="en-US" sz="2000">
                <a:solidFill>
                  <a:srgbClr val="0033CC"/>
                </a:solidFill>
              </a:rPr>
              <a:t>siege,</a:t>
            </a:r>
            <a:r>
              <a:rPr lang="en-US" altLang="en-US" sz="2000"/>
              <a:t> thousands died when they were forced to walk to prison camps during the </a:t>
            </a:r>
            <a:r>
              <a:rPr lang="en-US" altLang="en-US" sz="2000" b="1">
                <a:solidFill>
                  <a:srgbClr val="FF0000"/>
                </a:solidFill>
              </a:rPr>
              <a:t>Bataan Death March.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800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Japanese Aggression, December 1941–June 1942</a:t>
            </a:r>
          </a:p>
        </p:txBody>
      </p:sp>
      <p:pic>
        <p:nvPicPr>
          <p:cNvPr id="19459" name="Picture 3" descr="ch23_maps_us_se_p079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876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867400" y="2819400"/>
            <a:ext cx="2590800" cy="3124200"/>
          </a:xfrm>
          <a:prstGeom prst="rect">
            <a:avLst/>
          </a:prstGeom>
          <a:gradFill rotWithShape="0">
            <a:gsLst>
              <a:gs pos="0">
                <a:srgbClr val="FED27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746125" y="1524000"/>
            <a:ext cx="7712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With hopes for a quick victory fading, </a:t>
            </a:r>
            <a:r>
              <a:rPr lang="en-US" altLang="en-US">
                <a:solidFill>
                  <a:srgbClr val="0033CC"/>
                </a:solidFill>
              </a:rPr>
              <a:t>Americans finally got some good news.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 rot="5400000" flipH="1">
            <a:off x="2626519" y="1183481"/>
            <a:ext cx="1066800" cy="4643438"/>
          </a:xfrm>
          <a:prstGeom prst="upArrowCallout">
            <a:avLst>
              <a:gd name="adj1" fmla="val 100000"/>
              <a:gd name="adj2" fmla="val 50000"/>
              <a:gd name="adj3" fmla="val 69018"/>
              <a:gd name="adj4" fmla="val 66259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2363" dir="4557825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 rot="5400000" flipH="1">
            <a:off x="2631282" y="2783681"/>
            <a:ext cx="1066800" cy="4643437"/>
          </a:xfrm>
          <a:prstGeom prst="upArrowCallout">
            <a:avLst>
              <a:gd name="adj1" fmla="val 100000"/>
              <a:gd name="adj2" fmla="val 50000"/>
              <a:gd name="adj3" fmla="val 69018"/>
              <a:gd name="adj4" fmla="val 66259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990600" y="3124200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Colonel</a:t>
            </a:r>
            <a:r>
              <a:rPr lang="en-US" altLang="en-US">
                <a:solidFill>
                  <a:srgbClr val="0033CC"/>
                </a:solidFill>
              </a:rPr>
              <a:t> James Doolittle’s surprise raid</a:t>
            </a:r>
            <a:r>
              <a:rPr lang="en-US" altLang="en-US"/>
              <a:t> on Tokyo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990600" y="4691063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American victory at the </a:t>
            </a:r>
            <a:r>
              <a:rPr lang="en-US" altLang="en-US" b="1">
                <a:solidFill>
                  <a:srgbClr val="FF0000"/>
                </a:solidFill>
              </a:rPr>
              <a:t>Battle of Coral Sea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248400" y="2971800"/>
            <a:ext cx="19970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A long fight lay ahead, but the darkest days of 1942 seemed to be over.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838200" y="1828800"/>
            <a:ext cx="68738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Explain why Japan decided to attack Pearl Harbor, and describe the attack itself.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Outline how the United States mobilized for war after the attack on Pearl Harbor.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Summarize the course of the war in the Pacific through the summer of 1942.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828800"/>
            <a:ext cx="7620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Hideki Tojo </a:t>
            </a:r>
            <a:r>
              <a:rPr lang="en-US" altLang="en-US" b="1"/>
              <a:t>−</a:t>
            </a:r>
            <a:r>
              <a:rPr lang="en-US" altLang="en-US"/>
              <a:t> Japanese general and prime minister during World War II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Pearl Harbor </a:t>
            </a:r>
            <a:r>
              <a:rPr lang="en-US" altLang="en-US" b="1"/>
              <a:t>−</a:t>
            </a:r>
            <a:r>
              <a:rPr lang="en-US" altLang="en-US"/>
              <a:t> site in Hawaii of the United States Navy’s main Pacific base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WAC</a:t>
            </a:r>
            <a:r>
              <a:rPr lang="en-US" altLang="en-US" b="1"/>
              <a:t> −</a:t>
            </a:r>
            <a:r>
              <a:rPr lang="en-US" altLang="en-US"/>
              <a:t> Women’s Army Corps; volunteer organization that provided clerical workers, truck drivers, instructors, and lab technicians for the army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Douglas MacArthur </a:t>
            </a:r>
            <a:r>
              <a:rPr lang="en-US" altLang="en-US" b="1"/>
              <a:t>−</a:t>
            </a:r>
            <a:r>
              <a:rPr lang="en-US" altLang="en-US"/>
              <a:t> general who served as commander of United States Army forces in Asia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28800"/>
            <a:ext cx="77724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spcBef>
                <a:spcPct val="0"/>
              </a:spcBef>
              <a:spcAft>
                <a:spcPct val="60000"/>
              </a:spcAft>
              <a:buSzPct val="80000"/>
            </a:pPr>
            <a:r>
              <a:rPr lang="en-US" altLang="en-US" sz="2200" b="1" smtClean="0">
                <a:solidFill>
                  <a:srgbClr val="FF0000"/>
                </a:solidFill>
                <a:latin typeface="Verdana" pitchFamily="1" charset="0"/>
              </a:rPr>
              <a:t>Bataan Death March </a:t>
            </a:r>
            <a:r>
              <a:rPr lang="en-US" altLang="en-US" sz="2200" b="1" smtClean="0">
                <a:latin typeface="Verdana" pitchFamily="1" charset="0"/>
              </a:rPr>
              <a:t>−</a:t>
            </a:r>
            <a:r>
              <a:rPr lang="en-US" altLang="en-US" sz="2200" smtClean="0">
                <a:latin typeface="Verdana" pitchFamily="1" charset="0"/>
              </a:rPr>
              <a:t> grueling march in which Japanese troops forced sick and malnourished prisoners of war to walk more than 60 miles to prison camps</a:t>
            </a:r>
          </a:p>
          <a:p>
            <a:pPr marL="231775" indent="-231775" eaLnBrk="1" hangingPunct="1">
              <a:spcBef>
                <a:spcPct val="0"/>
              </a:spcBef>
              <a:spcAft>
                <a:spcPct val="60000"/>
              </a:spcAft>
              <a:buSzPct val="80000"/>
            </a:pPr>
            <a:r>
              <a:rPr lang="en-US" altLang="en-US" sz="2200" b="1" smtClean="0">
                <a:solidFill>
                  <a:srgbClr val="FF0000"/>
                </a:solidFill>
                <a:latin typeface="Verdana" pitchFamily="1" charset="0"/>
              </a:rPr>
              <a:t>Battle of Coral Sea </a:t>
            </a:r>
            <a:r>
              <a:rPr lang="en-US" altLang="en-US" sz="2200" b="1" smtClean="0">
                <a:latin typeface="Verdana" pitchFamily="1" charset="0"/>
              </a:rPr>
              <a:t>− </a:t>
            </a:r>
            <a:r>
              <a:rPr lang="en-US" altLang="en-US" sz="2200" smtClean="0">
                <a:latin typeface="Verdana" pitchFamily="1" charset="0"/>
              </a:rPr>
              <a:t>battle that provided a strategic American victory and marked the key role of aircraft carriers and fighter planes in the war in the Pacific</a:t>
            </a:r>
          </a:p>
        </p:txBody>
      </p:sp>
      <p:sp>
        <p:nvSpPr>
          <p:cNvPr id="6147" name="Text Box 17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719263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How did the United States react to the Japanese attack on Pearl Harbor? </a:t>
            </a:r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1216025" y="2819400"/>
            <a:ext cx="6400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 surprise attack on the American naval base at Pearl Harbor, Hawaii, ended the debate between isolationists and interventionists.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United States was going to war. </a:t>
            </a:r>
          </a:p>
        </p:txBody>
      </p:sp>
      <p:pic>
        <p:nvPicPr>
          <p:cNvPr id="7172" name="Picture 4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9"/>
          <p:cNvSpPr txBox="1">
            <a:spLocks noChangeArrowheads="1"/>
          </p:cNvSpPr>
          <p:nvPr/>
        </p:nvSpPr>
        <p:spPr bwMode="auto">
          <a:xfrm>
            <a:off x="762000" y="1274763"/>
            <a:ext cx="78501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Tensions mounted as Japan continued its march into new lands, gaining territory and valuable natural resources.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5400000" flipH="1">
            <a:off x="1447800" y="2362200"/>
            <a:ext cx="2819400" cy="4038600"/>
          </a:xfrm>
          <a:prstGeom prst="upArrowCallout">
            <a:avLst>
              <a:gd name="adj1" fmla="val 19815"/>
              <a:gd name="adj2" fmla="val 20972"/>
              <a:gd name="adj3" fmla="val 21301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14400" y="3276600"/>
            <a:ext cx="3124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Roosevelt </a:t>
            </a:r>
            <a:r>
              <a:rPr lang="en-US" altLang="en-US" sz="2000">
                <a:solidFill>
                  <a:srgbClr val="0033CC"/>
                </a:solidFill>
              </a:rPr>
              <a:t>condemned Japanese aggression.</a:t>
            </a:r>
          </a:p>
          <a:p>
            <a:pPr eaLnBrk="1" hangingPunct="1"/>
            <a:endParaRPr lang="en-US" altLang="en-US" sz="200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sz="2000"/>
              <a:t>He worked to slow Japan’s expansion with an </a:t>
            </a:r>
            <a:r>
              <a:rPr lang="en-US" altLang="en-US" sz="2000">
                <a:solidFill>
                  <a:srgbClr val="0033CC"/>
                </a:solidFill>
              </a:rPr>
              <a:t>embargo.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953000" y="2895600"/>
            <a:ext cx="3429000" cy="28956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257800" y="3124200"/>
            <a:ext cx="2895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Angered by American interference, Prime Minister </a:t>
            </a:r>
            <a:r>
              <a:rPr lang="en-US" altLang="en-US" sz="2000" b="1">
                <a:solidFill>
                  <a:srgbClr val="FF0000"/>
                </a:solidFill>
              </a:rPr>
              <a:t>Hideki Tojo</a:t>
            </a:r>
            <a:r>
              <a:rPr lang="en-US" altLang="en-US" sz="2000"/>
              <a:t> decided it was time to </a:t>
            </a:r>
            <a:r>
              <a:rPr lang="en-US" altLang="en-US" sz="2000">
                <a:solidFill>
                  <a:srgbClr val="0033CC"/>
                </a:solidFill>
              </a:rPr>
              <a:t>eliminate the U.S. presence in the Pacific.</a:t>
            </a:r>
          </a:p>
          <a:p>
            <a:pPr eaLnBrk="1" hangingPunct="1"/>
            <a:endParaRPr lang="en-US" altLang="en-US" sz="20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1066800" y="1143000"/>
            <a:ext cx="7239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On December 7, 1941, Japanese fighter pilots attacked the American naval base at </a:t>
            </a:r>
            <a:r>
              <a:rPr lang="en-US" altLang="en-US" b="1">
                <a:solidFill>
                  <a:srgbClr val="FF0000"/>
                </a:solidFill>
              </a:rPr>
              <a:t>Pearl Harbor,</a:t>
            </a:r>
            <a:r>
              <a:rPr lang="en-US" altLang="en-US" b="1"/>
              <a:t> Hawaii. </a:t>
            </a:r>
          </a:p>
        </p:txBody>
      </p:sp>
      <p:pic>
        <p:nvPicPr>
          <p:cNvPr id="4" name="Picture 3" descr="ch23_images_hsus_se_p07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11413"/>
            <a:ext cx="6858000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5"/>
          <p:cNvSpPr txBox="1">
            <a:spLocks noChangeArrowheads="1"/>
          </p:cNvSpPr>
          <p:nvPr/>
        </p:nvSpPr>
        <p:spPr bwMode="auto">
          <a:xfrm>
            <a:off x="6934200" y="2500313"/>
            <a:ext cx="19050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United States suffered </a:t>
            </a:r>
            <a:r>
              <a:rPr lang="en-US" altLang="en-US">
                <a:solidFill>
                  <a:srgbClr val="0033CC"/>
                </a:solidFill>
              </a:rPr>
              <a:t>terrible losses.</a:t>
            </a:r>
            <a:r>
              <a:rPr lang="en-US" altLang="en-US"/>
              <a:t> </a:t>
            </a:r>
          </a:p>
        </p:txBody>
      </p:sp>
      <p:pic>
        <p:nvPicPr>
          <p:cNvPr id="10243" name="Picture 3" descr="ch23_maps_us_se_p079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64277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457200" y="1143000"/>
            <a:ext cx="3578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Damage at Pearl Harbor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 rot="5400000" flipH="1">
            <a:off x="1143000" y="1905000"/>
            <a:ext cx="3429000" cy="3581400"/>
          </a:xfrm>
          <a:prstGeom prst="upArrowCallout">
            <a:avLst>
              <a:gd name="adj1" fmla="val 13417"/>
              <a:gd name="adj2" fmla="val 12500"/>
              <a:gd name="adj3" fmla="val 16958"/>
              <a:gd name="adj4" fmla="val 80181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371600" y="2590800"/>
            <a:ext cx="23018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After the attack, the United States declared war on Japan.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8200" y="1981200"/>
            <a:ext cx="3429000" cy="3429000"/>
            <a:chOff x="4648200" y="1981200"/>
            <a:chExt cx="3429000" cy="342900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rot="16200000" flipH="1">
              <a:off x="4648200" y="1981200"/>
              <a:ext cx="3429000" cy="3429000"/>
            </a:xfrm>
            <a:prstGeom prst="upArrowCallout">
              <a:avLst>
                <a:gd name="adj1" fmla="val 13417"/>
                <a:gd name="adj2" fmla="val 12500"/>
                <a:gd name="adj3" fmla="val 16954"/>
                <a:gd name="adj4" fmla="val 79856"/>
              </a:avLst>
            </a:prstGeom>
            <a:gradFill rotWithShape="1">
              <a:gsLst>
                <a:gs pos="0">
                  <a:srgbClr val="FFC000">
                    <a:alpha val="50000"/>
                  </a:srgbClr>
                </a:gs>
                <a:gs pos="100000">
                  <a:schemeClr val="bg1"/>
                </a:gs>
              </a:gsLst>
              <a:lin ang="135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270" name="Text Box 7"/>
            <p:cNvSpPr txBox="1">
              <a:spLocks noChangeArrowheads="1"/>
            </p:cNvSpPr>
            <p:nvPr/>
          </p:nvSpPr>
          <p:spPr bwMode="auto">
            <a:xfrm>
              <a:off x="5638800" y="2514600"/>
              <a:ext cx="2149475" cy="210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33CC"/>
                  </a:solidFill>
                </a:rPr>
                <a:t>Japan’s allies, Germany and Italy, then declared war on the United States.</a:t>
              </a:r>
              <a:endParaRPr lang="en-US" altLang="en-US" dirty="0">
                <a:solidFill>
                  <a:srgbClr val="0033CC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 Slide">
  <a:themeElements>
    <a:clrScheme name="Star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tent Slide">
  <a:themeElements>
    <a:clrScheme name="1_Conten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ten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693</Words>
  <Application>Microsoft Office PowerPoint</Application>
  <PresentationFormat>On-screen Show (4:3)</PresentationFormat>
  <Paragraphs>77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Verdana</vt:lpstr>
      <vt:lpstr>Arial</vt:lpstr>
      <vt:lpstr>Start Slide</vt:lpstr>
      <vt:lpstr>1_Content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85</cp:revision>
  <cp:lastPrinted>2008-05-21T18:42:16Z</cp:lastPrinted>
  <dcterms:created xsi:type="dcterms:W3CDTF">2008-06-11T20:35:12Z</dcterms:created>
  <dcterms:modified xsi:type="dcterms:W3CDTF">2019-01-31T18:11:55Z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