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3" r:id="rId2"/>
  </p:sldMasterIdLst>
  <p:notesMasterIdLst>
    <p:notesMasterId r:id="rId18"/>
  </p:notesMasterIdLst>
  <p:handoutMasterIdLst>
    <p:handoutMasterId r:id="rId19"/>
  </p:handoutMasterIdLst>
  <p:sldIdLst>
    <p:sldId id="713" r:id="rId3"/>
    <p:sldId id="730" r:id="rId4"/>
    <p:sldId id="738" r:id="rId5"/>
    <p:sldId id="728" r:id="rId6"/>
    <p:sldId id="729" r:id="rId7"/>
    <p:sldId id="741" r:id="rId8"/>
    <p:sldId id="742" r:id="rId9"/>
    <p:sldId id="715" r:id="rId10"/>
    <p:sldId id="714" r:id="rId11"/>
    <p:sldId id="743" r:id="rId12"/>
    <p:sldId id="720" r:id="rId13"/>
    <p:sldId id="732" r:id="rId14"/>
    <p:sldId id="744" r:id="rId15"/>
    <p:sldId id="734" r:id="rId16"/>
    <p:sldId id="725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  <a:srgbClr val="F8F64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51" autoAdjust="0"/>
    <p:restoredTop sz="94590" autoAdjust="0"/>
  </p:normalViewPr>
  <p:slideViewPr>
    <p:cSldViewPr>
      <p:cViewPr varScale="1">
        <p:scale>
          <a:sx n="103" d="100"/>
          <a:sy n="103" d="100"/>
        </p:scale>
        <p:origin x="-282" y="-90"/>
      </p:cViewPr>
      <p:guideLst>
        <p:guide orient="horz" pos="720"/>
        <p:guide orient="horz" pos="1152"/>
        <p:guide pos="528"/>
        <p:guide pos="288"/>
        <p:guide pos="5232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1828"/>
    </p:cViewPr>
  </p:sorterViewPr>
  <p:notesViewPr>
    <p:cSldViewPr>
      <p:cViewPr varScale="1">
        <p:scale>
          <a:sx n="56" d="100"/>
          <a:sy n="56" d="100"/>
        </p:scale>
        <p:origin x="-172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193B284-063E-4E47-A6D5-3C8BB33C3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74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E96B28A-4145-4D95-9BA4-20CC6299F8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686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4BF3FDFF-B14C-4AC6-AADF-0C1FC9E5D3E3}" type="slidenum">
              <a:rPr lang="en-US" altLang="en-US" sz="1200" smtClean="0">
                <a:latin typeface="Arial" charset="0"/>
              </a:rPr>
              <a:pPr eaLnBrk="1" hangingPunct="1"/>
              <a:t>1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algn="r" eaLnBrk="1" hangingPunct="1"/>
            <a:fld id="{218DBE89-4967-4018-BBC5-E97030D8AB47}" type="slidenum">
              <a:rPr lang="en-US" altLang="en-US" sz="1200">
                <a:latin typeface="Arial" charset="0"/>
              </a:rPr>
              <a:pPr algn="r" eaLnBrk="1" hangingPunct="1"/>
              <a:t>10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1295400" y="48768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 sz="14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E40EE0BA-12BA-418E-A5E0-C42DAAB5E490}" type="slidenum">
              <a:rPr lang="en-US" altLang="en-US" sz="1200" smtClean="0">
                <a:latin typeface="Arial" charset="0"/>
              </a:rPr>
              <a:pPr eaLnBrk="1" hangingPunct="1"/>
              <a:t>11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1203325" y="46593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 sz="14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47C21839-3510-4131-88EB-F205F7D6BE05}" type="slidenum">
              <a:rPr lang="en-US" altLang="en-US" sz="1200" smtClean="0">
                <a:latin typeface="Arial" charset="0"/>
              </a:rPr>
              <a:pPr eaLnBrk="1" hangingPunct="1"/>
              <a:t>12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421063" y="50800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 sz="14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algn="r" eaLnBrk="1" hangingPunct="1"/>
            <a:fld id="{439BA911-D73E-4EB9-9A9F-E9520CA26CE7}" type="slidenum">
              <a:rPr lang="en-US" altLang="en-US" sz="1200">
                <a:latin typeface="Arial" charset="0"/>
              </a:rPr>
              <a:pPr algn="r" eaLnBrk="1" hangingPunct="1"/>
              <a:t>13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BC2AF5DB-9B72-4D8B-8FF5-B7E02B469FCD}" type="slidenum">
              <a:rPr lang="en-US" altLang="en-US" sz="1200" smtClean="0">
                <a:latin typeface="Arial" charset="0"/>
              </a:rPr>
              <a:pPr eaLnBrk="1" hangingPunct="1"/>
              <a:t>14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7980D8CA-8651-4740-A610-A1A71EEEFB7C}" type="slidenum">
              <a:rPr lang="en-US" altLang="en-US" sz="1200" smtClean="0">
                <a:latin typeface="Arial" charset="0"/>
              </a:rPr>
              <a:pPr eaLnBrk="1" hangingPunct="1"/>
              <a:t>15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 sz="14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159406E4-6DEB-419D-BBE4-37C3C90C562D}" type="slidenum">
              <a:rPr lang="en-US" altLang="en-US" sz="1200" smtClean="0">
                <a:latin typeface="Arial" charset="0"/>
              </a:rPr>
              <a:pPr eaLnBrk="1" hangingPunct="1"/>
              <a:t>2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759EC125-127F-4EF3-986E-F5BB2B9343F9}" type="slidenum">
              <a:rPr lang="en-US" altLang="en-US" sz="1200" smtClean="0">
                <a:latin typeface="Arial" charset="0"/>
              </a:rPr>
              <a:pPr eaLnBrk="1" hangingPunct="1"/>
              <a:t>3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17310614-49E0-4DDC-82D1-6CBC649CDAC9}" type="slidenum">
              <a:rPr lang="en-US" altLang="en-US" sz="1200" smtClean="0">
                <a:latin typeface="Arial" charset="0"/>
              </a:rPr>
              <a:pPr eaLnBrk="1" hangingPunct="1"/>
              <a:t>4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8A4725D3-DA6E-408B-8A1F-A01199031AD3}" type="slidenum">
              <a:rPr lang="en-US" altLang="en-US" sz="1200" smtClean="0">
                <a:latin typeface="Arial" charset="0"/>
              </a:rPr>
              <a:pPr eaLnBrk="1" hangingPunct="1"/>
              <a:t>5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algn="r" eaLnBrk="1" hangingPunct="1"/>
            <a:fld id="{B58F31B4-F35F-4008-B41A-FDE45B04B5EC}" type="slidenum">
              <a:rPr lang="en-US" altLang="en-US" sz="1200">
                <a:latin typeface="Arial" charset="0"/>
              </a:rPr>
              <a:pPr algn="r" eaLnBrk="1" hangingPunct="1"/>
              <a:t>6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algn="r" eaLnBrk="1" hangingPunct="1"/>
            <a:fld id="{30371309-F7CB-4EAE-B76C-D5BFA399E1C3}" type="slidenum">
              <a:rPr lang="en-US" altLang="en-US" sz="1200">
                <a:latin typeface="Arial" charset="0"/>
              </a:rPr>
              <a:pPr algn="r" eaLnBrk="1" hangingPunct="1"/>
              <a:t>7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1203325" y="46593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 sz="14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5D886F4B-9732-470F-AC1F-BE55DD9BBE0C}" type="slidenum">
              <a:rPr lang="en-US" altLang="en-US" sz="1200" smtClean="0">
                <a:latin typeface="Arial" charset="0"/>
              </a:rPr>
              <a:pPr eaLnBrk="1" hangingPunct="1"/>
              <a:t>8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1203325" y="46593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 sz="14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3BD6C384-A815-400A-9235-AFAF9766F83E}" type="slidenum">
              <a:rPr lang="en-US" altLang="en-US" sz="1200" smtClean="0">
                <a:latin typeface="Arial" charset="0"/>
              </a:rPr>
              <a:pPr eaLnBrk="1" hangingPunct="1"/>
              <a:t>9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1295400" y="48768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 sz="14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1261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96869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E_PP_background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510338"/>
            <a:ext cx="3571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 userDrawn="1"/>
        </p:nvSpPr>
        <p:spPr bwMode="auto">
          <a:xfrm>
            <a:off x="228600" y="6505575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B3F1FF"/>
                </a:solidFill>
                <a:latin typeface="Arial" charset="0"/>
                <a:cs typeface="+mn-cs"/>
              </a:rPr>
              <a:t>The Cold War Begins</a:t>
            </a:r>
          </a:p>
        </p:txBody>
      </p:sp>
      <p:pic>
        <p:nvPicPr>
          <p:cNvPr id="1031" name="Picture 14" descr="PE_PP_background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510338"/>
            <a:ext cx="357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3"/>
          <p:cNvSpPr txBox="1">
            <a:spLocks noChangeArrowheads="1"/>
          </p:cNvSpPr>
          <p:nvPr userDrawn="1"/>
        </p:nvSpPr>
        <p:spPr bwMode="auto">
          <a:xfrm>
            <a:off x="0" y="6505575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B3F1FF"/>
                </a:solidFill>
                <a:latin typeface="Arial" charset="0"/>
                <a:cs typeface="+mn-cs"/>
              </a:rPr>
              <a:t>The Allies Turn the Tide</a:t>
            </a:r>
          </a:p>
        </p:txBody>
      </p:sp>
      <p:sp>
        <p:nvSpPr>
          <p:cNvPr id="19" name="Text Box 18"/>
          <p:cNvSpPr txBox="1">
            <a:spLocks noChangeArrowheads="1"/>
          </p:cNvSpPr>
          <p:nvPr userDrawn="1"/>
        </p:nvSpPr>
        <p:spPr bwMode="auto">
          <a:xfrm>
            <a:off x="381000" y="492125"/>
            <a:ext cx="7953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 dirty="0">
                <a:solidFill>
                  <a:srgbClr val="003CB4"/>
                </a:solidFill>
                <a:latin typeface="Arial" charset="0"/>
                <a:cs typeface="+mn-cs"/>
              </a:rPr>
              <a:t>Section </a:t>
            </a:r>
            <a:r>
              <a:rPr lang="en-US" sz="1600" b="1" dirty="0">
                <a:solidFill>
                  <a:srgbClr val="003CB4"/>
                </a:solidFill>
                <a:latin typeface="Arial" charset="0"/>
                <a:cs typeface="+mn-cs"/>
              </a:rPr>
              <a:t>1</a:t>
            </a:r>
          </a:p>
        </p:txBody>
      </p:sp>
      <p:pic>
        <p:nvPicPr>
          <p:cNvPr id="1036" name="Picture 20" descr="USH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241300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PE_PP_background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510338"/>
            <a:ext cx="3571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 userDrawn="1"/>
        </p:nvSpPr>
        <p:spPr bwMode="auto">
          <a:xfrm>
            <a:off x="228600" y="6505575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B3F1FF"/>
                </a:solidFill>
                <a:latin typeface="Arial" charset="0"/>
                <a:cs typeface="+mn-cs"/>
              </a:rPr>
              <a:t>The Cold War Begins</a:t>
            </a:r>
          </a:p>
        </p:txBody>
      </p:sp>
      <p:pic>
        <p:nvPicPr>
          <p:cNvPr id="2055" name="Picture 14" descr="PE_PP_background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510338"/>
            <a:ext cx="357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3"/>
          <p:cNvSpPr txBox="1">
            <a:spLocks noChangeArrowheads="1"/>
          </p:cNvSpPr>
          <p:nvPr userDrawn="1"/>
        </p:nvSpPr>
        <p:spPr bwMode="auto">
          <a:xfrm>
            <a:off x="0" y="6505575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B3F1FF"/>
                </a:solidFill>
                <a:latin typeface="Arial" charset="0"/>
                <a:cs typeface="+mn-cs"/>
              </a:rPr>
              <a:t>The Allies Turn the Tide</a:t>
            </a:r>
          </a:p>
        </p:txBody>
      </p:sp>
      <p:sp>
        <p:nvSpPr>
          <p:cNvPr id="19" name="Text Box 18"/>
          <p:cNvSpPr txBox="1">
            <a:spLocks noChangeArrowheads="1"/>
          </p:cNvSpPr>
          <p:nvPr userDrawn="1"/>
        </p:nvSpPr>
        <p:spPr bwMode="auto">
          <a:xfrm>
            <a:off x="381000" y="492125"/>
            <a:ext cx="7953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 dirty="0">
                <a:solidFill>
                  <a:srgbClr val="003CB4"/>
                </a:solidFill>
                <a:latin typeface="Arial" charset="0"/>
                <a:cs typeface="+mn-cs"/>
              </a:rPr>
              <a:t>Section </a:t>
            </a:r>
            <a:r>
              <a:rPr lang="en-US" sz="1600" b="1" dirty="0">
                <a:solidFill>
                  <a:srgbClr val="003CB4"/>
                </a:solidFill>
                <a:latin typeface="Arial" charset="0"/>
                <a:cs typeface="+mn-cs"/>
              </a:rPr>
              <a:t>1</a:t>
            </a:r>
          </a:p>
        </p:txBody>
      </p:sp>
      <p:pic>
        <p:nvPicPr>
          <p:cNvPr id="2061" name="Picture 20" descr="USH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241300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838200" y="1828800"/>
            <a:ext cx="69500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Aft>
                <a:spcPct val="100000"/>
              </a:spcAft>
              <a:buFontTx/>
              <a:buChar char="•"/>
            </a:pPr>
            <a:r>
              <a:rPr lang="en-US" altLang="en-US" dirty="0"/>
              <a:t>Analyze the reasons for and impact of the Allies’ “Europe First” strategy.</a:t>
            </a:r>
          </a:p>
          <a:p>
            <a:pPr eaLnBrk="1" hangingPunct="1">
              <a:spcAft>
                <a:spcPct val="100000"/>
              </a:spcAft>
              <a:buFontTx/>
              <a:buChar char="•"/>
            </a:pPr>
            <a:r>
              <a:rPr lang="en-US" altLang="en-US" dirty="0"/>
              <a:t>Explain why the battles of Stalingrad and Midway were major turning points in the war.</a:t>
            </a:r>
          </a:p>
          <a:p>
            <a:pPr eaLnBrk="1" hangingPunct="1">
              <a:spcAft>
                <a:spcPct val="100000"/>
              </a:spcAft>
              <a:buFontTx/>
              <a:buChar char="•"/>
            </a:pPr>
            <a:r>
              <a:rPr lang="en-US" altLang="en-US" dirty="0"/>
              <a:t>Discuss how the Allies put increasing pressure on the Axis in North Africa and Europe. </a:t>
            </a:r>
          </a:p>
        </p:txBody>
      </p:sp>
      <p:sp>
        <p:nvSpPr>
          <p:cNvPr id="4099" name="Rectangle 14"/>
          <p:cNvSpPr>
            <a:spLocks noChangeArrowheads="1"/>
          </p:cNvSpPr>
          <p:nvPr/>
        </p:nvSpPr>
        <p:spPr bwMode="auto">
          <a:xfrm>
            <a:off x="1685925" y="45942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 sz="1400"/>
          </a:p>
        </p:txBody>
      </p:sp>
      <p:sp>
        <p:nvSpPr>
          <p:cNvPr id="4100" name="Rectangle 20"/>
          <p:cNvSpPr>
            <a:spLocks noChangeArrowheads="1"/>
          </p:cNvSpPr>
          <p:nvPr/>
        </p:nvSpPr>
        <p:spPr bwMode="auto">
          <a:xfrm>
            <a:off x="457200" y="114300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u="sng"/>
              <a:t>Objectives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2"/>
          <p:cNvSpPr>
            <a:spLocks noChangeArrowheads="1"/>
          </p:cNvSpPr>
          <p:nvPr/>
        </p:nvSpPr>
        <p:spPr bwMode="auto">
          <a:xfrm>
            <a:off x="1736725" y="4343400"/>
            <a:ext cx="5807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/>
              <a:t>     </a:t>
            </a:r>
          </a:p>
        </p:txBody>
      </p:sp>
      <p:sp>
        <p:nvSpPr>
          <p:cNvPr id="50179" name="Text Box 20"/>
          <p:cNvSpPr txBox="1">
            <a:spLocks noChangeArrowheads="1"/>
          </p:cNvSpPr>
          <p:nvPr/>
        </p:nvSpPr>
        <p:spPr bwMode="auto">
          <a:xfrm>
            <a:off x="762000" y="5257800"/>
            <a:ext cx="6934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Patton eventually defeated Rommel’s</a:t>
            </a:r>
            <a:r>
              <a:rPr lang="en-US" altLang="en-US"/>
              <a:t> </a:t>
            </a:r>
            <a:r>
              <a:rPr lang="en-US" altLang="en-US">
                <a:solidFill>
                  <a:srgbClr val="0033CC"/>
                </a:solidFill>
              </a:rPr>
              <a:t>Afrika Korps,</a:t>
            </a:r>
            <a:r>
              <a:rPr lang="en-US" altLang="en-US"/>
              <a:t> forcing a German surrender.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762000" y="1371600"/>
            <a:ext cx="7620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Tank battles</a:t>
            </a:r>
            <a:r>
              <a:rPr lang="en-US" altLang="en-US"/>
              <a:t> dominated the fighting, pitting two </a:t>
            </a:r>
            <a:r>
              <a:rPr lang="en-US" altLang="en-US">
                <a:solidFill>
                  <a:srgbClr val="0033CC"/>
                </a:solidFill>
              </a:rPr>
              <a:t>brilliant tank strategists</a:t>
            </a:r>
            <a:r>
              <a:rPr lang="en-US" altLang="en-US"/>
              <a:t> against each other.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 rot="5400000" flipH="1">
            <a:off x="1866900" y="2247900"/>
            <a:ext cx="2286000" cy="2971800"/>
          </a:xfrm>
          <a:prstGeom prst="upArrowCallout">
            <a:avLst>
              <a:gd name="adj1" fmla="val 20935"/>
              <a:gd name="adj2" fmla="val 20519"/>
              <a:gd name="adj3" fmla="val 20577"/>
              <a:gd name="adj4" fmla="val 73338"/>
            </a:avLst>
          </a:prstGeom>
          <a:gradFill rotWithShape="1">
            <a:gsLst>
              <a:gs pos="0">
                <a:srgbClr val="00B0F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34" charset="0"/>
              <a:cs typeface="+mn-cs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 rot="16200000" flipH="1">
            <a:off x="4876800" y="2286000"/>
            <a:ext cx="2209800" cy="2971800"/>
          </a:xfrm>
          <a:prstGeom prst="upArrowCallout">
            <a:avLst>
              <a:gd name="adj1" fmla="val 19935"/>
              <a:gd name="adj2" fmla="val 20019"/>
              <a:gd name="adj3" fmla="val 21766"/>
              <a:gd name="adj4" fmla="val 73338"/>
            </a:avLst>
          </a:prstGeom>
          <a:gradFill rotWithShape="1">
            <a:gsLst>
              <a:gs pos="0">
                <a:srgbClr val="FFC00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latin typeface="Verdana" pitchFamily="34" charset="0"/>
              <a:cs typeface="+mn-cs"/>
            </a:endParaRP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1828800" y="2971800"/>
            <a:ext cx="17684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/>
              <a:t>American General </a:t>
            </a:r>
            <a:r>
              <a:rPr lang="en-US" altLang="en-US" sz="2000" b="1">
                <a:solidFill>
                  <a:srgbClr val="FF0000"/>
                </a:solidFill>
              </a:rPr>
              <a:t>George S. Patton, Jr.</a:t>
            </a: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5505450" y="2895600"/>
            <a:ext cx="19208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/>
              <a:t>German General </a:t>
            </a:r>
            <a:r>
              <a:rPr lang="en-US" altLang="en-US" sz="2000">
                <a:solidFill>
                  <a:srgbClr val="0033CC"/>
                </a:solidFill>
              </a:rPr>
              <a:t>Erwin Rommel, the “Desert Fox”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29"/>
          <p:cNvSpPr txBox="1">
            <a:spLocks noChangeArrowheads="1"/>
          </p:cNvSpPr>
          <p:nvPr/>
        </p:nvSpPr>
        <p:spPr bwMode="auto">
          <a:xfrm>
            <a:off x="5105400" y="1981200"/>
            <a:ext cx="2895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8738" indent="-58738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Aft>
                <a:spcPct val="50000"/>
              </a:spcAft>
            </a:pPr>
            <a:r>
              <a:rPr lang="en-US" altLang="en-US"/>
              <a:t>The campaign </a:t>
            </a:r>
            <a:r>
              <a:rPr lang="en-US" altLang="en-US">
                <a:solidFill>
                  <a:srgbClr val="0033CC"/>
                </a:solidFill>
              </a:rPr>
              <a:t>ended the rule of Benito Mussolini.</a:t>
            </a:r>
          </a:p>
          <a:p>
            <a:pPr eaLnBrk="1" hangingPunct="1"/>
            <a:endParaRPr lang="en-US" altLang="en-US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 rot="5400000" flipH="1">
            <a:off x="1638300" y="723900"/>
            <a:ext cx="2514600" cy="3962400"/>
          </a:xfrm>
          <a:prstGeom prst="upArrowCallout">
            <a:avLst>
              <a:gd name="adj1" fmla="val 19815"/>
              <a:gd name="adj2" fmla="val 20972"/>
              <a:gd name="adj3" fmla="val 20448"/>
              <a:gd name="adj4" fmla="val 81111"/>
            </a:avLst>
          </a:prstGeom>
          <a:gradFill rotWithShape="1">
            <a:gsLst>
              <a:gs pos="0">
                <a:srgbClr val="83D7E5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>
              <a:latin typeface="Verdana" pitchFamily="34" charset="0"/>
              <a:cs typeface="+mn-cs"/>
            </a:endParaRPr>
          </a:p>
        </p:txBody>
      </p:sp>
      <p:sp>
        <p:nvSpPr>
          <p:cNvPr id="14340" name="Text Box 15"/>
          <p:cNvSpPr txBox="1">
            <a:spLocks noChangeArrowheads="1"/>
          </p:cNvSpPr>
          <p:nvPr/>
        </p:nvSpPr>
        <p:spPr bwMode="auto">
          <a:xfrm>
            <a:off x="1066800" y="1676400"/>
            <a:ext cx="29718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The Allied victory in North Africa paved the way for an </a:t>
            </a:r>
            <a:r>
              <a:rPr lang="en-US" altLang="en-US">
                <a:solidFill>
                  <a:srgbClr val="0033CC"/>
                </a:solidFill>
              </a:rPr>
              <a:t>invasion of Italy, </a:t>
            </a:r>
            <a:r>
              <a:rPr lang="en-US" altLang="en-US"/>
              <a:t>with forces</a:t>
            </a:r>
            <a:r>
              <a:rPr lang="en-US" altLang="en-US">
                <a:solidFill>
                  <a:srgbClr val="0033CC"/>
                </a:solidFill>
              </a:rPr>
              <a:t> capturing Sicily.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871538" y="4876800"/>
            <a:ext cx="7391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1249363" y="4919663"/>
            <a:ext cx="65579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/>
              <a:t>In 1943, Italy surrendered to the Allies. </a:t>
            </a:r>
          </a:p>
          <a:p>
            <a:pPr algn="ctr" eaLnBrk="1" hangingPunct="1"/>
            <a:endParaRPr lang="en-US" altLang="en-US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3"/>
          <p:cNvSpPr>
            <a:spLocks noChangeArrowheads="1"/>
          </p:cNvSpPr>
          <p:nvPr/>
        </p:nvSpPr>
        <p:spPr bwMode="auto">
          <a:xfrm>
            <a:off x="838200" y="1066800"/>
            <a:ext cx="396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 sz="2400" b="1"/>
          </a:p>
        </p:txBody>
      </p:sp>
      <p:sp>
        <p:nvSpPr>
          <p:cNvPr id="15363" name="Text Box 45"/>
          <p:cNvSpPr txBox="1">
            <a:spLocks noChangeArrowheads="1"/>
          </p:cNvSpPr>
          <p:nvPr/>
        </p:nvSpPr>
        <p:spPr bwMode="auto">
          <a:xfrm>
            <a:off x="457200" y="1143000"/>
            <a:ext cx="265906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/>
              <a:t>Allied Advances</a:t>
            </a:r>
          </a:p>
        </p:txBody>
      </p:sp>
      <p:pic>
        <p:nvPicPr>
          <p:cNvPr id="15364" name="Picture 4" descr="ch24_maps_us_se_p08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229600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1"/>
          <p:cNvSpPr>
            <a:spLocks noChangeArrowheads="1"/>
          </p:cNvSpPr>
          <p:nvPr/>
        </p:nvSpPr>
        <p:spPr bwMode="auto">
          <a:xfrm>
            <a:off x="4187825" y="4979988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 sz="1400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 rot="10792560" flipH="1">
            <a:off x="558800" y="1285875"/>
            <a:ext cx="6223000" cy="1601788"/>
          </a:xfrm>
          <a:prstGeom prst="upArrowCallout">
            <a:avLst>
              <a:gd name="adj1" fmla="val 34821"/>
              <a:gd name="adj2" fmla="val 32249"/>
              <a:gd name="adj3" fmla="val 24505"/>
              <a:gd name="adj4" fmla="val 61144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6388" name="Text Box 129"/>
          <p:cNvSpPr txBox="1">
            <a:spLocks noChangeArrowheads="1"/>
          </p:cNvSpPr>
          <p:nvPr/>
        </p:nvSpPr>
        <p:spPr bwMode="auto">
          <a:xfrm>
            <a:off x="990600" y="1371600"/>
            <a:ext cx="533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/>
              <a:t>The Allies next</a:t>
            </a:r>
            <a:r>
              <a:rPr lang="en-US" altLang="en-US" b="1">
                <a:solidFill>
                  <a:srgbClr val="0033CC"/>
                </a:solidFill>
              </a:rPr>
              <a:t> </a:t>
            </a:r>
            <a:r>
              <a:rPr lang="en-US" altLang="en-US" b="1"/>
              <a:t>took the fight to the air.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715000" y="3124200"/>
            <a:ext cx="3048000" cy="2824163"/>
            <a:chOff x="5715000" y="3124200"/>
            <a:chExt cx="3048000" cy="2824163"/>
          </a:xfrm>
        </p:grpSpPr>
        <p:sp>
          <p:nvSpPr>
            <p:cNvPr id="54278" name="Rectangle 6"/>
            <p:cNvSpPr>
              <a:spLocks noChangeArrowheads="1"/>
            </p:cNvSpPr>
            <p:nvPr/>
          </p:nvSpPr>
          <p:spPr bwMode="auto">
            <a:xfrm>
              <a:off x="5715000" y="3124200"/>
              <a:ext cx="3048000" cy="2824163"/>
            </a:xfrm>
            <a:prstGeom prst="rect">
              <a:avLst/>
            </a:prstGeom>
            <a:gradFill rotWithShape="1">
              <a:gsLst>
                <a:gs pos="0">
                  <a:srgbClr val="FFCC66">
                    <a:alpha val="75000"/>
                  </a:srgbClr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395" name="Text Box 8"/>
            <p:cNvSpPr txBox="1">
              <a:spLocks noChangeArrowheads="1"/>
            </p:cNvSpPr>
            <p:nvPr/>
          </p:nvSpPr>
          <p:spPr bwMode="auto">
            <a:xfrm>
              <a:off x="6019800" y="3962400"/>
              <a:ext cx="2514600" cy="131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1" charset="0"/>
                  <a:cs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1" charset="0"/>
                  <a:cs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1" charset="0"/>
                  <a:cs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1" charset="0"/>
                  <a:cs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1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1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1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1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1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000"/>
                <a:t>The goal was</a:t>
              </a:r>
              <a:r>
                <a:rPr lang="en-US" altLang="en-US" sz="2000" b="1"/>
                <a:t> </a:t>
              </a:r>
              <a:r>
                <a:rPr lang="en-US" altLang="en-US" sz="2000" b="1">
                  <a:solidFill>
                    <a:srgbClr val="FF0000"/>
                  </a:solidFill>
                </a:rPr>
                <a:t>unconditional surrender. </a:t>
              </a:r>
            </a:p>
            <a:p>
              <a:pPr eaLnBrk="1" hangingPunct="1"/>
              <a:endParaRPr lang="en-US" altLang="en-US" sz="20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33400" y="3124200"/>
            <a:ext cx="5105400" cy="2820988"/>
            <a:chOff x="533400" y="3124200"/>
            <a:chExt cx="5105400" cy="2820988"/>
          </a:xfrm>
        </p:grpSpPr>
        <p:sp>
          <p:nvSpPr>
            <p:cNvPr id="54277" name="AutoShape 5"/>
            <p:cNvSpPr>
              <a:spLocks noChangeArrowheads="1"/>
            </p:cNvSpPr>
            <p:nvPr/>
          </p:nvSpPr>
          <p:spPr bwMode="auto">
            <a:xfrm rot="5400000" flipH="1">
              <a:off x="1675606" y="1981994"/>
              <a:ext cx="2820988" cy="5105400"/>
            </a:xfrm>
            <a:prstGeom prst="upArrowCallout">
              <a:avLst>
                <a:gd name="adj1" fmla="val 19815"/>
                <a:gd name="adj2" fmla="val 20972"/>
                <a:gd name="adj3" fmla="val 26912"/>
                <a:gd name="adj4" fmla="val 81833"/>
              </a:avLst>
            </a:prstGeom>
            <a:gradFill rotWithShape="1">
              <a:gsLst>
                <a:gs pos="0">
                  <a:srgbClr val="83D7E5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rot="10800000" vert="eaVert" wrap="none" anchor="ctr"/>
            <a:lstStyle/>
            <a:p>
              <a:pPr algn="ctr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392" name="Text Box 7"/>
            <p:cNvSpPr txBox="1">
              <a:spLocks noChangeArrowheads="1"/>
            </p:cNvSpPr>
            <p:nvPr/>
          </p:nvSpPr>
          <p:spPr bwMode="auto">
            <a:xfrm>
              <a:off x="685800" y="4267200"/>
              <a:ext cx="3810000" cy="149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36538" indent="-236538" eaLnBrk="0" hangingPunct="0">
                <a:defRPr sz="2200">
                  <a:solidFill>
                    <a:schemeClr val="tx1"/>
                  </a:solidFill>
                  <a:latin typeface="Verdana" pitchFamily="1" charset="0"/>
                  <a:cs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1" charset="0"/>
                  <a:cs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1" charset="0"/>
                  <a:cs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1" charset="0"/>
                  <a:cs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1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1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1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1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1" charset="0"/>
                  <a:cs typeface="Arial" charset="0"/>
                </a:defRPr>
              </a:lvl9pPr>
            </a:lstStyle>
            <a:p>
              <a:pPr eaLnBrk="1" hangingPunct="1">
                <a:spcAft>
                  <a:spcPct val="30000"/>
                </a:spcAft>
                <a:buFontTx/>
                <a:buChar char="•"/>
              </a:pPr>
              <a:r>
                <a:rPr lang="en-US" altLang="en-US" sz="2000"/>
                <a:t>massive </a:t>
              </a:r>
              <a:r>
                <a:rPr lang="en-US" altLang="en-US" sz="2000" b="1">
                  <a:solidFill>
                    <a:srgbClr val="FF0000"/>
                  </a:solidFill>
                </a:rPr>
                <a:t>saturation bombing</a:t>
              </a:r>
            </a:p>
            <a:p>
              <a:pPr eaLnBrk="1" hangingPunct="1">
                <a:spcAft>
                  <a:spcPct val="30000"/>
                </a:spcAft>
                <a:buFontTx/>
                <a:buChar char="•"/>
              </a:pPr>
              <a:r>
                <a:rPr lang="en-US" altLang="en-US" sz="2000"/>
                <a:t>pinpoint </a:t>
              </a:r>
              <a:r>
                <a:rPr lang="en-US" altLang="en-US" sz="2000" b="1">
                  <a:solidFill>
                    <a:srgbClr val="FF0000"/>
                  </a:solidFill>
                </a:rPr>
                <a:t>strategic bombing</a:t>
              </a:r>
            </a:p>
          </p:txBody>
        </p:sp>
        <p:sp>
          <p:nvSpPr>
            <p:cNvPr id="16393" name="Text Box 9"/>
            <p:cNvSpPr txBox="1">
              <a:spLocks noChangeArrowheads="1"/>
            </p:cNvSpPr>
            <p:nvPr/>
          </p:nvSpPr>
          <p:spPr bwMode="auto">
            <a:xfrm>
              <a:off x="685800" y="3429000"/>
              <a:ext cx="3749675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1" charset="0"/>
                  <a:cs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1" charset="0"/>
                  <a:cs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1" charset="0"/>
                  <a:cs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1" charset="0"/>
                  <a:cs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1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1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1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1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1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000"/>
                <a:t>Bombers launched </a:t>
              </a:r>
              <a:r>
                <a:rPr lang="en-US" altLang="en-US" sz="2000">
                  <a:solidFill>
                    <a:srgbClr val="0033CC"/>
                  </a:solidFill>
                </a:rPr>
                <a:t>nonstop attacks</a:t>
              </a:r>
              <a:r>
                <a:rPr lang="en-US" altLang="en-US" sz="2000"/>
                <a:t> against Germany.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3"/>
          <p:cNvSpPr>
            <a:spLocks noChangeArrowheads="1"/>
          </p:cNvSpPr>
          <p:nvPr/>
        </p:nvSpPr>
        <p:spPr bwMode="auto">
          <a:xfrm flipH="1" flipV="1">
            <a:off x="2041525" y="3429000"/>
            <a:ext cx="4437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buFontTx/>
              <a:buChar char="o"/>
            </a:pPr>
            <a:endParaRPr lang="en-US" altLang="en-US" sz="2400" b="1"/>
          </a:p>
        </p:txBody>
      </p:sp>
      <p:sp>
        <p:nvSpPr>
          <p:cNvPr id="17411" name="Rectangle 17"/>
          <p:cNvSpPr>
            <a:spLocks noChangeArrowheads="1"/>
          </p:cNvSpPr>
          <p:nvPr/>
        </p:nvSpPr>
        <p:spPr bwMode="auto">
          <a:xfrm>
            <a:off x="912813" y="2149475"/>
            <a:ext cx="71977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 sz="2400" b="1"/>
          </a:p>
        </p:txBody>
      </p:sp>
      <p:sp>
        <p:nvSpPr>
          <p:cNvPr id="17412" name="Text Box 47"/>
          <p:cNvSpPr txBox="1">
            <a:spLocks noChangeArrowheads="1"/>
          </p:cNvSpPr>
          <p:nvPr/>
        </p:nvSpPr>
        <p:spPr bwMode="auto">
          <a:xfrm>
            <a:off x="533400" y="1295400"/>
            <a:ext cx="35052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/>
              <a:t>While battles raged in Europe, the Allies continued to fight Japanese advances in the Pacific.</a:t>
            </a:r>
          </a:p>
          <a:p>
            <a:pPr eaLnBrk="1" hangingPunct="1"/>
            <a:endParaRPr lang="en-US" altLang="en-US" b="1" dirty="0"/>
          </a:p>
          <a:p>
            <a:pPr eaLnBrk="1" hangingPunct="1"/>
            <a:r>
              <a:rPr lang="en-US" altLang="en-US" dirty="0"/>
              <a:t>At </a:t>
            </a:r>
            <a:r>
              <a:rPr lang="en-US" altLang="en-US" dirty="0">
                <a:solidFill>
                  <a:srgbClr val="0033CC"/>
                </a:solidFill>
              </a:rPr>
              <a:t>Midway,</a:t>
            </a:r>
            <a:r>
              <a:rPr lang="en-US" altLang="en-US" dirty="0"/>
              <a:t> Allied aircraft carriers and fighter planes were victorious in fierce fighting.</a:t>
            </a:r>
          </a:p>
        </p:txBody>
      </p:sp>
      <p:pic>
        <p:nvPicPr>
          <p:cNvPr id="17413" name="Picture 5" descr="ch24_images_hsus_se_p08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389731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8"/>
          <p:cNvSpPr txBox="1">
            <a:spLocks noChangeArrowheads="1"/>
          </p:cNvSpPr>
          <p:nvPr/>
        </p:nvSpPr>
        <p:spPr bwMode="auto">
          <a:xfrm>
            <a:off x="990600" y="3352800"/>
            <a:ext cx="4038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 rot="10792560" flipH="1">
            <a:off x="885825" y="1447800"/>
            <a:ext cx="7391400" cy="1905000"/>
          </a:xfrm>
          <a:prstGeom prst="upArrowCallout">
            <a:avLst>
              <a:gd name="adj1" fmla="val 38584"/>
              <a:gd name="adj2" fmla="val 35980"/>
              <a:gd name="adj3" fmla="val 27056"/>
              <a:gd name="adj4" fmla="val 61144"/>
            </a:avLst>
          </a:prstGeom>
          <a:gradFill rotWithShape="1">
            <a:gsLst>
              <a:gs pos="0">
                <a:srgbClr val="FFCC66">
                  <a:alpha val="97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1038225" y="1600200"/>
            <a:ext cx="701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/>
              <a:t>The</a:t>
            </a:r>
            <a:r>
              <a:rPr lang="en-US" altLang="en-US" b="1">
                <a:solidFill>
                  <a:srgbClr val="FF0000"/>
                </a:solidFill>
              </a:rPr>
              <a:t> Battle of Midway</a:t>
            </a:r>
            <a:r>
              <a:rPr lang="en-US" altLang="en-US" b="1"/>
              <a:t> proved to be a major turning point of the war in the Pacific.</a:t>
            </a:r>
            <a:endParaRPr lang="en-US" altLang="en-US"/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1371600" y="3657600"/>
            <a:ext cx="6264275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6538" indent="-236538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Aft>
                <a:spcPct val="50000"/>
              </a:spcAft>
              <a:buFontTx/>
              <a:buChar char="•"/>
            </a:pPr>
            <a:r>
              <a:rPr lang="en-US" altLang="en-US"/>
              <a:t>Japan’s momentum was finally halted.</a:t>
            </a:r>
          </a:p>
          <a:p>
            <a:pPr eaLnBrk="1" hangingPunct="1">
              <a:spcAft>
                <a:spcPct val="50000"/>
              </a:spcAft>
              <a:buFontTx/>
              <a:buChar char="•"/>
            </a:pPr>
            <a:r>
              <a:rPr lang="en-US" altLang="en-US"/>
              <a:t>Americans took the offensive, moving on to defeat the Japanese at </a:t>
            </a:r>
            <a:r>
              <a:rPr lang="en-US" altLang="en-US">
                <a:solidFill>
                  <a:srgbClr val="0033CC"/>
                </a:solidFill>
              </a:rPr>
              <a:t>Guadalcanal.</a:t>
            </a:r>
          </a:p>
          <a:p>
            <a:pPr eaLnBrk="1" hangingPunct="1">
              <a:spcAft>
                <a:spcPct val="50000"/>
              </a:spcAft>
              <a:buFontTx/>
              <a:buChar char="•"/>
            </a:pPr>
            <a:r>
              <a:rPr lang="en-US" altLang="en-US"/>
              <a:t>Now the </a:t>
            </a:r>
            <a:r>
              <a:rPr lang="en-US" altLang="en-US">
                <a:solidFill>
                  <a:srgbClr val="0033CC"/>
                </a:solidFill>
              </a:rPr>
              <a:t>Allies began advancing—toward Japan.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9"/>
          <p:cNvSpPr txBox="1">
            <a:spLocks noChangeArrowheads="1"/>
          </p:cNvSpPr>
          <p:nvPr/>
        </p:nvSpPr>
        <p:spPr bwMode="auto">
          <a:xfrm>
            <a:off x="457200" y="1143000"/>
            <a:ext cx="7850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u="sng"/>
              <a:t>Terms and People</a:t>
            </a:r>
          </a:p>
        </p:txBody>
      </p:sp>
      <p:sp>
        <p:nvSpPr>
          <p:cNvPr id="5123" name="Rectangle 13"/>
          <p:cNvSpPr>
            <a:spLocks noChangeArrowheads="1"/>
          </p:cNvSpPr>
          <p:nvPr/>
        </p:nvSpPr>
        <p:spPr bwMode="auto">
          <a:xfrm>
            <a:off x="838200" y="1828800"/>
            <a:ext cx="7620000" cy="39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 dirty="0">
                <a:solidFill>
                  <a:srgbClr val="FF0000"/>
                </a:solidFill>
              </a:rPr>
              <a:t>Dwight Eisenhower </a:t>
            </a:r>
            <a:r>
              <a:rPr lang="en-US" altLang="en-US" b="1" dirty="0"/>
              <a:t>− </a:t>
            </a:r>
            <a:r>
              <a:rPr lang="en-US" altLang="en-US" dirty="0"/>
              <a:t>American general and  commander of Allied forces </a:t>
            </a:r>
          </a:p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 dirty="0">
                <a:solidFill>
                  <a:srgbClr val="FF0000"/>
                </a:solidFill>
              </a:rPr>
              <a:t>George S. Patton, Jr. </a:t>
            </a:r>
            <a:r>
              <a:rPr lang="en-US" altLang="en-US" b="1" dirty="0"/>
              <a:t>−</a:t>
            </a:r>
            <a:r>
              <a:rPr lang="en-US" altLang="en-US" dirty="0"/>
              <a:t> American general and tank commander</a:t>
            </a:r>
          </a:p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 dirty="0">
                <a:solidFill>
                  <a:srgbClr val="FF0000"/>
                </a:solidFill>
              </a:rPr>
              <a:t>unconditional surrender </a:t>
            </a:r>
            <a:r>
              <a:rPr lang="en-US" altLang="en-US" b="1" dirty="0"/>
              <a:t>−</a:t>
            </a:r>
            <a:r>
              <a:rPr lang="en-US" altLang="en-US" dirty="0"/>
              <a:t> giving up completely without any concessions</a:t>
            </a:r>
          </a:p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 dirty="0">
                <a:solidFill>
                  <a:srgbClr val="FF0000"/>
                </a:solidFill>
              </a:rPr>
              <a:t>saturation bombing </a:t>
            </a:r>
            <a:r>
              <a:rPr lang="en-US" altLang="en-US" b="1" dirty="0"/>
              <a:t>−</a:t>
            </a:r>
            <a:r>
              <a:rPr lang="en-US" altLang="en-US" dirty="0"/>
              <a:t> dropping massive amounts of bombs to inflict maximum damage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/>
          <p:cNvSpPr>
            <a:spLocks noChangeArrowheads="1"/>
          </p:cNvSpPr>
          <p:nvPr/>
        </p:nvSpPr>
        <p:spPr bwMode="auto">
          <a:xfrm>
            <a:off x="838200" y="1828800"/>
            <a:ext cx="7620000" cy="39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strategic bombing </a:t>
            </a:r>
            <a:r>
              <a:rPr lang="en-US" altLang="en-US" b="1"/>
              <a:t>− </a:t>
            </a:r>
            <a:r>
              <a:rPr lang="en-US" altLang="en-US"/>
              <a:t>dropping bombs on key targets to destroy the enemy’s capacity to make war </a:t>
            </a:r>
          </a:p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Tuskegee Airmen </a:t>
            </a:r>
            <a:r>
              <a:rPr lang="en-US" altLang="en-US" b="1"/>
              <a:t>−</a:t>
            </a:r>
            <a:r>
              <a:rPr lang="en-US" altLang="en-US"/>
              <a:t> African American fighter squadron</a:t>
            </a:r>
          </a:p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Chester Nimitz </a:t>
            </a:r>
            <a:r>
              <a:rPr lang="en-US" altLang="en-US" b="1"/>
              <a:t>−</a:t>
            </a:r>
            <a:r>
              <a:rPr lang="en-US" altLang="en-US"/>
              <a:t> Commander of the U.S. Navy in the Pacific</a:t>
            </a:r>
          </a:p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Battle of Midway </a:t>
            </a:r>
            <a:r>
              <a:rPr lang="en-US" altLang="en-US" b="1"/>
              <a:t>−</a:t>
            </a:r>
            <a:r>
              <a:rPr lang="en-US" altLang="en-US"/>
              <a:t> American victory and turning point of the war in the Pacific</a:t>
            </a:r>
          </a:p>
        </p:txBody>
      </p:sp>
      <p:sp>
        <p:nvSpPr>
          <p:cNvPr id="6147" name="Text Box 11"/>
          <p:cNvSpPr txBox="1">
            <a:spLocks noChangeArrowheads="1"/>
          </p:cNvSpPr>
          <p:nvPr/>
        </p:nvSpPr>
        <p:spPr bwMode="auto">
          <a:xfrm>
            <a:off x="457200" y="1143000"/>
            <a:ext cx="465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u="sng"/>
              <a:t>Terms and People</a:t>
            </a:r>
            <a:r>
              <a:rPr lang="en-US" altLang="en-US" sz="1800" b="1"/>
              <a:t> </a:t>
            </a:r>
            <a:r>
              <a:rPr lang="en-US" altLang="en-US" sz="1800"/>
              <a:t>(continued)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1"/>
          <p:cNvSpPr>
            <a:spLocks noChangeArrowheads="1"/>
          </p:cNvSpPr>
          <p:nvPr/>
        </p:nvSpPr>
        <p:spPr bwMode="auto">
          <a:xfrm>
            <a:off x="1216025" y="1719263"/>
            <a:ext cx="6400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/>
              <a:t>How did the Allies turn the tide against the Axis? </a:t>
            </a:r>
          </a:p>
        </p:txBody>
      </p:sp>
      <p:sp>
        <p:nvSpPr>
          <p:cNvPr id="1057804" name="Rectangle 12"/>
          <p:cNvSpPr>
            <a:spLocks noChangeArrowheads="1"/>
          </p:cNvSpPr>
          <p:nvPr/>
        </p:nvSpPr>
        <p:spPr bwMode="auto">
          <a:xfrm>
            <a:off x="1216025" y="2957513"/>
            <a:ext cx="640080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After the dark days of 1942, the Allies  began to make important advances.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Tough years of fighting lay ahead, but many began to see a glimmer of hope.</a:t>
            </a:r>
          </a:p>
        </p:txBody>
      </p:sp>
      <p:pic>
        <p:nvPicPr>
          <p:cNvPr id="7172" name="Picture 4" descr="HSUS09_EQ_logo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58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1"/>
          <p:cNvSpPr>
            <a:spLocks noChangeArrowheads="1"/>
          </p:cNvSpPr>
          <p:nvPr/>
        </p:nvSpPr>
        <p:spPr bwMode="auto">
          <a:xfrm>
            <a:off x="4187825" y="4979988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 sz="1400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 rot="10792560" flipH="1">
            <a:off x="558800" y="1285875"/>
            <a:ext cx="6831013" cy="1601788"/>
          </a:xfrm>
          <a:prstGeom prst="upArrowCallout">
            <a:avLst>
              <a:gd name="adj1" fmla="val 38224"/>
              <a:gd name="adj2" fmla="val 35400"/>
              <a:gd name="adj3" fmla="val 24505"/>
              <a:gd name="adj4" fmla="val 61144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8196" name="Text Box 129"/>
          <p:cNvSpPr txBox="1">
            <a:spLocks noChangeArrowheads="1"/>
          </p:cNvSpPr>
          <p:nvPr/>
        </p:nvSpPr>
        <p:spPr bwMode="auto">
          <a:xfrm>
            <a:off x="838200" y="1371600"/>
            <a:ext cx="6248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The Allies viewed Germany as the</a:t>
            </a:r>
            <a:r>
              <a:rPr lang="en-US" altLang="en-US"/>
              <a:t> </a:t>
            </a:r>
            <a:r>
              <a:rPr lang="en-US" altLang="en-US">
                <a:solidFill>
                  <a:srgbClr val="0033CC"/>
                </a:solidFill>
              </a:rPr>
              <a:t>most dangerous Axis Power.</a:t>
            </a:r>
            <a:r>
              <a:rPr lang="en-US" altLang="en-US"/>
              <a:t> </a:t>
            </a:r>
          </a:p>
        </p:txBody>
      </p:sp>
      <p:sp>
        <p:nvSpPr>
          <p:cNvPr id="9228" name="AutoShape 12"/>
          <p:cNvSpPr>
            <a:spLocks noChangeArrowheads="1"/>
          </p:cNvSpPr>
          <p:nvPr/>
        </p:nvSpPr>
        <p:spPr bwMode="auto">
          <a:xfrm rot="5400000" flipH="1">
            <a:off x="1675606" y="1981994"/>
            <a:ext cx="2820988" cy="5105400"/>
          </a:xfrm>
          <a:prstGeom prst="upArrowCallout">
            <a:avLst>
              <a:gd name="adj1" fmla="val 19815"/>
              <a:gd name="adj2" fmla="val 20972"/>
              <a:gd name="adj3" fmla="val 26912"/>
              <a:gd name="adj4" fmla="val 81833"/>
            </a:avLst>
          </a:prstGeom>
          <a:gradFill rotWithShape="1">
            <a:gsLst>
              <a:gs pos="0">
                <a:srgbClr val="83D7E5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 algn="ctr">
              <a:defRPr/>
            </a:pPr>
            <a:endParaRPr lang="en-US">
              <a:latin typeface="Arial" charset="0"/>
            </a:endParaRP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5715000" y="3124200"/>
            <a:ext cx="3048000" cy="2824163"/>
          </a:xfrm>
          <a:prstGeom prst="rect">
            <a:avLst/>
          </a:prstGeom>
          <a:gradFill rotWithShape="1">
            <a:gsLst>
              <a:gs pos="0">
                <a:srgbClr val="FFCC66">
                  <a:alpha val="75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</a:endParaRP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685800" y="3505200"/>
            <a:ext cx="3825875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6538" indent="-236538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/>
              <a:t>The German military could:</a:t>
            </a:r>
          </a:p>
          <a:p>
            <a:pPr eaLnBrk="1" hangingPunct="1"/>
            <a:endParaRPr lang="en-US" altLang="en-US" sz="2000"/>
          </a:p>
          <a:p>
            <a:pPr eaLnBrk="1" hangingPunct="1">
              <a:spcAft>
                <a:spcPct val="30000"/>
              </a:spcAft>
              <a:buFontTx/>
              <a:buChar char="•"/>
            </a:pPr>
            <a:r>
              <a:rPr lang="en-US" altLang="en-US" sz="2000"/>
              <a:t>bomb Britain</a:t>
            </a:r>
          </a:p>
          <a:p>
            <a:pPr eaLnBrk="1" hangingPunct="1">
              <a:spcAft>
                <a:spcPct val="30000"/>
              </a:spcAft>
            </a:pPr>
            <a:r>
              <a:rPr lang="en-US" altLang="en-US" sz="2000"/>
              <a:t>• fight both the U.S. and British navies</a:t>
            </a:r>
          </a:p>
          <a:p>
            <a:pPr eaLnBrk="1" hangingPunct="1">
              <a:spcAft>
                <a:spcPct val="30000"/>
              </a:spcAft>
            </a:pPr>
            <a:r>
              <a:rPr lang="en-US" altLang="en-US" sz="2000"/>
              <a:t>• invade the Soviet Union</a:t>
            </a:r>
          </a:p>
          <a:p>
            <a:pPr eaLnBrk="1" hangingPunct="1">
              <a:spcAft>
                <a:spcPct val="30000"/>
              </a:spcAft>
            </a:pPr>
            <a:endParaRPr lang="en-US" altLang="en-US" sz="2000"/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6019800" y="3429000"/>
            <a:ext cx="25146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/>
              <a:t>For these reasons, the Allies agreed to a “Europe First” strategy to defeat Hitler. </a:t>
            </a:r>
          </a:p>
          <a:p>
            <a:pPr eaLnBrk="1" hangingPunct="1"/>
            <a:endParaRPr lang="en-US" altLang="en-US" sz="20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/>
          <p:cNvSpPr>
            <a:spLocks noChangeArrowheads="1"/>
          </p:cNvSpPr>
          <p:nvPr/>
        </p:nvSpPr>
        <p:spPr bwMode="auto">
          <a:xfrm>
            <a:off x="4187825" y="4979988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 sz="1400"/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609600" y="144780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/>
              <a:t>The U.S. moved quickly to produce military supplies and send them to Europe. </a:t>
            </a:r>
            <a:endParaRPr lang="en-US" altLang="en-US" b="1">
              <a:latin typeface="Arial" charset="0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 rot="5400000" flipH="1">
            <a:off x="419100" y="2933700"/>
            <a:ext cx="3124200" cy="3048000"/>
          </a:xfrm>
          <a:prstGeom prst="upArrowCallout">
            <a:avLst>
              <a:gd name="adj1" fmla="val 25008"/>
              <a:gd name="adj2" fmla="val 24012"/>
              <a:gd name="adj3" fmla="val 16250"/>
              <a:gd name="adj4" fmla="val 78769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" name="AutoShape 5"/>
          <p:cNvSpPr>
            <a:spLocks noChangeArrowheads="1"/>
          </p:cNvSpPr>
          <p:nvPr/>
        </p:nvSpPr>
        <p:spPr bwMode="auto">
          <a:xfrm rot="5400000" flipH="1">
            <a:off x="3316287" y="2932113"/>
            <a:ext cx="3121025" cy="3048000"/>
          </a:xfrm>
          <a:prstGeom prst="upArrowCallout">
            <a:avLst>
              <a:gd name="adj1" fmla="val 25836"/>
              <a:gd name="adj2" fmla="val 25002"/>
              <a:gd name="adj3" fmla="val 16750"/>
              <a:gd name="adj4" fmla="val 78769"/>
            </a:avLst>
          </a:prstGeom>
          <a:gradFill rotWithShape="1">
            <a:gsLst>
              <a:gs pos="0">
                <a:srgbClr val="83D7E5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>
              <a:latin typeface="Verdana" pitchFamily="34" charset="0"/>
              <a:cs typeface="+mn-cs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248400" y="2895600"/>
            <a:ext cx="2590800" cy="3124200"/>
          </a:xfrm>
          <a:prstGeom prst="rect">
            <a:avLst/>
          </a:prstGeom>
          <a:gradFill rotWithShape="1">
            <a:gsLst>
              <a:gs pos="0">
                <a:srgbClr val="FFCC66">
                  <a:alpha val="75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34" charset="0"/>
              <a:cs typeface="+mn-cs"/>
            </a:endParaRP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685800" y="3200400"/>
            <a:ext cx="1997075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Hitler was determined to </a:t>
            </a:r>
            <a:r>
              <a:rPr lang="en-US" altLang="en-US">
                <a:solidFill>
                  <a:srgbClr val="0033CC"/>
                </a:solidFill>
              </a:rPr>
              <a:t>prevent the supplies from reaching Europe.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3581400" y="3200400"/>
            <a:ext cx="2073275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German</a:t>
            </a:r>
          </a:p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U-boats</a:t>
            </a:r>
            <a:r>
              <a:rPr lang="en-US" altLang="en-US"/>
              <a:t> sank thousands of supply ships in the North Atlantic.</a:t>
            </a:r>
          </a:p>
          <a:p>
            <a:pPr eaLnBrk="1" hangingPunct="1"/>
            <a:endParaRPr lang="en-US" altLang="en-US"/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6400800" y="3200400"/>
            <a:ext cx="2438400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New technology such as </a:t>
            </a:r>
            <a:r>
              <a:rPr lang="en-US" altLang="en-US">
                <a:solidFill>
                  <a:srgbClr val="0033CC"/>
                </a:solidFill>
              </a:rPr>
              <a:t>radar </a:t>
            </a:r>
            <a:r>
              <a:rPr lang="en-US" altLang="en-US"/>
              <a:t>helped the Allies target the U-boats and </a:t>
            </a:r>
            <a:r>
              <a:rPr lang="en-US" altLang="en-US">
                <a:solidFill>
                  <a:srgbClr val="0033CC"/>
                </a:solidFill>
              </a:rPr>
              <a:t>restore the supply lines.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ch24_img_us_se_p08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43125"/>
            <a:ext cx="54864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129" name="Text Box 9"/>
          <p:cNvSpPr txBox="1">
            <a:spLocks noChangeArrowheads="1"/>
          </p:cNvSpPr>
          <p:nvPr/>
        </p:nvSpPr>
        <p:spPr bwMode="auto">
          <a:xfrm>
            <a:off x="990600" y="8382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10243" name="Text Box 18"/>
          <p:cNvSpPr txBox="1">
            <a:spLocks noChangeArrowheads="1"/>
          </p:cNvSpPr>
          <p:nvPr/>
        </p:nvSpPr>
        <p:spPr bwMode="auto">
          <a:xfrm>
            <a:off x="457200" y="1219200"/>
            <a:ext cx="81534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/>
              <a:t>Germany invaded the Soviet Union in June 1941. Millions of soldiers and civilians died in fierce fighting. 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457200" y="2881313"/>
            <a:ext cx="266700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After a long struggle, </a:t>
            </a:r>
            <a:r>
              <a:rPr lang="en-US" altLang="en-US">
                <a:solidFill>
                  <a:srgbClr val="0033CC"/>
                </a:solidFill>
              </a:rPr>
              <a:t>the Soviets defeated the Germans at</a:t>
            </a:r>
            <a:r>
              <a:rPr lang="en-US" altLang="en-US"/>
              <a:t> </a:t>
            </a:r>
            <a:r>
              <a:rPr lang="en-US" altLang="en-US">
                <a:solidFill>
                  <a:srgbClr val="0033CC"/>
                </a:solidFill>
              </a:rPr>
              <a:t>Stalingrad.</a:t>
            </a:r>
          </a:p>
        </p:txBody>
      </p:sp>
      <p:sp>
        <p:nvSpPr>
          <p:cNvPr id="10247" name="Text Box 5"/>
          <p:cNvSpPr txBox="1">
            <a:spLocks noChangeArrowheads="1"/>
          </p:cNvSpPr>
          <p:nvPr/>
        </p:nvSpPr>
        <p:spPr bwMode="auto">
          <a:xfrm>
            <a:off x="457200" y="5334000"/>
            <a:ext cx="533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Thousands of </a:t>
            </a:r>
            <a:r>
              <a:rPr lang="en-US" altLang="en-US">
                <a:solidFill>
                  <a:srgbClr val="0033CC"/>
                </a:solidFill>
              </a:rPr>
              <a:t>Germans surrendered.</a:t>
            </a:r>
          </a:p>
          <a:p>
            <a:pPr eaLnBrk="1" hangingPunct="1"/>
            <a:endParaRPr lang="en-US" altLang="en-US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9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9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129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9"/>
          <p:cNvSpPr txBox="1">
            <a:spLocks noChangeArrowheads="1"/>
          </p:cNvSpPr>
          <p:nvPr/>
        </p:nvSpPr>
        <p:spPr bwMode="auto">
          <a:xfrm>
            <a:off x="990600" y="8382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419600" y="2209800"/>
            <a:ext cx="3886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6538" indent="-236538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Aft>
                <a:spcPct val="50000"/>
              </a:spcAft>
              <a:buFontTx/>
              <a:buChar char="•"/>
            </a:pPr>
            <a:r>
              <a:rPr lang="en-US" altLang="en-US"/>
              <a:t>Nazi armies were forced to </a:t>
            </a:r>
            <a:r>
              <a:rPr lang="en-US" altLang="en-US">
                <a:solidFill>
                  <a:srgbClr val="0033CC"/>
                </a:solidFill>
              </a:rPr>
              <a:t>retreat westward,</a:t>
            </a:r>
            <a:r>
              <a:rPr lang="en-US" altLang="en-US"/>
              <a:t> back toward Germany.</a:t>
            </a:r>
          </a:p>
          <a:p>
            <a:pPr eaLnBrk="1" hangingPunct="1">
              <a:spcAft>
                <a:spcPct val="50000"/>
              </a:spcAft>
              <a:buFontTx/>
              <a:buChar char="•"/>
            </a:pPr>
            <a:r>
              <a:rPr lang="en-US" altLang="en-US"/>
              <a:t>The Soviet Union was now on the offensive.</a:t>
            </a:r>
          </a:p>
          <a:p>
            <a:pPr eaLnBrk="1" hangingPunct="1">
              <a:spcAft>
                <a:spcPct val="50000"/>
              </a:spcAft>
              <a:buClr>
                <a:schemeClr val="tx1"/>
              </a:buClr>
              <a:buFontTx/>
              <a:buChar char="•"/>
            </a:pPr>
            <a:r>
              <a:rPr lang="en-US" altLang="en-US">
                <a:solidFill>
                  <a:srgbClr val="0033CC"/>
                </a:solidFill>
              </a:rPr>
              <a:t>Hitler’s dream of dominating Europe was crushed.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 rot="5400000" flipH="1">
            <a:off x="1028700" y="2019300"/>
            <a:ext cx="3200400" cy="3429000"/>
          </a:xfrm>
          <a:prstGeom prst="upArrowCallout">
            <a:avLst>
              <a:gd name="adj1" fmla="val 20935"/>
              <a:gd name="adj2" fmla="val 20519"/>
              <a:gd name="adj3" fmla="val 16959"/>
              <a:gd name="adj4" fmla="val 73338"/>
            </a:avLst>
          </a:prstGeom>
          <a:gradFill rotWithShape="1">
            <a:gsLst>
              <a:gs pos="0">
                <a:srgbClr val="00B0F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34" charset="0"/>
              <a:cs typeface="+mn-cs"/>
            </a:endParaRPr>
          </a:p>
        </p:txBody>
      </p:sp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990600" y="2514600"/>
            <a:ext cx="2438400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/>
              <a:t>The </a:t>
            </a:r>
            <a:r>
              <a:rPr lang="en-US" altLang="en-US" b="1">
                <a:solidFill>
                  <a:srgbClr val="FF0000"/>
                </a:solidFill>
              </a:rPr>
              <a:t>Battle of Stalingrad</a:t>
            </a:r>
            <a:r>
              <a:rPr lang="en-US" altLang="en-US" b="1"/>
              <a:t> proved to be a major turning point of the war in Europe.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060" name="Rectangle 12"/>
          <p:cNvSpPr>
            <a:spLocks noChangeArrowheads="1"/>
          </p:cNvSpPr>
          <p:nvPr/>
        </p:nvSpPr>
        <p:spPr bwMode="auto">
          <a:xfrm>
            <a:off x="1736725" y="4343400"/>
            <a:ext cx="5807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/>
              <a:t>     </a:t>
            </a:r>
          </a:p>
        </p:txBody>
      </p:sp>
      <p:sp>
        <p:nvSpPr>
          <p:cNvPr id="12291" name="Text Box 20"/>
          <p:cNvSpPr txBox="1">
            <a:spLocks noChangeArrowheads="1"/>
          </p:cNvSpPr>
          <p:nvPr/>
        </p:nvSpPr>
        <p:spPr bwMode="auto">
          <a:xfrm>
            <a:off x="1219200" y="4038600"/>
            <a:ext cx="69342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6538" indent="-236538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/>
              <a:t>General </a:t>
            </a:r>
            <a:r>
              <a:rPr lang="en-US" altLang="en-US" b="1">
                <a:solidFill>
                  <a:srgbClr val="FF0000"/>
                </a:solidFill>
              </a:rPr>
              <a:t>Dwight Eisenhower</a:t>
            </a:r>
            <a:r>
              <a:rPr lang="en-US" altLang="en-US"/>
              <a:t> commanded the Allied invasion.</a:t>
            </a:r>
          </a:p>
          <a:p>
            <a:pPr eaLnBrk="1" hangingPunct="1">
              <a:buFontTx/>
              <a:buChar char="•"/>
            </a:pPr>
            <a:endParaRPr lang="en-US" altLang="en-US"/>
          </a:p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en-US" altLang="en-US">
                <a:solidFill>
                  <a:srgbClr val="0033CC"/>
                </a:solidFill>
              </a:rPr>
              <a:t>Heat, sandstorms, and scorpions</a:t>
            </a:r>
            <a:r>
              <a:rPr lang="en-US" altLang="en-US"/>
              <a:t> made conditions difficult. </a:t>
            </a:r>
          </a:p>
          <a:p>
            <a:pPr eaLnBrk="1" hangingPunct="1">
              <a:buFontTx/>
              <a:buChar char="•"/>
            </a:pPr>
            <a:endParaRPr lang="en-US" altLang="en-US">
              <a:solidFill>
                <a:srgbClr val="0033CC"/>
              </a:solidFill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 rot="10792560" flipH="1">
            <a:off x="762000" y="1600200"/>
            <a:ext cx="7391400" cy="2057400"/>
          </a:xfrm>
          <a:prstGeom prst="upArrowCallout">
            <a:avLst>
              <a:gd name="adj1" fmla="val 35726"/>
              <a:gd name="adj2" fmla="val 33315"/>
              <a:gd name="adj3" fmla="val 27056"/>
              <a:gd name="adj4" fmla="val 61144"/>
            </a:avLst>
          </a:prstGeom>
          <a:gradFill rotWithShape="1">
            <a:gsLst>
              <a:gs pos="0">
                <a:srgbClr val="FFCC66">
                  <a:alpha val="97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1066800" y="1676400"/>
            <a:ext cx="67818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/>
              <a:t>Meanwhile, Allied forces pressured the Axis on another front—the deserts of North Africa.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rt Slide">
  <a:themeElements>
    <a:clrScheme name="Start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rt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rt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t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t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t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t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t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ntent Slide">
  <a:themeElements>
    <a:clrScheme name="1_Content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tent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ntent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nt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nt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nt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nt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nt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nt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nt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nt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nt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nt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nt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3249</TotalTime>
  <Words>625</Words>
  <Application>Microsoft Office PowerPoint</Application>
  <PresentationFormat>On-screen Show (4:3)</PresentationFormat>
  <Paragraphs>78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Verdana</vt:lpstr>
      <vt:lpstr>Arial</vt:lpstr>
      <vt:lpstr>Start Slide</vt:lpstr>
      <vt:lpstr>1_Content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Pearson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PresentationExpress</dc:title>
  <dc:creator>Helene Avraham</dc:creator>
  <cp:lastModifiedBy>Alison Mc Lin</cp:lastModifiedBy>
  <cp:revision>107</cp:revision>
  <cp:lastPrinted>2008-05-21T18:42:16Z</cp:lastPrinted>
  <dcterms:created xsi:type="dcterms:W3CDTF">2008-06-11T20:35:12Z</dcterms:created>
  <dcterms:modified xsi:type="dcterms:W3CDTF">2019-03-05T18:07:25Z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