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5" r:id="rId3"/>
  </p:sldMasterIdLst>
  <p:notesMasterIdLst>
    <p:notesMasterId r:id="rId21"/>
  </p:notesMasterIdLst>
  <p:handoutMasterIdLst>
    <p:handoutMasterId r:id="rId22"/>
  </p:handoutMasterIdLst>
  <p:sldIdLst>
    <p:sldId id="713" r:id="rId4"/>
    <p:sldId id="730" r:id="rId5"/>
    <p:sldId id="738" r:id="rId6"/>
    <p:sldId id="728" r:id="rId7"/>
    <p:sldId id="729" r:id="rId8"/>
    <p:sldId id="737" r:id="rId9"/>
    <p:sldId id="745" r:id="rId10"/>
    <p:sldId id="715" r:id="rId11"/>
    <p:sldId id="714" r:id="rId12"/>
    <p:sldId id="742" r:id="rId13"/>
    <p:sldId id="720" r:id="rId14"/>
    <p:sldId id="743" r:id="rId15"/>
    <p:sldId id="732" r:id="rId16"/>
    <p:sldId id="740" r:id="rId17"/>
    <p:sldId id="734" r:id="rId18"/>
    <p:sldId id="741" r:id="rId19"/>
    <p:sldId id="72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3399"/>
    <a:srgbClr val="0033CC"/>
    <a:srgbClr val="0000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7" autoAdjust="0"/>
    <p:restoredTop sz="89655" autoAdjust="0"/>
  </p:normalViewPr>
  <p:slideViewPr>
    <p:cSldViewPr>
      <p:cViewPr varScale="1">
        <p:scale>
          <a:sx n="97" d="100"/>
          <a:sy n="97" d="100"/>
        </p:scale>
        <p:origin x="-516" y="-96"/>
      </p:cViewPr>
      <p:guideLst>
        <p:guide orient="horz" pos="720"/>
        <p:guide orient="horz" pos="1152"/>
        <p:guide pos="288"/>
        <p:guide pos="528"/>
        <p:guide pos="5232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828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7875A43-183E-4222-94BA-8F859251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51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478B4D9-6E64-4BF1-BD4C-97E403327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7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7C924A40-AF4B-48BB-84D2-D548257CD50B}" type="slidenum">
              <a:rPr lang="en-US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B13A6C12-1587-4EDC-92AF-AAAA04EC8F01}" type="slidenum">
              <a:rPr lang="en-US" altLang="en-US" sz="1200" smtClean="0">
                <a:latin typeface="Arial" charset="0"/>
              </a:rPr>
              <a:pPr eaLnBrk="1" hangingPunct="1"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295400" y="48768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0C407CB4-C1BF-4EF7-88DA-4E27ED311603}" type="slidenum">
              <a:rPr lang="en-US" altLang="en-US" sz="1200" smtClean="0">
                <a:latin typeface="Arial" charset="0"/>
              </a:rPr>
              <a:pPr eaLnBrk="1" hangingPunct="1"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A0C992F5-1871-471C-817C-0C381E86641B}" type="slidenum">
              <a:rPr lang="en-US" altLang="en-US" sz="1200" smtClean="0">
                <a:latin typeface="Arial" charset="0"/>
              </a:rPr>
              <a:pPr eaLnBrk="1" hangingPunct="1"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4CD5E188-027B-4511-95B3-264F2346813D}" type="slidenum">
              <a:rPr lang="en-US" altLang="en-US" sz="1200" smtClean="0">
                <a:latin typeface="Arial" charset="0"/>
              </a:rPr>
              <a:pPr eaLnBrk="1" hangingPunct="1"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21063" y="50800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B79F63F4-5B56-430A-A277-0C2AE737463C}" type="slidenum">
              <a:rPr lang="en-US" altLang="en-US" sz="1200" smtClean="0">
                <a:latin typeface="Arial" charset="0"/>
              </a:rPr>
              <a:pPr eaLnBrk="1" hangingPunct="1"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D055C655-6126-403E-AF1D-4299FFDAF472}" type="slidenum">
              <a:rPr lang="en-US" altLang="en-US" sz="1200" smtClean="0">
                <a:latin typeface="Arial" charset="0"/>
              </a:rPr>
              <a:pPr eaLnBrk="1" hangingPunct="1"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55049ED1-2973-460E-A7EC-6ED135E097AB}" type="slidenum">
              <a:rPr lang="en-US" altLang="en-US" sz="1200" smtClean="0">
                <a:latin typeface="Arial" charset="0"/>
              </a:rPr>
              <a:pPr eaLnBrk="1" hangingPunct="1"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DA6C3162-D910-47E2-A2EA-C21111018C5C}" type="slidenum">
              <a:rPr lang="en-US" altLang="en-US" sz="1200" smtClean="0">
                <a:latin typeface="Arial" charset="0"/>
              </a:rPr>
              <a:pPr eaLnBrk="1" hangingPunct="1"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E6711F3C-43FC-472A-8D4B-470AE147E2BC}" type="slidenum">
              <a:rPr lang="en-US" altLang="en-US" sz="1200" smtClean="0">
                <a:latin typeface="Arial" charset="0"/>
              </a:rPr>
              <a:pPr eaLnBrk="1" hangingPunct="1"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5AA66018-CB2F-4419-842E-D958E8CB8EBF}" type="slidenum">
              <a:rPr lang="en-US" altLang="en-US" sz="1200" smtClean="0">
                <a:latin typeface="Arial" charset="0"/>
              </a:rPr>
              <a:pPr eaLnBrk="1" hangingPunct="1"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42DE4F4B-695D-4222-8374-ACBE81BE009C}" type="slidenum">
              <a:rPr lang="en-US" altLang="en-US" sz="1200" smtClean="0">
                <a:latin typeface="Arial" charset="0"/>
              </a:rPr>
              <a:pPr eaLnBrk="1" hangingPunct="1"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76613F88-E5F4-491B-8BD7-E5D72D2F5708}" type="slidenum">
              <a:rPr lang="en-US" altLang="en-US" sz="1200" smtClean="0">
                <a:latin typeface="Arial" charset="0"/>
              </a:rPr>
              <a:pPr eaLnBrk="1" hangingPunct="1"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3240ED21-0804-4B7A-95B9-5078662F0D46}" type="slidenum">
              <a:rPr lang="en-US" altLang="en-US" sz="1200" smtClean="0">
                <a:latin typeface="Arial" charset="0"/>
              </a:rPr>
              <a:pPr eaLnBrk="1" hangingPunct="1"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algn="r" eaLnBrk="1" hangingPunct="1"/>
            <a:fld id="{9E233A51-4D19-4044-90CA-67913F3B2D8F}" type="slidenum">
              <a:rPr lang="en-US" altLang="en-US" sz="1200">
                <a:latin typeface="Arial" charset="0"/>
              </a:rPr>
              <a:pPr algn="r" eaLnBrk="1" hangingPunct="1"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714A5E9D-FE46-474F-8188-6DA9B9A9F2AE}" type="slidenum">
              <a:rPr lang="en-US" altLang="en-US" sz="1200" smtClean="0">
                <a:latin typeface="Arial" charset="0"/>
              </a:rPr>
              <a:pPr eaLnBrk="1" hangingPunct="1"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fld id="{8FC50AB1-A6BA-4026-8FA1-65110B7E7787}" type="slidenum">
              <a:rPr lang="en-US" altLang="en-US" sz="1200" smtClean="0">
                <a:latin typeface="Arial" charset="0"/>
              </a:rPr>
              <a:pPr eaLnBrk="1" hangingPunct="1"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295400" y="48768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395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6630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7504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B3F1FF"/>
                </a:solidFill>
                <a:latin typeface="Arial" charset="0"/>
                <a:cs typeface="+mn-cs"/>
              </a:rPr>
              <a:t>The Cold War Begins</a:t>
            </a:r>
          </a:p>
        </p:txBody>
      </p:sp>
      <p:pic>
        <p:nvPicPr>
          <p:cNvPr id="1031" name="Picture 14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  <a:cs typeface="+mn-cs"/>
              </a:rPr>
              <a:t>The Home Front</a:t>
            </a:r>
          </a:p>
        </p:txBody>
      </p:sp>
      <p:pic>
        <p:nvPicPr>
          <p:cNvPr id="1035" name="Picture 20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41300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355600" y="431800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 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B3F1FF"/>
                </a:solidFill>
                <a:latin typeface="Arial" charset="0"/>
                <a:cs typeface="+mn-cs"/>
              </a:rPr>
              <a:t>The Cold War Begins</a:t>
            </a:r>
          </a:p>
        </p:txBody>
      </p:sp>
      <p:pic>
        <p:nvPicPr>
          <p:cNvPr id="2055" name="Picture 14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  <a:cs typeface="+mn-cs"/>
              </a:rPr>
              <a:t>The Home Front</a:t>
            </a:r>
          </a:p>
        </p:txBody>
      </p:sp>
      <p:pic>
        <p:nvPicPr>
          <p:cNvPr id="2060" name="Picture 20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41300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355600" y="431800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 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B3F1FF"/>
                </a:solidFill>
                <a:latin typeface="Arial" charset="0"/>
                <a:cs typeface="+mn-cs"/>
              </a:rPr>
              <a:t>The Cold War Begins</a:t>
            </a:r>
          </a:p>
        </p:txBody>
      </p:sp>
      <p:pic>
        <p:nvPicPr>
          <p:cNvPr id="3079" name="Picture 14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  <a:cs typeface="+mn-cs"/>
              </a:rPr>
              <a:t>The Home Front</a:t>
            </a:r>
          </a:p>
        </p:txBody>
      </p:sp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355600" y="431800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 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2</a:t>
            </a:r>
          </a:p>
        </p:txBody>
      </p:sp>
      <p:pic>
        <p:nvPicPr>
          <p:cNvPr id="3084" name="Picture 20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41300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838200" y="1828800"/>
            <a:ext cx="687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6538" indent="-236538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100000"/>
              </a:spcAft>
              <a:buFontTx/>
              <a:buChar char="•"/>
            </a:pPr>
            <a:r>
              <a:rPr lang="en-US" altLang="en-US"/>
              <a:t>Explain how World War II increased opportunities for women and minorities. </a:t>
            </a:r>
          </a:p>
          <a:p>
            <a:pPr eaLnBrk="1" hangingPunct="1">
              <a:spcAft>
                <a:spcPct val="100000"/>
              </a:spcAft>
              <a:buFontTx/>
              <a:buChar char="•"/>
            </a:pPr>
            <a:r>
              <a:rPr lang="en-US" altLang="en-US"/>
              <a:t>Analyze the effects of the war on civil liberties for Japanese Americans and others. </a:t>
            </a:r>
          </a:p>
          <a:p>
            <a:pPr eaLnBrk="1" hangingPunct="1">
              <a:spcAft>
                <a:spcPct val="100000"/>
              </a:spcAft>
              <a:buFontTx/>
              <a:buChar char="•"/>
            </a:pPr>
            <a:r>
              <a:rPr lang="en-US" altLang="en-US"/>
              <a:t>Examine how the need to support the war effort changed American lives. </a:t>
            </a: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457200" y="11430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838200" y="4495800"/>
            <a:ext cx="7467600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143000" y="4572000"/>
            <a:ext cx="6781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Despite this, African Americans and Mexican Americans </a:t>
            </a:r>
            <a:r>
              <a:rPr lang="en-US" altLang="en-US" dirty="0">
                <a:solidFill>
                  <a:srgbClr val="0033CC"/>
                </a:solidFill>
              </a:rPr>
              <a:t>continued to contribute to the war effort.</a:t>
            </a:r>
          </a:p>
        </p:txBody>
      </p:sp>
      <p:sp>
        <p:nvSpPr>
          <p:cNvPr id="13316" name="Text Box 14"/>
          <p:cNvSpPr txBox="1">
            <a:spLocks noChangeArrowheads="1"/>
          </p:cNvSpPr>
          <p:nvPr/>
        </p:nvSpPr>
        <p:spPr bwMode="auto">
          <a:xfrm>
            <a:off x="3048000" y="3124200"/>
            <a:ext cx="2794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0033CC"/>
                </a:solidFill>
              </a:rPr>
              <a:t>Urban riots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0033CC"/>
                </a:solidFill>
              </a:rPr>
              <a:t>Zoot suit attacks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rot="10792560" flipH="1">
            <a:off x="838200" y="1295400"/>
            <a:ext cx="7467600" cy="1524000"/>
          </a:xfrm>
          <a:prstGeom prst="upArrowCallout">
            <a:avLst>
              <a:gd name="adj1" fmla="val 48231"/>
              <a:gd name="adj2" fmla="val 44975"/>
              <a:gd name="adj3" fmla="val 27056"/>
              <a:gd name="adj4" fmla="val 61144"/>
            </a:avLst>
          </a:prstGeom>
          <a:gradFill rotWithShape="1">
            <a:gsLst>
              <a:gs pos="0">
                <a:srgbClr val="FFCC66">
                  <a:alpha val="97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1143000" y="13716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Population changes and racial tensions at times </a:t>
            </a:r>
            <a:r>
              <a:rPr lang="en-US" altLang="en-US" dirty="0">
                <a:solidFill>
                  <a:srgbClr val="0033CC"/>
                </a:solidFill>
              </a:rPr>
              <a:t>triggered violence.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 rot="10792560" flipH="1">
            <a:off x="457200" y="1246188"/>
            <a:ext cx="8229600" cy="1820862"/>
          </a:xfrm>
          <a:prstGeom prst="upArrowCallout">
            <a:avLst>
              <a:gd name="adj1" fmla="val 32343"/>
              <a:gd name="adj2" fmla="val 29954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57200" y="139858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Wartime fears also led to discrimination against Americans from Germany, Italy, and Japan.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3295650"/>
            <a:ext cx="8229600" cy="990600"/>
            <a:chOff x="457200" y="3295471"/>
            <a:chExt cx="8229600" cy="990600"/>
          </a:xfrm>
        </p:grpSpPr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 rot="5400000" flipH="1">
              <a:off x="4076700" y="-324029"/>
              <a:ext cx="990600" cy="8229600"/>
            </a:xfrm>
            <a:prstGeom prst="rect">
              <a:avLst/>
            </a:prstGeom>
            <a:gradFill flip="none" rotWithShape="1">
              <a:gsLst>
                <a:gs pos="0">
                  <a:srgbClr val="83D7E5">
                    <a:alpha val="25000"/>
                  </a:srgb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ADC793">
                  <a:alpha val="46001"/>
                </a:srgbClr>
              </a:outerShdw>
            </a:effectLst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14343" name="Text Box 12"/>
            <p:cNvSpPr txBox="1">
              <a:spLocks noChangeArrowheads="1"/>
            </p:cNvSpPr>
            <p:nvPr/>
          </p:nvSpPr>
          <p:spPr bwMode="auto">
            <a:xfrm>
              <a:off x="457200" y="3447871"/>
              <a:ext cx="82296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dirty="0"/>
                <a:t>In time, </a:t>
              </a:r>
              <a:r>
                <a:rPr lang="en-US" altLang="en-US" dirty="0">
                  <a:solidFill>
                    <a:srgbClr val="0033CC"/>
                  </a:solidFill>
                </a:rPr>
                <a:t>suspicion focused on Japanese Americans.</a:t>
              </a:r>
            </a:p>
            <a:p>
              <a:pPr eaLnBrk="1" hangingPunct="1"/>
              <a:r>
                <a:rPr lang="en-US" altLang="en-US" dirty="0"/>
                <a:t>They were targeted for a combination of reasons.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431925" y="4743450"/>
            <a:ext cx="649287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sz="2000" dirty="0"/>
              <a:t>Racism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sz="2000" dirty="0"/>
              <a:t>Lack of political clout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sz="2000" dirty="0"/>
              <a:t>Their fewer numbers and relative isolation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838200" y="1855788"/>
            <a:ext cx="32766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By </a:t>
            </a:r>
            <a:r>
              <a:rPr lang="en-US" altLang="en-US" dirty="0">
                <a:solidFill>
                  <a:srgbClr val="0033CC"/>
                </a:solidFill>
              </a:rPr>
              <a:t>executive order,</a:t>
            </a:r>
            <a:r>
              <a:rPr lang="en-US" altLang="en-US" dirty="0"/>
              <a:t> more than 100,000 Japanese Americans were forced to sell their homes and belongings.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They were then sent to isolated </a:t>
            </a:r>
            <a:r>
              <a:rPr lang="en-US" altLang="en-US" b="1" dirty="0">
                <a:solidFill>
                  <a:srgbClr val="FF0000"/>
                </a:solidFill>
              </a:rPr>
              <a:t>internment</a:t>
            </a:r>
            <a:r>
              <a:rPr lang="en-US" altLang="en-US" b="1" dirty="0"/>
              <a:t> camps.</a:t>
            </a:r>
          </a:p>
        </p:txBody>
      </p:sp>
      <p:pic>
        <p:nvPicPr>
          <p:cNvPr id="15363" name="Picture 3" descr="ch24_images_hsus_se_p08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95400"/>
            <a:ext cx="355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6"/>
          <p:cNvSpPr txBox="1">
            <a:spLocks noChangeArrowheads="1"/>
          </p:cNvSpPr>
          <p:nvPr/>
        </p:nvSpPr>
        <p:spPr bwMode="auto">
          <a:xfrm>
            <a:off x="5562600" y="1600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They </a:t>
            </a:r>
            <a:r>
              <a:rPr lang="en-US" altLang="en-US" dirty="0">
                <a:solidFill>
                  <a:srgbClr val="0033CC"/>
                </a:solidFill>
              </a:rPr>
              <a:t>remained in the camps for the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33CC"/>
                </a:solidFill>
              </a:rPr>
              <a:t>rest of the war.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638800" y="3048000"/>
            <a:ext cx="2454275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Some Japanese Americans </a:t>
            </a:r>
            <a:r>
              <a:rPr lang="en-US" altLang="en-US" dirty="0">
                <a:solidFill>
                  <a:srgbClr val="0033CC"/>
                </a:solidFill>
              </a:rPr>
              <a:t>went to court</a:t>
            </a:r>
            <a:r>
              <a:rPr lang="en-US" altLang="en-US" dirty="0"/>
              <a:t> to fight for their civil liberties.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638800" y="5257800"/>
            <a:ext cx="28606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Their efforts </a:t>
            </a:r>
            <a:r>
              <a:rPr lang="en-US" altLang="en-US" dirty="0">
                <a:solidFill>
                  <a:srgbClr val="0033CC"/>
                </a:solidFill>
              </a:rPr>
              <a:t>failed.</a:t>
            </a:r>
          </a:p>
        </p:txBody>
      </p:sp>
      <p:pic>
        <p:nvPicPr>
          <p:cNvPr id="16389" name="Picture 5" descr="ch24_maps_us_se_p08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7640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47688" y="1447800"/>
            <a:ext cx="800100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200" b="1" i="1" dirty="0" smtClean="0">
                <a:solidFill>
                  <a:srgbClr val="FF0000"/>
                </a:solidFill>
                <a:latin typeface="Verdana" pitchFamily="1" charset="0"/>
              </a:rPr>
              <a:t>Korematsu</a:t>
            </a:r>
            <a:r>
              <a:rPr lang="en-US" altLang="en-US" sz="2200" b="1" dirty="0" smtClean="0">
                <a:solidFill>
                  <a:srgbClr val="FF0000"/>
                </a:solidFill>
                <a:latin typeface="Verdana" pitchFamily="1" charset="0"/>
              </a:rPr>
              <a:t> v. </a:t>
            </a:r>
            <a:r>
              <a:rPr lang="en-US" altLang="en-US" sz="2200" b="1" i="1" dirty="0" smtClean="0">
                <a:solidFill>
                  <a:srgbClr val="FF0000"/>
                </a:solidFill>
                <a:latin typeface="Verdana" pitchFamily="1" charset="0"/>
              </a:rPr>
              <a:t>United States </a:t>
            </a:r>
            <a:r>
              <a:rPr lang="en-US" altLang="en-US" sz="2200" b="1" dirty="0" smtClean="0">
                <a:latin typeface="Verdana" pitchFamily="1" charset="0"/>
              </a:rPr>
              <a:t>(1944)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95288" y="2209800"/>
            <a:ext cx="8353425" cy="3657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>
                  <a:alpha val="66000"/>
                </a:srgbClr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12457"/>
              </p:ext>
            </p:extLst>
          </p:nvPr>
        </p:nvGraphicFramePr>
        <p:xfrm>
          <a:off x="419100" y="2209800"/>
          <a:ext cx="8305800" cy="3657600"/>
        </p:xfrm>
        <a:graphic>
          <a:graphicData uri="http://schemas.openxmlformats.org/drawingml/2006/table">
            <a:tbl>
              <a:tblPr/>
              <a:tblGrid>
                <a:gridCol w="3657600"/>
                <a:gridCol w="2514600"/>
                <a:gridCol w="21336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Facts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Issue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Decision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837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• In 1942, FDR ordered that select people could be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banned from war zones.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• The army relocated Japanese Americans on the West Coast to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internment camps.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•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Fred Korematsu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was arrested for resisting the army’s orders.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Korematsu argued that he was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denied equal protection under the law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because he was a Japanese American.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court held that the military order was justified for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security reasons.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9"/>
          <p:cNvSpPr txBox="1">
            <a:spLocks noChangeArrowheads="1"/>
          </p:cNvSpPr>
          <p:nvPr/>
        </p:nvSpPr>
        <p:spPr bwMode="auto">
          <a:xfrm>
            <a:off x="4953000" y="2590800"/>
            <a:ext cx="35052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75000"/>
              </a:spcAft>
              <a:buFont typeface="Arial" charset="0"/>
              <a:buChar char="•"/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0033CC"/>
                </a:solidFill>
              </a:rPr>
              <a:t>national debt </a:t>
            </a:r>
            <a:r>
              <a:rPr lang="en-US" altLang="en-US" dirty="0"/>
              <a:t>skyrocketed.</a:t>
            </a:r>
          </a:p>
          <a:p>
            <a:pPr eaLnBrk="1" hangingPunct="1">
              <a:spcAft>
                <a:spcPct val="75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Taxes</a:t>
            </a:r>
            <a:r>
              <a:rPr lang="en-US" altLang="en-US" dirty="0"/>
              <a:t> increased.</a:t>
            </a:r>
          </a:p>
          <a:p>
            <a:pPr eaLnBrk="1" hangingPunct="1">
              <a:spcAft>
                <a:spcPct val="750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Wages and prices </a:t>
            </a:r>
            <a:r>
              <a:rPr lang="en-US" altLang="en-US" dirty="0"/>
              <a:t>were controlled.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 flipH="1">
            <a:off x="1447800" y="1524000"/>
            <a:ext cx="2895600" cy="3810000"/>
          </a:xfrm>
          <a:prstGeom prst="upArrowCallout">
            <a:avLst>
              <a:gd name="adj1" fmla="val 12426"/>
              <a:gd name="adj2" fmla="val 11574"/>
              <a:gd name="adj3" fmla="val 22314"/>
              <a:gd name="adj4" fmla="val 73338"/>
            </a:avLst>
          </a:prstGeom>
          <a:gradFill rotWithShape="1">
            <a:gsLst>
              <a:gs pos="0">
                <a:srgbClr val="FFC00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  <a:cs typeface="+mn-cs"/>
            </a:endParaRPr>
          </a:p>
        </p:txBody>
      </p:sp>
      <p:sp>
        <p:nvSpPr>
          <p:cNvPr id="18436" name="Text Box 35"/>
          <p:cNvSpPr txBox="1">
            <a:spLocks noChangeArrowheads="1"/>
          </p:cNvSpPr>
          <p:nvPr/>
        </p:nvSpPr>
        <p:spPr bwMode="auto">
          <a:xfrm>
            <a:off x="1219200" y="2559050"/>
            <a:ext cx="22860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The war effort had a huge effect on the economy.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2"/>
          <p:cNvSpPr txBox="1">
            <a:spLocks noChangeArrowheads="1"/>
          </p:cNvSpPr>
          <p:nvPr/>
        </p:nvSpPr>
        <p:spPr bwMode="auto">
          <a:xfrm>
            <a:off x="5791200" y="1676400"/>
            <a:ext cx="28194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As industries cranked out military goods, </a:t>
            </a:r>
            <a:r>
              <a:rPr lang="en-US" altLang="en-US" dirty="0">
                <a:solidFill>
                  <a:srgbClr val="0033CC"/>
                </a:solidFill>
              </a:rPr>
              <a:t>consumer goods became scarce.</a:t>
            </a:r>
          </a:p>
        </p:txBody>
      </p:sp>
      <p:pic>
        <p:nvPicPr>
          <p:cNvPr id="19459" name="Picture 4" descr="ch24_charts_us_se_p0813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45720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1"/>
          <p:cNvSpPr txBox="1">
            <a:spLocks noChangeArrowheads="1"/>
          </p:cNvSpPr>
          <p:nvPr/>
        </p:nvSpPr>
        <p:spPr bwMode="auto">
          <a:xfrm>
            <a:off x="4738688" y="3048000"/>
            <a:ext cx="35814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60000"/>
              </a:spcAft>
            </a:pPr>
            <a:r>
              <a:rPr lang="en-US" altLang="en-US" dirty="0"/>
              <a:t>• </a:t>
            </a:r>
            <a:r>
              <a:rPr lang="en-US" altLang="en-US" sz="2000" dirty="0"/>
              <a:t>Shopped with </a:t>
            </a:r>
            <a:br>
              <a:rPr lang="en-US" altLang="en-US" sz="2000" dirty="0"/>
            </a:br>
            <a:r>
              <a:rPr lang="en-US" altLang="en-US" sz="2000" dirty="0">
                <a:solidFill>
                  <a:srgbClr val="0033CC"/>
                </a:solidFill>
              </a:rPr>
              <a:t>ration books</a:t>
            </a:r>
          </a:p>
          <a:p>
            <a:pPr eaLnBrk="1" hangingPunct="1">
              <a:spcAft>
                <a:spcPct val="60000"/>
              </a:spcAft>
            </a:pPr>
            <a:r>
              <a:rPr lang="en-US" altLang="en-US" sz="2000" dirty="0"/>
              <a:t>• Bought </a:t>
            </a:r>
            <a:r>
              <a:rPr lang="en-US" altLang="en-US" sz="2000" dirty="0">
                <a:solidFill>
                  <a:srgbClr val="0033CC"/>
                </a:solidFill>
              </a:rPr>
              <a:t>war bonds</a:t>
            </a:r>
          </a:p>
          <a:p>
            <a:pPr eaLnBrk="1" hangingPunct="1">
              <a:spcAft>
                <a:spcPct val="60000"/>
              </a:spcAft>
            </a:pPr>
            <a:r>
              <a:rPr lang="en-US" altLang="en-US" sz="2000" dirty="0"/>
              <a:t>• Planted </a:t>
            </a:r>
            <a:r>
              <a:rPr lang="en-US" altLang="en-US" sz="2000" dirty="0">
                <a:solidFill>
                  <a:srgbClr val="0033CC"/>
                </a:solidFill>
              </a:rPr>
              <a:t>victory gardens</a:t>
            </a:r>
          </a:p>
          <a:p>
            <a:pPr eaLnBrk="1" hangingPunct="1">
              <a:spcAft>
                <a:spcPct val="60000"/>
              </a:spcAft>
            </a:pPr>
            <a:r>
              <a:rPr lang="en-US" altLang="en-US" sz="2000" dirty="0"/>
              <a:t>• </a:t>
            </a:r>
            <a:r>
              <a:rPr lang="en-US" altLang="en-US" sz="2000" dirty="0">
                <a:solidFill>
                  <a:srgbClr val="0033CC"/>
                </a:solidFill>
              </a:rPr>
              <a:t>Collected scrap metal and other materials</a:t>
            </a:r>
            <a:endParaRPr lang="en-US" altLang="en-US" sz="2000" dirty="0"/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838200" y="1447800"/>
            <a:ext cx="73914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 flipH="1">
            <a:off x="1119188" y="2476500"/>
            <a:ext cx="3200400" cy="3733800"/>
          </a:xfrm>
          <a:prstGeom prst="upArrowCallout">
            <a:avLst>
              <a:gd name="adj1" fmla="val 13102"/>
              <a:gd name="adj2" fmla="val 12204"/>
              <a:gd name="adj3" fmla="val 19785"/>
              <a:gd name="adj4" fmla="val 73338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485" name="Text Box 20"/>
          <p:cNvSpPr txBox="1">
            <a:spLocks noChangeArrowheads="1"/>
          </p:cNvSpPr>
          <p:nvPr/>
        </p:nvSpPr>
        <p:spPr bwMode="auto">
          <a:xfrm>
            <a:off x="928688" y="3124200"/>
            <a:ext cx="25146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Americans were urged to do all they could to </a:t>
            </a:r>
            <a:r>
              <a:rPr lang="en-US" altLang="en-US" dirty="0">
                <a:solidFill>
                  <a:srgbClr val="0033CC"/>
                </a:solidFill>
              </a:rPr>
              <a:t>support the war effort,</a:t>
            </a:r>
            <a:r>
              <a:rPr lang="en-US" altLang="en-US" dirty="0"/>
              <a:t> and they responded to the call.</a:t>
            </a:r>
          </a:p>
        </p:txBody>
      </p:sp>
      <p:sp>
        <p:nvSpPr>
          <p:cNvPr id="20486" name="Text Box 32"/>
          <p:cNvSpPr txBox="1">
            <a:spLocks noChangeArrowheads="1"/>
          </p:cNvSpPr>
          <p:nvPr/>
        </p:nvSpPr>
        <p:spPr bwMode="auto">
          <a:xfrm>
            <a:off x="1447800" y="1447800"/>
            <a:ext cx="624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Americans made many sacrifices, looking toward victory.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57200" y="11430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838200" y="1828800"/>
            <a:ext cx="7620000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A. Philip Randolph </a:t>
            </a:r>
            <a:r>
              <a:rPr lang="en-US" altLang="en-US" b="1"/>
              <a:t>− </a:t>
            </a:r>
            <a:r>
              <a:rPr lang="en-US" altLang="en-US"/>
              <a:t>African</a:t>
            </a:r>
            <a:r>
              <a:rPr lang="en-US" altLang="en-US" b="1"/>
              <a:t> </a:t>
            </a:r>
            <a:r>
              <a:rPr lang="en-US" altLang="en-US"/>
              <a:t>American labor leader 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Executive Order 8802 </a:t>
            </a:r>
            <a:r>
              <a:rPr lang="en-US" altLang="en-US" b="1"/>
              <a:t>−</a:t>
            </a:r>
            <a:r>
              <a:rPr lang="en-US" altLang="en-US"/>
              <a:t> measure that assured fair hiring practices in jobs funded with government money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bracero program </a:t>
            </a:r>
            <a:r>
              <a:rPr lang="en-US" altLang="en-US" b="1"/>
              <a:t>−</a:t>
            </a:r>
            <a:r>
              <a:rPr lang="en-US" altLang="en-US"/>
              <a:t> program in which laborers were brought from Mexico to work on American farms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internment </a:t>
            </a:r>
            <a:r>
              <a:rPr lang="en-US" altLang="en-US" b="1"/>
              <a:t>−</a:t>
            </a:r>
            <a:r>
              <a:rPr lang="en-US" altLang="en-US"/>
              <a:t> temporary imprisonment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838200" y="1828800"/>
            <a:ext cx="7620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 i="1">
                <a:solidFill>
                  <a:srgbClr val="FF0000"/>
                </a:solidFill>
              </a:rPr>
              <a:t>Korematsu</a:t>
            </a:r>
            <a:r>
              <a:rPr lang="en-US" altLang="en-US" b="1">
                <a:solidFill>
                  <a:srgbClr val="FF0000"/>
                </a:solidFill>
              </a:rPr>
              <a:t> v. </a:t>
            </a:r>
            <a:r>
              <a:rPr lang="en-US" altLang="en-US" b="1" i="1">
                <a:solidFill>
                  <a:srgbClr val="FF0000"/>
                </a:solidFill>
              </a:rPr>
              <a:t>United States</a:t>
            </a:r>
            <a:r>
              <a:rPr lang="en-US" altLang="en-US" b="1"/>
              <a:t> − </a:t>
            </a:r>
            <a:r>
              <a:rPr lang="en-US" altLang="en-US"/>
              <a:t>Supreme Court case that upheld the government’s wartime internment policy 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442</a:t>
            </a:r>
            <a:r>
              <a:rPr lang="en-US" altLang="en-US" b="1" baseline="30000">
                <a:solidFill>
                  <a:srgbClr val="FF0000"/>
                </a:solidFill>
              </a:rPr>
              <a:t>nd</a:t>
            </a:r>
            <a:r>
              <a:rPr lang="en-US" altLang="en-US" b="1">
                <a:solidFill>
                  <a:srgbClr val="FF0000"/>
                </a:solidFill>
              </a:rPr>
              <a:t> Regimental Combat Team </a:t>
            </a:r>
            <a:r>
              <a:rPr lang="en-US" altLang="en-US" b="1"/>
              <a:t>−</a:t>
            </a:r>
            <a:r>
              <a:rPr lang="en-US" altLang="en-US"/>
              <a:t> Japanese American combat team that became the most decorated military unit in American history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rationing </a:t>
            </a:r>
            <a:r>
              <a:rPr lang="en-US" altLang="en-US" b="1"/>
              <a:t>−</a:t>
            </a:r>
            <a:r>
              <a:rPr lang="en-US" altLang="en-US"/>
              <a:t> system that limits the amount of certain goods people can buy</a:t>
            </a:r>
          </a:p>
          <a:p>
            <a:pPr eaLnBrk="1" hangingPunct="1"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OWI </a:t>
            </a:r>
            <a:r>
              <a:rPr lang="en-US" altLang="en-US" b="1"/>
              <a:t>−</a:t>
            </a:r>
            <a:r>
              <a:rPr lang="en-US" altLang="en-US"/>
              <a:t> Office of War Information, encouraged support of the war effort</a:t>
            </a:r>
          </a:p>
        </p:txBody>
      </p:sp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457200" y="11430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216025" y="1719263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How did the war change America at home?</a:t>
            </a:r>
          </a:p>
        </p:txBody>
      </p:sp>
      <p:sp>
        <p:nvSpPr>
          <p:cNvPr id="1057819" name="Text Box 27"/>
          <p:cNvSpPr txBox="1">
            <a:spLocks noChangeArrowheads="1"/>
          </p:cNvSpPr>
          <p:nvPr/>
        </p:nvSpPr>
        <p:spPr bwMode="auto">
          <a:xfrm>
            <a:off x="1216025" y="2895600"/>
            <a:ext cx="64008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war stirred patriotism</a:t>
            </a:r>
            <a:r>
              <a:rPr lang="en-US" altLang="en-US"/>
              <a:t> even as it brought out long-simmering fears and tensions.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Americans from different backgrounds living in different places across the country made </a:t>
            </a:r>
            <a:r>
              <a:rPr lang="en-US" altLang="en-US">
                <a:solidFill>
                  <a:srgbClr val="0033CC"/>
                </a:solidFill>
              </a:rPr>
              <a:t>huge sacrifices</a:t>
            </a:r>
            <a:r>
              <a:rPr lang="en-US" altLang="en-US"/>
              <a:t> to support the war effort. </a:t>
            </a:r>
          </a:p>
        </p:txBody>
      </p:sp>
      <p:pic>
        <p:nvPicPr>
          <p:cNvPr id="7172" name="Picture 4" descr="HSUS09_EQ_logo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58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 rot="10792560" flipH="1">
            <a:off x="558800" y="1285875"/>
            <a:ext cx="6831013" cy="1601788"/>
          </a:xfrm>
          <a:prstGeom prst="upArrowCallout">
            <a:avLst>
              <a:gd name="adj1" fmla="val 38224"/>
              <a:gd name="adj2" fmla="val 35400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5400000" flipH="1">
            <a:off x="1599406" y="1829594"/>
            <a:ext cx="2820988" cy="4800600"/>
          </a:xfrm>
          <a:prstGeom prst="upArrowCallout">
            <a:avLst>
              <a:gd name="adj1" fmla="val 19815"/>
              <a:gd name="adj2" fmla="val 20972"/>
              <a:gd name="adj3" fmla="val 25306"/>
              <a:gd name="adj4" fmla="val 81833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181600" y="2819400"/>
            <a:ext cx="3581400" cy="2824163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685800" y="1371600"/>
            <a:ext cx="6530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Wartime America saw industries gearing up to </a:t>
            </a:r>
            <a:r>
              <a:rPr lang="en-US" altLang="en-US" dirty="0">
                <a:solidFill>
                  <a:srgbClr val="0033CC"/>
                </a:solidFill>
              </a:rPr>
              <a:t>produce military goods.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990600" y="3124200"/>
            <a:ext cx="30480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With men joining the army in huge numbers, women stepped into jobs in businesses and factories.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410200" y="3581400"/>
            <a:ext cx="3063875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dirty="0"/>
              <a:t>Women worked in both </a:t>
            </a:r>
            <a:r>
              <a:rPr lang="en-US" altLang="en-US" dirty="0">
                <a:solidFill>
                  <a:srgbClr val="0033CC"/>
                </a:solidFill>
              </a:rPr>
              <a:t>light and heavy industries.</a:t>
            </a:r>
          </a:p>
          <a:p>
            <a:pPr eaLnBrk="1" hangingPunct="1">
              <a:spcAft>
                <a:spcPct val="30000"/>
              </a:spcAft>
              <a:buFontTx/>
              <a:buChar char="•"/>
            </a:pPr>
            <a:r>
              <a:rPr lang="en-US" altLang="en-US" dirty="0">
                <a:solidFill>
                  <a:srgbClr val="0033CC"/>
                </a:solidFill>
              </a:rPr>
              <a:t>Married and older women</a:t>
            </a:r>
            <a:r>
              <a:rPr lang="en-US" altLang="en-US" dirty="0"/>
              <a:t> worked.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391150" y="3124200"/>
            <a:ext cx="2400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Unlike the past,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762000" y="12954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Wartime changes to the workforce had long-lasting effects.</a:t>
            </a:r>
          </a:p>
        </p:txBody>
      </p:sp>
      <p:sp>
        <p:nvSpPr>
          <p:cNvPr id="9219" name="Text Box 17"/>
          <p:cNvSpPr txBox="1">
            <a:spLocks noChangeArrowheads="1"/>
          </p:cNvSpPr>
          <p:nvPr/>
        </p:nvSpPr>
        <p:spPr bwMode="auto">
          <a:xfrm>
            <a:off x="838200" y="2514600"/>
            <a:ext cx="33528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000" dirty="0"/>
              <a:t>Women </a:t>
            </a:r>
            <a:r>
              <a:rPr lang="en-US" altLang="en-US" sz="2000" dirty="0">
                <a:solidFill>
                  <a:srgbClr val="0033CC"/>
                </a:solidFill>
              </a:rPr>
              <a:t>earned paychecks</a:t>
            </a:r>
            <a:r>
              <a:rPr lang="en-US" altLang="en-US" sz="2000" dirty="0"/>
              <a:t> and </a:t>
            </a:r>
            <a:r>
              <a:rPr lang="en-US" altLang="en-US" sz="2000" dirty="0">
                <a:solidFill>
                  <a:srgbClr val="0033CC"/>
                </a:solidFill>
              </a:rPr>
              <a:t>gained knowledge and experience.</a:t>
            </a:r>
          </a:p>
          <a:p>
            <a:pPr eaLnBrk="1" hangingPunct="1"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Future generations benefited</a:t>
            </a:r>
            <a:r>
              <a:rPr lang="en-US" altLang="en-US" sz="2000" dirty="0"/>
              <a:t> from new opportunities.</a:t>
            </a:r>
          </a:p>
          <a:p>
            <a:pPr eaLnBrk="1" hangingPunct="1"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Day-care options</a:t>
            </a:r>
            <a:r>
              <a:rPr lang="en-US" altLang="en-US" sz="2000" dirty="0"/>
              <a:t> for children expanded.</a:t>
            </a:r>
          </a:p>
        </p:txBody>
      </p:sp>
      <p:pic>
        <p:nvPicPr>
          <p:cNvPr id="9220" name="Picture 5" descr="ch24_images_hsus_se_p08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2416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8"/>
          <p:cNvSpPr txBox="1">
            <a:spLocks noChangeArrowheads="1"/>
          </p:cNvSpPr>
          <p:nvPr/>
        </p:nvSpPr>
        <p:spPr bwMode="auto">
          <a:xfrm>
            <a:off x="836613" y="1524000"/>
            <a:ext cx="74691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African Americans hoped for similar job opportunities, but were disappointed. </a:t>
            </a:r>
          </a:p>
        </p:txBody>
      </p:sp>
      <p:sp>
        <p:nvSpPr>
          <p:cNvPr id="10243" name="Text Box 25"/>
          <p:cNvSpPr txBox="1">
            <a:spLocks noChangeArrowheads="1"/>
          </p:cNvSpPr>
          <p:nvPr/>
        </p:nvSpPr>
        <p:spPr bwMode="auto">
          <a:xfrm>
            <a:off x="1066800" y="2438400"/>
            <a:ext cx="3429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 rot="5400000" flipH="1">
            <a:off x="2324100" y="1714500"/>
            <a:ext cx="1219200" cy="3733800"/>
          </a:xfrm>
          <a:prstGeom prst="upArrowCallout">
            <a:avLst>
              <a:gd name="adj1" fmla="val 100000"/>
              <a:gd name="adj2" fmla="val 50000"/>
              <a:gd name="adj3" fmla="val 48560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219200" y="32004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Leaders called for a </a:t>
            </a:r>
            <a:r>
              <a:rPr lang="en-US" altLang="en-US" dirty="0">
                <a:solidFill>
                  <a:srgbClr val="0033CC"/>
                </a:solidFill>
              </a:rPr>
              <a:t>“Double V” campaign.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953000" y="2743200"/>
            <a:ext cx="359727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ts val="1888"/>
              </a:spcAft>
            </a:pPr>
            <a:r>
              <a:rPr lang="en-US" altLang="en-US" dirty="0"/>
              <a:t>Victory against fascism abroad</a:t>
            </a:r>
          </a:p>
          <a:p>
            <a:pPr eaLnBrk="1" hangingPunct="1">
              <a:spcAft>
                <a:spcPts val="1888"/>
              </a:spcAft>
            </a:pPr>
            <a:r>
              <a:rPr lang="en-US" altLang="en-US" dirty="0"/>
              <a:t>Victory against discrimination at home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838200" y="49530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Yet many jobs, including those in the government and the military, remained </a:t>
            </a:r>
            <a:r>
              <a:rPr lang="en-US" altLang="en-US" dirty="0">
                <a:solidFill>
                  <a:srgbClr val="0033CC"/>
                </a:solidFill>
              </a:rPr>
              <a:t>segregated.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8"/>
          <p:cNvSpPr txBox="1">
            <a:spLocks noChangeArrowheads="1"/>
          </p:cNvSpPr>
          <p:nvPr/>
        </p:nvSpPr>
        <p:spPr bwMode="auto">
          <a:xfrm>
            <a:off x="762000" y="1447800"/>
            <a:ext cx="7620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Labor leader </a:t>
            </a:r>
            <a:r>
              <a:rPr lang="en-US" altLang="en-US" b="1" dirty="0">
                <a:solidFill>
                  <a:srgbClr val="FF0000"/>
                </a:solidFill>
              </a:rPr>
              <a:t>A. Phillip Randolph </a:t>
            </a:r>
            <a:r>
              <a:rPr lang="en-US" altLang="en-US" dirty="0">
                <a:solidFill>
                  <a:srgbClr val="0033CC"/>
                </a:solidFill>
              </a:rPr>
              <a:t>urged Roosevelt to end discrimination</a:t>
            </a:r>
            <a:r>
              <a:rPr lang="en-US" altLang="en-US" dirty="0"/>
              <a:t> in government-funded training, employment, and military service.</a:t>
            </a:r>
          </a:p>
        </p:txBody>
      </p:sp>
      <p:sp>
        <p:nvSpPr>
          <p:cNvPr id="11267" name="Text Box 25"/>
          <p:cNvSpPr txBox="1">
            <a:spLocks noChangeArrowheads="1"/>
          </p:cNvSpPr>
          <p:nvPr/>
        </p:nvSpPr>
        <p:spPr bwMode="auto">
          <a:xfrm>
            <a:off x="1066800" y="2438400"/>
            <a:ext cx="3429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51816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Such victories set the stage for the </a:t>
            </a:r>
            <a:r>
              <a:rPr lang="en-US" altLang="en-US" dirty="0">
                <a:solidFill>
                  <a:srgbClr val="0033CC"/>
                </a:solidFill>
              </a:rPr>
              <a:t>civil rights struggles to come.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5400000" flipH="1">
            <a:off x="2286000" y="1981200"/>
            <a:ext cx="1295400" cy="3733800"/>
          </a:xfrm>
          <a:prstGeom prst="upArrowCallout">
            <a:avLst>
              <a:gd name="adj1" fmla="val 100000"/>
              <a:gd name="adj2" fmla="val 50000"/>
              <a:gd name="adj3" fmla="val 45704"/>
              <a:gd name="adj4" fmla="val 66259"/>
            </a:avLst>
          </a:prstGeom>
          <a:gradFill rotWithShape="1">
            <a:gsLst>
              <a:gs pos="0">
                <a:srgbClr val="FFD88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19200" y="3276600"/>
            <a:ext cx="342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Under pressure, FDR issued </a:t>
            </a:r>
            <a:r>
              <a:rPr lang="en-US" altLang="en-US" b="1" dirty="0">
                <a:solidFill>
                  <a:srgbClr val="FF0000"/>
                </a:solidFill>
              </a:rPr>
              <a:t>Executive Order 8802.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029200" y="3322638"/>
            <a:ext cx="291147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Assured fair hiring practices in government jobs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 rot="10792560" flipH="1">
            <a:off x="838200" y="1150938"/>
            <a:ext cx="7467600" cy="2209800"/>
          </a:xfrm>
          <a:prstGeom prst="upArrowCallout">
            <a:avLst>
              <a:gd name="adj1" fmla="val 32343"/>
              <a:gd name="adj2" fmla="val 29954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2291" name="Text Box 20"/>
          <p:cNvSpPr txBox="1">
            <a:spLocks noChangeArrowheads="1"/>
          </p:cNvSpPr>
          <p:nvPr/>
        </p:nvSpPr>
        <p:spPr bwMode="auto">
          <a:xfrm>
            <a:off x="990600" y="1262063"/>
            <a:ext cx="7010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/>
              <a:t>Migration patterns changed as people moved across the country—especially to cities—seeking jobs in wartime industries.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43000" y="3557588"/>
            <a:ext cx="71628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6538" indent="-236538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cs typeface="Arial" charset="0"/>
              </a:defRPr>
            </a:lvl9pPr>
          </a:lstStyle>
          <a:p>
            <a:pPr eaLnBrk="1" hangingPunct="1">
              <a:spcAft>
                <a:spcPct val="50000"/>
              </a:spcAft>
              <a:buClr>
                <a:schemeClr val="tx1"/>
              </a:buClr>
            </a:pPr>
            <a:r>
              <a:rPr lang="en-US" altLang="en-US" b="1" dirty="0">
                <a:solidFill>
                  <a:srgbClr val="FF0000"/>
                </a:solidFill>
              </a:rPr>
              <a:t>Bracero program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/>
              <a:t>To alleviate the </a:t>
            </a:r>
            <a:r>
              <a:rPr lang="en-US" altLang="en-US" dirty="0">
                <a:solidFill>
                  <a:srgbClr val="0033CC"/>
                </a:solidFill>
              </a:rPr>
              <a:t>loss of workers in rural areas,</a:t>
            </a:r>
            <a:r>
              <a:rPr lang="en-US" altLang="en-US" dirty="0"/>
              <a:t> Mexican laborers were brought in to work on American farms.</a:t>
            </a:r>
          </a:p>
          <a:p>
            <a:pPr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/>
              <a:t>Agricultural industries would continue to hire migratory labor in the West for years to come.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 Slide">
  <a:themeElements>
    <a:clrScheme name="Star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rt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r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tent Slide">
  <a:themeElements>
    <a:clrScheme name="1_Conten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tent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nish Slide">
  <a:themeElements>
    <a:clrScheme name="Finish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nish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ish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ish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ish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3471</TotalTime>
  <Words>737</Words>
  <Application>Microsoft Office PowerPoint</Application>
  <PresentationFormat>On-screen Show (4:3)</PresentationFormat>
  <Paragraphs>93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Start Slide</vt:lpstr>
      <vt:lpstr>1_Content Slide</vt:lpstr>
      <vt:lpstr>Finish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Korematsu v. United States (1944)</vt:lpstr>
      <vt:lpstr>PowerPoint Presentation</vt:lpstr>
      <vt:lpstr>PowerPoint Presentation</vt:lpstr>
      <vt:lpstr>PowerPoint Presentation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PresentationExpress</dc:title>
  <dc:creator>Helene Avraham</dc:creator>
  <cp:lastModifiedBy>Alison Mc Lin</cp:lastModifiedBy>
  <cp:revision>116</cp:revision>
  <cp:lastPrinted>2008-05-21T18:42:16Z</cp:lastPrinted>
  <dcterms:created xsi:type="dcterms:W3CDTF">2008-06-11T20:35:12Z</dcterms:created>
  <dcterms:modified xsi:type="dcterms:W3CDTF">2019-03-06T19:25:13Z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