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1"/>
  </p:notesMasterIdLst>
  <p:handoutMasterIdLst>
    <p:handoutMasterId r:id="rId22"/>
  </p:handoutMasterIdLst>
  <p:sldIdLst>
    <p:sldId id="713" r:id="rId3"/>
    <p:sldId id="730" r:id="rId4"/>
    <p:sldId id="738" r:id="rId5"/>
    <p:sldId id="728" r:id="rId6"/>
    <p:sldId id="729" r:id="rId7"/>
    <p:sldId id="737" r:id="rId8"/>
    <p:sldId id="740" r:id="rId9"/>
    <p:sldId id="714" r:id="rId10"/>
    <p:sldId id="741" r:id="rId11"/>
    <p:sldId id="720" r:id="rId12"/>
    <p:sldId id="742" r:id="rId13"/>
    <p:sldId id="732" r:id="rId14"/>
    <p:sldId id="721" r:id="rId15"/>
    <p:sldId id="745" r:id="rId16"/>
    <p:sldId id="743" r:id="rId17"/>
    <p:sldId id="746" r:id="rId18"/>
    <p:sldId id="725" r:id="rId19"/>
    <p:sldId id="73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F8F64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1" autoAdjust="0"/>
    <p:restoredTop sz="82781" autoAdjust="0"/>
  </p:normalViewPr>
  <p:slideViewPr>
    <p:cSldViewPr>
      <p:cViewPr varScale="1">
        <p:scale>
          <a:sx n="89" d="100"/>
          <a:sy n="89" d="100"/>
        </p:scale>
        <p:origin x="-804" y="-102"/>
      </p:cViewPr>
      <p:guideLst>
        <p:guide orient="horz" pos="720"/>
        <p:guide orient="horz" pos="1152"/>
        <p:guide pos="2880"/>
        <p:guide pos="624"/>
        <p:guide pos="288"/>
        <p:guide pos="5232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828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F2E63B8-D152-4F69-B240-71E820F11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5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F5EEEEB-B022-44D8-98E0-C0072C47E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39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A72C1E1E-697B-473F-BA9C-BEF9C3A3ED90}" type="slidenum">
              <a:rPr lang="en-US" altLang="en-US" sz="1200" smtClean="0">
                <a:latin typeface="Arial" charset="0"/>
              </a:rPr>
              <a:pPr eaLnBrk="1" hangingPunct="1"/>
              <a:t>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18BB978A-DB0D-424B-B82C-5C032B147768}" type="slidenum">
              <a:rPr lang="en-US" altLang="en-US" sz="1200" smtClean="0">
                <a:latin typeface="Arial" charset="0"/>
              </a:rPr>
              <a:pPr eaLnBrk="1" hangingPunct="1"/>
              <a:t>10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50F24E5D-E321-427E-8F7D-C1A4E2A67E0D}" type="slidenum">
              <a:rPr lang="en-US" altLang="en-US" sz="1200" smtClean="0">
                <a:latin typeface="Arial" charset="0"/>
              </a:rPr>
              <a:pPr eaLnBrk="1" hangingPunct="1"/>
              <a:t>11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28AD8079-5D79-4C0E-9152-A38D492EB53E}" type="slidenum">
              <a:rPr lang="en-US" altLang="en-US" sz="1200" smtClean="0">
                <a:latin typeface="Arial" charset="0"/>
              </a:rPr>
              <a:pPr eaLnBrk="1" hangingPunct="1"/>
              <a:t>12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DFA324E0-5F69-4694-A973-27A31BE06216}" type="slidenum">
              <a:rPr lang="en-US" altLang="en-US" sz="1200" smtClean="0">
                <a:latin typeface="Arial" charset="0"/>
              </a:rPr>
              <a:pPr eaLnBrk="1" hangingPunct="1"/>
              <a:t>13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BA286354-593E-44B3-9CF4-87181DA94B31}" type="slidenum">
              <a:rPr lang="en-US" altLang="en-US" sz="1200">
                <a:latin typeface="Arial" charset="0"/>
              </a:rPr>
              <a:pPr algn="r" eaLnBrk="1" hangingPunct="1"/>
              <a:t>14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642E1784-81EC-4075-A86C-B3DCEE728C64}" type="slidenum">
              <a:rPr lang="en-US" altLang="en-US" sz="1200" smtClean="0">
                <a:latin typeface="Arial" charset="0"/>
              </a:rPr>
              <a:pPr eaLnBrk="1" hangingPunct="1"/>
              <a:t>15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r" eaLnBrk="1" hangingPunct="1"/>
            <a:fld id="{4D55F2CD-0E6C-40FE-868C-EF33F635EC92}" type="slidenum">
              <a:rPr lang="en-US" altLang="en-US" sz="1200">
                <a:latin typeface="Arial" charset="0"/>
              </a:rPr>
              <a:pPr algn="r" eaLnBrk="1" hangingPunct="1"/>
              <a:t>16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FF374473-EF41-4A20-A151-92DD28F29685}" type="slidenum">
              <a:rPr lang="en-US" altLang="en-US" sz="1200" smtClean="0">
                <a:latin typeface="Arial" charset="0"/>
              </a:rPr>
              <a:pPr eaLnBrk="1" hangingPunct="1"/>
              <a:t>17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90F825A6-C0F0-4032-A40B-398E686E489F}" type="slidenum">
              <a:rPr lang="en-US" altLang="en-US" sz="1200" smtClean="0">
                <a:latin typeface="Arial" charset="0"/>
              </a:rPr>
              <a:pPr eaLnBrk="1" hangingPunct="1"/>
              <a:t>18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72BA431C-0ABC-4C51-86EB-3F4CA13FC7DB}" type="slidenum">
              <a:rPr lang="en-US" altLang="en-US" sz="1200" smtClean="0">
                <a:latin typeface="Arial" charset="0"/>
              </a:rPr>
              <a:pPr eaLnBrk="1" hangingPunct="1"/>
              <a:t>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9731742C-334F-4EFA-9CA9-66610FED72FD}" type="slidenum">
              <a:rPr lang="en-US" altLang="en-US" sz="1200" smtClean="0">
                <a:latin typeface="Arial" charset="0"/>
              </a:rPr>
              <a:pPr eaLnBrk="1" hangingPunct="1"/>
              <a:t>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8E97A7D6-F9A8-4ACE-B509-43DC374AA732}" type="slidenum">
              <a:rPr lang="en-US" altLang="en-US" sz="1200" smtClean="0">
                <a:latin typeface="Arial" charset="0"/>
              </a:rPr>
              <a:pPr eaLnBrk="1" hangingPunct="1"/>
              <a:t>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47CB2B50-2028-4F8F-86EF-3E624C0DEA6D}" type="slidenum">
              <a:rPr lang="en-US" altLang="en-US" sz="1200" smtClean="0">
                <a:latin typeface="Arial" charset="0"/>
              </a:rPr>
              <a:pPr eaLnBrk="1" hangingPunct="1"/>
              <a:t>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B8401D91-FBA8-45B0-8CE2-E1392A4C68FB}" type="slidenum">
              <a:rPr lang="en-US" altLang="en-US" sz="1200" smtClean="0">
                <a:latin typeface="Arial" charset="0"/>
              </a:rPr>
              <a:pPr eaLnBrk="1" hangingPunct="1"/>
              <a:t>6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29E97064-CC1C-4EBC-AF1E-D9E23A8B3141}" type="slidenum">
              <a:rPr lang="en-US" altLang="en-US" sz="1200" smtClean="0">
                <a:latin typeface="Arial" charset="0"/>
              </a:rPr>
              <a:pPr eaLnBrk="1" hangingPunct="1"/>
              <a:t>7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9A52C0EA-97A8-4281-80E2-E03231773737}" type="slidenum">
              <a:rPr lang="en-US" altLang="en-US" sz="1200" smtClean="0">
                <a:latin typeface="Arial" charset="0"/>
              </a:rPr>
              <a:pPr eaLnBrk="1" hangingPunct="1"/>
              <a:t>8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8CD0CE52-BA11-48BA-936F-498D864239BC}" type="slidenum">
              <a:rPr lang="en-US" altLang="en-US" sz="1200" smtClean="0">
                <a:latin typeface="Arial" charset="0"/>
              </a:rPr>
              <a:pPr eaLnBrk="1" hangingPunct="1"/>
              <a:t>9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7655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2463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1031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B3F1FF"/>
                </a:solidFill>
                <a:latin typeface="Arial" charset="0"/>
                <a:cs typeface="+mn-cs"/>
              </a:rPr>
              <a:t>Victory in Europe and the Pacific</a:t>
            </a:r>
          </a:p>
        </p:txBody>
      </p:sp>
      <p:pic>
        <p:nvPicPr>
          <p:cNvPr id="1035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1300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355600" y="441325"/>
            <a:ext cx="788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 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2055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B3F1FF"/>
                </a:solidFill>
                <a:latin typeface="Arial" charset="0"/>
                <a:cs typeface="+mn-cs"/>
              </a:rPr>
              <a:t>Victory in Europe and the Pacific</a:t>
            </a: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355600" y="441325"/>
            <a:ext cx="788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 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3</a:t>
            </a:r>
          </a:p>
        </p:txBody>
      </p:sp>
      <p:pic>
        <p:nvPicPr>
          <p:cNvPr id="2061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1300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838200" y="1828800"/>
            <a:ext cx="731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100000"/>
              </a:spcAft>
              <a:buFontTx/>
              <a:buChar char="•"/>
            </a:pPr>
            <a:r>
              <a:rPr lang="en-US" altLang="en-US" dirty="0"/>
              <a:t>Analyze the planning and impact of the D-Day invasion of France. </a:t>
            </a:r>
          </a:p>
          <a:p>
            <a:pPr eaLnBrk="1" hangingPunct="1">
              <a:spcAft>
                <a:spcPct val="100000"/>
              </a:spcAft>
              <a:buFontTx/>
              <a:buChar char="•"/>
            </a:pPr>
            <a:r>
              <a:rPr lang="en-US" altLang="en-US" dirty="0"/>
              <a:t>Understand how the Allies achieved final victory in Europe.</a:t>
            </a:r>
          </a:p>
          <a:p>
            <a:pPr eaLnBrk="1" hangingPunct="1">
              <a:spcAft>
                <a:spcPct val="100000"/>
              </a:spcAft>
              <a:buFontTx/>
              <a:buChar char="•"/>
            </a:pPr>
            <a:r>
              <a:rPr lang="en-US" altLang="en-US" dirty="0"/>
              <a:t>Explore the reasons that President Truman decided to use the atomic bomb against Japan. </a:t>
            </a: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100" name="Rectangle 20"/>
          <p:cNvSpPr>
            <a:spLocks noChangeArrowheads="1"/>
          </p:cNvSpPr>
          <p:nvPr/>
        </p:nvSpPr>
        <p:spPr bwMode="auto">
          <a:xfrm>
            <a:off x="4572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 rot="10792560" flipH="1">
            <a:off x="558800" y="1284288"/>
            <a:ext cx="5459413" cy="2293937"/>
          </a:xfrm>
          <a:prstGeom prst="upArrowCallout">
            <a:avLst>
              <a:gd name="adj1" fmla="val 21331"/>
              <a:gd name="adj2" fmla="val 19756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990600" y="1371600"/>
            <a:ext cx="4572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>
                <a:solidFill>
                  <a:srgbClr val="0033CC"/>
                </a:solidFill>
              </a:rPr>
              <a:t>Allies soon surrounded Berlin,</a:t>
            </a:r>
            <a:r>
              <a:rPr lang="en-US" altLang="en-US"/>
              <a:t> preparing for an all-out assault on Hitler’s capital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 rot="5400000" flipH="1">
            <a:off x="1942306" y="2248694"/>
            <a:ext cx="2363788" cy="5181600"/>
          </a:xfrm>
          <a:prstGeom prst="upArrowCallout">
            <a:avLst>
              <a:gd name="adj1" fmla="val 19815"/>
              <a:gd name="adj2" fmla="val 20972"/>
              <a:gd name="adj3" fmla="val 32597"/>
              <a:gd name="adj4" fmla="val 81833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14400" y="3810000"/>
            <a:ext cx="3352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Hitler had fallen into madness,</a:t>
            </a:r>
            <a:r>
              <a:rPr lang="en-US" altLang="en-US"/>
              <a:t> giving orders that were not obeyed and planning attacks that were not carried out.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867400" y="3657600"/>
            <a:ext cx="2819400" cy="2443163"/>
            <a:chOff x="5867400" y="3657600"/>
            <a:chExt cx="2438400" cy="2443163"/>
          </a:xfrm>
        </p:grpSpPr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5867400" y="3657600"/>
              <a:ext cx="2438400" cy="2443163"/>
            </a:xfrm>
            <a:prstGeom prst="rect">
              <a:avLst/>
            </a:prstGeom>
            <a:gradFill rotWithShape="1">
              <a:gsLst>
                <a:gs pos="0">
                  <a:srgbClr val="FFCC66">
                    <a:alpha val="7500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13320" name="Text Box 11"/>
            <p:cNvSpPr txBox="1">
              <a:spLocks noChangeArrowheads="1"/>
            </p:cNvSpPr>
            <p:nvPr/>
          </p:nvSpPr>
          <p:spPr bwMode="auto">
            <a:xfrm>
              <a:off x="5999205" y="3962400"/>
              <a:ext cx="2209114" cy="176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In April 1945, </a:t>
              </a:r>
              <a:r>
                <a:rPr lang="en-US" altLang="en-US">
                  <a:solidFill>
                    <a:srgbClr val="0033CC"/>
                  </a:solidFill>
                </a:rPr>
                <a:t>Hitler committed suicide.</a:t>
              </a:r>
              <a:r>
                <a:rPr lang="en-US" altLang="en-US"/>
                <a:t> </a:t>
              </a:r>
              <a:r>
                <a:rPr lang="en-US" altLang="en-US" b="1"/>
                <a:t>Germany surrendered.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h24_maps_us_se_p0822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93863"/>
            <a:ext cx="7315200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838200" y="1143000"/>
            <a:ext cx="5829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World War II in Europe, 1942–1945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2"/>
          <p:cNvSpPr>
            <a:spLocks noChangeArrowheads="1"/>
          </p:cNvSpPr>
          <p:nvPr/>
        </p:nvSpPr>
        <p:spPr bwMode="auto">
          <a:xfrm>
            <a:off x="4572000" y="3886200"/>
            <a:ext cx="403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>
                <a:solidFill>
                  <a:srgbClr val="0033CC"/>
                </a:solidFill>
              </a:rPr>
              <a:t>new President</a:t>
            </a:r>
            <a:r>
              <a:rPr lang="en-US" altLang="en-US"/>
              <a:t> was </a:t>
            </a:r>
            <a:r>
              <a:rPr lang="en-US" altLang="en-US" b="1">
                <a:solidFill>
                  <a:srgbClr val="FF0000"/>
                </a:solidFill>
              </a:rPr>
              <a:t>Harry S. Truman.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941388" y="1309688"/>
            <a:ext cx="74676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With the German surrender, the Allies celebrated V-E Day, hailing their hard-fought victory in Europe.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 flipH="1">
            <a:off x="1257300" y="2628900"/>
            <a:ext cx="2971800" cy="3352800"/>
          </a:xfrm>
          <a:prstGeom prst="upArrowCallout">
            <a:avLst>
              <a:gd name="adj1" fmla="val 19380"/>
              <a:gd name="adj2" fmla="val 16319"/>
              <a:gd name="adj3" fmla="val 19132"/>
              <a:gd name="adj4" fmla="val 77903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295400" y="3352800"/>
            <a:ext cx="23018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FDR did not live to join the celebrations.</a:t>
            </a:r>
            <a:r>
              <a:rPr lang="en-US" altLang="en-US"/>
              <a:t> He died a few weeks earlier.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7" name="Text Box 9"/>
          <p:cNvSpPr txBox="1">
            <a:spLocks noChangeAspect="1" noChangeArrowheads="1"/>
          </p:cNvSpPr>
          <p:nvPr/>
        </p:nvSpPr>
        <p:spPr bwMode="auto">
          <a:xfrm>
            <a:off x="1524000" y="5324475"/>
            <a:ext cx="71977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2400" b="1">
              <a:solidFill>
                <a:schemeClr val="tx2"/>
              </a:solidFill>
            </a:endParaRPr>
          </a:p>
        </p:txBody>
      </p:sp>
      <p:sp>
        <p:nvSpPr>
          <p:cNvPr id="16387" name="Text Box 18"/>
          <p:cNvSpPr txBox="1">
            <a:spLocks noChangeArrowheads="1"/>
          </p:cNvSpPr>
          <p:nvPr/>
        </p:nvSpPr>
        <p:spPr bwMode="auto">
          <a:xfrm>
            <a:off x="1219200" y="3657600"/>
            <a:ext cx="68580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70000"/>
              </a:spcAft>
              <a:buFontTx/>
              <a:buChar char="•"/>
            </a:pPr>
            <a:r>
              <a:rPr lang="en-US" altLang="en-US" sz="2000"/>
              <a:t>Battles during the </a:t>
            </a:r>
            <a:r>
              <a:rPr lang="en-US" altLang="en-US" sz="2000" b="1">
                <a:solidFill>
                  <a:srgbClr val="FF0000"/>
                </a:solidFill>
              </a:rPr>
              <a:t>island-hopping</a:t>
            </a:r>
            <a:r>
              <a:rPr lang="en-US" altLang="en-US" sz="2000"/>
              <a:t> campaign were fierce, with </a:t>
            </a:r>
            <a:r>
              <a:rPr lang="en-US" altLang="en-US" sz="2000">
                <a:solidFill>
                  <a:srgbClr val="0033CC"/>
                </a:solidFill>
              </a:rPr>
              <a:t>high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rgbClr val="0033CC"/>
                </a:solidFill>
              </a:rPr>
              <a:t>casualties</a:t>
            </a:r>
            <a:r>
              <a:rPr lang="en-US" altLang="en-US" sz="2000"/>
              <a:t> on both sides.</a:t>
            </a:r>
          </a:p>
          <a:p>
            <a:pPr eaLnBrk="1" hangingPunct="1">
              <a:spcAft>
                <a:spcPct val="70000"/>
              </a:spcAft>
              <a:buFontTx/>
              <a:buChar char="•"/>
            </a:pPr>
            <a:r>
              <a:rPr lang="en-US" altLang="en-US" sz="2000" b="1">
                <a:solidFill>
                  <a:srgbClr val="FF0000"/>
                </a:solidFill>
              </a:rPr>
              <a:t>Kamikazes</a:t>
            </a:r>
            <a:r>
              <a:rPr lang="en-US" altLang="en-US" sz="2000"/>
              <a:t> crashed into American ships. Japanese troops </a:t>
            </a:r>
            <a:r>
              <a:rPr lang="en-US" altLang="en-US" sz="2000">
                <a:solidFill>
                  <a:srgbClr val="0033CC"/>
                </a:solidFill>
              </a:rPr>
              <a:t>fought to the death.</a:t>
            </a:r>
          </a:p>
          <a:p>
            <a:pPr eaLnBrk="1" hangingPunct="1">
              <a:spcAft>
                <a:spcPct val="70000"/>
              </a:spcAft>
              <a:buFontTx/>
              <a:buChar char="•"/>
            </a:pPr>
            <a:r>
              <a:rPr lang="en-US" altLang="en-US" sz="2000"/>
              <a:t>An intense bombing campaign leveled much of Tokyo. Still, </a:t>
            </a:r>
            <a:r>
              <a:rPr lang="en-US" altLang="en-US" sz="2000">
                <a:solidFill>
                  <a:srgbClr val="0033CC"/>
                </a:solidFill>
              </a:rPr>
              <a:t>Japan refused to surrender.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792560" flipH="1">
            <a:off x="914400" y="1219200"/>
            <a:ext cx="7391400" cy="2284413"/>
          </a:xfrm>
          <a:prstGeom prst="upArrowCallout">
            <a:avLst>
              <a:gd name="adj1" fmla="val 32176"/>
              <a:gd name="adj2" fmla="val 30004"/>
              <a:gd name="adj3" fmla="val 27056"/>
              <a:gd name="adj4" fmla="val 61144"/>
            </a:avLst>
          </a:prstGeom>
          <a:gradFill rotWithShape="1">
            <a:gsLst>
              <a:gs pos="0">
                <a:srgbClr val="FFCC66">
                  <a:alpha val="97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219200" y="1371600"/>
            <a:ext cx="6781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War still raged in the Pacific, where the Allies were fighting their way toward Japan.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1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1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5"/>
          <p:cNvSpPr>
            <a:spLocks noChangeArrowheads="1"/>
          </p:cNvSpPr>
          <p:nvPr/>
        </p:nvSpPr>
        <p:spPr bwMode="auto">
          <a:xfrm rot="5400000" flipH="1">
            <a:off x="495300" y="1562100"/>
            <a:ext cx="3124200" cy="3048000"/>
          </a:xfrm>
          <a:prstGeom prst="upArrowCallout">
            <a:avLst>
              <a:gd name="adj1" fmla="val 25008"/>
              <a:gd name="adj2" fmla="val 24012"/>
              <a:gd name="adj3" fmla="val 16250"/>
              <a:gd name="adj4" fmla="val 78769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85800" y="1828800"/>
            <a:ext cx="21336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Early in the war, FDR had authorized scientists to develop an </a:t>
            </a:r>
            <a:r>
              <a:rPr lang="en-US" altLang="en-US">
                <a:solidFill>
                  <a:srgbClr val="0033CC"/>
                </a:solidFill>
              </a:rPr>
              <a:t>atomic bomb.</a:t>
            </a:r>
          </a:p>
          <a:p>
            <a:pPr eaLnBrk="1" hangingPunct="1"/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 rot="5400000" flipH="1">
            <a:off x="3316287" y="1560513"/>
            <a:ext cx="3121025" cy="3048000"/>
          </a:xfrm>
          <a:prstGeom prst="upArrowCallout">
            <a:avLst>
              <a:gd name="adj1" fmla="val 25836"/>
              <a:gd name="adj2" fmla="val 25002"/>
              <a:gd name="adj3" fmla="val 16750"/>
              <a:gd name="adj4" fmla="val 78769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505200" y="1828800"/>
            <a:ext cx="23018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top secret program was code-named the </a:t>
            </a:r>
            <a:r>
              <a:rPr lang="en-US" altLang="en-US" b="1">
                <a:solidFill>
                  <a:srgbClr val="FF0000"/>
                </a:solidFill>
              </a:rPr>
              <a:t>Manhattan Project</a:t>
            </a:r>
            <a:r>
              <a:rPr lang="en-US" altLang="en-US"/>
              <a:t>.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172200" y="1524000"/>
            <a:ext cx="2438400" cy="3124200"/>
          </a:xfrm>
          <a:prstGeom prst="rect">
            <a:avLst/>
          </a:prstGeom>
          <a:gradFill rotWithShape="1">
            <a:gsLst>
              <a:gs pos="0">
                <a:srgbClr val="FFCC66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477000" y="1828800"/>
            <a:ext cx="19970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bomb was </a:t>
            </a:r>
            <a:r>
              <a:rPr lang="en-US" altLang="en-US">
                <a:solidFill>
                  <a:srgbClr val="0033CC"/>
                </a:solidFill>
              </a:rPr>
              <a:t>successfully tested</a:t>
            </a:r>
            <a:r>
              <a:rPr lang="en-US" altLang="en-US"/>
              <a:t> in July 1945.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85800" y="51816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Now it was up to Truman to decide if and when to use it.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"/>
          <p:cNvSpPr txBox="1">
            <a:spLocks noChangeArrowheads="1"/>
          </p:cNvSpPr>
          <p:nvPr/>
        </p:nvSpPr>
        <p:spPr bwMode="auto">
          <a:xfrm>
            <a:off x="1524000" y="51816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Truman’s chief priority was to save American lives. 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724400" y="2514600"/>
            <a:ext cx="3657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An </a:t>
            </a:r>
            <a:r>
              <a:rPr lang="en-US" altLang="en-US">
                <a:solidFill>
                  <a:srgbClr val="0033CC"/>
                </a:solidFill>
              </a:rPr>
              <a:t>invasion of Japan</a:t>
            </a:r>
            <a:r>
              <a:rPr lang="en-US" altLang="en-US"/>
              <a:t> could cost up to 1,000,000 American lives.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5400000" flipH="1">
            <a:off x="1409700" y="1638300"/>
            <a:ext cx="2895600" cy="3124200"/>
          </a:xfrm>
          <a:prstGeom prst="upArrowCallout">
            <a:avLst>
              <a:gd name="adj1" fmla="val 13102"/>
              <a:gd name="adj2" fmla="val 12204"/>
              <a:gd name="adj3" fmla="val 18297"/>
              <a:gd name="adj4" fmla="val 73338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524000" y="2286000"/>
            <a:ext cx="16922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Japanese </a:t>
            </a:r>
            <a:r>
              <a:rPr lang="en-US" altLang="en-US">
                <a:solidFill>
                  <a:srgbClr val="0033CC"/>
                </a:solidFill>
              </a:rPr>
              <a:t>refused to surrender.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609600" y="1936750"/>
            <a:ext cx="39624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On August 6, 1945, U.S. pilots dropped an atomic bomb on </a:t>
            </a:r>
            <a:r>
              <a:rPr lang="en-US" altLang="en-US" dirty="0">
                <a:solidFill>
                  <a:srgbClr val="0033CC"/>
                </a:solidFill>
              </a:rPr>
              <a:t>Hiroshima. </a:t>
            </a:r>
          </a:p>
          <a:p>
            <a:pPr eaLnBrk="1" hangingPunct="1"/>
            <a:endParaRPr lang="en-US" altLang="en-US" dirty="0">
              <a:solidFill>
                <a:srgbClr val="0033CC"/>
              </a:solidFill>
            </a:endParaRPr>
          </a:p>
          <a:p>
            <a:pPr eaLnBrk="1" hangingPunct="1"/>
            <a:r>
              <a:rPr lang="en-US" altLang="en-US" dirty="0"/>
              <a:t>Three days later, they dropped a second bomb on </a:t>
            </a:r>
            <a:r>
              <a:rPr lang="en-US" altLang="en-US" dirty="0">
                <a:solidFill>
                  <a:srgbClr val="0033CC"/>
                </a:solidFill>
              </a:rPr>
              <a:t>Nagasaki. </a:t>
            </a:r>
          </a:p>
          <a:p>
            <a:pPr eaLnBrk="1" hangingPunct="1"/>
            <a:endParaRPr lang="en-US" altLang="en-US" dirty="0">
              <a:solidFill>
                <a:srgbClr val="0033CC"/>
              </a:solidFill>
            </a:endParaRPr>
          </a:p>
          <a:p>
            <a:pPr eaLnBrk="1" hangingPunct="1"/>
            <a:r>
              <a:rPr lang="en-US" altLang="en-US" b="1" dirty="0"/>
              <a:t>On August 15,</a:t>
            </a:r>
            <a:r>
              <a:rPr lang="en-US" altLang="en-US" b="1" dirty="0">
                <a:solidFill>
                  <a:srgbClr val="0033CC"/>
                </a:solidFill>
              </a:rPr>
              <a:t> </a:t>
            </a:r>
            <a:r>
              <a:rPr lang="en-US" altLang="en-US" b="1" dirty="0"/>
              <a:t>Emperor Hirohito surrendered.</a:t>
            </a:r>
          </a:p>
        </p:txBody>
      </p:sp>
      <p:pic>
        <p:nvPicPr>
          <p:cNvPr id="19459" name="Picture 3" descr="ch24_images_hsus_se_p08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1143000"/>
            <a:ext cx="33305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43000" y="4800600"/>
            <a:ext cx="7162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The most costly war in history was finally over.</a:t>
            </a: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 rot="10800000" flipH="1">
            <a:off x="838200" y="1752600"/>
            <a:ext cx="7391400" cy="1997075"/>
          </a:xfrm>
          <a:prstGeom prst="upArrowCallout">
            <a:avLst>
              <a:gd name="adj1" fmla="val 37902"/>
              <a:gd name="adj2" fmla="val 35109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20484" name="Text Box 20"/>
          <p:cNvSpPr txBox="1">
            <a:spLocks noChangeArrowheads="1"/>
          </p:cNvSpPr>
          <p:nvPr/>
        </p:nvSpPr>
        <p:spPr bwMode="auto">
          <a:xfrm>
            <a:off x="1143000" y="19812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The Allies celebrated V-J Day, marking victory in Japan.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9"/>
          <p:cNvSpPr txBox="1">
            <a:spLocks noChangeArrowheads="1"/>
          </p:cNvSpPr>
          <p:nvPr/>
        </p:nvSpPr>
        <p:spPr bwMode="auto">
          <a:xfrm>
            <a:off x="990600" y="3352800"/>
            <a:ext cx="4038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</p:txBody>
      </p:sp>
      <p:sp>
        <p:nvSpPr>
          <p:cNvPr id="21507" name="Text Box 20"/>
          <p:cNvSpPr txBox="1">
            <a:spLocks noChangeArrowheads="1"/>
          </p:cNvSpPr>
          <p:nvPr/>
        </p:nvSpPr>
        <p:spPr bwMode="auto">
          <a:xfrm>
            <a:off x="838200" y="1143000"/>
            <a:ext cx="7469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World War II in the Pacific, 1942−1945</a:t>
            </a:r>
          </a:p>
        </p:txBody>
      </p:sp>
      <p:pic>
        <p:nvPicPr>
          <p:cNvPr id="21508" name="Picture 4" descr="ch24_maps_us_se_p08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828800"/>
            <a:ext cx="52578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838200" y="1828800"/>
            <a:ext cx="738981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D-Day</a:t>
            </a:r>
            <a:r>
              <a:rPr lang="en-US" altLang="en-US" b="1"/>
              <a:t> − </a:t>
            </a:r>
            <a:r>
              <a:rPr lang="en-US" altLang="en-US"/>
              <a:t>June 6, 1944, the day Allied forces invaded France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Battle of the Bulge </a:t>
            </a:r>
            <a:r>
              <a:rPr lang="en-US" altLang="en-US" b="1"/>
              <a:t>−</a:t>
            </a:r>
            <a:r>
              <a:rPr lang="en-US" altLang="en-US"/>
              <a:t> German counterattack that failed, resulting in an Allied victory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Harry S. Truman </a:t>
            </a:r>
            <a:r>
              <a:rPr lang="en-US" altLang="en-US" b="1"/>
              <a:t>−</a:t>
            </a:r>
            <a:r>
              <a:rPr lang="en-US" altLang="en-US"/>
              <a:t> President during the end of World War II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island hopping </a:t>
            </a:r>
            <a:r>
              <a:rPr lang="en-US" altLang="en-US" b="1"/>
              <a:t>−</a:t>
            </a:r>
            <a:r>
              <a:rPr lang="en-US" altLang="en-US"/>
              <a:t> American strategy of capturing selected islands in the Pacific in a steady path to Japan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838200" y="1828800"/>
            <a:ext cx="769461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kamikaze </a:t>
            </a:r>
            <a:r>
              <a:rPr lang="en-US" altLang="en-US" b="1"/>
              <a:t>− </a:t>
            </a:r>
            <a:r>
              <a:rPr lang="en-US" altLang="en-US"/>
              <a:t>Japanese pilots who deliberately crashed their planes into American ships </a:t>
            </a:r>
            <a:endParaRPr lang="en-US" altLang="en-US" b="1"/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Albert Einstein </a:t>
            </a:r>
            <a:r>
              <a:rPr lang="en-US" altLang="en-US" b="1"/>
              <a:t>−</a:t>
            </a:r>
            <a:r>
              <a:rPr lang="en-US" altLang="en-US"/>
              <a:t> world-famous scientist who alerted Roosevelt of the need to develop atomic weapons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Manhattan Project </a:t>
            </a:r>
            <a:r>
              <a:rPr lang="en-US" altLang="en-US" b="1"/>
              <a:t>−</a:t>
            </a:r>
            <a:r>
              <a:rPr lang="en-US" altLang="en-US"/>
              <a:t> code name for the program to develop an atomic bomb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J. Robert Oppenheimer </a:t>
            </a:r>
            <a:r>
              <a:rPr lang="en-US" altLang="en-US" b="1"/>
              <a:t>−</a:t>
            </a:r>
            <a:r>
              <a:rPr lang="en-US" altLang="en-US"/>
              <a:t> key leader of the Manhattan Project</a:t>
            </a:r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  <a:endParaRPr lang="en-US" altLang="en-US" sz="1800" b="1" u="sn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16025" y="1719263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How did the Allies defeat the Axis Powers?</a:t>
            </a:r>
          </a:p>
        </p:txBody>
      </p:sp>
      <p:sp>
        <p:nvSpPr>
          <p:cNvPr id="1057804" name="Rectangle 12"/>
          <p:cNvSpPr>
            <a:spLocks noChangeArrowheads="1"/>
          </p:cNvSpPr>
          <p:nvPr/>
        </p:nvSpPr>
        <p:spPr bwMode="auto">
          <a:xfrm>
            <a:off x="1216025" y="297180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It took years of </a:t>
            </a:r>
            <a:r>
              <a:rPr lang="en-US" altLang="en-US" dirty="0">
                <a:solidFill>
                  <a:srgbClr val="0033CC"/>
                </a:solidFill>
              </a:rPr>
              <a:t>hard fighting</a:t>
            </a:r>
            <a:r>
              <a:rPr lang="en-US" altLang="en-US" dirty="0"/>
              <a:t> to reverse Axis advances and move toward victory.</a:t>
            </a:r>
          </a:p>
        </p:txBody>
      </p:sp>
      <p:sp>
        <p:nvSpPr>
          <p:cNvPr id="1057819" name="Rectangle 27"/>
          <p:cNvSpPr>
            <a:spLocks noChangeArrowheads="1"/>
          </p:cNvSpPr>
          <p:nvPr/>
        </p:nvSpPr>
        <p:spPr bwMode="auto">
          <a:xfrm>
            <a:off x="1216025" y="4267200"/>
            <a:ext cx="6400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A </a:t>
            </a:r>
            <a:r>
              <a:rPr lang="en-US" altLang="en-US" dirty="0">
                <a:solidFill>
                  <a:srgbClr val="0033CC"/>
                </a:solidFill>
              </a:rPr>
              <a:t>new weapon</a:t>
            </a:r>
            <a:r>
              <a:rPr lang="en-US" altLang="en-US" dirty="0"/>
              <a:t> finally ended the war, changing both warfare and global politics forever.</a:t>
            </a:r>
          </a:p>
        </p:txBody>
      </p:sp>
      <p:pic>
        <p:nvPicPr>
          <p:cNvPr id="7173" name="Picture 5" descr="HSUS09_EQ_logo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4187825" y="51323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8195" name="Text Box 135"/>
          <p:cNvSpPr txBox="1">
            <a:spLocks noChangeArrowheads="1"/>
          </p:cNvSpPr>
          <p:nvPr/>
        </p:nvSpPr>
        <p:spPr bwMode="auto">
          <a:xfrm>
            <a:off x="4648200" y="3048000"/>
            <a:ext cx="3505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/>
              <a:t>The </a:t>
            </a:r>
            <a:r>
              <a:rPr lang="en-US" altLang="en-US" sz="2000">
                <a:solidFill>
                  <a:srgbClr val="0033CC"/>
                </a:solidFill>
              </a:rPr>
              <a:t>secret operation</a:t>
            </a:r>
            <a:r>
              <a:rPr lang="en-US" altLang="en-US" sz="2000"/>
              <a:t> was code-named </a:t>
            </a:r>
            <a:r>
              <a:rPr lang="en-US" altLang="en-US" sz="2000">
                <a:solidFill>
                  <a:srgbClr val="0033CC"/>
                </a:solidFill>
              </a:rPr>
              <a:t>Operation Overlord.</a:t>
            </a:r>
          </a:p>
          <a:p>
            <a:pPr eaLnBrk="1" hangingPunct="1"/>
            <a:endParaRPr lang="en-US" altLang="en-US" sz="2000">
              <a:solidFill>
                <a:srgbClr val="0033CC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000"/>
              <a:t>General </a:t>
            </a:r>
            <a:r>
              <a:rPr lang="en-US" altLang="en-US" sz="2000">
                <a:solidFill>
                  <a:srgbClr val="0033CC"/>
                </a:solidFill>
              </a:rPr>
              <a:t>Dwight Eisenhower</a:t>
            </a:r>
            <a:r>
              <a:rPr lang="en-US" altLang="en-US" sz="2000"/>
              <a:t> was the mission’s commander.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1143000" y="14478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In 1943, Allied leaders agreed to open a second front in the war in Europe. 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5400000" flipH="1">
            <a:off x="1371600" y="2590800"/>
            <a:ext cx="3124200" cy="3276600"/>
          </a:xfrm>
          <a:prstGeom prst="upArrowCallout">
            <a:avLst>
              <a:gd name="adj1" fmla="val 13102"/>
              <a:gd name="adj2" fmla="val 12204"/>
              <a:gd name="adj3" fmla="val 17786"/>
              <a:gd name="adj4" fmla="val 73338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1600200" y="2819400"/>
            <a:ext cx="19208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American and British troops would cross the English Channel and </a:t>
            </a:r>
            <a:r>
              <a:rPr lang="en-US" altLang="en-US">
                <a:solidFill>
                  <a:srgbClr val="0033CC"/>
                </a:solidFill>
              </a:rPr>
              <a:t>invade France.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7"/>
          <p:cNvSpPr txBox="1">
            <a:spLocks noChangeArrowheads="1"/>
          </p:cNvSpPr>
          <p:nvPr/>
        </p:nvSpPr>
        <p:spPr bwMode="auto">
          <a:xfrm>
            <a:off x="381000" y="1371600"/>
            <a:ext cx="7315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b="1"/>
              <a:t>Operation Overlord was a massive operation. </a:t>
            </a:r>
          </a:p>
        </p:txBody>
      </p:sp>
      <p:sp>
        <p:nvSpPr>
          <p:cNvPr id="9219" name="Text Box 21"/>
          <p:cNvSpPr txBox="1">
            <a:spLocks noChangeArrowheads="1"/>
          </p:cNvSpPr>
          <p:nvPr/>
        </p:nvSpPr>
        <p:spPr bwMode="auto">
          <a:xfrm>
            <a:off x="381000" y="4724400"/>
            <a:ext cx="3276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On </a:t>
            </a:r>
            <a:r>
              <a:rPr lang="en-US" altLang="en-US" b="1">
                <a:solidFill>
                  <a:srgbClr val="FF0000"/>
                </a:solidFill>
              </a:rPr>
              <a:t>D-Day, </a:t>
            </a:r>
            <a:r>
              <a:rPr lang="en-US" altLang="en-US">
                <a:solidFill>
                  <a:srgbClr val="0033CC"/>
                </a:solidFill>
              </a:rPr>
              <a:t>June 6, 1944, </a:t>
            </a:r>
            <a:r>
              <a:rPr lang="en-US" altLang="en-US"/>
              <a:t>the Allies landed at</a:t>
            </a:r>
            <a:r>
              <a:rPr lang="en-US" altLang="en-US">
                <a:solidFill>
                  <a:srgbClr val="0033CC"/>
                </a:solidFill>
              </a:rPr>
              <a:t> Normandy.</a:t>
            </a:r>
            <a:endParaRPr lang="en-US" altLang="en-US"/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381000" y="2209800"/>
            <a:ext cx="3505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It required </a:t>
            </a:r>
            <a:r>
              <a:rPr lang="en-US" altLang="en-US" dirty="0">
                <a:solidFill>
                  <a:srgbClr val="0033CC"/>
                </a:solidFill>
              </a:rPr>
              <a:t>careful planning</a:t>
            </a:r>
            <a:r>
              <a:rPr lang="en-US" altLang="en-US" dirty="0"/>
              <a:t> and involved an elaborate </a:t>
            </a:r>
            <a:r>
              <a:rPr lang="en-US" altLang="en-US" dirty="0">
                <a:solidFill>
                  <a:srgbClr val="0033CC"/>
                </a:solidFill>
              </a:rPr>
              <a:t>hoax</a:t>
            </a:r>
            <a:r>
              <a:rPr lang="en-US" altLang="en-US" dirty="0"/>
              <a:t> to fool the enemy about where troops would land.</a:t>
            </a:r>
          </a:p>
        </p:txBody>
      </p:sp>
      <p:pic>
        <p:nvPicPr>
          <p:cNvPr id="9221" name="Picture 5" descr="ch24_images_ahon_se_p079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480060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4187825" y="49799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533400" y="3352800"/>
            <a:ext cx="25908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Within a month, more than one million troops landed in France.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2895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/>
              <a:t>Amid intense fighting, the Allies captured the beaches.</a:t>
            </a:r>
            <a:endParaRPr lang="en-US" altLang="en-US" b="1" dirty="0">
              <a:solidFill>
                <a:srgbClr val="0033CC"/>
              </a:solidFill>
            </a:endParaRPr>
          </a:p>
        </p:txBody>
      </p:sp>
      <p:pic>
        <p:nvPicPr>
          <p:cNvPr id="10245" name="Picture 5" descr="ch24_maps_us_se_p08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1447800"/>
            <a:ext cx="49799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ChangeArrowheads="1"/>
          </p:cNvSpPr>
          <p:nvPr/>
        </p:nvSpPr>
        <p:spPr bwMode="auto">
          <a:xfrm>
            <a:off x="2819400" y="4191000"/>
            <a:ext cx="321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/>
              <a:t>     </a:t>
            </a:r>
          </a:p>
        </p:txBody>
      </p:sp>
      <p:sp>
        <p:nvSpPr>
          <p:cNvPr id="11267" name="Text Box 13"/>
          <p:cNvSpPr txBox="1">
            <a:spLocks noChangeArrowheads="1"/>
          </p:cNvSpPr>
          <p:nvPr/>
        </p:nvSpPr>
        <p:spPr bwMode="auto">
          <a:xfrm>
            <a:off x="1905000" y="1447800"/>
            <a:ext cx="53927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The Allies seized the momentum.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2514600"/>
            <a:ext cx="3657600" cy="3200400"/>
            <a:chOff x="914400" y="2514600"/>
            <a:chExt cx="3657600" cy="3200400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 rot="5400000" flipH="1">
              <a:off x="1143000" y="2286000"/>
              <a:ext cx="3200400" cy="3657600"/>
            </a:xfrm>
            <a:prstGeom prst="upArrowCallout">
              <a:avLst>
                <a:gd name="adj1" fmla="val 20935"/>
                <a:gd name="adj2" fmla="val 20519"/>
                <a:gd name="adj3" fmla="val 18090"/>
                <a:gd name="adj4" fmla="val 73338"/>
              </a:avLst>
            </a:prstGeom>
            <a:gradFill rotWithShape="1">
              <a:gsLst>
                <a:gs pos="0">
                  <a:srgbClr val="00B0F0">
                    <a:alpha val="50000"/>
                  </a:srgbClr>
                </a:gs>
                <a:gs pos="100000">
                  <a:schemeClr val="bg1"/>
                </a:gs>
              </a:gsLst>
              <a:lin ang="135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34" charset="0"/>
                <a:cs typeface="+mn-cs"/>
              </a:endParaRPr>
            </a:p>
          </p:txBody>
        </p:sp>
        <p:sp>
          <p:nvSpPr>
            <p:cNvPr id="11273" name="Text Box 23"/>
            <p:cNvSpPr txBox="1">
              <a:spLocks noChangeArrowheads="1"/>
            </p:cNvSpPr>
            <p:nvPr/>
          </p:nvSpPr>
          <p:spPr bwMode="auto">
            <a:xfrm>
              <a:off x="990600" y="2895600"/>
              <a:ext cx="2438400" cy="176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The Americans and British </a:t>
              </a:r>
              <a:r>
                <a:rPr lang="en-US" altLang="en-US">
                  <a:solidFill>
                    <a:srgbClr val="0033CC"/>
                  </a:solidFill>
                </a:rPr>
                <a:t>advanced from the west,</a:t>
              </a:r>
              <a:r>
                <a:rPr lang="en-US" altLang="en-US"/>
                <a:t> liberating Paris.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72000" y="2514600"/>
            <a:ext cx="3825875" cy="3200400"/>
            <a:chOff x="4572000" y="2514600"/>
            <a:chExt cx="3825875" cy="3200400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 rot="16200000" flipH="1">
              <a:off x="4800600" y="2286000"/>
              <a:ext cx="3200400" cy="3657600"/>
            </a:xfrm>
            <a:prstGeom prst="upArrowCallout">
              <a:avLst>
                <a:gd name="adj1" fmla="val 19935"/>
                <a:gd name="adj2" fmla="val 20019"/>
                <a:gd name="adj3" fmla="val 18497"/>
                <a:gd name="adj4" fmla="val 73338"/>
              </a:avLst>
            </a:prstGeom>
            <a:gradFill rotWithShape="1">
              <a:gsLst>
                <a:gs pos="0">
                  <a:srgbClr val="FFC000">
                    <a:alpha val="50000"/>
                  </a:srgbClr>
                </a:gs>
                <a:gs pos="100000">
                  <a:schemeClr val="bg1"/>
                </a:gs>
              </a:gsLst>
              <a:lin ang="135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wrap="none" anchor="ctr"/>
            <a:lstStyle/>
            <a:p>
              <a:pPr>
                <a:defRPr/>
              </a:pPr>
              <a:endParaRPr lang="en-US">
                <a:latin typeface="Verdana" pitchFamily="34" charset="0"/>
                <a:cs typeface="+mn-cs"/>
              </a:endParaRPr>
            </a:p>
          </p:txBody>
        </p:sp>
        <p:sp>
          <p:nvSpPr>
            <p:cNvPr id="11271" name="Text Box 24"/>
            <p:cNvSpPr txBox="1">
              <a:spLocks noChangeArrowheads="1"/>
            </p:cNvSpPr>
            <p:nvPr/>
          </p:nvSpPr>
          <p:spPr bwMode="auto">
            <a:xfrm>
              <a:off x="5715000" y="2819400"/>
              <a:ext cx="2682875" cy="2436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1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The Soviets </a:t>
              </a:r>
              <a:r>
                <a:rPr lang="en-US" altLang="en-US">
                  <a:solidFill>
                    <a:srgbClr val="0033CC"/>
                  </a:solidFill>
                </a:rPr>
                <a:t>advanced from the east,</a:t>
              </a:r>
              <a:r>
                <a:rPr lang="en-US" altLang="en-US"/>
                <a:t> liberating Latvia, Romania, Slovakia, and Hungary. 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ChangeArrowheads="1"/>
          </p:cNvSpPr>
          <p:nvPr/>
        </p:nvSpPr>
        <p:spPr bwMode="auto">
          <a:xfrm>
            <a:off x="1736725" y="4343400"/>
            <a:ext cx="580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latin typeface="Arial" charset="0"/>
              </a:rPr>
              <a:t>     </a:t>
            </a:r>
          </a:p>
        </p:txBody>
      </p:sp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1066800" y="838200"/>
            <a:ext cx="7620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2400" b="1">
              <a:latin typeface="Arial" charset="0"/>
            </a:endParaRPr>
          </a:p>
        </p:txBody>
      </p:sp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6248400" y="3048000"/>
            <a:ext cx="2438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</p:txBody>
      </p:sp>
      <p:sp>
        <p:nvSpPr>
          <p:cNvPr id="12293" name="Text Box 13"/>
          <p:cNvSpPr txBox="1">
            <a:spLocks noChangeArrowheads="1"/>
          </p:cNvSpPr>
          <p:nvPr/>
        </p:nvSpPr>
        <p:spPr bwMode="auto">
          <a:xfrm>
            <a:off x="5486400" y="1905000"/>
            <a:ext cx="3276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latin typeface="Arial" charset="0"/>
            </a:endParaRPr>
          </a:p>
          <a:p>
            <a:pPr eaLnBrk="1" hangingPunct="1"/>
            <a:endParaRPr lang="en-US" altLang="en-US">
              <a:latin typeface="Arial" charset="0"/>
            </a:endParaRPr>
          </a:p>
          <a:p>
            <a:pPr eaLnBrk="1" hangingPunct="1"/>
            <a:endParaRPr lang="en-US" altLang="en-US">
              <a:latin typeface="Arial" charset="0"/>
            </a:endParaRP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457200" y="1447800"/>
            <a:ext cx="26670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Hitler launched a counterattack, creating a </a:t>
            </a:r>
            <a:r>
              <a:rPr lang="en-US" altLang="en-US" dirty="0">
                <a:solidFill>
                  <a:srgbClr val="0033CC"/>
                </a:solidFill>
              </a:rPr>
              <a:t>bulge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33CC"/>
                </a:solidFill>
              </a:rPr>
              <a:t>in the American lines.</a:t>
            </a:r>
          </a:p>
          <a:p>
            <a:pPr eaLnBrk="1" hangingPunct="1"/>
            <a:endParaRPr lang="en-US" altLang="en-US" dirty="0">
              <a:solidFill>
                <a:srgbClr val="0033CC"/>
              </a:solidFill>
            </a:endParaRPr>
          </a:p>
          <a:p>
            <a:pPr eaLnBrk="1" hangingPunct="1"/>
            <a:r>
              <a:rPr lang="en-US" altLang="en-US" dirty="0"/>
              <a:t>The Americans pushed back, </a:t>
            </a:r>
            <a:r>
              <a:rPr lang="en-US" altLang="en-US" dirty="0">
                <a:solidFill>
                  <a:srgbClr val="0033CC"/>
                </a:solidFill>
              </a:rPr>
              <a:t>forcing a German retreat.</a:t>
            </a:r>
            <a:endParaRPr lang="en-US" altLang="en-US" b="1" dirty="0">
              <a:solidFill>
                <a:srgbClr val="0033CC"/>
              </a:solidFill>
            </a:endParaRPr>
          </a:p>
        </p:txBody>
      </p:sp>
      <p:pic>
        <p:nvPicPr>
          <p:cNvPr id="12295" name="Picture 8" descr="ch24_maps_us_se_p0822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1219200"/>
            <a:ext cx="52847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t Slide">
  <a:themeElements>
    <a:clrScheme name="Star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rt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r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tent Slide">
  <a:themeElements>
    <a:clrScheme name="1_Conten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tent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4042</TotalTime>
  <Words>684</Words>
  <Application>Microsoft Office PowerPoint</Application>
  <PresentationFormat>On-screen Show (4:3)</PresentationFormat>
  <Paragraphs>80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Verdana</vt:lpstr>
      <vt:lpstr>Arial</vt:lpstr>
      <vt:lpstr>Start Slide</vt:lpstr>
      <vt:lpstr>1_Content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cp:lastModifiedBy>Alison Mc Lin</cp:lastModifiedBy>
  <cp:revision>107</cp:revision>
  <cp:lastPrinted>2008-05-21T18:42:16Z</cp:lastPrinted>
  <dcterms:created xsi:type="dcterms:W3CDTF">2008-06-11T20:35:12Z</dcterms:created>
  <dcterms:modified xsi:type="dcterms:W3CDTF">2019-03-05T18:17:21Z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