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3" r:id="rId2"/>
  </p:sldMasterIdLst>
  <p:notesMasterIdLst>
    <p:notesMasterId r:id="rId18"/>
  </p:notesMasterIdLst>
  <p:handoutMasterIdLst>
    <p:handoutMasterId r:id="rId19"/>
  </p:handoutMasterIdLst>
  <p:sldIdLst>
    <p:sldId id="713" r:id="rId3"/>
    <p:sldId id="730" r:id="rId4"/>
    <p:sldId id="738" r:id="rId5"/>
    <p:sldId id="728" r:id="rId6"/>
    <p:sldId id="742" r:id="rId7"/>
    <p:sldId id="737" r:id="rId8"/>
    <p:sldId id="739" r:id="rId9"/>
    <p:sldId id="715" r:id="rId10"/>
    <p:sldId id="714" r:id="rId11"/>
    <p:sldId id="720" r:id="rId12"/>
    <p:sldId id="732" r:id="rId13"/>
    <p:sldId id="721" r:id="rId14"/>
    <p:sldId id="734" r:id="rId15"/>
    <p:sldId id="725" r:id="rId16"/>
    <p:sldId id="74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Verdana" pitchFamily="1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  <a:srgbClr val="0033CC"/>
    <a:srgbClr val="333399"/>
    <a:srgbClr val="0000FF"/>
    <a:srgbClr val="F8F64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0" autoAdjust="0"/>
    <p:restoredTop sz="94590" autoAdjust="0"/>
  </p:normalViewPr>
  <p:slideViewPr>
    <p:cSldViewPr>
      <p:cViewPr varScale="1">
        <p:scale>
          <a:sx n="103" d="100"/>
          <a:sy n="103" d="100"/>
        </p:scale>
        <p:origin x="-402" y="-90"/>
      </p:cViewPr>
      <p:guideLst>
        <p:guide orient="horz" pos="1152"/>
        <p:guide orient="horz" pos="720"/>
        <p:guide pos="288"/>
        <p:guide pos="5232"/>
        <p:guide pos="528"/>
        <p:guide pos="54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1828"/>
    </p:cViewPr>
  </p:sorterViewPr>
  <p:notesViewPr>
    <p:cSldViewPr>
      <p:cViewPr varScale="1">
        <p:scale>
          <a:sx n="56" d="100"/>
          <a:sy n="56" d="100"/>
        </p:scale>
        <p:origin x="-172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0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31CF8F-A8DD-4CFC-B0A3-09231C7C0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08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DFD8AE2-6F67-4D37-817C-2DD53BC82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2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0B31AA51-E5CC-42A1-BD53-ECAC382F509B}" type="slidenum">
              <a:rPr lang="en-US" altLang="en-US" sz="1200" smtClean="0">
                <a:latin typeface="Arial" charset="0"/>
              </a:rPr>
              <a:pPr eaLnBrk="1" hangingPunct="1"/>
              <a:t>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83C4038F-7672-4E54-8777-7390F119DD9E}" type="slidenum">
              <a:rPr lang="en-US" altLang="en-US" sz="1200" smtClean="0">
                <a:latin typeface="Arial" charset="0"/>
              </a:rPr>
              <a:pPr eaLnBrk="1" hangingPunct="1"/>
              <a:t>10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75652D9D-6967-4684-89B1-90CF13A0D553}" type="slidenum">
              <a:rPr lang="en-US" altLang="en-US" sz="1200" smtClean="0">
                <a:latin typeface="Arial" charset="0"/>
              </a:rPr>
              <a:pPr eaLnBrk="1" hangingPunct="1"/>
              <a:t>11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421063" y="50800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DDE7DEA1-F0BC-48A2-B5C3-75DD9B300742}" type="slidenum">
              <a:rPr lang="en-US" altLang="en-US" sz="1200" smtClean="0">
                <a:latin typeface="Arial" charset="0"/>
              </a:rPr>
              <a:pPr eaLnBrk="1" hangingPunct="1"/>
              <a:t>12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10509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0C0EACF1-2C81-4B0A-A753-E6A76018F626}" type="slidenum">
              <a:rPr lang="en-US" altLang="en-US" sz="1200" smtClean="0">
                <a:latin typeface="Arial" charset="0"/>
              </a:rPr>
              <a:pPr eaLnBrk="1" hangingPunct="1"/>
              <a:t>13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02B834BD-6263-4477-A775-7E0A90EDE17B}" type="slidenum">
              <a:rPr lang="en-US" altLang="en-US" sz="1200" smtClean="0">
                <a:latin typeface="Arial" charset="0"/>
              </a:rPr>
              <a:pPr eaLnBrk="1" hangingPunct="1"/>
              <a:t>14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1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11DD76AF-E8EA-4B41-BC84-76E44747D603}" type="slidenum">
              <a:rPr lang="en-US" altLang="en-US" sz="1200" smtClean="0">
                <a:latin typeface="Arial" charset="0"/>
              </a:rPr>
              <a:pPr eaLnBrk="1" hangingPunct="1"/>
              <a:t>15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447800" y="47244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E2FB792F-89FD-4DE0-952B-C80232AC6E23}" type="slidenum">
              <a:rPr lang="en-US" altLang="en-US" sz="1200" smtClean="0">
                <a:latin typeface="Arial" charset="0"/>
              </a:rPr>
              <a:pPr eaLnBrk="1" hangingPunct="1"/>
              <a:t>2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1A14E377-324A-4D6B-AC6C-E9C571D49702}" type="slidenum">
              <a:rPr lang="en-US" altLang="en-US" sz="1200" smtClean="0">
                <a:latin typeface="Arial" charset="0"/>
              </a:rPr>
              <a:pPr eaLnBrk="1" hangingPunct="1"/>
              <a:t>3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F156A33E-64CC-452D-B0B4-56585558A76E}" type="slidenum">
              <a:rPr lang="en-US" altLang="en-US" sz="1200" smtClean="0">
                <a:latin typeface="Arial" charset="0"/>
              </a:rPr>
              <a:pPr eaLnBrk="1" hangingPunct="1"/>
              <a:t>4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274006B1-B611-43FC-9278-6624AABBEEC4}" type="slidenum">
              <a:rPr lang="en-US" altLang="en-US" sz="1200" smtClean="0">
                <a:latin typeface="Arial" charset="0"/>
              </a:rPr>
              <a:pPr eaLnBrk="1" hangingPunct="1"/>
              <a:t>5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C9BEC1F2-3A6D-4FAE-B0F2-CF4A434C00DF}" type="slidenum">
              <a:rPr lang="en-US" altLang="en-US" sz="1200" smtClean="0">
                <a:latin typeface="Arial" charset="0"/>
              </a:rPr>
              <a:pPr eaLnBrk="1" hangingPunct="1"/>
              <a:t>6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71931E95-0080-4E29-ACD4-8709B4F51C89}" type="slidenum">
              <a:rPr lang="en-US" altLang="en-US" sz="1200" smtClean="0">
                <a:latin typeface="Arial" charset="0"/>
              </a:rPr>
              <a:pPr eaLnBrk="1" hangingPunct="1"/>
              <a:t>7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818C4C5D-8865-45C6-ABFC-9F3220A709C5}" type="slidenum">
              <a:rPr lang="en-US" altLang="en-US" sz="1200" smtClean="0">
                <a:latin typeface="Arial" charset="0"/>
              </a:rPr>
              <a:pPr eaLnBrk="1" hangingPunct="1"/>
              <a:t>8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Text Box 4"/>
          <p:cNvSpPr txBox="1">
            <a:spLocks noChangeArrowheads="1"/>
          </p:cNvSpPr>
          <p:nvPr/>
        </p:nvSpPr>
        <p:spPr bwMode="auto">
          <a:xfrm>
            <a:off x="1203325" y="46593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fld id="{C3AF8AC9-949A-48A2-ADE0-44EB036DB36B}" type="slidenum">
              <a:rPr lang="en-US" altLang="en-US" sz="1200" smtClean="0">
                <a:latin typeface="Arial" charset="0"/>
              </a:rPr>
              <a:pPr eaLnBrk="1" hangingPunct="1"/>
              <a:t>9</a:t>
            </a:fld>
            <a:endParaRPr lang="en-US" altLang="en-US" sz="12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1295400" y="4876800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01392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0753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1031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The Holocaust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81000" y="492125"/>
            <a:ext cx="795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latin typeface="Arial" charset="0"/>
                <a:cs typeface="+mn-cs"/>
              </a:rPr>
              <a:t>Section </a:t>
            </a:r>
            <a:r>
              <a:rPr lang="en-US" sz="1600" b="1" dirty="0">
                <a:solidFill>
                  <a:srgbClr val="003CB4"/>
                </a:solidFill>
                <a:latin typeface="Arial" charset="0"/>
                <a:cs typeface="+mn-cs"/>
              </a:rPr>
              <a:t>4</a:t>
            </a:r>
          </a:p>
        </p:txBody>
      </p:sp>
      <p:pic>
        <p:nvPicPr>
          <p:cNvPr id="1036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13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413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6510338"/>
            <a:ext cx="357187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738" y="6511925"/>
            <a:ext cx="3571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 userDrawn="1"/>
        </p:nvSpPr>
        <p:spPr bwMode="auto">
          <a:xfrm>
            <a:off x="228600" y="6505575"/>
            <a:ext cx="7239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B3F1FF"/>
                </a:solidFill>
                <a:latin typeface="Arial" charset="0"/>
                <a:cs typeface="+mn-cs"/>
              </a:rPr>
              <a:t>The Cold War Begins</a:t>
            </a:r>
          </a:p>
        </p:txBody>
      </p:sp>
      <p:pic>
        <p:nvPicPr>
          <p:cNvPr id="2055" name="Picture 14" descr="PE_PP_background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3" descr="bttn_prev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bttn_exit">
            <a:hlinkClick r:id="" action="ppaction://hlinkshowjump?jump=endshow" highlightClick="1"/>
          </p:cNvPr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6510338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8" descr="bttn_next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750" y="6511925"/>
            <a:ext cx="3571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"/>
          <p:cNvSpPr txBox="1">
            <a:spLocks noChangeArrowheads="1"/>
          </p:cNvSpPr>
          <p:nvPr userDrawn="1"/>
        </p:nvSpPr>
        <p:spPr bwMode="auto">
          <a:xfrm>
            <a:off x="0" y="6505575"/>
            <a:ext cx="9144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B3F1FF"/>
                </a:solidFill>
                <a:latin typeface="Arial" charset="0"/>
                <a:cs typeface="+mn-cs"/>
              </a:rPr>
              <a:t>The Holocaust</a:t>
            </a:r>
          </a:p>
        </p:txBody>
      </p:sp>
      <p:sp>
        <p:nvSpPr>
          <p:cNvPr id="19" name="Text Box 18"/>
          <p:cNvSpPr txBox="1">
            <a:spLocks noChangeArrowheads="1"/>
          </p:cNvSpPr>
          <p:nvPr userDrawn="1"/>
        </p:nvSpPr>
        <p:spPr bwMode="auto">
          <a:xfrm>
            <a:off x="381000" y="492125"/>
            <a:ext cx="7953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1000" b="1" dirty="0">
                <a:solidFill>
                  <a:srgbClr val="003CB4"/>
                </a:solidFill>
                <a:latin typeface="Arial" charset="0"/>
                <a:cs typeface="+mn-cs"/>
              </a:rPr>
              <a:t>Section </a:t>
            </a:r>
            <a:r>
              <a:rPr lang="en-US" sz="1600" b="1" dirty="0">
                <a:solidFill>
                  <a:srgbClr val="003CB4"/>
                </a:solidFill>
                <a:latin typeface="Arial" charset="0"/>
                <a:cs typeface="+mn-cs"/>
              </a:rPr>
              <a:t>4</a:t>
            </a:r>
          </a:p>
        </p:txBody>
      </p:sp>
      <p:pic>
        <p:nvPicPr>
          <p:cNvPr id="2061" name="Picture 20" descr="USH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241300"/>
            <a:ext cx="23526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9"/>
          <p:cNvSpPr txBox="1">
            <a:spLocks noChangeArrowheads="1"/>
          </p:cNvSpPr>
          <p:nvPr/>
        </p:nvSpPr>
        <p:spPr bwMode="auto">
          <a:xfrm>
            <a:off x="838200" y="1828800"/>
            <a:ext cx="7315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/>
              <a:t>Trace the roots and progress of Hitler’s campaign against the Jews. </a:t>
            </a:r>
          </a:p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/>
              <a:t>Explore the goals of Hitler’s “final solution” and the nature of the Nazi death camps. </a:t>
            </a:r>
          </a:p>
          <a:p>
            <a:pPr eaLnBrk="1" hangingPunct="1">
              <a:spcAft>
                <a:spcPct val="100000"/>
              </a:spcAft>
              <a:buFontTx/>
              <a:buChar char="•"/>
            </a:pPr>
            <a:r>
              <a:rPr lang="en-US" altLang="en-US"/>
              <a:t>Examine how the United States responded to the Holocaust.</a:t>
            </a:r>
          </a:p>
        </p:txBody>
      </p:sp>
      <p:sp>
        <p:nvSpPr>
          <p:cNvPr id="4099" name="Rectangle 20"/>
          <p:cNvSpPr>
            <a:spLocks noChangeArrowheads="1"/>
          </p:cNvSpPr>
          <p:nvPr/>
        </p:nvSpPr>
        <p:spPr bwMode="auto">
          <a:xfrm>
            <a:off x="457200" y="1143000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Objectives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5"/>
          <p:cNvSpPr txBox="1">
            <a:spLocks noChangeArrowheads="1"/>
          </p:cNvSpPr>
          <p:nvPr/>
        </p:nvSpPr>
        <p:spPr bwMode="auto">
          <a:xfrm>
            <a:off x="762000" y="1447800"/>
            <a:ext cx="2439988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Some concentration camps were </a:t>
            </a:r>
            <a:r>
              <a:rPr lang="en-US" altLang="en-US" b="1">
                <a:solidFill>
                  <a:srgbClr val="FF0000"/>
                </a:solidFill>
              </a:rPr>
              <a:t>death camps.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There, prisoners were</a:t>
            </a:r>
            <a:r>
              <a:rPr lang="en-US" altLang="en-US">
                <a:solidFill>
                  <a:srgbClr val="0033CC"/>
                </a:solidFill>
              </a:rPr>
              <a:t> </a:t>
            </a:r>
            <a:r>
              <a:rPr lang="en-US" altLang="en-US"/>
              <a:t>killed in</a:t>
            </a:r>
            <a:r>
              <a:rPr lang="en-US" altLang="en-US">
                <a:solidFill>
                  <a:srgbClr val="0033CC"/>
                </a:solidFill>
              </a:rPr>
              <a:t> gas chambers </a:t>
            </a:r>
            <a:r>
              <a:rPr lang="en-US" altLang="en-US"/>
              <a:t>or </a:t>
            </a:r>
            <a:r>
              <a:rPr lang="en-US" altLang="en-US">
                <a:solidFill>
                  <a:srgbClr val="0033CC"/>
                </a:solidFill>
              </a:rPr>
              <a:t>shot, </a:t>
            </a:r>
            <a:r>
              <a:rPr lang="en-US" altLang="en-US"/>
              <a:t>and their bodies burned.</a:t>
            </a:r>
            <a:r>
              <a:rPr lang="en-US" altLang="en-US">
                <a:solidFill>
                  <a:srgbClr val="0033CC"/>
                </a:solidFill>
              </a:rPr>
              <a:t> </a:t>
            </a:r>
          </a:p>
        </p:txBody>
      </p:sp>
      <p:pic>
        <p:nvPicPr>
          <p:cNvPr id="13315" name="Picture 3" descr="ch24_maps_us_se_p08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295400"/>
            <a:ext cx="52768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hsus_ch24_s4_CcampFeet"/>
          <p:cNvPicPr>
            <a:picLocks noChangeAspect="1" noChangeArrowheads="1"/>
          </p:cNvPicPr>
          <p:nvPr/>
        </p:nvPicPr>
        <p:blipFill>
          <a:blip r:embed="rId3">
            <a:lum brigh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91440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912813" y="1219200"/>
            <a:ext cx="7391400" cy="1219200"/>
          </a:xfrm>
          <a:prstGeom prst="upArrowCallout">
            <a:avLst>
              <a:gd name="adj1" fmla="val 54338"/>
              <a:gd name="adj2" fmla="val 50324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10792560" flipH="1">
            <a:off x="914400" y="2362200"/>
            <a:ext cx="7391400" cy="1295400"/>
          </a:xfrm>
          <a:prstGeom prst="upArrowCallout">
            <a:avLst>
              <a:gd name="adj1" fmla="val 51142"/>
              <a:gd name="adj2" fmla="val 47364"/>
              <a:gd name="adj3" fmla="val 24505"/>
              <a:gd name="adj4" fmla="val 61144"/>
            </a:avLst>
          </a:prstGeom>
          <a:gradFill rotWithShape="1">
            <a:gsLst>
              <a:gs pos="0">
                <a:srgbClr val="AFAF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1371600" y="1219200"/>
            <a:ext cx="7178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/>
              <a:t>Prisoners in other camps were forced to perform </a:t>
            </a:r>
            <a:r>
              <a:rPr lang="en-US" altLang="en-US" sz="2000">
                <a:solidFill>
                  <a:srgbClr val="0033CC"/>
                </a:solidFill>
              </a:rPr>
              <a:t>heavy labor</a:t>
            </a:r>
            <a:r>
              <a:rPr lang="en-US" altLang="en-US" sz="2000"/>
              <a:t>, often </a:t>
            </a:r>
            <a:r>
              <a:rPr lang="en-US" altLang="en-US" sz="2000">
                <a:solidFill>
                  <a:srgbClr val="0033CC"/>
                </a:solidFill>
              </a:rPr>
              <a:t>brutalized</a:t>
            </a:r>
            <a:r>
              <a:rPr lang="en-US" altLang="en-US" sz="2000"/>
              <a:t> by the guards.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371600" y="2438400"/>
            <a:ext cx="6705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/>
              <a:t>Some were </a:t>
            </a:r>
            <a:r>
              <a:rPr lang="en-US" altLang="en-US" sz="2000">
                <a:solidFill>
                  <a:srgbClr val="0033CC"/>
                </a:solidFill>
              </a:rPr>
              <a:t>tortured</a:t>
            </a:r>
            <a:r>
              <a:rPr lang="en-US" altLang="en-US" sz="2000"/>
              <a:t> or subjected to horrible </a:t>
            </a:r>
            <a:r>
              <a:rPr lang="en-US" altLang="en-US" sz="2000">
                <a:solidFill>
                  <a:srgbClr val="0033CC"/>
                </a:solidFill>
              </a:rPr>
              <a:t>medical experiments.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 rot="10792560" flipH="1">
            <a:off x="914400" y="3505200"/>
            <a:ext cx="7391400" cy="1143000"/>
          </a:xfrm>
          <a:prstGeom prst="upArrowCallout">
            <a:avLst>
              <a:gd name="adj1" fmla="val 57960"/>
              <a:gd name="adj2" fmla="val 53679"/>
              <a:gd name="adj3" fmla="val 24505"/>
              <a:gd name="adj4" fmla="val 61144"/>
            </a:avLst>
          </a:prstGeom>
          <a:gradFill rotWithShape="1">
            <a:gsLst>
              <a:gs pos="0">
                <a:srgbClr val="9F9F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447800" y="3657600"/>
            <a:ext cx="6169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/>
              <a:t>Death by </a:t>
            </a:r>
            <a:r>
              <a:rPr lang="en-US" altLang="en-US" sz="2000">
                <a:solidFill>
                  <a:srgbClr val="0033CC"/>
                </a:solidFill>
              </a:rPr>
              <a:t>starvation </a:t>
            </a:r>
            <a:r>
              <a:rPr lang="en-US" altLang="en-US" sz="2000"/>
              <a:t>and </a:t>
            </a:r>
            <a:r>
              <a:rPr lang="en-US" altLang="en-US" sz="2000">
                <a:solidFill>
                  <a:srgbClr val="0033CC"/>
                </a:solidFill>
              </a:rPr>
              <a:t>disease</a:t>
            </a:r>
            <a:r>
              <a:rPr lang="en-US" altLang="en-US" sz="2000"/>
              <a:t> was common.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838200" y="4602163"/>
            <a:ext cx="75644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Millions of people died in concentration camps.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/>
          <p:cNvSpPr>
            <a:spLocks noChangeArrowheads="1"/>
          </p:cNvSpPr>
          <p:nvPr/>
        </p:nvSpPr>
        <p:spPr bwMode="auto">
          <a:xfrm rot="5400000" flipH="1">
            <a:off x="1714500" y="1028700"/>
            <a:ext cx="2667000" cy="3505200"/>
          </a:xfrm>
          <a:prstGeom prst="upArrowCallout">
            <a:avLst>
              <a:gd name="adj1" fmla="val 13417"/>
              <a:gd name="adj2" fmla="val 12500"/>
              <a:gd name="adj3" fmla="val 22288"/>
              <a:gd name="adj4" fmla="val 78435"/>
            </a:avLst>
          </a:prstGeom>
          <a:gradFill rotWithShape="1">
            <a:gsLst>
              <a:gs pos="0">
                <a:srgbClr val="FFC00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219200" y="4495800"/>
            <a:ext cx="7239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000"/>
              <a:t>A 1943 conference to discuss </a:t>
            </a:r>
            <a:r>
              <a:rPr lang="en-US" altLang="en-US" sz="2000">
                <a:solidFill>
                  <a:srgbClr val="0033CC"/>
                </a:solidFill>
              </a:rPr>
              <a:t>possible rescue plans</a:t>
            </a:r>
            <a:r>
              <a:rPr lang="en-US" altLang="en-US" sz="2000"/>
              <a:t> ended with no concrete action being taken.</a:t>
            </a:r>
          </a:p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en-US" altLang="en-US" sz="2000"/>
              <a:t>The U.S. and other countries </a:t>
            </a:r>
            <a:r>
              <a:rPr lang="en-US" altLang="en-US" sz="2000">
                <a:solidFill>
                  <a:srgbClr val="0033CC"/>
                </a:solidFill>
              </a:rPr>
              <a:t>blocked Jews fleeing Germany from immigrating.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524000" y="1600200"/>
            <a:ext cx="2225675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For years, the Allies had received </a:t>
            </a:r>
            <a:r>
              <a:rPr lang="en-US" altLang="en-US">
                <a:solidFill>
                  <a:srgbClr val="0033CC"/>
                </a:solidFill>
              </a:rPr>
              <a:t>reports of Jews being killed</a:t>
            </a:r>
            <a:r>
              <a:rPr lang="en-US" altLang="en-US"/>
              <a:t> in Nazi camps.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953000" y="2286000"/>
            <a:ext cx="2971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Yet little was done to stop it.</a:t>
            </a:r>
          </a:p>
          <a:p>
            <a:pPr eaLnBrk="1" hangingPunct="1"/>
            <a:endParaRPr lang="en-US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"/>
          <p:cNvSpPr>
            <a:spLocks noChangeArrowheads="1"/>
          </p:cNvSpPr>
          <p:nvPr/>
        </p:nvSpPr>
        <p:spPr bwMode="auto">
          <a:xfrm rot="5400000" flipH="1">
            <a:off x="1790700" y="571500"/>
            <a:ext cx="2514600" cy="4267200"/>
          </a:xfrm>
          <a:prstGeom prst="upArrowCallout">
            <a:avLst>
              <a:gd name="adj1" fmla="val 19815"/>
              <a:gd name="adj2" fmla="val 20972"/>
              <a:gd name="adj3" fmla="val 22022"/>
              <a:gd name="adj4" fmla="val 81110"/>
            </a:avLst>
          </a:prstGeom>
          <a:gradFill rotWithShape="1">
            <a:gsLst>
              <a:gs pos="0">
                <a:srgbClr val="83D7E5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62000" y="4495800"/>
            <a:ext cx="7848600" cy="121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 algn="ctr">
            <a:solidFill>
              <a:schemeClr val="accent2"/>
            </a:solidFill>
            <a:round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219200" y="1828800"/>
            <a:ext cx="30638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Though they expressed concern, American leaders remained </a:t>
            </a:r>
            <a:r>
              <a:rPr lang="en-US" altLang="en-US">
                <a:solidFill>
                  <a:srgbClr val="0033CC"/>
                </a:solidFill>
              </a:rPr>
              <a:t>focused on their war plans.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410200" y="1524000"/>
            <a:ext cx="32004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/>
              <a:t>Some suggested they </a:t>
            </a:r>
            <a:r>
              <a:rPr lang="en-US" altLang="en-US" sz="2000">
                <a:solidFill>
                  <a:srgbClr val="0033CC"/>
                </a:solidFill>
              </a:rPr>
              <a:t>bomb the rail lines</a:t>
            </a:r>
            <a:r>
              <a:rPr lang="en-US" altLang="en-US" sz="2000"/>
              <a:t> leading to the camps.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But the military hesitated to </a:t>
            </a:r>
            <a:r>
              <a:rPr lang="en-US" altLang="en-US" sz="2000">
                <a:solidFill>
                  <a:srgbClr val="0033CC"/>
                </a:solidFill>
              </a:rPr>
              <a:t>divert resources needed in battle.</a:t>
            </a:r>
          </a:p>
          <a:p>
            <a:pPr eaLnBrk="1" hangingPunct="1"/>
            <a:endParaRPr lang="en-US" altLang="en-US" sz="20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066800" y="4572000"/>
            <a:ext cx="7086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000"/>
              <a:t>In 1944, Roosevelt created the </a:t>
            </a:r>
            <a:r>
              <a:rPr lang="en-US" altLang="en-US" sz="2000" b="1">
                <a:solidFill>
                  <a:srgbClr val="FF0000"/>
                </a:solidFill>
              </a:rPr>
              <a:t>War Refugee Board </a:t>
            </a:r>
            <a:r>
              <a:rPr lang="en-US" altLang="en-US" sz="2000"/>
              <a:t>in an attempt to help Jews in Eastern Europe. </a:t>
            </a:r>
            <a:br>
              <a:rPr lang="en-US" altLang="en-US" sz="2000"/>
            </a:br>
            <a:r>
              <a:rPr lang="en-US" altLang="en-US" sz="2000"/>
              <a:t>Sadly, </a:t>
            </a:r>
            <a:r>
              <a:rPr lang="en-US" altLang="en-US" sz="2000">
                <a:solidFill>
                  <a:srgbClr val="0033CC"/>
                </a:solidFill>
              </a:rPr>
              <a:t>too few were saved.</a:t>
            </a:r>
          </a:p>
          <a:p>
            <a:pPr eaLnBrk="1" hangingPunct="1"/>
            <a:endParaRPr lang="en-US" altLang="en-US" sz="200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0"/>
          <p:cNvSpPr txBox="1">
            <a:spLocks noChangeArrowheads="1"/>
          </p:cNvSpPr>
          <p:nvPr/>
        </p:nvSpPr>
        <p:spPr bwMode="auto">
          <a:xfrm>
            <a:off x="760413" y="1143000"/>
            <a:ext cx="731678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When Allied soldiers liberated the camps at war’s end, they were stunned by the horror before them.</a:t>
            </a:r>
          </a:p>
        </p:txBody>
      </p:sp>
      <p:sp>
        <p:nvSpPr>
          <p:cNvPr id="17411" name="Text Box 34"/>
          <p:cNvSpPr txBox="1">
            <a:spLocks noChangeArrowheads="1"/>
          </p:cNvSpPr>
          <p:nvPr/>
        </p:nvSpPr>
        <p:spPr bwMode="auto">
          <a:xfrm>
            <a:off x="760413" y="2743200"/>
            <a:ext cx="2820987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Americans reacted with an </a:t>
            </a:r>
            <a:r>
              <a:rPr lang="en-US" altLang="en-US" dirty="0">
                <a:solidFill>
                  <a:srgbClr val="0033CC"/>
                </a:solidFill>
              </a:rPr>
              <a:t>outpouring of sympathy</a:t>
            </a:r>
            <a:r>
              <a:rPr lang="en-US" altLang="en-US" dirty="0"/>
              <a:t> and a </a:t>
            </a:r>
            <a:r>
              <a:rPr lang="en-US" altLang="en-US" dirty="0">
                <a:solidFill>
                  <a:srgbClr val="0033CC"/>
                </a:solidFill>
              </a:rPr>
              <a:t>desire to help.</a:t>
            </a:r>
          </a:p>
          <a:p>
            <a:pPr eaLnBrk="1" hangingPunct="1"/>
            <a:endParaRPr lang="en-US" altLang="en-US" dirty="0">
              <a:solidFill>
                <a:srgbClr val="0033CC"/>
              </a:solidFill>
            </a:endParaRPr>
          </a:p>
          <a:p>
            <a:pPr eaLnBrk="1" hangingPunct="1"/>
            <a:r>
              <a:rPr lang="en-US" altLang="en-US" dirty="0"/>
              <a:t>Many survivors eventually </a:t>
            </a:r>
            <a:r>
              <a:rPr lang="en-US" altLang="en-US" dirty="0">
                <a:solidFill>
                  <a:srgbClr val="0033CC"/>
                </a:solidFill>
              </a:rPr>
              <a:t>found homes in the U.S.</a:t>
            </a:r>
            <a:r>
              <a:rPr lang="en-US" altLang="en-US" dirty="0"/>
              <a:t>  </a:t>
            </a:r>
          </a:p>
        </p:txBody>
      </p:sp>
      <p:pic>
        <p:nvPicPr>
          <p:cNvPr id="17412" name="Picture 4" descr="ch24_images_hsus_se_p08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44725"/>
            <a:ext cx="3886200" cy="385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0"/>
          <p:cNvSpPr txBox="1">
            <a:spLocks noChangeArrowheads="1"/>
          </p:cNvSpPr>
          <p:nvPr/>
        </p:nvSpPr>
        <p:spPr bwMode="auto">
          <a:xfrm>
            <a:off x="914400" y="3733800"/>
            <a:ext cx="73167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1775" indent="-23177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The </a:t>
            </a:r>
            <a:r>
              <a:rPr lang="en-US" altLang="en-US">
                <a:solidFill>
                  <a:srgbClr val="0033CC"/>
                </a:solidFill>
              </a:rPr>
              <a:t>state of Israel</a:t>
            </a:r>
            <a:r>
              <a:rPr lang="en-US" altLang="en-US"/>
              <a:t> was founded in 1948.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Truman immediately recognized the new nation, and the </a:t>
            </a:r>
            <a:r>
              <a:rPr lang="en-US" altLang="en-US">
                <a:solidFill>
                  <a:srgbClr val="0033CC"/>
                </a:solidFill>
              </a:rPr>
              <a:t>U.S. became a staunch ally.</a:t>
            </a:r>
          </a:p>
        </p:txBody>
      </p:sp>
      <p:sp>
        <p:nvSpPr>
          <p:cNvPr id="147462" name="AutoShape 6"/>
          <p:cNvSpPr>
            <a:spLocks noChangeArrowheads="1"/>
          </p:cNvSpPr>
          <p:nvPr/>
        </p:nvSpPr>
        <p:spPr bwMode="auto">
          <a:xfrm rot="10800000" flipH="1">
            <a:off x="457200" y="1492250"/>
            <a:ext cx="8229600" cy="1692275"/>
          </a:xfrm>
          <a:prstGeom prst="upArrowCallout">
            <a:avLst>
              <a:gd name="adj1" fmla="val 50927"/>
              <a:gd name="adj2" fmla="val 47167"/>
              <a:gd name="adj3" fmla="val 24505"/>
              <a:gd name="adj4" fmla="val 61144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Verdana" pitchFamily="34" charset="0"/>
              <a:cs typeface="+mn-cs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762000" y="16002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enormity of the Nazi crime led to renewed calls for an independent Jewish state.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</a:p>
        </p:txBody>
      </p:sp>
      <p:sp>
        <p:nvSpPr>
          <p:cNvPr id="5123" name="Rectangle 13"/>
          <p:cNvSpPr>
            <a:spLocks noChangeArrowheads="1"/>
          </p:cNvSpPr>
          <p:nvPr/>
        </p:nvSpPr>
        <p:spPr bwMode="auto">
          <a:xfrm>
            <a:off x="838200" y="1828800"/>
            <a:ext cx="7620000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Holocaust </a:t>
            </a:r>
            <a:r>
              <a:rPr lang="en-US" altLang="en-US" b="1"/>
              <a:t>− </a:t>
            </a:r>
            <a:r>
              <a:rPr lang="en-US" altLang="en-US"/>
              <a:t>Nazi attempt to kill Jews and others considered “undesirable” </a:t>
            </a:r>
          </a:p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Nuremberg Laws </a:t>
            </a:r>
            <a:r>
              <a:rPr lang="en-US" altLang="en-US" b="1"/>
              <a:t>−</a:t>
            </a:r>
            <a:r>
              <a:rPr lang="en-US" altLang="en-US"/>
              <a:t> German laws discriminating against Jews</a:t>
            </a:r>
          </a:p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Kristallnacht </a:t>
            </a:r>
            <a:r>
              <a:rPr lang="en-US" altLang="en-US" b="1"/>
              <a:t>−</a:t>
            </a:r>
            <a:r>
              <a:rPr lang="en-US" altLang="en-US"/>
              <a:t> night of organized violence in which Jews were arrested and killed and synagogues and Jewish businesses destroyed</a:t>
            </a:r>
          </a:p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genocide </a:t>
            </a:r>
            <a:r>
              <a:rPr lang="en-US" altLang="en-US" b="1"/>
              <a:t>− </a:t>
            </a:r>
            <a:r>
              <a:rPr lang="en-US" altLang="en-US"/>
              <a:t>willful annihilation of a racial, political, or cultural group</a:t>
            </a:r>
            <a:endParaRPr lang="en-US" altLang="en-US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/>
        </p:nvSpPr>
        <p:spPr bwMode="auto">
          <a:xfrm>
            <a:off x="838200" y="1828800"/>
            <a:ext cx="76200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concentration camp</a:t>
            </a:r>
            <a:r>
              <a:rPr lang="en-US" altLang="en-US" b="1"/>
              <a:t> −</a:t>
            </a:r>
            <a:r>
              <a:rPr lang="en-US" altLang="en-US"/>
              <a:t> camp where members of specially designated groups were confined </a:t>
            </a:r>
          </a:p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death camp </a:t>
            </a:r>
            <a:r>
              <a:rPr lang="en-US" altLang="en-US" b="1"/>
              <a:t>−</a:t>
            </a:r>
            <a:r>
              <a:rPr lang="en-US" altLang="en-US"/>
              <a:t> concentration camp where prisoners were systematically exterminated </a:t>
            </a:r>
          </a:p>
          <a:p>
            <a:pPr eaLnBrk="1" hangingPunct="1">
              <a:spcAft>
                <a:spcPct val="60000"/>
              </a:spcAft>
              <a:buFont typeface="Arial" charset="0"/>
              <a:buChar char="•"/>
            </a:pPr>
            <a:r>
              <a:rPr lang="en-US" altLang="en-US" b="1">
                <a:solidFill>
                  <a:srgbClr val="FF0000"/>
                </a:solidFill>
              </a:rPr>
              <a:t>War Refugee Board </a:t>
            </a:r>
            <a:r>
              <a:rPr lang="en-US" altLang="en-US" b="1"/>
              <a:t>−</a:t>
            </a:r>
            <a:r>
              <a:rPr lang="en-US" altLang="en-US"/>
              <a:t> U.S. board that worked with the Red Cross to save Jews</a:t>
            </a:r>
          </a:p>
        </p:txBody>
      </p:sp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457200" y="1143000"/>
            <a:ext cx="7850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 u="sng"/>
              <a:t>Terms and People</a:t>
            </a:r>
            <a:r>
              <a:rPr lang="en-US" altLang="en-US" sz="1800"/>
              <a:t> (continued)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1"/>
          <p:cNvSpPr>
            <a:spLocks noChangeArrowheads="1"/>
          </p:cNvSpPr>
          <p:nvPr/>
        </p:nvSpPr>
        <p:spPr bwMode="auto">
          <a:xfrm>
            <a:off x="1216025" y="1719263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How did the Holocaust develop and what were its results?</a:t>
            </a:r>
          </a:p>
        </p:txBody>
      </p:sp>
      <p:sp>
        <p:nvSpPr>
          <p:cNvPr id="1057804" name="Rectangle 12"/>
          <p:cNvSpPr>
            <a:spLocks noChangeArrowheads="1"/>
          </p:cNvSpPr>
          <p:nvPr/>
        </p:nvSpPr>
        <p:spPr bwMode="auto">
          <a:xfrm>
            <a:off x="1216025" y="2881313"/>
            <a:ext cx="6492875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Hitler found a target for his anger and hatred in Jews and other “undesirables.”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Nazi persecution resulted in the deaths of millions of people.</a:t>
            </a:r>
          </a:p>
        </p:txBody>
      </p:sp>
      <p:pic>
        <p:nvPicPr>
          <p:cNvPr id="7172" name="Picture 4" descr="HSUS09_EQ_logo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58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4187825" y="49799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792560" flipH="1">
            <a:off x="1009650" y="1150938"/>
            <a:ext cx="7138988" cy="4030662"/>
          </a:xfrm>
          <a:prstGeom prst="upArrowCallout">
            <a:avLst>
              <a:gd name="adj1" fmla="val 29790"/>
              <a:gd name="adj2" fmla="val 27590"/>
              <a:gd name="adj3" fmla="val 24505"/>
              <a:gd name="adj4" fmla="val 67823"/>
            </a:avLst>
          </a:prstGeom>
          <a:gradFill rotWithShape="1">
            <a:gsLst>
              <a:gs pos="0">
                <a:srgbClr val="CDCDFF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349375" y="1219200"/>
            <a:ext cx="6499225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1584"/>
              </a:spcAft>
              <a:defRPr/>
            </a:pPr>
            <a:r>
              <a:rPr lang="en-US" b="1" dirty="0">
                <a:latin typeface="Verdana" pitchFamily="34" charset="0"/>
              </a:rPr>
              <a:t>Roots of the </a:t>
            </a:r>
            <a:r>
              <a:rPr lang="en-US" b="1" dirty="0">
                <a:solidFill>
                  <a:srgbClr val="FF0000"/>
                </a:solidFill>
                <a:latin typeface="Verdana" pitchFamily="34" charset="0"/>
              </a:rPr>
              <a:t>Holocaust:</a:t>
            </a:r>
            <a:endParaRPr lang="en-US" b="1" dirty="0">
              <a:latin typeface="Verdana" pitchFamily="34" charset="0"/>
            </a:endParaRPr>
          </a:p>
          <a:p>
            <a:pPr marL="457200" indent="-228600">
              <a:spcAft>
                <a:spcPts val="1584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Verdana" pitchFamily="34" charset="0"/>
              </a:rPr>
              <a:t>Racist belief that proclaimed Aryans superior to other people</a:t>
            </a:r>
          </a:p>
          <a:p>
            <a:pPr marL="457200" indent="-228600">
              <a:spcAft>
                <a:spcPts val="1584"/>
              </a:spcAft>
              <a:buFont typeface="Arial" pitchFamily="34" charset="0"/>
              <a:buChar char="•"/>
              <a:defRPr/>
            </a:pPr>
            <a:r>
              <a:rPr lang="en-US" dirty="0">
                <a:latin typeface="Verdana" pitchFamily="34" charset="0"/>
              </a:rPr>
              <a:t>Desire by Hitler and others to blame someone for Germany’s problems following World War I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349375" y="5461000"/>
            <a:ext cx="6400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Hitler found someone to blame: the Jews.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/>
        </p:nvSpPr>
        <p:spPr bwMode="auto">
          <a:xfrm>
            <a:off x="4187825" y="4979988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endParaRPr lang="en-US" altLang="en-US" sz="1400"/>
          </a:p>
        </p:txBody>
      </p:sp>
      <p:sp>
        <p:nvSpPr>
          <p:cNvPr id="9220" name="Text Box 20"/>
          <p:cNvSpPr txBox="1">
            <a:spLocks noChangeArrowheads="1"/>
          </p:cNvSpPr>
          <p:nvPr/>
        </p:nvSpPr>
        <p:spPr bwMode="auto">
          <a:xfrm>
            <a:off x="1485900" y="3536950"/>
            <a:ext cx="61722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5425" indent="-225425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Jewish </a:t>
            </a:r>
            <a:r>
              <a:rPr lang="en-US" altLang="en-US">
                <a:solidFill>
                  <a:srgbClr val="0033CC"/>
                </a:solidFill>
              </a:rPr>
              <a:t>businesses were boycotted.</a:t>
            </a:r>
          </a:p>
          <a:p>
            <a:pPr eaLnBrk="1" hangingPunct="1">
              <a:buFontTx/>
              <a:buChar char="•"/>
            </a:pPr>
            <a:endParaRPr lang="en-US" altLang="en-US">
              <a:solidFill>
                <a:srgbClr val="0033CC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/>
              <a:t>Jews were </a:t>
            </a:r>
            <a:r>
              <a:rPr lang="en-US" altLang="en-US">
                <a:solidFill>
                  <a:srgbClr val="0033CC"/>
                </a:solidFill>
              </a:rPr>
              <a:t>fired from their jobs.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Jews were </a:t>
            </a:r>
            <a:r>
              <a:rPr lang="en-US" altLang="en-US">
                <a:solidFill>
                  <a:srgbClr val="0033CC"/>
                </a:solidFill>
              </a:rPr>
              <a:t>barred from working</a:t>
            </a:r>
            <a:r>
              <a:rPr lang="en-US" altLang="en-US"/>
              <a:t> in fields such as banking, law, and medicine.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792560" flipH="1">
            <a:off x="839788" y="1524000"/>
            <a:ext cx="7391400" cy="1616075"/>
          </a:xfrm>
          <a:prstGeom prst="upArrowCallout">
            <a:avLst>
              <a:gd name="adj1" fmla="val 45483"/>
              <a:gd name="adj2" fmla="val 42412"/>
              <a:gd name="adj3" fmla="val 27056"/>
              <a:gd name="adj4" fmla="val 61144"/>
            </a:avLst>
          </a:prstGeom>
          <a:gradFill rotWithShape="1">
            <a:gsLst>
              <a:gs pos="0">
                <a:srgbClr val="FFCC66">
                  <a:alpha val="97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9221" name="Text Box 19"/>
          <p:cNvSpPr txBox="1">
            <a:spLocks noChangeArrowheads="1"/>
          </p:cNvSpPr>
          <p:nvPr/>
        </p:nvSpPr>
        <p:spPr bwMode="auto">
          <a:xfrm>
            <a:off x="1295400" y="1600200"/>
            <a:ext cx="647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At first, the focus of persecution was economic.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2"/>
          <p:cNvSpPr txBox="1">
            <a:spLocks noChangeArrowheads="1"/>
          </p:cNvSpPr>
          <p:nvPr/>
        </p:nvSpPr>
        <p:spPr bwMode="auto">
          <a:xfrm>
            <a:off x="990600" y="1524000"/>
            <a:ext cx="708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In time, laws were passed that broadened the persecution. </a:t>
            </a: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1447800" y="2743200"/>
            <a:ext cx="6172200" cy="2819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9C9FF"/>
              </a:gs>
            </a:gsLst>
            <a:lin ang="5400000" scaled="1"/>
          </a:gradFill>
          <a:ln w="19050">
            <a:solidFill>
              <a:srgbClr val="666699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graphicFrame>
        <p:nvGraphicFramePr>
          <p:cNvPr id="10332" name="Group 92"/>
          <p:cNvGraphicFramePr>
            <a:graphicFrameLocks noGrp="1"/>
          </p:cNvGraphicFramePr>
          <p:nvPr/>
        </p:nvGraphicFramePr>
        <p:xfrm>
          <a:off x="1447800" y="2743200"/>
          <a:ext cx="6172200" cy="2819400"/>
        </p:xfrm>
        <a:graphic>
          <a:graphicData uri="http://schemas.openxmlformats.org/drawingml/2006/table">
            <a:tbl>
              <a:tblPr/>
              <a:tblGrid>
                <a:gridCol w="6172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Nuremberg Laws</a:t>
                      </a:r>
                    </a:p>
                  </a:txBody>
                  <a:tcPr marL="182880" marT="182880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Denied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Jews German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citizenship</a:t>
                      </a:r>
                    </a:p>
                  </a:txBody>
                  <a:tcPr marL="182880" marT="18288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Banned marriage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between Jews and non-Jews</a:t>
                      </a:r>
                    </a:p>
                  </a:txBody>
                  <a:tcPr marL="182880" marT="18288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2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Segregated Jews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at every level of society</a:t>
                      </a:r>
                    </a:p>
                  </a:txBody>
                  <a:tcPr marL="182880" marT="18288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66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8"/>
          <p:cNvSpPr txBox="1">
            <a:spLocks noChangeArrowheads="1"/>
          </p:cNvSpPr>
          <p:nvPr/>
        </p:nvSpPr>
        <p:spPr bwMode="auto">
          <a:xfrm>
            <a:off x="762000" y="1219200"/>
            <a:ext cx="7315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The hatred directed against Jews soon turned violent. </a:t>
            </a:r>
          </a:p>
        </p:txBody>
      </p:sp>
      <p:sp>
        <p:nvSpPr>
          <p:cNvPr id="11267" name="Text Box 32"/>
          <p:cNvSpPr txBox="1">
            <a:spLocks noChangeArrowheads="1"/>
          </p:cNvSpPr>
          <p:nvPr/>
        </p:nvSpPr>
        <p:spPr bwMode="auto">
          <a:xfrm>
            <a:off x="5334000" y="4006850"/>
            <a:ext cx="33528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During </a:t>
            </a:r>
            <a:r>
              <a:rPr lang="en-US" altLang="en-US" b="1">
                <a:solidFill>
                  <a:srgbClr val="FF0000"/>
                </a:solidFill>
              </a:rPr>
              <a:t>Kristallnacht, </a:t>
            </a:r>
            <a:r>
              <a:rPr lang="en-US" altLang="en-US"/>
              <a:t>hundreds of </a:t>
            </a:r>
            <a:r>
              <a:rPr lang="en-US" altLang="en-US">
                <a:solidFill>
                  <a:srgbClr val="0033CC"/>
                </a:solidFill>
              </a:rPr>
              <a:t>Jews were killed and Jewish businesses and synagogues burned. 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334000" y="2439988"/>
            <a:ext cx="33528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/>
              <a:t>Hitler’s </a:t>
            </a:r>
            <a:r>
              <a:rPr lang="en-US" altLang="en-US" dirty="0">
                <a:solidFill>
                  <a:srgbClr val="0033CC"/>
                </a:solidFill>
              </a:rPr>
              <a:t>secret police</a:t>
            </a:r>
            <a:r>
              <a:rPr lang="en-US" altLang="en-US" dirty="0"/>
              <a:t> carried out vicious attacks.</a:t>
            </a:r>
          </a:p>
        </p:txBody>
      </p:sp>
      <p:pic>
        <p:nvPicPr>
          <p:cNvPr id="11269" name="Picture 5" descr="ch24_images_hsus_se_p08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/>
          <a:stretch>
            <a:fillRect/>
          </a:stretch>
        </p:blipFill>
        <p:spPr bwMode="auto">
          <a:xfrm>
            <a:off x="838200" y="2327275"/>
            <a:ext cx="403860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2"/>
          <p:cNvSpPr>
            <a:spLocks noChangeArrowheads="1"/>
          </p:cNvSpPr>
          <p:nvPr/>
        </p:nvSpPr>
        <p:spPr bwMode="auto">
          <a:xfrm>
            <a:off x="1736725" y="4343400"/>
            <a:ext cx="580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 b="1"/>
              <a:t>     </a:t>
            </a:r>
          </a:p>
        </p:txBody>
      </p:sp>
      <p:sp>
        <p:nvSpPr>
          <p:cNvPr id="12291" name="Text Box 20"/>
          <p:cNvSpPr txBox="1">
            <a:spLocks noChangeArrowheads="1"/>
          </p:cNvSpPr>
          <p:nvPr/>
        </p:nvSpPr>
        <p:spPr bwMode="auto">
          <a:xfrm>
            <a:off x="1600200" y="50292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33CC"/>
                </a:solidFill>
              </a:rPr>
              <a:t>Political opponents</a:t>
            </a:r>
            <a:r>
              <a:rPr lang="en-US" altLang="en-US"/>
              <a:t> and anyone labeled </a:t>
            </a:r>
            <a:r>
              <a:rPr lang="en-US" altLang="en-US">
                <a:solidFill>
                  <a:srgbClr val="0033CC"/>
                </a:solidFill>
              </a:rPr>
              <a:t>“undesirable”</a:t>
            </a:r>
            <a:r>
              <a:rPr lang="en-US" altLang="en-US"/>
              <a:t> also were imprisoned.</a:t>
            </a:r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auto">
          <a:xfrm rot="5400000" flipH="1">
            <a:off x="1371600" y="990600"/>
            <a:ext cx="2971800" cy="4038600"/>
          </a:xfrm>
          <a:prstGeom prst="upArrowCallout">
            <a:avLst>
              <a:gd name="adj1" fmla="val 13417"/>
              <a:gd name="adj2" fmla="val 12500"/>
              <a:gd name="adj3" fmla="val 20816"/>
              <a:gd name="adj4" fmla="val 74616"/>
            </a:avLst>
          </a:prstGeom>
          <a:gradFill rotWithShape="1">
            <a:gsLst>
              <a:gs pos="0">
                <a:srgbClr val="00B0F0">
                  <a:alpha val="50000"/>
                </a:srgbClr>
              </a:gs>
              <a:gs pos="100000">
                <a:schemeClr val="bg1"/>
              </a:gs>
            </a:gsLst>
            <a:lin ang="135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990600" y="1828800"/>
            <a:ext cx="2819400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 b="1"/>
              <a:t>Hitler’s “final solution to the Jewish question” was </a:t>
            </a:r>
            <a:r>
              <a:rPr lang="en-US" altLang="en-US" b="1">
                <a:solidFill>
                  <a:srgbClr val="FF0000"/>
                </a:solidFill>
              </a:rPr>
              <a:t>genocide— </a:t>
            </a:r>
            <a:r>
              <a:rPr lang="en-US" altLang="en-US" b="1"/>
              <a:t>extermination of all Jews.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181600" y="1600200"/>
            <a:ext cx="33528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itchFamily="1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Beginning in the 1930s, Jews were </a:t>
            </a:r>
            <a:r>
              <a:rPr lang="en-US" altLang="en-US">
                <a:solidFill>
                  <a:srgbClr val="0033CC"/>
                </a:solidFill>
              </a:rPr>
              <a:t>forced from their homes,</a:t>
            </a:r>
            <a:r>
              <a:rPr lang="en-US" altLang="en-US"/>
              <a:t> put onto trains, and taken to </a:t>
            </a:r>
            <a:r>
              <a:rPr lang="en-US" altLang="en-US" b="1">
                <a:solidFill>
                  <a:srgbClr val="FF0000"/>
                </a:solidFill>
              </a:rPr>
              <a:t>concentration camps.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rt Slide">
  <a:themeElements>
    <a:clrScheme name="Star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r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r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r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r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tent Slide">
  <a:themeElements>
    <a:clrScheme name="1_Conten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tent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nte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nt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nt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4116</TotalTime>
  <Words>644</Words>
  <Application>Microsoft Office PowerPoint</Application>
  <PresentationFormat>On-screen Show (4:3)</PresentationFormat>
  <Paragraphs>79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Verdana</vt:lpstr>
      <vt:lpstr>Arial</vt:lpstr>
      <vt:lpstr>Start Slide</vt:lpstr>
      <vt:lpstr>1_Content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Pearson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PresentationExpress</dc:title>
  <dc:creator>Helene Avraham</dc:creator>
  <cp:lastModifiedBy>Alison Mc Lin</cp:lastModifiedBy>
  <cp:revision>115</cp:revision>
  <cp:lastPrinted>2008-05-21T18:42:16Z</cp:lastPrinted>
  <dcterms:created xsi:type="dcterms:W3CDTF">2008-06-11T20:35:12Z</dcterms:created>
  <dcterms:modified xsi:type="dcterms:W3CDTF">2019-03-05T18:22:17Z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