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713" r:id="rId3"/>
    <p:sldId id="730" r:id="rId4"/>
    <p:sldId id="738" r:id="rId5"/>
    <p:sldId id="728" r:id="rId6"/>
    <p:sldId id="729" r:id="rId7"/>
    <p:sldId id="737" r:id="rId8"/>
    <p:sldId id="741" r:id="rId9"/>
    <p:sldId id="740" r:id="rId10"/>
    <p:sldId id="742" r:id="rId11"/>
    <p:sldId id="739" r:id="rId12"/>
    <p:sldId id="744" r:id="rId13"/>
    <p:sldId id="720" r:id="rId14"/>
    <p:sldId id="745" r:id="rId15"/>
    <p:sldId id="721" r:id="rId16"/>
    <p:sldId id="74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60000"/>
      </a:spcAft>
      <a:buFont typeface="Arial" charset="0"/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60000"/>
      </a:spcAft>
      <a:buFont typeface="Arial" charset="0"/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60000"/>
      </a:spcAft>
      <a:buFont typeface="Arial" charset="0"/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60000"/>
      </a:spcAft>
      <a:buFont typeface="Arial" charset="0"/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60000"/>
      </a:spcAft>
      <a:buFont typeface="Arial" charset="0"/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333399"/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 autoAdjust="0"/>
    <p:restoredTop sz="88468" autoAdjust="0"/>
  </p:normalViewPr>
  <p:slideViewPr>
    <p:cSldViewPr>
      <p:cViewPr varScale="1">
        <p:scale>
          <a:sx n="96" d="100"/>
          <a:sy n="96" d="100"/>
        </p:scale>
        <p:origin x="-630" y="-90"/>
      </p:cViewPr>
      <p:guideLst>
        <p:guide orient="horz" pos="720"/>
        <p:guide orient="horz" pos="1104"/>
        <p:guide orient="horz" pos="2160"/>
        <p:guide orient="horz" pos="1488"/>
        <p:guide pos="288"/>
        <p:guide pos="52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6DC8C4-7AFB-4289-8E64-FB35D8E37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6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2B14EF-122B-4B49-9AB7-532C63A9B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36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60F7C85-F74A-46B5-BA8F-7D7749395FDE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EC6DBFE-7C60-4966-B33F-C2404D06DA3E}" type="slidenum">
              <a:rPr lang="en-US" altLang="en-US" sz="1200" smtClean="0">
                <a:latin typeface="Arial" charset="0"/>
              </a:rPr>
              <a:pPr eaLnBrk="1" hangingPunct="1"/>
              <a:t>10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fld id="{10B51246-E269-462F-88FC-7DAFFC3CB536}" type="slidenum">
              <a:rPr lang="en-US" altLang="en-US" sz="1200">
                <a:latin typeface="Arial" charset="0"/>
              </a:rPr>
              <a:pPr algn="r" eaLnBrk="1" hangingPunct="1"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978A20A-A15B-4EB9-8A5A-F539780D0C1C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fld id="{CA027D78-6B13-44E8-9AA6-385D7D970DBD}" type="slidenum">
              <a:rPr lang="en-US" altLang="en-US" sz="1200">
                <a:latin typeface="Arial" charset="0"/>
              </a:rPr>
              <a:pPr algn="r" eaLnBrk="1" hangingPunct="1"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CAD22F17-22F5-4601-8965-183A12D0CB18}" type="slidenum">
              <a:rPr lang="en-US" altLang="en-US" sz="1200" smtClean="0">
                <a:latin typeface="Arial" charset="0"/>
              </a:rPr>
              <a:pPr eaLnBrk="1" hangingPunct="1"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fld id="{B5ABC438-766C-4044-9BE2-5F2B9129A5BF}" type="slidenum">
              <a:rPr lang="en-US" altLang="en-US" sz="1200">
                <a:latin typeface="Arial" charset="0"/>
              </a:rPr>
              <a:pPr algn="r" eaLnBrk="1" hangingPunct="1"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D9ACBD16-4C08-43A8-81CF-1D6CB4B66BC4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AA6D7A6D-0AAB-43D8-ADBB-59773E8AC826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2D81FA80-46C7-4379-AA7D-0BD943EA9CD9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27E6897A-1754-481F-817B-685D3669BAF0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F35E8DD8-F157-447A-8B88-6B4ADD727294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0B9736E6-7563-486B-AEB9-C70B0588DD01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E5F70AE1-7D2D-4CFA-B62C-B164E0E1ED6D}" type="slidenum">
              <a:rPr lang="en-US" altLang="en-US" sz="1200" smtClean="0">
                <a:latin typeface="Arial" charset="0"/>
              </a:rPr>
              <a:pPr eaLnBrk="1" hangingPunct="1"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D151CBF7-C783-4F4B-8AA8-17FDE70C0AB0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7609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9387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buFontTx/>
              <a:buNone/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Effects of the War</a:t>
            </a:r>
          </a:p>
        </p:txBody>
      </p:sp>
      <p:pic>
        <p:nvPicPr>
          <p:cNvPr id="1035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68300" y="4413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buFontTx/>
              <a:buNone/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Effects of the War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68300" y="4413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5</a:t>
            </a:r>
          </a:p>
        </p:txBody>
      </p:sp>
      <p:pic>
        <p:nvPicPr>
          <p:cNvPr id="2061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6873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/>
              <a:t>Evaluate the goals that Allied leaders set for the postwar world. 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/>
              <a:t>Describe the steps that the United States and other nations took toward international cooperation. 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/>
              <a:t>Explain the impact of World War II on the postwar United States. 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64944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Decline of Imperialism, 1945–1989 </a:t>
            </a:r>
          </a:p>
        </p:txBody>
      </p:sp>
      <p:pic>
        <p:nvPicPr>
          <p:cNvPr id="13315" name="Picture 3" descr="ch24_maps_us_se_p08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4565"/>
          <a:stretch>
            <a:fillRect/>
          </a:stretch>
        </p:blipFill>
        <p:spPr bwMode="auto">
          <a:xfrm>
            <a:off x="457200" y="1912938"/>
            <a:ext cx="82296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400" b="1"/>
              <a:t>     </a:t>
            </a:r>
          </a:p>
        </p:txBody>
      </p:sp>
      <p:sp>
        <p:nvSpPr>
          <p:cNvPr id="44035" name="Text Box 20"/>
          <p:cNvSpPr txBox="1">
            <a:spLocks noChangeArrowheads="1"/>
          </p:cNvSpPr>
          <p:nvPr/>
        </p:nvSpPr>
        <p:spPr bwMode="auto">
          <a:xfrm>
            <a:off x="4648200" y="2057400"/>
            <a:ext cx="3810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Japanese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33CC"/>
                </a:solidFill>
              </a:rPr>
              <a:t>war criminals</a:t>
            </a:r>
            <a:r>
              <a:rPr lang="en-US" altLang="en-US" sz="2000" dirty="0"/>
              <a:t> were tried for committing atrocities and mistreating POWs.</a:t>
            </a:r>
          </a:p>
          <a:p>
            <a:pPr eaLnBrk="1" hangingPunct="1">
              <a:spcAft>
                <a:spcPct val="0"/>
              </a:spcAft>
              <a:buClr>
                <a:schemeClr val="tx1"/>
              </a:buClr>
              <a:buFontTx/>
              <a:buChar char="•"/>
            </a:pPr>
            <a:endParaRPr lang="en-US" altLang="en-US" sz="2000" dirty="0"/>
          </a:p>
          <a:p>
            <a:pPr eaLnBrk="1" hangingPunct="1">
              <a:spcAft>
                <a:spcPct val="0"/>
              </a:spcAft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Nazi war criminals</a:t>
            </a:r>
            <a:r>
              <a:rPr lang="en-US" altLang="en-US" sz="2000" dirty="0"/>
              <a:t> were prosecuted at the </a:t>
            </a:r>
            <a:r>
              <a:rPr lang="en-US" altLang="en-US" sz="2000" b="1" dirty="0">
                <a:solidFill>
                  <a:srgbClr val="FF0000"/>
                </a:solidFill>
              </a:rPr>
              <a:t>Nuremberg Trials,</a:t>
            </a:r>
            <a:r>
              <a:rPr lang="en-US" altLang="en-US" sz="2000" dirty="0"/>
              <a:t> which revealed the depth and horror of their crimes.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762000" y="1524000"/>
            <a:ext cx="3581400" cy="4038600"/>
          </a:xfrm>
          <a:prstGeom prst="upArrowCallout">
            <a:avLst>
              <a:gd name="adj1" fmla="val 12204"/>
              <a:gd name="adj2" fmla="val 11366"/>
              <a:gd name="adj3" fmla="val 19123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2362200"/>
            <a:ext cx="2895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As the postwar world took shape, the Allies turned to those responsible for the war’s death and destruction.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6"/>
          <p:cNvSpPr txBox="1">
            <a:spLocks noChangeArrowheads="1"/>
          </p:cNvSpPr>
          <p:nvPr/>
        </p:nvSpPr>
        <p:spPr bwMode="auto">
          <a:xfrm>
            <a:off x="1828800" y="4724400"/>
            <a:ext cx="5715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International Monetary Fund 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33CC"/>
                </a:solidFill>
              </a:rPr>
              <a:t>World Bank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GATT</a:t>
            </a:r>
            <a:r>
              <a:rPr lang="en-US" altLang="en-US" dirty="0"/>
              <a:t> treaties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17525" y="1276350"/>
            <a:ext cx="184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38200" y="1219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To prevent future conflicts, many called for increased international cooperation.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 rot="10800000" flipH="1">
            <a:off x="838200" y="2286000"/>
            <a:ext cx="7391400" cy="2360613"/>
          </a:xfrm>
          <a:prstGeom prst="upArrowCallout">
            <a:avLst>
              <a:gd name="adj1" fmla="val 35747"/>
              <a:gd name="adj2" fmla="val 33109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600200" y="2438400"/>
            <a:ext cx="62658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33CC"/>
                </a:solidFill>
              </a:rPr>
              <a:t>Americans took the lead,</a:t>
            </a:r>
            <a:r>
              <a:rPr lang="en-US" altLang="en-US" dirty="0"/>
              <a:t> embracing their new role as citizens of a global superpower. They helped establish: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/>
          <p:cNvSpPr txBox="1">
            <a:spLocks noChangeArrowheads="1"/>
          </p:cNvSpPr>
          <p:nvPr/>
        </p:nvSpPr>
        <p:spPr bwMode="auto">
          <a:xfrm>
            <a:off x="914400" y="11430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/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b="1" dirty="0"/>
              <a:t>The U.S. also led the charge for the creation of the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United Nations.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533400" y="2590800"/>
            <a:ext cx="3429000" cy="3276600"/>
          </a:xfrm>
          <a:prstGeom prst="upArrowCallout">
            <a:avLst>
              <a:gd name="adj1" fmla="val 13711"/>
              <a:gd name="adj2" fmla="val 12771"/>
              <a:gd name="adj3" fmla="val 16958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14400" y="2895600"/>
            <a:ext cx="19208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Since it was </a:t>
            </a:r>
            <a:r>
              <a:rPr lang="en-US" altLang="en-US" dirty="0">
                <a:solidFill>
                  <a:srgbClr val="0033CC"/>
                </a:solidFill>
              </a:rPr>
              <a:t>founded in 1945,</a:t>
            </a:r>
            <a:r>
              <a:rPr lang="en-US" altLang="en-US" dirty="0"/>
              <a:t> the UN worked to make a difference throughout the world.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62400" y="2743200"/>
            <a:ext cx="47244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SzPct val="80000"/>
              <a:buFontTx/>
              <a:buChar char="•"/>
            </a:pPr>
            <a:r>
              <a:rPr lang="en-US" altLang="en-US" sz="2000" dirty="0"/>
              <a:t>Aided the </a:t>
            </a:r>
            <a:r>
              <a:rPr lang="en-US" altLang="en-US" sz="2000" dirty="0">
                <a:solidFill>
                  <a:srgbClr val="0033CC"/>
                </a:solidFill>
              </a:rPr>
              <a:t>move away from colonialism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 sz="2000" dirty="0"/>
              <a:t>Helped create the state of </a:t>
            </a:r>
            <a:r>
              <a:rPr lang="en-US" altLang="en-US" sz="2000" dirty="0">
                <a:solidFill>
                  <a:srgbClr val="0033CC"/>
                </a:solidFill>
              </a:rPr>
              <a:t>Israel</a:t>
            </a:r>
          </a:p>
          <a:p>
            <a:pPr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>
                <a:solidFill>
                  <a:srgbClr val="0033CC"/>
                </a:solidFill>
              </a:rPr>
              <a:t>Mediated regional conflicts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 sz="2000" dirty="0"/>
              <a:t>Provided </a:t>
            </a:r>
            <a:r>
              <a:rPr lang="en-US" altLang="en-US" sz="2000" dirty="0">
                <a:solidFill>
                  <a:srgbClr val="0033CC"/>
                </a:solidFill>
              </a:rPr>
              <a:t>aid to needy nations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 sz="2000" dirty="0"/>
              <a:t>Issued the </a:t>
            </a:r>
            <a:r>
              <a:rPr lang="en-US" altLang="en-US" sz="2000" b="1" dirty="0">
                <a:solidFill>
                  <a:srgbClr val="FF0000"/>
                </a:solidFill>
              </a:rPr>
              <a:t>Universal Declaration of Human Rights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AutoShape 4"/>
          <p:cNvSpPr>
            <a:spLocks noChangeArrowheads="1"/>
          </p:cNvSpPr>
          <p:nvPr/>
        </p:nvSpPr>
        <p:spPr bwMode="auto">
          <a:xfrm rot="10800000" flipH="1">
            <a:off x="838200" y="2209800"/>
            <a:ext cx="7467600" cy="2133600"/>
          </a:xfrm>
          <a:prstGeom prst="upArrowCallout">
            <a:avLst>
              <a:gd name="adj1" fmla="val 40366"/>
              <a:gd name="adj2" fmla="val 37387"/>
              <a:gd name="adj3" fmla="val 24505"/>
              <a:gd name="adj4" fmla="val 61380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391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war changed Americans in other ways, too.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14400" y="2320925"/>
            <a:ext cx="7086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the fight against totalitarianism, Americans turned with renewed pride to the </a:t>
            </a:r>
            <a:r>
              <a:rPr lang="en-US" altLang="en-US" dirty="0">
                <a:solidFill>
                  <a:srgbClr val="0033CC"/>
                </a:solidFill>
              </a:rPr>
              <a:t>nation’s ideals of freedom and democracy.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14400" y="4572000"/>
            <a:ext cx="6324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Yet many still faced </a:t>
            </a:r>
            <a:r>
              <a:rPr lang="en-US" altLang="en-US" dirty="0">
                <a:solidFill>
                  <a:srgbClr val="0033CC"/>
                </a:solidFill>
              </a:rPr>
              <a:t>racism </a:t>
            </a:r>
            <a:r>
              <a:rPr lang="en-US" altLang="en-US" dirty="0"/>
              <a:t>at home.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14400" y="52578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This led to an increased commitment to the fight for civil rights.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The war also brought lasting changes to the nation’s economy.</a:t>
            </a:r>
            <a:endParaRPr lang="en-US" altLang="en-US" dirty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2719388"/>
            <a:ext cx="3657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Ended the Great Depression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altLang="en-US" dirty="0"/>
              <a:t>Ushered in decades of </a:t>
            </a:r>
            <a:r>
              <a:rPr lang="en-US" altLang="en-US" dirty="0">
                <a:solidFill>
                  <a:srgbClr val="0033CC"/>
                </a:solidFill>
              </a:rPr>
              <a:t>growth and prosperity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altLang="en-US" dirty="0"/>
              <a:t>Led to an</a:t>
            </a:r>
            <a:r>
              <a:rPr lang="en-US" altLang="en-US" dirty="0">
                <a:solidFill>
                  <a:srgbClr val="0033CC"/>
                </a:solidFill>
              </a:rPr>
              <a:t> expanded role for government in the economy</a:t>
            </a:r>
          </a:p>
        </p:txBody>
      </p:sp>
      <p:pic>
        <p:nvPicPr>
          <p:cNvPr id="18436" name="Picture 4" descr="ch24_images_hsus_se_p08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656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752600"/>
            <a:ext cx="762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Yalta Conference </a:t>
            </a:r>
            <a:r>
              <a:rPr lang="en-US" altLang="en-US" b="1"/>
              <a:t>− </a:t>
            </a:r>
            <a:r>
              <a:rPr lang="en-US" altLang="en-US"/>
              <a:t>meeting at which Roosevelt, Churchill, and Stalin discussed plans for the postwar world</a:t>
            </a:r>
            <a:r>
              <a:rPr lang="en-US" altLang="en-US" b="1"/>
              <a:t> </a:t>
            </a:r>
            <a:endParaRPr lang="en-US" altLang="en-US"/>
          </a:p>
          <a:p>
            <a:pPr eaLnBrk="1" hangingPunct="1"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superpower</a:t>
            </a:r>
            <a:r>
              <a:rPr lang="en-US" altLang="en-US" b="1"/>
              <a:t> −</a:t>
            </a:r>
            <a:r>
              <a:rPr lang="en-US" altLang="en-US"/>
              <a:t> strong country that dominated the postwar world 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GATT</a:t>
            </a:r>
            <a:r>
              <a:rPr lang="en-US" altLang="en-US" b="1"/>
              <a:t> −</a:t>
            </a:r>
            <a:r>
              <a:rPr lang="en-US" altLang="en-US"/>
              <a:t> General Agreement on Tariffs and Trade; treaty designed to expand world trade by reducing tariffs</a:t>
            </a:r>
          </a:p>
          <a:p>
            <a:pPr eaLnBrk="1" hangingPunct="1"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United Nations </a:t>
            </a:r>
            <a:r>
              <a:rPr lang="en-US" altLang="en-US" b="1"/>
              <a:t>−</a:t>
            </a:r>
            <a:r>
              <a:rPr lang="en-US" altLang="en-US"/>
              <a:t> organization of nations formed after World War II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38200" y="1752600"/>
            <a:ext cx="7620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SzPct val="80000"/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Universal Declaration of  Human Rights </a:t>
            </a:r>
            <a:r>
              <a:rPr lang="en-US" altLang="en-US" b="1"/>
              <a:t>− </a:t>
            </a:r>
            <a:r>
              <a:rPr lang="en-US" altLang="en-US"/>
              <a:t>UN document affirming basic human rights </a:t>
            </a:r>
            <a:endParaRPr lang="en-US" altLang="en-US" b="1"/>
          </a:p>
          <a:p>
            <a:pPr eaLnBrk="1" hangingPunct="1">
              <a:buSzPct val="80000"/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Geneva Convention </a:t>
            </a:r>
            <a:r>
              <a:rPr lang="en-US" altLang="en-US" b="1"/>
              <a:t>−</a:t>
            </a:r>
            <a:r>
              <a:rPr lang="en-US" altLang="en-US"/>
              <a:t> international agreement governing the humane treatment of wounded soldiers and prisoners of war </a:t>
            </a:r>
          </a:p>
          <a:p>
            <a:pPr eaLnBrk="1" hangingPunct="1">
              <a:buSzPct val="80000"/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Nuremberg Trials </a:t>
            </a:r>
            <a:r>
              <a:rPr lang="en-US" altLang="en-US" b="1"/>
              <a:t>−</a:t>
            </a:r>
            <a:r>
              <a:rPr lang="en-US" altLang="en-US"/>
              <a:t> trials in which the Allies prosecuted Nazis for war crimes </a:t>
            </a: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457200" y="1143000"/>
            <a:ext cx="467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sz="2400" b="1" u="sng"/>
              <a:t>Terms and People</a:t>
            </a:r>
            <a:r>
              <a:rPr lang="en-US" altLang="en-US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19263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What were the major immediate and long-term effects of World War II?</a:t>
            </a:r>
          </a:p>
        </p:txBody>
      </p:sp>
      <p:sp>
        <p:nvSpPr>
          <p:cNvPr id="1057804" name="Rectangle 12"/>
          <p:cNvSpPr>
            <a:spLocks noChangeArrowheads="1"/>
          </p:cNvSpPr>
          <p:nvPr/>
        </p:nvSpPr>
        <p:spPr bwMode="auto">
          <a:xfrm>
            <a:off x="1216025" y="3200400"/>
            <a:ext cx="640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dirty="0"/>
              <a:t>World War II changed the United States in profound ways.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dirty="0"/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dirty="0"/>
              <a:t>The nation emerged from the war as a </a:t>
            </a:r>
            <a:r>
              <a:rPr lang="en-US" altLang="en-US" b="1" dirty="0">
                <a:solidFill>
                  <a:srgbClr val="FF0000"/>
                </a:solidFill>
              </a:rPr>
              <a:t>superpower</a:t>
            </a:r>
            <a:r>
              <a:rPr lang="en-US" altLang="en-US" dirty="0"/>
              <a:t>, prepared to take an active role in world affairs. 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/>
          </a:p>
        </p:txBody>
      </p:sp>
      <p:sp>
        <p:nvSpPr>
          <p:cNvPr id="8195" name="Text Box 135"/>
          <p:cNvSpPr txBox="1">
            <a:spLocks noChangeArrowheads="1"/>
          </p:cNvSpPr>
          <p:nvPr/>
        </p:nvSpPr>
        <p:spPr bwMode="auto">
          <a:xfrm>
            <a:off x="838200" y="11430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Even before the war ended, Allied leaders were making plans for the peace. </a:t>
            </a:r>
          </a:p>
        </p:txBody>
      </p:sp>
      <p:pic>
        <p:nvPicPr>
          <p:cNvPr id="8196" name="Picture 4" descr="ch24_images_hsus_se_p08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4864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0" y="1447800"/>
            <a:ext cx="7162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b="1" dirty="0" smtClean="0">
                <a:latin typeface="Verdana" pitchFamily="1" charset="0"/>
              </a:rPr>
              <a:t>Big Three Meetings, 1945</a:t>
            </a: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/>
          </a:p>
        </p:txBody>
      </p:sp>
      <p:sp>
        <p:nvSpPr>
          <p:cNvPr id="9220" name="Rectangle 25"/>
          <p:cNvSpPr>
            <a:spLocks noChangeArrowheads="1"/>
          </p:cNvSpPr>
          <p:nvPr/>
        </p:nvSpPr>
        <p:spPr bwMode="auto">
          <a:xfrm>
            <a:off x="990600" y="2286000"/>
            <a:ext cx="7467600" cy="3657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7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37552"/>
              </p:ext>
            </p:extLst>
          </p:nvPr>
        </p:nvGraphicFramePr>
        <p:xfrm>
          <a:off x="990600" y="2286000"/>
          <a:ext cx="7467600" cy="3657600"/>
        </p:xfrm>
        <a:graphic>
          <a:graphicData uri="http://schemas.openxmlformats.org/drawingml/2006/table">
            <a:tbl>
              <a:tblPr/>
              <a:tblGrid>
                <a:gridCol w="1447800"/>
                <a:gridCol w="2438400"/>
                <a:gridCol w="35814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Location</a:t>
                      </a:r>
                    </a:p>
                  </a:txBody>
                  <a:tcPr marT="182880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Participants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Agreements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Yalta</a:t>
                      </a:r>
                    </a:p>
                  </a:txBody>
                  <a:tcPr marT="182880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Roosevelt, Churchill, Stalin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• Free elections for Poland, Bulgaria, Romania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Potsdam</a:t>
                      </a:r>
                    </a:p>
                  </a:txBody>
                  <a:tcPr marT="182880" horzOverflow="overflow">
                    <a:lnL cap="flat"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Truman, Atlee, Stalin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• Divide Germany into four zones of occupation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• New borders and free elections for Poland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• Allow Soviets to claim war reparations</a:t>
                      </a:r>
                    </a:p>
                  </a:txBody>
                  <a:tcPr marT="18288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43600" y="3043238"/>
            <a:ext cx="2895600" cy="2824162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marL="228600" indent="-228600" algn="ctr">
              <a:buFont typeface="Arial" charset="0"/>
              <a:buChar char="•"/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400"/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676400" y="2438400"/>
            <a:ext cx="6096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5625" y="1284288"/>
            <a:ext cx="7521575" cy="1601787"/>
          </a:xfrm>
          <a:prstGeom prst="upArrowCallout">
            <a:avLst>
              <a:gd name="adj1" fmla="val 39947"/>
              <a:gd name="adj2" fmla="val 36996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5400000" flipH="1">
            <a:off x="1980406" y="1596232"/>
            <a:ext cx="2820987" cy="5715000"/>
          </a:xfrm>
          <a:prstGeom prst="upArrowCallout">
            <a:avLst>
              <a:gd name="adj1" fmla="val 19815"/>
              <a:gd name="adj2" fmla="val 20972"/>
              <a:gd name="adj3" fmla="val 30126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marL="228600" indent="-228600" algn="ctr">
              <a:buFont typeface="Arial" charset="0"/>
              <a:buChar char="•"/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38200" y="13716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Stalin, however, eventually reneged on the promises made at Yalta and Potsdam.</a:t>
            </a:r>
            <a:endParaRPr lang="en-US" altLang="en-US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38200" y="3505200"/>
            <a:ext cx="3962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dirty="0"/>
              <a:t>Nearly all of the </a:t>
            </a:r>
            <a:r>
              <a:rPr lang="en-US" altLang="en-US" dirty="0">
                <a:solidFill>
                  <a:srgbClr val="0033CC"/>
                </a:solidFill>
              </a:rPr>
              <a:t>Eastern European countries</a:t>
            </a:r>
            <a:r>
              <a:rPr lang="en-US" altLang="en-US" dirty="0"/>
              <a:t> occupied by Soviet troops at war’s end came under </a:t>
            </a:r>
            <a:r>
              <a:rPr lang="en-US" altLang="en-US" dirty="0">
                <a:solidFill>
                  <a:srgbClr val="0033CC"/>
                </a:solidFill>
              </a:rPr>
              <a:t>communist control.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248400" y="3657600"/>
            <a:ext cx="21494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33CC"/>
                </a:solidFill>
              </a:rPr>
              <a:t>Free elections were never held.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838200" y="4953000"/>
            <a:ext cx="746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Both had emerged from the war </a:t>
            </a:r>
            <a:r>
              <a:rPr lang="en-US" altLang="en-US" sz="2000" dirty="0">
                <a:solidFill>
                  <a:srgbClr val="0033CC"/>
                </a:solidFill>
              </a:rPr>
              <a:t>strong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0033CC"/>
                </a:solidFill>
              </a:rPr>
              <a:t>confident. 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Both were </a:t>
            </a:r>
            <a:r>
              <a:rPr lang="en-US" altLang="en-US" sz="2000" dirty="0">
                <a:solidFill>
                  <a:srgbClr val="0033CC"/>
                </a:solidFill>
              </a:rPr>
              <a:t>world superpowers.</a:t>
            </a:r>
          </a:p>
          <a:p>
            <a:pPr eaLnBrk="1" hangingPunct="1">
              <a:spcAft>
                <a:spcPct val="40000"/>
              </a:spcAft>
              <a:buFontTx/>
              <a:buChar char="•"/>
            </a:pPr>
            <a:r>
              <a:rPr lang="en-US" altLang="en-US" sz="2000" dirty="0"/>
              <a:t>But they were </a:t>
            </a:r>
            <a:r>
              <a:rPr lang="en-US" altLang="en-US" sz="2000" dirty="0">
                <a:solidFill>
                  <a:srgbClr val="0033CC"/>
                </a:solidFill>
              </a:rPr>
              <a:t>no longer allies.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467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These developments pitted the United States against the Soviet Union.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2209800" y="2362200"/>
            <a:ext cx="2286000" cy="2286000"/>
          </a:xfrm>
          <a:prstGeom prst="upArrowCallout">
            <a:avLst>
              <a:gd name="adj1" fmla="val 20935"/>
              <a:gd name="adj2" fmla="val 20519"/>
              <a:gd name="adj3" fmla="val 15829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 flipH="1">
            <a:off x="4495800" y="2366963"/>
            <a:ext cx="2286000" cy="2286000"/>
          </a:xfrm>
          <a:prstGeom prst="upArrowCallout">
            <a:avLst>
              <a:gd name="adj1" fmla="val 19935"/>
              <a:gd name="adj2" fmla="val 20019"/>
              <a:gd name="adj3" fmla="val 16185"/>
              <a:gd name="adj4" fmla="val 73338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489200" y="3352800"/>
            <a:ext cx="109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/>
              <a:t>United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/>
              <a:t>States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410200" y="3281363"/>
            <a:ext cx="1063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/>
              <a:t>Soviet</a:t>
            </a:r>
          </a:p>
          <a:p>
            <a:pPr eaLnBrk="1" hangingPunct="1">
              <a:spcAft>
                <a:spcPct val="0"/>
              </a:spcAft>
            </a:pPr>
            <a:r>
              <a:rPr lang="en-US" altLang="en-US"/>
              <a:t>Union</a:t>
            </a:r>
          </a:p>
        </p:txBody>
      </p:sp>
      <p:pic>
        <p:nvPicPr>
          <p:cNvPr id="11274" name="Picture 10" descr="us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514600"/>
            <a:ext cx="1162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soviet_old_soviet_union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471738"/>
            <a:ext cx="10604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9" name="Text Box 9"/>
          <p:cNvSpPr txBox="1">
            <a:spLocks noChangeArrowheads="1"/>
          </p:cNvSpPr>
          <p:nvPr/>
        </p:nvSpPr>
        <p:spPr bwMode="auto">
          <a:xfrm>
            <a:off x="1219200" y="3276600"/>
            <a:ext cx="7010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en-US" altLang="en-US" dirty="0"/>
              <a:t>In Japan, American occupation forces supervised the writing of a </a:t>
            </a:r>
            <a:r>
              <a:rPr lang="en-US" altLang="en-US" dirty="0">
                <a:solidFill>
                  <a:srgbClr val="0033CC"/>
                </a:solidFill>
              </a:rPr>
              <a:t>new constitution.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endParaRPr lang="en-US" altLang="en-US" dirty="0"/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en-US" altLang="en-US" dirty="0"/>
              <a:t>In China, the </a:t>
            </a:r>
            <a:r>
              <a:rPr lang="en-US" altLang="en-US" dirty="0">
                <a:solidFill>
                  <a:srgbClr val="0033CC"/>
                </a:solidFill>
              </a:rPr>
              <a:t>civil war between Nationalist and communist</a:t>
            </a:r>
            <a:r>
              <a:rPr lang="en-US" altLang="en-US" dirty="0"/>
              <a:t> forces resumed.</a:t>
            </a:r>
          </a:p>
          <a:p>
            <a:pPr eaLnBrk="1" hangingPunct="1">
              <a:spcAft>
                <a:spcPct val="0"/>
              </a:spcAft>
              <a:buFontTx/>
              <a:buChar char="•"/>
            </a:pPr>
            <a:endParaRPr lang="en-US" altLang="en-US" dirty="0"/>
          </a:p>
          <a:p>
            <a:pPr eaLnBrk="1" hangingPunct="1">
              <a:spcAft>
                <a:spcPct val="0"/>
              </a:spcAft>
              <a:buFontTx/>
              <a:buChar char="•"/>
            </a:pPr>
            <a:r>
              <a:rPr lang="en-US" altLang="en-US" dirty="0"/>
              <a:t>In Africa, Asia, and Latin America, </a:t>
            </a:r>
            <a:r>
              <a:rPr lang="en-US" altLang="en-US" dirty="0">
                <a:solidFill>
                  <a:srgbClr val="0033CC"/>
                </a:solidFill>
              </a:rPr>
              <a:t>former European colonies gained independence.</a:t>
            </a:r>
            <a:r>
              <a:rPr lang="en-US" altLang="en-US" dirty="0"/>
              <a:t> 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1065213" y="1384300"/>
            <a:ext cx="7159625" cy="1660525"/>
          </a:xfrm>
          <a:prstGeom prst="upArrowCallout">
            <a:avLst>
              <a:gd name="adj1" fmla="val 42877"/>
              <a:gd name="adj2" fmla="val 39983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spcAft>
                <a:spcPct val="0"/>
              </a:spcAft>
              <a:buFontTx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219200" y="1524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Font typeface="Arial" charset="0"/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en-US" b="1" dirty="0"/>
              <a:t>The end of the war saw other changes in global politics.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4325</TotalTime>
  <Words>648</Words>
  <Application>Microsoft Office PowerPoint</Application>
  <PresentationFormat>On-screen Show (4:3)</PresentationFormat>
  <Paragraphs>88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Three Meetings, 1945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119</cp:revision>
  <cp:lastPrinted>2008-05-21T18:42:16Z</cp:lastPrinted>
  <dcterms:created xsi:type="dcterms:W3CDTF">2008-06-11T20:35:12Z</dcterms:created>
  <dcterms:modified xsi:type="dcterms:W3CDTF">2019-03-06T20:28:51Z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