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798" r:id="rId2"/>
    <p:sldMasterId id="2147483801" r:id="rId3"/>
  </p:sldMasterIdLst>
  <p:notesMasterIdLst>
    <p:notesMasterId r:id="rId24"/>
  </p:notesMasterIdLst>
  <p:handoutMasterIdLst>
    <p:handoutMasterId r:id="rId25"/>
  </p:handoutMasterIdLst>
  <p:sldIdLst>
    <p:sldId id="713" r:id="rId4"/>
    <p:sldId id="730" r:id="rId5"/>
    <p:sldId id="752" r:id="rId6"/>
    <p:sldId id="728" r:id="rId7"/>
    <p:sldId id="729" r:id="rId8"/>
    <p:sldId id="737" r:id="rId9"/>
    <p:sldId id="739" r:id="rId10"/>
    <p:sldId id="715" r:id="rId11"/>
    <p:sldId id="714" r:id="rId12"/>
    <p:sldId id="753" r:id="rId13"/>
    <p:sldId id="742" r:id="rId14"/>
    <p:sldId id="747" r:id="rId15"/>
    <p:sldId id="754" r:id="rId16"/>
    <p:sldId id="748" r:id="rId17"/>
    <p:sldId id="732" r:id="rId18"/>
    <p:sldId id="749" r:id="rId19"/>
    <p:sldId id="755" r:id="rId20"/>
    <p:sldId id="750" r:id="rId21"/>
    <p:sldId id="756" r:id="rId22"/>
    <p:sldId id="73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2688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pos="288">
          <p15:clr>
            <a:srgbClr val="A4A3A4"/>
          </p15:clr>
        </p15:guide>
        <p15:guide id="5" pos="52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CC"/>
    <a:srgbClr val="FFFFFF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7" autoAdjust="0"/>
    <p:restoredTop sz="82214" autoAdjust="0"/>
  </p:normalViewPr>
  <p:slideViewPr>
    <p:cSldViewPr>
      <p:cViewPr varScale="1">
        <p:scale>
          <a:sx n="78" d="100"/>
          <a:sy n="78" d="100"/>
        </p:scale>
        <p:origin x="1344" y="90"/>
      </p:cViewPr>
      <p:guideLst>
        <p:guide orient="horz" pos="720"/>
        <p:guide orient="horz" pos="2688"/>
        <p:guide orient="horz" pos="624"/>
        <p:guide pos="288"/>
        <p:guide pos="5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0D6C62C-0384-4598-8D7D-8F7957272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D827CA97-C5FA-4669-B1DC-DB91F4A98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C2827E-A030-49B9-964F-4856373C7993}" type="slidenum">
              <a:rPr lang="en-US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C9F01B-0B1D-4954-9893-36A2E343B86E}" type="slidenum">
              <a:rPr lang="en-US" altLang="en-US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786649-236F-4565-BEE8-7E4928DF0CC1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62A71F-C5C7-4768-936F-3281C9EDFAF4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E2169D-4375-4C02-ACD6-D23AA009FC4C}" type="slidenum">
              <a:rPr lang="en-US" altLang="en-US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0D4FF7-F610-4073-873B-2C212D2AF536}" type="slidenum">
              <a:rPr lang="en-US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EB7C01-44AE-4E44-9477-15090E6ED3B0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357608-37F2-4E21-A534-B1E697D5460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7208C-6544-4E25-A3E0-6CB86666D996}" type="slidenum">
              <a:rPr lang="en-US" altLang="en-US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5EC273-B113-4E3D-B31C-A674F18B06DF}" type="slidenum">
              <a:rPr lang="en-US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996A36-0308-40F7-A7FD-5021EA36EB60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Southeast Asia Treaty Organization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SEATO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was an international organization for collective defense in Southeast Asia created by the Southeast Asia Collective Defense Treaty, or Manila Pact, signed in September 1954 in Manila, Philippines.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D52437-0771-43CE-98AA-099DC652DBC6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5896D7-041E-43EB-936E-C6397B83EA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8AFEB4-36B4-408F-9279-3710B29D4283}" type="slidenum">
              <a:rPr lang="en-US" alt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55A4D9-0E3F-4997-B380-6FF57A68CE99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D185A9-25C0-43F1-A9DD-999DA9DCB90D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BA1572-7659-442C-8011-B848104EC605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BADF65-5AE5-4298-9206-2B56AD0A7EF1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D98783-46A6-404D-BF5D-E71B53EA0FE2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1203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7310F-1039-4AB8-A485-196562A22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C5D0F-7DAD-4F9E-9990-6CC96C3BC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58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27D5B-B8B7-4467-9C9B-BF2A81686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99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42281-E9AB-4B0C-AC61-3DC595C86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85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683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79481-5A5A-41B5-BE39-8AED4A1DC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B7195-DF1F-42F9-9E21-A26033777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476E4-D696-4145-A0F1-C142BE4D4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90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45627-392C-41E2-B382-4CFEC8085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0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9F423-A2B2-4CE0-9B41-A22D698EC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8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07327-7816-406C-B52C-4E581818B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68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095EA-6885-4617-9A95-B11DFE6B8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9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 Korean War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540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1036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 Korean War</a:t>
            </a:r>
          </a:p>
        </p:txBody>
      </p:sp>
      <p:pic>
        <p:nvPicPr>
          <p:cNvPr id="2060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540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FE3E2A-8D85-493B-BC18-0B980491D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73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914400" y="1828800"/>
            <a:ext cx="6873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Explain how Mao Zedong and the communists gained power in China.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Describe the causes and progress of the war in Korea.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Identify the long-term effects of the Korean War. 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5613" y="114141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Placeholder 14"/>
          <p:cNvSpPr>
            <a:spLocks noGrp="1"/>
          </p:cNvSpPr>
          <p:nvPr>
            <p:ph type="body" sz="quarter" idx="4294967295"/>
          </p:nvPr>
        </p:nvSpPr>
        <p:spPr bwMode="auto">
          <a:xfrm>
            <a:off x="5257800" y="1676400"/>
            <a:ext cx="3429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dirty="0" smtClean="0">
                <a:latin typeface="Verdana" panose="020B0604030504040204" pitchFamily="34" charset="0"/>
              </a:rPr>
              <a:t>The Soviet Union supported North Korea and established a </a:t>
            </a:r>
            <a:r>
              <a:rPr lang="en-US" altLang="en-US" sz="2200" dirty="0" smtClean="0">
                <a:solidFill>
                  <a:srgbClr val="0033CC"/>
                </a:solidFill>
                <a:latin typeface="Verdana" panose="020B0604030504040204" pitchFamily="34" charset="0"/>
              </a:rPr>
              <a:t>communist </a:t>
            </a:r>
            <a:r>
              <a:rPr lang="en-US" altLang="en-US" sz="2200" dirty="0" smtClean="0">
                <a:latin typeface="Verdana" panose="020B0604030504040204" pitchFamily="34" charset="0"/>
              </a:rPr>
              <a:t>government there.</a:t>
            </a:r>
          </a:p>
        </p:txBody>
      </p:sp>
      <p:sp>
        <p:nvSpPr>
          <p:cNvPr id="54281" name="Text Box 20"/>
          <p:cNvSpPr txBox="1">
            <a:spLocks noChangeArrowheads="1"/>
          </p:cNvSpPr>
          <p:nvPr/>
        </p:nvSpPr>
        <p:spPr bwMode="auto">
          <a:xfrm>
            <a:off x="5334000" y="3962400"/>
            <a:ext cx="2819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United States provided aid to </a:t>
            </a:r>
            <a:r>
              <a:rPr lang="en-US" altLang="en-US" dirty="0">
                <a:solidFill>
                  <a:srgbClr val="0033CC"/>
                </a:solidFill>
              </a:rPr>
              <a:t>noncommunist </a:t>
            </a:r>
            <a:r>
              <a:rPr lang="en-US" altLang="en-US" dirty="0"/>
              <a:t>South Korea.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 rot="5400000" flipH="1">
            <a:off x="2628900" y="723900"/>
            <a:ext cx="914400" cy="3429000"/>
          </a:xfrm>
          <a:prstGeom prst="upArrowCallout">
            <a:avLst>
              <a:gd name="adj1" fmla="val 100000"/>
              <a:gd name="adj2" fmla="val 50000"/>
              <a:gd name="adj3" fmla="val 59462"/>
              <a:gd name="adj4" fmla="val 66259"/>
            </a:avLst>
          </a:prstGeom>
          <a:gradFill rotWithShape="1">
            <a:gsLst>
              <a:gs pos="0">
                <a:srgbClr val="FFD88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 rot="5400000" flipH="1">
            <a:off x="2628900" y="2781300"/>
            <a:ext cx="914400" cy="3581400"/>
          </a:xfrm>
          <a:prstGeom prst="upArrowCallout">
            <a:avLst>
              <a:gd name="adj1" fmla="val 100000"/>
              <a:gd name="adj2" fmla="val 50000"/>
              <a:gd name="adj3" fmla="val 62105"/>
              <a:gd name="adj4" fmla="val 66259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2230438" y="2209800"/>
            <a:ext cx="1884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North Korea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2344738" y="4343400"/>
            <a:ext cx="1924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South Korea</a:t>
            </a:r>
          </a:p>
        </p:txBody>
      </p:sp>
      <p:pic>
        <p:nvPicPr>
          <p:cNvPr id="13320" name="Picture 21" descr="husu_ch25_s2_NKo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2"/>
          <a:stretch>
            <a:fillRect/>
          </a:stretch>
        </p:blipFill>
        <p:spPr bwMode="auto">
          <a:xfrm>
            <a:off x="228600" y="1143000"/>
            <a:ext cx="24098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4" name="Picture 22" descr="husu_ch25_s2_SKo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9"/>
          <a:stretch>
            <a:fillRect/>
          </a:stretch>
        </p:blipFill>
        <p:spPr bwMode="auto">
          <a:xfrm>
            <a:off x="209550" y="3581400"/>
            <a:ext cx="24098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54281" grpId="0"/>
      <p:bldP spid="54283" grpId="0" animBg="1"/>
      <p:bldP spid="542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943600" y="2814638"/>
            <a:ext cx="2895600" cy="2824162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248400" y="3001963"/>
            <a:ext cx="24241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Communist forces </a:t>
            </a:r>
            <a:r>
              <a:rPr lang="en-US" altLang="en-US" dirty="0">
                <a:solidFill>
                  <a:srgbClr val="0033CC"/>
                </a:solidFill>
              </a:rPr>
              <a:t>advanced far into the South,</a:t>
            </a:r>
            <a:r>
              <a:rPr lang="en-US" altLang="en-US" dirty="0"/>
              <a:t> taking over much of the peninsula.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58800" y="1287463"/>
            <a:ext cx="4926013" cy="1601787"/>
          </a:xfrm>
          <a:prstGeom prst="upArrowCallout">
            <a:avLst>
              <a:gd name="adj1" fmla="val 27564"/>
              <a:gd name="adj2" fmla="val 2552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5400000" flipH="1">
            <a:off x="1980406" y="1367632"/>
            <a:ext cx="2820987" cy="5715000"/>
          </a:xfrm>
          <a:prstGeom prst="upArrowCallout">
            <a:avLst>
              <a:gd name="adj1" fmla="val 19815"/>
              <a:gd name="adj2" fmla="val 20972"/>
              <a:gd name="adj3" fmla="val 30126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685800" y="1524000"/>
            <a:ext cx="4573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The crisis began in June, 1950.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838200" y="3335338"/>
            <a:ext cx="3810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North Korean troops, armed with Soviet equipment, crossed the 38th parallel and attacked South Korea.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oldwar_maps_wh_se_p0988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152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4876800" y="1295400"/>
            <a:ext cx="3581400" cy="2436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Forces from the </a:t>
            </a:r>
            <a:r>
              <a:rPr lang="en-US" altLang="en-US" dirty="0">
                <a:solidFill>
                  <a:srgbClr val="0033CC"/>
                </a:solidFill>
              </a:rPr>
              <a:t>U.S. and other UN countries</a:t>
            </a:r>
            <a:r>
              <a:rPr lang="en-US" altLang="en-US" dirty="0"/>
              <a:t> arrived to help their South Korean allies.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They halted their retreat near </a:t>
            </a:r>
            <a:r>
              <a:rPr lang="en-US" altLang="en-US" dirty="0">
                <a:solidFill>
                  <a:srgbClr val="0033CC"/>
                </a:solidFill>
              </a:rPr>
              <a:t>Pusan.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22325" y="51625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American troops in South Korea were led by WWII hero </a:t>
            </a:r>
            <a:r>
              <a:rPr lang="en-US" altLang="en-US" b="1" dirty="0">
                <a:solidFill>
                  <a:srgbClr val="FF0000"/>
                </a:solidFill>
              </a:rPr>
              <a:t>Douglas MacArthur. </a:t>
            </a:r>
            <a:endParaRPr lang="en-US" altLang="en-US" dirty="0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003925" y="2419350"/>
            <a:ext cx="24542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MacArthur devised a bold </a:t>
            </a:r>
            <a:r>
              <a:rPr lang="en-US" altLang="en-US" dirty="0">
                <a:solidFill>
                  <a:srgbClr val="0033CC"/>
                </a:solidFill>
              </a:rPr>
              <a:t>counterattack </a:t>
            </a:r>
            <a:r>
              <a:rPr lang="en-US" altLang="en-US" dirty="0"/>
              <a:t>designed to drive the invaders from South Korea.</a:t>
            </a:r>
          </a:p>
        </p:txBody>
      </p:sp>
      <p:pic>
        <p:nvPicPr>
          <p:cNvPr id="16389" name="Picture 5" descr="ch25_images_hsus_se_p08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1067"/>
          <a:stretch>
            <a:fillRect/>
          </a:stretch>
        </p:blipFill>
        <p:spPr bwMode="auto">
          <a:xfrm>
            <a:off x="762000" y="2362200"/>
            <a:ext cx="502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oldwar_maps_wh_se_p0989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660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8200" y="1752600"/>
            <a:ext cx="3810000" cy="1676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736725" y="4343400"/>
            <a:ext cx="5807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/>
              <a:t>     </a:t>
            </a:r>
          </a:p>
        </p:txBody>
      </p:sp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4724400" y="1219200"/>
            <a:ext cx="38100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MacArthur’s plan worked.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In the fall of 1950, a surprise landing at </a:t>
            </a:r>
            <a:r>
              <a:rPr lang="en-US" altLang="en-US" dirty="0">
                <a:solidFill>
                  <a:srgbClr val="0033CC"/>
                </a:solidFill>
              </a:rPr>
              <a:t>Inchon</a:t>
            </a:r>
            <a:r>
              <a:rPr lang="en-US" altLang="en-US" dirty="0"/>
              <a:t> helped UN forces push the North Koreans to the </a:t>
            </a:r>
            <a:r>
              <a:rPr lang="en-US" altLang="en-US" dirty="0">
                <a:solidFill>
                  <a:srgbClr val="0033CC"/>
                </a:solidFill>
              </a:rPr>
              <a:t>Chinese border.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6"/>
          <p:cNvSpPr txBox="1">
            <a:spLocks noChangeArrowheads="1"/>
          </p:cNvSpPr>
          <p:nvPr/>
        </p:nvSpPr>
        <p:spPr bwMode="auto">
          <a:xfrm>
            <a:off x="1905000" y="441960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 rot="10800000" flipH="1">
            <a:off x="852488" y="1524000"/>
            <a:ext cx="7391400" cy="2241550"/>
          </a:xfrm>
          <a:prstGeom prst="upArrowCallout">
            <a:avLst>
              <a:gd name="adj1" fmla="val 34532"/>
              <a:gd name="adj2" fmla="val 31982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8436" name="Text Box 26"/>
          <p:cNvSpPr txBox="1">
            <a:spLocks noChangeArrowheads="1"/>
          </p:cNvSpPr>
          <p:nvPr/>
        </p:nvSpPr>
        <p:spPr bwMode="auto">
          <a:xfrm>
            <a:off x="1143000" y="1676400"/>
            <a:ext cx="6858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The situation worsened when China entered the war, sending 300,000 troops across the border into North Korea.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133600" y="4114800"/>
            <a:ext cx="51054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The Chinese attacked U.S. and South Korean positions.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Badly outnumbered, UN troops were forced to </a:t>
            </a:r>
            <a:r>
              <a:rPr lang="en-US" altLang="en-US" dirty="0">
                <a:solidFill>
                  <a:srgbClr val="0033CC"/>
                </a:solidFill>
              </a:rPr>
              <a:t>retreat.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oldwar_maps_wh_se_p0989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79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19600" y="2057400"/>
            <a:ext cx="4648200" cy="1524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736725" y="4343400"/>
            <a:ext cx="5807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/>
              <a:t>     </a:t>
            </a:r>
          </a:p>
        </p:txBody>
      </p:sp>
      <p:sp>
        <p:nvSpPr>
          <p:cNvPr id="19461" name="Text Box 27"/>
          <p:cNvSpPr txBox="1">
            <a:spLocks noChangeArrowheads="1"/>
          </p:cNvSpPr>
          <p:nvPr/>
        </p:nvSpPr>
        <p:spPr bwMode="auto">
          <a:xfrm>
            <a:off x="6248400" y="30480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5029200" y="1371600"/>
            <a:ext cx="3200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During the winter of 1950 and 1951, communist forces pushed UN troops to the 37</a:t>
            </a:r>
            <a:r>
              <a:rPr lang="en-US" altLang="en-US" baseline="30000" dirty="0"/>
              <a:t>th</a:t>
            </a:r>
            <a:r>
              <a:rPr lang="en-US" altLang="en-US" dirty="0"/>
              <a:t> parallel.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1295400" y="1295400"/>
            <a:ext cx="6553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The U.S. now faced the possibility of all-out war against the world’s most populous nation.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5400000" flipH="1">
            <a:off x="1295400" y="2590800"/>
            <a:ext cx="3048000" cy="3505200"/>
          </a:xfrm>
          <a:prstGeom prst="upArrowCallout">
            <a:avLst>
              <a:gd name="adj1" fmla="val 20843"/>
              <a:gd name="adj2" fmla="val 18875"/>
              <a:gd name="adj3" fmla="val 17133"/>
              <a:gd name="adj4" fmla="val 76542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 rot="16200000" flipH="1">
            <a:off x="4648200" y="2590800"/>
            <a:ext cx="3048000" cy="3505200"/>
          </a:xfrm>
          <a:prstGeom prst="upArrowCallout">
            <a:avLst>
              <a:gd name="adj1" fmla="val 20843"/>
              <a:gd name="adj2" fmla="val 18875"/>
              <a:gd name="adj3" fmla="val 17133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1965325" y="31051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447800" y="3276600"/>
            <a:ext cx="17684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MacArthur favored </a:t>
            </a:r>
            <a:r>
              <a:rPr lang="en-US" altLang="en-US" dirty="0">
                <a:solidFill>
                  <a:srgbClr val="0033CC"/>
                </a:solidFill>
              </a:rPr>
              <a:t>invading China </a:t>
            </a:r>
            <a:r>
              <a:rPr lang="en-US" altLang="en-US" dirty="0"/>
              <a:t>to win a total victory.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5638800" y="3124200"/>
            <a:ext cx="2209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Truman refused. He favored a </a:t>
            </a:r>
            <a:r>
              <a:rPr lang="en-US" altLang="en-US" b="1" dirty="0">
                <a:solidFill>
                  <a:srgbClr val="FF0000"/>
                </a:solidFill>
              </a:rPr>
              <a:t>limited war</a:t>
            </a:r>
            <a:r>
              <a:rPr lang="en-US" altLang="en-US" dirty="0"/>
              <a:t> to help stabilize South Korea.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oldwar_maps_wh_se_p0989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069975"/>
            <a:ext cx="82772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8200" y="1600200"/>
            <a:ext cx="4343400" cy="1600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1736725" y="4343400"/>
            <a:ext cx="5807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/>
              <a:t>     </a:t>
            </a:r>
          </a:p>
        </p:txBody>
      </p: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1066800" y="83820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  <p:sp>
        <p:nvSpPr>
          <p:cNvPr id="21510" name="Text Box 27"/>
          <p:cNvSpPr txBox="1">
            <a:spLocks noChangeArrowheads="1"/>
          </p:cNvSpPr>
          <p:nvPr/>
        </p:nvSpPr>
        <p:spPr bwMode="auto">
          <a:xfrm>
            <a:off x="6248400" y="30480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4953000" y="1447800"/>
            <a:ext cx="3657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By the spring of 1951, UN</a:t>
            </a:r>
            <a:r>
              <a:rPr lang="en-US" altLang="en-US" b="1" dirty="0"/>
              <a:t> </a:t>
            </a:r>
            <a:r>
              <a:rPr lang="en-US" altLang="en-US" dirty="0"/>
              <a:t>forces secured their position near the 38</a:t>
            </a:r>
            <a:r>
              <a:rPr lang="en-US" altLang="en-US" baseline="30000" dirty="0"/>
              <a:t>th</a:t>
            </a:r>
            <a:r>
              <a:rPr lang="en-US" altLang="en-US" dirty="0"/>
              <a:t> parallel, and a tense </a:t>
            </a:r>
            <a:r>
              <a:rPr lang="en-US" altLang="en-US" dirty="0">
                <a:solidFill>
                  <a:srgbClr val="0033CC"/>
                </a:solidFill>
              </a:rPr>
              <a:t>stalemate </a:t>
            </a:r>
            <a:r>
              <a:rPr lang="en-US" altLang="en-US" dirty="0"/>
              <a:t>began.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33375"/>
            <a:ext cx="853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72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Shifting Map of Korea</a:t>
            </a:r>
            <a:b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72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72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[1950-1953]</a:t>
            </a:r>
          </a:p>
        </p:txBody>
      </p:sp>
      <p:pic>
        <p:nvPicPr>
          <p:cNvPr id="10243" name="Picture 5" descr="map-shifting front in Kore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564563" cy="3773488"/>
          </a:xfrm>
          <a:prstGeom prst="rect">
            <a:avLst/>
          </a:prstGeom>
          <a:noFill/>
          <a:ln w="9525">
            <a:solidFill>
              <a:srgbClr val="FFC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5613" y="11414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981200"/>
            <a:ext cx="76200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Jiang Jieshi </a:t>
            </a:r>
            <a:r>
              <a:rPr lang="en-US" altLang="en-US" b="1"/>
              <a:t>− </a:t>
            </a:r>
            <a:r>
              <a:rPr lang="en-US" altLang="en-US"/>
              <a:t>Nationalist leader in China</a:t>
            </a:r>
            <a:r>
              <a:rPr lang="en-US" altLang="en-US" b="1"/>
              <a:t> </a:t>
            </a:r>
            <a:endParaRPr lang="en-US" altLang="en-US"/>
          </a:p>
          <a:p>
            <a:pPr eaLnBrk="1" hangingPunct="1">
              <a:spcBef>
                <a:spcPct val="0"/>
              </a:spcBef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Mao Zedong </a:t>
            </a:r>
            <a:r>
              <a:rPr lang="en-US" altLang="en-US" b="1"/>
              <a:t>−</a:t>
            </a:r>
            <a:r>
              <a:rPr lang="en-US" altLang="en-US"/>
              <a:t> communist leader in China </a:t>
            </a:r>
          </a:p>
          <a:p>
            <a:pPr eaLnBrk="1" hangingPunct="1">
              <a:spcBef>
                <a:spcPct val="0"/>
              </a:spcBef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38</a:t>
            </a:r>
            <a:r>
              <a:rPr lang="en-US" altLang="en-US" b="1" baseline="30000">
                <a:solidFill>
                  <a:srgbClr val="FF0000"/>
                </a:solidFill>
              </a:rPr>
              <a:t>th</a:t>
            </a:r>
            <a:r>
              <a:rPr lang="en-US" altLang="en-US" b="1">
                <a:solidFill>
                  <a:srgbClr val="FF0000"/>
                </a:solidFill>
              </a:rPr>
              <a:t> parallel </a:t>
            </a:r>
            <a:r>
              <a:rPr lang="en-US" altLang="en-US" b="1"/>
              <a:t>−</a:t>
            </a:r>
            <a:r>
              <a:rPr lang="en-US" altLang="en-US"/>
              <a:t> dividing line between North Korea and South Korea</a:t>
            </a:r>
          </a:p>
          <a:p>
            <a:pPr eaLnBrk="1" hangingPunct="1">
              <a:spcBef>
                <a:spcPct val="0"/>
              </a:spcBef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Douglas MacArthur</a:t>
            </a:r>
            <a:r>
              <a:rPr lang="en-US" altLang="en-US" b="1"/>
              <a:t> −</a:t>
            </a:r>
            <a:r>
              <a:rPr lang="en-US" altLang="en-US"/>
              <a:t> World War II hero who commanded American troops in South Korea </a:t>
            </a:r>
          </a:p>
          <a:p>
            <a:pPr eaLnBrk="1" hangingPunct="1">
              <a:spcBef>
                <a:spcPct val="0"/>
              </a:spcBef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limited war</a:t>
            </a:r>
            <a:r>
              <a:rPr lang="en-US" altLang="en-US" b="1"/>
              <a:t> −</a:t>
            </a:r>
            <a:r>
              <a:rPr lang="en-US" altLang="en-US"/>
              <a:t> war fought to achieve only specific goals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838200" y="1447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In 1953, the two sides agreed to a cease-fire. This agreement remains in effect today.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066800" y="2590800"/>
            <a:ext cx="3200400" cy="3352800"/>
          </a:xfrm>
          <a:prstGeom prst="upArrowCallout">
            <a:avLst>
              <a:gd name="adj1" fmla="val 13102"/>
              <a:gd name="adj2" fmla="val 12204"/>
              <a:gd name="adj3" fmla="val 17766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1143000" y="3048000"/>
            <a:ext cx="2209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There was </a:t>
            </a:r>
            <a:r>
              <a:rPr lang="en-US" altLang="en-US" dirty="0">
                <a:solidFill>
                  <a:srgbClr val="0033CC"/>
                </a:solidFill>
              </a:rPr>
              <a:t>no clear winner</a:t>
            </a:r>
            <a:r>
              <a:rPr lang="en-US" altLang="en-US" dirty="0"/>
              <a:t> in the Korean War, but the conflict had lasting effects in the U.S. </a:t>
            </a: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4419600" y="2667000"/>
            <a:ext cx="39782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Military spending increases.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Military commitments increase worldwide.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2000" b="1" dirty="0">
                <a:solidFill>
                  <a:srgbClr val="FF0000"/>
                </a:solidFill>
              </a:rPr>
              <a:t>SEATO</a:t>
            </a:r>
            <a:r>
              <a:rPr lang="en-US" altLang="en-US" sz="2000" dirty="0"/>
              <a:t> contains communism in Asia.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Future Presidents send the military into combat without Congressional approval.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endParaRPr lang="en-US" altLang="en-US" sz="2000" dirty="0"/>
          </a:p>
          <a:p>
            <a:pPr eaLnBrk="1" hangingPunct="1">
              <a:buFontTx/>
              <a:buChar char="•"/>
            </a:pPr>
            <a:endParaRPr lang="en-US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5613" y="11414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u="sng"/>
              <a:t>Terms and People</a:t>
            </a:r>
            <a:r>
              <a:rPr lang="en-US" altLang="en-US" sz="2400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914400" y="1827213"/>
            <a:ext cx="7620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SEATO</a:t>
            </a:r>
            <a:r>
              <a:rPr lang="en-US" altLang="en-US" b="1"/>
              <a:t> −</a:t>
            </a:r>
            <a:r>
              <a:rPr lang="en-US" altLang="en-US"/>
              <a:t> Southeast Asia Treaty Organization; defensive alliance aimed at preventing the spread of communism in Southeast Asia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38313"/>
            <a:ext cx="6400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How did President Truman use the power of the presidency to limit the spread of communism in East Asia?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216025" y="3521075"/>
            <a:ext cx="6400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In the early 1950s, Cold War tensions erupted in East Asia, where </a:t>
            </a:r>
            <a:r>
              <a:rPr lang="en-US" altLang="en-US">
                <a:solidFill>
                  <a:srgbClr val="0033CC"/>
                </a:solidFill>
              </a:rPr>
              <a:t>communist and non-communist forces struggled for control of Korea.</a:t>
            </a:r>
          </a:p>
        </p:txBody>
      </p:sp>
      <p:pic>
        <p:nvPicPr>
          <p:cNvPr id="7172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5"/>
          <p:cNvSpPr txBox="1">
            <a:spLocks noChangeArrowheads="1"/>
          </p:cNvSpPr>
          <p:nvPr/>
        </p:nvSpPr>
        <p:spPr bwMode="auto">
          <a:xfrm>
            <a:off x="1143000" y="1371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Before World War II, China had been torn apart by a brutal civil war.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1143000" y="2362200"/>
            <a:ext cx="3429000" cy="3581400"/>
          </a:xfrm>
          <a:prstGeom prst="upArrowCallout">
            <a:avLst>
              <a:gd name="adj1" fmla="val 13417"/>
              <a:gd name="adj2" fmla="val 12500"/>
              <a:gd name="adj3" fmla="val 16958"/>
              <a:gd name="adj4" fmla="val 80181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6200000" flipH="1">
            <a:off x="4648200" y="2438400"/>
            <a:ext cx="3429000" cy="3429000"/>
          </a:xfrm>
          <a:prstGeom prst="upArrowCallout">
            <a:avLst>
              <a:gd name="adj1" fmla="val 13417"/>
              <a:gd name="adj2" fmla="val 12500"/>
              <a:gd name="adj3" fmla="val 16954"/>
              <a:gd name="adj4" fmla="val 79856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1219200" y="2743200"/>
            <a:ext cx="2530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33CC"/>
                </a:solidFill>
              </a:rPr>
              <a:t>Pro-government Nationalists</a:t>
            </a:r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1279525" y="3721100"/>
            <a:ext cx="26828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Led by </a:t>
            </a:r>
            <a:r>
              <a:rPr lang="en-US" altLang="en-US" b="1" dirty="0">
                <a:solidFill>
                  <a:srgbClr val="FF0000"/>
                </a:solidFill>
              </a:rPr>
              <a:t>Jiang </a:t>
            </a:r>
            <a:r>
              <a:rPr lang="en-US" altLang="en-US" b="1" dirty="0" err="1">
                <a:solidFill>
                  <a:srgbClr val="FF0000"/>
                </a:solidFill>
              </a:rPr>
              <a:t>Jieshi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Supported by the United States</a:t>
            </a:r>
          </a:p>
        </p:txBody>
      </p:sp>
      <p:sp>
        <p:nvSpPr>
          <p:cNvPr id="8280" name="Text Box 88"/>
          <p:cNvSpPr txBox="1">
            <a:spLocks noChangeArrowheads="1"/>
          </p:cNvSpPr>
          <p:nvPr/>
        </p:nvSpPr>
        <p:spPr bwMode="auto">
          <a:xfrm>
            <a:off x="5486400" y="2743200"/>
            <a:ext cx="2378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33CC"/>
                </a:solidFill>
              </a:rPr>
              <a:t>Communist revolutionaries</a:t>
            </a:r>
          </a:p>
        </p:txBody>
      </p:sp>
      <p:sp>
        <p:nvSpPr>
          <p:cNvPr id="8281" name="Text Box 89"/>
          <p:cNvSpPr txBox="1">
            <a:spLocks noChangeArrowheads="1"/>
          </p:cNvSpPr>
          <p:nvPr/>
        </p:nvSpPr>
        <p:spPr bwMode="auto">
          <a:xfrm>
            <a:off x="5562600" y="3733800"/>
            <a:ext cx="26828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Led by </a:t>
            </a:r>
            <a:r>
              <a:rPr lang="en-US" altLang="en-US" b="1" dirty="0">
                <a:solidFill>
                  <a:srgbClr val="FF0000"/>
                </a:solidFill>
              </a:rPr>
              <a:t>Mao Zedong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Supported by the Soviet Union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278" grpId="0"/>
      <p:bldP spid="8279" grpId="0"/>
      <p:bldP spid="8280" grpId="0"/>
      <p:bldP spid="82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11"/>
          <p:cNvSpPr>
            <a:spLocks noGrp="1"/>
          </p:cNvSpPr>
          <p:nvPr>
            <p:ph type="body" sz="quarter" idx="4294967295"/>
          </p:nvPr>
        </p:nvSpPr>
        <p:spPr bwMode="auto">
          <a:xfrm>
            <a:off x="914400" y="4572000"/>
            <a:ext cx="7315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dirty="0" smtClean="0">
                <a:latin typeface="Verdana" panose="020B0604030504040204" pitchFamily="34" charset="0"/>
              </a:rPr>
              <a:t>Despite U.S. aid, </a:t>
            </a:r>
            <a:r>
              <a:rPr lang="en-US" altLang="en-US" sz="2200" dirty="0" smtClean="0">
                <a:solidFill>
                  <a:srgbClr val="0033CC"/>
                </a:solidFill>
                <a:latin typeface="Verdana" panose="020B0604030504040204" pitchFamily="34" charset="0"/>
              </a:rPr>
              <a:t>Jiang’s government faltered.</a:t>
            </a: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4187825" y="49799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410200" y="1752600"/>
            <a:ext cx="2819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Once the war ended, however, civil war broke out once again, with renewed fury.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1790700" y="723900"/>
            <a:ext cx="2514600" cy="4267200"/>
          </a:xfrm>
          <a:prstGeom prst="upArrowCallout">
            <a:avLst>
              <a:gd name="adj1" fmla="val 19815"/>
              <a:gd name="adj2" fmla="val 20972"/>
              <a:gd name="adj3" fmla="val 22021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9222" name="Text Placeholder 10"/>
          <p:cNvSpPr>
            <a:spLocks/>
          </p:cNvSpPr>
          <p:nvPr/>
        </p:nvSpPr>
        <p:spPr bwMode="auto">
          <a:xfrm>
            <a:off x="1219200" y="19050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During WWII, the two sides formed an </a:t>
            </a:r>
            <a:r>
              <a:rPr lang="en-US" altLang="en-US" dirty="0">
                <a:solidFill>
                  <a:srgbClr val="0033CC"/>
                </a:solidFill>
              </a:rPr>
              <a:t>uneasy alliance to fight Japan.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5181600"/>
            <a:ext cx="6705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Nationalist </a:t>
            </a:r>
            <a:r>
              <a:rPr lang="en-US" altLang="en-US" dirty="0">
                <a:solidFill>
                  <a:srgbClr val="0033CC"/>
                </a:solidFill>
              </a:rPr>
              <a:t>generals were reluctant to fight.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Corruption </a:t>
            </a:r>
            <a:r>
              <a:rPr lang="en-US" altLang="en-US" dirty="0"/>
              <a:t>was rampant.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9221" grpId="0"/>
      <p:bldP spid="92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3"/>
          <p:cNvSpPr>
            <a:spLocks noGrp="1"/>
          </p:cNvSpPr>
          <p:nvPr>
            <p:ph type="body" sz="quarter" idx="4294967295"/>
          </p:nvPr>
        </p:nvSpPr>
        <p:spPr bwMode="auto">
          <a:xfrm>
            <a:off x="533400" y="1295400"/>
            <a:ext cx="7696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dirty="0" smtClean="0">
                <a:latin typeface="Verdana" panose="020B0604030504040204" pitchFamily="34" charset="0"/>
              </a:rPr>
              <a:t>Mao built support by promising food to the starving population. </a:t>
            </a:r>
            <a:r>
              <a:rPr lang="en-US" altLang="en-US" sz="2200" dirty="0" smtClean="0">
                <a:solidFill>
                  <a:srgbClr val="0033CC"/>
                </a:solidFill>
                <a:latin typeface="Verdana" panose="020B0604030504040204" pitchFamily="34" charset="0"/>
              </a:rPr>
              <a:t>Communist forces soon dominated.</a:t>
            </a:r>
            <a:r>
              <a:rPr lang="en-US" altLang="en-US" sz="2200" dirty="0" smtClean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0483" name="Text Placeholder 14"/>
          <p:cNvSpPr>
            <a:spLocks noGrp="1"/>
          </p:cNvSpPr>
          <p:nvPr>
            <p:ph type="body" sz="quarter" idx="4294967295"/>
          </p:nvPr>
        </p:nvSpPr>
        <p:spPr bwMode="auto">
          <a:xfrm>
            <a:off x="533400" y="2362200"/>
            <a:ext cx="2743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dirty="0" smtClean="0">
                <a:solidFill>
                  <a:srgbClr val="0033CC"/>
                </a:solidFill>
                <a:latin typeface="Verdana" panose="020B0604030504040204" pitchFamily="34" charset="0"/>
              </a:rPr>
              <a:t>Jiang fled to Taiwan.</a:t>
            </a:r>
            <a:endParaRPr lang="en-US" altLang="en-US" sz="2200" dirty="0" smtClean="0">
              <a:latin typeface="Verdana" panose="020B0604030504040204" pitchFamily="34" charset="0"/>
            </a:endParaRPr>
          </a:p>
        </p:txBody>
      </p:sp>
      <p:sp>
        <p:nvSpPr>
          <p:cNvPr id="20484" name="Text Placeholder 15"/>
          <p:cNvSpPr>
            <a:spLocks noGrp="1"/>
          </p:cNvSpPr>
          <p:nvPr>
            <p:ph type="body" sz="quarter" idx="4294967295"/>
          </p:nvPr>
        </p:nvSpPr>
        <p:spPr bwMode="auto">
          <a:xfrm>
            <a:off x="500063" y="35814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b="1" dirty="0" smtClean="0">
                <a:latin typeface="Verdana" panose="020B0604030504040204" pitchFamily="34" charset="0"/>
              </a:rPr>
              <a:t>Mao took control of the mainland, renaming it the People’s Republic of China. 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4187825" y="49799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029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32"/>
          <p:cNvSpPr txBox="1">
            <a:spLocks noChangeArrowheads="1"/>
          </p:cNvSpPr>
          <p:nvPr/>
        </p:nvSpPr>
        <p:spPr bwMode="auto">
          <a:xfrm>
            <a:off x="1981200" y="4724400"/>
            <a:ext cx="601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one fourth of the world’s landmass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one third of the world’s population</a:t>
            </a: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1219200" y="41148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Communist regimes now controlled:</a:t>
            </a: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 rot="10800000" flipH="1">
            <a:off x="762000" y="2209800"/>
            <a:ext cx="7391400" cy="1600200"/>
          </a:xfrm>
          <a:prstGeom prst="upArrowCallout">
            <a:avLst>
              <a:gd name="adj1" fmla="val 52734"/>
              <a:gd name="adj2" fmla="val 48842"/>
              <a:gd name="adj3" fmla="val 24505"/>
              <a:gd name="adj4" fmla="val 6138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990600" y="2286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33CC"/>
                </a:solidFill>
              </a:rPr>
              <a:t>Communists seemed to be winning everywhere,</a:t>
            </a:r>
            <a:r>
              <a:rPr lang="en-US" altLang="en-US" dirty="0"/>
              <a:t> extending their reach throughout the world.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219200" y="1447800"/>
            <a:ext cx="6626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Mao’s victory deeply shocked Americans.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2"/>
          <p:cNvSpPr>
            <a:spLocks noGrp="1"/>
          </p:cNvSpPr>
          <p:nvPr>
            <p:ph type="body" sz="quarter" idx="4294967295"/>
          </p:nvPr>
        </p:nvSpPr>
        <p:spPr bwMode="auto">
          <a:xfrm>
            <a:off x="533400" y="1447800"/>
            <a:ext cx="381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b="1" dirty="0" smtClean="0">
                <a:latin typeface="Verdana" panose="020B0604030504040204" pitchFamily="34" charset="0"/>
              </a:rPr>
              <a:t>The next battleground was on the Korean peninsula.</a:t>
            </a:r>
          </a:p>
        </p:txBody>
      </p:sp>
      <p:sp>
        <p:nvSpPr>
          <p:cNvPr id="12291" name="Text Placeholder 13"/>
          <p:cNvSpPr>
            <a:spLocks noGrp="1"/>
          </p:cNvSpPr>
          <p:nvPr>
            <p:ph type="body" sz="quarter" idx="4294967295"/>
          </p:nvPr>
        </p:nvSpPr>
        <p:spPr bwMode="auto">
          <a:xfrm>
            <a:off x="533400" y="3124200"/>
            <a:ext cx="3505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dirty="0" smtClean="0">
                <a:latin typeface="Verdana" panose="020B0604030504040204" pitchFamily="34" charset="0"/>
              </a:rPr>
              <a:t>After World War II, Korea was </a:t>
            </a:r>
            <a:r>
              <a:rPr lang="en-US" altLang="en-US" sz="2200" dirty="0" smtClean="0">
                <a:solidFill>
                  <a:srgbClr val="0033CC"/>
                </a:solidFill>
                <a:latin typeface="Verdana" panose="020B0604030504040204" pitchFamily="34" charset="0"/>
              </a:rPr>
              <a:t>divided into two countries</a:t>
            </a:r>
            <a:r>
              <a:rPr lang="en-US" altLang="en-US" sz="2200" dirty="0" smtClean="0">
                <a:latin typeface="Verdana" panose="020B0604030504040204" pitchFamily="34" charset="0"/>
              </a:rPr>
              <a:t> along the </a:t>
            </a:r>
            <a:r>
              <a:rPr lang="en-US" altLang="en-US" sz="22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  <a:r>
              <a:rPr lang="en-US" altLang="en-US" sz="2200" b="1" baseline="30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th</a:t>
            </a:r>
            <a:r>
              <a:rPr lang="en-US" altLang="en-US" sz="22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parallel.</a:t>
            </a:r>
            <a:r>
              <a:rPr lang="en-US" altLang="en-US" sz="22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1369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5277</TotalTime>
  <Words>741</Words>
  <Application>Microsoft Office PowerPoint</Application>
  <PresentationFormat>On-screen Show (4:3)</PresentationFormat>
  <Paragraphs>91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Verdana</vt:lpstr>
      <vt:lpstr>Start Slide</vt:lpstr>
      <vt:lpstr>1_Content Slide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McLin</cp:lastModifiedBy>
  <cp:revision>185</cp:revision>
  <cp:lastPrinted>2008-05-21T18:42:16Z</cp:lastPrinted>
  <dcterms:created xsi:type="dcterms:W3CDTF">2008-06-11T20:35:12Z</dcterms:created>
  <dcterms:modified xsi:type="dcterms:W3CDTF">2020-02-05T18:34:27Z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