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  <p:sldMasterId id="2147483774" r:id="rId2"/>
  </p:sldMasterIdLst>
  <p:notesMasterIdLst>
    <p:notesMasterId r:id="rId19"/>
  </p:notesMasterIdLst>
  <p:handoutMasterIdLst>
    <p:handoutMasterId r:id="rId20"/>
  </p:handoutMasterIdLst>
  <p:sldIdLst>
    <p:sldId id="713" r:id="rId3"/>
    <p:sldId id="730" r:id="rId4"/>
    <p:sldId id="738" r:id="rId5"/>
    <p:sldId id="739" r:id="rId6"/>
    <p:sldId id="728" r:id="rId7"/>
    <p:sldId id="729" r:id="rId8"/>
    <p:sldId id="737" r:id="rId9"/>
    <p:sldId id="743" r:id="rId10"/>
    <p:sldId id="715" r:id="rId11"/>
    <p:sldId id="742" r:id="rId12"/>
    <p:sldId id="714" r:id="rId13"/>
    <p:sldId id="741" r:id="rId14"/>
    <p:sldId id="745" r:id="rId15"/>
    <p:sldId id="721" r:id="rId16"/>
    <p:sldId id="740" r:id="rId17"/>
    <p:sldId id="74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orient="horz" pos="1152">
          <p15:clr>
            <a:srgbClr val="A4A3A4"/>
          </p15:clr>
        </p15:guide>
        <p15:guide id="3" orient="horz" pos="3696">
          <p15:clr>
            <a:srgbClr val="A4A3A4"/>
          </p15:clr>
        </p15:guide>
        <p15:guide id="4" pos="288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CC0066"/>
    <a:srgbClr val="CC9900"/>
    <a:srgbClr val="333399"/>
    <a:srgbClr val="0033CC"/>
    <a:srgbClr val="0000FF"/>
    <a:srgbClr val="F8F64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96" autoAdjust="0"/>
    <p:restoredTop sz="94234" autoAdjust="0"/>
  </p:normalViewPr>
  <p:slideViewPr>
    <p:cSldViewPr>
      <p:cViewPr varScale="1">
        <p:scale>
          <a:sx n="90" d="100"/>
          <a:sy n="90" d="100"/>
        </p:scale>
        <p:origin x="1176" y="84"/>
      </p:cViewPr>
      <p:guideLst>
        <p:guide orient="horz" pos="720"/>
        <p:guide orient="horz" pos="1152"/>
        <p:guide orient="horz" pos="3696"/>
        <p:guide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1828"/>
    </p:cViewPr>
  </p:sorterViewPr>
  <p:notesViewPr>
    <p:cSldViewPr>
      <p:cViewPr varScale="1">
        <p:scale>
          <a:sx n="56" d="100"/>
          <a:sy n="56" d="100"/>
        </p:scale>
        <p:origin x="-172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A589EF1-19DA-4C28-B436-0A7444915B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C498310-D957-4B93-B597-AB79DF7729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C9DBEE6-EB93-49F4-A84C-683102A83C57}" type="slidenum">
              <a:rPr lang="en-US" altLang="en-US" sz="1200">
                <a:latin typeface="Arial" panose="020B0604020202020204" pitchFamily="34" charset="0"/>
              </a:rPr>
              <a:pPr eaLnBrk="1" hangingPunct="1"/>
              <a:t>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B47778-D1E5-42A4-90EA-325DC5ABE86E}" type="slidenum">
              <a:rPr lang="en-US" altLang="en-US" sz="1200">
                <a:latin typeface="Arial" panose="020B0604020202020204" pitchFamily="34" charset="0"/>
              </a:rPr>
              <a:pPr eaLnBrk="1" hangingPunct="1"/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3421063" y="50800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6D70DD-4E0D-4FB7-BBE8-54F9BCF838A0}" type="slidenum">
              <a:rPr lang="en-US" altLang="en-US" sz="1200">
                <a:latin typeface="Arial" panose="020B0604020202020204" pitchFamily="34" charset="0"/>
              </a:rPr>
              <a:pPr eaLnBrk="1" hangingPunct="1"/>
              <a:t>11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1295400" y="48768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BAC1F7-EB2B-49F0-AF8A-7E91C1FB29F4}" type="slidenum">
              <a:rPr lang="en-US" altLang="en-US" sz="1200">
                <a:latin typeface="Arial" panose="020B0604020202020204" pitchFamily="34" charset="0"/>
              </a:rPr>
              <a:pPr eaLnBrk="1" hangingPunct="1"/>
              <a:t>12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1295400" y="48768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E0653BF-C6F9-411D-BEC1-1B486235643F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13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295400" y="48768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DF42632-5AFB-4BA7-8897-C5B5FDFAB7B5}" type="slidenum">
              <a:rPr lang="en-US" altLang="en-US" sz="1200">
                <a:latin typeface="Arial" panose="020B0604020202020204" pitchFamily="34" charset="0"/>
              </a:rPr>
              <a:pPr eaLnBrk="1" hangingPunct="1"/>
              <a:t>14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0509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7EFA28-75CC-4030-9AE1-75C9654E1AD9}" type="slidenum">
              <a:rPr lang="en-US" altLang="en-US" sz="1200">
                <a:latin typeface="Arial" panose="020B0604020202020204" pitchFamily="34" charset="0"/>
              </a:rPr>
              <a:pPr eaLnBrk="1" hangingPunct="1"/>
              <a:t>15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3421063" y="50800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FCDACC0-A9C3-4BF9-9114-C8766DD039CD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16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7163F9-5432-42FE-9BF7-D34BCB6C2CE2}" type="slidenum">
              <a:rPr lang="en-US" altLang="en-US" sz="1200">
                <a:latin typeface="Arial" panose="020B0604020202020204" pitchFamily="34" charset="0"/>
              </a:rPr>
              <a:pPr eaLnBrk="1" hangingPunct="1"/>
              <a:t>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16A9D8-08D1-4D00-9985-E69C49D4B946}" type="slidenum">
              <a:rPr lang="en-US" altLang="en-US" sz="1200">
                <a:latin typeface="Arial" panose="020B0604020202020204" pitchFamily="34" charset="0"/>
              </a:rPr>
              <a:pPr eaLnBrk="1" hangingPunct="1"/>
              <a:t>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4D6174-4FD0-41CE-BCCB-A0AB599A1C8E}" type="slidenum">
              <a:rPr lang="en-US" altLang="en-US" sz="1200">
                <a:latin typeface="Arial" panose="020B0604020202020204" pitchFamily="34" charset="0"/>
              </a:rPr>
              <a:pPr eaLnBrk="1" hangingPunct="1"/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FC4A48-7A03-40D6-8B27-E1C13B500A04}" type="slidenum">
              <a:rPr lang="en-US" altLang="en-US" sz="1200">
                <a:latin typeface="Arial" panose="020B0604020202020204" pitchFamily="34" charset="0"/>
              </a:rPr>
              <a:pPr eaLnBrk="1" hangingPunct="1"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D5F3456-4C88-4D03-8B33-98DE46DB497C}" type="slidenum">
              <a:rPr lang="en-US" altLang="en-US" sz="1200">
                <a:latin typeface="Arial" panose="020B0604020202020204" pitchFamily="34" charset="0"/>
              </a:rPr>
              <a:pPr eaLnBrk="1" hangingPunct="1"/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AFC28A-0148-4F82-AAEB-9FEFBEFA27F7}" type="slidenum">
              <a:rPr lang="en-US" altLang="en-US" sz="1200">
                <a:latin typeface="Arial" panose="020B0604020202020204" pitchFamily="34" charset="0"/>
              </a:rPr>
              <a:pPr eaLnBrk="1" hangingPunct="1"/>
              <a:t>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797291-1E78-47E8-B8AF-3989F6775381}" type="slidenum">
              <a:rPr lang="en-US" altLang="en-US" sz="1200">
                <a:latin typeface="Arial" panose="020B0604020202020204" pitchFamily="34" charset="0"/>
              </a:rPr>
              <a:pPr eaLnBrk="1" hangingPunct="1"/>
              <a:t>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DE6FF03-1833-4CE0-AE3B-0E57F462A48B}" type="slidenum">
              <a:rPr lang="en-US" altLang="en-US" sz="1200">
                <a:latin typeface="Arial" panose="020B0604020202020204" pitchFamily="34" charset="0"/>
              </a:rPr>
              <a:pPr eaLnBrk="1" hangingPunct="1"/>
              <a:t>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2515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58146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B3F1FF"/>
                </a:solidFill>
                <a:latin typeface="Arial" charset="0"/>
                <a:cs typeface="+mn-cs"/>
              </a:rPr>
              <a:t>The Cold War Begins</a:t>
            </a:r>
          </a:p>
        </p:txBody>
      </p:sp>
      <p:pic>
        <p:nvPicPr>
          <p:cNvPr id="1031" name="Picture 14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B3F1FF"/>
                </a:solidFill>
                <a:latin typeface="Arial" charset="0"/>
                <a:cs typeface="+mn-cs"/>
              </a:rPr>
              <a:t>The Cold War Expands</a:t>
            </a:r>
          </a:p>
        </p:txBody>
      </p:sp>
      <p:pic>
        <p:nvPicPr>
          <p:cNvPr id="1035" name="Picture 20" descr="USH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41300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368300" y="454025"/>
            <a:ext cx="788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Arial" charset="0"/>
                <a:cs typeface="Arial" charset="0"/>
              </a:rPr>
              <a:t>Section </a:t>
            </a:r>
            <a:r>
              <a:rPr lang="en-US" sz="1600" b="1">
                <a:solidFill>
                  <a:srgbClr val="003CB4"/>
                </a:solidFill>
                <a:latin typeface="Arial" charset="0"/>
                <a:cs typeface="Arial" charset="0"/>
              </a:rPr>
              <a:t>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B3F1FF"/>
                </a:solidFill>
                <a:latin typeface="Arial" charset="0"/>
                <a:cs typeface="+mn-cs"/>
              </a:rPr>
              <a:t>The Cold War Begins</a:t>
            </a:r>
          </a:p>
        </p:txBody>
      </p:sp>
      <p:pic>
        <p:nvPicPr>
          <p:cNvPr id="2055" name="Picture 14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B3F1FF"/>
                </a:solidFill>
                <a:latin typeface="Arial" charset="0"/>
                <a:cs typeface="+mn-cs"/>
              </a:rPr>
              <a:t>The Cold War Expands</a:t>
            </a:r>
          </a:p>
        </p:txBody>
      </p:sp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368300" y="454025"/>
            <a:ext cx="788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Arial" charset="0"/>
                <a:cs typeface="Arial" charset="0"/>
              </a:rPr>
              <a:t>Section </a:t>
            </a:r>
            <a:r>
              <a:rPr lang="en-US" sz="1600" b="1">
                <a:solidFill>
                  <a:srgbClr val="003CB4"/>
                </a:solidFill>
                <a:latin typeface="Arial" charset="0"/>
                <a:cs typeface="Arial" charset="0"/>
              </a:rPr>
              <a:t>3</a:t>
            </a:r>
          </a:p>
        </p:txBody>
      </p:sp>
      <p:pic>
        <p:nvPicPr>
          <p:cNvPr id="2061" name="Picture 20" descr="USH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41300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912813" y="1828800"/>
            <a:ext cx="7620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4950" indent="-2349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Describe the causes and results of the arms race between the United States and Soviet Union. 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Explain how Eisenhower’s response to communism differed from that of Truman. 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Analyze worldwide Cold War conflicts that erupted in Eastern Europe, the Middle East, and other places.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Discuss the effects of Soviet efforts in space exploration.</a:t>
            </a:r>
          </a:p>
        </p:txBody>
      </p:sp>
      <p:sp>
        <p:nvSpPr>
          <p:cNvPr id="4099" name="Rectangle 14"/>
          <p:cNvSpPr>
            <a:spLocks noChangeArrowheads="1"/>
          </p:cNvSpPr>
          <p:nvPr/>
        </p:nvSpPr>
        <p:spPr bwMode="auto">
          <a:xfrm>
            <a:off x="1685925" y="45942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4100" name="Rectangle 20"/>
          <p:cNvSpPr>
            <a:spLocks noChangeArrowheads="1"/>
          </p:cNvSpPr>
          <p:nvPr/>
        </p:nvSpPr>
        <p:spPr bwMode="auto">
          <a:xfrm>
            <a:off x="455613" y="1141413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/>
              <a:t>Objectives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0"/>
          <p:cNvSpPr txBox="1">
            <a:spLocks noChangeArrowheads="1"/>
          </p:cNvSpPr>
          <p:nvPr/>
        </p:nvSpPr>
        <p:spPr bwMode="auto">
          <a:xfrm>
            <a:off x="457200" y="1371600"/>
            <a:ext cx="3200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Americans reacted to the nuclear threat by following civil defense guidelines. </a:t>
            </a:r>
          </a:p>
        </p:txBody>
      </p:sp>
      <p:sp>
        <p:nvSpPr>
          <p:cNvPr id="13315" name="Text Box 12"/>
          <p:cNvSpPr txBox="1">
            <a:spLocks noChangeArrowheads="1"/>
          </p:cNvSpPr>
          <p:nvPr/>
        </p:nvSpPr>
        <p:spPr bwMode="auto">
          <a:xfrm>
            <a:off x="533400" y="3429000"/>
            <a:ext cx="23780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Families built </a:t>
            </a:r>
            <a:r>
              <a:rPr lang="en-US" altLang="en-US">
                <a:solidFill>
                  <a:srgbClr val="0033CC"/>
                </a:solidFill>
              </a:rPr>
              <a:t>bomb shelters</a:t>
            </a:r>
            <a:r>
              <a:rPr lang="en-US" altLang="en-US"/>
              <a:t> in backyards.</a:t>
            </a:r>
          </a:p>
        </p:txBody>
      </p:sp>
      <p:sp>
        <p:nvSpPr>
          <p:cNvPr id="13316" name="Rectangle 12"/>
          <p:cNvSpPr>
            <a:spLocks noChangeArrowheads="1"/>
          </p:cNvSpPr>
          <p:nvPr/>
        </p:nvSpPr>
        <p:spPr bwMode="auto">
          <a:xfrm>
            <a:off x="457200" y="4876800"/>
            <a:ext cx="3124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Students practiced </a:t>
            </a:r>
            <a:r>
              <a:rPr lang="en-US" altLang="en-US">
                <a:solidFill>
                  <a:srgbClr val="0033CC"/>
                </a:solidFill>
              </a:rPr>
              <a:t>“duck and cover” drills</a:t>
            </a:r>
            <a:r>
              <a:rPr lang="en-US" altLang="en-US"/>
              <a:t> at school.</a:t>
            </a:r>
          </a:p>
        </p:txBody>
      </p:sp>
      <p:pic>
        <p:nvPicPr>
          <p:cNvPr id="13317" name="Picture 7" descr="coldwar_images_us_se_p086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1295400"/>
            <a:ext cx="426243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Placeholder 14"/>
          <p:cNvSpPr>
            <a:spLocks noGrp="1"/>
          </p:cNvSpPr>
          <p:nvPr>
            <p:ph type="body" sz="quarter" idx="4294967295"/>
          </p:nvPr>
        </p:nvSpPr>
        <p:spPr bwMode="auto">
          <a:xfrm>
            <a:off x="5867400" y="3581400"/>
            <a:ext cx="22860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200" smtClean="0">
                <a:latin typeface="Verdana" panose="020B0604030504040204" pitchFamily="34" charset="0"/>
              </a:rPr>
              <a:t>Instead, he focused on </a:t>
            </a:r>
            <a:r>
              <a:rPr lang="en-US" altLang="en-US" sz="2200" smtClean="0">
                <a:solidFill>
                  <a:srgbClr val="0033CC"/>
                </a:solidFill>
                <a:latin typeface="Verdana" panose="020B0604030504040204" pitchFamily="34" charset="0"/>
              </a:rPr>
              <a:t>stockpiling nuclear weapons.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838200" y="1524000"/>
            <a:ext cx="7391400" cy="1295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Text Placeholder 12"/>
          <p:cNvSpPr>
            <a:spLocks noGrp="1"/>
          </p:cNvSpPr>
          <p:nvPr>
            <p:ph type="body" sz="quarter" idx="4294967295"/>
          </p:nvPr>
        </p:nvSpPr>
        <p:spPr bwMode="auto">
          <a:xfrm>
            <a:off x="1066800" y="1600200"/>
            <a:ext cx="7010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200" b="1" smtClean="0">
                <a:latin typeface="Verdana" panose="020B0604030504040204" pitchFamily="34" charset="0"/>
              </a:rPr>
              <a:t>President Eisenhower encouraged such efforts, believing that if there was another major war, it would be nuclear. </a:t>
            </a:r>
          </a:p>
          <a:p>
            <a:pPr marL="0" indent="0" eaLnBrk="1" hangingPunct="1">
              <a:buFontTx/>
              <a:buNone/>
            </a:pPr>
            <a:endParaRPr lang="en-US" altLang="en-US" sz="2200" b="1" smtClean="0">
              <a:latin typeface="Verdana" panose="020B0604030504040204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 rot="5400000" flipH="1">
            <a:off x="2171700" y="2400300"/>
            <a:ext cx="2667000" cy="4267200"/>
          </a:xfrm>
          <a:prstGeom prst="upArrowCallout">
            <a:avLst>
              <a:gd name="adj1" fmla="val 19815"/>
              <a:gd name="adj2" fmla="val 20972"/>
              <a:gd name="adj3" fmla="val 20763"/>
              <a:gd name="adj4" fmla="val 81111"/>
            </a:avLst>
          </a:prstGeom>
          <a:gradFill rotWithShape="1">
            <a:gsLst>
              <a:gs pos="0">
                <a:srgbClr val="83D7E5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579" name="Text Placeholder 13"/>
          <p:cNvSpPr>
            <a:spLocks noGrp="1"/>
          </p:cNvSpPr>
          <p:nvPr>
            <p:ph type="body" sz="quarter" idx="4294967295"/>
          </p:nvPr>
        </p:nvSpPr>
        <p:spPr bwMode="auto">
          <a:xfrm>
            <a:off x="1524000" y="3429000"/>
            <a:ext cx="31242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200" smtClean="0">
                <a:latin typeface="Verdana" panose="020B0604030504040204" pitchFamily="34" charset="0"/>
              </a:rPr>
              <a:t>Unlike Truman, Eisenhower was not interested in fighting communism by building </a:t>
            </a:r>
            <a:r>
              <a:rPr lang="en-US" altLang="en-US" sz="2200" smtClean="0">
                <a:solidFill>
                  <a:srgbClr val="0033CC"/>
                </a:solidFill>
                <a:latin typeface="Verdana" panose="020B0604030504040204" pitchFamily="34" charset="0"/>
              </a:rPr>
              <a:t>conventional forces.</a:t>
            </a:r>
          </a:p>
          <a:p>
            <a:pPr marL="0" indent="0" eaLnBrk="1" hangingPunct="1">
              <a:buFontTx/>
              <a:buNone/>
            </a:pPr>
            <a:endParaRPr lang="en-US" altLang="en-US" sz="2200" smtClean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  <p:bldP spid="7" grpId="0" animBg="1"/>
      <p:bldP spid="245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ChangeArrowheads="1"/>
          </p:cNvSpPr>
          <p:nvPr/>
        </p:nvSpPr>
        <p:spPr bwMode="auto">
          <a:xfrm>
            <a:off x="1736725" y="4343400"/>
            <a:ext cx="580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     </a:t>
            </a:r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1547813" y="4648200"/>
            <a:ext cx="6072187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Cold War hostilities eased for a time, with the new leader speaking of “peaceful coexistence.”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10792560" flipH="1">
            <a:off x="914400" y="1524000"/>
            <a:ext cx="7391400" cy="1447800"/>
          </a:xfrm>
          <a:prstGeom prst="upArrowCallout">
            <a:avLst>
              <a:gd name="adj1" fmla="val 45758"/>
              <a:gd name="adj2" fmla="val 42378"/>
              <a:gd name="adj3" fmla="val 24505"/>
              <a:gd name="adj4" fmla="val 6114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2560638" y="1752600"/>
            <a:ext cx="39925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Joseph Stalin died in 1953.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rot="10792560" flipH="1">
            <a:off x="871538" y="2846388"/>
            <a:ext cx="7391400" cy="1447800"/>
          </a:xfrm>
          <a:prstGeom prst="upArrowCallout">
            <a:avLst>
              <a:gd name="adj1" fmla="val 45758"/>
              <a:gd name="adj2" fmla="val 42378"/>
              <a:gd name="adj3" fmla="val 24505"/>
              <a:gd name="adj4" fmla="val 61144"/>
            </a:avLst>
          </a:prstGeom>
          <a:gradFill rotWithShape="1">
            <a:gsLst>
              <a:gs pos="0">
                <a:srgbClr val="AFAF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5372" name="Text Box 11"/>
          <p:cNvSpPr txBox="1">
            <a:spLocks noChangeArrowheads="1"/>
          </p:cNvSpPr>
          <p:nvPr/>
        </p:nvSpPr>
        <p:spPr bwMode="auto">
          <a:xfrm>
            <a:off x="1066800" y="2895600"/>
            <a:ext cx="701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After a brief power struggle, he was succeeded by </a:t>
            </a:r>
            <a:r>
              <a:rPr lang="en-US" altLang="en-US" b="1">
                <a:solidFill>
                  <a:srgbClr val="FF0000"/>
                </a:solidFill>
              </a:rPr>
              <a:t>Nikita Khrushchev</a:t>
            </a:r>
            <a:r>
              <a:rPr lang="en-US" altLang="en-US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7" grpId="0" animBg="1"/>
      <p:bldP spid="153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ChangeArrowheads="1"/>
          </p:cNvSpPr>
          <p:nvPr/>
        </p:nvSpPr>
        <p:spPr bwMode="auto">
          <a:xfrm>
            <a:off x="4724400" y="1600200"/>
            <a:ext cx="3200400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en-US" altLang="en-US"/>
              <a:t>The Soviets crushed protests against communist rule in </a:t>
            </a:r>
            <a:r>
              <a:rPr lang="en-US" altLang="en-US">
                <a:solidFill>
                  <a:srgbClr val="0033CC"/>
                </a:solidFill>
              </a:rPr>
              <a:t>Hungary.</a:t>
            </a:r>
          </a:p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en-US" altLang="en-US"/>
              <a:t>The </a:t>
            </a:r>
            <a:r>
              <a:rPr lang="en-US" altLang="en-US" b="1">
                <a:solidFill>
                  <a:srgbClr val="FF0000"/>
                </a:solidFill>
              </a:rPr>
              <a:t>Suez crisis </a:t>
            </a:r>
            <a:r>
              <a:rPr lang="en-US" altLang="en-US"/>
              <a:t>added to the tensions. </a:t>
            </a:r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609600" y="4800600"/>
            <a:ext cx="81534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As Americans watched events unfold, the threat of </a:t>
            </a:r>
            <a:r>
              <a:rPr lang="en-US" altLang="en-US" b="1">
                <a:solidFill>
                  <a:srgbClr val="FF0000"/>
                </a:solidFill>
              </a:rPr>
              <a:t>massive retaliation</a:t>
            </a:r>
            <a:r>
              <a:rPr lang="en-US" altLang="en-US"/>
              <a:t> suddenly seemed useless in the fight against communism.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5400000" flipH="1">
            <a:off x="1828800" y="1371600"/>
            <a:ext cx="2514600" cy="2971800"/>
          </a:xfrm>
          <a:prstGeom prst="upArrowCallout">
            <a:avLst>
              <a:gd name="adj1" fmla="val 12426"/>
              <a:gd name="adj2" fmla="val 11574"/>
              <a:gd name="adj3" fmla="val 20042"/>
              <a:gd name="adj4" fmla="val 73338"/>
            </a:avLst>
          </a:prstGeom>
          <a:gradFill rotWithShape="1">
            <a:gsLst>
              <a:gs pos="0">
                <a:srgbClr val="FFC00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89" name="Text Box 12"/>
          <p:cNvSpPr txBox="1">
            <a:spLocks noChangeArrowheads="1"/>
          </p:cNvSpPr>
          <p:nvPr/>
        </p:nvSpPr>
        <p:spPr bwMode="auto">
          <a:xfrm>
            <a:off x="1828800" y="2133600"/>
            <a:ext cx="17684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Yet hopes for peace faded quickly.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h25_maps_us_se_p0864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8229600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457200" y="1219200"/>
            <a:ext cx="762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Nuclear weapons would not be used in the world’s </a:t>
            </a:r>
            <a:r>
              <a:rPr lang="en-US" altLang="en-US">
                <a:solidFill>
                  <a:srgbClr val="0033CC"/>
                </a:solidFill>
              </a:rPr>
              <a:t>“hot spots.”</a:t>
            </a:r>
          </a:p>
        </p:txBody>
      </p:sp>
      <p:sp>
        <p:nvSpPr>
          <p:cNvPr id="17412" name="Rectangle 13"/>
          <p:cNvSpPr>
            <a:spLocks noChangeArrowheads="1"/>
          </p:cNvSpPr>
          <p:nvPr/>
        </p:nvSpPr>
        <p:spPr bwMode="auto">
          <a:xfrm>
            <a:off x="5562600" y="5257800"/>
            <a:ext cx="3146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400"/>
              <a:t>Global Cold War, 1946−1956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>
            <a:spLocks noChangeArrowheads="1"/>
          </p:cNvSpPr>
          <p:nvPr/>
        </p:nvSpPr>
        <p:spPr bwMode="auto">
          <a:xfrm>
            <a:off x="1524000" y="3810000"/>
            <a:ext cx="6324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Eisenhower </a:t>
            </a:r>
            <a:r>
              <a:rPr lang="en-US" altLang="en-US">
                <a:solidFill>
                  <a:srgbClr val="0033CC"/>
                </a:solidFill>
              </a:rPr>
              <a:t>sent troops</a:t>
            </a:r>
            <a:r>
              <a:rPr lang="en-US" altLang="en-US"/>
              <a:t> to quell conflicts.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He also approved </a:t>
            </a:r>
            <a:r>
              <a:rPr lang="en-US" altLang="en-US">
                <a:solidFill>
                  <a:srgbClr val="0033CC"/>
                </a:solidFill>
              </a:rPr>
              <a:t>secret</a:t>
            </a:r>
            <a:r>
              <a:rPr lang="en-US" altLang="en-US"/>
              <a:t> </a:t>
            </a:r>
            <a:r>
              <a:rPr lang="en-US" altLang="en-US" b="1">
                <a:solidFill>
                  <a:srgbClr val="FF0000"/>
                </a:solidFill>
              </a:rPr>
              <a:t>CIA</a:t>
            </a:r>
            <a:r>
              <a:rPr lang="en-US" altLang="en-US"/>
              <a:t> </a:t>
            </a:r>
            <a:r>
              <a:rPr lang="en-US" altLang="en-US">
                <a:solidFill>
                  <a:srgbClr val="0033CC"/>
                </a:solidFill>
              </a:rPr>
              <a:t>operations</a:t>
            </a:r>
            <a:r>
              <a:rPr lang="en-US" altLang="en-US"/>
              <a:t> to promote American interests abroad.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 rot="10792560" flipH="1">
            <a:off x="838200" y="1752600"/>
            <a:ext cx="7391400" cy="1584325"/>
          </a:xfrm>
          <a:prstGeom prst="upArrowCallout">
            <a:avLst>
              <a:gd name="adj1" fmla="val 46394"/>
              <a:gd name="adj2" fmla="val 43262"/>
              <a:gd name="adj3" fmla="val 27056"/>
              <a:gd name="adj4" fmla="val 61144"/>
            </a:avLst>
          </a:prstGeom>
          <a:gradFill rotWithShape="1">
            <a:gsLst>
              <a:gs pos="0">
                <a:srgbClr val="FFCC66">
                  <a:alpha val="97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8436" name="Rectangle 12"/>
          <p:cNvSpPr>
            <a:spLocks noChangeArrowheads="1"/>
          </p:cNvSpPr>
          <p:nvPr/>
        </p:nvSpPr>
        <p:spPr bwMode="auto">
          <a:xfrm>
            <a:off x="1066800" y="1828800"/>
            <a:ext cx="701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Other methods, however, would be used to help nations threatened by communism.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5"/>
          <p:cNvSpPr txBox="1">
            <a:spLocks noChangeArrowheads="1"/>
          </p:cNvSpPr>
          <p:nvPr/>
        </p:nvSpPr>
        <p:spPr bwMode="auto">
          <a:xfrm>
            <a:off x="762000" y="15240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While the U.S. worked to contain communism on the ground, they suffered a </a:t>
            </a:r>
            <a:r>
              <a:rPr lang="en-US" altLang="en-US">
                <a:solidFill>
                  <a:srgbClr val="0033CC"/>
                </a:solidFill>
              </a:rPr>
              <a:t>serious setback in space.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 rot="5400000" flipH="1">
            <a:off x="419100" y="2628900"/>
            <a:ext cx="3124200" cy="3048000"/>
          </a:xfrm>
          <a:prstGeom prst="upArrowCallout">
            <a:avLst>
              <a:gd name="adj1" fmla="val 25008"/>
              <a:gd name="adj2" fmla="val 24012"/>
              <a:gd name="adj3" fmla="val 16250"/>
              <a:gd name="adj4" fmla="val 78769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9460" name="Rectangle 17"/>
          <p:cNvSpPr>
            <a:spLocks noChangeArrowheads="1"/>
          </p:cNvSpPr>
          <p:nvPr/>
        </p:nvSpPr>
        <p:spPr bwMode="auto">
          <a:xfrm>
            <a:off x="533400" y="2895600"/>
            <a:ext cx="2209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In 1957, the Soviets launched the </a:t>
            </a:r>
            <a:r>
              <a:rPr lang="en-US" altLang="en-US" i="1">
                <a:solidFill>
                  <a:srgbClr val="0033CC"/>
                </a:solidFill>
              </a:rPr>
              <a:t>Sputnik I</a:t>
            </a:r>
            <a:r>
              <a:rPr lang="en-US" altLang="en-US"/>
              <a:t> satellite into orbit around the earth.</a:t>
            </a: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 rot="5400000" flipH="1">
            <a:off x="3316287" y="2627313"/>
            <a:ext cx="3121025" cy="3048000"/>
          </a:xfrm>
          <a:prstGeom prst="upArrowCallout">
            <a:avLst>
              <a:gd name="adj1" fmla="val 25836"/>
              <a:gd name="adj2" fmla="val 25002"/>
              <a:gd name="adj3" fmla="val 16750"/>
              <a:gd name="adj4" fmla="val 78769"/>
            </a:avLst>
          </a:prstGeom>
          <a:gradFill rotWithShape="1">
            <a:gsLst>
              <a:gs pos="0">
                <a:srgbClr val="83D7E5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089" name="Rectangle 12"/>
          <p:cNvSpPr>
            <a:spLocks noChangeArrowheads="1"/>
          </p:cNvSpPr>
          <p:nvPr/>
        </p:nvSpPr>
        <p:spPr bwMode="auto">
          <a:xfrm>
            <a:off x="3505200" y="2971800"/>
            <a:ext cx="22098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Fearing Soviet dominance of space, Congress approved funding to create </a:t>
            </a:r>
            <a:r>
              <a:rPr lang="en-US" altLang="en-US" b="1">
                <a:solidFill>
                  <a:srgbClr val="FF0000"/>
                </a:solidFill>
              </a:rPr>
              <a:t>NASA.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248400" y="2590800"/>
            <a:ext cx="2438400" cy="3124200"/>
          </a:xfrm>
          <a:prstGeom prst="rect">
            <a:avLst/>
          </a:prstGeom>
          <a:gradFill rotWithShape="1">
            <a:gsLst>
              <a:gs pos="0">
                <a:srgbClr val="FFCC66">
                  <a:alpha val="75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6477000" y="3200400"/>
            <a:ext cx="19812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The arms race was now joined by a space race.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6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6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6089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455613" y="1141413"/>
            <a:ext cx="7850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914400" y="1752600"/>
            <a:ext cx="73914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arms race </a:t>
            </a:r>
            <a:r>
              <a:rPr lang="en-US" altLang="en-US" b="1"/>
              <a:t>− </a:t>
            </a:r>
            <a:r>
              <a:rPr lang="en-US" altLang="en-US"/>
              <a:t>race in which countries compete to </a:t>
            </a:r>
            <a:r>
              <a:rPr lang="en-US" altLang="en-US" b="1"/>
              <a:t> </a:t>
            </a:r>
            <a:r>
              <a:rPr lang="en-US" altLang="en-US"/>
              <a:t>build more powerful weapons</a:t>
            </a:r>
          </a:p>
          <a:p>
            <a:pPr eaLnBrk="1" hangingPunct="1"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mutually assured destruction </a:t>
            </a:r>
            <a:r>
              <a:rPr lang="en-US" altLang="en-US" b="1"/>
              <a:t>−</a:t>
            </a:r>
            <a:r>
              <a:rPr lang="en-US" altLang="en-US"/>
              <a:t> policy in which the U.S. and Soviet Union hoped to deter nuclear war by building up enough weapons to destroy each other </a:t>
            </a:r>
          </a:p>
          <a:p>
            <a:pPr eaLnBrk="1" hangingPunct="1"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John Foster Dulles </a:t>
            </a:r>
            <a:r>
              <a:rPr lang="en-US" altLang="en-US" b="1"/>
              <a:t>−</a:t>
            </a:r>
            <a:r>
              <a:rPr lang="en-US" altLang="en-US"/>
              <a:t> diplomat and secretary of state under President Eisenhower</a:t>
            </a:r>
          </a:p>
          <a:p>
            <a:pPr eaLnBrk="1" hangingPunct="1"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massive retaliation </a:t>
            </a:r>
            <a:r>
              <a:rPr lang="en-US" altLang="en-US" b="1"/>
              <a:t>−</a:t>
            </a:r>
            <a:r>
              <a:rPr lang="en-US" altLang="en-US"/>
              <a:t> policy of threatening to use massive force in response to aggression </a:t>
            </a:r>
          </a:p>
          <a:p>
            <a:pPr eaLnBrk="1" hangingPunct="1">
              <a:spcAft>
                <a:spcPts val="1588"/>
              </a:spcAft>
              <a:buFont typeface="Arial" panose="020B0604020202020204" pitchFamily="34" charset="0"/>
              <a:buChar char="•"/>
            </a:pP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ChangeArrowheads="1"/>
          </p:cNvSpPr>
          <p:nvPr/>
        </p:nvSpPr>
        <p:spPr bwMode="auto">
          <a:xfrm>
            <a:off x="914400" y="1981200"/>
            <a:ext cx="746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brinkmanship</a:t>
            </a:r>
            <a:r>
              <a:rPr lang="en-US" altLang="en-US" b="1"/>
              <a:t> – </a:t>
            </a:r>
            <a:r>
              <a:rPr lang="en-US" altLang="en-US"/>
              <a:t>belief that only by going to the brink of war could the U.S. prevent war</a:t>
            </a:r>
          </a:p>
          <a:p>
            <a:pPr eaLnBrk="1" hangingPunct="1"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Nikita Khrushchev </a:t>
            </a:r>
            <a:r>
              <a:rPr lang="en-US" altLang="en-US" b="1"/>
              <a:t>−</a:t>
            </a:r>
            <a:r>
              <a:rPr lang="en-US" altLang="en-US"/>
              <a:t> leader of the Soviet Union after Stalin’s death</a:t>
            </a:r>
          </a:p>
          <a:p>
            <a:pPr eaLnBrk="1" hangingPunct="1"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nationalize </a:t>
            </a:r>
            <a:r>
              <a:rPr lang="en-US" altLang="en-US" b="1"/>
              <a:t>− </a:t>
            </a:r>
            <a:r>
              <a:rPr lang="en-US" altLang="en-US"/>
              <a:t>to place under government control</a:t>
            </a:r>
          </a:p>
          <a:p>
            <a:pPr eaLnBrk="1" hangingPunct="1"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Suez crisis </a:t>
            </a:r>
            <a:r>
              <a:rPr lang="en-US" altLang="en-US" b="1"/>
              <a:t>− </a:t>
            </a:r>
            <a:r>
              <a:rPr lang="en-US" altLang="en-US"/>
              <a:t>crisis in which Britain and France attempted to seize control of the Suez canal from Egypt</a:t>
            </a:r>
          </a:p>
          <a:p>
            <a:pPr eaLnBrk="1" hangingPunct="1">
              <a:spcAft>
                <a:spcPts val="1588"/>
              </a:spcAft>
              <a:buFont typeface="Arial" panose="020B0604020202020204" pitchFamily="34" charset="0"/>
              <a:buChar char="•"/>
            </a:pPr>
            <a:endParaRPr lang="en-US" altLang="en-US"/>
          </a:p>
        </p:txBody>
      </p:sp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455613" y="1141413"/>
            <a:ext cx="7850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  <a:r>
              <a:rPr lang="en-US" altLang="en-US" sz="2400" b="1"/>
              <a:t> </a:t>
            </a:r>
            <a:r>
              <a:rPr lang="en-US" altLang="en-US" sz="1800"/>
              <a:t>(continued)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ChangeArrowheads="1"/>
          </p:cNvSpPr>
          <p:nvPr/>
        </p:nvSpPr>
        <p:spPr bwMode="auto">
          <a:xfrm>
            <a:off x="914400" y="1752600"/>
            <a:ext cx="7467600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925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Eisenhower Doctrine </a:t>
            </a:r>
            <a:r>
              <a:rPr lang="en-US" altLang="en-US" b="1"/>
              <a:t>− </a:t>
            </a:r>
            <a:r>
              <a:rPr lang="en-US" altLang="en-US"/>
              <a:t>President Eisenhower’s</a:t>
            </a:r>
            <a:r>
              <a:rPr lang="en-US" altLang="en-US" b="1"/>
              <a:t> </a:t>
            </a:r>
            <a:r>
              <a:rPr lang="en-US" altLang="en-US"/>
              <a:t>policy that stated the U.S. would use force to help nations threatened by communism</a:t>
            </a:r>
          </a:p>
          <a:p>
            <a:pPr eaLnBrk="1" hangingPunct="1"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CIA </a:t>
            </a:r>
            <a:r>
              <a:rPr lang="en-US" altLang="en-US" b="1"/>
              <a:t>− </a:t>
            </a:r>
            <a:r>
              <a:rPr lang="en-US" altLang="en-US"/>
              <a:t>Central Intelligence Agency; American intelligence-gathering organization</a:t>
            </a:r>
          </a:p>
          <a:p>
            <a:pPr eaLnBrk="1" hangingPunct="1"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NASA</a:t>
            </a:r>
            <a:r>
              <a:rPr lang="en-US" altLang="en-US" b="1"/>
              <a:t> − </a:t>
            </a:r>
            <a:r>
              <a:rPr lang="en-US" altLang="en-US"/>
              <a:t>National Aeronautics and Space Administration; American organization that coordinates the space-related efforts of scientists and the military</a:t>
            </a:r>
          </a:p>
        </p:txBody>
      </p:sp>
      <p:sp>
        <p:nvSpPr>
          <p:cNvPr id="7171" name="Text Box 9"/>
          <p:cNvSpPr txBox="1">
            <a:spLocks noChangeArrowheads="1"/>
          </p:cNvSpPr>
          <p:nvPr/>
        </p:nvSpPr>
        <p:spPr bwMode="auto">
          <a:xfrm>
            <a:off x="455613" y="1141413"/>
            <a:ext cx="7850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  <a:r>
              <a:rPr lang="en-US" altLang="en-US" sz="2400" b="1"/>
              <a:t> </a:t>
            </a:r>
            <a:r>
              <a:rPr lang="en-US" altLang="en-US" sz="1800"/>
              <a:t>(continued)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"/>
          <p:cNvSpPr>
            <a:spLocks noChangeArrowheads="1"/>
          </p:cNvSpPr>
          <p:nvPr/>
        </p:nvSpPr>
        <p:spPr bwMode="auto">
          <a:xfrm>
            <a:off x="1216025" y="1752600"/>
            <a:ext cx="64008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What methods did the United States use in its global struggle against the Soviet Union?</a:t>
            </a:r>
          </a:p>
        </p:txBody>
      </p:sp>
      <p:sp>
        <p:nvSpPr>
          <p:cNvPr id="18436" name="Rectangle 12"/>
          <p:cNvSpPr>
            <a:spLocks noChangeArrowheads="1"/>
          </p:cNvSpPr>
          <p:nvPr/>
        </p:nvSpPr>
        <p:spPr bwMode="auto">
          <a:xfrm>
            <a:off x="1216025" y="3306763"/>
            <a:ext cx="640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By 1950, the United States and the Soviet Union were world</a:t>
            </a:r>
            <a:r>
              <a:rPr lang="en-US" altLang="en-US">
                <a:solidFill>
                  <a:srgbClr val="0033CC"/>
                </a:solidFill>
              </a:rPr>
              <a:t> superpowers.</a:t>
            </a:r>
          </a:p>
        </p:txBody>
      </p:sp>
      <p:sp>
        <p:nvSpPr>
          <p:cNvPr id="18437" name="Rectangle 12"/>
          <p:cNvSpPr>
            <a:spLocks noChangeArrowheads="1"/>
          </p:cNvSpPr>
          <p:nvPr/>
        </p:nvSpPr>
        <p:spPr bwMode="auto">
          <a:xfrm>
            <a:off x="1216025" y="4525963"/>
            <a:ext cx="64008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Tensions ran high as each stockpiled weapons and struggled for influence around the globe. </a:t>
            </a:r>
          </a:p>
        </p:txBody>
      </p:sp>
      <p:pic>
        <p:nvPicPr>
          <p:cNvPr id="8197" name="Picture 15" descr="HSUS09_EQ_logo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41500"/>
            <a:ext cx="558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ChangeArrowheads="1"/>
          </p:cNvSpPr>
          <p:nvPr/>
        </p:nvSpPr>
        <p:spPr bwMode="auto">
          <a:xfrm>
            <a:off x="4187825" y="4979988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9219" name="Text Box 137"/>
          <p:cNvSpPr txBox="1">
            <a:spLocks noChangeArrowheads="1"/>
          </p:cNvSpPr>
          <p:nvPr/>
        </p:nvSpPr>
        <p:spPr bwMode="auto">
          <a:xfrm>
            <a:off x="457200" y="1295400"/>
            <a:ext cx="38862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On September 2, 1949, the balance of power between the U.S. and the Soviet Union changed forever.</a:t>
            </a:r>
          </a:p>
        </p:txBody>
      </p:sp>
      <p:sp>
        <p:nvSpPr>
          <p:cNvPr id="9220" name="Rectangle 12"/>
          <p:cNvSpPr>
            <a:spLocks noChangeArrowheads="1"/>
          </p:cNvSpPr>
          <p:nvPr/>
        </p:nvSpPr>
        <p:spPr bwMode="auto">
          <a:xfrm>
            <a:off x="457200" y="4945063"/>
            <a:ext cx="38862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The </a:t>
            </a:r>
            <a:r>
              <a:rPr lang="en-US" altLang="en-US">
                <a:solidFill>
                  <a:srgbClr val="0033CC"/>
                </a:solidFill>
              </a:rPr>
              <a:t>threat of nuclear war</a:t>
            </a:r>
            <a:r>
              <a:rPr lang="en-US" altLang="en-US"/>
              <a:t> suddenly became very real. </a:t>
            </a:r>
          </a:p>
        </p:txBody>
      </p:sp>
      <p:sp>
        <p:nvSpPr>
          <p:cNvPr id="9221" name="Rectangle 13"/>
          <p:cNvSpPr>
            <a:spLocks noChangeArrowheads="1"/>
          </p:cNvSpPr>
          <p:nvPr/>
        </p:nvSpPr>
        <p:spPr bwMode="auto">
          <a:xfrm>
            <a:off x="457200" y="3459163"/>
            <a:ext cx="38862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That day, the Soviet Union tested an atomic bomb. </a:t>
            </a:r>
          </a:p>
        </p:txBody>
      </p:sp>
      <p:pic>
        <p:nvPicPr>
          <p:cNvPr id="9222" name="Picture 8" descr="coldwar_images_us_se_p086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35464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ChangeArrowheads="1"/>
          </p:cNvSpPr>
          <p:nvPr/>
        </p:nvSpPr>
        <p:spPr bwMode="auto">
          <a:xfrm>
            <a:off x="4187825" y="4979988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10243" name="Text Box 12"/>
          <p:cNvSpPr txBox="1">
            <a:spLocks noChangeArrowheads="1"/>
          </p:cNvSpPr>
          <p:nvPr/>
        </p:nvSpPr>
        <p:spPr bwMode="auto">
          <a:xfrm>
            <a:off x="914400" y="1371600"/>
            <a:ext cx="73914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In response, Truman ordered scientists to produce a </a:t>
            </a:r>
            <a:r>
              <a:rPr lang="en-US" altLang="en-US">
                <a:solidFill>
                  <a:srgbClr val="0033CC"/>
                </a:solidFill>
              </a:rPr>
              <a:t>hydrogen bomb</a:t>
            </a:r>
            <a:r>
              <a:rPr lang="en-US" altLang="en-US"/>
              <a:t>—a bomb 1,000 times more powerful than the atomic bomb.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 rot="5400000" flipH="1">
            <a:off x="419100" y="2933700"/>
            <a:ext cx="3124200" cy="3048000"/>
          </a:xfrm>
          <a:prstGeom prst="upArrowCallout">
            <a:avLst>
              <a:gd name="adj1" fmla="val 25008"/>
              <a:gd name="adj2" fmla="val 24012"/>
              <a:gd name="adj3" fmla="val 16250"/>
              <a:gd name="adj4" fmla="val 78769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685800" y="3352800"/>
            <a:ext cx="18288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In 1952, the U.S. tested the first </a:t>
            </a:r>
          </a:p>
          <a:p>
            <a:pPr eaLnBrk="1" hangingPunct="1"/>
            <a:r>
              <a:rPr lang="en-US" altLang="en-US"/>
              <a:t>H-bomb.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 rot="5400000" flipH="1">
            <a:off x="3316287" y="2932113"/>
            <a:ext cx="3121025" cy="3048000"/>
          </a:xfrm>
          <a:prstGeom prst="upArrowCallout">
            <a:avLst>
              <a:gd name="adj1" fmla="val 25836"/>
              <a:gd name="adj2" fmla="val 25002"/>
              <a:gd name="adj3" fmla="val 16750"/>
              <a:gd name="adj4" fmla="val 78769"/>
            </a:avLst>
          </a:prstGeom>
          <a:gradFill rotWithShape="1">
            <a:gsLst>
              <a:gs pos="0">
                <a:srgbClr val="83D7E5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3581400" y="3352800"/>
            <a:ext cx="21336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The next year, the Soviets tested their own H-bomb.</a:t>
            </a:r>
          </a:p>
          <a:p>
            <a:pPr eaLnBrk="1" hangingPunct="1"/>
            <a:endParaRPr lang="en-US" alt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248400" y="2895600"/>
            <a:ext cx="2438400" cy="3124200"/>
          </a:xfrm>
          <a:prstGeom prst="rect">
            <a:avLst/>
          </a:prstGeom>
          <a:gradFill rotWithShape="1">
            <a:gsLst>
              <a:gs pos="0">
                <a:srgbClr val="FFCC66">
                  <a:alpha val="75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6553200" y="3733800"/>
            <a:ext cx="2286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The </a:t>
            </a:r>
            <a:r>
              <a:rPr lang="en-US" altLang="en-US" b="1">
                <a:solidFill>
                  <a:srgbClr val="FF0000"/>
                </a:solidFill>
              </a:rPr>
              <a:t>arms race </a:t>
            </a:r>
            <a:r>
              <a:rPr lang="en-US" altLang="en-US" b="1"/>
              <a:t>had begun.</a:t>
            </a:r>
          </a:p>
          <a:p>
            <a:pPr eaLnBrk="1" hangingPunct="1"/>
            <a:endParaRPr lang="en-US" alt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252" grpId="0"/>
      <p:bldP spid="11" grpId="0" animBg="1"/>
      <p:bldP spid="102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12"/>
          <p:cNvSpPr>
            <a:spLocks noGrp="1"/>
          </p:cNvSpPr>
          <p:nvPr>
            <p:ph type="body" sz="quarter" idx="4294967295"/>
          </p:nvPr>
        </p:nvSpPr>
        <p:spPr bwMode="auto">
          <a:xfrm>
            <a:off x="1600200" y="4267200"/>
            <a:ext cx="6172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200" smtClean="0">
                <a:latin typeface="Verdana" panose="020B0604030504040204" pitchFamily="34" charset="0"/>
              </a:rPr>
              <a:t>Both sides hoped that this program of </a:t>
            </a:r>
            <a:r>
              <a:rPr lang="en-US" altLang="en-US" sz="2200" b="1" smtClean="0">
                <a:solidFill>
                  <a:srgbClr val="FF0000"/>
                </a:solidFill>
                <a:latin typeface="Verdana" panose="020B0604030504040204" pitchFamily="34" charset="0"/>
              </a:rPr>
              <a:t>mutually assured destruction</a:t>
            </a:r>
            <a:r>
              <a:rPr lang="en-US" altLang="en-US" sz="2200" smtClean="0">
                <a:latin typeface="Verdana" panose="020B0604030504040204" pitchFamily="34" charset="0"/>
              </a:rPr>
              <a:t> would serve as a deterrent.</a:t>
            </a:r>
          </a:p>
        </p:txBody>
      </p:sp>
      <p:sp>
        <p:nvSpPr>
          <p:cNvPr id="147462" name="AutoShape 6"/>
          <p:cNvSpPr>
            <a:spLocks noChangeArrowheads="1"/>
          </p:cNvSpPr>
          <p:nvPr/>
        </p:nvSpPr>
        <p:spPr bwMode="auto">
          <a:xfrm rot="10800000" flipH="1">
            <a:off x="838200" y="1676400"/>
            <a:ext cx="7391400" cy="2209800"/>
          </a:xfrm>
          <a:prstGeom prst="upArrowCallout">
            <a:avLst>
              <a:gd name="adj1" fmla="val 35028"/>
              <a:gd name="adj2" fmla="val 32442"/>
              <a:gd name="adj3" fmla="val 24505"/>
              <a:gd name="adj4" fmla="val 6114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68" name="Text Placeholder 11"/>
          <p:cNvSpPr>
            <a:spLocks noGrp="1"/>
          </p:cNvSpPr>
          <p:nvPr>
            <p:ph type="body" sz="quarter" idx="4294967295"/>
          </p:nvPr>
        </p:nvSpPr>
        <p:spPr bwMode="auto">
          <a:xfrm>
            <a:off x="990600" y="1828800"/>
            <a:ext cx="7162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200" b="1" smtClean="0">
                <a:latin typeface="Verdana" panose="020B0604030504040204" pitchFamily="34" charset="0"/>
              </a:rPr>
              <a:t>In time, the United States and the Soviet Union would build enough nuclear weapons to destroy each other many times over.</a:t>
            </a:r>
          </a:p>
          <a:p>
            <a:pPr marL="0" indent="0" eaLnBrk="1" hangingPunct="1">
              <a:buFontTx/>
              <a:buNone/>
            </a:pPr>
            <a:endParaRPr lang="en-US" altLang="en-US" sz="2200" b="1" smtClean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8"/>
          <p:cNvSpPr txBox="1">
            <a:spLocks noChangeArrowheads="1"/>
          </p:cNvSpPr>
          <p:nvPr/>
        </p:nvSpPr>
        <p:spPr bwMode="auto">
          <a:xfrm>
            <a:off x="762000" y="12954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For many, however, the existence of so many weapons was a </a:t>
            </a:r>
            <a:r>
              <a:rPr lang="en-US" altLang="en-US">
                <a:solidFill>
                  <a:srgbClr val="0033CC"/>
                </a:solidFill>
              </a:rPr>
              <a:t>further threat to peace.</a:t>
            </a:r>
          </a:p>
        </p:txBody>
      </p:sp>
      <p:sp>
        <p:nvSpPr>
          <p:cNvPr id="12349" name="Rectangle 61"/>
          <p:cNvSpPr>
            <a:spLocks noChangeArrowheads="1"/>
          </p:cNvSpPr>
          <p:nvPr/>
        </p:nvSpPr>
        <p:spPr bwMode="auto">
          <a:xfrm>
            <a:off x="609600" y="2362200"/>
            <a:ext cx="7924800" cy="3657600"/>
          </a:xfrm>
          <a:prstGeom prst="rect">
            <a:avLst/>
          </a:prstGeom>
          <a:gradFill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aphicFrame>
        <p:nvGraphicFramePr>
          <p:cNvPr id="12705" name="Group 417"/>
          <p:cNvGraphicFramePr>
            <a:graphicFrameLocks noGrp="1"/>
          </p:cNvGraphicFramePr>
          <p:nvPr/>
        </p:nvGraphicFramePr>
        <p:xfrm>
          <a:off x="839788" y="2438400"/>
          <a:ext cx="7480300" cy="3917950"/>
        </p:xfrm>
        <a:graphic>
          <a:graphicData uri="http://schemas.openxmlformats.org/drawingml/2006/table">
            <a:tbl>
              <a:tblPr/>
              <a:tblGrid>
                <a:gridCol w="1246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6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6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530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Nuclear Warhead Proliferation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Year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U.S.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USSR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Britain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France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China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1945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1950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369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1955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3,057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1960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20,434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1,605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1965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31,642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6,129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025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rt Slide">
  <a:themeElements>
    <a:clrScheme name="Start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rt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rt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ntent Slide">
  <a:themeElements>
    <a:clrScheme name="1_Content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tent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tent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4940</TotalTime>
  <Words>764</Words>
  <Application>Microsoft Office PowerPoint</Application>
  <PresentationFormat>On-screen Show (4:3)</PresentationFormat>
  <Paragraphs>113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Verdana</vt:lpstr>
      <vt:lpstr>Arial</vt:lpstr>
      <vt:lpstr>Start Slide</vt:lpstr>
      <vt:lpstr>1_Content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PresentationExpress</dc:title>
  <dc:creator>Helene Avraham</dc:creator>
  <cp:lastModifiedBy>alison McLin</cp:lastModifiedBy>
  <cp:revision>147</cp:revision>
  <cp:lastPrinted>2008-05-21T18:42:16Z</cp:lastPrinted>
  <dcterms:created xsi:type="dcterms:W3CDTF">2008-06-11T20:35:12Z</dcterms:created>
  <dcterms:modified xsi:type="dcterms:W3CDTF">2020-01-27T19:47:13Z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