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87" r:id="rId2"/>
  </p:sldMasterIdLst>
  <p:notesMasterIdLst>
    <p:notesMasterId r:id="rId19"/>
  </p:notesMasterIdLst>
  <p:handoutMasterIdLst>
    <p:handoutMasterId r:id="rId20"/>
  </p:handoutMasterIdLst>
  <p:sldIdLst>
    <p:sldId id="713" r:id="rId3"/>
    <p:sldId id="730" r:id="rId4"/>
    <p:sldId id="739" r:id="rId5"/>
    <p:sldId id="749" r:id="rId6"/>
    <p:sldId id="728" r:id="rId7"/>
    <p:sldId id="729" r:id="rId8"/>
    <p:sldId id="737" r:id="rId9"/>
    <p:sldId id="743" r:id="rId10"/>
    <p:sldId id="744" r:id="rId11"/>
    <p:sldId id="746" r:id="rId12"/>
    <p:sldId id="745" r:id="rId13"/>
    <p:sldId id="714" r:id="rId14"/>
    <p:sldId id="741" r:id="rId15"/>
    <p:sldId id="721" r:id="rId16"/>
    <p:sldId id="740" r:id="rId17"/>
    <p:sldId id="73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orient="horz" pos="1152">
          <p15:clr>
            <a:srgbClr val="A4A3A4"/>
          </p15:clr>
        </p15:guide>
        <p15:guide id="3" pos="288">
          <p15:clr>
            <a:srgbClr val="A4A3A4"/>
          </p15:clr>
        </p15:guide>
        <p15:guide id="4" pos="576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333399"/>
    <a:srgbClr val="0033CC"/>
    <a:srgbClr val="DDDDDD"/>
    <a:srgbClr val="0000FF"/>
    <a:srgbClr val="F8F64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6" autoAdjust="0"/>
    <p:restoredTop sz="95135" autoAdjust="0"/>
  </p:normalViewPr>
  <p:slideViewPr>
    <p:cSldViewPr>
      <p:cViewPr varScale="1">
        <p:scale>
          <a:sx n="91" d="100"/>
          <a:sy n="91" d="100"/>
        </p:scale>
        <p:origin x="1020" y="84"/>
      </p:cViewPr>
      <p:guideLst>
        <p:guide orient="horz" pos="720"/>
        <p:guide orient="horz" pos="1152"/>
        <p:guide pos="288"/>
        <p:guide pos="5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1828"/>
    </p:cViewPr>
  </p:sorterViewPr>
  <p:notesViewPr>
    <p:cSldViewPr>
      <p:cViewPr varScale="1">
        <p:scale>
          <a:sx n="56" d="100"/>
          <a:sy n="56" d="100"/>
        </p:scale>
        <p:origin x="-172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081DA363-D654-4FA3-B3B8-8E44236056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EACFBDC-0352-418F-AC88-55AE270851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FF3694-FEF5-4B09-89E9-971D1EB9E7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C3FB84-4425-4E31-87CE-008BE66A8DF3}" type="slidenum">
              <a:rPr lang="en-US" altLang="en-US" sz="1200">
                <a:latin typeface="Arial" panose="020B0604020202020204" pitchFamily="34" charset="0"/>
              </a:rPr>
              <a:pPr eaLnBrk="1" hangingPunct="1"/>
              <a:t>10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3421063" y="50800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3E9A22F-1BD7-456C-B640-43795D672AA6}" type="slidenum">
              <a:rPr lang="en-US" altLang="en-US" sz="12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3421063" y="50800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ADDDCCC-A8AA-4848-8C69-5A2766532F0A}" type="slidenum">
              <a:rPr lang="en-US" altLang="en-US" sz="1200">
                <a:latin typeface="Arial" panose="020B0604020202020204" pitchFamily="34" charset="0"/>
              </a:rPr>
              <a:pPr eaLnBrk="1" hangingPunct="1"/>
              <a:t>12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295400" y="48768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7E0A4E-6358-42B1-AAE5-FBD0EAA962AC}" type="slidenum">
              <a:rPr lang="en-US" altLang="en-US" sz="1200">
                <a:latin typeface="Arial" panose="020B0604020202020204" pitchFamily="34" charset="0"/>
              </a:rPr>
              <a:pPr eaLnBrk="1" hangingPunct="1"/>
              <a:t>13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1295400" y="48768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EDFEE58-CFA8-4BA6-9CC6-352A0A5EC662}" type="slidenum">
              <a:rPr lang="en-US" altLang="en-US" sz="1200">
                <a:latin typeface="Arial" panose="020B0604020202020204" pitchFamily="34" charset="0"/>
              </a:rPr>
              <a:pPr eaLnBrk="1" hangingPunct="1"/>
              <a:t>14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1050925" y="465931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A45C184-2CA0-43B6-89D5-7AD60BEB20A2}" type="slidenum">
              <a:rPr lang="en-US" altLang="en-US" sz="1200">
                <a:latin typeface="Arial" panose="020B0604020202020204" pitchFamily="34" charset="0"/>
              </a:rPr>
              <a:pPr eaLnBrk="1" hangingPunct="1"/>
              <a:t>15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3421063" y="50800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DA2E894-CF21-44E1-9754-C02105ACD71C}" type="slidenum">
              <a:rPr lang="en-US" altLang="en-US" sz="1200">
                <a:latin typeface="Arial" panose="020B0604020202020204" pitchFamily="34" charset="0"/>
              </a:rPr>
              <a:pPr eaLnBrk="1" hangingPunct="1"/>
              <a:t>16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2BBA436-5636-437D-883E-6D4935DF57D9}" type="slidenum">
              <a:rPr lang="en-US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AEFFEB-829A-44AD-BD36-B66201B8A4C7}" type="slidenum">
              <a:rPr lang="en-US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84E13A-CCE5-462E-9CAA-796A905D8359}" type="slidenum">
              <a:rPr lang="en-US" alt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7F7B721-2969-4A9C-AE58-B21E349C722C}" type="slidenum">
              <a:rPr lang="en-US" altLang="en-US" sz="1200">
                <a:latin typeface="Arial" panose="020B0604020202020204" pitchFamily="34" charset="0"/>
              </a:rPr>
              <a:pPr eaLnBrk="1" hangingPunct="1"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79872AE-F969-4AA5-AE53-B523581E0A40}" type="slidenum">
              <a:rPr lang="en-US" altLang="en-US" sz="1200">
                <a:latin typeface="Arial" panose="020B0604020202020204" pitchFamily="34" charset="0"/>
              </a:rPr>
              <a:pPr eaLnBrk="1" hangingPunct="1"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5FB04BD-E59E-4C7D-8595-A0C10EC662D8}" type="slidenum">
              <a:rPr lang="en-US" altLang="en-US" sz="1200">
                <a:latin typeface="Arial" panose="020B0604020202020204" pitchFamily="34" charset="0"/>
              </a:rPr>
              <a:pPr eaLnBrk="1" hangingPunct="1"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4C2777C-677C-432B-BBB9-63611A90F4D9}" type="slidenum">
              <a:rPr lang="en-US" altLang="en-US" sz="1200">
                <a:latin typeface="Arial" panose="020B0604020202020204" pitchFamily="34" charset="0"/>
              </a:rPr>
              <a:pPr eaLnBrk="1" hangingPunct="1"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0FCCA2-7782-4E2F-8E88-CB73539BC17A}" type="slidenum">
              <a:rPr lang="en-US" altLang="en-US" sz="1200">
                <a:latin typeface="Arial" panose="020B0604020202020204" pitchFamily="34" charset="0"/>
              </a:rPr>
              <a:pPr eaLnBrk="1" hangingPunct="1"/>
              <a:t>9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7509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9471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E_PP_background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228600" y="6505575"/>
            <a:ext cx="723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B3F1FF"/>
                </a:solidFill>
                <a:latin typeface="Arial" charset="0"/>
                <a:cs typeface="+mn-cs"/>
              </a:rPr>
              <a:t>The Cold War Begins</a:t>
            </a:r>
          </a:p>
        </p:txBody>
      </p:sp>
      <p:pic>
        <p:nvPicPr>
          <p:cNvPr id="1031" name="Picture 14" descr="PE_PP_background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55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B3F1FF"/>
                </a:solidFill>
                <a:latin typeface="Arial" charset="0"/>
                <a:cs typeface="+mn-cs"/>
              </a:rPr>
              <a:t>The Cold War at Home</a:t>
            </a:r>
          </a:p>
        </p:txBody>
      </p:sp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381000" y="441325"/>
            <a:ext cx="788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  <a:cs typeface="Arial" charset="0"/>
              </a:rPr>
              <a:t>Section </a:t>
            </a:r>
            <a:r>
              <a:rPr lang="en-US" b="1">
                <a:solidFill>
                  <a:srgbClr val="003CB4"/>
                </a:solidFill>
                <a:latin typeface="Arial" charset="0"/>
                <a:cs typeface="Arial" charset="0"/>
              </a:rPr>
              <a:t>4</a:t>
            </a:r>
          </a:p>
        </p:txBody>
      </p:sp>
      <p:pic>
        <p:nvPicPr>
          <p:cNvPr id="1036" name="Picture 20" descr="USH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241300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PE_PP_background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228600" y="6505575"/>
            <a:ext cx="723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B3F1FF"/>
                </a:solidFill>
                <a:latin typeface="Arial" charset="0"/>
                <a:cs typeface="+mn-cs"/>
              </a:rPr>
              <a:t>The Cold War Begins</a:t>
            </a:r>
          </a:p>
        </p:txBody>
      </p:sp>
      <p:pic>
        <p:nvPicPr>
          <p:cNvPr id="2055" name="Picture 14" descr="PE_PP_background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55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rgbClr val="B3F1FF"/>
                </a:solidFill>
                <a:latin typeface="Arial" charset="0"/>
                <a:cs typeface="+mn-cs"/>
              </a:rPr>
              <a:t>The Cold War at Home</a:t>
            </a:r>
          </a:p>
        </p:txBody>
      </p:sp>
      <p:pic>
        <p:nvPicPr>
          <p:cNvPr id="2060" name="Picture 20" descr="USH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8" y="241300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381000" y="441325"/>
            <a:ext cx="788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  <a:cs typeface="Arial" charset="0"/>
              </a:rPr>
              <a:t>Section </a:t>
            </a:r>
            <a:r>
              <a:rPr lang="en-US" b="1">
                <a:solidFill>
                  <a:srgbClr val="003CB4"/>
                </a:solidFill>
                <a:latin typeface="Arial" charset="0"/>
                <a:cs typeface="Arial" charset="0"/>
              </a:rPr>
              <a:t>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822325" y="2057400"/>
            <a:ext cx="68738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4950" indent="-2349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SzPct val="80000"/>
              <a:buFontTx/>
              <a:buChar char="•"/>
            </a:pPr>
            <a:r>
              <a:rPr lang="en-US" altLang="en-US" sz="2200"/>
              <a:t>Describe the efforts of President Truman and the House of Representatives to fight communism at home. </a:t>
            </a:r>
          </a:p>
          <a:p>
            <a:pPr eaLnBrk="1" hangingPunct="1">
              <a:buSzPct val="80000"/>
              <a:buFontTx/>
              <a:buChar char="•"/>
            </a:pPr>
            <a:endParaRPr lang="en-US" altLang="en-US" sz="2200"/>
          </a:p>
          <a:p>
            <a:pPr eaLnBrk="1" hangingPunct="1">
              <a:buSzPct val="80000"/>
              <a:buFontTx/>
              <a:buChar char="•"/>
            </a:pPr>
            <a:r>
              <a:rPr lang="en-US" altLang="en-US" sz="2200"/>
              <a:t>Explain how domestic spy cases increased fears of communist influence in the U.S. government. </a:t>
            </a:r>
          </a:p>
          <a:p>
            <a:pPr eaLnBrk="1" hangingPunct="1">
              <a:buSzPct val="80000"/>
              <a:buFontTx/>
              <a:buChar char="•"/>
            </a:pPr>
            <a:endParaRPr lang="en-US" altLang="en-US" sz="2200"/>
          </a:p>
          <a:p>
            <a:pPr eaLnBrk="1" hangingPunct="1">
              <a:buSzPct val="80000"/>
              <a:buFontTx/>
              <a:buChar char="•"/>
            </a:pPr>
            <a:r>
              <a:rPr lang="en-US" altLang="en-US" sz="2200"/>
              <a:t>Analyze the rise and fall of Senator Joseph McCarthy and the methods of McCarthyism.</a:t>
            </a:r>
          </a:p>
        </p:txBody>
      </p:sp>
      <p:sp>
        <p:nvSpPr>
          <p:cNvPr id="4099" name="Rectangle 14"/>
          <p:cNvSpPr>
            <a:spLocks noChangeArrowheads="1"/>
          </p:cNvSpPr>
          <p:nvPr/>
        </p:nvSpPr>
        <p:spPr bwMode="auto">
          <a:xfrm>
            <a:off x="1685925" y="45942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4100" name="Rectangle 20"/>
          <p:cNvSpPr>
            <a:spLocks noChangeArrowheads="1"/>
          </p:cNvSpPr>
          <p:nvPr/>
        </p:nvSpPr>
        <p:spPr bwMode="auto">
          <a:xfrm>
            <a:off x="455613" y="1370013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/>
              <a:t>Objectives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777875" y="2209800"/>
            <a:ext cx="7832725" cy="3581400"/>
          </a:xfrm>
          <a:prstGeom prst="rect">
            <a:avLst/>
          </a:prstGeom>
          <a:gradFill rotWithShape="1">
            <a:gsLst>
              <a:gs pos="0">
                <a:srgbClr val="00B0F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3315" name="Text Box 19"/>
          <p:cNvSpPr txBox="1">
            <a:spLocks noChangeArrowheads="1"/>
          </p:cNvSpPr>
          <p:nvPr/>
        </p:nvSpPr>
        <p:spPr bwMode="auto">
          <a:xfrm>
            <a:off x="762000" y="1295400"/>
            <a:ext cx="79406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/>
              <a:t>As fears of disloyalty rose, Americans became riveted to two </a:t>
            </a:r>
            <a:r>
              <a:rPr lang="en-US" altLang="en-US" sz="2200" dirty="0">
                <a:solidFill>
                  <a:srgbClr val="0033CC"/>
                </a:solidFill>
              </a:rPr>
              <a:t>spy trials.</a:t>
            </a:r>
          </a:p>
        </p:txBody>
      </p:sp>
      <p:graphicFrame>
        <p:nvGraphicFramePr>
          <p:cNvPr id="14429" name="Group 93"/>
          <p:cNvGraphicFramePr>
            <a:graphicFrameLocks noGrp="1"/>
          </p:cNvGraphicFramePr>
          <p:nvPr/>
        </p:nvGraphicFramePr>
        <p:xfrm>
          <a:off x="838200" y="2362200"/>
          <a:ext cx="7696200" cy="3252898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6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0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9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Defendant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Year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Charges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Outcome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77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Alger Hiss</a:t>
                      </a:r>
                    </a:p>
                  </a:txBody>
                  <a:tcPr marT="45716" marB="45716" horzOverflow="overflow">
                    <a:lnL cap="flat"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1948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Accused by a former Soviet spy of being a communist agent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Convicted of perjury and jailed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Julius Rosenberg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Ethel Rosenberg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T="45716" marB="45716" horzOverflow="overflow">
                    <a:lnL cap="flat"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1950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Accused of passing atomic secrets to Soviet agents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Found guilty and executed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"/>
          <p:cNvSpPr txBox="1">
            <a:spLocks noChangeArrowheads="1"/>
          </p:cNvSpPr>
          <p:nvPr/>
        </p:nvSpPr>
        <p:spPr bwMode="auto">
          <a:xfrm>
            <a:off x="914400" y="1676400"/>
            <a:ext cx="7543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200"/>
          </a:p>
        </p:txBody>
      </p:sp>
      <p:sp>
        <p:nvSpPr>
          <p:cNvPr id="14339" name="Rectangle 10"/>
          <p:cNvSpPr>
            <a:spLocks noChangeArrowheads="1"/>
          </p:cNvSpPr>
          <p:nvPr/>
        </p:nvSpPr>
        <p:spPr bwMode="auto">
          <a:xfrm>
            <a:off x="609600" y="1676400"/>
            <a:ext cx="2590800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/>
              <a:t>The Rosenberg case, which focused on atomic secrets, </a:t>
            </a:r>
            <a:r>
              <a:rPr lang="en-US" altLang="en-US" sz="2200" dirty="0">
                <a:solidFill>
                  <a:srgbClr val="0033CC"/>
                </a:solidFill>
              </a:rPr>
              <a:t>heightened fears of a nuclear disaster.</a:t>
            </a:r>
          </a:p>
        </p:txBody>
      </p:sp>
      <p:pic>
        <p:nvPicPr>
          <p:cNvPr id="13318" name="Picture 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40"/>
          <a:stretch>
            <a:fillRect/>
          </a:stretch>
        </p:blipFill>
        <p:spPr bwMode="auto">
          <a:xfrm rot="-300000">
            <a:off x="4038600" y="1600200"/>
            <a:ext cx="3948113" cy="4230688"/>
          </a:xfrm>
          <a:prstGeom prst="rect">
            <a:avLst/>
          </a:prstGeom>
          <a:noFill/>
          <a:ln w="12700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2"/>
          <p:cNvSpPr>
            <a:spLocks noChangeArrowheads="1"/>
          </p:cNvSpPr>
          <p:nvPr/>
        </p:nvSpPr>
        <p:spPr bwMode="auto">
          <a:xfrm>
            <a:off x="762000" y="5181600"/>
            <a:ext cx="7696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/>
              <a:t>He claimed to have </a:t>
            </a:r>
            <a:r>
              <a:rPr lang="en-US" altLang="en-US" sz="2200" dirty="0">
                <a:solidFill>
                  <a:srgbClr val="0033CC"/>
                </a:solidFill>
              </a:rPr>
              <a:t>lists of Americans</a:t>
            </a:r>
            <a:r>
              <a:rPr lang="en-US" altLang="en-US" sz="2200" dirty="0"/>
              <a:t> who were secretly communists and had betrayed their country.</a:t>
            </a:r>
          </a:p>
        </p:txBody>
      </p:sp>
      <p:sp>
        <p:nvSpPr>
          <p:cNvPr id="15363" name="Text Box 20"/>
          <p:cNvSpPr txBox="1">
            <a:spLocks noChangeArrowheads="1"/>
          </p:cNvSpPr>
          <p:nvPr/>
        </p:nvSpPr>
        <p:spPr bwMode="auto">
          <a:xfrm>
            <a:off x="914400" y="1447800"/>
            <a:ext cx="7467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/>
              <a:t>As Americans worried about the nation’s security, a little-known leader burst onto the national scene. </a:t>
            </a:r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 rot="10800000" flipH="1">
            <a:off x="914400" y="2439988"/>
            <a:ext cx="7391400" cy="2360612"/>
          </a:xfrm>
          <a:prstGeom prst="upArrowCallout">
            <a:avLst>
              <a:gd name="adj1" fmla="val 35747"/>
              <a:gd name="adj2" fmla="val 33109"/>
              <a:gd name="adj3" fmla="val 24505"/>
              <a:gd name="adj4" fmla="val 61380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 sz="2200">
              <a:cs typeface="+mn-cs"/>
            </a:endParaRPr>
          </a:p>
        </p:txBody>
      </p:sp>
      <p:sp>
        <p:nvSpPr>
          <p:cNvPr id="15365" name="Rectangle 13"/>
          <p:cNvSpPr>
            <a:spLocks noChangeArrowheads="1"/>
          </p:cNvSpPr>
          <p:nvPr/>
        </p:nvSpPr>
        <p:spPr bwMode="auto">
          <a:xfrm>
            <a:off x="1219200" y="2592388"/>
            <a:ext cx="67056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/>
              <a:t>Senator </a:t>
            </a:r>
            <a:r>
              <a:rPr lang="en-US" altLang="en-US" sz="2200" b="1" dirty="0">
                <a:solidFill>
                  <a:srgbClr val="FF0000"/>
                </a:solidFill>
              </a:rPr>
              <a:t>Joseph McCarthy </a:t>
            </a:r>
            <a:r>
              <a:rPr lang="en-US" altLang="en-US" sz="2200" b="1" dirty="0"/>
              <a:t>charged that communist agents had infiltrated the highest levels of government.</a:t>
            </a:r>
          </a:p>
        </p:txBody>
      </p:sp>
      <p:pic>
        <p:nvPicPr>
          <p:cNvPr id="15366" name="Picture 15" descr="hsus_ch25_s4_RedLi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648075"/>
            <a:ext cx="182880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2"/>
          <p:cNvSpPr>
            <a:spLocks noChangeArrowheads="1"/>
          </p:cNvSpPr>
          <p:nvPr/>
        </p:nvSpPr>
        <p:spPr bwMode="auto">
          <a:xfrm>
            <a:off x="1371600" y="5410200"/>
            <a:ext cx="6400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Those branded as </a:t>
            </a:r>
            <a:r>
              <a:rPr lang="en-US" altLang="en-US" sz="2000" dirty="0">
                <a:solidFill>
                  <a:srgbClr val="0033CC"/>
                </a:solidFill>
              </a:rPr>
              <a:t>communist sympathizers</a:t>
            </a:r>
            <a:r>
              <a:rPr lang="en-US" altLang="en-US" sz="2000" dirty="0"/>
              <a:t> lost their jobs, their reputations ruined. </a:t>
            </a:r>
          </a:p>
        </p:txBody>
      </p:sp>
      <p:sp>
        <p:nvSpPr>
          <p:cNvPr id="16387" name="Text Box 11"/>
          <p:cNvSpPr txBox="1">
            <a:spLocks noChangeArrowheads="1"/>
          </p:cNvSpPr>
          <p:nvPr/>
        </p:nvSpPr>
        <p:spPr bwMode="auto">
          <a:xfrm>
            <a:off x="1323975" y="1371600"/>
            <a:ext cx="64627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/>
              <a:t>McCarthy could not prove his charges, but they grabbed the public’s attention.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 rot="10792560" flipH="1">
            <a:off x="838200" y="2514600"/>
            <a:ext cx="7391400" cy="1447800"/>
          </a:xfrm>
          <a:prstGeom prst="upArrowCallout">
            <a:avLst>
              <a:gd name="adj1" fmla="val 45758"/>
              <a:gd name="adj2" fmla="val 42378"/>
              <a:gd name="adj3" fmla="val 24505"/>
              <a:gd name="adj4" fmla="val 61144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 sz="2200">
              <a:latin typeface="Arial" charset="0"/>
              <a:cs typeface="+mn-cs"/>
            </a:endParaRPr>
          </a:p>
        </p:txBody>
      </p:sp>
      <p:sp>
        <p:nvSpPr>
          <p:cNvPr id="16389" name="Rectangle 13"/>
          <p:cNvSpPr>
            <a:spLocks noChangeArrowheads="1"/>
          </p:cNvSpPr>
          <p:nvPr/>
        </p:nvSpPr>
        <p:spPr bwMode="auto">
          <a:xfrm>
            <a:off x="1404938" y="2590800"/>
            <a:ext cx="6324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He consolidated power by making </a:t>
            </a:r>
            <a:r>
              <a:rPr lang="en-US" altLang="en-US" sz="2000" dirty="0">
                <a:solidFill>
                  <a:srgbClr val="0033CC"/>
                </a:solidFill>
              </a:rPr>
              <a:t>baseless allegations</a:t>
            </a:r>
            <a:r>
              <a:rPr lang="en-US" altLang="en-US" sz="2000" dirty="0"/>
              <a:t> and opening </a:t>
            </a:r>
            <a:r>
              <a:rPr lang="en-US" altLang="en-US" sz="2000" dirty="0">
                <a:solidFill>
                  <a:srgbClr val="0033CC"/>
                </a:solidFill>
              </a:rPr>
              <a:t>endless investigations.</a:t>
            </a:r>
            <a:r>
              <a:rPr lang="en-US" altLang="en-US" sz="2000" dirty="0"/>
              <a:t> 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10792560" flipH="1">
            <a:off x="838200" y="3810000"/>
            <a:ext cx="7391400" cy="1447800"/>
          </a:xfrm>
          <a:prstGeom prst="upArrowCallout">
            <a:avLst>
              <a:gd name="adj1" fmla="val 45758"/>
              <a:gd name="adj2" fmla="val 42378"/>
              <a:gd name="adj3" fmla="val 24505"/>
              <a:gd name="adj4" fmla="val 61144"/>
            </a:avLst>
          </a:prstGeom>
          <a:gradFill rotWithShape="1">
            <a:gsLst>
              <a:gs pos="0">
                <a:srgbClr val="AFAF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 sz="2200">
              <a:latin typeface="Arial" charset="0"/>
              <a:cs typeface="+mn-cs"/>
            </a:endParaRP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1468438" y="4038600"/>
            <a:ext cx="62087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Few protested, for fear they would be accused.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3"/>
          <p:cNvSpPr txBox="1">
            <a:spLocks noChangeArrowheads="1"/>
          </p:cNvSpPr>
          <p:nvPr/>
        </p:nvSpPr>
        <p:spPr bwMode="auto">
          <a:xfrm>
            <a:off x="1171575" y="1295400"/>
            <a:ext cx="6781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/>
              <a:t>In 1954, McCarthy claimed that the army, too, was filled with communists.</a:t>
            </a:r>
          </a:p>
        </p:txBody>
      </p:sp>
      <p:sp>
        <p:nvSpPr>
          <p:cNvPr id="17411" name="Text Box 34"/>
          <p:cNvSpPr txBox="1">
            <a:spLocks noChangeArrowheads="1"/>
          </p:cNvSpPr>
          <p:nvPr/>
        </p:nvSpPr>
        <p:spPr bwMode="auto">
          <a:xfrm>
            <a:off x="762000" y="2743200"/>
            <a:ext cx="230187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/>
              <a:t>The </a:t>
            </a:r>
            <a:r>
              <a:rPr lang="en-US" altLang="en-US" sz="2200" dirty="0">
                <a:solidFill>
                  <a:srgbClr val="0033CC"/>
                </a:solidFill>
              </a:rPr>
              <a:t>Army-McCarthy hearings</a:t>
            </a:r>
            <a:r>
              <a:rPr lang="en-US" altLang="en-US" sz="2200" dirty="0"/>
              <a:t> were televised, and Americans saw McCarthy’s tactics firsthand. </a:t>
            </a:r>
          </a:p>
        </p:txBody>
      </p:sp>
      <p:pic>
        <p:nvPicPr>
          <p:cNvPr id="17412" name="Picture 7" descr="coldwar_image_hsus_se_p08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73325"/>
            <a:ext cx="5618163" cy="354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10"/>
          <p:cNvSpPr>
            <a:spLocks noChangeArrowheads="1"/>
          </p:cNvSpPr>
          <p:nvPr/>
        </p:nvSpPr>
        <p:spPr bwMode="auto">
          <a:xfrm>
            <a:off x="1066800" y="5638800"/>
            <a:ext cx="6858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/>
              <a:t>He was formally </a:t>
            </a:r>
            <a:r>
              <a:rPr lang="en-US" altLang="en-US" sz="2200" dirty="0">
                <a:solidFill>
                  <a:srgbClr val="0033CC"/>
                </a:solidFill>
              </a:rPr>
              <a:t>censured</a:t>
            </a:r>
            <a:r>
              <a:rPr lang="en-US" altLang="en-US" sz="2200" dirty="0"/>
              <a:t> by the Senate. </a:t>
            </a:r>
          </a:p>
        </p:txBody>
      </p:sp>
      <p:sp>
        <p:nvSpPr>
          <p:cNvPr id="19460" name="Rectangle 11"/>
          <p:cNvSpPr>
            <a:spLocks noChangeArrowheads="1"/>
          </p:cNvSpPr>
          <p:nvPr/>
        </p:nvSpPr>
        <p:spPr bwMode="auto">
          <a:xfrm>
            <a:off x="1066800" y="4724400"/>
            <a:ext cx="6400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/>
              <a:t>By the time the hearings ended, McCarthy had lost much of his support.</a:t>
            </a:r>
          </a:p>
        </p:txBody>
      </p:sp>
      <p:sp>
        <p:nvSpPr>
          <p:cNvPr id="19461" name="Rectangle 12"/>
          <p:cNvSpPr>
            <a:spLocks noChangeArrowheads="1"/>
          </p:cNvSpPr>
          <p:nvPr/>
        </p:nvSpPr>
        <p:spPr bwMode="auto">
          <a:xfrm>
            <a:off x="5334000" y="2133600"/>
            <a:ext cx="3200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/>
              <a:t>Today, such irresponsible actions are known as </a:t>
            </a:r>
            <a:r>
              <a:rPr lang="en-US" altLang="en-US" sz="2200" b="1" dirty="0">
                <a:solidFill>
                  <a:srgbClr val="FF0000"/>
                </a:solidFill>
              </a:rPr>
              <a:t>McCarthyism</a:t>
            </a:r>
            <a:r>
              <a:rPr lang="en-US" altLang="en-US" sz="2200" dirty="0"/>
              <a:t>.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5400000" flipH="1">
            <a:off x="1638300" y="876300"/>
            <a:ext cx="2895600" cy="4038600"/>
          </a:xfrm>
          <a:prstGeom prst="upArrowCallout">
            <a:avLst>
              <a:gd name="adj1" fmla="val 12204"/>
              <a:gd name="adj2" fmla="val 11366"/>
              <a:gd name="adj3" fmla="val 23652"/>
              <a:gd name="adj4" fmla="val 78435"/>
            </a:avLst>
          </a:prstGeom>
          <a:gradFill rotWithShape="1">
            <a:gsLst>
              <a:gs pos="0">
                <a:srgbClr val="FFC00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2200">
              <a:latin typeface="Arial" charset="0"/>
              <a:cs typeface="+mn-cs"/>
            </a:endParaRPr>
          </a:p>
        </p:txBody>
      </p:sp>
      <p:sp>
        <p:nvSpPr>
          <p:cNvPr id="18438" name="Text Box 10"/>
          <p:cNvSpPr txBox="1">
            <a:spLocks noChangeArrowheads="1"/>
          </p:cNvSpPr>
          <p:nvPr/>
        </p:nvSpPr>
        <p:spPr bwMode="auto">
          <a:xfrm>
            <a:off x="1219200" y="1676400"/>
            <a:ext cx="2895600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/>
              <a:t>The public was horrified to see McCarthy bullying witnesses, making reckless accusations, and twisting the truth.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ChangeArrowheads="1"/>
          </p:cNvSpPr>
          <p:nvPr/>
        </p:nvSpPr>
        <p:spPr bwMode="auto">
          <a:xfrm>
            <a:off x="1439863" y="1566863"/>
            <a:ext cx="193675" cy="346075"/>
          </a:xfrm>
          <a:prstGeom prst="rect">
            <a:avLst/>
          </a:prstGeom>
          <a:noFill/>
          <a:ln w="9525" algn="ctr">
            <a:solidFill>
              <a:srgbClr val="C0C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490" name="Picture 10" descr="soviet_old_soviet_union_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863" y="1309688"/>
            <a:ext cx="12954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35"/>
          <p:cNvSpPr txBox="1">
            <a:spLocks noChangeArrowheads="1"/>
          </p:cNvSpPr>
          <p:nvPr/>
        </p:nvSpPr>
        <p:spPr bwMode="auto">
          <a:xfrm>
            <a:off x="2844800" y="1346200"/>
            <a:ext cx="6477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/>
              <a:t>McCarthy’s downfall marked the </a:t>
            </a:r>
            <a:br>
              <a:rPr lang="en-US" altLang="en-US" sz="2200" b="1" dirty="0"/>
            </a:br>
            <a:r>
              <a:rPr lang="en-US" altLang="en-US" sz="2200" b="1" dirty="0"/>
              <a:t>decline of the Red Scare.</a:t>
            </a:r>
          </a:p>
        </p:txBody>
      </p:sp>
      <p:sp>
        <p:nvSpPr>
          <p:cNvPr id="20483" name="Rectangle 10"/>
          <p:cNvSpPr>
            <a:spLocks noChangeArrowheads="1"/>
          </p:cNvSpPr>
          <p:nvPr/>
        </p:nvSpPr>
        <p:spPr bwMode="auto">
          <a:xfrm>
            <a:off x="2895600" y="5011738"/>
            <a:ext cx="70104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/>
              <a:t>Today, the U.S. still struggles with </a:t>
            </a:r>
            <a:br>
              <a:rPr lang="en-US" altLang="en-US" sz="2200" dirty="0"/>
            </a:br>
            <a:r>
              <a:rPr lang="en-US" altLang="en-US" sz="2200" dirty="0">
                <a:solidFill>
                  <a:srgbClr val="0033CC"/>
                </a:solidFill>
              </a:rPr>
              <a:t>balancing the nation’s security with </a:t>
            </a:r>
            <a:br>
              <a:rPr lang="en-US" altLang="en-US" sz="2200" dirty="0">
                <a:solidFill>
                  <a:srgbClr val="0033CC"/>
                </a:solidFill>
              </a:rPr>
            </a:br>
            <a:r>
              <a:rPr lang="en-US" altLang="en-US" sz="2200" dirty="0">
                <a:solidFill>
                  <a:srgbClr val="0033CC"/>
                </a:solidFill>
              </a:rPr>
              <a:t>the civil liberties of its citizens. </a:t>
            </a:r>
          </a:p>
        </p:txBody>
      </p:sp>
      <p:sp>
        <p:nvSpPr>
          <p:cNvPr id="20484" name="Rectangle 11"/>
          <p:cNvSpPr>
            <a:spLocks noChangeArrowheads="1"/>
          </p:cNvSpPr>
          <p:nvPr/>
        </p:nvSpPr>
        <p:spPr bwMode="auto">
          <a:xfrm>
            <a:off x="5105400" y="2971800"/>
            <a:ext cx="29718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/>
              <a:t>In the end, </a:t>
            </a:r>
            <a:r>
              <a:rPr lang="en-US" altLang="en-US" sz="2200" dirty="0">
                <a:solidFill>
                  <a:srgbClr val="0033CC"/>
                </a:solidFill>
              </a:rPr>
              <a:t>both the nation and free speech survived.</a:t>
            </a: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 rot="5400000" flipH="1">
            <a:off x="1790700" y="1485900"/>
            <a:ext cx="2286000" cy="4038600"/>
          </a:xfrm>
          <a:prstGeom prst="upArrowCallout">
            <a:avLst>
              <a:gd name="adj1" fmla="val 13102"/>
              <a:gd name="adj2" fmla="val 12204"/>
              <a:gd name="adj3" fmla="val 29960"/>
              <a:gd name="adj4" fmla="val 73338"/>
            </a:avLst>
          </a:prstGeom>
          <a:gradFill rotWithShape="1">
            <a:gsLst>
              <a:gs pos="0">
                <a:srgbClr val="00B0F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en-US" sz="2200">
              <a:latin typeface="Arial" charset="0"/>
              <a:cs typeface="+mn-cs"/>
            </a:endParaRP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1066800" y="2667000"/>
            <a:ext cx="304800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/>
              <a:t>In an attempt to protect the nation from communism, free speech had been threatened.</a:t>
            </a:r>
          </a:p>
        </p:txBody>
      </p:sp>
      <p:pic>
        <p:nvPicPr>
          <p:cNvPr id="20489" name="Picture 9" descr="us_flag"/>
          <p:cNvPicPr>
            <a:picLocks noChangeAspect="1" noChangeArrowheads="1"/>
          </p:cNvPicPr>
          <p:nvPr/>
        </p:nvPicPr>
        <p:blipFill>
          <a:blip r:embed="rId4" cstate="print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118100"/>
            <a:ext cx="127635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"/>
          <p:cNvSpPr txBox="1">
            <a:spLocks noChangeArrowheads="1"/>
          </p:cNvSpPr>
          <p:nvPr/>
        </p:nvSpPr>
        <p:spPr bwMode="auto">
          <a:xfrm>
            <a:off x="455613" y="1370013"/>
            <a:ext cx="7850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</a:p>
        </p:txBody>
      </p:sp>
      <p:sp>
        <p:nvSpPr>
          <p:cNvPr id="5123" name="Rectangle 13"/>
          <p:cNvSpPr>
            <a:spLocks noChangeArrowheads="1"/>
          </p:cNvSpPr>
          <p:nvPr/>
        </p:nvSpPr>
        <p:spPr bwMode="auto">
          <a:xfrm>
            <a:off x="914400" y="1946275"/>
            <a:ext cx="7391400" cy="40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588"/>
              </a:spcAft>
              <a:buSzPct val="80000"/>
              <a:buFontTx/>
              <a:buChar char="•"/>
            </a:pPr>
            <a:r>
              <a:rPr lang="en-US" altLang="en-US" sz="2200" b="1">
                <a:solidFill>
                  <a:srgbClr val="FF0000"/>
                </a:solidFill>
              </a:rPr>
              <a:t>Red Scare </a:t>
            </a:r>
            <a:r>
              <a:rPr lang="en-US" altLang="en-US" sz="2200" b="1"/>
              <a:t>− </a:t>
            </a:r>
            <a:r>
              <a:rPr lang="en-US" altLang="en-US" sz="2200"/>
              <a:t>American</a:t>
            </a:r>
            <a:r>
              <a:rPr lang="en-US" altLang="en-US" sz="2200" b="1"/>
              <a:t> </a:t>
            </a:r>
            <a:r>
              <a:rPr lang="en-US" altLang="en-US" sz="2200"/>
              <a:t>reaction to the fear that communists were working to destroy American life</a:t>
            </a:r>
          </a:p>
          <a:p>
            <a:pPr eaLnBrk="1" hangingPunct="1">
              <a:spcAft>
                <a:spcPts val="1588"/>
              </a:spcAft>
              <a:buSzPct val="80000"/>
              <a:buFontTx/>
              <a:buChar char="•"/>
            </a:pPr>
            <a:r>
              <a:rPr lang="en-US" altLang="en-US" sz="2200" b="1">
                <a:solidFill>
                  <a:srgbClr val="FF0000"/>
                </a:solidFill>
              </a:rPr>
              <a:t>Smith Act </a:t>
            </a:r>
            <a:r>
              <a:rPr lang="en-US" altLang="en-US" sz="2200" b="1"/>
              <a:t>−</a:t>
            </a:r>
            <a:r>
              <a:rPr lang="en-US" altLang="en-US" sz="2200"/>
              <a:t> law making it illegal to teach about or advocate the violent overthrow of the U.S. government</a:t>
            </a:r>
          </a:p>
          <a:p>
            <a:pPr eaLnBrk="1" hangingPunct="1">
              <a:spcAft>
                <a:spcPts val="1588"/>
              </a:spcAft>
              <a:buSzPct val="80000"/>
              <a:buFontTx/>
              <a:buChar char="•"/>
            </a:pPr>
            <a:r>
              <a:rPr lang="en-US" altLang="en-US" sz="2200" b="1">
                <a:solidFill>
                  <a:srgbClr val="FF0000"/>
                </a:solidFill>
              </a:rPr>
              <a:t>HUAC </a:t>
            </a:r>
            <a:r>
              <a:rPr lang="en-US" altLang="en-US" sz="2200" b="1"/>
              <a:t>−</a:t>
            </a:r>
            <a:r>
              <a:rPr lang="en-US" altLang="en-US" sz="2200"/>
              <a:t> House Un-American Activities Committee; congressional committee that investigated possible subversive activities within the United States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ChangeArrowheads="1"/>
          </p:cNvSpPr>
          <p:nvPr/>
        </p:nvSpPr>
        <p:spPr bwMode="auto">
          <a:xfrm>
            <a:off x="914400" y="1973263"/>
            <a:ext cx="76200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588"/>
              </a:spcAft>
              <a:buSzPct val="80000"/>
              <a:buFontTx/>
              <a:buChar char="•"/>
            </a:pPr>
            <a:r>
              <a:rPr lang="en-US" altLang="en-US" sz="2200" b="1">
                <a:solidFill>
                  <a:srgbClr val="FF0000"/>
                </a:solidFill>
              </a:rPr>
              <a:t>Hollywood Ten </a:t>
            </a:r>
            <a:r>
              <a:rPr lang="en-US" altLang="en-US" sz="2200" b="1"/>
              <a:t>−</a:t>
            </a:r>
            <a:r>
              <a:rPr lang="en-US" altLang="en-US" sz="2200"/>
              <a:t> group of writers, directors, and producers who refused to answer HUAC questions about possible communist ties</a:t>
            </a:r>
          </a:p>
          <a:p>
            <a:pPr eaLnBrk="1" hangingPunct="1">
              <a:spcAft>
                <a:spcPts val="1588"/>
              </a:spcAft>
              <a:buSzPct val="80000"/>
              <a:buFontTx/>
              <a:buChar char="•"/>
            </a:pPr>
            <a:r>
              <a:rPr lang="en-US" altLang="en-US" sz="2200" b="1">
                <a:solidFill>
                  <a:srgbClr val="FF0000"/>
                </a:solidFill>
              </a:rPr>
              <a:t>blacklist</a:t>
            </a:r>
            <a:r>
              <a:rPr lang="en-US" altLang="en-US" sz="2200" b="1"/>
              <a:t> − </a:t>
            </a:r>
            <a:r>
              <a:rPr lang="en-US" altLang="en-US" sz="2200"/>
              <a:t>list of people banned from certain jobs because of suspected communist ties</a:t>
            </a:r>
          </a:p>
          <a:p>
            <a:pPr eaLnBrk="1" hangingPunct="1">
              <a:spcAft>
                <a:spcPts val="1588"/>
              </a:spcAft>
              <a:buSzPct val="80000"/>
              <a:buFontTx/>
              <a:buChar char="•"/>
            </a:pPr>
            <a:r>
              <a:rPr lang="en-US" altLang="en-US" sz="2200" b="1">
                <a:solidFill>
                  <a:srgbClr val="FF0000"/>
                </a:solidFill>
              </a:rPr>
              <a:t>Alger Hiss </a:t>
            </a:r>
            <a:r>
              <a:rPr lang="en-US" altLang="en-US" sz="2200" b="1"/>
              <a:t>− </a:t>
            </a:r>
            <a:r>
              <a:rPr lang="en-US" altLang="en-US" sz="2200"/>
              <a:t>U.S.</a:t>
            </a:r>
            <a:r>
              <a:rPr lang="en-US" altLang="en-US" sz="2200" b="1"/>
              <a:t> </a:t>
            </a:r>
            <a:r>
              <a:rPr lang="en-US" altLang="en-US" sz="2200"/>
              <a:t>government official accused of being a communist spy and convicted of perjury</a:t>
            </a:r>
          </a:p>
          <a:p>
            <a:pPr eaLnBrk="1" hangingPunct="1">
              <a:spcAft>
                <a:spcPts val="1588"/>
              </a:spcAft>
              <a:buSzPct val="80000"/>
              <a:buFontTx/>
              <a:buChar char="•"/>
            </a:pPr>
            <a:r>
              <a:rPr lang="en-US" altLang="en-US" sz="2200" b="1">
                <a:solidFill>
                  <a:srgbClr val="FF0000"/>
                </a:solidFill>
              </a:rPr>
              <a:t>Julius and Ethel Rosenberg </a:t>
            </a:r>
            <a:r>
              <a:rPr lang="en-US" altLang="en-US" sz="2200" b="1"/>
              <a:t>− </a:t>
            </a:r>
            <a:r>
              <a:rPr lang="en-US" altLang="en-US" sz="2200"/>
              <a:t>American couple executed for passing atomic secrets to Soviet agents</a:t>
            </a:r>
          </a:p>
        </p:txBody>
      </p:sp>
      <p:sp>
        <p:nvSpPr>
          <p:cNvPr id="6147" name="Text Box 10"/>
          <p:cNvSpPr txBox="1">
            <a:spLocks noChangeArrowheads="1"/>
          </p:cNvSpPr>
          <p:nvPr/>
        </p:nvSpPr>
        <p:spPr bwMode="auto">
          <a:xfrm>
            <a:off x="455613" y="1362075"/>
            <a:ext cx="4681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  <a:r>
              <a:rPr lang="en-US" altLang="en-US" sz="2400" b="1"/>
              <a:t> </a:t>
            </a:r>
            <a:r>
              <a:rPr lang="en-US" altLang="en-US" sz="1800"/>
              <a:t>(continued)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/>
          <p:cNvSpPr>
            <a:spLocks noChangeArrowheads="1"/>
          </p:cNvSpPr>
          <p:nvPr/>
        </p:nvSpPr>
        <p:spPr bwMode="auto">
          <a:xfrm>
            <a:off x="915988" y="1947863"/>
            <a:ext cx="762000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1588"/>
              </a:spcAft>
              <a:buSzPct val="80000"/>
              <a:buFontTx/>
              <a:buChar char="•"/>
            </a:pPr>
            <a:r>
              <a:rPr lang="en-US" altLang="en-US" sz="2200" b="1">
                <a:solidFill>
                  <a:srgbClr val="FF0000"/>
                </a:solidFill>
              </a:rPr>
              <a:t>Joseph R. McCarthy </a:t>
            </a:r>
            <a:r>
              <a:rPr lang="en-US" altLang="en-US" sz="2200" b="1"/>
              <a:t>− </a:t>
            </a:r>
            <a:r>
              <a:rPr lang="en-US" altLang="en-US" sz="2200"/>
              <a:t>U.S. Senator who falsely accused Americans of having communist ties</a:t>
            </a:r>
          </a:p>
          <a:p>
            <a:pPr eaLnBrk="1" hangingPunct="1">
              <a:spcAft>
                <a:spcPts val="1588"/>
              </a:spcAft>
              <a:buSzPct val="80000"/>
              <a:buFontTx/>
              <a:buChar char="•"/>
            </a:pPr>
            <a:r>
              <a:rPr lang="en-US" altLang="en-US" sz="2200" b="1">
                <a:solidFill>
                  <a:srgbClr val="FF0000"/>
                </a:solidFill>
              </a:rPr>
              <a:t>McCarthyism</a:t>
            </a:r>
            <a:r>
              <a:rPr lang="en-US" altLang="en-US" sz="2200" b="1"/>
              <a:t> −</a:t>
            </a:r>
            <a:r>
              <a:rPr lang="en-US" altLang="en-US" sz="2200"/>
              <a:t>  negative catchword for extreme, reckless charges of disloyalty </a:t>
            </a:r>
          </a:p>
        </p:txBody>
      </p:sp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457200" y="1336675"/>
            <a:ext cx="4681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  <a:r>
              <a:rPr lang="en-US" altLang="en-US" sz="2400" b="1"/>
              <a:t> </a:t>
            </a:r>
            <a:r>
              <a:rPr lang="en-US" altLang="en-US" sz="1800"/>
              <a:t>(continued)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1"/>
          <p:cNvSpPr>
            <a:spLocks noChangeArrowheads="1"/>
          </p:cNvSpPr>
          <p:nvPr/>
        </p:nvSpPr>
        <p:spPr bwMode="auto">
          <a:xfrm>
            <a:off x="1216025" y="1704975"/>
            <a:ext cx="64008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/>
              <a:t>How did fear of domestic communism affect American society during the Cold War?</a:t>
            </a:r>
          </a:p>
        </p:txBody>
      </p:sp>
      <p:sp>
        <p:nvSpPr>
          <p:cNvPr id="17412" name="Rectangle 12"/>
          <p:cNvSpPr>
            <a:spLocks noChangeArrowheads="1"/>
          </p:cNvSpPr>
          <p:nvPr/>
        </p:nvSpPr>
        <p:spPr bwMode="auto">
          <a:xfrm>
            <a:off x="1216025" y="4513263"/>
            <a:ext cx="64008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/>
              <a:t>Many feared that communists were infiltrating the country, attempting to destroy the American way of life. </a:t>
            </a:r>
          </a:p>
        </p:txBody>
      </p:sp>
      <p:sp>
        <p:nvSpPr>
          <p:cNvPr id="17413" name="Rectangle 12"/>
          <p:cNvSpPr>
            <a:spLocks noChangeArrowheads="1"/>
          </p:cNvSpPr>
          <p:nvPr/>
        </p:nvSpPr>
        <p:spPr bwMode="auto">
          <a:xfrm>
            <a:off x="1216025" y="3411538"/>
            <a:ext cx="6400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/>
              <a:t>As Cold War tensions mounted, the United States became gripped by a Red Scare. </a:t>
            </a:r>
          </a:p>
        </p:txBody>
      </p:sp>
      <p:pic>
        <p:nvPicPr>
          <p:cNvPr id="8197" name="Picture 15" descr="HSUS09_EQ_logo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41500"/>
            <a:ext cx="558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4187825" y="497998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9219" name="Text Box 137"/>
          <p:cNvSpPr txBox="1">
            <a:spLocks noChangeArrowheads="1"/>
          </p:cNvSpPr>
          <p:nvPr/>
        </p:nvSpPr>
        <p:spPr bwMode="auto">
          <a:xfrm>
            <a:off x="457200" y="1371600"/>
            <a:ext cx="82296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/>
              <a:t>During the Cold War, it seemed to many Americans that communism was spreading everywhere—</a:t>
            </a:r>
            <a:br>
              <a:rPr lang="en-US" altLang="en-US" sz="2200" b="1" dirty="0"/>
            </a:br>
            <a:r>
              <a:rPr lang="en-US" altLang="en-US" sz="2200" b="1" dirty="0"/>
              <a:t>in Europe, in Asia, even into outer space.</a:t>
            </a: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 rot="5400000" flipH="1">
            <a:off x="419100" y="2933700"/>
            <a:ext cx="3124200" cy="3048000"/>
          </a:xfrm>
          <a:prstGeom prst="upArrowCallout">
            <a:avLst>
              <a:gd name="adj1" fmla="val 25008"/>
              <a:gd name="adj2" fmla="val 24012"/>
              <a:gd name="adj3" fmla="val 16250"/>
              <a:gd name="adj4" fmla="val 78769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en-US" sz="2200">
              <a:latin typeface="Arial" charset="0"/>
              <a:cs typeface="Arial" charset="0"/>
            </a:endParaRP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 rot="5400000" flipH="1">
            <a:off x="3316287" y="2932113"/>
            <a:ext cx="3121025" cy="3048000"/>
          </a:xfrm>
          <a:prstGeom prst="upArrowCallout">
            <a:avLst>
              <a:gd name="adj1" fmla="val 25836"/>
              <a:gd name="adj2" fmla="val 25002"/>
              <a:gd name="adj3" fmla="val 16750"/>
              <a:gd name="adj4" fmla="val 78769"/>
            </a:avLst>
          </a:prstGeom>
          <a:gradFill rotWithShape="1">
            <a:gsLst>
              <a:gs pos="0">
                <a:srgbClr val="83D7E5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en-US" sz="2200">
              <a:cs typeface="+mn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248400" y="2895600"/>
            <a:ext cx="2438400" cy="3124200"/>
          </a:xfrm>
          <a:prstGeom prst="rect">
            <a:avLst/>
          </a:prstGeom>
          <a:gradFill rotWithShape="1">
            <a:gsLst>
              <a:gs pos="0">
                <a:srgbClr val="FFCC66">
                  <a:alpha val="75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2200">
              <a:cs typeface="+mn-cs"/>
            </a:endParaRPr>
          </a:p>
        </p:txBody>
      </p:sp>
      <p:sp>
        <p:nvSpPr>
          <p:cNvPr id="9223" name="Rectangle 13"/>
          <p:cNvSpPr>
            <a:spLocks noChangeArrowheads="1"/>
          </p:cNvSpPr>
          <p:nvPr/>
        </p:nvSpPr>
        <p:spPr bwMode="auto">
          <a:xfrm>
            <a:off x="609600" y="3581400"/>
            <a:ext cx="1981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/>
              <a:t>Many feared the United States was next.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429000" y="3200400"/>
            <a:ext cx="2286000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/>
              <a:t>Some suspected that communists were already in the country, plotting revolution.</a:t>
            </a:r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6553200" y="3505200"/>
            <a:ext cx="220980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dirty="0">
                <a:solidFill>
                  <a:srgbClr val="FF0000"/>
                </a:solidFill>
              </a:rPr>
              <a:t>Red Scare </a:t>
            </a:r>
            <a:r>
              <a:rPr lang="en-US" altLang="en-US" sz="2200" dirty="0">
                <a:solidFill>
                  <a:srgbClr val="0033CC"/>
                </a:solidFill>
              </a:rPr>
              <a:t>fears</a:t>
            </a:r>
            <a:r>
              <a:rPr lang="en-US" altLang="en-US" sz="2200" dirty="0"/>
              <a:t> led President Truman to take action.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5800" y="1295400"/>
            <a:ext cx="7848600" cy="48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200" b="1" dirty="0" smtClean="0">
                <a:latin typeface="Verdana" panose="020B0604030504040204" pitchFamily="34" charset="0"/>
              </a:rPr>
              <a:t>Fighting Communism at Home</a:t>
            </a:r>
          </a:p>
        </p:txBody>
      </p:sp>
      <p:sp>
        <p:nvSpPr>
          <p:cNvPr id="10243" name="Rectangle 10"/>
          <p:cNvSpPr>
            <a:spLocks noChangeArrowheads="1"/>
          </p:cNvSpPr>
          <p:nvPr/>
        </p:nvSpPr>
        <p:spPr bwMode="auto">
          <a:xfrm>
            <a:off x="4035425" y="475138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10273" name="Rectangle 33"/>
          <p:cNvSpPr>
            <a:spLocks noChangeArrowheads="1"/>
          </p:cNvSpPr>
          <p:nvPr/>
        </p:nvSpPr>
        <p:spPr bwMode="auto">
          <a:xfrm>
            <a:off x="762000" y="1752600"/>
            <a:ext cx="7620000" cy="4267200"/>
          </a:xfrm>
          <a:prstGeom prst="rect">
            <a:avLst/>
          </a:prstGeom>
          <a:gradFill rotWithShape="1">
            <a:gsLst>
              <a:gs pos="0">
                <a:srgbClr val="FFC000">
                  <a:alpha val="50000"/>
                </a:srgbClr>
              </a:gs>
              <a:gs pos="100000">
                <a:schemeClr val="bg1"/>
              </a:gs>
            </a:gsLst>
            <a:lin ang="135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graphicFrame>
        <p:nvGraphicFramePr>
          <p:cNvPr id="10311" name="Group 71"/>
          <p:cNvGraphicFramePr>
            <a:graphicFrameLocks noGrp="1"/>
          </p:cNvGraphicFramePr>
          <p:nvPr/>
        </p:nvGraphicFramePr>
        <p:xfrm>
          <a:off x="914400" y="1912938"/>
          <a:ext cx="7315200" cy="3953050"/>
        </p:xfrm>
        <a:graphic>
          <a:graphicData uri="http://schemas.openxmlformats.org/drawingml/2006/table">
            <a:tbl>
              <a:tblPr/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Act</a:t>
                      </a:r>
                    </a:p>
                  </a:txBody>
                  <a:tcPr marL="137160" marR="0" marT="91425" marB="91425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Date</a:t>
                      </a:r>
                    </a:p>
                  </a:txBody>
                  <a:tcPr marL="137160" marR="0" marT="91425" marB="91425" anchor="ctr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Provisions</a:t>
                      </a:r>
                    </a:p>
                  </a:txBody>
                  <a:tcPr marL="137160" marR="0" marT="91425" marB="91425" anchor="ctr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9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Smith Act</a:t>
                      </a:r>
                    </a:p>
                  </a:txBody>
                  <a:tcPr marL="137160" marR="0" marT="91425" marB="91425" horzOverflow="overflow">
                    <a:lnL cap="flat"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1940</a:t>
                      </a:r>
                    </a:p>
                  </a:txBody>
                  <a:tcPr marL="137160" marR="0" marT="91425" marB="91425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Made it unlawful to teach about or advocate the violent overthrow of the U.S. government</a:t>
                      </a:r>
                    </a:p>
                  </a:txBody>
                  <a:tcPr marL="137160" marR="0" marT="91425" marB="91425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Federal Employee Loyalty Program</a:t>
                      </a:r>
                    </a:p>
                  </a:txBody>
                  <a:tcPr marL="137160" marR="0" marT="91425" marB="91425" horzOverflow="overflow">
                    <a:lnL cap="flat"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1947</a:t>
                      </a:r>
                    </a:p>
                  </a:txBody>
                  <a:tcPr marL="137160" marR="0" marT="91425" marB="91425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Allowed the FBI to screen federal employees for signs of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disloyalty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500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Allowed the Attorney General to compile a list of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subversive organizations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in the U.S.</a:t>
                      </a:r>
                    </a:p>
                  </a:txBody>
                  <a:tcPr marL="137160" marR="0" marT="91425" marB="91425" horzOverflow="overflow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9"/>
          <p:cNvSpPr>
            <a:spLocks noChangeArrowheads="1"/>
          </p:cNvSpPr>
          <p:nvPr/>
        </p:nvSpPr>
        <p:spPr bwMode="auto">
          <a:xfrm>
            <a:off x="4187825" y="4979988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11267" name="Text Box 11"/>
          <p:cNvSpPr txBox="1">
            <a:spLocks noChangeArrowheads="1"/>
          </p:cNvSpPr>
          <p:nvPr/>
        </p:nvSpPr>
        <p:spPr bwMode="auto">
          <a:xfrm>
            <a:off x="1143000" y="1524000"/>
            <a:ext cx="7620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/>
              <a:t>Congress joined in the </a:t>
            </a:r>
            <a:r>
              <a:rPr lang="en-US" altLang="en-US" sz="2200" dirty="0">
                <a:solidFill>
                  <a:srgbClr val="0033CC"/>
                </a:solidFill>
              </a:rPr>
              <a:t>search for communists.</a:t>
            </a: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1371600" y="4724400"/>
            <a:ext cx="35052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4950" indent="-2349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788"/>
              </a:spcAft>
              <a:buFontTx/>
              <a:buChar char="•"/>
            </a:pPr>
            <a:r>
              <a:rPr lang="en-US" altLang="en-US" sz="2200" dirty="0"/>
              <a:t>the government</a:t>
            </a:r>
          </a:p>
          <a:p>
            <a:pPr eaLnBrk="1" hangingPunct="1">
              <a:spcAft>
                <a:spcPts val="788"/>
              </a:spcAft>
              <a:buFontTx/>
              <a:buChar char="•"/>
            </a:pPr>
            <a:r>
              <a:rPr lang="en-US" altLang="en-US" sz="2200" dirty="0"/>
              <a:t>the armed forces</a:t>
            </a:r>
          </a:p>
          <a:p>
            <a:pPr eaLnBrk="1" hangingPunct="1">
              <a:spcAft>
                <a:spcPts val="788"/>
              </a:spcAft>
              <a:buFontTx/>
              <a:buChar char="•"/>
            </a:pPr>
            <a:r>
              <a:rPr lang="en-US" altLang="en-US" sz="2200" dirty="0"/>
              <a:t>labor unions</a:t>
            </a:r>
          </a:p>
        </p:txBody>
      </p:sp>
      <p:sp>
        <p:nvSpPr>
          <p:cNvPr id="143364" name="AutoShape 4"/>
          <p:cNvSpPr>
            <a:spLocks noChangeArrowheads="1"/>
          </p:cNvSpPr>
          <p:nvPr/>
        </p:nvSpPr>
        <p:spPr bwMode="auto">
          <a:xfrm rot="10800000" flipH="1">
            <a:off x="609600" y="2362200"/>
            <a:ext cx="8001000" cy="2360613"/>
          </a:xfrm>
          <a:prstGeom prst="upArrowCallout">
            <a:avLst>
              <a:gd name="adj1" fmla="val 38695"/>
              <a:gd name="adj2" fmla="val 35839"/>
              <a:gd name="adj3" fmla="val 24505"/>
              <a:gd name="adj4" fmla="val 61380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 sz="2200">
              <a:cs typeface="+mn-cs"/>
            </a:endParaRPr>
          </a:p>
        </p:txBody>
      </p:sp>
      <p:sp>
        <p:nvSpPr>
          <p:cNvPr id="11270" name="Rectangle 11"/>
          <p:cNvSpPr>
            <a:spLocks noChangeArrowheads="1"/>
          </p:cNvSpPr>
          <p:nvPr/>
        </p:nvSpPr>
        <p:spPr bwMode="auto">
          <a:xfrm>
            <a:off x="838200" y="2565400"/>
            <a:ext cx="7543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 dirty="0"/>
              <a:t>The </a:t>
            </a:r>
            <a:r>
              <a:rPr lang="en-US" altLang="en-US" sz="2000" b="1" dirty="0">
                <a:solidFill>
                  <a:srgbClr val="FF0000"/>
                </a:solidFill>
              </a:rPr>
              <a:t>House Un-American Activities Committee</a:t>
            </a:r>
            <a:r>
              <a:rPr lang="en-US" altLang="en-US" sz="2000" b="1" dirty="0"/>
              <a:t> held hearings to investigate communist influence in American society, including: </a:t>
            </a:r>
          </a:p>
        </p:txBody>
      </p:sp>
      <p:sp>
        <p:nvSpPr>
          <p:cNvPr id="11277" name="Text Box 3"/>
          <p:cNvSpPr txBox="1">
            <a:spLocks noChangeArrowheads="1"/>
          </p:cNvSpPr>
          <p:nvPr/>
        </p:nvSpPr>
        <p:spPr bwMode="auto">
          <a:xfrm>
            <a:off x="5105400" y="4724400"/>
            <a:ext cx="358140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292100" indent="-2921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spcAft>
                <a:spcPts val="800"/>
              </a:spcAft>
              <a:buFontTx/>
              <a:buChar char="•"/>
            </a:pPr>
            <a:r>
              <a:rPr lang="en-US" altLang="en-US" sz="2200" dirty="0"/>
              <a:t>education</a:t>
            </a:r>
          </a:p>
          <a:p>
            <a:pPr lvl="1" eaLnBrk="1" hangingPunct="1">
              <a:spcAft>
                <a:spcPts val="800"/>
              </a:spcAft>
              <a:buFontTx/>
              <a:buChar char="•"/>
            </a:pPr>
            <a:r>
              <a:rPr lang="en-US" altLang="en-US" sz="2200" dirty="0"/>
              <a:t>newspapers</a:t>
            </a:r>
          </a:p>
          <a:p>
            <a:pPr lvl="1" eaLnBrk="1" hangingPunct="1">
              <a:spcAft>
                <a:spcPts val="800"/>
              </a:spcAft>
              <a:buFontTx/>
              <a:buChar char="•"/>
            </a:pPr>
            <a:r>
              <a:rPr lang="en-US" altLang="en-US" sz="2200" dirty="0"/>
              <a:t>the movie industry</a:t>
            </a:r>
            <a:endParaRPr lang="en-US" altLang="en-US" sz="2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"/>
          <p:cNvSpPr txBox="1">
            <a:spLocks noChangeArrowheads="1"/>
          </p:cNvSpPr>
          <p:nvPr/>
        </p:nvSpPr>
        <p:spPr bwMode="auto">
          <a:xfrm>
            <a:off x="685800" y="12954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>
                <a:solidFill>
                  <a:srgbClr val="0033CC"/>
                </a:solidFill>
              </a:rPr>
              <a:t>HUAC hearings</a:t>
            </a:r>
            <a:r>
              <a:rPr lang="en-US" altLang="en-US" sz="2200" dirty="0"/>
              <a:t> were highly charged and widely publicized.</a:t>
            </a:r>
          </a:p>
        </p:txBody>
      </p:sp>
      <p:sp>
        <p:nvSpPr>
          <p:cNvPr id="12" name="AutoShape 5"/>
          <p:cNvSpPr>
            <a:spLocks noChangeArrowheads="1"/>
          </p:cNvSpPr>
          <p:nvPr/>
        </p:nvSpPr>
        <p:spPr bwMode="auto">
          <a:xfrm rot="5400000" flipH="1">
            <a:off x="685800" y="3200400"/>
            <a:ext cx="2590800" cy="3048000"/>
          </a:xfrm>
          <a:prstGeom prst="upArrowCallout">
            <a:avLst>
              <a:gd name="adj1" fmla="val 24398"/>
              <a:gd name="adj2" fmla="val 23426"/>
              <a:gd name="adj3" fmla="val 19118"/>
              <a:gd name="adj4" fmla="val 78769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en-US" sz="2200">
              <a:latin typeface="Arial" charset="0"/>
              <a:cs typeface="Arial" charset="0"/>
            </a:endParaRP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 rot="5400000" flipH="1">
            <a:off x="3582987" y="3198813"/>
            <a:ext cx="2587625" cy="3048000"/>
          </a:xfrm>
          <a:prstGeom prst="upArrowCallout">
            <a:avLst>
              <a:gd name="adj1" fmla="val 25231"/>
              <a:gd name="adj2" fmla="val 24417"/>
              <a:gd name="adj3" fmla="val 19730"/>
              <a:gd name="adj4" fmla="val 78769"/>
            </a:avLst>
          </a:prstGeom>
          <a:gradFill rotWithShape="1">
            <a:gsLst>
              <a:gs pos="0">
                <a:srgbClr val="83D7E5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en-US" sz="2200">
              <a:cs typeface="+mn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248400" y="3352800"/>
            <a:ext cx="2438400" cy="2667000"/>
          </a:xfrm>
          <a:prstGeom prst="rect">
            <a:avLst/>
          </a:prstGeom>
          <a:gradFill rotWithShape="1">
            <a:gsLst>
              <a:gs pos="0">
                <a:srgbClr val="FFCC66">
                  <a:alpha val="75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2200">
              <a:cs typeface="+mn-cs"/>
            </a:endParaRP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685800" y="4038600"/>
            <a:ext cx="20732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30000"/>
              </a:spcAft>
            </a:pPr>
            <a:r>
              <a:rPr lang="en-US" altLang="en-US" sz="2200" b="1" dirty="0">
                <a:solidFill>
                  <a:srgbClr val="FF0000"/>
                </a:solidFill>
              </a:rPr>
              <a:t>Blacklists</a:t>
            </a:r>
            <a:r>
              <a:rPr lang="en-US" altLang="en-US" sz="2200" dirty="0"/>
              <a:t> were created.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581400" y="3657600"/>
            <a:ext cx="2073275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30000"/>
              </a:spcAft>
            </a:pPr>
            <a:r>
              <a:rPr lang="en-US" altLang="en-US" sz="2200" dirty="0"/>
              <a:t>People from all walks of life were accused of being </a:t>
            </a:r>
            <a:r>
              <a:rPr lang="en-US" altLang="en-US" sz="2200" dirty="0">
                <a:solidFill>
                  <a:srgbClr val="0033CC"/>
                </a:solidFill>
              </a:rPr>
              <a:t>disloyal. </a:t>
            </a:r>
            <a:endParaRPr lang="en-US" altLang="en-US" sz="2200" dirty="0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6477000" y="4114800"/>
            <a:ext cx="20732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30000"/>
              </a:spcAft>
            </a:pPr>
            <a:r>
              <a:rPr lang="en-US" altLang="en-US" sz="2200" dirty="0"/>
              <a:t>Careers were shattered. </a:t>
            </a:r>
          </a:p>
          <a:p>
            <a:pPr eaLnBrk="1" hangingPunct="1"/>
            <a:endParaRPr lang="en-US" altLang="en-US" sz="2200" dirty="0"/>
          </a:p>
        </p:txBody>
      </p:sp>
      <p:sp>
        <p:nvSpPr>
          <p:cNvPr id="12297" name="Text Box 25"/>
          <p:cNvSpPr txBox="1">
            <a:spLocks noChangeArrowheads="1"/>
          </p:cNvSpPr>
          <p:nvPr/>
        </p:nvSpPr>
        <p:spPr bwMode="auto">
          <a:xfrm>
            <a:off x="685800" y="2286000"/>
            <a:ext cx="800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dirty="0"/>
              <a:t>The </a:t>
            </a:r>
            <a:r>
              <a:rPr lang="en-US" altLang="en-US" sz="2200" b="1" dirty="0">
                <a:solidFill>
                  <a:srgbClr val="FF0000"/>
                </a:solidFill>
              </a:rPr>
              <a:t>Hollywood Ten</a:t>
            </a:r>
            <a:r>
              <a:rPr lang="en-US" altLang="en-US" sz="2200" dirty="0"/>
              <a:t> refused to testify and eventually were jailed.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t Slide">
  <a:themeElements>
    <a:clrScheme name="Start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rt 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r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r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r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ntent Slide">
  <a:themeElements>
    <a:clrScheme name="1_Content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ontent 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nten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n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n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n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n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ten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nten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5594</TotalTime>
  <Words>747</Words>
  <Application>Microsoft Office PowerPoint</Application>
  <PresentationFormat>On-screen Show (4:3)</PresentationFormat>
  <Paragraphs>97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Verdana</vt:lpstr>
      <vt:lpstr>Arial</vt:lpstr>
      <vt:lpstr>Start Slide</vt:lpstr>
      <vt:lpstr>1_Content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Fighting Communism at Home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Pearson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PresentationExpress</dc:title>
  <dc:creator>Helene Avraham</dc:creator>
  <cp:lastModifiedBy>alison McLin</cp:lastModifiedBy>
  <cp:revision>146</cp:revision>
  <cp:lastPrinted>2008-05-21T18:42:16Z</cp:lastPrinted>
  <dcterms:created xsi:type="dcterms:W3CDTF">2008-06-11T20:35:12Z</dcterms:created>
  <dcterms:modified xsi:type="dcterms:W3CDTF">2020-02-05T21:55:33Z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