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6" autoAdjust="0"/>
    <p:restoredTop sz="94660"/>
  </p:normalViewPr>
  <p:slideViewPr>
    <p:cSldViewPr snapToGrid="0">
      <p:cViewPr varScale="1">
        <p:scale>
          <a:sx n="96" d="100"/>
          <a:sy n="96" d="100"/>
        </p:scale>
        <p:origin x="-372" y="-108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5A16-D52D-4756-A8C1-D56E7C6C9A6B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83BC-A2D5-405F-949B-7A5810C8C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862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5A16-D52D-4756-A8C1-D56E7C6C9A6B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83BC-A2D5-405F-949B-7A5810C8C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65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5A16-D52D-4756-A8C1-D56E7C6C9A6B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83BC-A2D5-405F-949B-7A5810C8C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04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5A16-D52D-4756-A8C1-D56E7C6C9A6B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83BC-A2D5-405F-949B-7A5810C8C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966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5A16-D52D-4756-A8C1-D56E7C6C9A6B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83BC-A2D5-405F-949B-7A5810C8C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75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5A16-D52D-4756-A8C1-D56E7C6C9A6B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83BC-A2D5-405F-949B-7A5810C8C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20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5A16-D52D-4756-A8C1-D56E7C6C9A6B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83BC-A2D5-405F-949B-7A5810C8C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56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5A16-D52D-4756-A8C1-D56E7C6C9A6B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83BC-A2D5-405F-949B-7A5810C8C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558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5A16-D52D-4756-A8C1-D56E7C6C9A6B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83BC-A2D5-405F-949B-7A5810C8C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99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5A16-D52D-4756-A8C1-D56E7C6C9A6B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83BC-A2D5-405F-949B-7A5810C8C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300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85A16-D52D-4756-A8C1-D56E7C6C9A6B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F83BC-A2D5-405F-949B-7A5810C8C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074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85A16-D52D-4756-A8C1-D56E7C6C9A6B}" type="datetimeFigureOut">
              <a:rPr lang="en-US" smtClean="0"/>
              <a:t>9/18/2018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F83BC-A2D5-405F-949B-7A5810C8C8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8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anfrancisco.cbslocal.com/2017/02/27/storm-runoff-in-california-gold-country-exposing-new-motherlode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9M9-5Twz0q8\" TargetMode="External"/><Relationship Id="rId5" Type="http://schemas.openxmlformats.org/officeDocument/2006/relationships/hyperlink" Target="https://www.youtube.com/watch?v=xNKKFGWBXXI" TargetMode="External"/><Relationship Id="rId4" Type="http://schemas.openxmlformats.org/officeDocument/2006/relationships/hyperlink" Target="http://www.bbc.com/news/av/magazine-28958369/hoping-to-strike-gold-in-the-california-wildernes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KHIYs1KA9o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iydRkC0gMZI" TargetMode="External"/><Relationship Id="rId4" Type="http://schemas.openxmlformats.org/officeDocument/2006/relationships/hyperlink" Target="http://www.presidency.ucsb.edu/ws/?pid=294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shows/america-the-story-of-us/videos/gold-rush" TargetMode="External"/><Relationship Id="rId7" Type="http://schemas.openxmlformats.org/officeDocument/2006/relationships/hyperlink" Target="https://www.youtube.com/watch?v=HUcHOfLEdTY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GPHMGAEscBk" TargetMode="External"/><Relationship Id="rId5" Type="http://schemas.openxmlformats.org/officeDocument/2006/relationships/hyperlink" Target="https://www.youtube.com/watch?v=r03DKbVhfvU" TargetMode="External"/><Relationship Id="rId4" Type="http://schemas.openxmlformats.org/officeDocument/2006/relationships/hyperlink" Target="https://www.youtube.com/watch?v=KFp0aaSTeo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VBqTQ_qRwc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vTkDxaJhEM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PV547grgDL4" TargetMode="External"/><Relationship Id="rId5" Type="http://schemas.openxmlformats.org/officeDocument/2006/relationships/hyperlink" Target="https://www.youtube.com/watch?v=_rLyWrYHJ1E" TargetMode="External"/><Relationship Id="rId4" Type="http://schemas.openxmlformats.org/officeDocument/2006/relationships/hyperlink" Target="https://www.youtube.com/watch?v=2YmcmdQ3Fo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-npAIF_UwA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explore.museumca.org/goldrush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.com/topics/us-states/north-carolina/videos/north-carolina-gold-rush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goldfever.unctv.org/histor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9612BD-F0F0-4A8B-9C59-C16B4D193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66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F4C7CE6-E5C4-4545-813B-3DE69D7D4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A5DF300-3D9B-414D-9337-6E940539893D}"/>
              </a:ext>
            </a:extLst>
          </p:cNvPr>
          <p:cNvSpPr/>
          <p:nvPr/>
        </p:nvSpPr>
        <p:spPr>
          <a:xfrm>
            <a:off x="5029200" y="4914050"/>
            <a:ext cx="3571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prstClr val="black"/>
              </a:solidFill>
              <a:latin typeface="KB3AlphaBasic" panose="02000603000000000000" pitchFamily="2" charset="0"/>
              <a:ea typeface="KB3AlphaBasic" panose="02000603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9CAC611-F5B8-4898-8519-6299926CAD5F}"/>
              </a:ext>
            </a:extLst>
          </p:cNvPr>
          <p:cNvSpPr/>
          <p:nvPr/>
        </p:nvSpPr>
        <p:spPr>
          <a:xfrm>
            <a:off x="4179450" y="6011930"/>
            <a:ext cx="4580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KB3AlphaBasic" panose="02000603000000000000" pitchFamily="2" charset="0"/>
                <a:ea typeface="KB3AlphaBasic" panose="02000603000000000000" pitchFamily="2" charset="0"/>
              </a:rPr>
              <a:t>	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E00BDA0-41AB-4F95-922B-A009E8A2BE6A}"/>
              </a:ext>
            </a:extLst>
          </p:cNvPr>
          <p:cNvSpPr/>
          <p:nvPr/>
        </p:nvSpPr>
        <p:spPr>
          <a:xfrm>
            <a:off x="3143828" y="4074786"/>
            <a:ext cx="5709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2D629AE-8844-47C4-AE4B-BD5C29D6C960}"/>
              </a:ext>
            </a:extLst>
          </p:cNvPr>
          <p:cNvSpPr/>
          <p:nvPr/>
        </p:nvSpPr>
        <p:spPr>
          <a:xfrm>
            <a:off x="169681" y="1491587"/>
            <a:ext cx="9059159" cy="323165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After the California Gold Rush, gold, silver, copper, zinc, and lead deposits were discovered throughout the west resulting in more rushes as people hoped to strike it rich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  <a:latin typeface="Century Gothic" panose="020B0502020202020204" pitchFamily="34" charset="0"/>
              <a:ea typeface="KB3AlphaBasic" panose="02000603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D769888-031E-42D9-A62A-5587F335EF63}"/>
              </a:ext>
            </a:extLst>
          </p:cNvPr>
          <p:cNvSpPr/>
          <p:nvPr/>
        </p:nvSpPr>
        <p:spPr>
          <a:xfrm>
            <a:off x="6052035" y="4230334"/>
            <a:ext cx="2971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There’s Still Gold In California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218571-EB4B-4901-AF53-29144F7FE3F8}"/>
              </a:ext>
            </a:extLst>
          </p:cNvPr>
          <p:cNvSpPr/>
          <p:nvPr/>
        </p:nvSpPr>
        <p:spPr>
          <a:xfrm>
            <a:off x="4286809" y="4260273"/>
            <a:ext cx="1682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Modern 49ners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1DCF470-492B-42B5-8A75-FD5F6E58B60A}"/>
              </a:ext>
            </a:extLst>
          </p:cNvPr>
          <p:cNvSpPr/>
          <p:nvPr/>
        </p:nvSpPr>
        <p:spPr>
          <a:xfrm>
            <a:off x="544234" y="4279660"/>
            <a:ext cx="1609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Comstock Lode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C79CE35-3DA0-4D51-8EDB-BE90F506D372}"/>
              </a:ext>
            </a:extLst>
          </p:cNvPr>
          <p:cNvSpPr/>
          <p:nvPr/>
        </p:nvSpPr>
        <p:spPr>
          <a:xfrm>
            <a:off x="2323651" y="4279660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Gold in Black Hills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66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2BCCEC-D99B-4C2D-A098-B3BDBE2D8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DC78D3B-5D19-454C-B9A3-D332CF1FEECE}"/>
              </a:ext>
            </a:extLst>
          </p:cNvPr>
          <p:cNvSpPr txBox="1"/>
          <p:nvPr/>
        </p:nvSpPr>
        <p:spPr>
          <a:xfrm>
            <a:off x="-880" y="1232428"/>
            <a:ext cx="6355532" cy="689419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January 1848, James W. Marshall discovered gold at Sutter’s Saw Mill along the American River in Coloma, California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He tried to keep the discovery a secret, but the news quickly spread to the surrounding areas and soon people from all over the United States and the world flocked to California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400" b="1" dirty="0">
              <a:solidFill>
                <a:prstClr val="black"/>
              </a:solidFill>
              <a:latin typeface="Century Gothic" panose="020B0502020202020204" pitchFamily="34" charset="0"/>
              <a:ea typeface="KB3AlphaBasic" panose="02000603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37A1D2C-6FC6-40D1-A667-892C9C5D2655}"/>
              </a:ext>
            </a:extLst>
          </p:cNvPr>
          <p:cNvSpPr/>
          <p:nvPr/>
        </p:nvSpPr>
        <p:spPr>
          <a:xfrm>
            <a:off x="4692777" y="3220908"/>
            <a:ext cx="1486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How the Gold Rush Began 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CB827D-627D-409A-A079-374A2561517E}"/>
              </a:ext>
            </a:extLst>
          </p:cNvPr>
          <p:cNvSpPr/>
          <p:nvPr/>
        </p:nvSpPr>
        <p:spPr>
          <a:xfrm>
            <a:off x="2218520" y="7403068"/>
            <a:ext cx="4136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President Polk Confirms Gold in California 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5F8793-578E-4C56-A434-E3A3CB59D6D9}"/>
              </a:ext>
            </a:extLst>
          </p:cNvPr>
          <p:cNvSpPr/>
          <p:nvPr/>
        </p:nvSpPr>
        <p:spPr>
          <a:xfrm>
            <a:off x="4809086" y="3886200"/>
            <a:ext cx="1545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Gold Rush Cartoon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74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4853EB-4AEC-40B1-984F-C4BAD5040C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A3C2645-1DBF-4694-BD93-319FE7986FA9}"/>
              </a:ext>
            </a:extLst>
          </p:cNvPr>
          <p:cNvSpPr txBox="1"/>
          <p:nvPr/>
        </p:nvSpPr>
        <p:spPr>
          <a:xfrm>
            <a:off x="3782510" y="3824468"/>
            <a:ext cx="1901854" cy="84516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ea typeface="KB3AlphaBasic" panose="02000603000000000000" pitchFamily="2" charset="0"/>
              </a:rPr>
              <a:t>PROPERTY OF 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  <a:ea typeface="KB3AlphaBasic" panose="02000603000000000000" pitchFamily="2" charset="0"/>
              </a:rPr>
              <a:t>MEXICO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E85A773-E0D9-4939-8B76-E00118C1E87D}"/>
              </a:ext>
            </a:extLst>
          </p:cNvPr>
          <p:cNvSpPr/>
          <p:nvPr/>
        </p:nvSpPr>
        <p:spPr>
          <a:xfrm>
            <a:off x="2708405" y="4787059"/>
            <a:ext cx="38962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prstClr val="black"/>
                </a:solidFill>
                <a:ea typeface="KB3AlphaBasic" panose="02000603000000000000" pitchFamily="2" charset="0"/>
              </a:rPr>
              <a:t>UNITED STATES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BE4A6C6-C706-481F-9E43-9953B9CDD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433" y="4285046"/>
            <a:ext cx="1390008" cy="426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E91B87D-715A-40DE-B8A7-3479D7A40A76}"/>
              </a:ext>
            </a:extLst>
          </p:cNvPr>
          <p:cNvSpPr/>
          <p:nvPr/>
        </p:nvSpPr>
        <p:spPr>
          <a:xfrm>
            <a:off x="2591033" y="1117432"/>
            <a:ext cx="7552208" cy="206210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When gold was discovered in 1848, the United States and Mexico were at war and California was technically still part of Mexico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A651103-490F-43E3-B733-9C37518B8F08}"/>
              </a:ext>
            </a:extLst>
          </p:cNvPr>
          <p:cNvSpPr/>
          <p:nvPr/>
        </p:nvSpPr>
        <p:spPr>
          <a:xfrm>
            <a:off x="5828743" y="3351355"/>
            <a:ext cx="4189589" cy="353943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The Treaty of Guadalupe Hidalgo ceded the territory of California to the United States (Feb. 1848)</a:t>
            </a:r>
          </a:p>
        </p:txBody>
      </p:sp>
    </p:spTree>
    <p:extLst>
      <p:ext uri="{BB962C8B-B14F-4D97-AF65-F5344CB8AC3E}">
        <p14:creationId xmlns:p14="http://schemas.microsoft.com/office/powerpoint/2010/main" val="2322925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093F7A-D5F4-4270-B6EA-3E1FE506C7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5805362-5811-4FCE-A800-14D88153D6ED}"/>
              </a:ext>
            </a:extLst>
          </p:cNvPr>
          <p:cNvSpPr/>
          <p:nvPr/>
        </p:nvSpPr>
        <p:spPr>
          <a:xfrm>
            <a:off x="3178540" y="146715"/>
            <a:ext cx="6780150" cy="797141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Marshall’s discovery was just one small area of the mother lode (the main vein of gold ore) that would soon be uncovered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Ultimately, $2 billion in gold would be uncovered by prospectors (worth over $20 billion today)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Over the next 8 years, 300,000 people and their money poured into California’s boom towns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The population explosion resulted in California quickly becoming a state in 1850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3200" b="1" dirty="0">
              <a:solidFill>
                <a:prstClr val="black"/>
              </a:solidFill>
              <a:latin typeface="Century Gothic" panose="020B0502020202020204" pitchFamily="34" charset="0"/>
              <a:ea typeface="KB3AlphaBasic" panose="02000603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9CAC611-F5B8-4898-8519-6299926CAD5F}"/>
              </a:ext>
            </a:extLst>
          </p:cNvPr>
          <p:cNvSpPr/>
          <p:nvPr/>
        </p:nvSpPr>
        <p:spPr>
          <a:xfrm>
            <a:off x="4179450" y="6011930"/>
            <a:ext cx="4580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KB3AlphaBasic" panose="02000603000000000000" pitchFamily="2" charset="0"/>
                <a:ea typeface="KB3AlphaBasic" panose="02000603000000000000" pitchFamily="2" charset="0"/>
              </a:rPr>
              <a:t>	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861027-181D-4E78-AE4F-8AA101EA1675}"/>
              </a:ext>
            </a:extLst>
          </p:cNvPr>
          <p:cNvSpPr/>
          <p:nvPr/>
        </p:nvSpPr>
        <p:spPr>
          <a:xfrm>
            <a:off x="8587205" y="5575986"/>
            <a:ext cx="1371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Story of Us 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D3613E7-74E2-4F84-8508-5CCC7BB09BA1}"/>
              </a:ext>
            </a:extLst>
          </p:cNvPr>
          <p:cNvSpPr/>
          <p:nvPr/>
        </p:nvSpPr>
        <p:spPr>
          <a:xfrm>
            <a:off x="3446479" y="7391266"/>
            <a:ext cx="175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/>
              </a:rPr>
              <a:t>California Video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30D027-2430-4EDD-8CF4-E00DFD86760A}"/>
              </a:ext>
            </a:extLst>
          </p:cNvPr>
          <p:cNvSpPr/>
          <p:nvPr/>
        </p:nvSpPr>
        <p:spPr>
          <a:xfrm>
            <a:off x="6874560" y="5569241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Gold Rush – PBS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0E01542-EA46-40BB-808C-9A187EA89F38}"/>
              </a:ext>
            </a:extLst>
          </p:cNvPr>
          <p:cNvSpPr/>
          <p:nvPr/>
        </p:nvSpPr>
        <p:spPr>
          <a:xfrm>
            <a:off x="4739360" y="5569241"/>
            <a:ext cx="2135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Chinese Prospectors 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1D5A755-B1F9-4B86-A9D5-E29437BB2813}"/>
              </a:ext>
            </a:extLst>
          </p:cNvPr>
          <p:cNvSpPr/>
          <p:nvPr/>
        </p:nvSpPr>
        <p:spPr>
          <a:xfrm>
            <a:off x="5175091" y="7409813"/>
            <a:ext cx="4775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Connecting the Country – Transcontinental Road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471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B9B2E8-0FC4-40A8-9984-ECDBAF0972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A5DF300-3D9B-414D-9337-6E940539893D}"/>
              </a:ext>
            </a:extLst>
          </p:cNvPr>
          <p:cNvSpPr/>
          <p:nvPr/>
        </p:nvSpPr>
        <p:spPr>
          <a:xfrm>
            <a:off x="5029200" y="4914050"/>
            <a:ext cx="3571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prstClr val="black"/>
              </a:solidFill>
              <a:latin typeface="KB3AlphaBasic" panose="02000603000000000000" pitchFamily="2" charset="0"/>
              <a:ea typeface="KB3AlphaBasic" panose="02000603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9CAC611-F5B8-4898-8519-6299926CAD5F}"/>
              </a:ext>
            </a:extLst>
          </p:cNvPr>
          <p:cNvSpPr/>
          <p:nvPr/>
        </p:nvSpPr>
        <p:spPr>
          <a:xfrm>
            <a:off x="4179450" y="6011930"/>
            <a:ext cx="4580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KB3AlphaBasic" panose="02000603000000000000" pitchFamily="2" charset="0"/>
                <a:ea typeface="KB3AlphaBasic" panose="02000603000000000000" pitchFamily="2" charset="0"/>
              </a:rPr>
              <a:t>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95EAD6-1046-4B56-9A80-63D722CB37A7}"/>
              </a:ext>
            </a:extLst>
          </p:cNvPr>
          <p:cNvSpPr/>
          <p:nvPr/>
        </p:nvSpPr>
        <p:spPr>
          <a:xfrm>
            <a:off x="80774" y="1228777"/>
            <a:ext cx="5848685" cy="403187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The people rushing to California were called 49ners because they arrived in 1849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They came overland along the California Trail or by sea via Cape Horn or Panama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8078B32-3E25-4E0C-BDE9-8D893C156CB9}"/>
              </a:ext>
            </a:extLst>
          </p:cNvPr>
          <p:cNvSpPr/>
          <p:nvPr/>
        </p:nvSpPr>
        <p:spPr>
          <a:xfrm>
            <a:off x="2163106" y="4748821"/>
            <a:ext cx="3343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Native Americans and the 49ners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63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0156C3-5FA0-4FC0-BF8B-495509DB5B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FAA275-19EF-42CE-9752-7C9E3E723E17}"/>
              </a:ext>
            </a:extLst>
          </p:cNvPr>
          <p:cNvSpPr txBox="1"/>
          <p:nvPr/>
        </p:nvSpPr>
        <p:spPr>
          <a:xfrm>
            <a:off x="111706" y="1362653"/>
            <a:ext cx="9946693" cy="649408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One of the most common methods used to find gold is called panning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Prospectors placed a shovel of dirt from an area suspected to contain gold into a pan or a sieve along with some water and vigorously shook the pan back and forth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The shaking caused the heavier gold to settle on the bottom while the worthless silt rose to the 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As gold became harder and more expensive to find, more prospectors turned to underground and hydraulic mining in search for gold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>
              <a:solidFill>
                <a:prstClr val="black"/>
              </a:solidFill>
              <a:latin typeface="Century Gothic" panose="020B0502020202020204" pitchFamily="34" charset="0"/>
              <a:ea typeface="KB3AlphaBasic" panose="02000603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A5DF300-3D9B-414D-9337-6E940539893D}"/>
              </a:ext>
            </a:extLst>
          </p:cNvPr>
          <p:cNvSpPr/>
          <p:nvPr/>
        </p:nvSpPr>
        <p:spPr>
          <a:xfrm>
            <a:off x="5029200" y="4914050"/>
            <a:ext cx="3571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prstClr val="black"/>
              </a:solidFill>
              <a:latin typeface="KB3AlphaBasic" panose="02000603000000000000" pitchFamily="2" charset="0"/>
              <a:ea typeface="KB3AlphaBasic" panose="02000603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9CAC611-F5B8-4898-8519-6299926CAD5F}"/>
              </a:ext>
            </a:extLst>
          </p:cNvPr>
          <p:cNvSpPr/>
          <p:nvPr/>
        </p:nvSpPr>
        <p:spPr>
          <a:xfrm>
            <a:off x="4179450" y="6011930"/>
            <a:ext cx="4580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KB3AlphaBasic" panose="02000603000000000000" pitchFamily="2" charset="0"/>
                <a:ea typeface="KB3AlphaBasic" panose="02000603000000000000" pitchFamily="2" charset="0"/>
              </a:rPr>
              <a:t>	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E00BDA0-41AB-4F95-922B-A009E8A2BE6A}"/>
              </a:ext>
            </a:extLst>
          </p:cNvPr>
          <p:cNvSpPr/>
          <p:nvPr/>
        </p:nvSpPr>
        <p:spPr>
          <a:xfrm>
            <a:off x="3143828" y="4074786"/>
            <a:ext cx="5709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60FCB1-E450-4C08-98F9-12D9B5007BFA}"/>
              </a:ext>
            </a:extLst>
          </p:cNvPr>
          <p:cNvSpPr/>
          <p:nvPr/>
        </p:nvSpPr>
        <p:spPr>
          <a:xfrm>
            <a:off x="4050120" y="7260571"/>
            <a:ext cx="221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Explosive Technology 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431CD67-88E0-4C9F-AFD5-E3A09936C17F}"/>
              </a:ext>
            </a:extLst>
          </p:cNvPr>
          <p:cNvSpPr/>
          <p:nvPr/>
        </p:nvSpPr>
        <p:spPr>
          <a:xfrm>
            <a:off x="4887375" y="5383982"/>
            <a:ext cx="1768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Sluicing for Gold 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A9B152A-400E-411B-A32A-D73D16090B0D}"/>
              </a:ext>
            </a:extLst>
          </p:cNvPr>
          <p:cNvSpPr/>
          <p:nvPr/>
        </p:nvSpPr>
        <p:spPr>
          <a:xfrm>
            <a:off x="2374340" y="5391119"/>
            <a:ext cx="180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Panning for Gold 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72E0752-D2AC-49C8-BF56-7D89E5A67DE7}"/>
              </a:ext>
            </a:extLst>
          </p:cNvPr>
          <p:cNvSpPr/>
          <p:nvPr/>
        </p:nvSpPr>
        <p:spPr>
          <a:xfrm>
            <a:off x="6469802" y="7260571"/>
            <a:ext cx="2821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Aftermath of the Gold Rush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480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C2A440-ECE1-4C91-B83E-C8E84DF9D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A5DF300-3D9B-414D-9337-6E940539893D}"/>
              </a:ext>
            </a:extLst>
          </p:cNvPr>
          <p:cNvSpPr/>
          <p:nvPr/>
        </p:nvSpPr>
        <p:spPr>
          <a:xfrm>
            <a:off x="5029200" y="4914050"/>
            <a:ext cx="3571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prstClr val="black"/>
              </a:solidFill>
              <a:latin typeface="KB3AlphaBasic" panose="02000603000000000000" pitchFamily="2" charset="0"/>
              <a:ea typeface="KB3AlphaBasic" panose="02000603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9CAC611-F5B8-4898-8519-6299926CAD5F}"/>
              </a:ext>
            </a:extLst>
          </p:cNvPr>
          <p:cNvSpPr/>
          <p:nvPr/>
        </p:nvSpPr>
        <p:spPr>
          <a:xfrm>
            <a:off x="4179450" y="6011930"/>
            <a:ext cx="4580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KB3AlphaBasic" panose="02000603000000000000" pitchFamily="2" charset="0"/>
                <a:ea typeface="KB3AlphaBasic" panose="02000603000000000000" pitchFamily="2" charset="0"/>
              </a:rPr>
              <a:t>	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E00BDA0-41AB-4F95-922B-A009E8A2BE6A}"/>
              </a:ext>
            </a:extLst>
          </p:cNvPr>
          <p:cNvSpPr/>
          <p:nvPr/>
        </p:nvSpPr>
        <p:spPr>
          <a:xfrm>
            <a:off x="3143828" y="4074786"/>
            <a:ext cx="5709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83D4E3-E675-41E7-BB9A-DE2642A16CB1}"/>
              </a:ext>
            </a:extLst>
          </p:cNvPr>
          <p:cNvSpPr txBox="1"/>
          <p:nvPr/>
        </p:nvSpPr>
        <p:spPr>
          <a:xfrm>
            <a:off x="150829" y="1449722"/>
            <a:ext cx="6264683" cy="532453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Mining pan, sieve, pick, and shovel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Food and living supplies like a tent, lamp, and kettle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As demand for supplies increased, so did the prices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People who sold mining supplies often made more money than the prospectors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050FA71-CFEC-4699-A4E9-E3AB5BA8C8E3}"/>
              </a:ext>
            </a:extLst>
          </p:cNvPr>
          <p:cNvSpPr/>
          <p:nvPr/>
        </p:nvSpPr>
        <p:spPr>
          <a:xfrm>
            <a:off x="3071486" y="6242446"/>
            <a:ext cx="278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Sam Brannan’s Master Plan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ACFBC24-4558-44E6-9E17-B9B70BAB4F6C}"/>
              </a:ext>
            </a:extLst>
          </p:cNvPr>
          <p:cNvSpPr/>
          <p:nvPr/>
        </p:nvSpPr>
        <p:spPr>
          <a:xfrm>
            <a:off x="4179450" y="5831648"/>
            <a:ext cx="1545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Online Exhibit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972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C15E65-1A15-4633-B286-B358934795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A5DF300-3D9B-414D-9337-6E940539893D}"/>
              </a:ext>
            </a:extLst>
          </p:cNvPr>
          <p:cNvSpPr/>
          <p:nvPr/>
        </p:nvSpPr>
        <p:spPr>
          <a:xfrm>
            <a:off x="5029200" y="4914050"/>
            <a:ext cx="3571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prstClr val="black"/>
              </a:solidFill>
              <a:latin typeface="KB3AlphaBasic" panose="02000603000000000000" pitchFamily="2" charset="0"/>
              <a:ea typeface="KB3AlphaBasic" panose="02000603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9CAC611-F5B8-4898-8519-6299926CAD5F}"/>
              </a:ext>
            </a:extLst>
          </p:cNvPr>
          <p:cNvSpPr/>
          <p:nvPr/>
        </p:nvSpPr>
        <p:spPr>
          <a:xfrm>
            <a:off x="4179450" y="6011930"/>
            <a:ext cx="4580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KB3AlphaBasic" panose="02000603000000000000" pitchFamily="2" charset="0"/>
                <a:ea typeface="KB3AlphaBasic" panose="02000603000000000000" pitchFamily="2" charset="0"/>
              </a:rPr>
              <a:t>	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E00BDA0-41AB-4F95-922B-A009E8A2BE6A}"/>
              </a:ext>
            </a:extLst>
          </p:cNvPr>
          <p:cNvSpPr/>
          <p:nvPr/>
        </p:nvSpPr>
        <p:spPr>
          <a:xfrm>
            <a:off x="3143828" y="4074786"/>
            <a:ext cx="5709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23FD3BD-2ACD-4DAF-B285-8FC49115898F}"/>
              </a:ext>
            </a:extLst>
          </p:cNvPr>
          <p:cNvSpPr/>
          <p:nvPr/>
        </p:nvSpPr>
        <p:spPr>
          <a:xfrm>
            <a:off x="323887" y="1695263"/>
            <a:ext cx="4544136" cy="563231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As gold ran out, prospectors left the boom towns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Without customers, businesses shut down and the towns became abandoned ghost towns</a:t>
            </a:r>
          </a:p>
        </p:txBody>
      </p:sp>
    </p:spTree>
    <p:extLst>
      <p:ext uri="{BB962C8B-B14F-4D97-AF65-F5344CB8AC3E}">
        <p14:creationId xmlns:p14="http://schemas.microsoft.com/office/powerpoint/2010/main" val="30181424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11D94A-8855-4751-A7BF-BAB64E92F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A5DF300-3D9B-414D-9337-6E940539893D}"/>
              </a:ext>
            </a:extLst>
          </p:cNvPr>
          <p:cNvSpPr/>
          <p:nvPr/>
        </p:nvSpPr>
        <p:spPr>
          <a:xfrm>
            <a:off x="5029200" y="4914050"/>
            <a:ext cx="3571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dirty="0">
              <a:solidFill>
                <a:prstClr val="black"/>
              </a:solidFill>
              <a:latin typeface="KB3AlphaBasic" panose="02000603000000000000" pitchFamily="2" charset="0"/>
              <a:ea typeface="KB3AlphaBasic" panose="02000603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9CAC611-F5B8-4898-8519-6299926CAD5F}"/>
              </a:ext>
            </a:extLst>
          </p:cNvPr>
          <p:cNvSpPr/>
          <p:nvPr/>
        </p:nvSpPr>
        <p:spPr>
          <a:xfrm>
            <a:off x="4179450" y="6011930"/>
            <a:ext cx="4580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KB3AlphaBasic" panose="02000603000000000000" pitchFamily="2" charset="0"/>
                <a:ea typeface="KB3AlphaBasic" panose="02000603000000000000" pitchFamily="2" charset="0"/>
              </a:rPr>
              <a:t>	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E00BDA0-41AB-4F95-922B-A009E8A2BE6A}"/>
              </a:ext>
            </a:extLst>
          </p:cNvPr>
          <p:cNvSpPr/>
          <p:nvPr/>
        </p:nvSpPr>
        <p:spPr>
          <a:xfrm>
            <a:off x="3143828" y="4074786"/>
            <a:ext cx="5709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4683288-2892-4D43-B65F-BF01ED695353}"/>
              </a:ext>
            </a:extLst>
          </p:cNvPr>
          <p:cNvSpPr/>
          <p:nvPr/>
        </p:nvSpPr>
        <p:spPr>
          <a:xfrm>
            <a:off x="169682" y="1257744"/>
            <a:ext cx="9431821" cy="375487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While the California Gold Rush is probably the most well known gold rush, it was not the nation’s first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The first gold rush started in 1802 at Reed’s Farm in North Carolina after the family discovered that a rock their son brought home was actually a gold nugget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2D629AE-8844-47C4-AE4B-BD5C29D6C960}"/>
              </a:ext>
            </a:extLst>
          </p:cNvPr>
          <p:cNvSpPr/>
          <p:nvPr/>
        </p:nvSpPr>
        <p:spPr>
          <a:xfrm>
            <a:off x="204726" y="5281584"/>
            <a:ext cx="7048522" cy="218521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400" b="1" dirty="0">
                <a:solidFill>
                  <a:prstClr val="black"/>
                </a:solidFill>
                <a:latin typeface="Century Gothic" panose="020B0502020202020204" pitchFamily="34" charset="0"/>
                <a:ea typeface="KB3AlphaBasic" panose="02000603000000000000" pitchFamily="2" charset="0"/>
              </a:rPr>
              <a:t>Between 1804-1828 all gold coins minted by the United States were cast from North Carolina gold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D00282B-C2DF-45F6-A11A-E3A27BA0CA8D}"/>
              </a:ext>
            </a:extLst>
          </p:cNvPr>
          <p:cNvSpPr/>
          <p:nvPr/>
        </p:nvSpPr>
        <p:spPr>
          <a:xfrm>
            <a:off x="4028833" y="6814477"/>
            <a:ext cx="2598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North Carolina Gold Rush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88FA445-DBC8-46AD-BF08-5095907E306F}"/>
              </a:ext>
            </a:extLst>
          </p:cNvPr>
          <p:cNvSpPr/>
          <p:nvPr/>
        </p:nvSpPr>
        <p:spPr>
          <a:xfrm>
            <a:off x="3708316" y="7104548"/>
            <a:ext cx="3298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History of Gold in North Carolina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873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</TotalTime>
  <Words>528</Words>
  <Application>Microsoft Office PowerPoint</Application>
  <PresentationFormat>Custom</PresentationFormat>
  <Paragraphs>55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Norman</dc:creator>
  <cp:lastModifiedBy>Alison Mc Lin</cp:lastModifiedBy>
  <cp:revision>25</cp:revision>
  <dcterms:created xsi:type="dcterms:W3CDTF">2017-06-12T11:59:46Z</dcterms:created>
  <dcterms:modified xsi:type="dcterms:W3CDTF">2018-09-18T16:52:33Z</dcterms:modified>
</cp:coreProperties>
</file>