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6"/>
  </p:handoutMasterIdLst>
  <p:sldIdLst>
    <p:sldId id="268" r:id="rId2"/>
    <p:sldId id="256" r:id="rId3"/>
    <p:sldId id="257" r:id="rId4"/>
    <p:sldId id="264" r:id="rId5"/>
    <p:sldId id="265" r:id="rId6"/>
    <p:sldId id="258" r:id="rId7"/>
    <p:sldId id="263" r:id="rId8"/>
    <p:sldId id="259" r:id="rId9"/>
    <p:sldId id="260" r:id="rId10"/>
    <p:sldId id="266" r:id="rId11"/>
    <p:sldId id="261" r:id="rId12"/>
    <p:sldId id="262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5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0146794-5559-4E90-A153-7B54CB3E0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636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C37B9-05E3-4D83-BEE3-7D36D41D5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21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9F71C-C356-40B3-98F2-CF3299692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20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1890D-80EC-42C5-85AF-F6F4F803A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4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AE714-6532-4100-BEA9-5247F8A0D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36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B1D85-DA5E-494B-BFB3-5EA4686402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1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F107A-D214-403D-9B72-2878C016E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3510B-28A0-4A6B-80AD-D4163E782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498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92820-FE30-4F63-BE1C-30AA7C0885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615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29108-58E1-461F-88DF-BA13B845F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57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8D392-D631-47C6-8F63-15C22FC2D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37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054CC-0D4E-4D30-B34D-43AADF171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1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75E97-9CEB-4A0E-91E0-E9D210009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18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A74EA-4D75-48E2-B7F3-9C61C4006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49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12C5BBD-4CC0-4105-9817-4414BE7A3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8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fo_LnuDJ1c" TargetMode="External"/><Relationship Id="rId2" Type="http://schemas.openxmlformats.org/officeDocument/2006/relationships/hyperlink" Target="http://www.youtube.com/watch?v=Z-Nzn40b_n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5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2390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smtClean="0"/>
              <a:t>1. List 10 things that you see. 2. Do you think this was painted by a native American or a settler? Why or why not.</a:t>
            </a:r>
          </a:p>
        </p:txBody>
      </p:sp>
      <p:pic>
        <p:nvPicPr>
          <p:cNvPr id="3075" name="Picture 7" descr="manifest-destiny-3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985838"/>
            <a:ext cx="7848600" cy="5872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The Nullification Crisis</a:t>
            </a:r>
            <a:br>
              <a:rPr lang="en-US" sz="4000" smtClean="0"/>
            </a:br>
            <a:r>
              <a:rPr lang="en-US" sz="4000" smtClean="0"/>
              <a:t>V.P. Calhoun vs. Webster</a:t>
            </a:r>
          </a:p>
        </p:txBody>
      </p:sp>
      <p:pic>
        <p:nvPicPr>
          <p:cNvPr id="12291" name="Picture 9" descr="Calhoun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5988" y="1752600"/>
            <a:ext cx="3243262" cy="403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10" descr="webster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1828800"/>
            <a:ext cx="2822575" cy="3733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Indian Removal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39624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/>
              <a:t>Cherokees claim they have rights to make their own laws… Supreme court agreed </a:t>
            </a:r>
          </a:p>
          <a:p>
            <a:pPr eaLnBrk="1" hangingPunct="1">
              <a:defRPr/>
            </a:pPr>
            <a:r>
              <a:rPr lang="en-US" sz="2000" dirty="0" smtClean="0"/>
              <a:t>Indian Removal Act – in 1830 Cherokees negotiate and sign treaties with President Jackson. They think they can stay.</a:t>
            </a:r>
          </a:p>
          <a:p>
            <a:pPr eaLnBrk="1" hangingPunct="1">
              <a:defRPr/>
            </a:pPr>
            <a:r>
              <a:rPr lang="en-US" sz="2000" dirty="0" smtClean="0"/>
              <a:t>15,000 Cherokees are forced to relocate into Louisiana territory. ¼ died because of winter conditions, starvation, and sickness</a:t>
            </a:r>
          </a:p>
          <a:p>
            <a:pPr eaLnBrk="1" hangingPunct="1">
              <a:defRPr/>
            </a:pPr>
            <a:r>
              <a:rPr lang="en-US" sz="2000" dirty="0" smtClean="0"/>
              <a:t>Seminole Indians resist- Seminole war</a:t>
            </a:r>
          </a:p>
        </p:txBody>
      </p:sp>
      <p:pic>
        <p:nvPicPr>
          <p:cNvPr id="13316" name="Picture 9" descr="trail-of-tears-map2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14800" y="1828800"/>
            <a:ext cx="4876800" cy="3662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trail 2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304800"/>
            <a:ext cx="9144000" cy="591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2286000" y="6248400"/>
            <a:ext cx="487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Trail of Tears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Why would some people feel this way? Are they justified?</a:t>
            </a:r>
          </a:p>
        </p:txBody>
      </p:sp>
      <p:pic>
        <p:nvPicPr>
          <p:cNvPr id="15363" name="Picture 6" descr="terrorist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43200" y="2168525"/>
            <a:ext cx="4038600" cy="3068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Youtube</a:t>
            </a:r>
            <a:r>
              <a:rPr lang="en-US" dirty="0" smtClean="0"/>
              <a:t>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hlinkClick r:id="rId2"/>
              </a:rPr>
              <a:t>Jackson Biography</a:t>
            </a:r>
          </a:p>
          <a:p>
            <a:pPr>
              <a:defRPr/>
            </a:pPr>
            <a:r>
              <a:rPr lang="en-US" dirty="0" smtClean="0">
                <a:hlinkClick r:id="rId2"/>
              </a:rPr>
              <a:t>http://www.youtube.com/watch?v=Z-Nzn40b_n8</a:t>
            </a:r>
            <a:r>
              <a:rPr lang="en-US" dirty="0" smtClean="0"/>
              <a:t>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Indian Removal Act</a:t>
            </a:r>
          </a:p>
          <a:p>
            <a:pPr>
              <a:defRPr/>
            </a:pPr>
            <a:r>
              <a:rPr lang="en-US" dirty="0" smtClean="0">
                <a:hlinkClick r:id="rId3"/>
              </a:rPr>
              <a:t>http</a:t>
            </a:r>
            <a:r>
              <a:rPr lang="en-US" smtClean="0">
                <a:hlinkClick r:id="rId3"/>
              </a:rPr>
              <a:t>://www.youtube.com/watch?v=Nfo_LnuDJ1c</a:t>
            </a:r>
            <a:endParaRPr lang="en-US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Andrew Jackson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Spoiled Banks, raised tariffs and Removed Indians</a:t>
            </a:r>
          </a:p>
        </p:txBody>
      </p:sp>
      <p:pic>
        <p:nvPicPr>
          <p:cNvPr id="4100" name="Picture 11" descr="andrew jackson twenty dollar bi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33400"/>
            <a:ext cx="42386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I. Andrew Jackson, “Old Hickory” 1828-1837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/>
              <a:t>Democrat, first president for the ordinary people. He had no formal education, but he taught himself law and became a successful lawyer.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/>
              <a:t>In 1828 election voting rights extended to non–land owning males.</a:t>
            </a:r>
            <a:r>
              <a:rPr lang="en-US" sz="1800" dirty="0"/>
              <a:t> </a:t>
            </a:r>
            <a:r>
              <a:rPr lang="en-US" sz="1800" dirty="0" smtClean="0"/>
              <a:t>A turn from aristocrats to common people participating in elections.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/>
              <a:t>President Jacksons inauguration – throngs of common people attended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/>
              <a:t>He was considered a commoner and hero (a war hero – his forces defeated the Seminole Indians and he battled the British in the War of 1812)</a:t>
            </a:r>
          </a:p>
        </p:txBody>
      </p:sp>
      <p:pic>
        <p:nvPicPr>
          <p:cNvPr id="5124" name="Picture 7" descr="andrew-jackson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063750"/>
            <a:ext cx="4038600" cy="3567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President Jackson’s Inauguration</a:t>
            </a:r>
          </a:p>
        </p:txBody>
      </p:sp>
      <p:pic>
        <p:nvPicPr>
          <p:cNvPr id="6147" name="Picture 6" descr="andrew jackson inauguration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1219200"/>
            <a:ext cx="5410200" cy="5410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Commoner and Hero</a:t>
            </a:r>
          </a:p>
        </p:txBody>
      </p:sp>
      <p:pic>
        <p:nvPicPr>
          <p:cNvPr id="7171" name="Picture 9" descr="1812 jackson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286000"/>
            <a:ext cx="3886200" cy="27384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10" descr="aj-bplace_lg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1905000"/>
            <a:ext cx="4419600" cy="4206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3" name="Text Box 11"/>
          <p:cNvSpPr txBox="1">
            <a:spLocks noChangeArrowheads="1"/>
          </p:cNvSpPr>
          <p:nvPr/>
        </p:nvSpPr>
        <p:spPr bwMode="auto">
          <a:xfrm>
            <a:off x="838200" y="51054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War of 1812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II. Spoiled System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486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Practice of rewarding supporters with govt. jobs. </a:t>
            </a:r>
          </a:p>
          <a:p>
            <a:pPr eaLnBrk="1" hangingPunct="1">
              <a:defRPr/>
            </a:pPr>
            <a:r>
              <a:rPr lang="en-US" dirty="0" smtClean="0"/>
              <a:t>He fired and replaced cabinet</a:t>
            </a:r>
          </a:p>
          <a:p>
            <a:pPr eaLnBrk="1" hangingPunct="1">
              <a:defRPr/>
            </a:pPr>
            <a:r>
              <a:rPr lang="en-US" dirty="0" smtClean="0"/>
              <a:t>Martin Van </a:t>
            </a:r>
            <a:r>
              <a:rPr lang="en-US" dirty="0"/>
              <a:t>B</a:t>
            </a:r>
            <a:r>
              <a:rPr lang="en-US" dirty="0" smtClean="0"/>
              <a:t>uren, was one of Jacksons strongest allies in his official cabinet</a:t>
            </a:r>
          </a:p>
          <a:p>
            <a:pPr eaLnBrk="1" hangingPunct="1">
              <a:defRPr/>
            </a:pPr>
            <a:r>
              <a:rPr lang="en-US" dirty="0" smtClean="0"/>
              <a:t>He also created a “Kitchen Cabinet” which was an informal group of his most trusted advisors, that would sometimes meet in the white </a:t>
            </a:r>
            <a:r>
              <a:rPr lang="en-US" dirty="0"/>
              <a:t>h</a:t>
            </a:r>
            <a:r>
              <a:rPr lang="en-US" dirty="0" smtClean="0"/>
              <a:t>ouse kitchen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President’s Cabinet </a:t>
            </a:r>
            <a:r>
              <a:rPr lang="en-US" sz="2800" smtClean="0"/>
              <a:t>(no need to copy)</a:t>
            </a: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495800"/>
            <a:ext cx="8458200" cy="2895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The Cabinet includes the Vice President and the heads of 15 executive departments-the Secretaries of Agriculture, Commerce, Defense, Education, Energy, Health and Human Services, Homeland Security, Housing and Urban Development, Interior, Labor, State, Transportation, Treasury, and Veterans Affairs, and the Attorney General. </a:t>
            </a:r>
          </a:p>
        </p:txBody>
      </p:sp>
      <p:pic>
        <p:nvPicPr>
          <p:cNvPr id="9220" name="Picture 9" descr="cabinet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1295400"/>
            <a:ext cx="7010400" cy="3006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III. Banks-Jackson Refused Bank Charter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7338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1600" dirty="0" smtClean="0"/>
              <a:t>Political party-Whigs wanted to renew National Bank Charter (20 years)</a:t>
            </a:r>
          </a:p>
          <a:p>
            <a:pPr eaLnBrk="1" hangingPunct="1">
              <a:defRPr/>
            </a:pPr>
            <a:r>
              <a:rPr lang="en-US" sz="1600" dirty="0" smtClean="0"/>
              <a:t>Jackson said The Bank was too powerful because it had been the federal govt. chief financial agents (80% was privately owned)</a:t>
            </a:r>
          </a:p>
          <a:p>
            <a:pPr eaLnBrk="1" hangingPunct="1">
              <a:defRPr/>
            </a:pPr>
            <a:r>
              <a:rPr lang="en-US" sz="1600" dirty="0" smtClean="0"/>
              <a:t> The President of the Bank was growing rich from public funds</a:t>
            </a:r>
          </a:p>
          <a:p>
            <a:pPr eaLnBrk="1" hangingPunct="1">
              <a:defRPr/>
            </a:pPr>
            <a:r>
              <a:rPr lang="en-US" sz="1600" dirty="0" smtClean="0"/>
              <a:t>Controlled loans made by state banks limited amount of states could lend. It also printed money.</a:t>
            </a:r>
          </a:p>
          <a:p>
            <a:pPr eaLnBrk="1" hangingPunct="1">
              <a:defRPr/>
            </a:pPr>
            <a:r>
              <a:rPr lang="en-US" sz="1600" dirty="0" smtClean="0"/>
              <a:t>Small farmers believed the bank only helped wealthy business men</a:t>
            </a:r>
          </a:p>
          <a:p>
            <a:pPr eaLnBrk="1" hangingPunct="1">
              <a:defRPr/>
            </a:pPr>
            <a:r>
              <a:rPr lang="en-US" sz="1600" dirty="0" smtClean="0"/>
              <a:t>Jackson questions its constitutionality, as it was run by Congress</a:t>
            </a:r>
          </a:p>
          <a:p>
            <a:pPr eaLnBrk="1" hangingPunct="1">
              <a:defRPr/>
            </a:pPr>
            <a:r>
              <a:rPr lang="en-US" sz="1600" dirty="0" smtClean="0"/>
              <a:t>He made it so state funds are deposited into State Banks</a:t>
            </a:r>
          </a:p>
          <a:p>
            <a:pPr eaLnBrk="1" hangingPunct="1">
              <a:defRPr/>
            </a:pPr>
            <a:endParaRPr lang="en-US" sz="1600" dirty="0" smtClean="0"/>
          </a:p>
        </p:txBody>
      </p:sp>
      <p:pic>
        <p:nvPicPr>
          <p:cNvPr id="10244" name="Picture 7" descr="national bank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67200" y="2209800"/>
            <a:ext cx="4419600" cy="2960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IV. Tariffs-Another High Tariff (tax on imported goods)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1910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Called “Tariff of Abominations”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South hates it, North likes it. Intended to protect manufacturers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u="sng" smtClean="0"/>
              <a:t>Nullification Crisis-</a:t>
            </a:r>
            <a:r>
              <a:rPr lang="en-US" sz="2000" smtClean="0"/>
              <a:t> South Carolina tries to nullify (cancel) tariff and threatens to secede (leave) the union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Vice President Calhoun (from S.C.) said that states had the right to nullity or cancel federal laws.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Jackson agreed with Daniel Webster who said …”Liberty and Union, now and forever.” </a:t>
            </a:r>
          </a:p>
        </p:txBody>
      </p:sp>
      <p:pic>
        <p:nvPicPr>
          <p:cNvPr id="11268" name="Picture 7" descr="nullify4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1828800"/>
            <a:ext cx="4038600" cy="3940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353</TotalTime>
  <Words>554</Words>
  <Application>Microsoft Office PowerPoint</Application>
  <PresentationFormat>On-screen Show (4:3)</PresentationFormat>
  <Paragraphs>46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Tahoma</vt:lpstr>
      <vt:lpstr>Arial</vt:lpstr>
      <vt:lpstr>Wingdings</vt:lpstr>
      <vt:lpstr>Calibri</vt:lpstr>
      <vt:lpstr>Slit</vt:lpstr>
      <vt:lpstr>1. List 10 things that you see. 2. Do you think this was painted by a native American or a settler? Why or why not.</vt:lpstr>
      <vt:lpstr>Andrew Jackson</vt:lpstr>
      <vt:lpstr>I. Andrew Jackson, “Old Hickory” 1828-1837</vt:lpstr>
      <vt:lpstr>President Jackson’s Inauguration</vt:lpstr>
      <vt:lpstr>Commoner and Hero</vt:lpstr>
      <vt:lpstr>II. Spoiled System</vt:lpstr>
      <vt:lpstr>President’s Cabinet (no need to copy)</vt:lpstr>
      <vt:lpstr>III. Banks-Jackson Refused Bank Charter</vt:lpstr>
      <vt:lpstr>IV. Tariffs-Another High Tariff (tax on imported goods)</vt:lpstr>
      <vt:lpstr>The Nullification Crisis V.P. Calhoun vs. Webster</vt:lpstr>
      <vt:lpstr>Indian Removal</vt:lpstr>
      <vt:lpstr>PowerPoint Presentation</vt:lpstr>
      <vt:lpstr>Why would some people feel this way? Are they justified?</vt:lpstr>
      <vt:lpstr>Youtube Links</vt:lpstr>
    </vt:vector>
  </TitlesOfParts>
  <Company>SDUHSD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Andrew Jackson</dc:title>
  <dc:creator>SDUHSD</dc:creator>
  <cp:lastModifiedBy>Alison Mc Lin</cp:lastModifiedBy>
  <cp:revision>14</cp:revision>
  <dcterms:created xsi:type="dcterms:W3CDTF">2008-02-25T17:06:56Z</dcterms:created>
  <dcterms:modified xsi:type="dcterms:W3CDTF">2018-09-13T19:37:46Z</dcterms:modified>
</cp:coreProperties>
</file>