
<file path=[Content_Types].xml><?xml version="1.0" encoding="utf-8"?>
<Types xmlns="http://schemas.openxmlformats.org/package/2006/content-types">
  <Default Extension="png" ContentType="image/png"/>
  <Default Extension="jpeg" ContentType="image/jpeg"/>
  <Default Extension="wmf" ContentType="image/x-wmf"/>
  <Default Extension="m4a" ContentType="audio/unknown"/>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86" r:id="rId5"/>
    <p:sldMasterId id="2147483688" r:id="rId6"/>
    <p:sldMasterId id="2147483690" r:id="rId7"/>
    <p:sldMasterId id="2147483692" r:id="rId8"/>
    <p:sldMasterId id="2147483704" r:id="rId9"/>
  </p:sldMasterIdLst>
  <p:notesMasterIdLst>
    <p:notesMasterId r:id="rId101"/>
  </p:notesMasterIdLst>
  <p:sldIdLst>
    <p:sldId id="2367" r:id="rId10"/>
    <p:sldId id="2368" r:id="rId11"/>
    <p:sldId id="2369" r:id="rId12"/>
    <p:sldId id="2370" r:id="rId13"/>
    <p:sldId id="2371" r:id="rId14"/>
    <p:sldId id="2372" r:id="rId15"/>
    <p:sldId id="2373" r:id="rId16"/>
    <p:sldId id="1350" r:id="rId17"/>
    <p:sldId id="1351" r:id="rId18"/>
    <p:sldId id="2360" r:id="rId19"/>
    <p:sldId id="1352" r:id="rId20"/>
    <p:sldId id="1353" r:id="rId21"/>
    <p:sldId id="1354" r:id="rId22"/>
    <p:sldId id="1355" r:id="rId23"/>
    <p:sldId id="1356" r:id="rId24"/>
    <p:sldId id="1357" r:id="rId25"/>
    <p:sldId id="1358" r:id="rId26"/>
    <p:sldId id="1359" r:id="rId27"/>
    <p:sldId id="1361" r:id="rId28"/>
    <p:sldId id="1362" r:id="rId29"/>
    <p:sldId id="1363" r:id="rId30"/>
    <p:sldId id="1364" r:id="rId31"/>
    <p:sldId id="1365" r:id="rId32"/>
    <p:sldId id="1366" r:id="rId33"/>
    <p:sldId id="1367" r:id="rId34"/>
    <p:sldId id="1368" r:id="rId35"/>
    <p:sldId id="2374" r:id="rId36"/>
    <p:sldId id="1371" r:id="rId37"/>
    <p:sldId id="1372" r:id="rId38"/>
    <p:sldId id="2361" r:id="rId39"/>
    <p:sldId id="2375" r:id="rId40"/>
    <p:sldId id="1390" r:id="rId41"/>
    <p:sldId id="1394" r:id="rId42"/>
    <p:sldId id="1396" r:id="rId43"/>
    <p:sldId id="1398" r:id="rId44"/>
    <p:sldId id="1399" r:id="rId45"/>
    <p:sldId id="1400" r:id="rId46"/>
    <p:sldId id="1401" r:id="rId47"/>
    <p:sldId id="1402" r:id="rId48"/>
    <p:sldId id="1403" r:id="rId49"/>
    <p:sldId id="1404" r:id="rId50"/>
    <p:sldId id="1405" r:id="rId51"/>
    <p:sldId id="1406" r:id="rId52"/>
    <p:sldId id="1407" r:id="rId53"/>
    <p:sldId id="1409" r:id="rId54"/>
    <p:sldId id="1410" r:id="rId55"/>
    <p:sldId id="1412" r:id="rId56"/>
    <p:sldId id="1418" r:id="rId57"/>
    <p:sldId id="1419" r:id="rId58"/>
    <p:sldId id="1420" r:id="rId59"/>
    <p:sldId id="1422" r:id="rId60"/>
    <p:sldId id="1423" r:id="rId61"/>
    <p:sldId id="1424" r:id="rId62"/>
    <p:sldId id="2396" r:id="rId63"/>
    <p:sldId id="1442" r:id="rId64"/>
    <p:sldId id="1443" r:id="rId65"/>
    <p:sldId id="1444" r:id="rId66"/>
    <p:sldId id="1445" r:id="rId67"/>
    <p:sldId id="1446" r:id="rId68"/>
    <p:sldId id="1447" r:id="rId69"/>
    <p:sldId id="1448" r:id="rId70"/>
    <p:sldId id="1449" r:id="rId71"/>
    <p:sldId id="1450" r:id="rId72"/>
    <p:sldId id="1451" r:id="rId73"/>
    <p:sldId id="2376" r:id="rId74"/>
    <p:sldId id="1471" r:id="rId75"/>
    <p:sldId id="2364" r:id="rId76"/>
    <p:sldId id="1472" r:id="rId77"/>
    <p:sldId id="1473" r:id="rId78"/>
    <p:sldId id="1474" r:id="rId79"/>
    <p:sldId id="1475" r:id="rId80"/>
    <p:sldId id="1476" r:id="rId81"/>
    <p:sldId id="1477" r:id="rId82"/>
    <p:sldId id="1478" r:id="rId83"/>
    <p:sldId id="1479" r:id="rId84"/>
    <p:sldId id="1480" r:id="rId85"/>
    <p:sldId id="1481" r:id="rId86"/>
    <p:sldId id="1482" r:id="rId87"/>
    <p:sldId id="1483" r:id="rId88"/>
    <p:sldId id="1484" r:id="rId89"/>
    <p:sldId id="2366" r:id="rId90"/>
    <p:sldId id="2377" r:id="rId91"/>
    <p:sldId id="2378" r:id="rId92"/>
    <p:sldId id="2379" r:id="rId93"/>
    <p:sldId id="2380" r:id="rId94"/>
    <p:sldId id="2390" r:id="rId95"/>
    <p:sldId id="2391" r:id="rId96"/>
    <p:sldId id="2392" r:id="rId97"/>
    <p:sldId id="2393" r:id="rId98"/>
    <p:sldId id="2394" r:id="rId99"/>
    <p:sldId id="2395" r:id="rId100"/>
  </p:sldIdLst>
  <p:sldSz cx="9144000" cy="6858000" type="screen4x3"/>
  <p:notesSz cx="6858000" cy="9144000"/>
  <p:embeddedFontLst>
    <p:embeddedFont>
      <p:font typeface="Verdana" panose="020B0604030504040204" pitchFamily="34" charset="0"/>
      <p:regular r:id="rId102"/>
      <p:bold r:id="rId103"/>
      <p:italic r:id="rId104"/>
      <p:boldItalic r:id="rId105"/>
    </p:embeddedFont>
    <p:embeddedFont>
      <p:font typeface="Candara" panose="020E0502030303020204" pitchFamily="34" charset="0"/>
      <p:regular r:id="rId106"/>
      <p:bold r:id="rId107"/>
      <p:italic r:id="rId108"/>
      <p:boldItalic r:id="rId109"/>
    </p:embeddedFont>
    <p:embeddedFont>
      <p:font typeface="Calibri" panose="020F0502020204030204" pitchFamily="34" charset="0"/>
      <p:regular r:id="rId110"/>
      <p:bold r:id="rId111"/>
      <p:italic r:id="rId112"/>
      <p:boldItalic r:id="rId113"/>
    </p:embeddedFont>
    <p:embeddedFont>
      <p:font typeface="Caslon Antique" panose="02027200000000000000"/>
      <p:regular r:id="rId114"/>
    </p:embeddedFont>
    <p:embeddedFont>
      <p:font typeface="calame" panose="020B0604020202020204" charset="0"/>
      <p:regular r:id="rId115"/>
    </p:embeddedFont>
    <p:embeddedFont>
      <p:font typeface="Cooper Black" panose="0208090404030B020404" pitchFamily="18" charset="0"/>
      <p:regular r:id="rId116"/>
    </p:embeddedFont>
    <p:embeddedFont>
      <p:font typeface="Mixed up" panose="020B0604020202020204" charset="0"/>
      <p:regular r:id="rId117"/>
    </p:embeddedFont>
    <p:embeddedFont>
      <p:font typeface="Northern Territories" panose="020B0604020202020204" charset="0"/>
      <p:regular r:id="rId118"/>
    </p:embeddedFont>
    <p:embeddedFont>
      <p:font typeface="Agency FB" panose="00010606040000040003" pitchFamily="2" charset="0"/>
      <p:regular r:id="rId119"/>
      <p:bold r:id="rId120"/>
    </p:embeddedFont>
    <p:embeddedFont>
      <p:font typeface="DeadPostMan" panose="020B0604020202020204"/>
      <p:regular r:id="rId121"/>
    </p:embeddedFont>
    <p:embeddedFont>
      <p:font typeface="Earth's Mightiest" panose="020B0604020202020204"/>
      <p:regular r:id="rId122"/>
    </p:embeddedFont>
    <p:embeddedFont>
      <p:font typeface="Corbel" panose="020B0503020204020204" pitchFamily="34" charset="0"/>
      <p:regular r:id="rId123"/>
      <p:bold r:id="rId124"/>
      <p:italic r:id="rId125"/>
      <p:boldItalic r:id="rId126"/>
    </p:embeddedFont>
    <p:embeddedFont>
      <p:font typeface="Perpetua" panose="02020502060401020303" pitchFamily="18" charset="0"/>
      <p:regular r:id="rId127"/>
      <p:bold r:id="rId128"/>
      <p:italic r:id="rId129"/>
      <p:boldItalic r:id="rId1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0000"/>
    <a:srgbClr val="800000"/>
    <a:srgbClr val="333300"/>
    <a:srgbClr val="0033CC"/>
    <a:srgbClr val="66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56" autoAdjust="0"/>
    <p:restoredTop sz="94671" autoAdjust="0"/>
  </p:normalViewPr>
  <p:slideViewPr>
    <p:cSldViewPr>
      <p:cViewPr varScale="1">
        <p:scale>
          <a:sx n="107" d="100"/>
          <a:sy n="107" d="100"/>
        </p:scale>
        <p:origin x="-276" y="-90"/>
      </p:cViewPr>
      <p:guideLst>
        <p:guide orient="horz" pos="2160"/>
        <p:guide pos="2880"/>
      </p:guideLst>
    </p:cSldViewPr>
  </p:slideViewPr>
  <p:notesTextViewPr>
    <p:cViewPr>
      <p:scale>
        <a:sx n="1" d="1"/>
        <a:sy n="1" d="1"/>
      </p:scale>
      <p:origin x="0" y="0"/>
    </p:cViewPr>
  </p:notesTextViewPr>
  <p:sorterViewPr>
    <p:cViewPr varScale="1">
      <p:scale>
        <a:sx n="1" d="1"/>
        <a:sy n="1" d="1"/>
      </p:scale>
      <p:origin x="0" y="-1581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font" Target="fonts/font16.fntdata"/><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font" Target="fonts/font11.fntdata"/><Relationship Id="rId133" Type="http://schemas.openxmlformats.org/officeDocument/2006/relationships/theme" Target="theme/theme1.xml"/><Relationship Id="rId16" Type="http://schemas.openxmlformats.org/officeDocument/2006/relationships/slide" Target="slides/slide7.xml"/><Relationship Id="rId107" Type="http://schemas.openxmlformats.org/officeDocument/2006/relationships/font" Target="fonts/font6.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1.fntdata"/><Relationship Id="rId123" Type="http://schemas.openxmlformats.org/officeDocument/2006/relationships/font" Target="fonts/font22.fntdata"/><Relationship Id="rId128" Type="http://schemas.openxmlformats.org/officeDocument/2006/relationships/font" Target="fonts/font27.fntdata"/><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font" Target="fonts/font4.fntdata"/><Relationship Id="rId113" Type="http://schemas.openxmlformats.org/officeDocument/2006/relationships/font" Target="fonts/font12.fntdata"/><Relationship Id="rId118" Type="http://schemas.openxmlformats.org/officeDocument/2006/relationships/font" Target="fonts/font17.fntdata"/><Relationship Id="rId126" Type="http://schemas.openxmlformats.org/officeDocument/2006/relationships/font" Target="fonts/font25.fntdata"/><Relationship Id="rId13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font" Target="fonts/font2.fntdata"/><Relationship Id="rId108" Type="http://schemas.openxmlformats.org/officeDocument/2006/relationships/font" Target="fonts/font7.fntdata"/><Relationship Id="rId116" Type="http://schemas.openxmlformats.org/officeDocument/2006/relationships/font" Target="fonts/font15.fntdata"/><Relationship Id="rId124" Type="http://schemas.openxmlformats.org/officeDocument/2006/relationships/font" Target="fonts/font23.fntdata"/><Relationship Id="rId129" Type="http://schemas.openxmlformats.org/officeDocument/2006/relationships/font" Target="fonts/font28.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font" Target="fonts/font10.fntdata"/><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5.fntdata"/><Relationship Id="rId114" Type="http://schemas.openxmlformats.org/officeDocument/2006/relationships/font" Target="fonts/font13.fntdata"/><Relationship Id="rId119" Type="http://schemas.openxmlformats.org/officeDocument/2006/relationships/font" Target="fonts/font18.fntdata"/><Relationship Id="rId127" Type="http://schemas.openxmlformats.org/officeDocument/2006/relationships/font" Target="fonts/font26.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notesMaster" Target="notesMasters/notesMaster1.xml"/><Relationship Id="rId122" Type="http://schemas.openxmlformats.org/officeDocument/2006/relationships/font" Target="fonts/font21.fntdata"/><Relationship Id="rId130"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8.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font" Target="fonts/font9.fntdata"/><Relationship Id="rId115" Type="http://schemas.openxmlformats.org/officeDocument/2006/relationships/font" Target="fonts/font14.fntdata"/><Relationship Id="rId131"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C5620-16EE-4B95-A69F-65D2D4D28AAE}" type="doc">
      <dgm:prSet loTypeId="urn:microsoft.com/office/officeart/2008/layout/HorizontalMultiLevelHierarchy" loCatId="hierarchy" qsTypeId="urn:microsoft.com/office/officeart/2005/8/quickstyle/3d3" qsCatId="3D" csTypeId="urn:microsoft.com/office/officeart/2005/8/colors/accent2_4" csCatId="accent2" phldr="1"/>
      <dgm:spPr/>
      <dgm:t>
        <a:bodyPr/>
        <a:lstStyle/>
        <a:p>
          <a:endParaRPr lang="en-US"/>
        </a:p>
      </dgm:t>
    </dgm:pt>
    <dgm:pt modelId="{24E97A54-6975-4DE6-87F8-9237776B9862}">
      <dgm:prSet custT="1"/>
      <dgm:spPr/>
      <dgm:t>
        <a:bodyPr/>
        <a:lstStyle/>
        <a:p>
          <a:pPr rtl="0"/>
          <a:r>
            <a:rPr lang="en-US" sz="2800" dirty="0" smtClean="0"/>
            <a:t>Reform &amp; Westward Expansion</a:t>
          </a:r>
          <a:endParaRPr lang="en-US" sz="2800" dirty="0"/>
        </a:p>
      </dgm:t>
    </dgm:pt>
    <dgm:pt modelId="{CE821DC4-4FEA-42D5-9F1C-3ED5159B653F}" type="parTrans" cxnId="{D93EA2EC-C0E0-4892-A004-2AD8C624CE08}">
      <dgm:prSet/>
      <dgm:spPr/>
      <dgm:t>
        <a:bodyPr/>
        <a:lstStyle/>
        <a:p>
          <a:endParaRPr lang="en-US"/>
        </a:p>
      </dgm:t>
    </dgm:pt>
    <dgm:pt modelId="{B5E80D73-054D-4567-B1C4-42670CB81962}" type="sibTrans" cxnId="{D93EA2EC-C0E0-4892-A004-2AD8C624CE08}">
      <dgm:prSet/>
      <dgm:spPr/>
      <dgm:t>
        <a:bodyPr/>
        <a:lstStyle/>
        <a:p>
          <a:endParaRPr lang="en-US"/>
        </a:p>
      </dgm:t>
    </dgm:pt>
    <dgm:pt modelId="{36923378-776D-4EC0-A1C3-B86B1C9D95E8}">
      <dgm:prSet custT="1"/>
      <dgm:spPr/>
      <dgm:t>
        <a:bodyPr/>
        <a:lstStyle/>
        <a:p>
          <a:pPr rtl="0"/>
          <a:r>
            <a:rPr lang="en-US" sz="1400" dirty="0" smtClean="0"/>
            <a:t>Growing </a:t>
          </a:r>
          <a:r>
            <a:rPr lang="en-US" sz="1400" dirty="0" err="1" smtClean="0"/>
            <a:t>Democratiz-ation</a:t>
          </a:r>
          <a:endParaRPr lang="en-US" sz="1400" dirty="0"/>
        </a:p>
      </dgm:t>
    </dgm:pt>
    <dgm:pt modelId="{9F88A28D-699B-425F-94B0-33351751D7DB}" type="parTrans" cxnId="{A59DA5F5-64A9-4CDD-B5F0-0C14E1EC4488}">
      <dgm:prSet/>
      <dgm:spPr/>
      <dgm:t>
        <a:bodyPr/>
        <a:lstStyle/>
        <a:p>
          <a:endParaRPr lang="en-US"/>
        </a:p>
      </dgm:t>
    </dgm:pt>
    <dgm:pt modelId="{47CB0C04-47F3-4CBB-8B00-4320A808842F}" type="sibTrans" cxnId="{A59DA5F5-64A9-4CDD-B5F0-0C14E1EC4488}">
      <dgm:prSet/>
      <dgm:spPr/>
      <dgm:t>
        <a:bodyPr/>
        <a:lstStyle/>
        <a:p>
          <a:endParaRPr lang="en-US"/>
        </a:p>
      </dgm:t>
    </dgm:pt>
    <dgm:pt modelId="{333C9E9A-089A-4FFF-87F5-ABBC5B9BEA37}">
      <dgm:prSet custT="1"/>
      <dgm:spPr>
        <a:solidFill>
          <a:schemeClr val="accent1">
            <a:lumMod val="75000"/>
          </a:schemeClr>
        </a:solidFill>
      </dgm:spPr>
      <dgm:t>
        <a:bodyPr/>
        <a:lstStyle/>
        <a:p>
          <a:pPr rtl="0"/>
          <a:r>
            <a:rPr lang="en-US" sz="1400" dirty="0" smtClean="0">
              <a:solidFill>
                <a:schemeClr val="tx1"/>
              </a:solidFill>
            </a:rPr>
            <a:t>The Age of Jackson</a:t>
          </a:r>
          <a:endParaRPr lang="en-US" sz="1400" dirty="0">
            <a:solidFill>
              <a:schemeClr val="tx1"/>
            </a:solidFill>
          </a:endParaRPr>
        </a:p>
      </dgm:t>
    </dgm:pt>
    <dgm:pt modelId="{42870C33-0795-48FC-BF9F-8DF0D8CB7EEA}" type="parTrans" cxnId="{AC63E20F-A1A2-44CC-8CFA-35148E437B66}">
      <dgm:prSet/>
      <dgm:spPr/>
      <dgm:t>
        <a:bodyPr/>
        <a:lstStyle/>
        <a:p>
          <a:endParaRPr lang="en-US"/>
        </a:p>
      </dgm:t>
    </dgm:pt>
    <dgm:pt modelId="{3E5B051B-7B0D-4FA0-98DC-54304BB189FD}" type="sibTrans" cxnId="{AC63E20F-A1A2-44CC-8CFA-35148E437B66}">
      <dgm:prSet/>
      <dgm:spPr/>
      <dgm:t>
        <a:bodyPr/>
        <a:lstStyle/>
        <a:p>
          <a:endParaRPr lang="en-US"/>
        </a:p>
      </dgm:t>
    </dgm:pt>
    <dgm:pt modelId="{606D8717-31E7-4BD2-9DFB-4D1631891B25}">
      <dgm:prSet/>
      <dgm:spPr>
        <a:solidFill>
          <a:schemeClr val="accent1">
            <a:lumMod val="75000"/>
          </a:schemeClr>
        </a:solidFill>
      </dgm:spPr>
      <dgm:t>
        <a:bodyPr/>
        <a:lstStyle/>
        <a:p>
          <a:pPr rtl="0"/>
          <a:r>
            <a:rPr lang="en-US" dirty="0" smtClean="0">
              <a:solidFill>
                <a:schemeClr val="tx1"/>
              </a:solidFill>
            </a:rPr>
            <a:t>Trail of Tears</a:t>
          </a:r>
          <a:endParaRPr lang="en-US" dirty="0">
            <a:solidFill>
              <a:schemeClr val="tx1"/>
            </a:solidFill>
          </a:endParaRPr>
        </a:p>
      </dgm:t>
    </dgm:pt>
    <dgm:pt modelId="{DE2E272A-0DE9-421E-93F5-9EAB1F8C77EC}" type="parTrans" cxnId="{CA52EDAE-A29A-464D-98B7-2B70903538AE}">
      <dgm:prSet/>
      <dgm:spPr/>
      <dgm:t>
        <a:bodyPr/>
        <a:lstStyle/>
        <a:p>
          <a:endParaRPr lang="en-US"/>
        </a:p>
      </dgm:t>
    </dgm:pt>
    <dgm:pt modelId="{361F4057-BBC9-46E8-B3AC-60BAFBD055D8}" type="sibTrans" cxnId="{CA52EDAE-A29A-464D-98B7-2B70903538AE}">
      <dgm:prSet/>
      <dgm:spPr/>
      <dgm:t>
        <a:bodyPr/>
        <a:lstStyle/>
        <a:p>
          <a:endParaRPr lang="en-US"/>
        </a:p>
      </dgm:t>
    </dgm:pt>
    <dgm:pt modelId="{D3204643-1613-4307-B56A-9F1F14FD7440}">
      <dgm:prSet/>
      <dgm:spPr>
        <a:solidFill>
          <a:schemeClr val="accent1">
            <a:lumMod val="75000"/>
          </a:schemeClr>
        </a:solidFill>
      </dgm:spPr>
      <dgm:t>
        <a:bodyPr/>
        <a:lstStyle/>
        <a:p>
          <a:pPr rtl="0"/>
          <a:r>
            <a:rPr lang="en-US" dirty="0" smtClean="0">
              <a:solidFill>
                <a:schemeClr val="tx1"/>
              </a:solidFill>
            </a:rPr>
            <a:t>Nullification Crisis</a:t>
          </a:r>
          <a:endParaRPr lang="en-US" dirty="0">
            <a:solidFill>
              <a:schemeClr val="tx1"/>
            </a:solidFill>
          </a:endParaRPr>
        </a:p>
      </dgm:t>
    </dgm:pt>
    <dgm:pt modelId="{AFC09E9C-2ACA-413A-B212-CE8B773CC1A3}" type="parTrans" cxnId="{04CC8913-A6AB-48E9-BCAF-E11ED1F3896C}">
      <dgm:prSet/>
      <dgm:spPr/>
      <dgm:t>
        <a:bodyPr/>
        <a:lstStyle/>
        <a:p>
          <a:endParaRPr lang="en-US"/>
        </a:p>
      </dgm:t>
    </dgm:pt>
    <dgm:pt modelId="{BE5222C8-C29A-48CB-8F02-468C4CA5C777}" type="sibTrans" cxnId="{04CC8913-A6AB-48E9-BCAF-E11ED1F3896C}">
      <dgm:prSet/>
      <dgm:spPr/>
      <dgm:t>
        <a:bodyPr/>
        <a:lstStyle/>
        <a:p>
          <a:endParaRPr lang="en-US"/>
        </a:p>
      </dgm:t>
    </dgm:pt>
    <dgm:pt modelId="{9765C8D9-6F3D-42AB-8F91-8AC10EAF4D61}">
      <dgm:prSet custT="1"/>
      <dgm:spPr>
        <a:solidFill>
          <a:srgbClr val="FF0000"/>
        </a:solidFill>
      </dgm:spPr>
      <dgm:t>
        <a:bodyPr/>
        <a:lstStyle/>
        <a:p>
          <a:pPr rtl="0"/>
          <a:r>
            <a:rPr lang="en-US" sz="1400" dirty="0" smtClean="0"/>
            <a:t>Religion and Social Reform</a:t>
          </a:r>
          <a:endParaRPr lang="en-US" sz="1400" dirty="0"/>
        </a:p>
      </dgm:t>
    </dgm:pt>
    <dgm:pt modelId="{DAFFC323-317F-41F2-AAB8-E8506D4F9ECB}" type="parTrans" cxnId="{EB36FC05-2A9E-4ABE-B656-D8FD6A490CAC}">
      <dgm:prSet/>
      <dgm:spPr/>
      <dgm:t>
        <a:bodyPr/>
        <a:lstStyle/>
        <a:p>
          <a:endParaRPr lang="en-US"/>
        </a:p>
      </dgm:t>
    </dgm:pt>
    <dgm:pt modelId="{2523D3A0-02E7-4F15-A913-7A1A1105F517}" type="sibTrans" cxnId="{EB36FC05-2A9E-4ABE-B656-D8FD6A490CAC}">
      <dgm:prSet/>
      <dgm:spPr/>
      <dgm:t>
        <a:bodyPr/>
        <a:lstStyle/>
        <a:p>
          <a:endParaRPr lang="en-US"/>
        </a:p>
      </dgm:t>
    </dgm:pt>
    <dgm:pt modelId="{D3E11B67-068A-4B70-BB68-EA676E113413}">
      <dgm:prSet/>
      <dgm:spPr>
        <a:solidFill>
          <a:srgbClr val="FF0000"/>
        </a:solidFill>
      </dgm:spPr>
      <dgm:t>
        <a:bodyPr/>
        <a:lstStyle/>
        <a:p>
          <a:pPr rtl="0"/>
          <a:r>
            <a:rPr lang="en-US" smtClean="0"/>
            <a:t>2</a:t>
          </a:r>
          <a:r>
            <a:rPr lang="en-US" baseline="30000" smtClean="0"/>
            <a:t>nd</a:t>
          </a:r>
          <a:r>
            <a:rPr lang="en-US" smtClean="0"/>
            <a:t> Great Awakening</a:t>
          </a:r>
          <a:endParaRPr lang="en-US"/>
        </a:p>
      </dgm:t>
    </dgm:pt>
    <dgm:pt modelId="{DA3D56AC-311A-4B38-A55C-C421CF2C2C92}" type="parTrans" cxnId="{5AFCFCBF-D52D-43A4-8ECE-31DD03BF4C27}">
      <dgm:prSet/>
      <dgm:spPr/>
      <dgm:t>
        <a:bodyPr/>
        <a:lstStyle/>
        <a:p>
          <a:endParaRPr lang="en-US"/>
        </a:p>
      </dgm:t>
    </dgm:pt>
    <dgm:pt modelId="{4D729FCE-FD3B-41BB-8B8F-43CC52D61ED9}" type="sibTrans" cxnId="{5AFCFCBF-D52D-43A4-8ECE-31DD03BF4C27}">
      <dgm:prSet/>
      <dgm:spPr/>
      <dgm:t>
        <a:bodyPr/>
        <a:lstStyle/>
        <a:p>
          <a:endParaRPr lang="en-US"/>
        </a:p>
      </dgm:t>
    </dgm:pt>
    <dgm:pt modelId="{FC359CC9-2F5B-4545-9CF0-64843C59A484}">
      <dgm:prSet/>
      <dgm:spPr>
        <a:solidFill>
          <a:srgbClr val="FF0000"/>
        </a:solidFill>
      </dgm:spPr>
      <dgm:t>
        <a:bodyPr/>
        <a:lstStyle/>
        <a:p>
          <a:pPr rtl="0"/>
          <a:r>
            <a:rPr lang="en-US" smtClean="0"/>
            <a:t>Social Reform</a:t>
          </a:r>
          <a:endParaRPr lang="en-US"/>
        </a:p>
      </dgm:t>
    </dgm:pt>
    <dgm:pt modelId="{0ADB6DDD-E3EE-4186-97BB-CCF61E5378F9}" type="parTrans" cxnId="{C2986000-D3D6-4EE6-A838-4EAEBA011BA4}">
      <dgm:prSet/>
      <dgm:spPr/>
      <dgm:t>
        <a:bodyPr/>
        <a:lstStyle/>
        <a:p>
          <a:endParaRPr lang="en-US"/>
        </a:p>
      </dgm:t>
    </dgm:pt>
    <dgm:pt modelId="{70F916E3-168B-4BE3-8D4F-2E4739F7842D}" type="sibTrans" cxnId="{C2986000-D3D6-4EE6-A838-4EAEBA011BA4}">
      <dgm:prSet/>
      <dgm:spPr/>
      <dgm:t>
        <a:bodyPr/>
        <a:lstStyle/>
        <a:p>
          <a:endParaRPr lang="en-US"/>
        </a:p>
      </dgm:t>
    </dgm:pt>
    <dgm:pt modelId="{A7162EA1-5FDA-43E5-8CAF-F500333FCCE4}">
      <dgm:prSet/>
      <dgm:spPr>
        <a:solidFill>
          <a:srgbClr val="FF0000"/>
        </a:solidFill>
      </dgm:spPr>
      <dgm:t>
        <a:bodyPr/>
        <a:lstStyle/>
        <a:p>
          <a:pPr rtl="0"/>
          <a:r>
            <a:rPr lang="en-US" dirty="0" smtClean="0"/>
            <a:t>Alcohol Abuse</a:t>
          </a:r>
          <a:endParaRPr lang="en-US" dirty="0"/>
        </a:p>
      </dgm:t>
    </dgm:pt>
    <dgm:pt modelId="{026066B7-C2A2-4B57-8398-645D4D3E174C}" type="parTrans" cxnId="{BA170C78-AB9B-462B-AEF0-A0E637465330}">
      <dgm:prSet/>
      <dgm:spPr/>
      <dgm:t>
        <a:bodyPr/>
        <a:lstStyle/>
        <a:p>
          <a:endParaRPr lang="en-US"/>
        </a:p>
      </dgm:t>
    </dgm:pt>
    <dgm:pt modelId="{ACC7D816-329B-4591-8E12-51856681C322}" type="sibTrans" cxnId="{BA170C78-AB9B-462B-AEF0-A0E637465330}">
      <dgm:prSet/>
      <dgm:spPr/>
      <dgm:t>
        <a:bodyPr/>
        <a:lstStyle/>
        <a:p>
          <a:endParaRPr lang="en-US"/>
        </a:p>
      </dgm:t>
    </dgm:pt>
    <dgm:pt modelId="{054B8274-FD17-4884-A43A-D0B13E278221}">
      <dgm:prSet/>
      <dgm:spPr>
        <a:solidFill>
          <a:srgbClr val="FF0000"/>
        </a:solidFill>
      </dgm:spPr>
      <dgm:t>
        <a:bodyPr/>
        <a:lstStyle/>
        <a:p>
          <a:pPr rtl="0"/>
          <a:r>
            <a:rPr lang="en-US" smtClean="0"/>
            <a:t>Prisoners</a:t>
          </a:r>
          <a:endParaRPr lang="en-US"/>
        </a:p>
      </dgm:t>
    </dgm:pt>
    <dgm:pt modelId="{FFA6BBBE-CE3F-4A25-9D47-B57CB9FBB009}" type="parTrans" cxnId="{D7E167EA-BE33-4FAD-A0AA-576104B131E3}">
      <dgm:prSet/>
      <dgm:spPr/>
      <dgm:t>
        <a:bodyPr/>
        <a:lstStyle/>
        <a:p>
          <a:endParaRPr lang="en-US"/>
        </a:p>
      </dgm:t>
    </dgm:pt>
    <dgm:pt modelId="{762B44AB-2C07-4430-A582-A45FFD200704}" type="sibTrans" cxnId="{D7E167EA-BE33-4FAD-A0AA-576104B131E3}">
      <dgm:prSet/>
      <dgm:spPr/>
      <dgm:t>
        <a:bodyPr/>
        <a:lstStyle/>
        <a:p>
          <a:endParaRPr lang="en-US"/>
        </a:p>
      </dgm:t>
    </dgm:pt>
    <dgm:pt modelId="{C7C08E20-B056-4DFB-82B4-E33E782A13B0}">
      <dgm:prSet/>
      <dgm:spPr>
        <a:solidFill>
          <a:srgbClr val="FF0000"/>
        </a:solidFill>
      </dgm:spPr>
      <dgm:t>
        <a:bodyPr/>
        <a:lstStyle/>
        <a:p>
          <a:pPr rtl="0"/>
          <a:r>
            <a:rPr lang="en-US" smtClean="0"/>
            <a:t>Education</a:t>
          </a:r>
          <a:endParaRPr lang="en-US"/>
        </a:p>
      </dgm:t>
    </dgm:pt>
    <dgm:pt modelId="{F9684D49-AB19-468E-A02A-88E296DCA453}" type="parTrans" cxnId="{568ABD32-A3F6-4831-93EB-AE1C4BCF094A}">
      <dgm:prSet/>
      <dgm:spPr/>
      <dgm:t>
        <a:bodyPr/>
        <a:lstStyle/>
        <a:p>
          <a:endParaRPr lang="en-US"/>
        </a:p>
      </dgm:t>
    </dgm:pt>
    <dgm:pt modelId="{704101C6-EF49-49EB-B015-D19959111BF6}" type="sibTrans" cxnId="{568ABD32-A3F6-4831-93EB-AE1C4BCF094A}">
      <dgm:prSet/>
      <dgm:spPr/>
      <dgm:t>
        <a:bodyPr/>
        <a:lstStyle/>
        <a:p>
          <a:endParaRPr lang="en-US"/>
        </a:p>
      </dgm:t>
    </dgm:pt>
    <dgm:pt modelId="{63CAE713-B052-494D-B115-6BD59EE6D83D}">
      <dgm:prSet/>
      <dgm:spPr>
        <a:solidFill>
          <a:srgbClr val="FF0000"/>
        </a:solidFill>
      </dgm:spPr>
      <dgm:t>
        <a:bodyPr/>
        <a:lstStyle/>
        <a:p>
          <a:pPr rtl="0"/>
          <a:r>
            <a:rPr lang="en-US" smtClean="0"/>
            <a:t>Civil Disobedience</a:t>
          </a:r>
          <a:endParaRPr lang="en-US"/>
        </a:p>
      </dgm:t>
    </dgm:pt>
    <dgm:pt modelId="{F420D9C1-AF3A-40C5-BDB1-8EB4E613BB7C}" type="parTrans" cxnId="{133603FF-0F31-4076-8623-AC450AB8BE69}">
      <dgm:prSet/>
      <dgm:spPr/>
      <dgm:t>
        <a:bodyPr/>
        <a:lstStyle/>
        <a:p>
          <a:endParaRPr lang="en-US"/>
        </a:p>
      </dgm:t>
    </dgm:pt>
    <dgm:pt modelId="{A8FD2EB0-D91C-41DC-A574-FAE56990628B}" type="sibTrans" cxnId="{133603FF-0F31-4076-8623-AC450AB8BE69}">
      <dgm:prSet/>
      <dgm:spPr/>
      <dgm:t>
        <a:bodyPr/>
        <a:lstStyle/>
        <a:p>
          <a:endParaRPr lang="en-US"/>
        </a:p>
      </dgm:t>
    </dgm:pt>
    <dgm:pt modelId="{6D4699D4-3ECC-455E-9939-E2D720DC0F43}">
      <dgm:prSet custT="1"/>
      <dgm:spPr>
        <a:solidFill>
          <a:srgbClr val="FFC000"/>
        </a:solidFill>
      </dgm:spPr>
      <dgm:t>
        <a:bodyPr/>
        <a:lstStyle/>
        <a:p>
          <a:pPr rtl="0"/>
          <a:r>
            <a:rPr lang="en-US" sz="1400" dirty="0" smtClean="0">
              <a:solidFill>
                <a:schemeClr val="tx1"/>
              </a:solidFill>
            </a:rPr>
            <a:t>The Antislavery Movement</a:t>
          </a:r>
          <a:endParaRPr lang="en-US" sz="1400" dirty="0">
            <a:solidFill>
              <a:schemeClr val="tx1"/>
            </a:solidFill>
          </a:endParaRPr>
        </a:p>
      </dgm:t>
    </dgm:pt>
    <dgm:pt modelId="{1C496249-C8FA-4C25-AE16-162738E379FF}" type="parTrans" cxnId="{1C690B8B-82B4-4C8F-9B28-FCCF4F7314B3}">
      <dgm:prSet/>
      <dgm:spPr/>
      <dgm:t>
        <a:bodyPr/>
        <a:lstStyle/>
        <a:p>
          <a:endParaRPr lang="en-US"/>
        </a:p>
      </dgm:t>
    </dgm:pt>
    <dgm:pt modelId="{DB186224-CB4E-40DA-AB36-B3A19ADFEC9D}" type="sibTrans" cxnId="{1C690B8B-82B4-4C8F-9B28-FCCF4F7314B3}">
      <dgm:prSet/>
      <dgm:spPr/>
      <dgm:t>
        <a:bodyPr/>
        <a:lstStyle/>
        <a:p>
          <a:endParaRPr lang="en-US"/>
        </a:p>
      </dgm:t>
    </dgm:pt>
    <dgm:pt modelId="{54783300-1CD8-4F9F-B815-721167B8A32E}">
      <dgm:prSet/>
      <dgm:spPr>
        <a:solidFill>
          <a:srgbClr val="FFC000"/>
        </a:solidFill>
      </dgm:spPr>
      <dgm:t>
        <a:bodyPr/>
        <a:lstStyle/>
        <a:p>
          <a:pPr rtl="0"/>
          <a:r>
            <a:rPr lang="en-US" dirty="0" smtClean="0">
              <a:solidFill>
                <a:schemeClr val="tx1"/>
              </a:solidFill>
            </a:rPr>
            <a:t>Missouri Compromise</a:t>
          </a:r>
          <a:endParaRPr lang="en-US" dirty="0">
            <a:solidFill>
              <a:schemeClr val="tx1"/>
            </a:solidFill>
          </a:endParaRPr>
        </a:p>
      </dgm:t>
    </dgm:pt>
    <dgm:pt modelId="{445813E0-6FDA-463F-96BA-BFA4604F532D}" type="parTrans" cxnId="{DD8C72FD-D7EA-46DD-B526-E86DD19FEF7F}">
      <dgm:prSet/>
      <dgm:spPr/>
      <dgm:t>
        <a:bodyPr/>
        <a:lstStyle/>
        <a:p>
          <a:endParaRPr lang="en-US"/>
        </a:p>
      </dgm:t>
    </dgm:pt>
    <dgm:pt modelId="{2B34877F-CEF8-4BDC-8C93-763B570C6438}" type="sibTrans" cxnId="{DD8C72FD-D7EA-46DD-B526-E86DD19FEF7F}">
      <dgm:prSet/>
      <dgm:spPr/>
      <dgm:t>
        <a:bodyPr/>
        <a:lstStyle/>
        <a:p>
          <a:endParaRPr lang="en-US"/>
        </a:p>
      </dgm:t>
    </dgm:pt>
    <dgm:pt modelId="{375571BC-2958-4239-84F8-30ED1FEB1670}">
      <dgm:prSet/>
      <dgm:spPr>
        <a:solidFill>
          <a:srgbClr val="FFC000"/>
        </a:solidFill>
      </dgm:spPr>
      <dgm:t>
        <a:bodyPr/>
        <a:lstStyle/>
        <a:p>
          <a:pPr rtl="0"/>
          <a:r>
            <a:rPr lang="en-US" dirty="0" smtClean="0">
              <a:solidFill>
                <a:schemeClr val="tx1"/>
              </a:solidFill>
            </a:rPr>
            <a:t>Underground Railroad</a:t>
          </a:r>
          <a:endParaRPr lang="en-US" dirty="0">
            <a:solidFill>
              <a:schemeClr val="tx1"/>
            </a:solidFill>
          </a:endParaRPr>
        </a:p>
      </dgm:t>
    </dgm:pt>
    <dgm:pt modelId="{1D5A72EF-BB4F-47C0-B5D4-626C3B3B86D9}" type="parTrans" cxnId="{0A4F3CE5-54F5-4D34-9946-FEA043437AD8}">
      <dgm:prSet/>
      <dgm:spPr/>
      <dgm:t>
        <a:bodyPr/>
        <a:lstStyle/>
        <a:p>
          <a:endParaRPr lang="en-US"/>
        </a:p>
      </dgm:t>
    </dgm:pt>
    <dgm:pt modelId="{0FC9C357-8A43-4A51-B081-AE8617AD15AD}" type="sibTrans" cxnId="{0A4F3CE5-54F5-4D34-9946-FEA043437AD8}">
      <dgm:prSet/>
      <dgm:spPr/>
      <dgm:t>
        <a:bodyPr/>
        <a:lstStyle/>
        <a:p>
          <a:endParaRPr lang="en-US"/>
        </a:p>
      </dgm:t>
    </dgm:pt>
    <dgm:pt modelId="{E7ABD245-FE85-4BB6-B3C9-0FD5688AC8E4}">
      <dgm:prSet/>
      <dgm:spPr>
        <a:solidFill>
          <a:srgbClr val="FFC000"/>
        </a:solidFill>
      </dgm:spPr>
      <dgm:t>
        <a:bodyPr/>
        <a:lstStyle/>
        <a:p>
          <a:pPr rtl="0"/>
          <a:r>
            <a:rPr lang="en-US" dirty="0" smtClean="0">
              <a:solidFill>
                <a:schemeClr val="tx1"/>
              </a:solidFill>
            </a:rPr>
            <a:t>Frederick Douglass</a:t>
          </a:r>
          <a:endParaRPr lang="en-US" dirty="0">
            <a:solidFill>
              <a:schemeClr val="tx1"/>
            </a:solidFill>
          </a:endParaRPr>
        </a:p>
      </dgm:t>
    </dgm:pt>
    <dgm:pt modelId="{AAA5FB43-62F3-4AFD-A719-529435E47365}" type="parTrans" cxnId="{2C4FC0AD-837B-45EF-9F14-2458CDA8ED20}">
      <dgm:prSet/>
      <dgm:spPr/>
      <dgm:t>
        <a:bodyPr/>
        <a:lstStyle/>
        <a:p>
          <a:endParaRPr lang="en-US"/>
        </a:p>
      </dgm:t>
    </dgm:pt>
    <dgm:pt modelId="{76ACC335-C5E5-42AA-B39B-03545D058AF7}" type="sibTrans" cxnId="{2C4FC0AD-837B-45EF-9F14-2458CDA8ED20}">
      <dgm:prSet/>
      <dgm:spPr/>
      <dgm:t>
        <a:bodyPr/>
        <a:lstStyle/>
        <a:p>
          <a:endParaRPr lang="en-US"/>
        </a:p>
      </dgm:t>
    </dgm:pt>
    <dgm:pt modelId="{58A9A769-C02D-48D0-92B5-C3EA030F3AEC}">
      <dgm:prSet custT="1"/>
      <dgm:spPr>
        <a:solidFill>
          <a:srgbClr val="FF00FF"/>
        </a:solidFill>
      </dgm:spPr>
      <dgm:t>
        <a:bodyPr/>
        <a:lstStyle/>
        <a:p>
          <a:pPr rtl="0"/>
          <a:r>
            <a:rPr lang="en-US" sz="1400" dirty="0" smtClean="0"/>
            <a:t>The Women’s Rights Movement</a:t>
          </a:r>
          <a:endParaRPr lang="en-US" sz="1400" dirty="0"/>
        </a:p>
      </dgm:t>
    </dgm:pt>
    <dgm:pt modelId="{390CCFA1-E0E4-471F-AAE5-1783DA621679}" type="parTrans" cxnId="{D15E3060-E6FD-44F5-8AFB-AED0D22021A0}">
      <dgm:prSet/>
      <dgm:spPr/>
      <dgm:t>
        <a:bodyPr/>
        <a:lstStyle/>
        <a:p>
          <a:endParaRPr lang="en-US"/>
        </a:p>
      </dgm:t>
    </dgm:pt>
    <dgm:pt modelId="{C6F61BE2-EF7A-47B5-92A9-7C2CE57DC0C9}" type="sibTrans" cxnId="{D15E3060-E6FD-44F5-8AFB-AED0D22021A0}">
      <dgm:prSet/>
      <dgm:spPr/>
      <dgm:t>
        <a:bodyPr/>
        <a:lstStyle/>
        <a:p>
          <a:endParaRPr lang="en-US"/>
        </a:p>
      </dgm:t>
    </dgm:pt>
    <dgm:pt modelId="{6C619C41-2968-467D-9FD1-FBCE377E02FB}">
      <dgm:prSet/>
      <dgm:spPr>
        <a:solidFill>
          <a:srgbClr val="FF00FF"/>
        </a:solidFill>
      </dgm:spPr>
      <dgm:t>
        <a:bodyPr/>
        <a:lstStyle/>
        <a:p>
          <a:pPr rtl="0"/>
          <a:r>
            <a:rPr lang="en-US" smtClean="0"/>
            <a:t>Antislavery</a:t>
          </a:r>
          <a:endParaRPr lang="en-US"/>
        </a:p>
      </dgm:t>
    </dgm:pt>
    <dgm:pt modelId="{A0287D3B-DAAD-405F-8BBC-A25F4CED1775}" type="parTrans" cxnId="{2A410199-4860-496C-921A-973DFC35323D}">
      <dgm:prSet/>
      <dgm:spPr/>
      <dgm:t>
        <a:bodyPr/>
        <a:lstStyle/>
        <a:p>
          <a:endParaRPr lang="en-US"/>
        </a:p>
      </dgm:t>
    </dgm:pt>
    <dgm:pt modelId="{4649EE51-FC50-4962-A38C-CD01D3D78069}" type="sibTrans" cxnId="{2A410199-4860-496C-921A-973DFC35323D}">
      <dgm:prSet/>
      <dgm:spPr/>
      <dgm:t>
        <a:bodyPr/>
        <a:lstStyle/>
        <a:p>
          <a:endParaRPr lang="en-US"/>
        </a:p>
      </dgm:t>
    </dgm:pt>
    <dgm:pt modelId="{984C3311-11A1-487C-AF64-323170D2F5FF}">
      <dgm:prSet/>
      <dgm:spPr>
        <a:solidFill>
          <a:srgbClr val="FF00FF"/>
        </a:solidFill>
      </dgm:spPr>
      <dgm:t>
        <a:bodyPr/>
        <a:lstStyle/>
        <a:p>
          <a:pPr rtl="0"/>
          <a:r>
            <a:rPr lang="en-US" smtClean="0"/>
            <a:t>Labor</a:t>
          </a:r>
          <a:endParaRPr lang="en-US"/>
        </a:p>
      </dgm:t>
    </dgm:pt>
    <dgm:pt modelId="{18F1A038-EA29-4D91-A237-1C82317B5A1B}" type="parTrans" cxnId="{F16CFCF0-537E-42AE-BAF7-B8CB9A484F31}">
      <dgm:prSet/>
      <dgm:spPr/>
      <dgm:t>
        <a:bodyPr/>
        <a:lstStyle/>
        <a:p>
          <a:endParaRPr lang="en-US"/>
        </a:p>
      </dgm:t>
    </dgm:pt>
    <dgm:pt modelId="{D574E1E4-E369-40E5-8CA5-8751AB16203A}" type="sibTrans" cxnId="{F16CFCF0-537E-42AE-BAF7-B8CB9A484F31}">
      <dgm:prSet/>
      <dgm:spPr/>
      <dgm:t>
        <a:bodyPr/>
        <a:lstStyle/>
        <a:p>
          <a:endParaRPr lang="en-US"/>
        </a:p>
      </dgm:t>
    </dgm:pt>
    <dgm:pt modelId="{361A41F4-C5A5-4687-92AC-52E45DE01095}">
      <dgm:prSet custT="1"/>
      <dgm:spPr>
        <a:solidFill>
          <a:srgbClr val="00B050"/>
        </a:solidFill>
      </dgm:spPr>
      <dgm:t>
        <a:bodyPr/>
        <a:lstStyle/>
        <a:p>
          <a:pPr rtl="0"/>
          <a:r>
            <a:rPr lang="en-US" sz="1400" dirty="0" smtClean="0"/>
            <a:t>Manifest Destiny</a:t>
          </a:r>
          <a:endParaRPr lang="en-US" sz="1400" dirty="0"/>
        </a:p>
      </dgm:t>
    </dgm:pt>
    <dgm:pt modelId="{9B7455B7-DE82-430B-AC1B-08178368B595}" type="parTrans" cxnId="{8DDCBCDA-1C9F-49FC-8DB8-85C67C18B112}">
      <dgm:prSet/>
      <dgm:spPr/>
      <dgm:t>
        <a:bodyPr/>
        <a:lstStyle/>
        <a:p>
          <a:endParaRPr lang="en-US"/>
        </a:p>
      </dgm:t>
    </dgm:pt>
    <dgm:pt modelId="{38ECD53B-54D4-4DFC-8E66-89D5256924A6}" type="sibTrans" cxnId="{8DDCBCDA-1C9F-49FC-8DB8-85C67C18B112}">
      <dgm:prSet/>
      <dgm:spPr/>
      <dgm:t>
        <a:bodyPr/>
        <a:lstStyle/>
        <a:p>
          <a:endParaRPr lang="en-US"/>
        </a:p>
      </dgm:t>
    </dgm:pt>
    <dgm:pt modelId="{A0D93206-5504-449A-B366-E8E95816639D}">
      <dgm:prSet/>
      <dgm:spPr>
        <a:solidFill>
          <a:srgbClr val="00B050"/>
        </a:solidFill>
      </dgm:spPr>
      <dgm:t>
        <a:bodyPr/>
        <a:lstStyle/>
        <a:p>
          <a:pPr rtl="0"/>
          <a:r>
            <a:rPr lang="en-US" smtClean="0"/>
            <a:t>Mexican-American War</a:t>
          </a:r>
          <a:endParaRPr lang="en-US"/>
        </a:p>
      </dgm:t>
    </dgm:pt>
    <dgm:pt modelId="{7F08E5F1-F3FD-4945-8587-94543CA09971}" type="parTrans" cxnId="{6CC5DF0C-125E-463F-8C96-95D662F21D50}">
      <dgm:prSet/>
      <dgm:spPr/>
      <dgm:t>
        <a:bodyPr/>
        <a:lstStyle/>
        <a:p>
          <a:endParaRPr lang="en-US"/>
        </a:p>
      </dgm:t>
    </dgm:pt>
    <dgm:pt modelId="{DCCC97C3-FAAC-4B24-A152-53DBEF549793}" type="sibTrans" cxnId="{6CC5DF0C-125E-463F-8C96-95D662F21D50}">
      <dgm:prSet/>
      <dgm:spPr/>
      <dgm:t>
        <a:bodyPr/>
        <a:lstStyle/>
        <a:p>
          <a:endParaRPr lang="en-US"/>
        </a:p>
      </dgm:t>
    </dgm:pt>
    <dgm:pt modelId="{28BBD6ED-2FF3-49D2-B521-231FA4797079}">
      <dgm:prSet/>
      <dgm:spPr>
        <a:solidFill>
          <a:srgbClr val="00B050"/>
        </a:solidFill>
      </dgm:spPr>
      <dgm:t>
        <a:bodyPr/>
        <a:lstStyle/>
        <a:p>
          <a:pPr rtl="0"/>
          <a:r>
            <a:rPr lang="en-US" smtClean="0"/>
            <a:t>The Gold Rush</a:t>
          </a:r>
          <a:endParaRPr lang="en-US"/>
        </a:p>
      </dgm:t>
    </dgm:pt>
    <dgm:pt modelId="{B77282CE-D88D-40C7-A16B-5916BA905EF4}" type="parTrans" cxnId="{4DAC062F-E5C5-4006-99E9-4F6530859564}">
      <dgm:prSet/>
      <dgm:spPr/>
      <dgm:t>
        <a:bodyPr/>
        <a:lstStyle/>
        <a:p>
          <a:endParaRPr lang="en-US"/>
        </a:p>
      </dgm:t>
    </dgm:pt>
    <dgm:pt modelId="{F8852976-9E15-4654-B1A5-98D87C86E1B6}" type="sibTrans" cxnId="{4DAC062F-E5C5-4006-99E9-4F6530859564}">
      <dgm:prSet/>
      <dgm:spPr/>
      <dgm:t>
        <a:bodyPr/>
        <a:lstStyle/>
        <a:p>
          <a:endParaRPr lang="en-US"/>
        </a:p>
      </dgm:t>
    </dgm:pt>
    <dgm:pt modelId="{77FF2DBC-4744-49B7-9423-DDBACACE7960}" type="pres">
      <dgm:prSet presAssocID="{DF7C5620-16EE-4B95-A69F-65D2D4D28AAE}" presName="Name0" presStyleCnt="0">
        <dgm:presLayoutVars>
          <dgm:chPref val="1"/>
          <dgm:dir/>
          <dgm:animOne val="branch"/>
          <dgm:animLvl val="lvl"/>
          <dgm:resizeHandles val="exact"/>
        </dgm:presLayoutVars>
      </dgm:prSet>
      <dgm:spPr/>
    </dgm:pt>
    <dgm:pt modelId="{88CED530-8165-4CD4-BDC1-9998B3BB68AC}" type="pres">
      <dgm:prSet presAssocID="{24E97A54-6975-4DE6-87F8-9237776B9862}" presName="root1" presStyleCnt="0"/>
      <dgm:spPr/>
    </dgm:pt>
    <dgm:pt modelId="{419800DF-C7D6-4D46-997D-9DBA366D7757}" type="pres">
      <dgm:prSet presAssocID="{24E97A54-6975-4DE6-87F8-9237776B9862}" presName="LevelOneTextNode" presStyleLbl="node0" presStyleIdx="0" presStyleCnt="1" custScaleX="197473" custScaleY="265976" custLinFactX="-200000" custLinFactNeighborX="-289765" custLinFactNeighborY="-1580">
        <dgm:presLayoutVars>
          <dgm:chPref val="3"/>
        </dgm:presLayoutVars>
      </dgm:prSet>
      <dgm:spPr/>
    </dgm:pt>
    <dgm:pt modelId="{E5D14657-E10E-432A-88C5-73E60EEE1F5F}" type="pres">
      <dgm:prSet presAssocID="{24E97A54-6975-4DE6-87F8-9237776B9862}" presName="level2hierChild" presStyleCnt="0"/>
      <dgm:spPr/>
    </dgm:pt>
    <dgm:pt modelId="{ED73EBF1-A043-4745-81D8-763FEB5A1B3A}" type="pres">
      <dgm:prSet presAssocID="{9F88A28D-699B-425F-94B0-33351751D7DB}" presName="conn2-1" presStyleLbl="parChTrans1D2" presStyleIdx="0" presStyleCnt="6"/>
      <dgm:spPr/>
    </dgm:pt>
    <dgm:pt modelId="{52B2A8E8-6A22-4A8A-9B30-568A43CFA332}" type="pres">
      <dgm:prSet presAssocID="{9F88A28D-699B-425F-94B0-33351751D7DB}" presName="connTx" presStyleLbl="parChTrans1D2" presStyleIdx="0" presStyleCnt="6"/>
      <dgm:spPr/>
    </dgm:pt>
    <dgm:pt modelId="{CA082B2E-234A-4BA7-91B9-9F10FFDABF33}" type="pres">
      <dgm:prSet presAssocID="{36923378-776D-4EC0-A1C3-B86B1C9D95E8}" presName="root2" presStyleCnt="0"/>
      <dgm:spPr/>
    </dgm:pt>
    <dgm:pt modelId="{9E256F0C-8E2E-42CD-8F0E-255947030DF3}" type="pres">
      <dgm:prSet presAssocID="{36923378-776D-4EC0-A1C3-B86B1C9D95E8}" presName="LevelTwoTextNode" presStyleLbl="node2" presStyleIdx="0" presStyleCnt="6" custScaleX="114307" custScaleY="198688">
        <dgm:presLayoutVars>
          <dgm:chPref val="3"/>
        </dgm:presLayoutVars>
      </dgm:prSet>
      <dgm:spPr/>
    </dgm:pt>
    <dgm:pt modelId="{091D2609-1A77-457C-8302-873D0DD8BC70}" type="pres">
      <dgm:prSet presAssocID="{36923378-776D-4EC0-A1C3-B86B1C9D95E8}" presName="level3hierChild" presStyleCnt="0"/>
      <dgm:spPr/>
    </dgm:pt>
    <dgm:pt modelId="{B4F371CF-01DC-4F21-A929-A55C4836FF17}" type="pres">
      <dgm:prSet presAssocID="{42870C33-0795-48FC-BF9F-8DF0D8CB7EEA}" presName="conn2-1" presStyleLbl="parChTrans1D2" presStyleIdx="1" presStyleCnt="6"/>
      <dgm:spPr/>
    </dgm:pt>
    <dgm:pt modelId="{9957A76B-3D79-4A10-8BB9-BB018A7D7847}" type="pres">
      <dgm:prSet presAssocID="{42870C33-0795-48FC-BF9F-8DF0D8CB7EEA}" presName="connTx" presStyleLbl="parChTrans1D2" presStyleIdx="1" presStyleCnt="6"/>
      <dgm:spPr/>
    </dgm:pt>
    <dgm:pt modelId="{8B605E30-EF04-4180-8807-C3BE253840FD}" type="pres">
      <dgm:prSet presAssocID="{333C9E9A-089A-4FFF-87F5-ABBC5B9BEA37}" presName="root2" presStyleCnt="0"/>
      <dgm:spPr/>
    </dgm:pt>
    <dgm:pt modelId="{7E7AEFA4-FF2E-4A4F-AC36-8DD0819FBFAE}" type="pres">
      <dgm:prSet presAssocID="{333C9E9A-089A-4FFF-87F5-ABBC5B9BEA37}" presName="LevelTwoTextNode" presStyleLbl="node2" presStyleIdx="1" presStyleCnt="6" custScaleX="114307" custScaleY="198688">
        <dgm:presLayoutVars>
          <dgm:chPref val="3"/>
        </dgm:presLayoutVars>
      </dgm:prSet>
      <dgm:spPr/>
    </dgm:pt>
    <dgm:pt modelId="{161E260C-8196-4FFA-BA1C-CA2DDB43E71E}" type="pres">
      <dgm:prSet presAssocID="{333C9E9A-089A-4FFF-87F5-ABBC5B9BEA37}" presName="level3hierChild" presStyleCnt="0"/>
      <dgm:spPr/>
    </dgm:pt>
    <dgm:pt modelId="{D02C5312-160B-48B8-A8BF-122387693361}" type="pres">
      <dgm:prSet presAssocID="{DE2E272A-0DE9-421E-93F5-9EAB1F8C77EC}" presName="conn2-1" presStyleLbl="parChTrans1D3" presStyleIdx="0" presStyleCnt="11"/>
      <dgm:spPr/>
    </dgm:pt>
    <dgm:pt modelId="{1D1C61FE-C53D-42AD-B9D8-BF7DE4C4ABD9}" type="pres">
      <dgm:prSet presAssocID="{DE2E272A-0DE9-421E-93F5-9EAB1F8C77EC}" presName="connTx" presStyleLbl="parChTrans1D3" presStyleIdx="0" presStyleCnt="11"/>
      <dgm:spPr/>
    </dgm:pt>
    <dgm:pt modelId="{56E6A72D-7FFA-4300-B7C2-93C30D23DFF7}" type="pres">
      <dgm:prSet presAssocID="{606D8717-31E7-4BD2-9DFB-4D1631891B25}" presName="root2" presStyleCnt="0"/>
      <dgm:spPr/>
    </dgm:pt>
    <dgm:pt modelId="{09F967C5-AA16-4CA8-83D5-1F9BD1C2D240}" type="pres">
      <dgm:prSet presAssocID="{606D8717-31E7-4BD2-9DFB-4D1631891B25}" presName="LevelTwoTextNode" presStyleLbl="node3" presStyleIdx="0" presStyleCnt="11" custScaleX="140710" custLinFactNeighborX="66273">
        <dgm:presLayoutVars>
          <dgm:chPref val="3"/>
        </dgm:presLayoutVars>
      </dgm:prSet>
      <dgm:spPr/>
    </dgm:pt>
    <dgm:pt modelId="{7446AD3A-E29A-4855-8640-A7E60D818B5F}" type="pres">
      <dgm:prSet presAssocID="{606D8717-31E7-4BD2-9DFB-4D1631891B25}" presName="level3hierChild" presStyleCnt="0"/>
      <dgm:spPr/>
    </dgm:pt>
    <dgm:pt modelId="{579CB5DE-F5EA-4AF5-A89F-4CACA067E8B1}" type="pres">
      <dgm:prSet presAssocID="{AFC09E9C-2ACA-413A-B212-CE8B773CC1A3}" presName="conn2-1" presStyleLbl="parChTrans1D3" presStyleIdx="1" presStyleCnt="11"/>
      <dgm:spPr/>
    </dgm:pt>
    <dgm:pt modelId="{FF626003-9F92-4334-91BF-193FBC30FADA}" type="pres">
      <dgm:prSet presAssocID="{AFC09E9C-2ACA-413A-B212-CE8B773CC1A3}" presName="connTx" presStyleLbl="parChTrans1D3" presStyleIdx="1" presStyleCnt="11"/>
      <dgm:spPr/>
    </dgm:pt>
    <dgm:pt modelId="{DEC02153-234F-4DCD-9226-33B135A68F6E}" type="pres">
      <dgm:prSet presAssocID="{D3204643-1613-4307-B56A-9F1F14FD7440}" presName="root2" presStyleCnt="0"/>
      <dgm:spPr/>
    </dgm:pt>
    <dgm:pt modelId="{C23879B0-13B2-4EBF-9254-63DB423EC9E7}" type="pres">
      <dgm:prSet presAssocID="{D3204643-1613-4307-B56A-9F1F14FD7440}" presName="LevelTwoTextNode" presStyleLbl="node3" presStyleIdx="1" presStyleCnt="11" custScaleX="140710" custLinFactNeighborX="66273">
        <dgm:presLayoutVars>
          <dgm:chPref val="3"/>
        </dgm:presLayoutVars>
      </dgm:prSet>
      <dgm:spPr/>
    </dgm:pt>
    <dgm:pt modelId="{90E33CC3-6743-4A3E-8189-4EA798BE8C38}" type="pres">
      <dgm:prSet presAssocID="{D3204643-1613-4307-B56A-9F1F14FD7440}" presName="level3hierChild" presStyleCnt="0"/>
      <dgm:spPr/>
    </dgm:pt>
    <dgm:pt modelId="{FF17E70E-A533-4239-A6D2-F43007744A77}" type="pres">
      <dgm:prSet presAssocID="{DAFFC323-317F-41F2-AAB8-E8506D4F9ECB}" presName="conn2-1" presStyleLbl="parChTrans1D2" presStyleIdx="2" presStyleCnt="6"/>
      <dgm:spPr/>
    </dgm:pt>
    <dgm:pt modelId="{607C0AA6-2072-4064-B75C-40A374A89DCB}" type="pres">
      <dgm:prSet presAssocID="{DAFFC323-317F-41F2-AAB8-E8506D4F9ECB}" presName="connTx" presStyleLbl="parChTrans1D2" presStyleIdx="2" presStyleCnt="6"/>
      <dgm:spPr/>
    </dgm:pt>
    <dgm:pt modelId="{25A9883D-74EE-4827-A88C-E76F368927C3}" type="pres">
      <dgm:prSet presAssocID="{9765C8D9-6F3D-42AB-8F91-8AC10EAF4D61}" presName="root2" presStyleCnt="0"/>
      <dgm:spPr/>
    </dgm:pt>
    <dgm:pt modelId="{784739BA-403D-42D2-B346-588EAC5F4AE4}" type="pres">
      <dgm:prSet presAssocID="{9765C8D9-6F3D-42AB-8F91-8AC10EAF4D61}" presName="LevelTwoTextNode" presStyleLbl="node2" presStyleIdx="2" presStyleCnt="6" custScaleX="114307" custScaleY="198688">
        <dgm:presLayoutVars>
          <dgm:chPref val="3"/>
        </dgm:presLayoutVars>
      </dgm:prSet>
      <dgm:spPr/>
    </dgm:pt>
    <dgm:pt modelId="{8A6F2DDB-936C-4BB0-BB0D-DEF5FB59021F}" type="pres">
      <dgm:prSet presAssocID="{9765C8D9-6F3D-42AB-8F91-8AC10EAF4D61}" presName="level3hierChild" presStyleCnt="0"/>
      <dgm:spPr/>
    </dgm:pt>
    <dgm:pt modelId="{26A79D8A-EB8B-4440-AC41-DC52927185EA}" type="pres">
      <dgm:prSet presAssocID="{DA3D56AC-311A-4B38-A55C-C421CF2C2C92}" presName="conn2-1" presStyleLbl="parChTrans1D3" presStyleIdx="2" presStyleCnt="11"/>
      <dgm:spPr/>
    </dgm:pt>
    <dgm:pt modelId="{EB6F6835-6E04-489D-9443-FB22EE04756F}" type="pres">
      <dgm:prSet presAssocID="{DA3D56AC-311A-4B38-A55C-C421CF2C2C92}" presName="connTx" presStyleLbl="parChTrans1D3" presStyleIdx="2" presStyleCnt="11"/>
      <dgm:spPr/>
    </dgm:pt>
    <dgm:pt modelId="{A10EB4A9-A57B-47BA-8A20-E8D095864916}" type="pres">
      <dgm:prSet presAssocID="{D3E11B67-068A-4B70-BB68-EA676E113413}" presName="root2" presStyleCnt="0"/>
      <dgm:spPr/>
    </dgm:pt>
    <dgm:pt modelId="{351D4F17-B22E-4F62-8160-7C145F496FAC}" type="pres">
      <dgm:prSet presAssocID="{D3E11B67-068A-4B70-BB68-EA676E113413}" presName="LevelTwoTextNode" presStyleLbl="node3" presStyleIdx="2" presStyleCnt="11" custScaleX="140710" custLinFactNeighborX="66273">
        <dgm:presLayoutVars>
          <dgm:chPref val="3"/>
        </dgm:presLayoutVars>
      </dgm:prSet>
      <dgm:spPr/>
    </dgm:pt>
    <dgm:pt modelId="{E5853A72-01D8-4A5E-AF7E-9C01A7F30F92}" type="pres">
      <dgm:prSet presAssocID="{D3E11B67-068A-4B70-BB68-EA676E113413}" presName="level3hierChild" presStyleCnt="0"/>
      <dgm:spPr/>
    </dgm:pt>
    <dgm:pt modelId="{47CC9282-D635-4E7A-8F5C-4E50A104609A}" type="pres">
      <dgm:prSet presAssocID="{0ADB6DDD-E3EE-4186-97BB-CCF61E5378F9}" presName="conn2-1" presStyleLbl="parChTrans1D3" presStyleIdx="3" presStyleCnt="11"/>
      <dgm:spPr/>
    </dgm:pt>
    <dgm:pt modelId="{73371425-FB2D-4C6C-8E19-A4811FCC1FA2}" type="pres">
      <dgm:prSet presAssocID="{0ADB6DDD-E3EE-4186-97BB-CCF61E5378F9}" presName="connTx" presStyleLbl="parChTrans1D3" presStyleIdx="3" presStyleCnt="11"/>
      <dgm:spPr/>
    </dgm:pt>
    <dgm:pt modelId="{534C8442-5654-4511-9486-EDCCFC1EA6E7}" type="pres">
      <dgm:prSet presAssocID="{FC359CC9-2F5B-4545-9CF0-64843C59A484}" presName="root2" presStyleCnt="0"/>
      <dgm:spPr/>
    </dgm:pt>
    <dgm:pt modelId="{81A88162-5530-4460-93F9-2A4313DB3C8B}" type="pres">
      <dgm:prSet presAssocID="{FC359CC9-2F5B-4545-9CF0-64843C59A484}" presName="LevelTwoTextNode" presStyleLbl="node3" presStyleIdx="3" presStyleCnt="11" custScaleX="140710" custLinFactNeighborX="66273">
        <dgm:presLayoutVars>
          <dgm:chPref val="3"/>
        </dgm:presLayoutVars>
      </dgm:prSet>
      <dgm:spPr/>
    </dgm:pt>
    <dgm:pt modelId="{DACD6AF8-8FA5-4C48-AB2E-A14CE17DB2EE}" type="pres">
      <dgm:prSet presAssocID="{FC359CC9-2F5B-4545-9CF0-64843C59A484}" presName="level3hierChild" presStyleCnt="0"/>
      <dgm:spPr/>
    </dgm:pt>
    <dgm:pt modelId="{A7D8B87F-B3C8-40E1-A2B2-55112E3A771F}" type="pres">
      <dgm:prSet presAssocID="{026066B7-C2A2-4B57-8398-645D4D3E174C}" presName="conn2-1" presStyleLbl="parChTrans1D4" presStyleIdx="0" presStyleCnt="4"/>
      <dgm:spPr/>
    </dgm:pt>
    <dgm:pt modelId="{A85D1182-BCBC-42B7-BCB6-2168FC8A9396}" type="pres">
      <dgm:prSet presAssocID="{026066B7-C2A2-4B57-8398-645D4D3E174C}" presName="connTx" presStyleLbl="parChTrans1D4" presStyleIdx="0" presStyleCnt="4"/>
      <dgm:spPr/>
    </dgm:pt>
    <dgm:pt modelId="{FFB21E99-7585-42D4-9C15-0863076471F8}" type="pres">
      <dgm:prSet presAssocID="{A7162EA1-5FDA-43E5-8CAF-F500333FCCE4}" presName="root2" presStyleCnt="0"/>
      <dgm:spPr/>
    </dgm:pt>
    <dgm:pt modelId="{91FC6251-4684-49F1-A82B-F46AD75E7BC0}" type="pres">
      <dgm:prSet presAssocID="{A7162EA1-5FDA-43E5-8CAF-F500333FCCE4}" presName="LevelTwoTextNode" presStyleLbl="node4" presStyleIdx="0" presStyleCnt="4" custLinFactX="30860" custLinFactNeighborX="100000" custLinFactNeighborY="12257">
        <dgm:presLayoutVars>
          <dgm:chPref val="3"/>
        </dgm:presLayoutVars>
      </dgm:prSet>
      <dgm:spPr/>
    </dgm:pt>
    <dgm:pt modelId="{A766518A-E881-4D7C-B951-14D3E7C9842B}" type="pres">
      <dgm:prSet presAssocID="{A7162EA1-5FDA-43E5-8CAF-F500333FCCE4}" presName="level3hierChild" presStyleCnt="0"/>
      <dgm:spPr/>
    </dgm:pt>
    <dgm:pt modelId="{0654A240-1F17-47DF-8035-8D06A11C2727}" type="pres">
      <dgm:prSet presAssocID="{FFA6BBBE-CE3F-4A25-9D47-B57CB9FBB009}" presName="conn2-1" presStyleLbl="parChTrans1D4" presStyleIdx="1" presStyleCnt="4"/>
      <dgm:spPr/>
    </dgm:pt>
    <dgm:pt modelId="{8587D791-927A-44C2-BCA6-801A27F030A2}" type="pres">
      <dgm:prSet presAssocID="{FFA6BBBE-CE3F-4A25-9D47-B57CB9FBB009}" presName="connTx" presStyleLbl="parChTrans1D4" presStyleIdx="1" presStyleCnt="4"/>
      <dgm:spPr/>
    </dgm:pt>
    <dgm:pt modelId="{6EF4EA95-DC88-40CC-900C-07774409DF42}" type="pres">
      <dgm:prSet presAssocID="{054B8274-FD17-4884-A43A-D0B13E278221}" presName="root2" presStyleCnt="0"/>
      <dgm:spPr/>
    </dgm:pt>
    <dgm:pt modelId="{8785B8BD-58CA-4E5D-9A38-617DEE28596B}" type="pres">
      <dgm:prSet presAssocID="{054B8274-FD17-4884-A43A-D0B13E278221}" presName="LevelTwoTextNode" presStyleLbl="node4" presStyleIdx="1" presStyleCnt="4" custLinFactX="30860" custLinFactNeighborX="100000" custLinFactNeighborY="12257">
        <dgm:presLayoutVars>
          <dgm:chPref val="3"/>
        </dgm:presLayoutVars>
      </dgm:prSet>
      <dgm:spPr/>
    </dgm:pt>
    <dgm:pt modelId="{00FD240B-0803-4447-9DCC-6517E3D95B6C}" type="pres">
      <dgm:prSet presAssocID="{054B8274-FD17-4884-A43A-D0B13E278221}" presName="level3hierChild" presStyleCnt="0"/>
      <dgm:spPr/>
    </dgm:pt>
    <dgm:pt modelId="{DD75EA91-D3A7-4CDD-8139-64C9D16B9AC1}" type="pres">
      <dgm:prSet presAssocID="{F9684D49-AB19-468E-A02A-88E296DCA453}" presName="conn2-1" presStyleLbl="parChTrans1D4" presStyleIdx="2" presStyleCnt="4"/>
      <dgm:spPr/>
    </dgm:pt>
    <dgm:pt modelId="{91BEA59B-34D5-4D6E-8E5C-8080CC575B06}" type="pres">
      <dgm:prSet presAssocID="{F9684D49-AB19-468E-A02A-88E296DCA453}" presName="connTx" presStyleLbl="parChTrans1D4" presStyleIdx="2" presStyleCnt="4"/>
      <dgm:spPr/>
    </dgm:pt>
    <dgm:pt modelId="{EAE1695C-6BFF-4AC4-9887-71668215F248}" type="pres">
      <dgm:prSet presAssocID="{C7C08E20-B056-4DFB-82B4-E33E782A13B0}" presName="root2" presStyleCnt="0"/>
      <dgm:spPr/>
    </dgm:pt>
    <dgm:pt modelId="{F5D0153B-4CB9-43CE-BB4B-EB121F091A81}" type="pres">
      <dgm:prSet presAssocID="{C7C08E20-B056-4DFB-82B4-E33E782A13B0}" presName="LevelTwoTextNode" presStyleLbl="node4" presStyleIdx="2" presStyleCnt="4" custLinFactX="30860" custLinFactNeighborX="100000" custLinFactNeighborY="12257">
        <dgm:presLayoutVars>
          <dgm:chPref val="3"/>
        </dgm:presLayoutVars>
      </dgm:prSet>
      <dgm:spPr/>
    </dgm:pt>
    <dgm:pt modelId="{39FA390E-C560-4C6F-B247-9E061C5D4DDE}" type="pres">
      <dgm:prSet presAssocID="{C7C08E20-B056-4DFB-82B4-E33E782A13B0}" presName="level3hierChild" presStyleCnt="0"/>
      <dgm:spPr/>
    </dgm:pt>
    <dgm:pt modelId="{E0F73562-71A8-4859-A2BC-9DFB61392808}" type="pres">
      <dgm:prSet presAssocID="{F420D9C1-AF3A-40C5-BDB1-8EB4E613BB7C}" presName="conn2-1" presStyleLbl="parChTrans1D4" presStyleIdx="3" presStyleCnt="4"/>
      <dgm:spPr/>
    </dgm:pt>
    <dgm:pt modelId="{4E60B457-3D4C-41A4-8102-7029BCEE57F5}" type="pres">
      <dgm:prSet presAssocID="{F420D9C1-AF3A-40C5-BDB1-8EB4E613BB7C}" presName="connTx" presStyleLbl="parChTrans1D4" presStyleIdx="3" presStyleCnt="4"/>
      <dgm:spPr/>
    </dgm:pt>
    <dgm:pt modelId="{22FAFE42-1637-4358-B07A-C6760DEDEF32}" type="pres">
      <dgm:prSet presAssocID="{63CAE713-B052-494D-B115-6BD59EE6D83D}" presName="root2" presStyleCnt="0"/>
      <dgm:spPr/>
    </dgm:pt>
    <dgm:pt modelId="{CCBE9562-C4F1-43B5-9866-D6AAEC02C714}" type="pres">
      <dgm:prSet presAssocID="{63CAE713-B052-494D-B115-6BD59EE6D83D}" presName="LevelTwoTextNode" presStyleLbl="node4" presStyleIdx="3" presStyleCnt="4" custLinFactX="30860" custLinFactNeighborX="100000" custLinFactNeighborY="12257">
        <dgm:presLayoutVars>
          <dgm:chPref val="3"/>
        </dgm:presLayoutVars>
      </dgm:prSet>
      <dgm:spPr/>
    </dgm:pt>
    <dgm:pt modelId="{4A7058B8-2826-4B11-9E94-8CD8997A17E6}" type="pres">
      <dgm:prSet presAssocID="{63CAE713-B052-494D-B115-6BD59EE6D83D}" presName="level3hierChild" presStyleCnt="0"/>
      <dgm:spPr/>
    </dgm:pt>
    <dgm:pt modelId="{97D84888-FBC1-40B5-82FF-926AB89A1883}" type="pres">
      <dgm:prSet presAssocID="{1C496249-C8FA-4C25-AE16-162738E379FF}" presName="conn2-1" presStyleLbl="parChTrans1D2" presStyleIdx="3" presStyleCnt="6"/>
      <dgm:spPr/>
    </dgm:pt>
    <dgm:pt modelId="{C88CC1AD-DBD1-4001-8723-6255AA23D97A}" type="pres">
      <dgm:prSet presAssocID="{1C496249-C8FA-4C25-AE16-162738E379FF}" presName="connTx" presStyleLbl="parChTrans1D2" presStyleIdx="3" presStyleCnt="6"/>
      <dgm:spPr/>
    </dgm:pt>
    <dgm:pt modelId="{3D831475-1978-40F3-84A6-46A4C0AF1F9C}" type="pres">
      <dgm:prSet presAssocID="{6D4699D4-3ECC-455E-9939-E2D720DC0F43}" presName="root2" presStyleCnt="0"/>
      <dgm:spPr/>
    </dgm:pt>
    <dgm:pt modelId="{35A3E86A-8D7C-482A-94B2-F004CB0F3D2F}" type="pres">
      <dgm:prSet presAssocID="{6D4699D4-3ECC-455E-9939-E2D720DC0F43}" presName="LevelTwoTextNode" presStyleLbl="node2" presStyleIdx="3" presStyleCnt="6" custScaleX="114307" custScaleY="198688">
        <dgm:presLayoutVars>
          <dgm:chPref val="3"/>
        </dgm:presLayoutVars>
      </dgm:prSet>
      <dgm:spPr/>
    </dgm:pt>
    <dgm:pt modelId="{420B8902-6DA3-4411-B466-E5D6ACB854F7}" type="pres">
      <dgm:prSet presAssocID="{6D4699D4-3ECC-455E-9939-E2D720DC0F43}" presName="level3hierChild" presStyleCnt="0"/>
      <dgm:spPr/>
    </dgm:pt>
    <dgm:pt modelId="{3786748B-9DE1-4BF4-929A-7D639CF20B78}" type="pres">
      <dgm:prSet presAssocID="{445813E0-6FDA-463F-96BA-BFA4604F532D}" presName="conn2-1" presStyleLbl="parChTrans1D3" presStyleIdx="4" presStyleCnt="11"/>
      <dgm:spPr/>
    </dgm:pt>
    <dgm:pt modelId="{F71993E3-E630-4507-A667-494001DFF633}" type="pres">
      <dgm:prSet presAssocID="{445813E0-6FDA-463F-96BA-BFA4604F532D}" presName="connTx" presStyleLbl="parChTrans1D3" presStyleIdx="4" presStyleCnt="11"/>
      <dgm:spPr/>
    </dgm:pt>
    <dgm:pt modelId="{23DD9A78-A4D1-4130-AD04-EE5DC6DF13B2}" type="pres">
      <dgm:prSet presAssocID="{54783300-1CD8-4F9F-B815-721167B8A32E}" presName="root2" presStyleCnt="0"/>
      <dgm:spPr/>
    </dgm:pt>
    <dgm:pt modelId="{5FFD3ED0-43C1-4252-834E-09D23A631066}" type="pres">
      <dgm:prSet presAssocID="{54783300-1CD8-4F9F-B815-721167B8A32E}" presName="LevelTwoTextNode" presStyleLbl="node3" presStyleIdx="4" presStyleCnt="11" custScaleX="140710" custLinFactNeighborX="66273">
        <dgm:presLayoutVars>
          <dgm:chPref val="3"/>
        </dgm:presLayoutVars>
      </dgm:prSet>
      <dgm:spPr/>
    </dgm:pt>
    <dgm:pt modelId="{7D942D85-F283-4C47-8211-564C145B90F8}" type="pres">
      <dgm:prSet presAssocID="{54783300-1CD8-4F9F-B815-721167B8A32E}" presName="level3hierChild" presStyleCnt="0"/>
      <dgm:spPr/>
    </dgm:pt>
    <dgm:pt modelId="{1485EBEC-9390-46F7-828D-4C06BBB38D85}" type="pres">
      <dgm:prSet presAssocID="{1D5A72EF-BB4F-47C0-B5D4-626C3B3B86D9}" presName="conn2-1" presStyleLbl="parChTrans1D3" presStyleIdx="5" presStyleCnt="11"/>
      <dgm:spPr/>
    </dgm:pt>
    <dgm:pt modelId="{AC0E8EDC-95D1-4151-9A62-EFD5D0437EAF}" type="pres">
      <dgm:prSet presAssocID="{1D5A72EF-BB4F-47C0-B5D4-626C3B3B86D9}" presName="connTx" presStyleLbl="parChTrans1D3" presStyleIdx="5" presStyleCnt="11"/>
      <dgm:spPr/>
    </dgm:pt>
    <dgm:pt modelId="{14EC67C6-558C-432D-ACB6-2DBD14BF1463}" type="pres">
      <dgm:prSet presAssocID="{375571BC-2958-4239-84F8-30ED1FEB1670}" presName="root2" presStyleCnt="0"/>
      <dgm:spPr/>
    </dgm:pt>
    <dgm:pt modelId="{7492EA5C-D017-4A04-B986-BEED6F74EDB3}" type="pres">
      <dgm:prSet presAssocID="{375571BC-2958-4239-84F8-30ED1FEB1670}" presName="LevelTwoTextNode" presStyleLbl="node3" presStyleIdx="5" presStyleCnt="11" custScaleX="140710" custLinFactNeighborX="66273">
        <dgm:presLayoutVars>
          <dgm:chPref val="3"/>
        </dgm:presLayoutVars>
      </dgm:prSet>
      <dgm:spPr/>
    </dgm:pt>
    <dgm:pt modelId="{58C7E092-BA47-47FB-97FD-5DE1933B26BF}" type="pres">
      <dgm:prSet presAssocID="{375571BC-2958-4239-84F8-30ED1FEB1670}" presName="level3hierChild" presStyleCnt="0"/>
      <dgm:spPr/>
    </dgm:pt>
    <dgm:pt modelId="{D3B7EF07-BF79-40B2-BDDA-81F48C6C7539}" type="pres">
      <dgm:prSet presAssocID="{AAA5FB43-62F3-4AFD-A719-529435E47365}" presName="conn2-1" presStyleLbl="parChTrans1D3" presStyleIdx="6" presStyleCnt="11"/>
      <dgm:spPr/>
    </dgm:pt>
    <dgm:pt modelId="{97C69D78-7DFF-48E1-8A53-D58C4F563B67}" type="pres">
      <dgm:prSet presAssocID="{AAA5FB43-62F3-4AFD-A719-529435E47365}" presName="connTx" presStyleLbl="parChTrans1D3" presStyleIdx="6" presStyleCnt="11"/>
      <dgm:spPr/>
    </dgm:pt>
    <dgm:pt modelId="{1B6CF57E-92DA-4CC8-9490-1C7CBE7FEBFF}" type="pres">
      <dgm:prSet presAssocID="{E7ABD245-FE85-4BB6-B3C9-0FD5688AC8E4}" presName="root2" presStyleCnt="0"/>
      <dgm:spPr/>
    </dgm:pt>
    <dgm:pt modelId="{EAE4CC69-05C4-4C4D-A3AD-C0ED75D4D34C}" type="pres">
      <dgm:prSet presAssocID="{E7ABD245-FE85-4BB6-B3C9-0FD5688AC8E4}" presName="LevelTwoTextNode" presStyleLbl="node3" presStyleIdx="6" presStyleCnt="11" custScaleX="140710" custLinFactNeighborX="66273">
        <dgm:presLayoutVars>
          <dgm:chPref val="3"/>
        </dgm:presLayoutVars>
      </dgm:prSet>
      <dgm:spPr/>
    </dgm:pt>
    <dgm:pt modelId="{F8426E61-6A3B-4637-B2AC-983D2E67BAE9}" type="pres">
      <dgm:prSet presAssocID="{E7ABD245-FE85-4BB6-B3C9-0FD5688AC8E4}" presName="level3hierChild" presStyleCnt="0"/>
      <dgm:spPr/>
    </dgm:pt>
    <dgm:pt modelId="{FF034EF2-6711-4A41-B6A1-D02714F5CBA9}" type="pres">
      <dgm:prSet presAssocID="{390CCFA1-E0E4-471F-AAE5-1783DA621679}" presName="conn2-1" presStyleLbl="parChTrans1D2" presStyleIdx="4" presStyleCnt="6"/>
      <dgm:spPr/>
    </dgm:pt>
    <dgm:pt modelId="{CDB62FA4-6110-48B5-B06E-949189963383}" type="pres">
      <dgm:prSet presAssocID="{390CCFA1-E0E4-471F-AAE5-1783DA621679}" presName="connTx" presStyleLbl="parChTrans1D2" presStyleIdx="4" presStyleCnt="6"/>
      <dgm:spPr/>
    </dgm:pt>
    <dgm:pt modelId="{C0E5B113-8526-4C80-BE59-FF9C9F171EC3}" type="pres">
      <dgm:prSet presAssocID="{58A9A769-C02D-48D0-92B5-C3EA030F3AEC}" presName="root2" presStyleCnt="0"/>
      <dgm:spPr/>
    </dgm:pt>
    <dgm:pt modelId="{A2E5B889-C972-488B-89DA-06A8E3A3C6F0}" type="pres">
      <dgm:prSet presAssocID="{58A9A769-C02D-48D0-92B5-C3EA030F3AEC}" presName="LevelTwoTextNode" presStyleLbl="node2" presStyleIdx="4" presStyleCnt="6" custScaleX="114307" custScaleY="198688">
        <dgm:presLayoutVars>
          <dgm:chPref val="3"/>
        </dgm:presLayoutVars>
      </dgm:prSet>
      <dgm:spPr/>
    </dgm:pt>
    <dgm:pt modelId="{35BAE2BC-2CA6-4927-9DBE-A3A84F1C1B6C}" type="pres">
      <dgm:prSet presAssocID="{58A9A769-C02D-48D0-92B5-C3EA030F3AEC}" presName="level3hierChild" presStyleCnt="0"/>
      <dgm:spPr/>
    </dgm:pt>
    <dgm:pt modelId="{BDC66464-DB90-4BC1-84BC-BCC0D1508115}" type="pres">
      <dgm:prSet presAssocID="{A0287D3B-DAAD-405F-8BBC-A25F4CED1775}" presName="conn2-1" presStyleLbl="parChTrans1D3" presStyleIdx="7" presStyleCnt="11"/>
      <dgm:spPr/>
    </dgm:pt>
    <dgm:pt modelId="{12BC828B-E963-40A4-ADAA-ECD570431172}" type="pres">
      <dgm:prSet presAssocID="{A0287D3B-DAAD-405F-8BBC-A25F4CED1775}" presName="connTx" presStyleLbl="parChTrans1D3" presStyleIdx="7" presStyleCnt="11"/>
      <dgm:spPr/>
    </dgm:pt>
    <dgm:pt modelId="{A7A79EF8-F1C0-4DB4-99C3-238C8DC9583E}" type="pres">
      <dgm:prSet presAssocID="{6C619C41-2968-467D-9FD1-FBCE377E02FB}" presName="root2" presStyleCnt="0"/>
      <dgm:spPr/>
    </dgm:pt>
    <dgm:pt modelId="{C14383E5-BC28-4018-A97B-FB869E149A8C}" type="pres">
      <dgm:prSet presAssocID="{6C619C41-2968-467D-9FD1-FBCE377E02FB}" presName="LevelTwoTextNode" presStyleLbl="node3" presStyleIdx="7" presStyleCnt="11" custScaleX="140710" custLinFactNeighborX="66273">
        <dgm:presLayoutVars>
          <dgm:chPref val="3"/>
        </dgm:presLayoutVars>
      </dgm:prSet>
      <dgm:spPr/>
    </dgm:pt>
    <dgm:pt modelId="{AA59410E-C7E3-4470-AC0C-DA8EA717525C}" type="pres">
      <dgm:prSet presAssocID="{6C619C41-2968-467D-9FD1-FBCE377E02FB}" presName="level3hierChild" presStyleCnt="0"/>
      <dgm:spPr/>
    </dgm:pt>
    <dgm:pt modelId="{9D818D2F-1568-465D-ADD2-D4E38619D311}" type="pres">
      <dgm:prSet presAssocID="{18F1A038-EA29-4D91-A237-1C82317B5A1B}" presName="conn2-1" presStyleLbl="parChTrans1D3" presStyleIdx="8" presStyleCnt="11"/>
      <dgm:spPr/>
    </dgm:pt>
    <dgm:pt modelId="{3765FFAE-A865-4A10-8C1D-E682161D0F34}" type="pres">
      <dgm:prSet presAssocID="{18F1A038-EA29-4D91-A237-1C82317B5A1B}" presName="connTx" presStyleLbl="parChTrans1D3" presStyleIdx="8" presStyleCnt="11"/>
      <dgm:spPr/>
    </dgm:pt>
    <dgm:pt modelId="{2D09A890-0AC3-4E0F-8558-6D4A12B06565}" type="pres">
      <dgm:prSet presAssocID="{984C3311-11A1-487C-AF64-323170D2F5FF}" presName="root2" presStyleCnt="0"/>
      <dgm:spPr/>
    </dgm:pt>
    <dgm:pt modelId="{B1998835-DFE7-4B86-8297-BD65FA9DB2B3}" type="pres">
      <dgm:prSet presAssocID="{984C3311-11A1-487C-AF64-323170D2F5FF}" presName="LevelTwoTextNode" presStyleLbl="node3" presStyleIdx="8" presStyleCnt="11" custScaleX="140710" custLinFactNeighborX="66273">
        <dgm:presLayoutVars>
          <dgm:chPref val="3"/>
        </dgm:presLayoutVars>
      </dgm:prSet>
      <dgm:spPr/>
    </dgm:pt>
    <dgm:pt modelId="{0B7AC035-92D0-4D34-A55B-64C8C75248C4}" type="pres">
      <dgm:prSet presAssocID="{984C3311-11A1-487C-AF64-323170D2F5FF}" presName="level3hierChild" presStyleCnt="0"/>
      <dgm:spPr/>
    </dgm:pt>
    <dgm:pt modelId="{9255442C-E799-4206-9A7A-1280470EDF72}" type="pres">
      <dgm:prSet presAssocID="{9B7455B7-DE82-430B-AC1B-08178368B595}" presName="conn2-1" presStyleLbl="parChTrans1D2" presStyleIdx="5" presStyleCnt="6"/>
      <dgm:spPr/>
    </dgm:pt>
    <dgm:pt modelId="{FDC8F648-D6F1-4E22-8803-BE9DDC1D5CB8}" type="pres">
      <dgm:prSet presAssocID="{9B7455B7-DE82-430B-AC1B-08178368B595}" presName="connTx" presStyleLbl="parChTrans1D2" presStyleIdx="5" presStyleCnt="6"/>
      <dgm:spPr/>
    </dgm:pt>
    <dgm:pt modelId="{7C7A29BF-CD63-4799-BC24-81DF4E736F4D}" type="pres">
      <dgm:prSet presAssocID="{361A41F4-C5A5-4687-92AC-52E45DE01095}" presName="root2" presStyleCnt="0"/>
      <dgm:spPr/>
    </dgm:pt>
    <dgm:pt modelId="{D6B3CE7D-CCF6-41C3-BCF1-E23FD6A3536B}" type="pres">
      <dgm:prSet presAssocID="{361A41F4-C5A5-4687-92AC-52E45DE01095}" presName="LevelTwoTextNode" presStyleLbl="node2" presStyleIdx="5" presStyleCnt="6" custScaleX="114307" custScaleY="198688">
        <dgm:presLayoutVars>
          <dgm:chPref val="3"/>
        </dgm:presLayoutVars>
      </dgm:prSet>
      <dgm:spPr/>
    </dgm:pt>
    <dgm:pt modelId="{F041F2FF-7781-443C-91A4-5C08F72B8E5B}" type="pres">
      <dgm:prSet presAssocID="{361A41F4-C5A5-4687-92AC-52E45DE01095}" presName="level3hierChild" presStyleCnt="0"/>
      <dgm:spPr/>
    </dgm:pt>
    <dgm:pt modelId="{CCD43BFD-4298-4514-9FD4-11C423E9B8A7}" type="pres">
      <dgm:prSet presAssocID="{7F08E5F1-F3FD-4945-8587-94543CA09971}" presName="conn2-1" presStyleLbl="parChTrans1D3" presStyleIdx="9" presStyleCnt="11"/>
      <dgm:spPr/>
    </dgm:pt>
    <dgm:pt modelId="{C3BB2897-8D78-4267-B6C6-457108C2866B}" type="pres">
      <dgm:prSet presAssocID="{7F08E5F1-F3FD-4945-8587-94543CA09971}" presName="connTx" presStyleLbl="parChTrans1D3" presStyleIdx="9" presStyleCnt="11"/>
      <dgm:spPr/>
    </dgm:pt>
    <dgm:pt modelId="{4ECABAEB-9E5D-4887-A2AF-1B10F8531571}" type="pres">
      <dgm:prSet presAssocID="{A0D93206-5504-449A-B366-E8E95816639D}" presName="root2" presStyleCnt="0"/>
      <dgm:spPr/>
    </dgm:pt>
    <dgm:pt modelId="{9D4A145A-8087-49BE-AAEC-D2CA13B6C467}" type="pres">
      <dgm:prSet presAssocID="{A0D93206-5504-449A-B366-E8E95816639D}" presName="LevelTwoTextNode" presStyleLbl="node3" presStyleIdx="9" presStyleCnt="11" custScaleX="140710" custLinFactNeighborX="66273">
        <dgm:presLayoutVars>
          <dgm:chPref val="3"/>
        </dgm:presLayoutVars>
      </dgm:prSet>
      <dgm:spPr/>
    </dgm:pt>
    <dgm:pt modelId="{D4F232B9-4A23-46AA-9869-7001A9444392}" type="pres">
      <dgm:prSet presAssocID="{A0D93206-5504-449A-B366-E8E95816639D}" presName="level3hierChild" presStyleCnt="0"/>
      <dgm:spPr/>
    </dgm:pt>
    <dgm:pt modelId="{00956710-4DD7-4BAD-8DD4-EB6F2FF91E20}" type="pres">
      <dgm:prSet presAssocID="{B77282CE-D88D-40C7-A16B-5916BA905EF4}" presName="conn2-1" presStyleLbl="parChTrans1D3" presStyleIdx="10" presStyleCnt="11"/>
      <dgm:spPr/>
    </dgm:pt>
    <dgm:pt modelId="{9EE9A3C4-EABB-486D-822F-719357F487F7}" type="pres">
      <dgm:prSet presAssocID="{B77282CE-D88D-40C7-A16B-5916BA905EF4}" presName="connTx" presStyleLbl="parChTrans1D3" presStyleIdx="10" presStyleCnt="11"/>
      <dgm:spPr/>
    </dgm:pt>
    <dgm:pt modelId="{47F2B839-8221-4028-957A-F9086343C3EB}" type="pres">
      <dgm:prSet presAssocID="{28BBD6ED-2FF3-49D2-B521-231FA4797079}" presName="root2" presStyleCnt="0"/>
      <dgm:spPr/>
    </dgm:pt>
    <dgm:pt modelId="{44B51EB3-4E20-4CC9-9522-36952A0C167F}" type="pres">
      <dgm:prSet presAssocID="{28BBD6ED-2FF3-49D2-B521-231FA4797079}" presName="LevelTwoTextNode" presStyleLbl="node3" presStyleIdx="10" presStyleCnt="11" custScaleX="140710" custLinFactNeighborX="66273">
        <dgm:presLayoutVars>
          <dgm:chPref val="3"/>
        </dgm:presLayoutVars>
      </dgm:prSet>
      <dgm:spPr/>
    </dgm:pt>
    <dgm:pt modelId="{4F704E5D-B6F6-4D86-8A5D-F818583557A1}" type="pres">
      <dgm:prSet presAssocID="{28BBD6ED-2FF3-49D2-B521-231FA4797079}" presName="level3hierChild" presStyleCnt="0"/>
      <dgm:spPr/>
    </dgm:pt>
  </dgm:ptLst>
  <dgm:cxnLst>
    <dgm:cxn modelId="{B05954F9-CE8B-4F90-9680-F8FD734D4A3F}" type="presOf" srcId="{1D5A72EF-BB4F-47C0-B5D4-626C3B3B86D9}" destId="{AC0E8EDC-95D1-4151-9A62-EFD5D0437EAF}" srcOrd="1" destOrd="0" presId="urn:microsoft.com/office/officeart/2008/layout/HorizontalMultiLevelHierarchy"/>
    <dgm:cxn modelId="{34D63531-E6AC-4AB2-9125-42F401E41369}" type="presOf" srcId="{DAFFC323-317F-41F2-AAB8-E8506D4F9ECB}" destId="{607C0AA6-2072-4064-B75C-40A374A89DCB}" srcOrd="1" destOrd="0" presId="urn:microsoft.com/office/officeart/2008/layout/HorizontalMultiLevelHierarchy"/>
    <dgm:cxn modelId="{C2986000-D3D6-4EE6-A838-4EAEBA011BA4}" srcId="{9765C8D9-6F3D-42AB-8F91-8AC10EAF4D61}" destId="{FC359CC9-2F5B-4545-9CF0-64843C59A484}" srcOrd="1" destOrd="0" parTransId="{0ADB6DDD-E3EE-4186-97BB-CCF61E5378F9}" sibTransId="{70F916E3-168B-4BE3-8D4F-2E4739F7842D}"/>
    <dgm:cxn modelId="{B3DA0727-4522-43D1-B563-520E7592A9CB}" type="presOf" srcId="{0ADB6DDD-E3EE-4186-97BB-CCF61E5378F9}" destId="{47CC9282-D635-4E7A-8F5C-4E50A104609A}" srcOrd="0" destOrd="0" presId="urn:microsoft.com/office/officeart/2008/layout/HorizontalMultiLevelHierarchy"/>
    <dgm:cxn modelId="{CA52EDAE-A29A-464D-98B7-2B70903538AE}" srcId="{333C9E9A-089A-4FFF-87F5-ABBC5B9BEA37}" destId="{606D8717-31E7-4BD2-9DFB-4D1631891B25}" srcOrd="0" destOrd="0" parTransId="{DE2E272A-0DE9-421E-93F5-9EAB1F8C77EC}" sibTransId="{361F4057-BBC9-46E8-B3AC-60BAFBD055D8}"/>
    <dgm:cxn modelId="{BB057F57-BC8F-4038-9FCC-719E75453BA8}" type="presOf" srcId="{333C9E9A-089A-4FFF-87F5-ABBC5B9BEA37}" destId="{7E7AEFA4-FF2E-4A4F-AC36-8DD0819FBFAE}" srcOrd="0" destOrd="0" presId="urn:microsoft.com/office/officeart/2008/layout/HorizontalMultiLevelHierarchy"/>
    <dgm:cxn modelId="{E0B42032-C60B-4B03-8711-C673ADD8A37E}" type="presOf" srcId="{FFA6BBBE-CE3F-4A25-9D47-B57CB9FBB009}" destId="{8587D791-927A-44C2-BCA6-801A27F030A2}" srcOrd="1" destOrd="0" presId="urn:microsoft.com/office/officeart/2008/layout/HorizontalMultiLevelHierarchy"/>
    <dgm:cxn modelId="{AADF5133-7145-4FF4-BE18-E152A637E911}" type="presOf" srcId="{1D5A72EF-BB4F-47C0-B5D4-626C3B3B86D9}" destId="{1485EBEC-9390-46F7-828D-4C06BBB38D85}" srcOrd="0" destOrd="0" presId="urn:microsoft.com/office/officeart/2008/layout/HorizontalMultiLevelHierarchy"/>
    <dgm:cxn modelId="{E06F3A4C-04E9-4BFB-AB66-E32C7252A11A}" type="presOf" srcId="{026066B7-C2A2-4B57-8398-645D4D3E174C}" destId="{A85D1182-BCBC-42B7-BCB6-2168FC8A9396}" srcOrd="1" destOrd="0" presId="urn:microsoft.com/office/officeart/2008/layout/HorizontalMultiLevelHierarchy"/>
    <dgm:cxn modelId="{BC2D8CE4-A136-4FAD-9E7F-234D54CF592C}" type="presOf" srcId="{6C619C41-2968-467D-9FD1-FBCE377E02FB}" destId="{C14383E5-BC28-4018-A97B-FB869E149A8C}" srcOrd="0" destOrd="0" presId="urn:microsoft.com/office/officeart/2008/layout/HorizontalMultiLevelHierarchy"/>
    <dgm:cxn modelId="{ECDCA9B9-D565-47BC-A97E-257EBB7F84D0}" type="presOf" srcId="{DE2E272A-0DE9-421E-93F5-9EAB1F8C77EC}" destId="{1D1C61FE-C53D-42AD-B9D8-BF7DE4C4ABD9}" srcOrd="1" destOrd="0" presId="urn:microsoft.com/office/officeart/2008/layout/HorizontalMultiLevelHierarchy"/>
    <dgm:cxn modelId="{D7CD0C74-6872-480D-A76B-A36006DF1436}" type="presOf" srcId="{D3E11B67-068A-4B70-BB68-EA676E113413}" destId="{351D4F17-B22E-4F62-8160-7C145F496FAC}" srcOrd="0" destOrd="0" presId="urn:microsoft.com/office/officeart/2008/layout/HorizontalMultiLevelHierarchy"/>
    <dgm:cxn modelId="{04CC8913-A6AB-48E9-BCAF-E11ED1F3896C}" srcId="{333C9E9A-089A-4FFF-87F5-ABBC5B9BEA37}" destId="{D3204643-1613-4307-B56A-9F1F14FD7440}" srcOrd="1" destOrd="0" parTransId="{AFC09E9C-2ACA-413A-B212-CE8B773CC1A3}" sibTransId="{BE5222C8-C29A-48CB-8F02-468C4CA5C777}"/>
    <dgm:cxn modelId="{133603FF-0F31-4076-8623-AC450AB8BE69}" srcId="{FC359CC9-2F5B-4545-9CF0-64843C59A484}" destId="{63CAE713-B052-494D-B115-6BD59EE6D83D}" srcOrd="3" destOrd="0" parTransId="{F420D9C1-AF3A-40C5-BDB1-8EB4E613BB7C}" sibTransId="{A8FD2EB0-D91C-41DC-A574-FAE56990628B}"/>
    <dgm:cxn modelId="{AC63E20F-A1A2-44CC-8CFA-35148E437B66}" srcId="{24E97A54-6975-4DE6-87F8-9237776B9862}" destId="{333C9E9A-089A-4FFF-87F5-ABBC5B9BEA37}" srcOrd="1" destOrd="0" parTransId="{42870C33-0795-48FC-BF9F-8DF0D8CB7EEA}" sibTransId="{3E5B051B-7B0D-4FA0-98DC-54304BB189FD}"/>
    <dgm:cxn modelId="{4AA5D211-9D42-49F0-B816-E51E4A6A14B9}" type="presOf" srcId="{D3204643-1613-4307-B56A-9F1F14FD7440}" destId="{C23879B0-13B2-4EBF-9254-63DB423EC9E7}" srcOrd="0" destOrd="0" presId="urn:microsoft.com/office/officeart/2008/layout/HorizontalMultiLevelHierarchy"/>
    <dgm:cxn modelId="{2886F3AB-68D8-49A2-A718-4ABD9F02AB2E}" type="presOf" srcId="{A0287D3B-DAAD-405F-8BBC-A25F4CED1775}" destId="{12BC828B-E963-40A4-ADAA-ECD570431172}" srcOrd="1" destOrd="0" presId="urn:microsoft.com/office/officeart/2008/layout/HorizontalMultiLevelHierarchy"/>
    <dgm:cxn modelId="{637BA34C-06E6-4470-8FB1-64B3F7F53CBC}" type="presOf" srcId="{C7C08E20-B056-4DFB-82B4-E33E782A13B0}" destId="{F5D0153B-4CB9-43CE-BB4B-EB121F091A81}" srcOrd="0" destOrd="0" presId="urn:microsoft.com/office/officeart/2008/layout/HorizontalMultiLevelHierarchy"/>
    <dgm:cxn modelId="{568ABD32-A3F6-4831-93EB-AE1C4BCF094A}" srcId="{FC359CC9-2F5B-4545-9CF0-64843C59A484}" destId="{C7C08E20-B056-4DFB-82B4-E33E782A13B0}" srcOrd="2" destOrd="0" parTransId="{F9684D49-AB19-468E-A02A-88E296DCA453}" sibTransId="{704101C6-EF49-49EB-B015-D19959111BF6}"/>
    <dgm:cxn modelId="{0A4F3CE5-54F5-4D34-9946-FEA043437AD8}" srcId="{6D4699D4-3ECC-455E-9939-E2D720DC0F43}" destId="{375571BC-2958-4239-84F8-30ED1FEB1670}" srcOrd="1" destOrd="0" parTransId="{1D5A72EF-BB4F-47C0-B5D4-626C3B3B86D9}" sibTransId="{0FC9C357-8A43-4A51-B081-AE8617AD15AD}"/>
    <dgm:cxn modelId="{9A3E5478-066A-4364-90FD-B49AD338F94E}" type="presOf" srcId="{DAFFC323-317F-41F2-AAB8-E8506D4F9ECB}" destId="{FF17E70E-A533-4239-A6D2-F43007744A77}" srcOrd="0" destOrd="0" presId="urn:microsoft.com/office/officeart/2008/layout/HorizontalMultiLevelHierarchy"/>
    <dgm:cxn modelId="{74B12AD6-28A5-4B42-92B0-AF419F515B7E}" type="presOf" srcId="{DA3D56AC-311A-4B38-A55C-C421CF2C2C92}" destId="{26A79D8A-EB8B-4440-AC41-DC52927185EA}" srcOrd="0" destOrd="0" presId="urn:microsoft.com/office/officeart/2008/layout/HorizontalMultiLevelHierarchy"/>
    <dgm:cxn modelId="{E2838B69-E845-42E5-8C09-A800E82FD14D}" type="presOf" srcId="{28BBD6ED-2FF3-49D2-B521-231FA4797079}" destId="{44B51EB3-4E20-4CC9-9522-36952A0C167F}" srcOrd="0" destOrd="0" presId="urn:microsoft.com/office/officeart/2008/layout/HorizontalMultiLevelHierarchy"/>
    <dgm:cxn modelId="{C8B83D2B-54FA-4E72-AB0D-19986866639D}" type="presOf" srcId="{0ADB6DDD-E3EE-4186-97BB-CCF61E5378F9}" destId="{73371425-FB2D-4C6C-8E19-A4811FCC1FA2}" srcOrd="1" destOrd="0" presId="urn:microsoft.com/office/officeart/2008/layout/HorizontalMultiLevelHierarchy"/>
    <dgm:cxn modelId="{940F5245-454B-4479-8500-3E023748122A}" type="presOf" srcId="{AFC09E9C-2ACA-413A-B212-CE8B773CC1A3}" destId="{579CB5DE-F5EA-4AF5-A89F-4CACA067E8B1}" srcOrd="0" destOrd="0" presId="urn:microsoft.com/office/officeart/2008/layout/HorizontalMultiLevelHierarchy"/>
    <dgm:cxn modelId="{454E8286-29D5-4A81-9B5D-62338456A2C8}" type="presOf" srcId="{984C3311-11A1-487C-AF64-323170D2F5FF}" destId="{B1998835-DFE7-4B86-8297-BD65FA9DB2B3}" srcOrd="0" destOrd="0" presId="urn:microsoft.com/office/officeart/2008/layout/HorizontalMultiLevelHierarchy"/>
    <dgm:cxn modelId="{1C690B8B-82B4-4C8F-9B28-FCCF4F7314B3}" srcId="{24E97A54-6975-4DE6-87F8-9237776B9862}" destId="{6D4699D4-3ECC-455E-9939-E2D720DC0F43}" srcOrd="3" destOrd="0" parTransId="{1C496249-C8FA-4C25-AE16-162738E379FF}" sibTransId="{DB186224-CB4E-40DA-AB36-B3A19ADFEC9D}"/>
    <dgm:cxn modelId="{51A4EDDE-8517-4B3B-A502-6DA7A27CFFAD}" type="presOf" srcId="{B77282CE-D88D-40C7-A16B-5916BA905EF4}" destId="{00956710-4DD7-4BAD-8DD4-EB6F2FF91E20}" srcOrd="0" destOrd="0" presId="urn:microsoft.com/office/officeart/2008/layout/HorizontalMultiLevelHierarchy"/>
    <dgm:cxn modelId="{0AF9AEED-CC15-4DFC-8AAF-4E4E27E8331C}" type="presOf" srcId="{F9684D49-AB19-468E-A02A-88E296DCA453}" destId="{91BEA59B-34D5-4D6E-8E5C-8080CC575B06}" srcOrd="1" destOrd="0" presId="urn:microsoft.com/office/officeart/2008/layout/HorizontalMultiLevelHierarchy"/>
    <dgm:cxn modelId="{859F1645-63A3-4DFC-AF73-97319F3B7AB1}" type="presOf" srcId="{B77282CE-D88D-40C7-A16B-5916BA905EF4}" destId="{9EE9A3C4-EABB-486D-822F-719357F487F7}" srcOrd="1" destOrd="0" presId="urn:microsoft.com/office/officeart/2008/layout/HorizontalMultiLevelHierarchy"/>
    <dgm:cxn modelId="{F1D29348-B482-4AC8-BD4C-93750299FF5C}" type="presOf" srcId="{AAA5FB43-62F3-4AFD-A719-529435E47365}" destId="{97C69D78-7DFF-48E1-8A53-D58C4F563B67}" srcOrd="1" destOrd="0" presId="urn:microsoft.com/office/officeart/2008/layout/HorizontalMultiLevelHierarchy"/>
    <dgm:cxn modelId="{B62B5A43-B457-4960-A418-AE2369DDECE5}" type="presOf" srcId="{63CAE713-B052-494D-B115-6BD59EE6D83D}" destId="{CCBE9562-C4F1-43B5-9866-D6AAEC02C714}" srcOrd="0" destOrd="0" presId="urn:microsoft.com/office/officeart/2008/layout/HorizontalMultiLevelHierarchy"/>
    <dgm:cxn modelId="{F14F1225-198C-43B4-A5D2-4F470DEF2BD2}" type="presOf" srcId="{1C496249-C8FA-4C25-AE16-162738E379FF}" destId="{C88CC1AD-DBD1-4001-8723-6255AA23D97A}" srcOrd="1" destOrd="0" presId="urn:microsoft.com/office/officeart/2008/layout/HorizontalMultiLevelHierarchy"/>
    <dgm:cxn modelId="{BF0A0596-9CC5-445F-974E-3372D8DC689D}" type="presOf" srcId="{FFA6BBBE-CE3F-4A25-9D47-B57CB9FBB009}" destId="{0654A240-1F17-47DF-8035-8D06A11C2727}" srcOrd="0" destOrd="0" presId="urn:microsoft.com/office/officeart/2008/layout/HorizontalMultiLevelHierarchy"/>
    <dgm:cxn modelId="{A59DA5F5-64A9-4CDD-B5F0-0C14E1EC4488}" srcId="{24E97A54-6975-4DE6-87F8-9237776B9862}" destId="{36923378-776D-4EC0-A1C3-B86B1C9D95E8}" srcOrd="0" destOrd="0" parTransId="{9F88A28D-699B-425F-94B0-33351751D7DB}" sibTransId="{47CB0C04-47F3-4CBB-8B00-4320A808842F}"/>
    <dgm:cxn modelId="{DD8C72FD-D7EA-46DD-B526-E86DD19FEF7F}" srcId="{6D4699D4-3ECC-455E-9939-E2D720DC0F43}" destId="{54783300-1CD8-4F9F-B815-721167B8A32E}" srcOrd="0" destOrd="0" parTransId="{445813E0-6FDA-463F-96BA-BFA4604F532D}" sibTransId="{2B34877F-CEF8-4BDC-8C93-763B570C6438}"/>
    <dgm:cxn modelId="{D9DECDC1-28D2-4990-A4FA-88370EBDB713}" type="presOf" srcId="{445813E0-6FDA-463F-96BA-BFA4604F532D}" destId="{F71993E3-E630-4507-A667-494001DFF633}" srcOrd="1" destOrd="0" presId="urn:microsoft.com/office/officeart/2008/layout/HorizontalMultiLevelHierarchy"/>
    <dgm:cxn modelId="{7BE1D474-7F18-403E-B554-61E3CA5CEAE5}" type="presOf" srcId="{A0D93206-5504-449A-B366-E8E95816639D}" destId="{9D4A145A-8087-49BE-AAEC-D2CA13B6C467}" srcOrd="0" destOrd="0" presId="urn:microsoft.com/office/officeart/2008/layout/HorizontalMultiLevelHierarchy"/>
    <dgm:cxn modelId="{223DAE86-D681-4239-83CC-1E681DC3A24F}" type="presOf" srcId="{375571BC-2958-4239-84F8-30ED1FEB1670}" destId="{7492EA5C-D017-4A04-B986-BEED6F74EDB3}" srcOrd="0" destOrd="0" presId="urn:microsoft.com/office/officeart/2008/layout/HorizontalMultiLevelHierarchy"/>
    <dgm:cxn modelId="{6C3B4749-D57C-46A9-BECF-C40579AF0D8F}" type="presOf" srcId="{361A41F4-C5A5-4687-92AC-52E45DE01095}" destId="{D6B3CE7D-CCF6-41C3-BCF1-E23FD6A3536B}" srcOrd="0" destOrd="0" presId="urn:microsoft.com/office/officeart/2008/layout/HorizontalMultiLevelHierarchy"/>
    <dgm:cxn modelId="{D15E3060-E6FD-44F5-8AFB-AED0D22021A0}" srcId="{24E97A54-6975-4DE6-87F8-9237776B9862}" destId="{58A9A769-C02D-48D0-92B5-C3EA030F3AEC}" srcOrd="4" destOrd="0" parTransId="{390CCFA1-E0E4-471F-AAE5-1783DA621679}" sibTransId="{C6F61BE2-EF7A-47B5-92A9-7C2CE57DC0C9}"/>
    <dgm:cxn modelId="{24F68873-FC62-4EB9-9A1A-5253FAA6A3CC}" type="presOf" srcId="{42870C33-0795-48FC-BF9F-8DF0D8CB7EEA}" destId="{B4F371CF-01DC-4F21-A929-A55C4836FF17}" srcOrd="0" destOrd="0" presId="urn:microsoft.com/office/officeart/2008/layout/HorizontalMultiLevelHierarchy"/>
    <dgm:cxn modelId="{F8CDCA95-0D07-4C9E-8010-3C904B5B4F96}" type="presOf" srcId="{9B7455B7-DE82-430B-AC1B-08178368B595}" destId="{FDC8F648-D6F1-4E22-8803-BE9DDC1D5CB8}" srcOrd="1" destOrd="0" presId="urn:microsoft.com/office/officeart/2008/layout/HorizontalMultiLevelHierarchy"/>
    <dgm:cxn modelId="{09B05DC0-81E1-4E87-A524-2611C1037EA9}" type="presOf" srcId="{390CCFA1-E0E4-471F-AAE5-1783DA621679}" destId="{FF034EF2-6711-4A41-B6A1-D02714F5CBA9}" srcOrd="0" destOrd="0" presId="urn:microsoft.com/office/officeart/2008/layout/HorizontalMultiLevelHierarchy"/>
    <dgm:cxn modelId="{5AFCFCBF-D52D-43A4-8ECE-31DD03BF4C27}" srcId="{9765C8D9-6F3D-42AB-8F91-8AC10EAF4D61}" destId="{D3E11B67-068A-4B70-BB68-EA676E113413}" srcOrd="0" destOrd="0" parTransId="{DA3D56AC-311A-4B38-A55C-C421CF2C2C92}" sibTransId="{4D729FCE-FD3B-41BB-8B8F-43CC52D61ED9}"/>
    <dgm:cxn modelId="{F141E2C5-562A-4C71-B8AE-094135FF2748}" type="presOf" srcId="{7F08E5F1-F3FD-4945-8587-94543CA09971}" destId="{C3BB2897-8D78-4267-B6C6-457108C2866B}" srcOrd="1" destOrd="0" presId="urn:microsoft.com/office/officeart/2008/layout/HorizontalMultiLevelHierarchy"/>
    <dgm:cxn modelId="{044227B9-D63B-4478-911F-3868DE5F2CBE}" type="presOf" srcId="{36923378-776D-4EC0-A1C3-B86B1C9D95E8}" destId="{9E256F0C-8E2E-42CD-8F0E-255947030DF3}" srcOrd="0" destOrd="0" presId="urn:microsoft.com/office/officeart/2008/layout/HorizontalMultiLevelHierarchy"/>
    <dgm:cxn modelId="{F16CFCF0-537E-42AE-BAF7-B8CB9A484F31}" srcId="{58A9A769-C02D-48D0-92B5-C3EA030F3AEC}" destId="{984C3311-11A1-487C-AF64-323170D2F5FF}" srcOrd="1" destOrd="0" parTransId="{18F1A038-EA29-4D91-A237-1C82317B5A1B}" sibTransId="{D574E1E4-E369-40E5-8CA5-8751AB16203A}"/>
    <dgm:cxn modelId="{74010610-2AAF-43E3-B5D7-88602D311025}" type="presOf" srcId="{DA3D56AC-311A-4B38-A55C-C421CF2C2C92}" destId="{EB6F6835-6E04-489D-9443-FB22EE04756F}" srcOrd="1" destOrd="0" presId="urn:microsoft.com/office/officeart/2008/layout/HorizontalMultiLevelHierarchy"/>
    <dgm:cxn modelId="{CEA987C0-C226-4F27-8BDD-CEBC44F052DF}" type="presOf" srcId="{24E97A54-6975-4DE6-87F8-9237776B9862}" destId="{419800DF-C7D6-4D46-997D-9DBA366D7757}" srcOrd="0" destOrd="0" presId="urn:microsoft.com/office/officeart/2008/layout/HorizontalMultiLevelHierarchy"/>
    <dgm:cxn modelId="{7D82040B-0404-4978-802C-FA1FC8B8A918}" type="presOf" srcId="{A0287D3B-DAAD-405F-8BBC-A25F4CED1775}" destId="{BDC66464-DB90-4BC1-84BC-BCC0D1508115}" srcOrd="0" destOrd="0" presId="urn:microsoft.com/office/officeart/2008/layout/HorizontalMultiLevelHierarchy"/>
    <dgm:cxn modelId="{6CC5DF0C-125E-463F-8C96-95D662F21D50}" srcId="{361A41F4-C5A5-4687-92AC-52E45DE01095}" destId="{A0D93206-5504-449A-B366-E8E95816639D}" srcOrd="0" destOrd="0" parTransId="{7F08E5F1-F3FD-4945-8587-94543CA09971}" sibTransId="{DCCC97C3-FAAC-4B24-A152-53DBEF549793}"/>
    <dgm:cxn modelId="{13CFE793-C7E5-46D1-B2F5-DF03CF7289F5}" type="presOf" srcId="{42870C33-0795-48FC-BF9F-8DF0D8CB7EEA}" destId="{9957A76B-3D79-4A10-8BB9-BB018A7D7847}" srcOrd="1" destOrd="0" presId="urn:microsoft.com/office/officeart/2008/layout/HorizontalMultiLevelHierarchy"/>
    <dgm:cxn modelId="{4A578693-959B-4427-9096-27CBF73A706E}" type="presOf" srcId="{F420D9C1-AF3A-40C5-BDB1-8EB4E613BB7C}" destId="{4E60B457-3D4C-41A4-8102-7029BCEE57F5}" srcOrd="1" destOrd="0" presId="urn:microsoft.com/office/officeart/2008/layout/HorizontalMultiLevelHierarchy"/>
    <dgm:cxn modelId="{7E3D3916-C3F5-4E21-8D7A-A23419587394}" type="presOf" srcId="{54783300-1CD8-4F9F-B815-721167B8A32E}" destId="{5FFD3ED0-43C1-4252-834E-09D23A631066}" srcOrd="0" destOrd="0" presId="urn:microsoft.com/office/officeart/2008/layout/HorizontalMultiLevelHierarchy"/>
    <dgm:cxn modelId="{0EBDE4B2-083B-44FC-9E91-34E59559E051}" type="presOf" srcId="{18F1A038-EA29-4D91-A237-1C82317B5A1B}" destId="{9D818D2F-1568-465D-ADD2-D4E38619D311}" srcOrd="0" destOrd="0" presId="urn:microsoft.com/office/officeart/2008/layout/HorizontalMultiLevelHierarchy"/>
    <dgm:cxn modelId="{8DDCBCDA-1C9F-49FC-8DB8-85C67C18B112}" srcId="{24E97A54-6975-4DE6-87F8-9237776B9862}" destId="{361A41F4-C5A5-4687-92AC-52E45DE01095}" srcOrd="5" destOrd="0" parTransId="{9B7455B7-DE82-430B-AC1B-08178368B595}" sibTransId="{38ECD53B-54D4-4DFC-8E66-89D5256924A6}"/>
    <dgm:cxn modelId="{2A410199-4860-496C-921A-973DFC35323D}" srcId="{58A9A769-C02D-48D0-92B5-C3EA030F3AEC}" destId="{6C619C41-2968-467D-9FD1-FBCE377E02FB}" srcOrd="0" destOrd="0" parTransId="{A0287D3B-DAAD-405F-8BBC-A25F4CED1775}" sibTransId="{4649EE51-FC50-4962-A38C-CD01D3D78069}"/>
    <dgm:cxn modelId="{49E4DC7D-F0D5-424A-9E74-3006A5EF3C24}" type="presOf" srcId="{1C496249-C8FA-4C25-AE16-162738E379FF}" destId="{97D84888-FBC1-40B5-82FF-926AB89A1883}" srcOrd="0" destOrd="0" presId="urn:microsoft.com/office/officeart/2008/layout/HorizontalMultiLevelHierarchy"/>
    <dgm:cxn modelId="{E600B3F7-B34B-44E1-B20E-70D474D9B61B}" type="presOf" srcId="{58A9A769-C02D-48D0-92B5-C3EA030F3AEC}" destId="{A2E5B889-C972-488B-89DA-06A8E3A3C6F0}" srcOrd="0" destOrd="0" presId="urn:microsoft.com/office/officeart/2008/layout/HorizontalMultiLevelHierarchy"/>
    <dgm:cxn modelId="{FE31D7BB-9657-43BD-9E97-4B118638B3F2}" type="presOf" srcId="{18F1A038-EA29-4D91-A237-1C82317B5A1B}" destId="{3765FFAE-A865-4A10-8C1D-E682161D0F34}" srcOrd="1" destOrd="0" presId="urn:microsoft.com/office/officeart/2008/layout/HorizontalMultiLevelHierarchy"/>
    <dgm:cxn modelId="{FF2FFCDA-D1A9-411D-8009-67F61F4C834A}" type="presOf" srcId="{DF7C5620-16EE-4B95-A69F-65D2D4D28AAE}" destId="{77FF2DBC-4744-49B7-9423-DDBACACE7960}" srcOrd="0" destOrd="0" presId="urn:microsoft.com/office/officeart/2008/layout/HorizontalMultiLevelHierarchy"/>
    <dgm:cxn modelId="{A2DFBC22-5488-405A-A409-DB0BF8DC9638}" type="presOf" srcId="{DE2E272A-0DE9-421E-93F5-9EAB1F8C77EC}" destId="{D02C5312-160B-48B8-A8BF-122387693361}" srcOrd="0" destOrd="0" presId="urn:microsoft.com/office/officeart/2008/layout/HorizontalMultiLevelHierarchy"/>
    <dgm:cxn modelId="{2C4FC0AD-837B-45EF-9F14-2458CDA8ED20}" srcId="{6D4699D4-3ECC-455E-9939-E2D720DC0F43}" destId="{E7ABD245-FE85-4BB6-B3C9-0FD5688AC8E4}" srcOrd="2" destOrd="0" parTransId="{AAA5FB43-62F3-4AFD-A719-529435E47365}" sibTransId="{76ACC335-C5E5-42AA-B39B-03545D058AF7}"/>
    <dgm:cxn modelId="{9C46BFB4-326E-4EB3-9B90-1B9CC402C7FA}" type="presOf" srcId="{AAA5FB43-62F3-4AFD-A719-529435E47365}" destId="{D3B7EF07-BF79-40B2-BDDA-81F48C6C7539}" srcOrd="0" destOrd="0" presId="urn:microsoft.com/office/officeart/2008/layout/HorizontalMultiLevelHierarchy"/>
    <dgm:cxn modelId="{CB87F613-09A0-49DF-83FD-538AEEB86ECA}" type="presOf" srcId="{9F88A28D-699B-425F-94B0-33351751D7DB}" destId="{52B2A8E8-6A22-4A8A-9B30-568A43CFA332}" srcOrd="1" destOrd="0" presId="urn:microsoft.com/office/officeart/2008/layout/HorizontalMultiLevelHierarchy"/>
    <dgm:cxn modelId="{DAE5BEEA-109F-4515-B2FC-7E7F9FC76F85}" type="presOf" srcId="{FC359CC9-2F5B-4545-9CF0-64843C59A484}" destId="{81A88162-5530-4460-93F9-2A4313DB3C8B}" srcOrd="0" destOrd="0" presId="urn:microsoft.com/office/officeart/2008/layout/HorizontalMultiLevelHierarchy"/>
    <dgm:cxn modelId="{311217DD-5204-4634-A637-6CE9345B0767}" type="presOf" srcId="{F420D9C1-AF3A-40C5-BDB1-8EB4E613BB7C}" destId="{E0F73562-71A8-4859-A2BC-9DFB61392808}" srcOrd="0" destOrd="0" presId="urn:microsoft.com/office/officeart/2008/layout/HorizontalMultiLevelHierarchy"/>
    <dgm:cxn modelId="{4DAC062F-E5C5-4006-99E9-4F6530859564}" srcId="{361A41F4-C5A5-4687-92AC-52E45DE01095}" destId="{28BBD6ED-2FF3-49D2-B521-231FA4797079}" srcOrd="1" destOrd="0" parTransId="{B77282CE-D88D-40C7-A16B-5916BA905EF4}" sibTransId="{F8852976-9E15-4654-B1A5-98D87C86E1B6}"/>
    <dgm:cxn modelId="{15BD5B24-3640-459B-AB98-E2F1E5AFFD7B}" type="presOf" srcId="{054B8274-FD17-4884-A43A-D0B13E278221}" destId="{8785B8BD-58CA-4E5D-9A38-617DEE28596B}" srcOrd="0" destOrd="0" presId="urn:microsoft.com/office/officeart/2008/layout/HorizontalMultiLevelHierarchy"/>
    <dgm:cxn modelId="{254D68A7-65E7-48F1-A89B-92EDF49B2085}" type="presOf" srcId="{E7ABD245-FE85-4BB6-B3C9-0FD5688AC8E4}" destId="{EAE4CC69-05C4-4C4D-A3AD-C0ED75D4D34C}" srcOrd="0" destOrd="0" presId="urn:microsoft.com/office/officeart/2008/layout/HorizontalMultiLevelHierarchy"/>
    <dgm:cxn modelId="{9DDB6724-B7B6-4B82-B849-D0ABAC5A19CD}" type="presOf" srcId="{9765C8D9-6F3D-42AB-8F91-8AC10EAF4D61}" destId="{784739BA-403D-42D2-B346-588EAC5F4AE4}" srcOrd="0" destOrd="0" presId="urn:microsoft.com/office/officeart/2008/layout/HorizontalMultiLevelHierarchy"/>
    <dgm:cxn modelId="{D7E167EA-BE33-4FAD-A0AA-576104B131E3}" srcId="{FC359CC9-2F5B-4545-9CF0-64843C59A484}" destId="{054B8274-FD17-4884-A43A-D0B13E278221}" srcOrd="1" destOrd="0" parTransId="{FFA6BBBE-CE3F-4A25-9D47-B57CB9FBB009}" sibTransId="{762B44AB-2C07-4430-A582-A45FFD200704}"/>
    <dgm:cxn modelId="{EB36FC05-2A9E-4ABE-B656-D8FD6A490CAC}" srcId="{24E97A54-6975-4DE6-87F8-9237776B9862}" destId="{9765C8D9-6F3D-42AB-8F91-8AC10EAF4D61}" srcOrd="2" destOrd="0" parTransId="{DAFFC323-317F-41F2-AAB8-E8506D4F9ECB}" sibTransId="{2523D3A0-02E7-4F15-A913-7A1A1105F517}"/>
    <dgm:cxn modelId="{CCE7C814-6684-45CD-83F2-267ACB7E68A8}" type="presOf" srcId="{390CCFA1-E0E4-471F-AAE5-1783DA621679}" destId="{CDB62FA4-6110-48B5-B06E-949189963383}" srcOrd="1" destOrd="0" presId="urn:microsoft.com/office/officeart/2008/layout/HorizontalMultiLevelHierarchy"/>
    <dgm:cxn modelId="{A25F5751-BF75-4A4C-97E4-D55DFFD5C981}" type="presOf" srcId="{606D8717-31E7-4BD2-9DFB-4D1631891B25}" destId="{09F967C5-AA16-4CA8-83D5-1F9BD1C2D240}" srcOrd="0" destOrd="0" presId="urn:microsoft.com/office/officeart/2008/layout/HorizontalMultiLevelHierarchy"/>
    <dgm:cxn modelId="{E668AFE8-8EFD-4B9D-B594-B57C325F3CC3}" type="presOf" srcId="{445813E0-6FDA-463F-96BA-BFA4604F532D}" destId="{3786748B-9DE1-4BF4-929A-7D639CF20B78}" srcOrd="0" destOrd="0" presId="urn:microsoft.com/office/officeart/2008/layout/HorizontalMultiLevelHierarchy"/>
    <dgm:cxn modelId="{D93EA2EC-C0E0-4892-A004-2AD8C624CE08}" srcId="{DF7C5620-16EE-4B95-A69F-65D2D4D28AAE}" destId="{24E97A54-6975-4DE6-87F8-9237776B9862}" srcOrd="0" destOrd="0" parTransId="{CE821DC4-4FEA-42D5-9F1C-3ED5159B653F}" sibTransId="{B5E80D73-054D-4567-B1C4-42670CB81962}"/>
    <dgm:cxn modelId="{1BD6EE72-94AA-42C6-B852-6BCAC471C8EA}" type="presOf" srcId="{F9684D49-AB19-468E-A02A-88E296DCA453}" destId="{DD75EA91-D3A7-4CDD-8139-64C9D16B9AC1}" srcOrd="0" destOrd="0" presId="urn:microsoft.com/office/officeart/2008/layout/HorizontalMultiLevelHierarchy"/>
    <dgm:cxn modelId="{E72C2C43-3AB8-48EA-81B4-D92782A5D7CC}" type="presOf" srcId="{026066B7-C2A2-4B57-8398-645D4D3E174C}" destId="{A7D8B87F-B3C8-40E1-A2B2-55112E3A771F}" srcOrd="0" destOrd="0" presId="urn:microsoft.com/office/officeart/2008/layout/HorizontalMultiLevelHierarchy"/>
    <dgm:cxn modelId="{FA2E3391-D35E-4F22-91C8-9F9B20CD7549}" type="presOf" srcId="{9B7455B7-DE82-430B-AC1B-08178368B595}" destId="{9255442C-E799-4206-9A7A-1280470EDF72}" srcOrd="0" destOrd="0" presId="urn:microsoft.com/office/officeart/2008/layout/HorizontalMultiLevelHierarchy"/>
    <dgm:cxn modelId="{BCABA775-77A6-4760-B951-F36D1526ADB1}" type="presOf" srcId="{6D4699D4-3ECC-455E-9939-E2D720DC0F43}" destId="{35A3E86A-8D7C-482A-94B2-F004CB0F3D2F}" srcOrd="0" destOrd="0" presId="urn:microsoft.com/office/officeart/2008/layout/HorizontalMultiLevelHierarchy"/>
    <dgm:cxn modelId="{D0F0BC5C-2069-4698-AB93-A59D580B2CD3}" type="presOf" srcId="{AFC09E9C-2ACA-413A-B212-CE8B773CC1A3}" destId="{FF626003-9F92-4334-91BF-193FBC30FADA}" srcOrd="1" destOrd="0" presId="urn:microsoft.com/office/officeart/2008/layout/HorizontalMultiLevelHierarchy"/>
    <dgm:cxn modelId="{93938424-8683-40F7-A721-196738311969}" type="presOf" srcId="{7F08E5F1-F3FD-4945-8587-94543CA09971}" destId="{CCD43BFD-4298-4514-9FD4-11C423E9B8A7}" srcOrd="0" destOrd="0" presId="urn:microsoft.com/office/officeart/2008/layout/HorizontalMultiLevelHierarchy"/>
    <dgm:cxn modelId="{9933BBCF-5BF2-420A-B612-ECA0E5FADF63}" type="presOf" srcId="{A7162EA1-5FDA-43E5-8CAF-F500333FCCE4}" destId="{91FC6251-4684-49F1-A82B-F46AD75E7BC0}" srcOrd="0" destOrd="0" presId="urn:microsoft.com/office/officeart/2008/layout/HorizontalMultiLevelHierarchy"/>
    <dgm:cxn modelId="{BA170C78-AB9B-462B-AEF0-A0E637465330}" srcId="{FC359CC9-2F5B-4545-9CF0-64843C59A484}" destId="{A7162EA1-5FDA-43E5-8CAF-F500333FCCE4}" srcOrd="0" destOrd="0" parTransId="{026066B7-C2A2-4B57-8398-645D4D3E174C}" sibTransId="{ACC7D816-329B-4591-8E12-51856681C322}"/>
    <dgm:cxn modelId="{35401ED1-822C-43B4-A1C1-FF0A8F9E1E40}" type="presOf" srcId="{9F88A28D-699B-425F-94B0-33351751D7DB}" destId="{ED73EBF1-A043-4745-81D8-763FEB5A1B3A}" srcOrd="0" destOrd="0" presId="urn:microsoft.com/office/officeart/2008/layout/HorizontalMultiLevelHierarchy"/>
    <dgm:cxn modelId="{65524A43-83B9-4F72-A4C2-D6CCFCFEF684}" type="presParOf" srcId="{77FF2DBC-4744-49B7-9423-DDBACACE7960}" destId="{88CED530-8165-4CD4-BDC1-9998B3BB68AC}" srcOrd="0" destOrd="0" presId="urn:microsoft.com/office/officeart/2008/layout/HorizontalMultiLevelHierarchy"/>
    <dgm:cxn modelId="{52FF1BA6-E4FD-4DC7-AFA2-6D7AC32322DD}" type="presParOf" srcId="{88CED530-8165-4CD4-BDC1-9998B3BB68AC}" destId="{419800DF-C7D6-4D46-997D-9DBA366D7757}" srcOrd="0" destOrd="0" presId="urn:microsoft.com/office/officeart/2008/layout/HorizontalMultiLevelHierarchy"/>
    <dgm:cxn modelId="{834F7191-541C-49E9-B4A9-BBE032EDCE03}" type="presParOf" srcId="{88CED530-8165-4CD4-BDC1-9998B3BB68AC}" destId="{E5D14657-E10E-432A-88C5-73E60EEE1F5F}" srcOrd="1" destOrd="0" presId="urn:microsoft.com/office/officeart/2008/layout/HorizontalMultiLevelHierarchy"/>
    <dgm:cxn modelId="{365C023B-F5BD-4589-80DA-2F456B9209BD}" type="presParOf" srcId="{E5D14657-E10E-432A-88C5-73E60EEE1F5F}" destId="{ED73EBF1-A043-4745-81D8-763FEB5A1B3A}" srcOrd="0" destOrd="0" presId="urn:microsoft.com/office/officeart/2008/layout/HorizontalMultiLevelHierarchy"/>
    <dgm:cxn modelId="{47D16403-9B43-4D1F-AF90-A62209636C41}" type="presParOf" srcId="{ED73EBF1-A043-4745-81D8-763FEB5A1B3A}" destId="{52B2A8E8-6A22-4A8A-9B30-568A43CFA332}" srcOrd="0" destOrd="0" presId="urn:microsoft.com/office/officeart/2008/layout/HorizontalMultiLevelHierarchy"/>
    <dgm:cxn modelId="{22B66533-DBC5-4540-95C4-CC43C0B9AECE}" type="presParOf" srcId="{E5D14657-E10E-432A-88C5-73E60EEE1F5F}" destId="{CA082B2E-234A-4BA7-91B9-9F10FFDABF33}" srcOrd="1" destOrd="0" presId="urn:microsoft.com/office/officeart/2008/layout/HorizontalMultiLevelHierarchy"/>
    <dgm:cxn modelId="{DDE52C2E-7EF0-45A7-B3AF-81C0DA9BB5B5}" type="presParOf" srcId="{CA082B2E-234A-4BA7-91B9-9F10FFDABF33}" destId="{9E256F0C-8E2E-42CD-8F0E-255947030DF3}" srcOrd="0" destOrd="0" presId="urn:microsoft.com/office/officeart/2008/layout/HorizontalMultiLevelHierarchy"/>
    <dgm:cxn modelId="{DF4D5F04-650B-48EB-A95B-E3E21163DC62}" type="presParOf" srcId="{CA082B2E-234A-4BA7-91B9-9F10FFDABF33}" destId="{091D2609-1A77-457C-8302-873D0DD8BC70}" srcOrd="1" destOrd="0" presId="urn:microsoft.com/office/officeart/2008/layout/HorizontalMultiLevelHierarchy"/>
    <dgm:cxn modelId="{E289B987-745A-4C8E-B099-14884963E255}" type="presParOf" srcId="{E5D14657-E10E-432A-88C5-73E60EEE1F5F}" destId="{B4F371CF-01DC-4F21-A929-A55C4836FF17}" srcOrd="2" destOrd="0" presId="urn:microsoft.com/office/officeart/2008/layout/HorizontalMultiLevelHierarchy"/>
    <dgm:cxn modelId="{B63655CA-B85C-4087-9DD5-E2069CA5040C}" type="presParOf" srcId="{B4F371CF-01DC-4F21-A929-A55C4836FF17}" destId="{9957A76B-3D79-4A10-8BB9-BB018A7D7847}" srcOrd="0" destOrd="0" presId="urn:microsoft.com/office/officeart/2008/layout/HorizontalMultiLevelHierarchy"/>
    <dgm:cxn modelId="{2D79FF46-5F53-4FEF-B238-DC7004B821C3}" type="presParOf" srcId="{E5D14657-E10E-432A-88C5-73E60EEE1F5F}" destId="{8B605E30-EF04-4180-8807-C3BE253840FD}" srcOrd="3" destOrd="0" presId="urn:microsoft.com/office/officeart/2008/layout/HorizontalMultiLevelHierarchy"/>
    <dgm:cxn modelId="{338C096E-5052-4D5D-A905-7EA2F5C84E54}" type="presParOf" srcId="{8B605E30-EF04-4180-8807-C3BE253840FD}" destId="{7E7AEFA4-FF2E-4A4F-AC36-8DD0819FBFAE}" srcOrd="0" destOrd="0" presId="urn:microsoft.com/office/officeart/2008/layout/HorizontalMultiLevelHierarchy"/>
    <dgm:cxn modelId="{09AEA8F3-E9A3-4189-B322-080682F6B9D4}" type="presParOf" srcId="{8B605E30-EF04-4180-8807-C3BE253840FD}" destId="{161E260C-8196-4FFA-BA1C-CA2DDB43E71E}" srcOrd="1" destOrd="0" presId="urn:microsoft.com/office/officeart/2008/layout/HorizontalMultiLevelHierarchy"/>
    <dgm:cxn modelId="{A6E1ABCA-933E-4DE4-BB76-DD70156CC106}" type="presParOf" srcId="{161E260C-8196-4FFA-BA1C-CA2DDB43E71E}" destId="{D02C5312-160B-48B8-A8BF-122387693361}" srcOrd="0" destOrd="0" presId="urn:microsoft.com/office/officeart/2008/layout/HorizontalMultiLevelHierarchy"/>
    <dgm:cxn modelId="{569603A8-EDB2-45E9-84D4-86D55A668F97}" type="presParOf" srcId="{D02C5312-160B-48B8-A8BF-122387693361}" destId="{1D1C61FE-C53D-42AD-B9D8-BF7DE4C4ABD9}" srcOrd="0" destOrd="0" presId="urn:microsoft.com/office/officeart/2008/layout/HorizontalMultiLevelHierarchy"/>
    <dgm:cxn modelId="{36212C68-01C5-4D1A-9286-BB0C60F310AF}" type="presParOf" srcId="{161E260C-8196-4FFA-BA1C-CA2DDB43E71E}" destId="{56E6A72D-7FFA-4300-B7C2-93C30D23DFF7}" srcOrd="1" destOrd="0" presId="urn:microsoft.com/office/officeart/2008/layout/HorizontalMultiLevelHierarchy"/>
    <dgm:cxn modelId="{1901F078-48FC-4FD6-9AE6-DF763E63DCF6}" type="presParOf" srcId="{56E6A72D-7FFA-4300-B7C2-93C30D23DFF7}" destId="{09F967C5-AA16-4CA8-83D5-1F9BD1C2D240}" srcOrd="0" destOrd="0" presId="urn:microsoft.com/office/officeart/2008/layout/HorizontalMultiLevelHierarchy"/>
    <dgm:cxn modelId="{E8FB9C56-DB32-4158-92CE-5B3DDC1077A4}" type="presParOf" srcId="{56E6A72D-7FFA-4300-B7C2-93C30D23DFF7}" destId="{7446AD3A-E29A-4855-8640-A7E60D818B5F}" srcOrd="1" destOrd="0" presId="urn:microsoft.com/office/officeart/2008/layout/HorizontalMultiLevelHierarchy"/>
    <dgm:cxn modelId="{331C9746-FC5E-4A8E-A249-E9C7A7C74E28}" type="presParOf" srcId="{161E260C-8196-4FFA-BA1C-CA2DDB43E71E}" destId="{579CB5DE-F5EA-4AF5-A89F-4CACA067E8B1}" srcOrd="2" destOrd="0" presId="urn:microsoft.com/office/officeart/2008/layout/HorizontalMultiLevelHierarchy"/>
    <dgm:cxn modelId="{03342F6A-9C09-4A90-80A2-60F060788176}" type="presParOf" srcId="{579CB5DE-F5EA-4AF5-A89F-4CACA067E8B1}" destId="{FF626003-9F92-4334-91BF-193FBC30FADA}" srcOrd="0" destOrd="0" presId="urn:microsoft.com/office/officeart/2008/layout/HorizontalMultiLevelHierarchy"/>
    <dgm:cxn modelId="{0BB0FD80-857D-450D-9476-B7753E64A548}" type="presParOf" srcId="{161E260C-8196-4FFA-BA1C-CA2DDB43E71E}" destId="{DEC02153-234F-4DCD-9226-33B135A68F6E}" srcOrd="3" destOrd="0" presId="urn:microsoft.com/office/officeart/2008/layout/HorizontalMultiLevelHierarchy"/>
    <dgm:cxn modelId="{86373D06-B7F0-455F-A0EA-FC4B30BF40E7}" type="presParOf" srcId="{DEC02153-234F-4DCD-9226-33B135A68F6E}" destId="{C23879B0-13B2-4EBF-9254-63DB423EC9E7}" srcOrd="0" destOrd="0" presId="urn:microsoft.com/office/officeart/2008/layout/HorizontalMultiLevelHierarchy"/>
    <dgm:cxn modelId="{A6426689-D93A-41C5-835D-DA06F5817DDC}" type="presParOf" srcId="{DEC02153-234F-4DCD-9226-33B135A68F6E}" destId="{90E33CC3-6743-4A3E-8189-4EA798BE8C38}" srcOrd="1" destOrd="0" presId="urn:microsoft.com/office/officeart/2008/layout/HorizontalMultiLevelHierarchy"/>
    <dgm:cxn modelId="{B89B22D3-9D9E-43E0-B0A1-DB9D729ABA71}" type="presParOf" srcId="{E5D14657-E10E-432A-88C5-73E60EEE1F5F}" destId="{FF17E70E-A533-4239-A6D2-F43007744A77}" srcOrd="4" destOrd="0" presId="urn:microsoft.com/office/officeart/2008/layout/HorizontalMultiLevelHierarchy"/>
    <dgm:cxn modelId="{D642266C-269C-4BB2-9278-6E78017CB07C}" type="presParOf" srcId="{FF17E70E-A533-4239-A6D2-F43007744A77}" destId="{607C0AA6-2072-4064-B75C-40A374A89DCB}" srcOrd="0" destOrd="0" presId="urn:microsoft.com/office/officeart/2008/layout/HorizontalMultiLevelHierarchy"/>
    <dgm:cxn modelId="{ED346E8D-67D8-4A4E-9720-3D60C6613334}" type="presParOf" srcId="{E5D14657-E10E-432A-88C5-73E60EEE1F5F}" destId="{25A9883D-74EE-4827-A88C-E76F368927C3}" srcOrd="5" destOrd="0" presId="urn:microsoft.com/office/officeart/2008/layout/HorizontalMultiLevelHierarchy"/>
    <dgm:cxn modelId="{02AE241A-C04B-4928-B6D2-3BB03624AF5B}" type="presParOf" srcId="{25A9883D-74EE-4827-A88C-E76F368927C3}" destId="{784739BA-403D-42D2-B346-588EAC5F4AE4}" srcOrd="0" destOrd="0" presId="urn:microsoft.com/office/officeart/2008/layout/HorizontalMultiLevelHierarchy"/>
    <dgm:cxn modelId="{6AA35BAC-203B-4A45-ACAD-FF4973DDD978}" type="presParOf" srcId="{25A9883D-74EE-4827-A88C-E76F368927C3}" destId="{8A6F2DDB-936C-4BB0-BB0D-DEF5FB59021F}" srcOrd="1" destOrd="0" presId="urn:microsoft.com/office/officeart/2008/layout/HorizontalMultiLevelHierarchy"/>
    <dgm:cxn modelId="{08A60FB4-9062-4941-A382-50B6F16D667D}" type="presParOf" srcId="{8A6F2DDB-936C-4BB0-BB0D-DEF5FB59021F}" destId="{26A79D8A-EB8B-4440-AC41-DC52927185EA}" srcOrd="0" destOrd="0" presId="urn:microsoft.com/office/officeart/2008/layout/HorizontalMultiLevelHierarchy"/>
    <dgm:cxn modelId="{5E03D82D-D591-465F-9FAC-A7E469159C1D}" type="presParOf" srcId="{26A79D8A-EB8B-4440-AC41-DC52927185EA}" destId="{EB6F6835-6E04-489D-9443-FB22EE04756F}" srcOrd="0" destOrd="0" presId="urn:microsoft.com/office/officeart/2008/layout/HorizontalMultiLevelHierarchy"/>
    <dgm:cxn modelId="{86D67468-A9C3-43E6-A535-77DE54745D07}" type="presParOf" srcId="{8A6F2DDB-936C-4BB0-BB0D-DEF5FB59021F}" destId="{A10EB4A9-A57B-47BA-8A20-E8D095864916}" srcOrd="1" destOrd="0" presId="urn:microsoft.com/office/officeart/2008/layout/HorizontalMultiLevelHierarchy"/>
    <dgm:cxn modelId="{90761CEF-C549-4AF1-9902-5E4FA0402FF6}" type="presParOf" srcId="{A10EB4A9-A57B-47BA-8A20-E8D095864916}" destId="{351D4F17-B22E-4F62-8160-7C145F496FAC}" srcOrd="0" destOrd="0" presId="urn:microsoft.com/office/officeart/2008/layout/HorizontalMultiLevelHierarchy"/>
    <dgm:cxn modelId="{1ADB87C2-F1CB-4C11-B36C-0E9F5174F7D0}" type="presParOf" srcId="{A10EB4A9-A57B-47BA-8A20-E8D095864916}" destId="{E5853A72-01D8-4A5E-AF7E-9C01A7F30F92}" srcOrd="1" destOrd="0" presId="urn:microsoft.com/office/officeart/2008/layout/HorizontalMultiLevelHierarchy"/>
    <dgm:cxn modelId="{0122E073-291C-419D-8B19-43A0F884CB15}" type="presParOf" srcId="{8A6F2DDB-936C-4BB0-BB0D-DEF5FB59021F}" destId="{47CC9282-D635-4E7A-8F5C-4E50A104609A}" srcOrd="2" destOrd="0" presId="urn:microsoft.com/office/officeart/2008/layout/HorizontalMultiLevelHierarchy"/>
    <dgm:cxn modelId="{4096AABD-2F83-4467-986F-0E92755732BD}" type="presParOf" srcId="{47CC9282-D635-4E7A-8F5C-4E50A104609A}" destId="{73371425-FB2D-4C6C-8E19-A4811FCC1FA2}" srcOrd="0" destOrd="0" presId="urn:microsoft.com/office/officeart/2008/layout/HorizontalMultiLevelHierarchy"/>
    <dgm:cxn modelId="{755063E9-FC85-4D79-BC03-E5FA3D12A74F}" type="presParOf" srcId="{8A6F2DDB-936C-4BB0-BB0D-DEF5FB59021F}" destId="{534C8442-5654-4511-9486-EDCCFC1EA6E7}" srcOrd="3" destOrd="0" presId="urn:microsoft.com/office/officeart/2008/layout/HorizontalMultiLevelHierarchy"/>
    <dgm:cxn modelId="{AFEA1EC4-442F-4E04-A55D-B96BBFFE54AB}" type="presParOf" srcId="{534C8442-5654-4511-9486-EDCCFC1EA6E7}" destId="{81A88162-5530-4460-93F9-2A4313DB3C8B}" srcOrd="0" destOrd="0" presId="urn:microsoft.com/office/officeart/2008/layout/HorizontalMultiLevelHierarchy"/>
    <dgm:cxn modelId="{14C1F656-8427-4A08-964F-7E207AF9D70F}" type="presParOf" srcId="{534C8442-5654-4511-9486-EDCCFC1EA6E7}" destId="{DACD6AF8-8FA5-4C48-AB2E-A14CE17DB2EE}" srcOrd="1" destOrd="0" presId="urn:microsoft.com/office/officeart/2008/layout/HorizontalMultiLevelHierarchy"/>
    <dgm:cxn modelId="{3C47C9F0-333E-4FB1-AAB6-AC6D9CA622D3}" type="presParOf" srcId="{DACD6AF8-8FA5-4C48-AB2E-A14CE17DB2EE}" destId="{A7D8B87F-B3C8-40E1-A2B2-55112E3A771F}" srcOrd="0" destOrd="0" presId="urn:microsoft.com/office/officeart/2008/layout/HorizontalMultiLevelHierarchy"/>
    <dgm:cxn modelId="{7EEC8AAE-7525-46B1-AD6C-E7C008B01B07}" type="presParOf" srcId="{A7D8B87F-B3C8-40E1-A2B2-55112E3A771F}" destId="{A85D1182-BCBC-42B7-BCB6-2168FC8A9396}" srcOrd="0" destOrd="0" presId="urn:microsoft.com/office/officeart/2008/layout/HorizontalMultiLevelHierarchy"/>
    <dgm:cxn modelId="{ABDB31C5-7DED-4AAE-A28A-5748708F3B19}" type="presParOf" srcId="{DACD6AF8-8FA5-4C48-AB2E-A14CE17DB2EE}" destId="{FFB21E99-7585-42D4-9C15-0863076471F8}" srcOrd="1" destOrd="0" presId="urn:microsoft.com/office/officeart/2008/layout/HorizontalMultiLevelHierarchy"/>
    <dgm:cxn modelId="{E704FEC7-61B0-4D3B-B906-C43EB9C7DD8D}" type="presParOf" srcId="{FFB21E99-7585-42D4-9C15-0863076471F8}" destId="{91FC6251-4684-49F1-A82B-F46AD75E7BC0}" srcOrd="0" destOrd="0" presId="urn:microsoft.com/office/officeart/2008/layout/HorizontalMultiLevelHierarchy"/>
    <dgm:cxn modelId="{8238CB9E-60E5-4908-98D4-70597191248A}" type="presParOf" srcId="{FFB21E99-7585-42D4-9C15-0863076471F8}" destId="{A766518A-E881-4D7C-B951-14D3E7C9842B}" srcOrd="1" destOrd="0" presId="urn:microsoft.com/office/officeart/2008/layout/HorizontalMultiLevelHierarchy"/>
    <dgm:cxn modelId="{B687E5A4-2B36-4930-9B98-59413D09CCE7}" type="presParOf" srcId="{DACD6AF8-8FA5-4C48-AB2E-A14CE17DB2EE}" destId="{0654A240-1F17-47DF-8035-8D06A11C2727}" srcOrd="2" destOrd="0" presId="urn:microsoft.com/office/officeart/2008/layout/HorizontalMultiLevelHierarchy"/>
    <dgm:cxn modelId="{24BFA5E7-8CD3-4367-B9C2-72E4951663CF}" type="presParOf" srcId="{0654A240-1F17-47DF-8035-8D06A11C2727}" destId="{8587D791-927A-44C2-BCA6-801A27F030A2}" srcOrd="0" destOrd="0" presId="urn:microsoft.com/office/officeart/2008/layout/HorizontalMultiLevelHierarchy"/>
    <dgm:cxn modelId="{40600904-C5EF-42E9-9D7D-A7312FA5F63C}" type="presParOf" srcId="{DACD6AF8-8FA5-4C48-AB2E-A14CE17DB2EE}" destId="{6EF4EA95-DC88-40CC-900C-07774409DF42}" srcOrd="3" destOrd="0" presId="urn:microsoft.com/office/officeart/2008/layout/HorizontalMultiLevelHierarchy"/>
    <dgm:cxn modelId="{7B8323B4-4F1B-4E1E-BDF8-E5795E1E387C}" type="presParOf" srcId="{6EF4EA95-DC88-40CC-900C-07774409DF42}" destId="{8785B8BD-58CA-4E5D-9A38-617DEE28596B}" srcOrd="0" destOrd="0" presId="urn:microsoft.com/office/officeart/2008/layout/HorizontalMultiLevelHierarchy"/>
    <dgm:cxn modelId="{15C4182A-7991-434D-AEC1-BA806DF5101F}" type="presParOf" srcId="{6EF4EA95-DC88-40CC-900C-07774409DF42}" destId="{00FD240B-0803-4447-9DCC-6517E3D95B6C}" srcOrd="1" destOrd="0" presId="urn:microsoft.com/office/officeart/2008/layout/HorizontalMultiLevelHierarchy"/>
    <dgm:cxn modelId="{94157300-B014-4E5F-85BB-4CC6AC3C9740}" type="presParOf" srcId="{DACD6AF8-8FA5-4C48-AB2E-A14CE17DB2EE}" destId="{DD75EA91-D3A7-4CDD-8139-64C9D16B9AC1}" srcOrd="4" destOrd="0" presId="urn:microsoft.com/office/officeart/2008/layout/HorizontalMultiLevelHierarchy"/>
    <dgm:cxn modelId="{8C303453-7906-4A5E-8F8C-CCEEDB2CD84C}" type="presParOf" srcId="{DD75EA91-D3A7-4CDD-8139-64C9D16B9AC1}" destId="{91BEA59B-34D5-4D6E-8E5C-8080CC575B06}" srcOrd="0" destOrd="0" presId="urn:microsoft.com/office/officeart/2008/layout/HorizontalMultiLevelHierarchy"/>
    <dgm:cxn modelId="{408D17BC-604D-4A6B-85D8-4ED482FDF3A5}" type="presParOf" srcId="{DACD6AF8-8FA5-4C48-AB2E-A14CE17DB2EE}" destId="{EAE1695C-6BFF-4AC4-9887-71668215F248}" srcOrd="5" destOrd="0" presId="urn:microsoft.com/office/officeart/2008/layout/HorizontalMultiLevelHierarchy"/>
    <dgm:cxn modelId="{43D678A4-A4C6-411B-8C3C-98B2696616A4}" type="presParOf" srcId="{EAE1695C-6BFF-4AC4-9887-71668215F248}" destId="{F5D0153B-4CB9-43CE-BB4B-EB121F091A81}" srcOrd="0" destOrd="0" presId="urn:microsoft.com/office/officeart/2008/layout/HorizontalMultiLevelHierarchy"/>
    <dgm:cxn modelId="{1DF2A728-A2CA-491E-9299-D9F3686CAE88}" type="presParOf" srcId="{EAE1695C-6BFF-4AC4-9887-71668215F248}" destId="{39FA390E-C560-4C6F-B247-9E061C5D4DDE}" srcOrd="1" destOrd="0" presId="urn:microsoft.com/office/officeart/2008/layout/HorizontalMultiLevelHierarchy"/>
    <dgm:cxn modelId="{5788E43B-C4D1-4837-B479-CAFCFB449728}" type="presParOf" srcId="{DACD6AF8-8FA5-4C48-AB2E-A14CE17DB2EE}" destId="{E0F73562-71A8-4859-A2BC-9DFB61392808}" srcOrd="6" destOrd="0" presId="urn:microsoft.com/office/officeart/2008/layout/HorizontalMultiLevelHierarchy"/>
    <dgm:cxn modelId="{07ABEB15-9B8E-4409-A6F3-492183F0C3BE}" type="presParOf" srcId="{E0F73562-71A8-4859-A2BC-9DFB61392808}" destId="{4E60B457-3D4C-41A4-8102-7029BCEE57F5}" srcOrd="0" destOrd="0" presId="urn:microsoft.com/office/officeart/2008/layout/HorizontalMultiLevelHierarchy"/>
    <dgm:cxn modelId="{004C6C9A-5A76-4EBE-A422-BA66B8D801A0}" type="presParOf" srcId="{DACD6AF8-8FA5-4C48-AB2E-A14CE17DB2EE}" destId="{22FAFE42-1637-4358-B07A-C6760DEDEF32}" srcOrd="7" destOrd="0" presId="urn:microsoft.com/office/officeart/2008/layout/HorizontalMultiLevelHierarchy"/>
    <dgm:cxn modelId="{005694DF-3239-4CDF-B67C-265F75938D91}" type="presParOf" srcId="{22FAFE42-1637-4358-B07A-C6760DEDEF32}" destId="{CCBE9562-C4F1-43B5-9866-D6AAEC02C714}" srcOrd="0" destOrd="0" presId="urn:microsoft.com/office/officeart/2008/layout/HorizontalMultiLevelHierarchy"/>
    <dgm:cxn modelId="{4551B67E-8C71-4170-ABE8-FE937DC998BB}" type="presParOf" srcId="{22FAFE42-1637-4358-B07A-C6760DEDEF32}" destId="{4A7058B8-2826-4B11-9E94-8CD8997A17E6}" srcOrd="1" destOrd="0" presId="urn:microsoft.com/office/officeart/2008/layout/HorizontalMultiLevelHierarchy"/>
    <dgm:cxn modelId="{FF115A86-EF4E-4DB5-89DA-F50679B2708C}" type="presParOf" srcId="{E5D14657-E10E-432A-88C5-73E60EEE1F5F}" destId="{97D84888-FBC1-40B5-82FF-926AB89A1883}" srcOrd="6" destOrd="0" presId="urn:microsoft.com/office/officeart/2008/layout/HorizontalMultiLevelHierarchy"/>
    <dgm:cxn modelId="{FD6F50EE-A27A-4DAF-BDD5-AC46BB9A32D6}" type="presParOf" srcId="{97D84888-FBC1-40B5-82FF-926AB89A1883}" destId="{C88CC1AD-DBD1-4001-8723-6255AA23D97A}" srcOrd="0" destOrd="0" presId="urn:microsoft.com/office/officeart/2008/layout/HorizontalMultiLevelHierarchy"/>
    <dgm:cxn modelId="{A13FD7FF-1D26-40B0-BCF0-FCBD1C1E70D8}" type="presParOf" srcId="{E5D14657-E10E-432A-88C5-73E60EEE1F5F}" destId="{3D831475-1978-40F3-84A6-46A4C0AF1F9C}" srcOrd="7" destOrd="0" presId="urn:microsoft.com/office/officeart/2008/layout/HorizontalMultiLevelHierarchy"/>
    <dgm:cxn modelId="{0F23D475-3E94-461D-B781-52EE41B02489}" type="presParOf" srcId="{3D831475-1978-40F3-84A6-46A4C0AF1F9C}" destId="{35A3E86A-8D7C-482A-94B2-F004CB0F3D2F}" srcOrd="0" destOrd="0" presId="urn:microsoft.com/office/officeart/2008/layout/HorizontalMultiLevelHierarchy"/>
    <dgm:cxn modelId="{C2CA25F5-11A1-476B-B2F1-CF360B0EC3A5}" type="presParOf" srcId="{3D831475-1978-40F3-84A6-46A4C0AF1F9C}" destId="{420B8902-6DA3-4411-B466-E5D6ACB854F7}" srcOrd="1" destOrd="0" presId="urn:microsoft.com/office/officeart/2008/layout/HorizontalMultiLevelHierarchy"/>
    <dgm:cxn modelId="{4F246CC3-E185-4DCE-A1FE-9CEBBBDFFA42}" type="presParOf" srcId="{420B8902-6DA3-4411-B466-E5D6ACB854F7}" destId="{3786748B-9DE1-4BF4-929A-7D639CF20B78}" srcOrd="0" destOrd="0" presId="urn:microsoft.com/office/officeart/2008/layout/HorizontalMultiLevelHierarchy"/>
    <dgm:cxn modelId="{6BE363B9-195A-4A46-8B62-84E1BA3F494E}" type="presParOf" srcId="{3786748B-9DE1-4BF4-929A-7D639CF20B78}" destId="{F71993E3-E630-4507-A667-494001DFF633}" srcOrd="0" destOrd="0" presId="urn:microsoft.com/office/officeart/2008/layout/HorizontalMultiLevelHierarchy"/>
    <dgm:cxn modelId="{65A50298-4BCE-4874-A9DD-41A70E9FE57F}" type="presParOf" srcId="{420B8902-6DA3-4411-B466-E5D6ACB854F7}" destId="{23DD9A78-A4D1-4130-AD04-EE5DC6DF13B2}" srcOrd="1" destOrd="0" presId="urn:microsoft.com/office/officeart/2008/layout/HorizontalMultiLevelHierarchy"/>
    <dgm:cxn modelId="{8681DA45-3653-43BD-B69D-604E55DF44EA}" type="presParOf" srcId="{23DD9A78-A4D1-4130-AD04-EE5DC6DF13B2}" destId="{5FFD3ED0-43C1-4252-834E-09D23A631066}" srcOrd="0" destOrd="0" presId="urn:microsoft.com/office/officeart/2008/layout/HorizontalMultiLevelHierarchy"/>
    <dgm:cxn modelId="{FA621830-7C43-429B-9A72-5090930CA95F}" type="presParOf" srcId="{23DD9A78-A4D1-4130-AD04-EE5DC6DF13B2}" destId="{7D942D85-F283-4C47-8211-564C145B90F8}" srcOrd="1" destOrd="0" presId="urn:microsoft.com/office/officeart/2008/layout/HorizontalMultiLevelHierarchy"/>
    <dgm:cxn modelId="{A0474569-D733-4141-9A04-76E86D28560C}" type="presParOf" srcId="{420B8902-6DA3-4411-B466-E5D6ACB854F7}" destId="{1485EBEC-9390-46F7-828D-4C06BBB38D85}" srcOrd="2" destOrd="0" presId="urn:microsoft.com/office/officeart/2008/layout/HorizontalMultiLevelHierarchy"/>
    <dgm:cxn modelId="{F26FA9B9-59C5-4A83-8D0A-F3A7C198F9EF}" type="presParOf" srcId="{1485EBEC-9390-46F7-828D-4C06BBB38D85}" destId="{AC0E8EDC-95D1-4151-9A62-EFD5D0437EAF}" srcOrd="0" destOrd="0" presId="urn:microsoft.com/office/officeart/2008/layout/HorizontalMultiLevelHierarchy"/>
    <dgm:cxn modelId="{B1D7A220-BE28-4944-990B-B9D0180AAA9A}" type="presParOf" srcId="{420B8902-6DA3-4411-B466-E5D6ACB854F7}" destId="{14EC67C6-558C-432D-ACB6-2DBD14BF1463}" srcOrd="3" destOrd="0" presId="urn:microsoft.com/office/officeart/2008/layout/HorizontalMultiLevelHierarchy"/>
    <dgm:cxn modelId="{11079355-1B1D-4B7E-8913-03475D1A2590}" type="presParOf" srcId="{14EC67C6-558C-432D-ACB6-2DBD14BF1463}" destId="{7492EA5C-D017-4A04-B986-BEED6F74EDB3}" srcOrd="0" destOrd="0" presId="urn:microsoft.com/office/officeart/2008/layout/HorizontalMultiLevelHierarchy"/>
    <dgm:cxn modelId="{FDBBDFBD-248A-4406-B308-ACA18C6D7B78}" type="presParOf" srcId="{14EC67C6-558C-432D-ACB6-2DBD14BF1463}" destId="{58C7E092-BA47-47FB-97FD-5DE1933B26BF}" srcOrd="1" destOrd="0" presId="urn:microsoft.com/office/officeart/2008/layout/HorizontalMultiLevelHierarchy"/>
    <dgm:cxn modelId="{E9A053D3-2814-43A0-98DF-BE6905951C42}" type="presParOf" srcId="{420B8902-6DA3-4411-B466-E5D6ACB854F7}" destId="{D3B7EF07-BF79-40B2-BDDA-81F48C6C7539}" srcOrd="4" destOrd="0" presId="urn:microsoft.com/office/officeart/2008/layout/HorizontalMultiLevelHierarchy"/>
    <dgm:cxn modelId="{346703AE-15EE-4109-866A-79E22BD429DB}" type="presParOf" srcId="{D3B7EF07-BF79-40B2-BDDA-81F48C6C7539}" destId="{97C69D78-7DFF-48E1-8A53-D58C4F563B67}" srcOrd="0" destOrd="0" presId="urn:microsoft.com/office/officeart/2008/layout/HorizontalMultiLevelHierarchy"/>
    <dgm:cxn modelId="{2E5114EB-7C88-4A01-BC7E-C1C51A3C90F4}" type="presParOf" srcId="{420B8902-6DA3-4411-B466-E5D6ACB854F7}" destId="{1B6CF57E-92DA-4CC8-9490-1C7CBE7FEBFF}" srcOrd="5" destOrd="0" presId="urn:microsoft.com/office/officeart/2008/layout/HorizontalMultiLevelHierarchy"/>
    <dgm:cxn modelId="{842296C3-009E-4CE1-81A8-530D24E4B658}" type="presParOf" srcId="{1B6CF57E-92DA-4CC8-9490-1C7CBE7FEBFF}" destId="{EAE4CC69-05C4-4C4D-A3AD-C0ED75D4D34C}" srcOrd="0" destOrd="0" presId="urn:microsoft.com/office/officeart/2008/layout/HorizontalMultiLevelHierarchy"/>
    <dgm:cxn modelId="{84EBC935-33C6-493B-BC4E-179D1E477138}" type="presParOf" srcId="{1B6CF57E-92DA-4CC8-9490-1C7CBE7FEBFF}" destId="{F8426E61-6A3B-4637-B2AC-983D2E67BAE9}" srcOrd="1" destOrd="0" presId="urn:microsoft.com/office/officeart/2008/layout/HorizontalMultiLevelHierarchy"/>
    <dgm:cxn modelId="{E65F6ACA-1B48-4191-AC44-46CA5B6B7E2E}" type="presParOf" srcId="{E5D14657-E10E-432A-88C5-73E60EEE1F5F}" destId="{FF034EF2-6711-4A41-B6A1-D02714F5CBA9}" srcOrd="8" destOrd="0" presId="urn:microsoft.com/office/officeart/2008/layout/HorizontalMultiLevelHierarchy"/>
    <dgm:cxn modelId="{E4EC729D-6556-45EE-8481-53D56F63825F}" type="presParOf" srcId="{FF034EF2-6711-4A41-B6A1-D02714F5CBA9}" destId="{CDB62FA4-6110-48B5-B06E-949189963383}" srcOrd="0" destOrd="0" presId="urn:microsoft.com/office/officeart/2008/layout/HorizontalMultiLevelHierarchy"/>
    <dgm:cxn modelId="{39DF9211-DD56-4720-9164-FA2BFF340212}" type="presParOf" srcId="{E5D14657-E10E-432A-88C5-73E60EEE1F5F}" destId="{C0E5B113-8526-4C80-BE59-FF9C9F171EC3}" srcOrd="9" destOrd="0" presId="urn:microsoft.com/office/officeart/2008/layout/HorizontalMultiLevelHierarchy"/>
    <dgm:cxn modelId="{F9F0F6C8-6B97-4D1B-A4E1-4D54F67BE567}" type="presParOf" srcId="{C0E5B113-8526-4C80-BE59-FF9C9F171EC3}" destId="{A2E5B889-C972-488B-89DA-06A8E3A3C6F0}" srcOrd="0" destOrd="0" presId="urn:microsoft.com/office/officeart/2008/layout/HorizontalMultiLevelHierarchy"/>
    <dgm:cxn modelId="{7BFDA3BB-9E5F-48E2-9629-853CC18D9FC4}" type="presParOf" srcId="{C0E5B113-8526-4C80-BE59-FF9C9F171EC3}" destId="{35BAE2BC-2CA6-4927-9DBE-A3A84F1C1B6C}" srcOrd="1" destOrd="0" presId="urn:microsoft.com/office/officeart/2008/layout/HorizontalMultiLevelHierarchy"/>
    <dgm:cxn modelId="{4AEDE960-582B-46F1-96EF-4C389DD59652}" type="presParOf" srcId="{35BAE2BC-2CA6-4927-9DBE-A3A84F1C1B6C}" destId="{BDC66464-DB90-4BC1-84BC-BCC0D1508115}" srcOrd="0" destOrd="0" presId="urn:microsoft.com/office/officeart/2008/layout/HorizontalMultiLevelHierarchy"/>
    <dgm:cxn modelId="{DE2FB2B3-4F69-422B-954A-C655497483A1}" type="presParOf" srcId="{BDC66464-DB90-4BC1-84BC-BCC0D1508115}" destId="{12BC828B-E963-40A4-ADAA-ECD570431172}" srcOrd="0" destOrd="0" presId="urn:microsoft.com/office/officeart/2008/layout/HorizontalMultiLevelHierarchy"/>
    <dgm:cxn modelId="{DF09417E-A88F-47E3-BA1F-3A643622FBD6}" type="presParOf" srcId="{35BAE2BC-2CA6-4927-9DBE-A3A84F1C1B6C}" destId="{A7A79EF8-F1C0-4DB4-99C3-238C8DC9583E}" srcOrd="1" destOrd="0" presId="urn:microsoft.com/office/officeart/2008/layout/HorizontalMultiLevelHierarchy"/>
    <dgm:cxn modelId="{335FD9FF-C668-4AAA-8CB7-AB20E6DF9BBE}" type="presParOf" srcId="{A7A79EF8-F1C0-4DB4-99C3-238C8DC9583E}" destId="{C14383E5-BC28-4018-A97B-FB869E149A8C}" srcOrd="0" destOrd="0" presId="urn:microsoft.com/office/officeart/2008/layout/HorizontalMultiLevelHierarchy"/>
    <dgm:cxn modelId="{AD169011-65D8-4D2B-914B-CAE2C38B1EF1}" type="presParOf" srcId="{A7A79EF8-F1C0-4DB4-99C3-238C8DC9583E}" destId="{AA59410E-C7E3-4470-AC0C-DA8EA717525C}" srcOrd="1" destOrd="0" presId="urn:microsoft.com/office/officeart/2008/layout/HorizontalMultiLevelHierarchy"/>
    <dgm:cxn modelId="{631DE9BB-0073-434E-9573-ACCACDF9D736}" type="presParOf" srcId="{35BAE2BC-2CA6-4927-9DBE-A3A84F1C1B6C}" destId="{9D818D2F-1568-465D-ADD2-D4E38619D311}" srcOrd="2" destOrd="0" presId="urn:microsoft.com/office/officeart/2008/layout/HorizontalMultiLevelHierarchy"/>
    <dgm:cxn modelId="{4CC5882D-2675-409C-B1CF-AC4A99945D59}" type="presParOf" srcId="{9D818D2F-1568-465D-ADD2-D4E38619D311}" destId="{3765FFAE-A865-4A10-8C1D-E682161D0F34}" srcOrd="0" destOrd="0" presId="urn:microsoft.com/office/officeart/2008/layout/HorizontalMultiLevelHierarchy"/>
    <dgm:cxn modelId="{30154E30-CAA9-4705-8E38-1CA6089CDE33}" type="presParOf" srcId="{35BAE2BC-2CA6-4927-9DBE-A3A84F1C1B6C}" destId="{2D09A890-0AC3-4E0F-8558-6D4A12B06565}" srcOrd="3" destOrd="0" presId="urn:microsoft.com/office/officeart/2008/layout/HorizontalMultiLevelHierarchy"/>
    <dgm:cxn modelId="{581EF606-26FD-40C1-A66B-4EE77C35D03F}" type="presParOf" srcId="{2D09A890-0AC3-4E0F-8558-6D4A12B06565}" destId="{B1998835-DFE7-4B86-8297-BD65FA9DB2B3}" srcOrd="0" destOrd="0" presId="urn:microsoft.com/office/officeart/2008/layout/HorizontalMultiLevelHierarchy"/>
    <dgm:cxn modelId="{0AAD7918-B5F0-4B11-8A78-E99F1B86219A}" type="presParOf" srcId="{2D09A890-0AC3-4E0F-8558-6D4A12B06565}" destId="{0B7AC035-92D0-4D34-A55B-64C8C75248C4}" srcOrd="1" destOrd="0" presId="urn:microsoft.com/office/officeart/2008/layout/HorizontalMultiLevelHierarchy"/>
    <dgm:cxn modelId="{8179AE9F-AAC8-41B7-8AD4-A74A0331F5D8}" type="presParOf" srcId="{E5D14657-E10E-432A-88C5-73E60EEE1F5F}" destId="{9255442C-E799-4206-9A7A-1280470EDF72}" srcOrd="10" destOrd="0" presId="urn:microsoft.com/office/officeart/2008/layout/HorizontalMultiLevelHierarchy"/>
    <dgm:cxn modelId="{4DBC06FB-0B1A-4CAA-AA40-A781C1AE29E2}" type="presParOf" srcId="{9255442C-E799-4206-9A7A-1280470EDF72}" destId="{FDC8F648-D6F1-4E22-8803-BE9DDC1D5CB8}" srcOrd="0" destOrd="0" presId="urn:microsoft.com/office/officeart/2008/layout/HorizontalMultiLevelHierarchy"/>
    <dgm:cxn modelId="{81F50B86-4EBE-4436-A6A4-26673EF1AA3E}" type="presParOf" srcId="{E5D14657-E10E-432A-88C5-73E60EEE1F5F}" destId="{7C7A29BF-CD63-4799-BC24-81DF4E736F4D}" srcOrd="11" destOrd="0" presId="urn:microsoft.com/office/officeart/2008/layout/HorizontalMultiLevelHierarchy"/>
    <dgm:cxn modelId="{2FE96F06-1DF5-434E-A75E-6A463717B14B}" type="presParOf" srcId="{7C7A29BF-CD63-4799-BC24-81DF4E736F4D}" destId="{D6B3CE7D-CCF6-41C3-BCF1-E23FD6A3536B}" srcOrd="0" destOrd="0" presId="urn:microsoft.com/office/officeart/2008/layout/HorizontalMultiLevelHierarchy"/>
    <dgm:cxn modelId="{913BEF98-CFC5-4B9E-AD60-77F58D2A29A8}" type="presParOf" srcId="{7C7A29BF-CD63-4799-BC24-81DF4E736F4D}" destId="{F041F2FF-7781-443C-91A4-5C08F72B8E5B}" srcOrd="1" destOrd="0" presId="urn:microsoft.com/office/officeart/2008/layout/HorizontalMultiLevelHierarchy"/>
    <dgm:cxn modelId="{2D0B04BC-03E0-4F3B-939C-87236DDF0E9B}" type="presParOf" srcId="{F041F2FF-7781-443C-91A4-5C08F72B8E5B}" destId="{CCD43BFD-4298-4514-9FD4-11C423E9B8A7}" srcOrd="0" destOrd="0" presId="urn:microsoft.com/office/officeart/2008/layout/HorizontalMultiLevelHierarchy"/>
    <dgm:cxn modelId="{F435132B-55D6-4F15-8A97-7A89D19BAEB6}" type="presParOf" srcId="{CCD43BFD-4298-4514-9FD4-11C423E9B8A7}" destId="{C3BB2897-8D78-4267-B6C6-457108C2866B}" srcOrd="0" destOrd="0" presId="urn:microsoft.com/office/officeart/2008/layout/HorizontalMultiLevelHierarchy"/>
    <dgm:cxn modelId="{694667F1-B141-41C2-8327-98288D0031E0}" type="presParOf" srcId="{F041F2FF-7781-443C-91A4-5C08F72B8E5B}" destId="{4ECABAEB-9E5D-4887-A2AF-1B10F8531571}" srcOrd="1" destOrd="0" presId="urn:microsoft.com/office/officeart/2008/layout/HorizontalMultiLevelHierarchy"/>
    <dgm:cxn modelId="{A2C7DD16-2BD7-4F8A-9FC2-AB5AD2C49805}" type="presParOf" srcId="{4ECABAEB-9E5D-4887-A2AF-1B10F8531571}" destId="{9D4A145A-8087-49BE-AAEC-D2CA13B6C467}" srcOrd="0" destOrd="0" presId="urn:microsoft.com/office/officeart/2008/layout/HorizontalMultiLevelHierarchy"/>
    <dgm:cxn modelId="{80FB0F00-9411-4B54-B90A-97C2E0483C76}" type="presParOf" srcId="{4ECABAEB-9E5D-4887-A2AF-1B10F8531571}" destId="{D4F232B9-4A23-46AA-9869-7001A9444392}" srcOrd="1" destOrd="0" presId="urn:microsoft.com/office/officeart/2008/layout/HorizontalMultiLevelHierarchy"/>
    <dgm:cxn modelId="{0F3FCC93-5C75-4F87-894B-FD6AAF681262}" type="presParOf" srcId="{F041F2FF-7781-443C-91A4-5C08F72B8E5B}" destId="{00956710-4DD7-4BAD-8DD4-EB6F2FF91E20}" srcOrd="2" destOrd="0" presId="urn:microsoft.com/office/officeart/2008/layout/HorizontalMultiLevelHierarchy"/>
    <dgm:cxn modelId="{F2F8B160-B69A-4A54-9811-44A9344133EF}" type="presParOf" srcId="{00956710-4DD7-4BAD-8DD4-EB6F2FF91E20}" destId="{9EE9A3C4-EABB-486D-822F-719357F487F7}" srcOrd="0" destOrd="0" presId="urn:microsoft.com/office/officeart/2008/layout/HorizontalMultiLevelHierarchy"/>
    <dgm:cxn modelId="{1B1E6368-3CDD-4DDA-AF59-1E621F26B4CA}" type="presParOf" srcId="{F041F2FF-7781-443C-91A4-5C08F72B8E5B}" destId="{47F2B839-8221-4028-957A-F9086343C3EB}" srcOrd="3" destOrd="0" presId="urn:microsoft.com/office/officeart/2008/layout/HorizontalMultiLevelHierarchy"/>
    <dgm:cxn modelId="{E1CC2A40-E9BB-4FEC-B1AC-FC27D5CF8612}" type="presParOf" srcId="{47F2B839-8221-4028-957A-F9086343C3EB}" destId="{44B51EB3-4E20-4CC9-9522-36952A0C167F}" srcOrd="0" destOrd="0" presId="urn:microsoft.com/office/officeart/2008/layout/HorizontalMultiLevelHierarchy"/>
    <dgm:cxn modelId="{C1675674-10FC-434B-852E-0B576873F21A}" type="presParOf" srcId="{47F2B839-8221-4028-957A-F9086343C3EB}" destId="{4F704E5D-B6F6-4D86-8A5D-F818583557A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56710-4DD7-4BAD-8DD4-EB6F2FF91E20}">
      <dsp:nvSpPr>
        <dsp:cNvPr id="0" name=""/>
        <dsp:cNvSpPr/>
      </dsp:nvSpPr>
      <dsp:spPr>
        <a:xfrm>
          <a:off x="4089784" y="4944853"/>
          <a:ext cx="965273" cy="213197"/>
        </a:xfrm>
        <a:custGeom>
          <a:avLst/>
          <a:gdLst/>
          <a:ahLst/>
          <a:cxnLst/>
          <a:rect l="0" t="0" r="0" b="0"/>
          <a:pathLst>
            <a:path>
              <a:moveTo>
                <a:pt x="0" y="0"/>
              </a:moveTo>
              <a:lnTo>
                <a:pt x="482636" y="0"/>
              </a:lnTo>
              <a:lnTo>
                <a:pt x="482636" y="213197"/>
              </a:lnTo>
              <a:lnTo>
                <a:pt x="965273" y="213197"/>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707" y="5026738"/>
        <a:ext cx="49426" cy="49426"/>
      </dsp:txXfrm>
    </dsp:sp>
    <dsp:sp modelId="{CCD43BFD-4298-4514-9FD4-11C423E9B8A7}">
      <dsp:nvSpPr>
        <dsp:cNvPr id="0" name=""/>
        <dsp:cNvSpPr/>
      </dsp:nvSpPr>
      <dsp:spPr>
        <a:xfrm>
          <a:off x="4089784" y="4731656"/>
          <a:ext cx="965273" cy="213197"/>
        </a:xfrm>
        <a:custGeom>
          <a:avLst/>
          <a:gdLst/>
          <a:ahLst/>
          <a:cxnLst/>
          <a:rect l="0" t="0" r="0" b="0"/>
          <a:pathLst>
            <a:path>
              <a:moveTo>
                <a:pt x="0" y="213197"/>
              </a:moveTo>
              <a:lnTo>
                <a:pt x="482636" y="213197"/>
              </a:lnTo>
              <a:lnTo>
                <a:pt x="482636" y="0"/>
              </a:lnTo>
              <a:lnTo>
                <a:pt x="965273" y="0"/>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707" y="4813541"/>
        <a:ext cx="49426" cy="49426"/>
      </dsp:txXfrm>
    </dsp:sp>
    <dsp:sp modelId="{9255442C-E799-4206-9A7A-1280470EDF72}">
      <dsp:nvSpPr>
        <dsp:cNvPr id="0" name=""/>
        <dsp:cNvSpPr/>
      </dsp:nvSpPr>
      <dsp:spPr>
        <a:xfrm>
          <a:off x="916414" y="2616194"/>
          <a:ext cx="1894435" cy="2328658"/>
        </a:xfrm>
        <a:custGeom>
          <a:avLst/>
          <a:gdLst/>
          <a:ahLst/>
          <a:cxnLst/>
          <a:rect l="0" t="0" r="0" b="0"/>
          <a:pathLst>
            <a:path>
              <a:moveTo>
                <a:pt x="0" y="0"/>
              </a:moveTo>
              <a:lnTo>
                <a:pt x="947217" y="0"/>
              </a:lnTo>
              <a:lnTo>
                <a:pt x="947217" y="2328658"/>
              </a:lnTo>
              <a:lnTo>
                <a:pt x="1894435" y="2328658"/>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p>
      </dsp:txBody>
      <dsp:txXfrm>
        <a:off x="1788584" y="3705476"/>
        <a:ext cx="150096" cy="150096"/>
      </dsp:txXfrm>
    </dsp:sp>
    <dsp:sp modelId="{9D818D2F-1568-465D-ADD2-D4E38619D311}">
      <dsp:nvSpPr>
        <dsp:cNvPr id="0" name=""/>
        <dsp:cNvSpPr/>
      </dsp:nvSpPr>
      <dsp:spPr>
        <a:xfrm>
          <a:off x="4089784" y="4092064"/>
          <a:ext cx="965273" cy="213197"/>
        </a:xfrm>
        <a:custGeom>
          <a:avLst/>
          <a:gdLst/>
          <a:ahLst/>
          <a:cxnLst/>
          <a:rect l="0" t="0" r="0" b="0"/>
          <a:pathLst>
            <a:path>
              <a:moveTo>
                <a:pt x="0" y="0"/>
              </a:moveTo>
              <a:lnTo>
                <a:pt x="482636" y="0"/>
              </a:lnTo>
              <a:lnTo>
                <a:pt x="482636" y="213197"/>
              </a:lnTo>
              <a:lnTo>
                <a:pt x="965273" y="213197"/>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707" y="4173949"/>
        <a:ext cx="49426" cy="49426"/>
      </dsp:txXfrm>
    </dsp:sp>
    <dsp:sp modelId="{BDC66464-DB90-4BC1-84BC-BCC0D1508115}">
      <dsp:nvSpPr>
        <dsp:cNvPr id="0" name=""/>
        <dsp:cNvSpPr/>
      </dsp:nvSpPr>
      <dsp:spPr>
        <a:xfrm>
          <a:off x="4089784" y="3878867"/>
          <a:ext cx="965273" cy="213197"/>
        </a:xfrm>
        <a:custGeom>
          <a:avLst/>
          <a:gdLst/>
          <a:ahLst/>
          <a:cxnLst/>
          <a:rect l="0" t="0" r="0" b="0"/>
          <a:pathLst>
            <a:path>
              <a:moveTo>
                <a:pt x="0" y="213197"/>
              </a:moveTo>
              <a:lnTo>
                <a:pt x="482636" y="213197"/>
              </a:lnTo>
              <a:lnTo>
                <a:pt x="482636" y="0"/>
              </a:lnTo>
              <a:lnTo>
                <a:pt x="965273" y="0"/>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707" y="3960752"/>
        <a:ext cx="49426" cy="49426"/>
      </dsp:txXfrm>
    </dsp:sp>
    <dsp:sp modelId="{FF034EF2-6711-4A41-B6A1-D02714F5CBA9}">
      <dsp:nvSpPr>
        <dsp:cNvPr id="0" name=""/>
        <dsp:cNvSpPr/>
      </dsp:nvSpPr>
      <dsp:spPr>
        <a:xfrm>
          <a:off x="916414" y="2616194"/>
          <a:ext cx="1894435" cy="1475869"/>
        </a:xfrm>
        <a:custGeom>
          <a:avLst/>
          <a:gdLst/>
          <a:ahLst/>
          <a:cxnLst/>
          <a:rect l="0" t="0" r="0" b="0"/>
          <a:pathLst>
            <a:path>
              <a:moveTo>
                <a:pt x="0" y="0"/>
              </a:moveTo>
              <a:lnTo>
                <a:pt x="947217" y="0"/>
              </a:lnTo>
              <a:lnTo>
                <a:pt x="947217" y="1475869"/>
              </a:lnTo>
              <a:lnTo>
                <a:pt x="1894435" y="1475869"/>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1803595" y="3294092"/>
        <a:ext cx="120073" cy="120073"/>
      </dsp:txXfrm>
    </dsp:sp>
    <dsp:sp modelId="{D3B7EF07-BF79-40B2-BDDA-81F48C6C7539}">
      <dsp:nvSpPr>
        <dsp:cNvPr id="0" name=""/>
        <dsp:cNvSpPr/>
      </dsp:nvSpPr>
      <dsp:spPr>
        <a:xfrm>
          <a:off x="4089784" y="3026078"/>
          <a:ext cx="965273" cy="426394"/>
        </a:xfrm>
        <a:custGeom>
          <a:avLst/>
          <a:gdLst/>
          <a:ahLst/>
          <a:cxnLst/>
          <a:rect l="0" t="0" r="0" b="0"/>
          <a:pathLst>
            <a:path>
              <a:moveTo>
                <a:pt x="0" y="0"/>
              </a:moveTo>
              <a:lnTo>
                <a:pt x="482636" y="0"/>
              </a:lnTo>
              <a:lnTo>
                <a:pt x="482636" y="426394"/>
              </a:lnTo>
              <a:lnTo>
                <a:pt x="965273" y="426394"/>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6039" y="3212894"/>
        <a:ext cx="52762" cy="52762"/>
      </dsp:txXfrm>
    </dsp:sp>
    <dsp:sp modelId="{1485EBEC-9390-46F7-828D-4C06BBB38D85}">
      <dsp:nvSpPr>
        <dsp:cNvPr id="0" name=""/>
        <dsp:cNvSpPr/>
      </dsp:nvSpPr>
      <dsp:spPr>
        <a:xfrm>
          <a:off x="4089784" y="2980358"/>
          <a:ext cx="965273" cy="91440"/>
        </a:xfrm>
        <a:custGeom>
          <a:avLst/>
          <a:gdLst/>
          <a:ahLst/>
          <a:cxnLst/>
          <a:rect l="0" t="0" r="0" b="0"/>
          <a:pathLst>
            <a:path>
              <a:moveTo>
                <a:pt x="0" y="45720"/>
              </a:moveTo>
              <a:lnTo>
                <a:pt x="965273" y="45720"/>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8288" y="3001946"/>
        <a:ext cx="48263" cy="48263"/>
      </dsp:txXfrm>
    </dsp:sp>
    <dsp:sp modelId="{3786748B-9DE1-4BF4-929A-7D639CF20B78}">
      <dsp:nvSpPr>
        <dsp:cNvPr id="0" name=""/>
        <dsp:cNvSpPr/>
      </dsp:nvSpPr>
      <dsp:spPr>
        <a:xfrm>
          <a:off x="4089784" y="2599684"/>
          <a:ext cx="965273" cy="426394"/>
        </a:xfrm>
        <a:custGeom>
          <a:avLst/>
          <a:gdLst/>
          <a:ahLst/>
          <a:cxnLst/>
          <a:rect l="0" t="0" r="0" b="0"/>
          <a:pathLst>
            <a:path>
              <a:moveTo>
                <a:pt x="0" y="426394"/>
              </a:moveTo>
              <a:lnTo>
                <a:pt x="482636" y="426394"/>
              </a:lnTo>
              <a:lnTo>
                <a:pt x="482636" y="0"/>
              </a:lnTo>
              <a:lnTo>
                <a:pt x="965273" y="0"/>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6039" y="2786500"/>
        <a:ext cx="52762" cy="52762"/>
      </dsp:txXfrm>
    </dsp:sp>
    <dsp:sp modelId="{97D84888-FBC1-40B5-82FF-926AB89A1883}">
      <dsp:nvSpPr>
        <dsp:cNvPr id="0" name=""/>
        <dsp:cNvSpPr/>
      </dsp:nvSpPr>
      <dsp:spPr>
        <a:xfrm>
          <a:off x="916414" y="2616194"/>
          <a:ext cx="1894435" cy="409883"/>
        </a:xfrm>
        <a:custGeom>
          <a:avLst/>
          <a:gdLst/>
          <a:ahLst/>
          <a:cxnLst/>
          <a:rect l="0" t="0" r="0" b="0"/>
          <a:pathLst>
            <a:path>
              <a:moveTo>
                <a:pt x="0" y="0"/>
              </a:moveTo>
              <a:lnTo>
                <a:pt x="947217" y="0"/>
              </a:lnTo>
              <a:lnTo>
                <a:pt x="947217" y="409883"/>
              </a:lnTo>
              <a:lnTo>
                <a:pt x="1894435" y="409883"/>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815175" y="2772680"/>
        <a:ext cx="96913" cy="96913"/>
      </dsp:txXfrm>
    </dsp:sp>
    <dsp:sp modelId="{E0F73562-71A8-4859-A2BC-9DFB61392808}">
      <dsp:nvSpPr>
        <dsp:cNvPr id="0" name=""/>
        <dsp:cNvSpPr/>
      </dsp:nvSpPr>
      <dsp:spPr>
        <a:xfrm>
          <a:off x="6629403" y="2173289"/>
          <a:ext cx="946409" cy="681402"/>
        </a:xfrm>
        <a:custGeom>
          <a:avLst/>
          <a:gdLst/>
          <a:ahLst/>
          <a:cxnLst/>
          <a:rect l="0" t="0" r="0" b="0"/>
          <a:pathLst>
            <a:path>
              <a:moveTo>
                <a:pt x="0" y="0"/>
              </a:moveTo>
              <a:lnTo>
                <a:pt x="473204" y="0"/>
              </a:lnTo>
              <a:lnTo>
                <a:pt x="473204" y="681402"/>
              </a:lnTo>
              <a:lnTo>
                <a:pt x="946409" y="681402"/>
              </a:lnTo>
            </a:path>
          </a:pathLst>
        </a:custGeom>
        <a:noFill/>
        <a:ln w="25400"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73453" y="2484836"/>
        <a:ext cx="58309" cy="58309"/>
      </dsp:txXfrm>
    </dsp:sp>
    <dsp:sp modelId="{DD75EA91-D3A7-4CDD-8139-64C9D16B9AC1}">
      <dsp:nvSpPr>
        <dsp:cNvPr id="0" name=""/>
        <dsp:cNvSpPr/>
      </dsp:nvSpPr>
      <dsp:spPr>
        <a:xfrm>
          <a:off x="6629403" y="2173289"/>
          <a:ext cx="946409" cy="255007"/>
        </a:xfrm>
        <a:custGeom>
          <a:avLst/>
          <a:gdLst/>
          <a:ahLst/>
          <a:cxnLst/>
          <a:rect l="0" t="0" r="0" b="0"/>
          <a:pathLst>
            <a:path>
              <a:moveTo>
                <a:pt x="0" y="0"/>
              </a:moveTo>
              <a:lnTo>
                <a:pt x="473204" y="0"/>
              </a:lnTo>
              <a:lnTo>
                <a:pt x="473204" y="255007"/>
              </a:lnTo>
              <a:lnTo>
                <a:pt x="946409" y="255007"/>
              </a:lnTo>
            </a:path>
          </a:pathLst>
        </a:custGeom>
        <a:noFill/>
        <a:ln w="25400"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78103" y="2276289"/>
        <a:ext cx="49008" cy="49008"/>
      </dsp:txXfrm>
    </dsp:sp>
    <dsp:sp modelId="{0654A240-1F17-47DF-8035-8D06A11C2727}">
      <dsp:nvSpPr>
        <dsp:cNvPr id="0" name=""/>
        <dsp:cNvSpPr/>
      </dsp:nvSpPr>
      <dsp:spPr>
        <a:xfrm>
          <a:off x="6629403" y="2001903"/>
          <a:ext cx="946409" cy="171386"/>
        </a:xfrm>
        <a:custGeom>
          <a:avLst/>
          <a:gdLst/>
          <a:ahLst/>
          <a:cxnLst/>
          <a:rect l="0" t="0" r="0" b="0"/>
          <a:pathLst>
            <a:path>
              <a:moveTo>
                <a:pt x="0" y="171386"/>
              </a:moveTo>
              <a:lnTo>
                <a:pt x="473204" y="171386"/>
              </a:lnTo>
              <a:lnTo>
                <a:pt x="473204" y="0"/>
              </a:lnTo>
              <a:lnTo>
                <a:pt x="946409" y="0"/>
              </a:lnTo>
            </a:path>
          </a:pathLst>
        </a:custGeom>
        <a:noFill/>
        <a:ln w="25400"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78562" y="2063551"/>
        <a:ext cx="48090" cy="48090"/>
      </dsp:txXfrm>
    </dsp:sp>
    <dsp:sp modelId="{A7D8B87F-B3C8-40E1-A2B2-55112E3A771F}">
      <dsp:nvSpPr>
        <dsp:cNvPr id="0" name=""/>
        <dsp:cNvSpPr/>
      </dsp:nvSpPr>
      <dsp:spPr>
        <a:xfrm>
          <a:off x="6629403" y="1575508"/>
          <a:ext cx="946409" cy="597780"/>
        </a:xfrm>
        <a:custGeom>
          <a:avLst/>
          <a:gdLst/>
          <a:ahLst/>
          <a:cxnLst/>
          <a:rect l="0" t="0" r="0" b="0"/>
          <a:pathLst>
            <a:path>
              <a:moveTo>
                <a:pt x="0" y="597780"/>
              </a:moveTo>
              <a:lnTo>
                <a:pt x="473204" y="597780"/>
              </a:lnTo>
              <a:lnTo>
                <a:pt x="473204" y="0"/>
              </a:lnTo>
              <a:lnTo>
                <a:pt x="946409" y="0"/>
              </a:lnTo>
            </a:path>
          </a:pathLst>
        </a:custGeom>
        <a:noFill/>
        <a:ln w="25400" cap="flat" cmpd="sng" algn="ctr">
          <a:solidFill>
            <a:schemeClr val="accent2">
              <a:tint val="5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074623" y="1846414"/>
        <a:ext cx="55969" cy="55969"/>
      </dsp:txXfrm>
    </dsp:sp>
    <dsp:sp modelId="{47CC9282-D635-4E7A-8F5C-4E50A104609A}">
      <dsp:nvSpPr>
        <dsp:cNvPr id="0" name=""/>
        <dsp:cNvSpPr/>
      </dsp:nvSpPr>
      <dsp:spPr>
        <a:xfrm>
          <a:off x="4089784" y="1960092"/>
          <a:ext cx="965273" cy="213197"/>
        </a:xfrm>
        <a:custGeom>
          <a:avLst/>
          <a:gdLst/>
          <a:ahLst/>
          <a:cxnLst/>
          <a:rect l="0" t="0" r="0" b="0"/>
          <a:pathLst>
            <a:path>
              <a:moveTo>
                <a:pt x="0" y="0"/>
              </a:moveTo>
              <a:lnTo>
                <a:pt x="482636" y="0"/>
              </a:lnTo>
              <a:lnTo>
                <a:pt x="482636" y="213197"/>
              </a:lnTo>
              <a:lnTo>
                <a:pt x="965273" y="213197"/>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707" y="2041977"/>
        <a:ext cx="49426" cy="49426"/>
      </dsp:txXfrm>
    </dsp:sp>
    <dsp:sp modelId="{26A79D8A-EB8B-4440-AC41-DC52927185EA}">
      <dsp:nvSpPr>
        <dsp:cNvPr id="0" name=""/>
        <dsp:cNvSpPr/>
      </dsp:nvSpPr>
      <dsp:spPr>
        <a:xfrm>
          <a:off x="4089784" y="1746895"/>
          <a:ext cx="965273" cy="213197"/>
        </a:xfrm>
        <a:custGeom>
          <a:avLst/>
          <a:gdLst/>
          <a:ahLst/>
          <a:cxnLst/>
          <a:rect l="0" t="0" r="0" b="0"/>
          <a:pathLst>
            <a:path>
              <a:moveTo>
                <a:pt x="0" y="213197"/>
              </a:moveTo>
              <a:lnTo>
                <a:pt x="482636" y="213197"/>
              </a:lnTo>
              <a:lnTo>
                <a:pt x="482636" y="0"/>
              </a:lnTo>
              <a:lnTo>
                <a:pt x="965273" y="0"/>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707" y="1828780"/>
        <a:ext cx="49426" cy="49426"/>
      </dsp:txXfrm>
    </dsp:sp>
    <dsp:sp modelId="{FF17E70E-A533-4239-A6D2-F43007744A77}">
      <dsp:nvSpPr>
        <dsp:cNvPr id="0" name=""/>
        <dsp:cNvSpPr/>
      </dsp:nvSpPr>
      <dsp:spPr>
        <a:xfrm>
          <a:off x="916414" y="1960092"/>
          <a:ext cx="1894435" cy="656102"/>
        </a:xfrm>
        <a:custGeom>
          <a:avLst/>
          <a:gdLst/>
          <a:ahLst/>
          <a:cxnLst/>
          <a:rect l="0" t="0" r="0" b="0"/>
          <a:pathLst>
            <a:path>
              <a:moveTo>
                <a:pt x="0" y="656102"/>
              </a:moveTo>
              <a:lnTo>
                <a:pt x="947217" y="656102"/>
              </a:lnTo>
              <a:lnTo>
                <a:pt x="947217" y="0"/>
              </a:lnTo>
              <a:lnTo>
                <a:pt x="1894435" y="0"/>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813511" y="2238023"/>
        <a:ext cx="100241" cy="100241"/>
      </dsp:txXfrm>
    </dsp:sp>
    <dsp:sp modelId="{579CB5DE-F5EA-4AF5-A89F-4CACA067E8B1}">
      <dsp:nvSpPr>
        <dsp:cNvPr id="0" name=""/>
        <dsp:cNvSpPr/>
      </dsp:nvSpPr>
      <dsp:spPr>
        <a:xfrm>
          <a:off x="4089784" y="1107304"/>
          <a:ext cx="965273" cy="213197"/>
        </a:xfrm>
        <a:custGeom>
          <a:avLst/>
          <a:gdLst/>
          <a:ahLst/>
          <a:cxnLst/>
          <a:rect l="0" t="0" r="0" b="0"/>
          <a:pathLst>
            <a:path>
              <a:moveTo>
                <a:pt x="0" y="0"/>
              </a:moveTo>
              <a:lnTo>
                <a:pt x="482636" y="0"/>
              </a:lnTo>
              <a:lnTo>
                <a:pt x="482636" y="213197"/>
              </a:lnTo>
              <a:lnTo>
                <a:pt x="965273" y="213197"/>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707" y="1189189"/>
        <a:ext cx="49426" cy="49426"/>
      </dsp:txXfrm>
    </dsp:sp>
    <dsp:sp modelId="{D02C5312-160B-48B8-A8BF-122387693361}">
      <dsp:nvSpPr>
        <dsp:cNvPr id="0" name=""/>
        <dsp:cNvSpPr/>
      </dsp:nvSpPr>
      <dsp:spPr>
        <a:xfrm>
          <a:off x="4089784" y="894106"/>
          <a:ext cx="965273" cy="213197"/>
        </a:xfrm>
        <a:custGeom>
          <a:avLst/>
          <a:gdLst/>
          <a:ahLst/>
          <a:cxnLst/>
          <a:rect l="0" t="0" r="0" b="0"/>
          <a:pathLst>
            <a:path>
              <a:moveTo>
                <a:pt x="0" y="213197"/>
              </a:moveTo>
              <a:lnTo>
                <a:pt x="482636" y="213197"/>
              </a:lnTo>
              <a:lnTo>
                <a:pt x="482636" y="0"/>
              </a:lnTo>
              <a:lnTo>
                <a:pt x="965273" y="0"/>
              </a:lnTo>
            </a:path>
          </a:pathLst>
        </a:custGeom>
        <a:noFill/>
        <a:ln w="25400" cap="flat" cmpd="sng" algn="ctr">
          <a:solidFill>
            <a:schemeClr val="accent2">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7707" y="975992"/>
        <a:ext cx="49426" cy="49426"/>
      </dsp:txXfrm>
    </dsp:sp>
    <dsp:sp modelId="{B4F371CF-01DC-4F21-A929-A55C4836FF17}">
      <dsp:nvSpPr>
        <dsp:cNvPr id="0" name=""/>
        <dsp:cNvSpPr/>
      </dsp:nvSpPr>
      <dsp:spPr>
        <a:xfrm>
          <a:off x="916414" y="1107304"/>
          <a:ext cx="1894435" cy="1508890"/>
        </a:xfrm>
        <a:custGeom>
          <a:avLst/>
          <a:gdLst/>
          <a:ahLst/>
          <a:cxnLst/>
          <a:rect l="0" t="0" r="0" b="0"/>
          <a:pathLst>
            <a:path>
              <a:moveTo>
                <a:pt x="0" y="1508890"/>
              </a:moveTo>
              <a:lnTo>
                <a:pt x="947217" y="1508890"/>
              </a:lnTo>
              <a:lnTo>
                <a:pt x="947217" y="0"/>
              </a:lnTo>
              <a:lnTo>
                <a:pt x="1894435" y="0"/>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a:p>
      </dsp:txBody>
      <dsp:txXfrm>
        <a:off x="1803084" y="1801201"/>
        <a:ext cx="121095" cy="121095"/>
      </dsp:txXfrm>
    </dsp:sp>
    <dsp:sp modelId="{ED73EBF1-A043-4745-81D8-763FEB5A1B3A}">
      <dsp:nvSpPr>
        <dsp:cNvPr id="0" name=""/>
        <dsp:cNvSpPr/>
      </dsp:nvSpPr>
      <dsp:spPr>
        <a:xfrm>
          <a:off x="916414" y="344269"/>
          <a:ext cx="1894435" cy="2271925"/>
        </a:xfrm>
        <a:custGeom>
          <a:avLst/>
          <a:gdLst/>
          <a:ahLst/>
          <a:cxnLst/>
          <a:rect l="0" t="0" r="0" b="0"/>
          <a:pathLst>
            <a:path>
              <a:moveTo>
                <a:pt x="0" y="2271925"/>
              </a:moveTo>
              <a:lnTo>
                <a:pt x="947217" y="2271925"/>
              </a:lnTo>
              <a:lnTo>
                <a:pt x="947217" y="0"/>
              </a:lnTo>
              <a:lnTo>
                <a:pt x="1894435" y="0"/>
              </a:lnTo>
            </a:path>
          </a:pathLst>
        </a:custGeom>
        <a:noFill/>
        <a:ln w="25400" cap="flat" cmpd="sng" algn="ctr">
          <a:solidFill>
            <a:schemeClr val="accent2">
              <a:tint val="9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a:p>
      </dsp:txBody>
      <dsp:txXfrm>
        <a:off x="1789678" y="1406279"/>
        <a:ext cx="147906" cy="147906"/>
      </dsp:txXfrm>
    </dsp:sp>
    <dsp:sp modelId="{419800DF-C7D6-4D46-997D-9DBA366D7757}">
      <dsp:nvSpPr>
        <dsp:cNvPr id="0" name=""/>
        <dsp:cNvSpPr/>
      </dsp:nvSpPr>
      <dsp:spPr>
        <a:xfrm rot="16200000">
          <a:off x="-1807984" y="2279389"/>
          <a:ext cx="4775185" cy="673610"/>
        </a:xfrm>
        <a:prstGeom prst="rect">
          <a:avLst/>
        </a:prstGeom>
        <a:solidFill>
          <a:schemeClr val="accent2">
            <a:shade val="6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en-US" sz="2800" kern="1200" dirty="0" smtClean="0"/>
            <a:t>Reform &amp; Westward Expansion</a:t>
          </a:r>
          <a:endParaRPr lang="en-US" sz="2800" kern="1200" dirty="0"/>
        </a:p>
      </dsp:txBody>
      <dsp:txXfrm>
        <a:off x="-1807984" y="2279389"/>
        <a:ext cx="4775185" cy="673610"/>
      </dsp:txXfrm>
    </dsp:sp>
    <dsp:sp modelId="{9E256F0C-8E2E-42CD-8F0E-255947030DF3}">
      <dsp:nvSpPr>
        <dsp:cNvPr id="0" name=""/>
        <dsp:cNvSpPr/>
      </dsp:nvSpPr>
      <dsp:spPr>
        <a:xfrm>
          <a:off x="2810850" y="5391"/>
          <a:ext cx="1278933" cy="677755"/>
        </a:xfrm>
        <a:prstGeom prst="rect">
          <a:avLst/>
        </a:prstGeom>
        <a:solidFill>
          <a:schemeClr val="accent2">
            <a:shade val="8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Growing </a:t>
          </a:r>
          <a:r>
            <a:rPr lang="en-US" sz="1400" kern="1200" dirty="0" err="1" smtClean="0"/>
            <a:t>Democratiz-ation</a:t>
          </a:r>
          <a:endParaRPr lang="en-US" sz="1400" kern="1200" dirty="0"/>
        </a:p>
      </dsp:txBody>
      <dsp:txXfrm>
        <a:off x="2810850" y="5391"/>
        <a:ext cx="1278933" cy="677755"/>
      </dsp:txXfrm>
    </dsp:sp>
    <dsp:sp modelId="{7E7AEFA4-FF2E-4A4F-AC36-8DD0819FBFAE}">
      <dsp:nvSpPr>
        <dsp:cNvPr id="0" name=""/>
        <dsp:cNvSpPr/>
      </dsp:nvSpPr>
      <dsp:spPr>
        <a:xfrm>
          <a:off x="2810850" y="768426"/>
          <a:ext cx="1278933" cy="677755"/>
        </a:xfrm>
        <a:prstGeom prst="rect">
          <a:avLst/>
        </a:prstGeom>
        <a:solidFill>
          <a:schemeClr val="accent1">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solidFill>
                <a:schemeClr val="tx1"/>
              </a:solidFill>
            </a:rPr>
            <a:t>The Age of Jackson</a:t>
          </a:r>
          <a:endParaRPr lang="en-US" sz="1400" kern="1200" dirty="0">
            <a:solidFill>
              <a:schemeClr val="tx1"/>
            </a:solidFill>
          </a:endParaRPr>
        </a:p>
      </dsp:txBody>
      <dsp:txXfrm>
        <a:off x="2810850" y="768426"/>
        <a:ext cx="1278933" cy="677755"/>
      </dsp:txXfrm>
    </dsp:sp>
    <dsp:sp modelId="{09F967C5-AA16-4CA8-83D5-1F9BD1C2D240}">
      <dsp:nvSpPr>
        <dsp:cNvPr id="0" name=""/>
        <dsp:cNvSpPr/>
      </dsp:nvSpPr>
      <dsp:spPr>
        <a:xfrm>
          <a:off x="5055057" y="723549"/>
          <a:ext cx="1574346" cy="341115"/>
        </a:xfrm>
        <a:prstGeom prst="rect">
          <a:avLst/>
        </a:prstGeom>
        <a:solidFill>
          <a:schemeClr val="accent1">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tx1"/>
              </a:solidFill>
            </a:rPr>
            <a:t>Trail of Tears</a:t>
          </a:r>
          <a:endParaRPr lang="en-US" sz="1200" kern="1200" dirty="0">
            <a:solidFill>
              <a:schemeClr val="tx1"/>
            </a:solidFill>
          </a:endParaRPr>
        </a:p>
      </dsp:txBody>
      <dsp:txXfrm>
        <a:off x="5055057" y="723549"/>
        <a:ext cx="1574346" cy="341115"/>
      </dsp:txXfrm>
    </dsp:sp>
    <dsp:sp modelId="{C23879B0-13B2-4EBF-9254-63DB423EC9E7}">
      <dsp:nvSpPr>
        <dsp:cNvPr id="0" name=""/>
        <dsp:cNvSpPr/>
      </dsp:nvSpPr>
      <dsp:spPr>
        <a:xfrm>
          <a:off x="5055057" y="1149943"/>
          <a:ext cx="1574346" cy="341115"/>
        </a:xfrm>
        <a:prstGeom prst="rect">
          <a:avLst/>
        </a:prstGeom>
        <a:solidFill>
          <a:schemeClr val="accent1">
            <a:lumMod val="7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tx1"/>
              </a:solidFill>
            </a:rPr>
            <a:t>Nullification Crisis</a:t>
          </a:r>
          <a:endParaRPr lang="en-US" sz="1200" kern="1200" dirty="0">
            <a:solidFill>
              <a:schemeClr val="tx1"/>
            </a:solidFill>
          </a:endParaRPr>
        </a:p>
      </dsp:txBody>
      <dsp:txXfrm>
        <a:off x="5055057" y="1149943"/>
        <a:ext cx="1574346" cy="341115"/>
      </dsp:txXfrm>
    </dsp:sp>
    <dsp:sp modelId="{784739BA-403D-42D2-B346-588EAC5F4AE4}">
      <dsp:nvSpPr>
        <dsp:cNvPr id="0" name=""/>
        <dsp:cNvSpPr/>
      </dsp:nvSpPr>
      <dsp:spPr>
        <a:xfrm>
          <a:off x="2810850" y="1621214"/>
          <a:ext cx="1278933" cy="677755"/>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Religion and Social Reform</a:t>
          </a:r>
          <a:endParaRPr lang="en-US" sz="1400" kern="1200" dirty="0"/>
        </a:p>
      </dsp:txBody>
      <dsp:txXfrm>
        <a:off x="2810850" y="1621214"/>
        <a:ext cx="1278933" cy="677755"/>
      </dsp:txXfrm>
    </dsp:sp>
    <dsp:sp modelId="{351D4F17-B22E-4F62-8160-7C145F496FAC}">
      <dsp:nvSpPr>
        <dsp:cNvPr id="0" name=""/>
        <dsp:cNvSpPr/>
      </dsp:nvSpPr>
      <dsp:spPr>
        <a:xfrm>
          <a:off x="5055057" y="1576337"/>
          <a:ext cx="1574346" cy="341115"/>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2</a:t>
          </a:r>
          <a:r>
            <a:rPr lang="en-US" sz="1200" kern="1200" baseline="30000" smtClean="0"/>
            <a:t>nd</a:t>
          </a:r>
          <a:r>
            <a:rPr lang="en-US" sz="1200" kern="1200" smtClean="0"/>
            <a:t> Great Awakening</a:t>
          </a:r>
          <a:endParaRPr lang="en-US" sz="1200" kern="1200"/>
        </a:p>
      </dsp:txBody>
      <dsp:txXfrm>
        <a:off x="5055057" y="1576337"/>
        <a:ext cx="1574346" cy="341115"/>
      </dsp:txXfrm>
    </dsp:sp>
    <dsp:sp modelId="{81A88162-5530-4460-93F9-2A4313DB3C8B}">
      <dsp:nvSpPr>
        <dsp:cNvPr id="0" name=""/>
        <dsp:cNvSpPr/>
      </dsp:nvSpPr>
      <dsp:spPr>
        <a:xfrm>
          <a:off x="5055057" y="2002732"/>
          <a:ext cx="1574346" cy="341115"/>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Social Reform</a:t>
          </a:r>
          <a:endParaRPr lang="en-US" sz="1200" kern="1200"/>
        </a:p>
      </dsp:txBody>
      <dsp:txXfrm>
        <a:off x="5055057" y="2002732"/>
        <a:ext cx="1574346" cy="341115"/>
      </dsp:txXfrm>
    </dsp:sp>
    <dsp:sp modelId="{91FC6251-4684-49F1-A82B-F46AD75E7BC0}">
      <dsp:nvSpPr>
        <dsp:cNvPr id="0" name=""/>
        <dsp:cNvSpPr/>
      </dsp:nvSpPr>
      <dsp:spPr>
        <a:xfrm>
          <a:off x="7575812" y="1404951"/>
          <a:ext cx="1118858" cy="341115"/>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t>Alcohol Abuse</a:t>
          </a:r>
          <a:endParaRPr lang="en-US" sz="1200" kern="1200" dirty="0"/>
        </a:p>
      </dsp:txBody>
      <dsp:txXfrm>
        <a:off x="7575812" y="1404951"/>
        <a:ext cx="1118858" cy="341115"/>
      </dsp:txXfrm>
    </dsp:sp>
    <dsp:sp modelId="{8785B8BD-58CA-4E5D-9A38-617DEE28596B}">
      <dsp:nvSpPr>
        <dsp:cNvPr id="0" name=""/>
        <dsp:cNvSpPr/>
      </dsp:nvSpPr>
      <dsp:spPr>
        <a:xfrm>
          <a:off x="7575812" y="1831345"/>
          <a:ext cx="1118858" cy="341115"/>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Prisoners</a:t>
          </a:r>
          <a:endParaRPr lang="en-US" sz="1200" kern="1200"/>
        </a:p>
      </dsp:txBody>
      <dsp:txXfrm>
        <a:off x="7575812" y="1831345"/>
        <a:ext cx="1118858" cy="341115"/>
      </dsp:txXfrm>
    </dsp:sp>
    <dsp:sp modelId="{F5D0153B-4CB9-43CE-BB4B-EB121F091A81}">
      <dsp:nvSpPr>
        <dsp:cNvPr id="0" name=""/>
        <dsp:cNvSpPr/>
      </dsp:nvSpPr>
      <dsp:spPr>
        <a:xfrm>
          <a:off x="7575812" y="2257739"/>
          <a:ext cx="1118858" cy="341115"/>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Education</a:t>
          </a:r>
          <a:endParaRPr lang="en-US" sz="1200" kern="1200"/>
        </a:p>
      </dsp:txBody>
      <dsp:txXfrm>
        <a:off x="7575812" y="2257739"/>
        <a:ext cx="1118858" cy="341115"/>
      </dsp:txXfrm>
    </dsp:sp>
    <dsp:sp modelId="{CCBE9562-C4F1-43B5-9866-D6AAEC02C714}">
      <dsp:nvSpPr>
        <dsp:cNvPr id="0" name=""/>
        <dsp:cNvSpPr/>
      </dsp:nvSpPr>
      <dsp:spPr>
        <a:xfrm>
          <a:off x="7575812" y="2684134"/>
          <a:ext cx="1118858" cy="341115"/>
        </a:xfrm>
        <a:prstGeom prst="rect">
          <a:avLst/>
        </a:prstGeom>
        <a:solidFill>
          <a:srgbClr val="FF0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Civil Disobedience</a:t>
          </a:r>
          <a:endParaRPr lang="en-US" sz="1200" kern="1200"/>
        </a:p>
      </dsp:txBody>
      <dsp:txXfrm>
        <a:off x="7575812" y="2684134"/>
        <a:ext cx="1118858" cy="341115"/>
      </dsp:txXfrm>
    </dsp:sp>
    <dsp:sp modelId="{35A3E86A-8D7C-482A-94B2-F004CB0F3D2F}">
      <dsp:nvSpPr>
        <dsp:cNvPr id="0" name=""/>
        <dsp:cNvSpPr/>
      </dsp:nvSpPr>
      <dsp:spPr>
        <a:xfrm>
          <a:off x="2810850" y="2687200"/>
          <a:ext cx="1278933" cy="677755"/>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solidFill>
                <a:schemeClr val="tx1"/>
              </a:solidFill>
            </a:rPr>
            <a:t>The Antislavery Movement</a:t>
          </a:r>
          <a:endParaRPr lang="en-US" sz="1400" kern="1200" dirty="0">
            <a:solidFill>
              <a:schemeClr val="tx1"/>
            </a:solidFill>
          </a:endParaRPr>
        </a:p>
      </dsp:txBody>
      <dsp:txXfrm>
        <a:off x="2810850" y="2687200"/>
        <a:ext cx="1278933" cy="677755"/>
      </dsp:txXfrm>
    </dsp:sp>
    <dsp:sp modelId="{5FFD3ED0-43C1-4252-834E-09D23A631066}">
      <dsp:nvSpPr>
        <dsp:cNvPr id="0" name=""/>
        <dsp:cNvSpPr/>
      </dsp:nvSpPr>
      <dsp:spPr>
        <a:xfrm>
          <a:off x="5055057" y="2429126"/>
          <a:ext cx="1574346" cy="341115"/>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tx1"/>
              </a:solidFill>
            </a:rPr>
            <a:t>Missouri Compromise</a:t>
          </a:r>
          <a:endParaRPr lang="en-US" sz="1200" kern="1200" dirty="0">
            <a:solidFill>
              <a:schemeClr val="tx1"/>
            </a:solidFill>
          </a:endParaRPr>
        </a:p>
      </dsp:txBody>
      <dsp:txXfrm>
        <a:off x="5055057" y="2429126"/>
        <a:ext cx="1574346" cy="341115"/>
      </dsp:txXfrm>
    </dsp:sp>
    <dsp:sp modelId="{7492EA5C-D017-4A04-B986-BEED6F74EDB3}">
      <dsp:nvSpPr>
        <dsp:cNvPr id="0" name=""/>
        <dsp:cNvSpPr/>
      </dsp:nvSpPr>
      <dsp:spPr>
        <a:xfrm>
          <a:off x="5055057" y="2855520"/>
          <a:ext cx="1574346" cy="341115"/>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tx1"/>
              </a:solidFill>
            </a:rPr>
            <a:t>Underground Railroad</a:t>
          </a:r>
          <a:endParaRPr lang="en-US" sz="1200" kern="1200" dirty="0">
            <a:solidFill>
              <a:schemeClr val="tx1"/>
            </a:solidFill>
          </a:endParaRPr>
        </a:p>
      </dsp:txBody>
      <dsp:txXfrm>
        <a:off x="5055057" y="2855520"/>
        <a:ext cx="1574346" cy="341115"/>
      </dsp:txXfrm>
    </dsp:sp>
    <dsp:sp modelId="{EAE4CC69-05C4-4C4D-A3AD-C0ED75D4D34C}">
      <dsp:nvSpPr>
        <dsp:cNvPr id="0" name=""/>
        <dsp:cNvSpPr/>
      </dsp:nvSpPr>
      <dsp:spPr>
        <a:xfrm>
          <a:off x="5055057" y="3281915"/>
          <a:ext cx="1574346" cy="341115"/>
        </a:xfrm>
        <a:prstGeom prst="rect">
          <a:avLst/>
        </a:prstGeom>
        <a:solidFill>
          <a:srgbClr val="FFC00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tx1"/>
              </a:solidFill>
            </a:rPr>
            <a:t>Frederick Douglass</a:t>
          </a:r>
          <a:endParaRPr lang="en-US" sz="1200" kern="1200" dirty="0">
            <a:solidFill>
              <a:schemeClr val="tx1"/>
            </a:solidFill>
          </a:endParaRPr>
        </a:p>
      </dsp:txBody>
      <dsp:txXfrm>
        <a:off x="5055057" y="3281915"/>
        <a:ext cx="1574346" cy="341115"/>
      </dsp:txXfrm>
    </dsp:sp>
    <dsp:sp modelId="{A2E5B889-C972-488B-89DA-06A8E3A3C6F0}">
      <dsp:nvSpPr>
        <dsp:cNvPr id="0" name=""/>
        <dsp:cNvSpPr/>
      </dsp:nvSpPr>
      <dsp:spPr>
        <a:xfrm>
          <a:off x="2810850" y="3753186"/>
          <a:ext cx="1278933" cy="677755"/>
        </a:xfrm>
        <a:prstGeom prst="rect">
          <a:avLst/>
        </a:prstGeom>
        <a:solidFill>
          <a:srgbClr val="FF00FF"/>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The Women’s Rights Movement</a:t>
          </a:r>
          <a:endParaRPr lang="en-US" sz="1400" kern="1200" dirty="0"/>
        </a:p>
      </dsp:txBody>
      <dsp:txXfrm>
        <a:off x="2810850" y="3753186"/>
        <a:ext cx="1278933" cy="677755"/>
      </dsp:txXfrm>
    </dsp:sp>
    <dsp:sp modelId="{C14383E5-BC28-4018-A97B-FB869E149A8C}">
      <dsp:nvSpPr>
        <dsp:cNvPr id="0" name=""/>
        <dsp:cNvSpPr/>
      </dsp:nvSpPr>
      <dsp:spPr>
        <a:xfrm>
          <a:off x="5055057" y="3708309"/>
          <a:ext cx="1574346" cy="341115"/>
        </a:xfrm>
        <a:prstGeom prst="rect">
          <a:avLst/>
        </a:prstGeom>
        <a:solidFill>
          <a:srgbClr val="FF00FF"/>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Antislavery</a:t>
          </a:r>
          <a:endParaRPr lang="en-US" sz="1200" kern="1200"/>
        </a:p>
      </dsp:txBody>
      <dsp:txXfrm>
        <a:off x="5055057" y="3708309"/>
        <a:ext cx="1574346" cy="341115"/>
      </dsp:txXfrm>
    </dsp:sp>
    <dsp:sp modelId="{B1998835-DFE7-4B86-8297-BD65FA9DB2B3}">
      <dsp:nvSpPr>
        <dsp:cNvPr id="0" name=""/>
        <dsp:cNvSpPr/>
      </dsp:nvSpPr>
      <dsp:spPr>
        <a:xfrm>
          <a:off x="5055057" y="4134703"/>
          <a:ext cx="1574346" cy="341115"/>
        </a:xfrm>
        <a:prstGeom prst="rect">
          <a:avLst/>
        </a:prstGeom>
        <a:solidFill>
          <a:srgbClr val="FF00FF"/>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Labor</a:t>
          </a:r>
          <a:endParaRPr lang="en-US" sz="1200" kern="1200"/>
        </a:p>
      </dsp:txBody>
      <dsp:txXfrm>
        <a:off x="5055057" y="4134703"/>
        <a:ext cx="1574346" cy="341115"/>
      </dsp:txXfrm>
    </dsp:sp>
    <dsp:sp modelId="{D6B3CE7D-CCF6-41C3-BCF1-E23FD6A3536B}">
      <dsp:nvSpPr>
        <dsp:cNvPr id="0" name=""/>
        <dsp:cNvSpPr/>
      </dsp:nvSpPr>
      <dsp:spPr>
        <a:xfrm>
          <a:off x="2810850" y="4605975"/>
          <a:ext cx="1278933" cy="677755"/>
        </a:xfrm>
        <a:prstGeom prst="rect">
          <a:avLst/>
        </a:prstGeom>
        <a:solidFill>
          <a:srgbClr val="00B05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Manifest Destiny</a:t>
          </a:r>
          <a:endParaRPr lang="en-US" sz="1400" kern="1200" dirty="0"/>
        </a:p>
      </dsp:txBody>
      <dsp:txXfrm>
        <a:off x="2810850" y="4605975"/>
        <a:ext cx="1278933" cy="677755"/>
      </dsp:txXfrm>
    </dsp:sp>
    <dsp:sp modelId="{9D4A145A-8087-49BE-AAEC-D2CA13B6C467}">
      <dsp:nvSpPr>
        <dsp:cNvPr id="0" name=""/>
        <dsp:cNvSpPr/>
      </dsp:nvSpPr>
      <dsp:spPr>
        <a:xfrm>
          <a:off x="5055057" y="4561098"/>
          <a:ext cx="1574346" cy="341115"/>
        </a:xfrm>
        <a:prstGeom prst="rect">
          <a:avLst/>
        </a:prstGeom>
        <a:solidFill>
          <a:srgbClr val="00B05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Mexican-American War</a:t>
          </a:r>
          <a:endParaRPr lang="en-US" sz="1200" kern="1200"/>
        </a:p>
      </dsp:txBody>
      <dsp:txXfrm>
        <a:off x="5055057" y="4561098"/>
        <a:ext cx="1574346" cy="341115"/>
      </dsp:txXfrm>
    </dsp:sp>
    <dsp:sp modelId="{44B51EB3-4E20-4CC9-9522-36952A0C167F}">
      <dsp:nvSpPr>
        <dsp:cNvPr id="0" name=""/>
        <dsp:cNvSpPr/>
      </dsp:nvSpPr>
      <dsp:spPr>
        <a:xfrm>
          <a:off x="5055057" y="4987492"/>
          <a:ext cx="1574346" cy="341115"/>
        </a:xfrm>
        <a:prstGeom prst="rect">
          <a:avLst/>
        </a:prstGeom>
        <a:solidFill>
          <a:srgbClr val="00B050"/>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smtClean="0"/>
            <a:t>The Gold Rush</a:t>
          </a:r>
          <a:endParaRPr lang="en-US" sz="1200" kern="1200"/>
        </a:p>
      </dsp:txBody>
      <dsp:txXfrm>
        <a:off x="5055057" y="4987492"/>
        <a:ext cx="1574346" cy="34111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8A9232-52B8-4EA2-9E45-2BCBDD3B8FDB}" type="datetimeFigureOut">
              <a:rPr lang="en-US" smtClean="0"/>
              <a:t>9/14/2018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4F0628-2B1D-4409-9F35-962318AD6729}" type="slidenum">
              <a:rPr lang="en-US" smtClean="0"/>
              <a:t>‹#›</a:t>
            </a:fld>
            <a:endParaRPr lang="en-US"/>
          </a:p>
        </p:txBody>
      </p:sp>
    </p:spTree>
    <p:extLst>
      <p:ext uri="{BB962C8B-B14F-4D97-AF65-F5344CB8AC3E}">
        <p14:creationId xmlns:p14="http://schemas.microsoft.com/office/powerpoint/2010/main" val="2674845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742883" indent="-285724" eaLnBrk="0" hangingPunct="0">
              <a:defRPr sz="2200">
                <a:solidFill>
                  <a:schemeClr val="tx1"/>
                </a:solidFill>
                <a:latin typeface="Arial" charset="0"/>
              </a:defRPr>
            </a:lvl2pPr>
            <a:lvl3pPr marL="1142898" indent="-228580" eaLnBrk="0" hangingPunct="0">
              <a:defRPr sz="2200">
                <a:solidFill>
                  <a:schemeClr val="tx1"/>
                </a:solidFill>
                <a:latin typeface="Arial" charset="0"/>
              </a:defRPr>
            </a:lvl3pPr>
            <a:lvl4pPr marL="1600057" indent="-228580" eaLnBrk="0" hangingPunct="0">
              <a:defRPr sz="2200">
                <a:solidFill>
                  <a:schemeClr val="tx1"/>
                </a:solidFill>
                <a:latin typeface="Arial" charset="0"/>
              </a:defRPr>
            </a:lvl4pPr>
            <a:lvl5pPr marL="2057217" indent="-228580" eaLnBrk="0" hangingPunct="0">
              <a:defRPr sz="2200">
                <a:solidFill>
                  <a:schemeClr val="tx1"/>
                </a:solidFill>
                <a:latin typeface="Arial" charset="0"/>
              </a:defRPr>
            </a:lvl5pPr>
            <a:lvl6pPr marL="2514376" indent="-228580" eaLnBrk="0" fontAlgn="base" hangingPunct="0">
              <a:spcBef>
                <a:spcPct val="0"/>
              </a:spcBef>
              <a:spcAft>
                <a:spcPct val="0"/>
              </a:spcAft>
              <a:defRPr sz="2200">
                <a:solidFill>
                  <a:schemeClr val="tx1"/>
                </a:solidFill>
                <a:latin typeface="Arial" charset="0"/>
              </a:defRPr>
            </a:lvl6pPr>
            <a:lvl7pPr marL="2971535" indent="-228580" eaLnBrk="0" fontAlgn="base" hangingPunct="0">
              <a:spcBef>
                <a:spcPct val="0"/>
              </a:spcBef>
              <a:spcAft>
                <a:spcPct val="0"/>
              </a:spcAft>
              <a:defRPr sz="2200">
                <a:solidFill>
                  <a:schemeClr val="tx1"/>
                </a:solidFill>
                <a:latin typeface="Arial" charset="0"/>
              </a:defRPr>
            </a:lvl7pPr>
            <a:lvl8pPr marL="3428695" indent="-228580" eaLnBrk="0" fontAlgn="base" hangingPunct="0">
              <a:spcBef>
                <a:spcPct val="0"/>
              </a:spcBef>
              <a:spcAft>
                <a:spcPct val="0"/>
              </a:spcAft>
              <a:defRPr sz="2200">
                <a:solidFill>
                  <a:schemeClr val="tx1"/>
                </a:solidFill>
                <a:latin typeface="Arial" charset="0"/>
              </a:defRPr>
            </a:lvl8pPr>
            <a:lvl9pPr marL="3885854" indent="-228580" eaLnBrk="0" fontAlgn="base" hangingPunct="0">
              <a:spcBef>
                <a:spcPct val="0"/>
              </a:spcBef>
              <a:spcAft>
                <a:spcPct val="0"/>
              </a:spcAft>
              <a:defRPr sz="2200">
                <a:solidFill>
                  <a:schemeClr val="tx1"/>
                </a:solidFill>
                <a:latin typeface="Arial" charset="0"/>
              </a:defRPr>
            </a:lvl9pPr>
          </a:lstStyle>
          <a:p>
            <a:pPr eaLnBrk="1" hangingPunct="1"/>
            <a:fld id="{C5E5BF43-72CA-4864-B056-8B5BD394907B}" type="slidenum">
              <a:rPr lang="en-US" altLang="en-US" sz="1200">
                <a:solidFill>
                  <a:prstClr val="black"/>
                </a:solidFill>
              </a:rPr>
              <a:pPr eaLnBrk="1" hangingPunct="1"/>
              <a:t>1</a:t>
            </a:fld>
            <a:endParaRPr lang="en-US" altLang="en-US" sz="120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82919411-6F1D-48F7-A64B-52BEF4529D0E}" type="slidenum">
              <a:rPr lang="en-US" altLang="en-US" sz="1200">
                <a:solidFill>
                  <a:prstClr val="black"/>
                </a:solidFill>
              </a:rPr>
              <a:pPr algn="r" eaLnBrk="1" fontAlgn="base" hangingPunct="1">
                <a:spcBef>
                  <a:spcPct val="0"/>
                </a:spcBef>
                <a:spcAft>
                  <a:spcPct val="0"/>
                </a:spcAft>
              </a:pPr>
              <a:t>54</a:t>
            </a:fld>
            <a:endParaRPr lang="en-US" altLang="en-US" sz="1200">
              <a:solidFill>
                <a:prstClr val="black"/>
              </a:solidFill>
            </a:endParaRPr>
          </a:p>
        </p:txBody>
      </p:sp>
      <p:sp>
        <p:nvSpPr>
          <p:cNvPr id="32771" name="Rectangle 2"/>
          <p:cNvSpPr>
            <a:spLocks noGrp="1" noRot="1" noChangeAspect="1" noChangeArrowheads="1" noTextEdit="1"/>
          </p:cNvSpPr>
          <p:nvPr>
            <p:ph type="sldImg"/>
          </p:nvPr>
        </p:nvSpPr>
        <p:spPr>
          <a:ln/>
        </p:spPr>
      </p:sp>
      <p:sp>
        <p:nvSpPr>
          <p:cNvPr id="32773"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sz="14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22251AAA-37E6-4B69-838B-EDE19B41F231}" type="slidenum">
              <a:rPr lang="en-US" altLang="en-US" sz="1200">
                <a:solidFill>
                  <a:prstClr val="black"/>
                </a:solidFill>
              </a:rPr>
              <a:pPr algn="r" eaLnBrk="1" fontAlgn="base" hangingPunct="1">
                <a:spcBef>
                  <a:spcPct val="0"/>
                </a:spcBef>
                <a:spcAft>
                  <a:spcPct val="0"/>
                </a:spcAft>
              </a:pPr>
              <a:t>65</a:t>
            </a:fld>
            <a:endParaRPr lang="en-US" altLang="en-US" sz="120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9"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sz="14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26E51D41-BC0A-441D-BF39-DF3BD8B2FB58}" type="slidenum">
              <a:rPr lang="en-US" altLang="en-US" sz="1200">
                <a:solidFill>
                  <a:prstClr val="black"/>
                </a:solidFill>
              </a:rPr>
              <a:pPr algn="r" eaLnBrk="1" fontAlgn="base" hangingPunct="1">
                <a:spcBef>
                  <a:spcPct val="0"/>
                </a:spcBef>
                <a:spcAft>
                  <a:spcPct val="0"/>
                </a:spcAft>
              </a:pPr>
              <a:t>82</a:t>
            </a:fld>
            <a:endParaRPr lang="en-US" altLang="en-US" sz="1200">
              <a:solidFill>
                <a:prstClr val="black"/>
              </a:solidFill>
            </a:endParaRPr>
          </a:p>
        </p:txBody>
      </p:sp>
      <p:sp>
        <p:nvSpPr>
          <p:cNvPr id="33795" name="Rectangle 2"/>
          <p:cNvSpPr>
            <a:spLocks noGrp="1" noRot="1" noChangeAspect="1" noChangeArrowheads="1" noTextEdit="1"/>
          </p:cNvSpPr>
          <p:nvPr>
            <p:ph type="sldImg"/>
          </p:nvPr>
        </p:nvSpPr>
        <p:spPr>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9343FB5B-E6A7-4E33-86DA-C3FC019F87B5}" type="slidenum">
              <a:rPr lang="en-US" altLang="en-US" sz="1200">
                <a:solidFill>
                  <a:prstClr val="black"/>
                </a:solidFill>
              </a:rPr>
              <a:pPr algn="r" eaLnBrk="1" fontAlgn="base" hangingPunct="1">
                <a:spcBef>
                  <a:spcPct val="0"/>
                </a:spcBef>
                <a:spcAft>
                  <a:spcPct val="0"/>
                </a:spcAft>
              </a:pPr>
              <a:t>85</a:t>
            </a:fld>
            <a:endParaRPr lang="en-US" altLang="en-US" sz="1200">
              <a:solidFill>
                <a:prstClr val="black"/>
              </a:solidFill>
            </a:endParaRPr>
          </a:p>
        </p:txBody>
      </p:sp>
      <p:sp>
        <p:nvSpPr>
          <p:cNvPr id="36867" name="Rectangle 2"/>
          <p:cNvSpPr>
            <a:spLocks noGrp="1" noRot="1" noChangeAspect="1" noChangeArrowheads="1" noTextEdit="1"/>
          </p:cNvSpPr>
          <p:nvPr>
            <p:ph type="sldImg"/>
          </p:nvPr>
        </p:nvSpPr>
        <p:spPr>
          <a:ln/>
        </p:spPr>
      </p:sp>
      <p:sp>
        <p:nvSpPr>
          <p:cNvPr id="36869" name="Text Box 4"/>
          <p:cNvSpPr txBox="1">
            <a:spLocks noChangeArrowheads="1"/>
          </p:cNvSpPr>
          <p:nvPr/>
        </p:nvSpPr>
        <p:spPr bwMode="auto">
          <a:xfrm>
            <a:off x="1448098" y="4724704"/>
            <a:ext cx="1847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sz="14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Arial" charset="0"/>
              </a:defRPr>
            </a:lvl1pPr>
            <a:lvl2pPr marL="702756" indent="-270291" defTabSz="914485" eaLnBrk="0" hangingPunct="0">
              <a:defRPr sz="2100">
                <a:solidFill>
                  <a:schemeClr val="tx1"/>
                </a:solidFill>
                <a:latin typeface="Arial" charset="0"/>
              </a:defRPr>
            </a:lvl2pPr>
            <a:lvl3pPr marL="1081164" indent="-216233" defTabSz="914485" eaLnBrk="0" hangingPunct="0">
              <a:defRPr sz="2100">
                <a:solidFill>
                  <a:schemeClr val="tx1"/>
                </a:solidFill>
                <a:latin typeface="Arial" charset="0"/>
              </a:defRPr>
            </a:lvl3pPr>
            <a:lvl4pPr marL="1513629" indent="-216233" defTabSz="914485" eaLnBrk="0" hangingPunct="0">
              <a:defRPr sz="2100">
                <a:solidFill>
                  <a:schemeClr val="tx1"/>
                </a:solidFill>
                <a:latin typeface="Arial" charset="0"/>
              </a:defRPr>
            </a:lvl4pPr>
            <a:lvl5pPr marL="1946095" indent="-216233" defTabSz="914485" eaLnBrk="0" hangingPunct="0">
              <a:defRPr sz="2100">
                <a:solidFill>
                  <a:schemeClr val="tx1"/>
                </a:solidFill>
                <a:latin typeface="Arial" charset="0"/>
              </a:defRPr>
            </a:lvl5pPr>
            <a:lvl6pPr marL="2378560" indent="-216233" defTabSz="914485" eaLnBrk="0" fontAlgn="base" hangingPunct="0">
              <a:spcBef>
                <a:spcPct val="0"/>
              </a:spcBef>
              <a:spcAft>
                <a:spcPct val="0"/>
              </a:spcAft>
              <a:defRPr sz="2100">
                <a:solidFill>
                  <a:schemeClr val="tx1"/>
                </a:solidFill>
                <a:latin typeface="Arial" charset="0"/>
              </a:defRPr>
            </a:lvl6pPr>
            <a:lvl7pPr marL="2811026" indent="-216233" defTabSz="914485" eaLnBrk="0" fontAlgn="base" hangingPunct="0">
              <a:spcBef>
                <a:spcPct val="0"/>
              </a:spcBef>
              <a:spcAft>
                <a:spcPct val="0"/>
              </a:spcAft>
              <a:defRPr sz="2100">
                <a:solidFill>
                  <a:schemeClr val="tx1"/>
                </a:solidFill>
                <a:latin typeface="Arial" charset="0"/>
              </a:defRPr>
            </a:lvl7pPr>
            <a:lvl8pPr marL="3243491" indent="-216233" defTabSz="914485" eaLnBrk="0" fontAlgn="base" hangingPunct="0">
              <a:spcBef>
                <a:spcPct val="0"/>
              </a:spcBef>
              <a:spcAft>
                <a:spcPct val="0"/>
              </a:spcAft>
              <a:defRPr sz="2100">
                <a:solidFill>
                  <a:schemeClr val="tx1"/>
                </a:solidFill>
                <a:latin typeface="Arial" charset="0"/>
              </a:defRPr>
            </a:lvl8pPr>
            <a:lvl9pPr marL="3675957" indent="-216233" defTabSz="914485" eaLnBrk="0" fontAlgn="base" hangingPunct="0">
              <a:spcBef>
                <a:spcPct val="0"/>
              </a:spcBef>
              <a:spcAft>
                <a:spcPct val="0"/>
              </a:spcAft>
              <a:defRPr sz="2100">
                <a:solidFill>
                  <a:schemeClr val="tx1"/>
                </a:solidFill>
                <a:latin typeface="Arial" charset="0"/>
              </a:defRPr>
            </a:lvl9pPr>
          </a:lstStyle>
          <a:p>
            <a:pPr eaLnBrk="1" hangingPunct="1"/>
            <a:fld id="{35F41D96-65D5-45E3-9CC6-73295FC6580F}" type="slidenum">
              <a:rPr lang="en-US" altLang="en-US" sz="1200">
                <a:solidFill>
                  <a:prstClr val="black"/>
                </a:solidFill>
              </a:rPr>
              <a:pPr eaLnBrk="1" hangingPunct="1"/>
              <a:t>86</a:t>
            </a:fld>
            <a:endParaRPr lang="en-US" altLang="en-US" sz="1200">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3" name="Text Box 4"/>
          <p:cNvSpPr txBox="1">
            <a:spLocks noChangeArrowheads="1"/>
          </p:cNvSpPr>
          <p:nvPr/>
        </p:nvSpPr>
        <p:spPr bwMode="auto">
          <a:xfrm>
            <a:off x="1050727" y="4659691"/>
            <a:ext cx="1847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sz="140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4C8F79E7-FB74-4AE2-9C41-D5148C53B456}" type="slidenum">
              <a:rPr lang="en-US" altLang="en-US" sz="1200">
                <a:solidFill>
                  <a:prstClr val="black"/>
                </a:solidFill>
              </a:rPr>
              <a:pPr algn="r" eaLnBrk="1" fontAlgn="base" hangingPunct="1">
                <a:spcBef>
                  <a:spcPct val="0"/>
                </a:spcBef>
                <a:spcAft>
                  <a:spcPct val="0"/>
                </a:spcAft>
              </a:pPr>
              <a:t>87</a:t>
            </a:fld>
            <a:endParaRPr lang="en-US" altLang="en-US" sz="120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7" name="Text Box 4"/>
          <p:cNvSpPr txBox="1">
            <a:spLocks noChangeArrowheads="1"/>
          </p:cNvSpPr>
          <p:nvPr/>
        </p:nvSpPr>
        <p:spPr bwMode="auto">
          <a:xfrm>
            <a:off x="1050727" y="4659691"/>
            <a:ext cx="184714"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sz="140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Arial" charset="0"/>
              </a:defRPr>
            </a:lvl1pPr>
            <a:lvl2pPr marL="702756" indent="-270291" defTabSz="914485" eaLnBrk="0" hangingPunct="0">
              <a:defRPr sz="2100">
                <a:solidFill>
                  <a:schemeClr val="tx1"/>
                </a:solidFill>
                <a:latin typeface="Arial" charset="0"/>
              </a:defRPr>
            </a:lvl2pPr>
            <a:lvl3pPr marL="1081164" indent="-216233" defTabSz="914485" eaLnBrk="0" hangingPunct="0">
              <a:defRPr sz="2100">
                <a:solidFill>
                  <a:schemeClr val="tx1"/>
                </a:solidFill>
                <a:latin typeface="Arial" charset="0"/>
              </a:defRPr>
            </a:lvl3pPr>
            <a:lvl4pPr marL="1513629" indent="-216233" defTabSz="914485" eaLnBrk="0" hangingPunct="0">
              <a:defRPr sz="2100">
                <a:solidFill>
                  <a:schemeClr val="tx1"/>
                </a:solidFill>
                <a:latin typeface="Arial" charset="0"/>
              </a:defRPr>
            </a:lvl4pPr>
            <a:lvl5pPr marL="1946095" indent="-216233" defTabSz="914485" eaLnBrk="0" hangingPunct="0">
              <a:defRPr sz="2100">
                <a:solidFill>
                  <a:schemeClr val="tx1"/>
                </a:solidFill>
                <a:latin typeface="Arial" charset="0"/>
              </a:defRPr>
            </a:lvl5pPr>
            <a:lvl6pPr marL="2378560" indent="-216233" defTabSz="914485" eaLnBrk="0" fontAlgn="base" hangingPunct="0">
              <a:spcBef>
                <a:spcPct val="0"/>
              </a:spcBef>
              <a:spcAft>
                <a:spcPct val="0"/>
              </a:spcAft>
              <a:defRPr sz="2100">
                <a:solidFill>
                  <a:schemeClr val="tx1"/>
                </a:solidFill>
                <a:latin typeface="Arial" charset="0"/>
              </a:defRPr>
            </a:lvl6pPr>
            <a:lvl7pPr marL="2811026" indent="-216233" defTabSz="914485" eaLnBrk="0" fontAlgn="base" hangingPunct="0">
              <a:spcBef>
                <a:spcPct val="0"/>
              </a:spcBef>
              <a:spcAft>
                <a:spcPct val="0"/>
              </a:spcAft>
              <a:defRPr sz="2100">
                <a:solidFill>
                  <a:schemeClr val="tx1"/>
                </a:solidFill>
                <a:latin typeface="Arial" charset="0"/>
              </a:defRPr>
            </a:lvl7pPr>
            <a:lvl8pPr marL="3243491" indent="-216233" defTabSz="914485" eaLnBrk="0" fontAlgn="base" hangingPunct="0">
              <a:spcBef>
                <a:spcPct val="0"/>
              </a:spcBef>
              <a:spcAft>
                <a:spcPct val="0"/>
              </a:spcAft>
              <a:defRPr sz="2100">
                <a:solidFill>
                  <a:schemeClr val="tx1"/>
                </a:solidFill>
                <a:latin typeface="Arial" charset="0"/>
              </a:defRPr>
            </a:lvl8pPr>
            <a:lvl9pPr marL="3675957" indent="-216233" defTabSz="914485" eaLnBrk="0" fontAlgn="base" hangingPunct="0">
              <a:spcBef>
                <a:spcPct val="0"/>
              </a:spcBef>
              <a:spcAft>
                <a:spcPct val="0"/>
              </a:spcAft>
              <a:defRPr sz="2100">
                <a:solidFill>
                  <a:schemeClr val="tx1"/>
                </a:solidFill>
                <a:latin typeface="Arial" charset="0"/>
              </a:defRPr>
            </a:lvl9pPr>
          </a:lstStyle>
          <a:p>
            <a:pPr eaLnBrk="1" hangingPunct="1"/>
            <a:fld id="{10F24CFA-841D-4DFB-A0BB-B4430C071471}" type="slidenum">
              <a:rPr lang="en-US" altLang="en-US" sz="1200">
                <a:solidFill>
                  <a:prstClr val="black"/>
                </a:solidFill>
              </a:rPr>
              <a:pPr eaLnBrk="1" hangingPunct="1"/>
              <a:t>88</a:t>
            </a:fld>
            <a:endParaRPr lang="en-US" altLang="en-US"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42880398-B139-491D-B872-99A4888D8784}" type="slidenum">
              <a:rPr lang="en-US" altLang="en-US" sz="1200">
                <a:solidFill>
                  <a:prstClr val="black"/>
                </a:solidFill>
              </a:rPr>
              <a:pPr algn="r" eaLnBrk="1" fontAlgn="base" hangingPunct="1">
                <a:spcBef>
                  <a:spcPct val="0"/>
                </a:spcBef>
                <a:spcAft>
                  <a:spcPct val="0"/>
                </a:spcAft>
              </a:pPr>
              <a:t>89</a:t>
            </a:fld>
            <a:endParaRPr lang="en-US" altLang="en-US" sz="1200">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5" name="Rectangle 5"/>
          <p:cNvSpPr>
            <a:spLocks noChangeArrowheads="1"/>
          </p:cNvSpPr>
          <p:nvPr/>
        </p:nvSpPr>
        <p:spPr bwMode="auto">
          <a:xfrm>
            <a:off x="3421559" y="5080000"/>
            <a:ext cx="183058" cy="30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sz="14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Arial" charset="0"/>
              </a:defRPr>
            </a:lvl1pPr>
            <a:lvl2pPr marL="702756" indent="-270291" defTabSz="914485" eaLnBrk="0" hangingPunct="0">
              <a:defRPr sz="2100">
                <a:solidFill>
                  <a:schemeClr val="tx1"/>
                </a:solidFill>
                <a:latin typeface="Arial" charset="0"/>
              </a:defRPr>
            </a:lvl2pPr>
            <a:lvl3pPr marL="1081164" indent="-216233" defTabSz="914485" eaLnBrk="0" hangingPunct="0">
              <a:defRPr sz="2100">
                <a:solidFill>
                  <a:schemeClr val="tx1"/>
                </a:solidFill>
                <a:latin typeface="Arial" charset="0"/>
              </a:defRPr>
            </a:lvl3pPr>
            <a:lvl4pPr marL="1513629" indent="-216233" defTabSz="914485" eaLnBrk="0" hangingPunct="0">
              <a:defRPr sz="2100">
                <a:solidFill>
                  <a:schemeClr val="tx1"/>
                </a:solidFill>
                <a:latin typeface="Arial" charset="0"/>
              </a:defRPr>
            </a:lvl4pPr>
            <a:lvl5pPr marL="1946095" indent="-216233" defTabSz="914485" eaLnBrk="0" hangingPunct="0">
              <a:defRPr sz="2100">
                <a:solidFill>
                  <a:schemeClr val="tx1"/>
                </a:solidFill>
                <a:latin typeface="Arial" charset="0"/>
              </a:defRPr>
            </a:lvl5pPr>
            <a:lvl6pPr marL="2378560" indent="-216233" defTabSz="914485" eaLnBrk="0" fontAlgn="base" hangingPunct="0">
              <a:spcBef>
                <a:spcPct val="0"/>
              </a:spcBef>
              <a:spcAft>
                <a:spcPct val="0"/>
              </a:spcAft>
              <a:defRPr sz="2100">
                <a:solidFill>
                  <a:schemeClr val="tx1"/>
                </a:solidFill>
                <a:latin typeface="Arial" charset="0"/>
              </a:defRPr>
            </a:lvl6pPr>
            <a:lvl7pPr marL="2811026" indent="-216233" defTabSz="914485" eaLnBrk="0" fontAlgn="base" hangingPunct="0">
              <a:spcBef>
                <a:spcPct val="0"/>
              </a:spcBef>
              <a:spcAft>
                <a:spcPct val="0"/>
              </a:spcAft>
              <a:defRPr sz="2100">
                <a:solidFill>
                  <a:schemeClr val="tx1"/>
                </a:solidFill>
                <a:latin typeface="Arial" charset="0"/>
              </a:defRPr>
            </a:lvl7pPr>
            <a:lvl8pPr marL="3243491" indent="-216233" defTabSz="914485" eaLnBrk="0" fontAlgn="base" hangingPunct="0">
              <a:spcBef>
                <a:spcPct val="0"/>
              </a:spcBef>
              <a:spcAft>
                <a:spcPct val="0"/>
              </a:spcAft>
              <a:defRPr sz="2100">
                <a:solidFill>
                  <a:schemeClr val="tx1"/>
                </a:solidFill>
                <a:latin typeface="Arial" charset="0"/>
              </a:defRPr>
            </a:lvl8pPr>
            <a:lvl9pPr marL="3675957" indent="-216233" defTabSz="914485" eaLnBrk="0" fontAlgn="base" hangingPunct="0">
              <a:spcBef>
                <a:spcPct val="0"/>
              </a:spcBef>
              <a:spcAft>
                <a:spcPct val="0"/>
              </a:spcAft>
              <a:defRPr sz="2100">
                <a:solidFill>
                  <a:schemeClr val="tx1"/>
                </a:solidFill>
                <a:latin typeface="Arial" charset="0"/>
              </a:defRPr>
            </a:lvl9pPr>
          </a:lstStyle>
          <a:p>
            <a:pPr eaLnBrk="1" hangingPunct="1"/>
            <a:fld id="{2124B237-0861-4629-8630-36DFFD03F675}" type="slidenum">
              <a:rPr lang="en-US" altLang="en-US" sz="1200">
                <a:solidFill>
                  <a:prstClr val="black"/>
                </a:solidFill>
              </a:rPr>
              <a:pPr eaLnBrk="1" hangingPunct="1"/>
              <a:t>2</a:t>
            </a:fld>
            <a:endParaRPr lang="en-US" altLang="en-US" sz="1200">
              <a:solidFill>
                <a:prstClr val="black"/>
              </a:solidFill>
            </a:endParaRPr>
          </a:p>
        </p:txBody>
      </p:sp>
      <p:sp>
        <p:nvSpPr>
          <p:cNvPr id="25603" name="Rectangle 2"/>
          <p:cNvSpPr>
            <a:spLocks noGrp="1" noRot="1" noChangeAspect="1" noChangeArrowheads="1" noTextEdit="1"/>
          </p:cNvSpPr>
          <p:nvPr>
            <p:ph type="sldImg"/>
          </p:nvPr>
        </p:nvSpPr>
        <p:spPr>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Arial" charset="0"/>
              </a:defRPr>
            </a:lvl1pPr>
            <a:lvl2pPr marL="702756" indent="-270291" defTabSz="914485" eaLnBrk="0" hangingPunct="0">
              <a:defRPr sz="2100">
                <a:solidFill>
                  <a:schemeClr val="tx1"/>
                </a:solidFill>
                <a:latin typeface="Arial" charset="0"/>
              </a:defRPr>
            </a:lvl2pPr>
            <a:lvl3pPr marL="1081164" indent="-216233" defTabSz="914485" eaLnBrk="0" hangingPunct="0">
              <a:defRPr sz="2100">
                <a:solidFill>
                  <a:schemeClr val="tx1"/>
                </a:solidFill>
                <a:latin typeface="Arial" charset="0"/>
              </a:defRPr>
            </a:lvl3pPr>
            <a:lvl4pPr marL="1513629" indent="-216233" defTabSz="914485" eaLnBrk="0" hangingPunct="0">
              <a:defRPr sz="2100">
                <a:solidFill>
                  <a:schemeClr val="tx1"/>
                </a:solidFill>
                <a:latin typeface="Arial" charset="0"/>
              </a:defRPr>
            </a:lvl4pPr>
            <a:lvl5pPr marL="1946095" indent="-216233" defTabSz="914485" eaLnBrk="0" hangingPunct="0">
              <a:defRPr sz="2100">
                <a:solidFill>
                  <a:schemeClr val="tx1"/>
                </a:solidFill>
                <a:latin typeface="Arial" charset="0"/>
              </a:defRPr>
            </a:lvl5pPr>
            <a:lvl6pPr marL="2378560" indent="-216233" defTabSz="914485" eaLnBrk="0" fontAlgn="base" hangingPunct="0">
              <a:spcBef>
                <a:spcPct val="0"/>
              </a:spcBef>
              <a:spcAft>
                <a:spcPct val="0"/>
              </a:spcAft>
              <a:defRPr sz="2100">
                <a:solidFill>
                  <a:schemeClr val="tx1"/>
                </a:solidFill>
                <a:latin typeface="Arial" charset="0"/>
              </a:defRPr>
            </a:lvl6pPr>
            <a:lvl7pPr marL="2811026" indent="-216233" defTabSz="914485" eaLnBrk="0" fontAlgn="base" hangingPunct="0">
              <a:spcBef>
                <a:spcPct val="0"/>
              </a:spcBef>
              <a:spcAft>
                <a:spcPct val="0"/>
              </a:spcAft>
              <a:defRPr sz="2100">
                <a:solidFill>
                  <a:schemeClr val="tx1"/>
                </a:solidFill>
                <a:latin typeface="Arial" charset="0"/>
              </a:defRPr>
            </a:lvl7pPr>
            <a:lvl8pPr marL="3243491" indent="-216233" defTabSz="914485" eaLnBrk="0" fontAlgn="base" hangingPunct="0">
              <a:spcBef>
                <a:spcPct val="0"/>
              </a:spcBef>
              <a:spcAft>
                <a:spcPct val="0"/>
              </a:spcAft>
              <a:defRPr sz="2100">
                <a:solidFill>
                  <a:schemeClr val="tx1"/>
                </a:solidFill>
                <a:latin typeface="Arial" charset="0"/>
              </a:defRPr>
            </a:lvl8pPr>
            <a:lvl9pPr marL="3675957" indent="-216233" defTabSz="914485" eaLnBrk="0" fontAlgn="base" hangingPunct="0">
              <a:spcBef>
                <a:spcPct val="0"/>
              </a:spcBef>
              <a:spcAft>
                <a:spcPct val="0"/>
              </a:spcAft>
              <a:defRPr sz="2100">
                <a:solidFill>
                  <a:schemeClr val="tx1"/>
                </a:solidFill>
                <a:latin typeface="Arial" charset="0"/>
              </a:defRPr>
            </a:lvl9pPr>
          </a:lstStyle>
          <a:p>
            <a:pPr eaLnBrk="1" hangingPunct="1"/>
            <a:fld id="{EE3383DE-2E4F-4469-BAEF-B019A209BA02}" type="slidenum">
              <a:rPr lang="en-US" altLang="en-US" sz="1200">
                <a:solidFill>
                  <a:prstClr val="black"/>
                </a:solidFill>
              </a:rPr>
              <a:pPr eaLnBrk="1" hangingPunct="1"/>
              <a:t>90</a:t>
            </a:fld>
            <a:endParaRPr lang="en-US" altLang="en-US" sz="120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7B209496-1CA5-404A-8DD0-4C4B7A240A27}" type="slidenum">
              <a:rPr lang="en-US" altLang="en-US" sz="1200">
                <a:solidFill>
                  <a:prstClr val="black"/>
                </a:solidFill>
              </a:rPr>
              <a:pPr algn="r" eaLnBrk="1" fontAlgn="base" hangingPunct="1">
                <a:spcBef>
                  <a:spcPct val="0"/>
                </a:spcBef>
                <a:spcAft>
                  <a:spcPct val="0"/>
                </a:spcAft>
              </a:pPr>
              <a:t>91</a:t>
            </a:fld>
            <a:endParaRPr lang="en-US" altLang="en-US" sz="1200">
              <a:solidFill>
                <a:prstClr val="black"/>
              </a:solidFill>
            </a:endParaRPr>
          </a:p>
        </p:txBody>
      </p:sp>
      <p:sp>
        <p:nvSpPr>
          <p:cNvPr id="43011" name="Rectangle 2"/>
          <p:cNvSpPr>
            <a:spLocks noGrp="1" noRot="1" noChangeAspect="1" noChangeArrowheads="1" noTextEdit="1"/>
          </p:cNvSpPr>
          <p:nvPr>
            <p:ph type="sldImg"/>
          </p:nvPr>
        </p:nvSpPr>
        <p:spPr>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100">
                <a:solidFill>
                  <a:schemeClr val="tx1"/>
                </a:solidFill>
                <a:latin typeface="Arial" charset="0"/>
              </a:defRPr>
            </a:lvl1pPr>
            <a:lvl2pPr marL="702756" indent="-270291" defTabSz="914485" eaLnBrk="0" hangingPunct="0">
              <a:defRPr sz="2100">
                <a:solidFill>
                  <a:schemeClr val="tx1"/>
                </a:solidFill>
                <a:latin typeface="Arial" charset="0"/>
              </a:defRPr>
            </a:lvl2pPr>
            <a:lvl3pPr marL="1081164" indent="-216233" defTabSz="914485" eaLnBrk="0" hangingPunct="0">
              <a:defRPr sz="2100">
                <a:solidFill>
                  <a:schemeClr val="tx1"/>
                </a:solidFill>
                <a:latin typeface="Arial" charset="0"/>
              </a:defRPr>
            </a:lvl3pPr>
            <a:lvl4pPr marL="1513629" indent="-216233" defTabSz="914485" eaLnBrk="0" hangingPunct="0">
              <a:defRPr sz="2100">
                <a:solidFill>
                  <a:schemeClr val="tx1"/>
                </a:solidFill>
                <a:latin typeface="Arial" charset="0"/>
              </a:defRPr>
            </a:lvl4pPr>
            <a:lvl5pPr marL="1946095" indent="-216233" defTabSz="914485" eaLnBrk="0" hangingPunct="0">
              <a:defRPr sz="2100">
                <a:solidFill>
                  <a:schemeClr val="tx1"/>
                </a:solidFill>
                <a:latin typeface="Arial" charset="0"/>
              </a:defRPr>
            </a:lvl5pPr>
            <a:lvl6pPr marL="2378560" indent="-216233" defTabSz="914485" eaLnBrk="0" fontAlgn="base" hangingPunct="0">
              <a:spcBef>
                <a:spcPct val="0"/>
              </a:spcBef>
              <a:spcAft>
                <a:spcPct val="0"/>
              </a:spcAft>
              <a:defRPr sz="2100">
                <a:solidFill>
                  <a:schemeClr val="tx1"/>
                </a:solidFill>
                <a:latin typeface="Arial" charset="0"/>
              </a:defRPr>
            </a:lvl6pPr>
            <a:lvl7pPr marL="2811026" indent="-216233" defTabSz="914485" eaLnBrk="0" fontAlgn="base" hangingPunct="0">
              <a:spcBef>
                <a:spcPct val="0"/>
              </a:spcBef>
              <a:spcAft>
                <a:spcPct val="0"/>
              </a:spcAft>
              <a:defRPr sz="2100">
                <a:solidFill>
                  <a:schemeClr val="tx1"/>
                </a:solidFill>
                <a:latin typeface="Arial" charset="0"/>
              </a:defRPr>
            </a:lvl7pPr>
            <a:lvl8pPr marL="3243491" indent="-216233" defTabSz="914485" eaLnBrk="0" fontAlgn="base" hangingPunct="0">
              <a:spcBef>
                <a:spcPct val="0"/>
              </a:spcBef>
              <a:spcAft>
                <a:spcPct val="0"/>
              </a:spcAft>
              <a:defRPr sz="2100">
                <a:solidFill>
                  <a:schemeClr val="tx1"/>
                </a:solidFill>
                <a:latin typeface="Arial" charset="0"/>
              </a:defRPr>
            </a:lvl8pPr>
            <a:lvl9pPr marL="3675957" indent="-216233" defTabSz="914485" eaLnBrk="0" fontAlgn="base" hangingPunct="0">
              <a:spcBef>
                <a:spcPct val="0"/>
              </a:spcBef>
              <a:spcAft>
                <a:spcPct val="0"/>
              </a:spcAft>
              <a:defRPr sz="2100">
                <a:solidFill>
                  <a:schemeClr val="tx1"/>
                </a:solidFill>
                <a:latin typeface="Arial" charset="0"/>
              </a:defRPr>
            </a:lvl9pPr>
          </a:lstStyle>
          <a:p>
            <a:pPr eaLnBrk="1" hangingPunct="1"/>
            <a:fld id="{542DB4AC-B558-49A3-BB44-16679ABDF609}" type="slidenum">
              <a:rPr lang="en-US" altLang="en-US" sz="1200">
                <a:solidFill>
                  <a:prstClr val="black"/>
                </a:solidFill>
              </a:rPr>
              <a:pPr eaLnBrk="1" hangingPunct="1"/>
              <a:t>3</a:t>
            </a:fld>
            <a:endParaRPr lang="en-US" altLang="en-US" sz="1200">
              <a:solidFill>
                <a:prstClr val="black"/>
              </a:solidFill>
            </a:endParaRPr>
          </a:p>
        </p:txBody>
      </p:sp>
      <p:sp>
        <p:nvSpPr>
          <p:cNvPr id="26627" name="Rectangle 2"/>
          <p:cNvSpPr>
            <a:spLocks noGrp="1" noRot="1" noChangeAspect="1" noChangeArrowheads="1" noTextEdit="1"/>
          </p:cNvSpPr>
          <p:nvPr>
            <p:ph type="sldImg"/>
          </p:nvPr>
        </p:nvSpPr>
        <p:spPr>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BC128735-5116-4765-BE11-07D433CD6622}" type="slidenum">
              <a:rPr lang="en-US" altLang="en-US" sz="1200">
                <a:solidFill>
                  <a:prstClr val="black"/>
                </a:solidFill>
              </a:rPr>
              <a:pPr algn="r" eaLnBrk="1" fontAlgn="base" hangingPunct="1">
                <a:spcBef>
                  <a:spcPct val="0"/>
                </a:spcBef>
                <a:spcAft>
                  <a:spcPct val="0"/>
                </a:spcAft>
              </a:pPr>
              <a:t>4</a:t>
            </a:fld>
            <a:endParaRPr lang="en-US" altLang="en-US" sz="1200">
              <a:solidFill>
                <a:prstClr val="black"/>
              </a:solidFill>
            </a:endParaRPr>
          </a:p>
        </p:txBody>
      </p:sp>
      <p:sp>
        <p:nvSpPr>
          <p:cNvPr id="27651" name="Rectangle 2"/>
          <p:cNvSpPr>
            <a:spLocks noGrp="1" noRot="1" noChangeAspect="1" noChangeArrowheads="1" noTextEdit="1"/>
          </p:cNvSpPr>
          <p:nvPr>
            <p:ph type="sldImg"/>
          </p:nvPr>
        </p:nvSpPr>
        <p:spPr>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3768E034-F5E4-4FC7-88D5-013161C1A65E}" type="slidenum">
              <a:rPr lang="en-US" altLang="en-US" sz="1200">
                <a:solidFill>
                  <a:prstClr val="black"/>
                </a:solidFill>
              </a:rPr>
              <a:pPr algn="r" eaLnBrk="1" fontAlgn="base" hangingPunct="1">
                <a:spcBef>
                  <a:spcPct val="0"/>
                </a:spcBef>
                <a:spcAft>
                  <a:spcPct val="0"/>
                </a:spcAft>
              </a:pPr>
              <a:t>7</a:t>
            </a:fld>
            <a:endParaRPr lang="en-US" altLang="en-US" sz="1200">
              <a:solidFill>
                <a:prstClr val="black"/>
              </a:solidFill>
            </a:endParaRPr>
          </a:p>
        </p:txBody>
      </p:sp>
      <p:sp>
        <p:nvSpPr>
          <p:cNvPr id="28675" name="Rectangle 2"/>
          <p:cNvSpPr>
            <a:spLocks noGrp="1" noRot="1" noChangeAspect="1" noChangeArrowheads="1" noTextEdit="1"/>
          </p:cNvSpPr>
          <p:nvPr>
            <p:ph type="sldImg"/>
          </p:nvPr>
        </p:nvSpPr>
        <p:spPr>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5B6055D3-4F1F-47C7-BE42-64F88935ED5F}" type="slidenum">
              <a:rPr lang="en-US" altLang="en-US" sz="1200">
                <a:solidFill>
                  <a:prstClr val="black"/>
                </a:solidFill>
              </a:rPr>
              <a:pPr algn="r" eaLnBrk="1" fontAlgn="base" hangingPunct="1">
                <a:spcBef>
                  <a:spcPct val="0"/>
                </a:spcBef>
                <a:spcAft>
                  <a:spcPct val="0"/>
                </a:spcAft>
              </a:pPr>
              <a:t>27</a:t>
            </a:fld>
            <a:endParaRPr lang="en-US" altLang="en-US" sz="1200">
              <a:solidFill>
                <a:prstClr val="black"/>
              </a:solidFill>
            </a:endParaRPr>
          </a:p>
        </p:txBody>
      </p:sp>
      <p:sp>
        <p:nvSpPr>
          <p:cNvPr id="29699" name="Rectangle 2"/>
          <p:cNvSpPr>
            <a:spLocks noGrp="1" noRot="1" noChangeAspect="1" noChangeArrowheads="1" noTextEdit="1"/>
          </p:cNvSpPr>
          <p:nvPr>
            <p:ph type="sldImg"/>
          </p:nvPr>
        </p:nvSpPr>
        <p:spPr>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200">
                <a:solidFill>
                  <a:schemeClr val="tx1"/>
                </a:solidFill>
                <a:latin typeface="Arial" charset="0"/>
              </a:defRPr>
            </a:lvl1pPr>
            <a:lvl2pPr marL="742950" indent="-285750" defTabSz="966788" eaLnBrk="0" hangingPunct="0">
              <a:defRPr sz="2200">
                <a:solidFill>
                  <a:schemeClr val="tx1"/>
                </a:solidFill>
                <a:latin typeface="Arial" charset="0"/>
              </a:defRPr>
            </a:lvl2pPr>
            <a:lvl3pPr marL="1143000" indent="-228600" defTabSz="966788" eaLnBrk="0" hangingPunct="0">
              <a:defRPr sz="2200">
                <a:solidFill>
                  <a:schemeClr val="tx1"/>
                </a:solidFill>
                <a:latin typeface="Arial" charset="0"/>
              </a:defRPr>
            </a:lvl3pPr>
            <a:lvl4pPr marL="1600200" indent="-228600" defTabSz="966788" eaLnBrk="0" hangingPunct="0">
              <a:defRPr sz="2200">
                <a:solidFill>
                  <a:schemeClr val="tx1"/>
                </a:solidFill>
                <a:latin typeface="Arial" charset="0"/>
              </a:defRPr>
            </a:lvl4pPr>
            <a:lvl5pPr marL="2057400" indent="-228600" defTabSz="966788" eaLnBrk="0" hangingPunct="0">
              <a:defRPr sz="2200">
                <a:solidFill>
                  <a:schemeClr val="tx1"/>
                </a:solidFill>
                <a:latin typeface="Arial" charset="0"/>
              </a:defRPr>
            </a:lvl5pPr>
            <a:lvl6pPr marL="2514600" indent="-228600" defTabSz="966788" eaLnBrk="0" fontAlgn="base" hangingPunct="0">
              <a:spcBef>
                <a:spcPct val="0"/>
              </a:spcBef>
              <a:spcAft>
                <a:spcPct val="0"/>
              </a:spcAft>
              <a:defRPr sz="2200">
                <a:solidFill>
                  <a:schemeClr val="tx1"/>
                </a:solidFill>
                <a:latin typeface="Arial" charset="0"/>
              </a:defRPr>
            </a:lvl6pPr>
            <a:lvl7pPr marL="2971800" indent="-228600" defTabSz="966788" eaLnBrk="0" fontAlgn="base" hangingPunct="0">
              <a:spcBef>
                <a:spcPct val="0"/>
              </a:spcBef>
              <a:spcAft>
                <a:spcPct val="0"/>
              </a:spcAft>
              <a:defRPr sz="2200">
                <a:solidFill>
                  <a:schemeClr val="tx1"/>
                </a:solidFill>
                <a:latin typeface="Arial" charset="0"/>
              </a:defRPr>
            </a:lvl7pPr>
            <a:lvl8pPr marL="3429000" indent="-228600" defTabSz="966788" eaLnBrk="0" fontAlgn="base" hangingPunct="0">
              <a:spcBef>
                <a:spcPct val="0"/>
              </a:spcBef>
              <a:spcAft>
                <a:spcPct val="0"/>
              </a:spcAft>
              <a:defRPr sz="2200">
                <a:solidFill>
                  <a:schemeClr val="tx1"/>
                </a:solidFill>
                <a:latin typeface="Arial" charset="0"/>
              </a:defRPr>
            </a:lvl8pPr>
            <a:lvl9pPr marL="3886200" indent="-228600" defTabSz="966788" eaLnBrk="0" fontAlgn="base" hangingPunct="0">
              <a:spcBef>
                <a:spcPct val="0"/>
              </a:spcBef>
              <a:spcAft>
                <a:spcPct val="0"/>
              </a:spcAft>
              <a:defRPr sz="2200">
                <a:solidFill>
                  <a:schemeClr val="tx1"/>
                </a:solidFill>
                <a:latin typeface="Arial" charset="0"/>
              </a:defRPr>
            </a:lvl9pPr>
          </a:lstStyle>
          <a:p>
            <a:pPr algn="r" eaLnBrk="1" fontAlgn="base" hangingPunct="1">
              <a:spcBef>
                <a:spcPct val="0"/>
              </a:spcBef>
              <a:spcAft>
                <a:spcPct val="0"/>
              </a:spcAft>
            </a:pPr>
            <a:fld id="{5C967C48-7F0F-4E86-BC63-585523A28D2C}" type="slidenum">
              <a:rPr lang="en-US" altLang="en-US" sz="1200">
                <a:solidFill>
                  <a:prstClr val="black"/>
                </a:solidFill>
              </a:rPr>
              <a:pPr algn="r" eaLnBrk="1" fontAlgn="base" hangingPunct="1">
                <a:spcBef>
                  <a:spcPct val="0"/>
                </a:spcBef>
                <a:spcAft>
                  <a:spcPct val="0"/>
                </a:spcAft>
              </a:pPr>
              <a:t>31</a:t>
            </a:fld>
            <a:endParaRPr lang="en-US" altLang="en-US" sz="1200">
              <a:solidFill>
                <a:prstClr val="black"/>
              </a:solidFill>
            </a:endParaRPr>
          </a:p>
        </p:txBody>
      </p:sp>
      <p:sp>
        <p:nvSpPr>
          <p:cNvPr id="30723" name="Rectangle 2"/>
          <p:cNvSpPr>
            <a:spLocks noGrp="1" noRot="1" noChangeAspect="1" noChangeArrowheads="1" noTextEdit="1"/>
          </p:cNvSpPr>
          <p:nvPr>
            <p:ph type="sldImg"/>
          </p:nvPr>
        </p:nvSpPr>
        <p:spPr>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D38224-A3A0-4815-96AB-8D4795D9629D}"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3841088518"/>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D38224-A3A0-4815-96AB-8D4795D9629D}"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4277229989"/>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D38224-A3A0-4815-96AB-8D4795D9629D}"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2101491999"/>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689848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707674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8747530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96026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694365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19640432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58892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97171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D38224-A3A0-4815-96AB-8D4795D9629D}"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904573963"/>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194832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50058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4483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8542113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26253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0883597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468427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947176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43201994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96003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D38224-A3A0-4815-96AB-8D4795D9629D}" type="datetimeFigureOut">
              <a:rPr lang="en-US" smtClean="0"/>
              <a:t>9/14/2018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3215507495"/>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575223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40696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00083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144799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83852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78759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7351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9379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5534484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8963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D38224-A3A0-4815-96AB-8D4795D9629D}" type="datetimeFigureOut">
              <a:rPr lang="en-US" smtClean="0"/>
              <a:t>9/14/2018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1565548957"/>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9967214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388632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065770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1941786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5388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431746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26777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97049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34543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3047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D38224-A3A0-4815-96AB-8D4795D9629D}" type="datetimeFigureOut">
              <a:rPr lang="en-US" smtClean="0"/>
              <a:t>9/14/2018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123551988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D38224-A3A0-4815-96AB-8D4795D9629D}" type="datetimeFigureOut">
              <a:rPr lang="en-US" smtClean="0"/>
              <a:t>9/14/2018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142865618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D38224-A3A0-4815-96AB-8D4795D9629D}" type="datetimeFigureOut">
              <a:rPr lang="en-US" smtClean="0"/>
              <a:t>9/14/2018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4285061178"/>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t>9/14/2018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1500680198"/>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D38224-A3A0-4815-96AB-8D4795D9629D}" type="datetimeFigureOut">
              <a:rPr lang="en-US" smtClean="0"/>
              <a:t>9/14/2018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923963-E85C-43B4-8065-A745ADC5F168}" type="slidenum">
              <a:rPr lang="en-US" smtClean="0"/>
              <a:t>‹#›</a:t>
            </a:fld>
            <a:endParaRPr lang="en-US"/>
          </a:p>
        </p:txBody>
      </p:sp>
    </p:spTree>
    <p:extLst>
      <p:ext uri="{BB962C8B-B14F-4D97-AF65-F5344CB8AC3E}">
        <p14:creationId xmlns:p14="http://schemas.microsoft.com/office/powerpoint/2010/main" val="41061456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3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17" Type="http://schemas.openxmlformats.org/officeDocument/2006/relationships/image" Target="../media/image5.png"/><Relationship Id="rId2" Type="http://schemas.openxmlformats.org/officeDocument/2006/relationships/slideLayout" Target="../slideLayouts/slideLayout39.xml"/><Relationship Id="rId16"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9.xml"/><Relationship Id="rId1" Type="http://schemas.openxmlformats.org/officeDocument/2006/relationships/slideLayout" Target="../slideLayouts/slideLayout4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38224-A3A0-4815-96AB-8D4795D9629D}" type="datetimeFigureOut">
              <a:rPr lang="en-US" smtClean="0"/>
              <a:t>9/14/2018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923963-E85C-43B4-8065-A745ADC5F168}" type="slidenum">
              <a:rPr lang="en-US" smtClean="0"/>
              <a:t>‹#›</a:t>
            </a:fld>
            <a:endParaRPr lang="en-US"/>
          </a:p>
        </p:txBody>
      </p:sp>
    </p:spTree>
    <p:extLst>
      <p:ext uri="{BB962C8B-B14F-4D97-AF65-F5344CB8AC3E}">
        <p14:creationId xmlns:p14="http://schemas.microsoft.com/office/powerpoint/2010/main" val="784109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dirty="0">
                <a:solidFill>
                  <a:srgbClr val="B3F1FF"/>
                </a:solidFill>
              </a:rPr>
              <a:t>The Cold War Begins</a:t>
            </a:r>
          </a:p>
        </p:txBody>
      </p:sp>
      <p:pic>
        <p:nvPicPr>
          <p:cNvPr id="2056" name="Picture 9"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20"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85775"/>
            <a:ext cx="1439863" cy="244475"/>
          </a:xfrm>
          <a:prstGeom prst="rect">
            <a:avLst/>
          </a:prstGeom>
          <a:noFill/>
          <a:ln w="9525">
            <a:noFill/>
            <a:miter lim="800000"/>
            <a:headEnd/>
            <a:tailEnd/>
          </a:ln>
          <a:effectLst/>
        </p:spPr>
        <p:txBody>
          <a:bodyPr wrap="non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20000"/>
              </a:spcBef>
              <a:spcAft>
                <a:spcPct val="0"/>
              </a:spcAft>
            </a:pPr>
            <a:r>
              <a:rPr lang="en-US" altLang="en-US" sz="1000" b="1">
                <a:solidFill>
                  <a:srgbClr val="003CB4"/>
                </a:solidFill>
              </a:rPr>
              <a:t>Chapter Introduction</a:t>
            </a:r>
            <a:endParaRPr lang="en-US" altLang="en-US" sz="1600" b="1">
              <a:solidFill>
                <a:srgbClr val="003CB4"/>
              </a:solidFill>
            </a:endParaRPr>
          </a:p>
        </p:txBody>
      </p:sp>
      <p:sp>
        <p:nvSpPr>
          <p:cNvPr id="20" name="Text Box 3"/>
          <p:cNvSpPr txBox="1">
            <a:spLocks noChangeArrowheads="1"/>
          </p:cNvSpPr>
          <p:nvPr userDrawn="1"/>
        </p:nvSpPr>
        <p:spPr bwMode="auto">
          <a:xfrm>
            <a:off x="0" y="6505575"/>
            <a:ext cx="9144000" cy="238125"/>
          </a:xfrm>
          <a:prstGeom prst="rect">
            <a:avLst/>
          </a:prstGeom>
          <a:noFill/>
          <a:ln w="9525">
            <a:noFill/>
            <a:miter lim="800000"/>
            <a:headEnd/>
            <a:tailEnd/>
          </a:ln>
          <a:effec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lnSpc>
                <a:spcPct val="80000"/>
              </a:lnSpc>
              <a:spcBef>
                <a:spcPct val="20000"/>
              </a:spcBef>
              <a:spcAft>
                <a:spcPct val="0"/>
              </a:spcAft>
            </a:pPr>
            <a:r>
              <a:rPr lang="en-US" altLang="en-US" sz="1200" b="1">
                <a:solidFill>
                  <a:srgbClr val="B3F1FF"/>
                </a:solidFill>
              </a:rPr>
              <a:t>Manifest Destiny, Civil War and Reconstruction (1800–1877)</a:t>
            </a:r>
          </a:p>
        </p:txBody>
      </p:sp>
    </p:spTree>
    <p:extLst>
      <p:ext uri="{BB962C8B-B14F-4D97-AF65-F5344CB8AC3E}">
        <p14:creationId xmlns:p14="http://schemas.microsoft.com/office/powerpoint/2010/main" val="3808609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7"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dirty="0">
                <a:solidFill>
                  <a:srgbClr val="B3F1FF"/>
                </a:solidFill>
              </a:rPr>
              <a:t>The Cold War Begins</a:t>
            </a:r>
          </a:p>
        </p:txBody>
      </p:sp>
      <p:pic>
        <p:nvPicPr>
          <p:cNvPr id="2056" name="Picture 9"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4"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a:solidFill>
                  <a:srgbClr val="003CB4"/>
                </a:solidFill>
              </a:rPr>
              <a:t>Section</a:t>
            </a:r>
            <a:r>
              <a:rPr lang="en-US" sz="1600" b="1">
                <a:solidFill>
                  <a:srgbClr val="003CB4"/>
                </a:solidFill>
              </a:rPr>
              <a:t> 1</a:t>
            </a:r>
          </a:p>
        </p:txBody>
      </p:sp>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b="1">
                <a:solidFill>
                  <a:srgbClr val="B3F1FF"/>
                </a:solidFill>
              </a:rPr>
              <a:t>Reform and Westward Expansion</a:t>
            </a:r>
          </a:p>
        </p:txBody>
      </p:sp>
      <p:pic>
        <p:nvPicPr>
          <p:cNvPr id="2060" name="Picture 20"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4400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dirty="0">
                <a:solidFill>
                  <a:srgbClr val="B3F1FF"/>
                </a:solidFill>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b="1">
                <a:solidFill>
                  <a:srgbClr val="B3F1FF"/>
                </a:solidFill>
              </a:rPr>
              <a:t>Reform and Westward Expansion</a:t>
            </a:r>
          </a:p>
        </p:txBody>
      </p:sp>
      <p:pic>
        <p:nvPicPr>
          <p:cNvPr id="1035" name="Picture 20"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a:solidFill>
                  <a:srgbClr val="003CB4"/>
                </a:solidFill>
                <a:cs typeface="Arial" charset="0"/>
              </a:rPr>
              <a:t>Section</a:t>
            </a:r>
            <a:r>
              <a:rPr lang="en-US" sz="1600" b="1">
                <a:solidFill>
                  <a:srgbClr val="003CB4"/>
                </a:solidFill>
                <a:cs typeface="Arial" charset="0"/>
              </a:rPr>
              <a:t> 1</a:t>
            </a:r>
          </a:p>
        </p:txBody>
      </p:sp>
    </p:spTree>
    <p:extLst>
      <p:ext uri="{BB962C8B-B14F-4D97-AF65-F5344CB8AC3E}">
        <p14:creationId xmlns:p14="http://schemas.microsoft.com/office/powerpoint/2010/main" val="3627051733"/>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dirty="0">
                <a:solidFill>
                  <a:srgbClr val="B3F1FF"/>
                </a:solidFill>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b="1">
                <a:solidFill>
                  <a:srgbClr val="B3F1FF"/>
                </a:solidFill>
              </a:rPr>
              <a:t>Reform and Westward Expansion</a:t>
            </a:r>
          </a:p>
        </p:txBody>
      </p:sp>
      <p:pic>
        <p:nvPicPr>
          <p:cNvPr id="1035" name="Picture 20"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a:solidFill>
                  <a:srgbClr val="003CB4"/>
                </a:solidFill>
                <a:cs typeface="Arial" charset="0"/>
              </a:rPr>
              <a:t>Section</a:t>
            </a:r>
            <a:r>
              <a:rPr lang="en-US" sz="1600" b="1">
                <a:solidFill>
                  <a:srgbClr val="003CB4"/>
                </a:solidFill>
                <a:cs typeface="Arial" charset="0"/>
              </a:rPr>
              <a:t> 1</a:t>
            </a:r>
          </a:p>
        </p:txBody>
      </p:sp>
    </p:spTree>
    <p:extLst>
      <p:ext uri="{BB962C8B-B14F-4D97-AF65-F5344CB8AC3E}">
        <p14:creationId xmlns:p14="http://schemas.microsoft.com/office/powerpoint/2010/main" val="343567296"/>
      </p:ext>
    </p:extLst>
  </p:cSld>
  <p:clrMap bg1="lt1" tx1="dk1" bg2="lt2" tx2="dk2" accent1="accent1" accent2="accent2" accent3="accent3" accent4="accent4" accent5="accent5" accent6="accent6" hlink="hlink" folHlink="folHlink"/>
  <p:sldLayoutIdLst>
    <p:sldLayoutId id="2147483687"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dirty="0">
                <a:solidFill>
                  <a:srgbClr val="B3F1FF"/>
                </a:solidFill>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b="1">
                <a:solidFill>
                  <a:srgbClr val="B3F1FF"/>
                </a:solidFill>
              </a:rPr>
              <a:t>Reform and Westward Expansion</a:t>
            </a:r>
          </a:p>
        </p:txBody>
      </p:sp>
      <p:pic>
        <p:nvPicPr>
          <p:cNvPr id="1035" name="Picture 20"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a:solidFill>
                  <a:srgbClr val="003CB4"/>
                </a:solidFill>
                <a:cs typeface="Arial" charset="0"/>
              </a:rPr>
              <a:t>Section</a:t>
            </a:r>
            <a:r>
              <a:rPr lang="en-US" sz="1600" b="1">
                <a:solidFill>
                  <a:srgbClr val="003CB4"/>
                </a:solidFill>
                <a:cs typeface="Arial" charset="0"/>
              </a:rPr>
              <a:t> 1</a:t>
            </a:r>
          </a:p>
        </p:txBody>
      </p:sp>
    </p:spTree>
    <p:extLst>
      <p:ext uri="{BB962C8B-B14F-4D97-AF65-F5344CB8AC3E}">
        <p14:creationId xmlns:p14="http://schemas.microsoft.com/office/powerpoint/2010/main" val="1356876371"/>
      </p:ext>
    </p:extLst>
  </p:cSld>
  <p:clrMap bg1="lt1" tx1="dk1" bg2="lt2" tx2="dk2" accent1="accent1" accent2="accent2" accent3="accent3" accent4="accent4" accent5="accent5" accent6="accent6" hlink="hlink" folHlink="folHlink"/>
  <p:sldLayoutIdLst>
    <p:sldLayoutId id="2147483689"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dirty="0">
                <a:solidFill>
                  <a:srgbClr val="B3F1FF"/>
                </a:solidFill>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b="1">
                <a:solidFill>
                  <a:srgbClr val="B3F1FF"/>
                </a:solidFill>
              </a:rPr>
              <a:t>Reform and Westward Expansion</a:t>
            </a:r>
          </a:p>
        </p:txBody>
      </p:sp>
      <p:pic>
        <p:nvPicPr>
          <p:cNvPr id="1035" name="Picture 20"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a:solidFill>
                  <a:srgbClr val="003CB4"/>
                </a:solidFill>
                <a:cs typeface="Arial" charset="0"/>
              </a:rPr>
              <a:t>Section</a:t>
            </a:r>
            <a:r>
              <a:rPr lang="en-US" sz="1600" b="1">
                <a:solidFill>
                  <a:srgbClr val="003CB4"/>
                </a:solidFill>
                <a:cs typeface="Arial" charset="0"/>
              </a:rPr>
              <a:t> 1</a:t>
            </a:r>
          </a:p>
        </p:txBody>
      </p:sp>
    </p:spTree>
    <p:extLst>
      <p:ext uri="{BB962C8B-B14F-4D97-AF65-F5344CB8AC3E}">
        <p14:creationId xmlns:p14="http://schemas.microsoft.com/office/powerpoint/2010/main" val="4268889056"/>
      </p:ext>
    </p:extLst>
  </p:cSld>
  <p:clrMap bg1="lt1" tx1="dk1" bg2="lt2" tx2="dk2" accent1="accent1" accent2="accent2" accent3="accent3" accent4="accent4" accent5="accent5" accent6="accent6" hlink="hlink" folHlink="folHlink"/>
  <p:sldLayoutIdLst>
    <p:sldLayoutId id="2147483691"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7"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8" descr="bttn_next">
            <a:hlinkClick r:id="" action="ppaction://hlinkshowjump?jump=nextslide" highlightClick="1"/>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dirty="0">
                <a:solidFill>
                  <a:srgbClr val="B3F1FF"/>
                </a:solidFill>
              </a:rPr>
              <a:t>The Cold War Begins</a:t>
            </a:r>
          </a:p>
        </p:txBody>
      </p:sp>
      <p:pic>
        <p:nvPicPr>
          <p:cNvPr id="3080" name="Picture 9"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4" descr="PE_PP_background3.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b="1">
                <a:solidFill>
                  <a:srgbClr val="B3F1FF"/>
                </a:solidFill>
              </a:rPr>
              <a:t>Reform and Westward Expansion</a:t>
            </a:r>
          </a:p>
        </p:txBody>
      </p:sp>
      <p:pic>
        <p:nvPicPr>
          <p:cNvPr id="3083" name="Picture 20" descr="USH.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3" descr="bttn_prev">
            <a:hlinkClick r:id="" action="ppaction://hlinkshowjump?jump=previousslide" highlightClick="1"/>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4" descr="bttn_exit">
            <a:hlinkClick r:id="" action="ppaction://hlinkshowjump?jump=endshow" highlightClick="1"/>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a:solidFill>
                  <a:srgbClr val="003CB4"/>
                </a:solidFill>
              </a:rPr>
              <a:t>Section</a:t>
            </a:r>
            <a:r>
              <a:rPr lang="en-US" sz="1600" b="1">
                <a:solidFill>
                  <a:srgbClr val="003CB4"/>
                </a:solidFill>
              </a:rPr>
              <a:t> 1</a:t>
            </a:r>
          </a:p>
        </p:txBody>
      </p:sp>
    </p:spTree>
    <p:extLst>
      <p:ext uri="{BB962C8B-B14F-4D97-AF65-F5344CB8AC3E}">
        <p14:creationId xmlns:p14="http://schemas.microsoft.com/office/powerpoint/2010/main" val="51963256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53413"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643813" y="6510338"/>
            <a:ext cx="3571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694738" y="6511925"/>
            <a:ext cx="3571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userDrawn="1"/>
        </p:nvSpPr>
        <p:spPr bwMode="auto">
          <a:xfrm>
            <a:off x="228600" y="409575"/>
            <a:ext cx="1609725"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dirty="0">
                <a:solidFill>
                  <a:srgbClr val="003CB4"/>
                </a:solidFill>
              </a:rPr>
              <a:t>Chapter </a:t>
            </a:r>
            <a:r>
              <a:rPr lang="en-US" sz="1600" b="1" dirty="0">
                <a:solidFill>
                  <a:srgbClr val="003CB4"/>
                </a:solidFill>
              </a:rPr>
              <a:t>25 </a:t>
            </a:r>
            <a:r>
              <a:rPr lang="en-US" sz="1000" b="1" dirty="0">
                <a:solidFill>
                  <a:srgbClr val="003CB4"/>
                </a:solidFill>
              </a:rPr>
              <a:t>Section</a:t>
            </a:r>
            <a:r>
              <a:rPr lang="en-US" sz="1600" b="1" dirty="0">
                <a:solidFill>
                  <a:srgbClr val="003CB4"/>
                </a:solidFill>
              </a:rPr>
              <a:t> 1</a:t>
            </a:r>
          </a:p>
        </p:txBody>
      </p:sp>
      <p:sp>
        <p:nvSpPr>
          <p:cNvPr id="13" name="Text Box 3"/>
          <p:cNvSpPr txBox="1">
            <a:spLocks noChangeArrowheads="1"/>
          </p:cNvSpPr>
          <p:nvPr userDrawn="1"/>
        </p:nvSpPr>
        <p:spPr bwMode="auto">
          <a:xfrm>
            <a:off x="228600" y="6505575"/>
            <a:ext cx="7239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dirty="0">
                <a:solidFill>
                  <a:srgbClr val="B3F1FF"/>
                </a:solidFill>
              </a:rPr>
              <a:t>The Cold War Begins</a:t>
            </a:r>
          </a:p>
        </p:txBody>
      </p:sp>
      <p:pic>
        <p:nvPicPr>
          <p:cNvPr id="1032" name="Picture 9"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4" descr="PE_PP_backgroun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3"/>
          <p:cNvSpPr txBox="1">
            <a:spLocks noChangeArrowheads="1"/>
          </p:cNvSpPr>
          <p:nvPr userDrawn="1"/>
        </p:nvSpPr>
        <p:spPr bwMode="auto">
          <a:xfrm>
            <a:off x="0" y="6505575"/>
            <a:ext cx="9144000" cy="274638"/>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200" b="1">
                <a:solidFill>
                  <a:srgbClr val="B3F1FF"/>
                </a:solidFill>
              </a:rPr>
              <a:t>Reform and Westward Expansion</a:t>
            </a:r>
          </a:p>
        </p:txBody>
      </p:sp>
      <p:pic>
        <p:nvPicPr>
          <p:cNvPr id="1035" name="Picture 20" descr="US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28600" y="200025"/>
            <a:ext cx="23526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3" descr="bttn_prev">
            <a:hlinkClick r:id="" action="ppaction://hlinkshowjump?jump=previousslide" highlightClick="1"/>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99425"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 descr="bttn_exit">
            <a:hlinkClick r:id="" action="ppaction://hlinkshowjump?jump=endshow" highlightClick="1"/>
          </p:cNvPr>
          <p:cNvPicPr>
            <a:picLocks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89825" y="6510338"/>
            <a:ext cx="3571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 descr="bttn_next">
            <a:hlinkClick r:id="" action="ppaction://hlinkshowjump?jump=nextslide" highlightClick="1"/>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540750" y="6511925"/>
            <a:ext cx="3571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userDrawn="1"/>
        </p:nvSpPr>
        <p:spPr bwMode="auto">
          <a:xfrm>
            <a:off x="228600" y="409575"/>
            <a:ext cx="811213" cy="336550"/>
          </a:xfrm>
          <a:prstGeom prst="rect">
            <a:avLst/>
          </a:prstGeom>
          <a:noFill/>
          <a:ln w="9525">
            <a:noFill/>
            <a:miter lim="800000"/>
            <a:headEnd/>
            <a:tailEnd/>
          </a:ln>
          <a:effectLst/>
        </p:spPr>
        <p:txBody>
          <a:bodyPr wrap="none">
            <a:spAutoFit/>
          </a:bodyPr>
          <a:lstStyle/>
          <a:p>
            <a:pPr fontAlgn="base">
              <a:spcBef>
                <a:spcPct val="20000"/>
              </a:spcBef>
              <a:spcAft>
                <a:spcPct val="0"/>
              </a:spcAft>
              <a:defRPr/>
            </a:pPr>
            <a:r>
              <a:rPr lang="en-US" sz="1000" b="1">
                <a:solidFill>
                  <a:srgbClr val="003CB4"/>
                </a:solidFill>
                <a:cs typeface="Arial" charset="0"/>
              </a:rPr>
              <a:t>Section</a:t>
            </a:r>
            <a:r>
              <a:rPr lang="en-US" sz="1600" b="1">
                <a:solidFill>
                  <a:srgbClr val="003CB4"/>
                </a:solidFill>
                <a:cs typeface="Arial" charset="0"/>
              </a:rPr>
              <a:t> 1</a:t>
            </a:r>
          </a:p>
        </p:txBody>
      </p:sp>
    </p:spTree>
    <p:extLst>
      <p:ext uri="{BB962C8B-B14F-4D97-AF65-F5344CB8AC3E}">
        <p14:creationId xmlns:p14="http://schemas.microsoft.com/office/powerpoint/2010/main" val="2358782458"/>
      </p:ext>
    </p:extLst>
  </p:cSld>
  <p:clrMap bg1="lt1" tx1="dk1" bg2="lt2" tx2="dk2" accent1="accent1" accent2="accent2" accent3="accent3" accent4="accent4" accent5="accent5" accent6="accent6" hlink="hlink" folHlink="folHlink"/>
  <p:sldLayoutIdLst>
    <p:sldLayoutId id="2147483705" r:id="rId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file:///\\localhost\upload.wikimedia.org\wikipedia\commons\9\92\Missouri_Compromise_Line.sv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5.pn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90.wmf"/></Relationships>
</file>

<file path=ppt/slides/_rels/slide89.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93.wmf"/></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14"/>
          <p:cNvSpPr>
            <a:spLocks noChangeArrowheads="1"/>
          </p:cNvSpPr>
          <p:nvPr/>
        </p:nvSpPr>
        <p:spPr bwMode="auto">
          <a:xfrm>
            <a:off x="1685925" y="45942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sz="1400">
              <a:solidFill>
                <a:srgbClr val="000000"/>
              </a:solidFill>
              <a:latin typeface="Verdana" pitchFamily="34" charset="0"/>
            </a:endParaRPr>
          </a:p>
        </p:txBody>
      </p:sp>
      <p:sp>
        <p:nvSpPr>
          <p:cNvPr id="15363" name="Rectangle 17"/>
          <p:cNvSpPr>
            <a:spLocks noChangeArrowheads="1"/>
          </p:cNvSpPr>
          <p:nvPr/>
        </p:nvSpPr>
        <p:spPr bwMode="auto">
          <a:xfrm>
            <a:off x="533400" y="13716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r>
              <a:rPr lang="en-US" altLang="en-US" sz="2400" b="1" u="sng">
                <a:solidFill>
                  <a:srgbClr val="000000"/>
                </a:solidFill>
                <a:latin typeface="Verdana" pitchFamily="34" charset="0"/>
              </a:rPr>
              <a:t>Chapter Introduction</a:t>
            </a:r>
          </a:p>
        </p:txBody>
      </p:sp>
      <p:sp>
        <p:nvSpPr>
          <p:cNvPr id="15364" name="Rectangle 11"/>
          <p:cNvSpPr>
            <a:spLocks noChangeArrowheads="1"/>
          </p:cNvSpPr>
          <p:nvPr/>
        </p:nvSpPr>
        <p:spPr bwMode="auto">
          <a:xfrm>
            <a:off x="1143000" y="1981200"/>
            <a:ext cx="7239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r>
              <a:rPr lang="en-US" altLang="en-US" sz="2000">
                <a:solidFill>
                  <a:srgbClr val="000000"/>
                </a:solidFill>
                <a:latin typeface="Verdana" pitchFamily="34" charset="0"/>
              </a:rPr>
              <a:t>This chapter will cover the growth of the U.S. in the early 19th century, how slavery split the nation, the Civil War, and the Reconstruction that followed.</a:t>
            </a:r>
          </a:p>
        </p:txBody>
      </p:sp>
      <p:sp>
        <p:nvSpPr>
          <p:cNvPr id="15365" name="Text Box 14"/>
          <p:cNvSpPr txBox="1">
            <a:spLocks noChangeArrowheads="1"/>
          </p:cNvSpPr>
          <p:nvPr/>
        </p:nvSpPr>
        <p:spPr bwMode="auto">
          <a:xfrm>
            <a:off x="1219200" y="3581400"/>
            <a:ext cx="67341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31775" indent="-231775"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60000"/>
              </a:spcAft>
              <a:buFontTx/>
              <a:buChar char="•"/>
            </a:pPr>
            <a:r>
              <a:rPr lang="en-US" altLang="en-US" b="1" dirty="0">
                <a:solidFill>
                  <a:srgbClr val="000000"/>
                </a:solidFill>
                <a:latin typeface="Verdana" pitchFamily="34" charset="0"/>
              </a:rPr>
              <a:t>Section 1:</a:t>
            </a:r>
            <a:r>
              <a:rPr lang="en-US" altLang="en-US" dirty="0">
                <a:solidFill>
                  <a:srgbClr val="000000"/>
                </a:solidFill>
                <a:latin typeface="Verdana" pitchFamily="34" charset="0"/>
              </a:rPr>
              <a:t> Reform and Westward Expansion</a:t>
            </a:r>
          </a:p>
          <a:p>
            <a:pPr eaLnBrk="1" fontAlgn="base" hangingPunct="1">
              <a:spcBef>
                <a:spcPct val="0"/>
              </a:spcBef>
              <a:spcAft>
                <a:spcPct val="60000"/>
              </a:spcAft>
              <a:buFontTx/>
              <a:buChar char="•"/>
            </a:pPr>
            <a:r>
              <a:rPr lang="en-US" altLang="en-US" b="1" dirty="0">
                <a:solidFill>
                  <a:srgbClr val="000000"/>
                </a:solidFill>
                <a:latin typeface="Verdana" pitchFamily="34" charset="0"/>
              </a:rPr>
              <a:t>Section 2:</a:t>
            </a:r>
            <a:r>
              <a:rPr lang="en-US" altLang="en-US" dirty="0">
                <a:solidFill>
                  <a:srgbClr val="000000"/>
                </a:solidFill>
                <a:latin typeface="Verdana" pitchFamily="34" charset="0"/>
              </a:rPr>
              <a:t> The Union in Crisis</a:t>
            </a:r>
          </a:p>
          <a:p>
            <a:pPr eaLnBrk="1" fontAlgn="base" hangingPunct="1">
              <a:spcBef>
                <a:spcPct val="0"/>
              </a:spcBef>
              <a:spcAft>
                <a:spcPct val="60000"/>
              </a:spcAft>
              <a:buFontTx/>
              <a:buChar char="•"/>
            </a:pPr>
            <a:r>
              <a:rPr lang="en-US" altLang="en-US" b="1" dirty="0">
                <a:solidFill>
                  <a:srgbClr val="000000"/>
                </a:solidFill>
                <a:latin typeface="Verdana" pitchFamily="34" charset="0"/>
              </a:rPr>
              <a:t>Section 3:</a:t>
            </a:r>
            <a:r>
              <a:rPr lang="en-US" altLang="en-US" dirty="0">
                <a:solidFill>
                  <a:srgbClr val="000000"/>
                </a:solidFill>
                <a:latin typeface="Verdana" pitchFamily="34" charset="0"/>
              </a:rPr>
              <a:t> The Civil War</a:t>
            </a:r>
          </a:p>
          <a:p>
            <a:pPr eaLnBrk="1" fontAlgn="base" hangingPunct="1">
              <a:spcBef>
                <a:spcPct val="0"/>
              </a:spcBef>
              <a:spcAft>
                <a:spcPct val="60000"/>
              </a:spcAft>
              <a:buFontTx/>
              <a:buChar char="•"/>
            </a:pPr>
            <a:r>
              <a:rPr lang="en-US" altLang="en-US" b="1" dirty="0">
                <a:solidFill>
                  <a:srgbClr val="000000"/>
                </a:solidFill>
                <a:latin typeface="Verdana" pitchFamily="34" charset="0"/>
              </a:rPr>
              <a:t>Section 4:</a:t>
            </a:r>
            <a:r>
              <a:rPr lang="en-US" altLang="en-US" dirty="0">
                <a:solidFill>
                  <a:srgbClr val="000000"/>
                </a:solidFill>
                <a:latin typeface="Verdana" pitchFamily="34" charset="0"/>
              </a:rPr>
              <a:t> The Reconstruction Era</a:t>
            </a:r>
          </a:p>
        </p:txBody>
      </p:sp>
    </p:spTree>
    <p:extLst>
      <p:ext uri="{BB962C8B-B14F-4D97-AF65-F5344CB8AC3E}">
        <p14:creationId xmlns:p14="http://schemas.microsoft.com/office/powerpoint/2010/main" val="10427619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0"/>
            <a:ext cx="9144000" cy="5759337"/>
          </a:xfrm>
          <a:prstGeom prst="rect">
            <a:avLst/>
          </a:prstGeom>
          <a:effectLst>
            <a:softEdge rad="63500"/>
          </a:effectLst>
        </p:spPr>
      </p:pic>
      <p:sp>
        <p:nvSpPr>
          <p:cNvPr id="2" name="Text Box 2"/>
          <p:cNvSpPr txBox="1">
            <a:spLocks noChangeArrowheads="1"/>
          </p:cNvSpPr>
          <p:nvPr/>
        </p:nvSpPr>
        <p:spPr bwMode="auto">
          <a:xfrm>
            <a:off x="228600" y="4643497"/>
            <a:ext cx="8686800" cy="2062103"/>
          </a:xfrm>
          <a:prstGeom prst="rect">
            <a:avLst/>
          </a:prstGeom>
          <a:solidFill>
            <a:schemeClr val="tx1"/>
          </a:solidFill>
          <a:ln w="76200">
            <a:solidFill>
              <a:srgbClr val="003300"/>
            </a:solidFill>
            <a:miter lim="800000"/>
            <a:headEnd/>
            <a:tailEnd/>
          </a:ln>
          <a:effectLst>
            <a:glow rad="88900">
              <a:schemeClr val="accent1">
                <a:alpha val="99000"/>
              </a:schemeClr>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2. US developed world’s first modern democracy and celebrated a new national culture, while seeking to define nation’s democratic ideals and reform its institutions to match them</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18226307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ick to Zoom Out"/>
          <p:cNvPicPr>
            <a:picLocks noChangeAspect="1" noChangeArrowheads="1"/>
          </p:cNvPicPr>
          <p:nvPr/>
        </p:nvPicPr>
        <p:blipFill rotWithShape="1">
          <a:blip r:embed="rId2">
            <a:extLst>
              <a:ext uri="{28A0092B-C50C-407E-A947-70E740481C1C}">
                <a14:useLocalDpi xmlns:a14="http://schemas.microsoft.com/office/drawing/2010/main" val="0"/>
              </a:ext>
            </a:extLst>
          </a:blip>
          <a:srcRect r="3226"/>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228600" y="5323582"/>
            <a:ext cx="8686800" cy="1077218"/>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3. as more people earned right to vote politicians were forced to </a:t>
            </a:r>
            <a:r>
              <a:rPr lang="en-US" sz="3200" b="1" dirty="0">
                <a:solidFill>
                  <a:schemeClr val="bg1"/>
                </a:solidFill>
                <a:latin typeface="Times New Roman" pitchFamily="18" charset="0"/>
              </a:rPr>
              <a:t>appease and appeal to the masses</a:t>
            </a:r>
          </a:p>
        </p:txBody>
      </p:sp>
    </p:spTree>
    <p:extLst>
      <p:ext uri="{BB962C8B-B14F-4D97-AF65-F5344CB8AC3E}">
        <p14:creationId xmlns:p14="http://schemas.microsoft.com/office/powerpoint/2010/main" val="8791195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softEdge rad="63500"/>
          </a:effectLst>
        </p:spPr>
      </p:pic>
      <p:sp>
        <p:nvSpPr>
          <p:cNvPr id="3" name="Text Box 2"/>
          <p:cNvSpPr txBox="1">
            <a:spLocks noChangeArrowheads="1"/>
          </p:cNvSpPr>
          <p:nvPr/>
        </p:nvSpPr>
        <p:spPr bwMode="auto">
          <a:xfrm>
            <a:off x="1447800" y="609600"/>
            <a:ext cx="7315200" cy="1077218"/>
          </a:xfrm>
          <a:prstGeom prst="rect">
            <a:avLst/>
          </a:prstGeom>
          <a:solidFill>
            <a:schemeClr val="tx1"/>
          </a:solidFill>
          <a:ln w="76200">
            <a:solidFill>
              <a:srgbClr val="003300"/>
            </a:solidFill>
            <a:miter lim="800000"/>
            <a:headEnd/>
            <a:tailEnd/>
          </a:ln>
          <a:effectLst>
            <a:glow>
              <a:schemeClr val="tx1"/>
            </a:glow>
          </a:effectLst>
          <a:scene3d>
            <a:camera prst="perspectiveFront"/>
            <a:lightRig rig="threePt" dir="t"/>
          </a:scene3d>
          <a:sp3d>
            <a:bevelT w="165100" prst="coolSlant"/>
          </a:sp3d>
        </p:spPr>
        <p:txBody>
          <a:bodyPr wrap="square">
            <a:spAutoFit/>
          </a:bodyPr>
          <a:lstStyle/>
          <a:p>
            <a:pPr algn="ctr">
              <a:spcBef>
                <a:spcPct val="50000"/>
              </a:spcBef>
              <a:defRPr/>
            </a:pPr>
            <a:r>
              <a:rPr lang="en-US" sz="3200" b="1" dirty="0" smtClean="0">
                <a:solidFill>
                  <a:schemeClr val="bg1"/>
                </a:solidFill>
                <a:latin typeface="Times New Roman" pitchFamily="18" charset="0"/>
              </a:rPr>
              <a:t>4.  </a:t>
            </a:r>
            <a:r>
              <a:rPr lang="en-US" sz="3200" b="1" dirty="0">
                <a:solidFill>
                  <a:schemeClr val="bg1"/>
                </a:solidFill>
                <a:latin typeface="Times New Roman" pitchFamily="18" charset="0"/>
              </a:rPr>
              <a:t>popular politicians claimed to be born in log cabins from a humble background</a:t>
            </a:r>
          </a:p>
        </p:txBody>
      </p:sp>
    </p:spTree>
    <p:extLst>
      <p:ext uri="{BB962C8B-B14F-4D97-AF65-F5344CB8AC3E}">
        <p14:creationId xmlns:p14="http://schemas.microsoft.com/office/powerpoint/2010/main" val="35484272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emerylee.files.wordpress.com/2010/11/cropped-the_warren_hill-_john_wootton2-1163x4321.jpg"/>
          <p:cNvPicPr>
            <a:picLocks noChangeAspect="1" noChangeArrowheads="1"/>
          </p:cNvPicPr>
          <p:nvPr/>
        </p:nvPicPr>
        <p:blipFill rotWithShape="1">
          <a:blip r:embed="rId2">
            <a:extLst>
              <a:ext uri="{28A0092B-C50C-407E-A947-70E740481C1C}">
                <a14:useLocalDpi xmlns:a14="http://schemas.microsoft.com/office/drawing/2010/main" val="0"/>
              </a:ext>
            </a:extLst>
          </a:blip>
          <a:srcRect l="14926"/>
          <a:stretch/>
        </p:blipFill>
        <p:spPr bwMode="auto">
          <a:xfrm>
            <a:off x="0" y="1809929"/>
            <a:ext cx="9120146" cy="278450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457200" y="5334000"/>
            <a:ext cx="82296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w="165100" prst="coolSlant"/>
          </a:sp3d>
        </p:spPr>
        <p:txBody>
          <a:bodyPr wrap="square">
            <a:spAutoFit/>
          </a:bodyPr>
          <a:lstStyle/>
          <a:p>
            <a:pPr algn="ctr">
              <a:spcBef>
                <a:spcPct val="50000"/>
              </a:spcBef>
              <a:defRPr/>
            </a:pPr>
            <a:r>
              <a:rPr lang="en-US" sz="3200" b="1" dirty="0" smtClean="0">
                <a:solidFill>
                  <a:schemeClr val="bg1"/>
                </a:solidFill>
                <a:latin typeface="Times New Roman" pitchFamily="18" charset="0"/>
              </a:rPr>
              <a:t>5.  politicians </a:t>
            </a:r>
            <a:r>
              <a:rPr lang="en-US" sz="3200" b="1" dirty="0">
                <a:solidFill>
                  <a:schemeClr val="bg1"/>
                </a:solidFill>
                <a:latin typeface="Times New Roman" pitchFamily="18" charset="0"/>
              </a:rPr>
              <a:t>who were aristocratic (too clean, too well dressed, too intellectual) were scorned</a:t>
            </a:r>
          </a:p>
        </p:txBody>
      </p:sp>
      <p:sp>
        <p:nvSpPr>
          <p:cNvPr id="3" name="TextBox 2"/>
          <p:cNvSpPr txBox="1"/>
          <p:nvPr/>
        </p:nvSpPr>
        <p:spPr>
          <a:xfrm>
            <a:off x="3962400" y="685800"/>
            <a:ext cx="4572000" cy="1200329"/>
          </a:xfrm>
          <a:prstGeom prst="rect">
            <a:avLst/>
          </a:prstGeom>
          <a:solidFill>
            <a:schemeClr val="tx1"/>
          </a:solidFill>
          <a:effectLst>
            <a:glow rad="88900">
              <a:schemeClr val="bg1"/>
            </a:glow>
          </a:effectLst>
          <a:scene3d>
            <a:camera prst="perspectiveHeroicExtremeLeftFacing">
              <a:rot lat="20829963" lon="1265157" rev="21299586"/>
            </a:camera>
            <a:lightRig rig="threePt" dir="t"/>
          </a:scene3d>
          <a:sp3d>
            <a:bevelT/>
          </a:sp3d>
        </p:spPr>
        <p:txBody>
          <a:bodyPr wrap="square" rtlCol="0">
            <a:spAutoFit/>
          </a:bodyPr>
          <a:lstStyle/>
          <a:p>
            <a:pPr algn="ctr"/>
            <a:r>
              <a:rPr lang="en-US" sz="3600" dirty="0" smtClean="0">
                <a:solidFill>
                  <a:schemeClr val="bg1"/>
                </a:solidFill>
                <a:latin typeface="Earth's Mightiest"/>
              </a:rPr>
              <a:t>The most successful politicians smelled like “whiskey and onions.”</a:t>
            </a:r>
            <a:endParaRPr lang="en-US" dirty="0">
              <a:solidFill>
                <a:schemeClr val="bg1"/>
              </a:solidFill>
              <a:latin typeface="Agency FB" pitchFamily="34" charset="0"/>
            </a:endParaRPr>
          </a:p>
        </p:txBody>
      </p:sp>
    </p:spTree>
    <p:extLst>
      <p:ext uri="{BB962C8B-B14F-4D97-AF65-F5344CB8AC3E}">
        <p14:creationId xmlns:p14="http://schemas.microsoft.com/office/powerpoint/2010/main" val="20139745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4.bp.blogspot.com/_uvm6ducznVM/TJTtsNHV2_I/AAAAAAAAAIQ/8wnG2ismZjk/s1600/andrew+jackson+by+thomas+sully+-+new+image+226-138_2painting_aj_20dollar_bill-w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39623">
            <a:off x="251316" y="1020468"/>
            <a:ext cx="2433638" cy="281167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102" name="Picture 6" descr="http://www.legendsofamerica.com/photos-oldwest/DavyCrockett.jpg"/>
          <p:cNvPicPr>
            <a:picLocks noChangeAspect="1" noChangeArrowheads="1"/>
          </p:cNvPicPr>
          <p:nvPr/>
        </p:nvPicPr>
        <p:blipFill>
          <a:blip r:embed="rId3" cstate="print"/>
          <a:srcRect/>
          <a:stretch>
            <a:fillRect/>
          </a:stretch>
        </p:blipFill>
        <p:spPr bwMode="auto">
          <a:xfrm rot="676192">
            <a:off x="6400800" y="769272"/>
            <a:ext cx="2743200" cy="3337824"/>
          </a:xfrm>
          <a:prstGeom prst="rect">
            <a:avLst/>
          </a:prstGeom>
          <a:noFill/>
          <a:effectLst>
            <a:softEdge rad="317500"/>
          </a:effectLst>
        </p:spPr>
      </p:pic>
      <p:sp>
        <p:nvSpPr>
          <p:cNvPr id="8194" name="Text Box 2"/>
          <p:cNvSpPr txBox="1">
            <a:spLocks noChangeArrowheads="1"/>
          </p:cNvSpPr>
          <p:nvPr/>
        </p:nvSpPr>
        <p:spPr bwMode="auto">
          <a:xfrm>
            <a:off x="494506" y="5029200"/>
            <a:ext cx="8153400" cy="1569660"/>
          </a:xfrm>
          <a:prstGeom prst="rect">
            <a:avLst/>
          </a:prstGeom>
          <a:solidFill>
            <a:schemeClr val="tx1"/>
          </a:solidFill>
          <a:ln w="76200">
            <a:solidFill>
              <a:schemeClr val="accent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6.  </a:t>
            </a:r>
            <a:r>
              <a:rPr lang="en-US" sz="3200" b="1" dirty="0">
                <a:solidFill>
                  <a:schemeClr val="bg1"/>
                </a:solidFill>
                <a:latin typeface="Times New Roman" pitchFamily="18" charset="0"/>
              </a:rPr>
              <a:t>western Indian fighters and/or militia commanders were popular (Andrew Jackson, Davy Crocket, William Henry Harrison)</a:t>
            </a:r>
          </a:p>
        </p:txBody>
      </p:sp>
      <p:pic>
        <p:nvPicPr>
          <p:cNvPr id="4101" name="Picture 8" descr="http://www.lib.niu.edu/ipo/1998/ihwt98061a.jpg"/>
          <p:cNvPicPr>
            <a:picLocks noChangeAspect="1" noChangeArrowheads="1"/>
          </p:cNvPicPr>
          <p:nvPr/>
        </p:nvPicPr>
        <p:blipFill>
          <a:blip r:embed="rId4" cstate="print"/>
          <a:srcRect/>
          <a:stretch>
            <a:fillRect/>
          </a:stretch>
        </p:blipFill>
        <p:spPr bwMode="auto">
          <a:xfrm>
            <a:off x="2589213" y="152400"/>
            <a:ext cx="3963987" cy="4648200"/>
          </a:xfrm>
          <a:prstGeom prst="rect">
            <a:avLst/>
          </a:prstGeom>
          <a:noFill/>
          <a:ln w="9525">
            <a:noFill/>
            <a:miter lim="800000"/>
            <a:headEnd/>
            <a:tailEnd/>
          </a:ln>
          <a:effectLst>
            <a:glow rad="63500">
              <a:schemeClr val="accent3">
                <a:satMod val="175000"/>
                <a:alpha val="40000"/>
              </a:schemeClr>
            </a:glow>
          </a:effectLst>
        </p:spPr>
      </p:pic>
    </p:spTree>
    <p:extLst>
      <p:ext uri="{BB962C8B-B14F-4D97-AF65-F5344CB8AC3E}">
        <p14:creationId xmlns:p14="http://schemas.microsoft.com/office/powerpoint/2010/main" val="26575877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loc.gov/exhibits/religion/f0614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333" t="5957" r="2499" b="6915"/>
          <a:stretch>
            <a:fillRect/>
          </a:stretch>
        </p:blipFill>
        <p:spPr bwMode="auto">
          <a:xfrm>
            <a:off x="10886" y="228600"/>
            <a:ext cx="9133114" cy="509139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ext Box 2"/>
          <p:cNvSpPr txBox="1">
            <a:spLocks noChangeArrowheads="1"/>
          </p:cNvSpPr>
          <p:nvPr/>
        </p:nvSpPr>
        <p:spPr bwMode="auto">
          <a:xfrm>
            <a:off x="990600" y="5562600"/>
            <a:ext cx="7162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7.  </a:t>
            </a:r>
            <a:r>
              <a:rPr lang="en-US" sz="3200" b="1" dirty="0">
                <a:solidFill>
                  <a:schemeClr val="bg1"/>
                </a:solidFill>
                <a:latin typeface="Times New Roman" pitchFamily="18" charset="0"/>
              </a:rPr>
              <a:t>Jacksonian democracy </a:t>
            </a:r>
            <a:r>
              <a:rPr lang="en-US" sz="3200" b="1" dirty="0" smtClean="0">
                <a:solidFill>
                  <a:schemeClr val="bg1"/>
                </a:solidFill>
                <a:latin typeface="Times New Roman" pitchFamily="18" charset="0"/>
              </a:rPr>
              <a:t>characterized by </a:t>
            </a:r>
            <a:r>
              <a:rPr lang="en-US" sz="3200" b="1" dirty="0">
                <a:solidFill>
                  <a:schemeClr val="bg1"/>
                </a:solidFill>
                <a:latin typeface="Times New Roman" pitchFamily="18" charset="0"/>
              </a:rPr>
              <a:t>the people directly governing</a:t>
            </a:r>
          </a:p>
        </p:txBody>
      </p:sp>
    </p:spTree>
    <p:extLst>
      <p:ext uri="{BB962C8B-B14F-4D97-AF65-F5344CB8AC3E}">
        <p14:creationId xmlns:p14="http://schemas.microsoft.com/office/powerpoint/2010/main" val="30857714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lick to Zoom Out"/>
          <p:cNvPicPr>
            <a:picLocks noChangeAspect="1" noChangeArrowheads="1"/>
          </p:cNvPicPr>
          <p:nvPr/>
        </p:nvPicPr>
        <p:blipFill rotWithShape="1">
          <a:blip r:embed="rId2">
            <a:extLst>
              <a:ext uri="{28A0092B-C50C-407E-A947-70E740481C1C}">
                <a14:useLocalDpi xmlns:a14="http://schemas.microsoft.com/office/drawing/2010/main" val="0"/>
              </a:ext>
            </a:extLst>
          </a:blip>
          <a:srcRect t="25680" b="13946"/>
          <a:stretch/>
        </p:blipFill>
        <p:spPr bwMode="auto">
          <a:xfrm>
            <a:off x="0" y="-1"/>
            <a:ext cx="9144000" cy="685800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242" name="Text Box 2"/>
          <p:cNvSpPr txBox="1">
            <a:spLocks noChangeArrowheads="1"/>
          </p:cNvSpPr>
          <p:nvPr/>
        </p:nvSpPr>
        <p:spPr bwMode="auto">
          <a:xfrm>
            <a:off x="1600200" y="5410200"/>
            <a:ext cx="59436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8.  </a:t>
            </a:r>
            <a:r>
              <a:rPr lang="en-US" sz="3200" b="1" dirty="0">
                <a:solidFill>
                  <a:schemeClr val="bg1"/>
                </a:solidFill>
                <a:latin typeface="Times New Roman" pitchFamily="18" charset="0"/>
              </a:rPr>
              <a:t>called the </a:t>
            </a:r>
            <a:r>
              <a:rPr lang="en-US" sz="3200" b="1" dirty="0" smtClean="0">
                <a:solidFill>
                  <a:schemeClr val="bg1"/>
                </a:solidFill>
                <a:latin typeface="Times New Roman" pitchFamily="18" charset="0"/>
              </a:rPr>
              <a:t>“New Democracy” based </a:t>
            </a:r>
            <a:r>
              <a:rPr lang="en-US" sz="3200" b="1" dirty="0">
                <a:solidFill>
                  <a:schemeClr val="bg1"/>
                </a:solidFill>
                <a:latin typeface="Times New Roman" pitchFamily="18" charset="0"/>
              </a:rPr>
              <a:t>on universal </a:t>
            </a:r>
            <a:r>
              <a:rPr lang="en-US" sz="3200" b="1" dirty="0" smtClean="0">
                <a:solidFill>
                  <a:schemeClr val="bg1"/>
                </a:solidFill>
                <a:latin typeface="Times New Roman" pitchFamily="18" charset="0"/>
              </a:rPr>
              <a:t>male </a:t>
            </a:r>
            <a:r>
              <a:rPr lang="en-US" sz="3200" b="1" dirty="0">
                <a:solidFill>
                  <a:schemeClr val="bg1"/>
                </a:solidFill>
                <a:latin typeface="Times New Roman" pitchFamily="18" charset="0"/>
              </a:rPr>
              <a:t>suffrage</a:t>
            </a:r>
          </a:p>
        </p:txBody>
      </p:sp>
    </p:spTree>
    <p:extLst>
      <p:ext uri="{BB962C8B-B14F-4D97-AF65-F5344CB8AC3E}">
        <p14:creationId xmlns:p14="http://schemas.microsoft.com/office/powerpoint/2010/main" val="8768795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ttp://wwp.greenwichmeantime.com/images/usa/vermont.jpg"/>
          <p:cNvPicPr>
            <a:picLocks noChangeAspect="1" noChangeArrowheads="1"/>
          </p:cNvPicPr>
          <p:nvPr/>
        </p:nvPicPr>
        <p:blipFill>
          <a:blip r:embed="rId2">
            <a:extLst>
              <a:ext uri="{28A0092B-C50C-407E-A947-70E740481C1C}">
                <a14:useLocalDpi xmlns:a14="http://schemas.microsoft.com/office/drawing/2010/main" val="0"/>
              </a:ext>
            </a:extLst>
          </a:blip>
          <a:srcRect t="2499" b="1921"/>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ext Box 2"/>
          <p:cNvSpPr txBox="1">
            <a:spLocks noChangeArrowheads="1"/>
          </p:cNvSpPr>
          <p:nvPr/>
        </p:nvSpPr>
        <p:spPr bwMode="auto">
          <a:xfrm>
            <a:off x="381000" y="5410200"/>
            <a:ext cx="8382000" cy="1077218"/>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9.  </a:t>
            </a:r>
            <a:r>
              <a:rPr lang="en-US" sz="3200" b="1" dirty="0">
                <a:solidFill>
                  <a:schemeClr val="bg1"/>
                </a:solidFill>
                <a:latin typeface="Times New Roman" pitchFamily="18" charset="0"/>
              </a:rPr>
              <a:t>(1791) VT was 1</a:t>
            </a:r>
            <a:r>
              <a:rPr lang="en-US" sz="3200" b="1" baseline="30000" dirty="0">
                <a:solidFill>
                  <a:schemeClr val="bg1"/>
                </a:solidFill>
                <a:latin typeface="Times New Roman" pitchFamily="18" charset="0"/>
              </a:rPr>
              <a:t>st</a:t>
            </a:r>
            <a:r>
              <a:rPr lang="en-US" sz="3200" b="1" dirty="0">
                <a:solidFill>
                  <a:schemeClr val="bg1"/>
                </a:solidFill>
                <a:latin typeface="Times New Roman" pitchFamily="18" charset="0"/>
              </a:rPr>
              <a:t> state admitted to union that allowed all white males to vote in elections</a:t>
            </a:r>
          </a:p>
        </p:txBody>
      </p:sp>
    </p:spTree>
    <p:extLst>
      <p:ext uri="{BB962C8B-B14F-4D97-AF65-F5344CB8AC3E}">
        <p14:creationId xmlns:p14="http://schemas.microsoft.com/office/powerpoint/2010/main" val="33855645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map-Extending Voting Rights for White Males-1800-183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0" y="1600200"/>
            <a:ext cx="9061450" cy="525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71271"/>
            <a:ext cx="9144000" cy="1200329"/>
          </a:xfrm>
          <a:prstGeom prst="rect">
            <a:avLst/>
          </a:prstGeom>
          <a:noFill/>
          <a:scene3d>
            <a:camera prst="perspectiveAbove"/>
            <a:lightRig rig="threePt" dir="t"/>
          </a:scene3d>
        </p:spPr>
        <p:txBody>
          <a:bodyPr>
            <a:spAutoFit/>
          </a:bodyPr>
          <a:lstStyle/>
          <a:p>
            <a:pPr algn="ctr">
              <a:defRPr/>
            </a:pPr>
            <a:r>
              <a:rPr lang="en-US" sz="3600" dirty="0">
                <a:solidFill>
                  <a:srgbClr val="C00000"/>
                </a:solidFill>
                <a:effectLst>
                  <a:glow rad="127000">
                    <a:schemeClr val="bg1"/>
                  </a:glow>
                </a:effectLst>
                <a:latin typeface="Northern Territories" pitchFamily="2" charset="0"/>
              </a:rPr>
              <a:t>Extension of The Vote In </a:t>
            </a:r>
          </a:p>
          <a:p>
            <a:pPr algn="ctr">
              <a:defRPr/>
            </a:pPr>
            <a:r>
              <a:rPr lang="en-US" sz="3600" dirty="0">
                <a:solidFill>
                  <a:srgbClr val="C00000"/>
                </a:solidFill>
                <a:effectLst>
                  <a:glow rad="127000">
                    <a:schemeClr val="bg1"/>
                  </a:glow>
                </a:effectLst>
                <a:latin typeface="Northern Territories" pitchFamily="2" charset="0"/>
              </a:rPr>
              <a:t>Early 19</a:t>
            </a:r>
            <a:r>
              <a:rPr lang="en-US" sz="3600" baseline="30000" dirty="0">
                <a:solidFill>
                  <a:srgbClr val="C00000"/>
                </a:solidFill>
                <a:effectLst>
                  <a:glow rad="127000">
                    <a:schemeClr val="bg1"/>
                  </a:glow>
                </a:effectLst>
                <a:latin typeface="Northern Territories" pitchFamily="2" charset="0"/>
              </a:rPr>
              <a:t>th</a:t>
            </a:r>
            <a:r>
              <a:rPr lang="en-US" sz="3600" dirty="0">
                <a:solidFill>
                  <a:srgbClr val="C00000"/>
                </a:solidFill>
                <a:effectLst>
                  <a:glow rad="127000">
                    <a:schemeClr val="bg1"/>
                  </a:glow>
                </a:effectLst>
                <a:latin typeface="Northern Territories" pitchFamily="2" charset="0"/>
              </a:rPr>
              <a:t> Century America</a:t>
            </a:r>
          </a:p>
        </p:txBody>
      </p:sp>
      <p:sp>
        <p:nvSpPr>
          <p:cNvPr id="4" name="Rectangle 3"/>
          <p:cNvSpPr/>
          <p:nvPr/>
        </p:nvSpPr>
        <p:spPr>
          <a:xfrm>
            <a:off x="4572000" y="1600200"/>
            <a:ext cx="4572000" cy="525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p:nvPr/>
        </p:nvSpPr>
        <p:spPr>
          <a:xfrm>
            <a:off x="4343400" y="2190206"/>
            <a:ext cx="4419600" cy="2616101"/>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smtClean="0">
                <a:solidFill>
                  <a:schemeClr val="bg1"/>
                </a:solidFill>
                <a:latin typeface="Earth's Mightiest"/>
              </a:rPr>
              <a:t>Property qualifications to vote is “tyranny” because there was “one class of men with privileges which are denied to another.”</a:t>
            </a:r>
          </a:p>
          <a:p>
            <a:pPr algn="r"/>
            <a:r>
              <a:rPr lang="en-US" sz="1400" dirty="0" smtClean="0">
                <a:solidFill>
                  <a:schemeClr val="bg1"/>
                </a:solidFill>
                <a:latin typeface="Agency FB" pitchFamily="34" charset="0"/>
              </a:rPr>
              <a:t>-</a:t>
            </a:r>
            <a:r>
              <a:rPr lang="en-US" sz="2000" dirty="0" smtClean="0">
                <a:solidFill>
                  <a:schemeClr val="bg1"/>
                </a:solidFill>
                <a:latin typeface="Agency FB" pitchFamily="34" charset="0"/>
              </a:rPr>
              <a:t>Maryland reformers</a:t>
            </a:r>
            <a:endParaRPr lang="en-US" dirty="0">
              <a:solidFill>
                <a:schemeClr val="bg1"/>
              </a:solidFill>
              <a:latin typeface="Agency FB" pitchFamily="34" charset="0"/>
            </a:endParaRPr>
          </a:p>
        </p:txBody>
      </p:sp>
    </p:spTree>
    <p:extLst>
      <p:ext uri="{BB962C8B-B14F-4D97-AF65-F5344CB8AC3E}">
        <p14:creationId xmlns:p14="http://schemas.microsoft.com/office/powerpoint/2010/main" val="21677512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grpId="0" nodeType="after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ttp://cache.eb.com/eb/image?id=4852&amp;rendTypeId=4"/>
          <p:cNvPicPr>
            <a:picLocks noChangeAspect="1" noChangeArrowheads="1"/>
          </p:cNvPicPr>
          <p:nvPr/>
        </p:nvPicPr>
        <p:blipFill rotWithShape="1">
          <a:blip r:embed="rId2">
            <a:extLst>
              <a:ext uri="{28A0092B-C50C-407E-A947-70E740481C1C}">
                <a14:useLocalDpi xmlns:a14="http://schemas.microsoft.com/office/drawing/2010/main" val="0"/>
              </a:ext>
            </a:extLst>
          </a:blip>
          <a:srcRect b="31051"/>
          <a:stretch/>
        </p:blipFill>
        <p:spPr bwMode="auto">
          <a:xfrm>
            <a:off x="0" y="0"/>
            <a:ext cx="9144000" cy="573206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 Box 2"/>
          <p:cNvSpPr txBox="1">
            <a:spLocks noChangeArrowheads="1"/>
          </p:cNvSpPr>
          <p:nvPr/>
        </p:nvSpPr>
        <p:spPr bwMode="auto">
          <a:xfrm>
            <a:off x="533400" y="5521404"/>
            <a:ext cx="8077200" cy="1107996"/>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6600" dirty="0">
                <a:solidFill>
                  <a:schemeClr val="bg1"/>
                </a:solidFill>
                <a:latin typeface="Earth's Mightiest"/>
              </a:rPr>
              <a:t>B. </a:t>
            </a:r>
            <a:r>
              <a:rPr lang="en-US" sz="6600" dirty="0" smtClean="0">
                <a:solidFill>
                  <a:schemeClr val="bg1"/>
                </a:solidFill>
                <a:latin typeface="Earth's Mightiest"/>
              </a:rPr>
              <a:t>Nourishing </a:t>
            </a:r>
            <a:r>
              <a:rPr lang="en-US" sz="5400" dirty="0">
                <a:solidFill>
                  <a:schemeClr val="bg1"/>
                </a:solidFill>
                <a:latin typeface="Earth's Mightiest"/>
              </a:rPr>
              <a:t>the</a:t>
            </a:r>
            <a:r>
              <a:rPr lang="en-US" sz="6600" dirty="0">
                <a:solidFill>
                  <a:schemeClr val="bg1"/>
                </a:solidFill>
                <a:latin typeface="Earth's Mightiest"/>
              </a:rPr>
              <a:t> New Democracy</a:t>
            </a:r>
          </a:p>
        </p:txBody>
      </p:sp>
      <p:grpSp>
        <p:nvGrpSpPr>
          <p:cNvPr id="4" name="Group 3"/>
          <p:cNvGrpSpPr/>
          <p:nvPr/>
        </p:nvGrpSpPr>
        <p:grpSpPr>
          <a:xfrm>
            <a:off x="-76200" y="198120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6" name="TextBox 5"/>
            <p:cNvSpPr txBox="1"/>
            <p:nvPr/>
          </p:nvSpPr>
          <p:spPr>
            <a:xfrm rot="21421055">
              <a:off x="1478566" y="1410189"/>
              <a:ext cx="2667000"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bg1"/>
                  </a:solidFill>
                  <a:latin typeface="Earth's Mightiest" panose="020B0604020202020204"/>
                </a:rPr>
                <a:t>Americans quickly understood that the right to vote had profound political and economic consequences for the people.</a:t>
              </a:r>
              <a:endParaRPr lang="en-US" sz="2000" dirty="0">
                <a:solidFill>
                  <a:schemeClr val="bg1"/>
                </a:solidFill>
                <a:latin typeface="Earth's Mightiest" panose="020B0604020202020204"/>
              </a:endParaRPr>
            </a:p>
          </p:txBody>
        </p:sp>
      </p:grpSp>
    </p:spTree>
    <p:extLst>
      <p:ext uri="{BB962C8B-B14F-4D97-AF65-F5344CB8AC3E}">
        <p14:creationId xmlns:p14="http://schemas.microsoft.com/office/powerpoint/2010/main" val="19818977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9"/>
          <p:cNvSpPr txBox="1">
            <a:spLocks noChangeArrowheads="1"/>
          </p:cNvSpPr>
          <p:nvPr/>
        </p:nvSpPr>
        <p:spPr bwMode="auto">
          <a:xfrm>
            <a:off x="914400" y="1828800"/>
            <a:ext cx="68738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8925" indent="-288925"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fontAlgn="base">
              <a:spcBef>
                <a:spcPct val="0"/>
              </a:spcBef>
              <a:spcAft>
                <a:spcPct val="0"/>
              </a:spcAft>
              <a:buFontTx/>
              <a:buChar char="•"/>
            </a:pPr>
            <a:r>
              <a:rPr lang="en-US" altLang="en-US" dirty="0">
                <a:solidFill>
                  <a:srgbClr val="000000"/>
                </a:solidFill>
                <a:latin typeface="Verdana" pitchFamily="34" charset="0"/>
              </a:rPr>
              <a:t>Analyze growing democratization, as well as limits on democracy, in the 1800s. </a:t>
            </a:r>
          </a:p>
          <a:p>
            <a:pPr fontAlgn="base">
              <a:spcBef>
                <a:spcPct val="0"/>
              </a:spcBef>
              <a:spcAft>
                <a:spcPct val="0"/>
              </a:spcAft>
            </a:pPr>
            <a:endParaRPr lang="en-US" altLang="en-US" dirty="0">
              <a:solidFill>
                <a:srgbClr val="000000"/>
              </a:solidFill>
              <a:latin typeface="Verdana" pitchFamily="34" charset="0"/>
            </a:endParaRPr>
          </a:p>
          <a:p>
            <a:pPr fontAlgn="base">
              <a:spcBef>
                <a:spcPct val="0"/>
              </a:spcBef>
              <a:spcAft>
                <a:spcPct val="0"/>
              </a:spcAft>
              <a:buFontTx/>
              <a:buChar char="•"/>
            </a:pPr>
            <a:r>
              <a:rPr lang="en-US" altLang="en-US" dirty="0">
                <a:solidFill>
                  <a:srgbClr val="000000"/>
                </a:solidFill>
                <a:latin typeface="Verdana" pitchFamily="34" charset="0"/>
                <a:ea typeface="ヒラギノ角ゴ ProN W3" pitchFamily="1" charset="-128"/>
              </a:rPr>
              <a:t>Discuss the importance of the Second Great Awakening and the rise of various reform movements.</a:t>
            </a:r>
            <a:endParaRPr lang="en-US" altLang="en-US" dirty="0">
              <a:solidFill>
                <a:srgbClr val="000000"/>
              </a:solidFill>
              <a:latin typeface="Verdana" pitchFamily="34" charset="0"/>
            </a:endParaRPr>
          </a:p>
          <a:p>
            <a:pPr fontAlgn="base">
              <a:spcBef>
                <a:spcPct val="0"/>
              </a:spcBef>
              <a:spcAft>
                <a:spcPct val="0"/>
              </a:spcAft>
            </a:pPr>
            <a:r>
              <a:rPr lang="en-US" altLang="en-US" dirty="0">
                <a:solidFill>
                  <a:srgbClr val="000000"/>
                </a:solidFill>
                <a:latin typeface="Verdana" pitchFamily="34" charset="0"/>
              </a:rPr>
              <a:t> </a:t>
            </a:r>
          </a:p>
          <a:p>
            <a:pPr fontAlgn="base">
              <a:spcBef>
                <a:spcPct val="0"/>
              </a:spcBef>
              <a:spcAft>
                <a:spcPct val="0"/>
              </a:spcAft>
              <a:buFontTx/>
              <a:buChar char="•"/>
            </a:pPr>
            <a:r>
              <a:rPr lang="en-US" altLang="en-US" dirty="0">
                <a:solidFill>
                  <a:srgbClr val="000000"/>
                </a:solidFill>
                <a:latin typeface="Verdana" pitchFamily="34" charset="0"/>
                <a:ea typeface="ヒラギノ角ゴ ProN W3" pitchFamily="1" charset="-128"/>
              </a:rPr>
              <a:t>Explain how the nation expanded westward</a:t>
            </a:r>
            <a:r>
              <a:rPr lang="en-US" altLang="en-US" dirty="0">
                <a:solidFill>
                  <a:srgbClr val="000000"/>
                </a:solidFill>
                <a:latin typeface="Verdana" pitchFamily="34" charset="0"/>
              </a:rPr>
              <a:t>.</a:t>
            </a:r>
          </a:p>
          <a:p>
            <a:pPr fontAlgn="base">
              <a:spcBef>
                <a:spcPct val="0"/>
              </a:spcBef>
              <a:spcAft>
                <a:spcPct val="0"/>
              </a:spcAft>
            </a:pPr>
            <a:endParaRPr lang="en-US" altLang="en-US" i="1" dirty="0">
              <a:solidFill>
                <a:srgbClr val="000000"/>
              </a:solidFill>
              <a:latin typeface="Verdana" pitchFamily="34" charset="0"/>
            </a:endParaRPr>
          </a:p>
        </p:txBody>
      </p:sp>
      <p:sp>
        <p:nvSpPr>
          <p:cNvPr id="4099" name="Rectangle 14"/>
          <p:cNvSpPr>
            <a:spLocks noChangeArrowheads="1"/>
          </p:cNvSpPr>
          <p:nvPr/>
        </p:nvSpPr>
        <p:spPr bwMode="auto">
          <a:xfrm>
            <a:off x="1685925" y="45942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sz="1400">
              <a:solidFill>
                <a:srgbClr val="000000"/>
              </a:solidFill>
              <a:latin typeface="Verdana" pitchFamily="34" charset="0"/>
            </a:endParaRPr>
          </a:p>
        </p:txBody>
      </p:sp>
      <p:sp>
        <p:nvSpPr>
          <p:cNvPr id="4100" name="Rectangle 20"/>
          <p:cNvSpPr>
            <a:spLocks noChangeArrowheads="1"/>
          </p:cNvSpPr>
          <p:nvPr/>
        </p:nvSpPr>
        <p:spPr bwMode="auto">
          <a:xfrm>
            <a:off x="455613" y="1141413"/>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r>
              <a:rPr lang="en-US" altLang="en-US" sz="2400" b="1" u="sng" dirty="0">
                <a:solidFill>
                  <a:srgbClr val="000000"/>
                </a:solidFill>
                <a:latin typeface="Verdana" pitchFamily="34" charset="0"/>
              </a:rPr>
              <a:t>Objectives</a:t>
            </a:r>
          </a:p>
        </p:txBody>
      </p:sp>
      <p:sp>
        <p:nvSpPr>
          <p:cNvPr id="4101" name="Rectangle 14"/>
          <p:cNvSpPr>
            <a:spLocks noChangeArrowheads="1"/>
          </p:cNvSpPr>
          <p:nvPr/>
        </p:nvSpPr>
        <p:spPr bwMode="auto">
          <a:xfrm>
            <a:off x="809625" y="293688"/>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latin typeface="Verdana" pitchFamily="34" charset="0"/>
            </a:endParaRPr>
          </a:p>
        </p:txBody>
      </p:sp>
      <p:sp>
        <p:nvSpPr>
          <p:cNvPr id="2" name="Rectangle 1"/>
          <p:cNvSpPr/>
          <p:nvPr/>
        </p:nvSpPr>
        <p:spPr>
          <a:xfrm>
            <a:off x="1524000" y="4867227"/>
            <a:ext cx="5486400" cy="1107996"/>
          </a:xfrm>
          <a:prstGeom prst="rect">
            <a:avLst/>
          </a:prstGeom>
          <a:solidFill>
            <a:srgbClr val="FFFF00"/>
          </a:solidFill>
        </p:spPr>
        <p:txBody>
          <a:bodyPr wrap="square">
            <a:spAutoFit/>
          </a:bodyPr>
          <a:lstStyle/>
          <a:p>
            <a:pPr fontAlgn="base">
              <a:spcBef>
                <a:spcPct val="0"/>
              </a:spcBef>
              <a:spcAft>
                <a:spcPct val="0"/>
              </a:spcAft>
            </a:pPr>
            <a:r>
              <a:rPr lang="en-US" sz="2200" b="1" dirty="0">
                <a:solidFill>
                  <a:srgbClr val="000000"/>
                </a:solidFill>
              </a:rPr>
              <a:t>Focus Question: What trends in democratization and reform were taking shape in the United States by 1850?</a:t>
            </a:r>
            <a:endParaRPr lang="en-US" sz="2200" dirty="0">
              <a:solidFill>
                <a:srgbClr val="000000"/>
              </a:solidFill>
            </a:endParaRPr>
          </a:p>
        </p:txBody>
      </p:sp>
    </p:spTree>
    <p:extLst>
      <p:ext uri="{BB962C8B-B14F-4D97-AF65-F5344CB8AC3E}">
        <p14:creationId xmlns:p14="http://schemas.microsoft.com/office/powerpoint/2010/main" val="6949853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1447800" y="5552182"/>
            <a:ext cx="6244988"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1.  </a:t>
            </a:r>
            <a:r>
              <a:rPr lang="en-US" sz="3200" b="1" dirty="0" smtClean="0">
                <a:solidFill>
                  <a:schemeClr val="bg1"/>
                </a:solidFill>
                <a:latin typeface="Times New Roman" pitchFamily="18" charset="0"/>
              </a:rPr>
              <a:t>several factors led to </a:t>
            </a:r>
            <a:r>
              <a:rPr lang="en-US" sz="3200" b="1" dirty="0">
                <a:solidFill>
                  <a:schemeClr val="bg1"/>
                </a:solidFill>
                <a:latin typeface="Times New Roman" pitchFamily="18" charset="0"/>
              </a:rPr>
              <a:t>expanding political </a:t>
            </a:r>
            <a:r>
              <a:rPr lang="en-US" sz="3200" b="1" dirty="0" smtClean="0">
                <a:solidFill>
                  <a:schemeClr val="bg1"/>
                </a:solidFill>
                <a:latin typeface="Times New Roman" pitchFamily="18" charset="0"/>
              </a:rPr>
              <a:t>democracy in US</a:t>
            </a:r>
            <a:endParaRPr lang="en-US" sz="3200" b="1" dirty="0">
              <a:solidFill>
                <a:schemeClr val="bg1"/>
              </a:solidFill>
              <a:latin typeface="Times New Roman" pitchFamily="18" charset="0"/>
            </a:endParaRPr>
          </a:p>
        </p:txBody>
      </p:sp>
      <p:pic>
        <p:nvPicPr>
          <p:cNvPr id="4" name="Picture 2" descr="http://highered.mcgraw-hill.com/sites/dl/premium/0073385492/instructor/664083/bri85492_09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2231" y="381000"/>
            <a:ext cx="9146231" cy="4876800"/>
          </a:xfrm>
          <a:prstGeom prst="rect">
            <a:avLst/>
          </a:prstGeom>
          <a:noFill/>
          <a:effectLst>
            <a:softEdge rad="63500"/>
          </a:effectLst>
        </p:spPr>
      </p:pic>
    </p:spTree>
    <p:extLst>
      <p:ext uri="{BB962C8B-B14F-4D97-AF65-F5344CB8AC3E}">
        <p14:creationId xmlns:p14="http://schemas.microsoft.com/office/powerpoint/2010/main" val="21925598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38242"/>
                                        </p:tgtEl>
                                        <p:attrNameLst>
                                          <p:attrName>style.visibility</p:attrName>
                                        </p:attrNameLst>
                                      </p:cBhvr>
                                      <p:to>
                                        <p:strVal val="visible"/>
                                      </p:to>
                                    </p:set>
                                    <p:anim calcmode="lin" valueType="num">
                                      <p:cBhvr additive="base">
                                        <p:cTn id="7" dur="500" fill="hold"/>
                                        <p:tgtEl>
                                          <p:spTgt spid="138242"/>
                                        </p:tgtEl>
                                        <p:attrNameLst>
                                          <p:attrName>ppt_x</p:attrName>
                                        </p:attrNameLst>
                                      </p:cBhvr>
                                      <p:tavLst>
                                        <p:tav tm="0">
                                          <p:val>
                                            <p:strVal val="#ppt_x"/>
                                          </p:val>
                                        </p:tav>
                                        <p:tav tm="100000">
                                          <p:val>
                                            <p:strVal val="#ppt_x"/>
                                          </p:val>
                                        </p:tav>
                                      </p:tavLst>
                                    </p:anim>
                                    <p:anim calcmode="lin" valueType="num">
                                      <p:cBhvr additive="base">
                                        <p:cTn id="8" dur="500" fill="hold"/>
                                        <p:tgtEl>
                                          <p:spTgt spid="138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highered.mcgraw-hill.com/sites/dl/premium/0073385492/instructor/664083/bri85492_102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r="5208"/>
          <a:stretch/>
        </p:blipFill>
        <p:spPr bwMode="auto">
          <a:xfrm>
            <a:off x="0" y="0"/>
            <a:ext cx="9144000" cy="6858000"/>
          </a:xfrm>
          <a:prstGeom prst="rect">
            <a:avLst/>
          </a:prstGeom>
          <a:noFill/>
          <a:effectLst>
            <a:softEdge rad="63500"/>
          </a:effectLst>
        </p:spPr>
      </p:pic>
      <p:sp>
        <p:nvSpPr>
          <p:cNvPr id="2" name="Text Box 2"/>
          <p:cNvSpPr txBox="1">
            <a:spLocks noChangeArrowheads="1"/>
          </p:cNvSpPr>
          <p:nvPr/>
        </p:nvSpPr>
        <p:spPr bwMode="auto">
          <a:xfrm>
            <a:off x="838200" y="5791200"/>
            <a:ext cx="7467600" cy="584775"/>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2.  </a:t>
            </a:r>
            <a:r>
              <a:rPr lang="en-US" sz="3200" b="1" dirty="0">
                <a:solidFill>
                  <a:schemeClr val="bg1"/>
                </a:solidFill>
                <a:latin typeface="Times New Roman" pitchFamily="18" charset="0"/>
              </a:rPr>
              <a:t>egalitarian ideas of the colonial period</a:t>
            </a:r>
          </a:p>
        </p:txBody>
      </p:sp>
    </p:spTree>
    <p:extLst>
      <p:ext uri="{BB962C8B-B14F-4D97-AF65-F5344CB8AC3E}">
        <p14:creationId xmlns:p14="http://schemas.microsoft.com/office/powerpoint/2010/main" val="225574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ighered.mcgraw-hill.com/sites/dl/premium/0073385492/instructor/664083/bri85492_0705.jpg"/>
          <p:cNvPicPr>
            <a:picLocks noChangeAspect="1" noChangeArrowheads="1"/>
          </p:cNvPicPr>
          <p:nvPr/>
        </p:nvPicPr>
        <p:blipFill rotWithShape="1">
          <a:blip r:embed="rId2" cstate="print"/>
          <a:srcRect t="4256"/>
          <a:stretch/>
        </p:blipFill>
        <p:spPr bwMode="auto">
          <a:xfrm>
            <a:off x="5301" y="0"/>
            <a:ext cx="9138699" cy="6858000"/>
          </a:xfrm>
          <a:prstGeom prst="rect">
            <a:avLst/>
          </a:prstGeom>
          <a:noFill/>
          <a:effectLst>
            <a:softEdge rad="63500"/>
          </a:effectLst>
        </p:spPr>
      </p:pic>
      <p:sp>
        <p:nvSpPr>
          <p:cNvPr id="3" name="Text Box 2"/>
          <p:cNvSpPr txBox="1">
            <a:spLocks noChangeArrowheads="1"/>
          </p:cNvSpPr>
          <p:nvPr/>
        </p:nvSpPr>
        <p:spPr bwMode="auto">
          <a:xfrm>
            <a:off x="381000" y="609600"/>
            <a:ext cx="7924800" cy="584775"/>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spcBef>
                <a:spcPct val="50000"/>
              </a:spcBef>
              <a:defRPr/>
            </a:pPr>
            <a:r>
              <a:rPr lang="en-US" sz="3200" b="1" dirty="0" smtClean="0">
                <a:solidFill>
                  <a:schemeClr val="bg1"/>
                </a:solidFill>
                <a:latin typeface="Times New Roman" pitchFamily="18" charset="0"/>
              </a:rPr>
              <a:t>3.  </a:t>
            </a:r>
            <a:r>
              <a:rPr lang="en-US" sz="3200" b="1" dirty="0">
                <a:solidFill>
                  <a:schemeClr val="bg1"/>
                </a:solidFill>
                <a:latin typeface="Times New Roman" pitchFamily="18" charset="0"/>
              </a:rPr>
              <a:t>the steady growth of the market economy</a:t>
            </a:r>
          </a:p>
        </p:txBody>
      </p:sp>
    </p:spTree>
    <p:extLst>
      <p:ext uri="{BB962C8B-B14F-4D97-AF65-F5344CB8AC3E}">
        <p14:creationId xmlns:p14="http://schemas.microsoft.com/office/powerpoint/2010/main" val="595076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upload.wikimedia.org/wikipedia/commons/0/03/The_Lobby_of_the_House_of_Commons,_1886_by_Liborio_Prosperi_(%27Lib%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8" y="0"/>
            <a:ext cx="9142012" cy="614909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228600" y="5551488"/>
            <a:ext cx="8686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4.  </a:t>
            </a:r>
            <a:r>
              <a:rPr lang="en-US" sz="3200" b="1" dirty="0">
                <a:solidFill>
                  <a:schemeClr val="bg1"/>
                </a:solidFill>
                <a:latin typeface="Times New Roman" pitchFamily="18" charset="0"/>
              </a:rPr>
              <a:t>more people understood how banks, tariffs, </a:t>
            </a:r>
            <a:r>
              <a:rPr lang="en-US" sz="3200" b="1" dirty="0" smtClean="0">
                <a:solidFill>
                  <a:schemeClr val="bg1"/>
                </a:solidFill>
                <a:latin typeface="Times New Roman" pitchFamily="18" charset="0"/>
              </a:rPr>
              <a:t> &amp; </a:t>
            </a:r>
            <a:r>
              <a:rPr lang="en-US" sz="3200" b="1" dirty="0">
                <a:solidFill>
                  <a:schemeClr val="bg1"/>
                </a:solidFill>
                <a:latin typeface="Times New Roman" pitchFamily="18" charset="0"/>
              </a:rPr>
              <a:t>internal improvements affected quality of lives</a:t>
            </a:r>
          </a:p>
        </p:txBody>
      </p:sp>
      <p:sp>
        <p:nvSpPr>
          <p:cNvPr id="3" name="TextBox 2"/>
          <p:cNvSpPr txBox="1"/>
          <p:nvPr/>
        </p:nvSpPr>
        <p:spPr>
          <a:xfrm>
            <a:off x="381000" y="228600"/>
            <a:ext cx="5105400" cy="1446550"/>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3600" dirty="0" smtClean="0">
                <a:solidFill>
                  <a:schemeClr val="bg1"/>
                </a:solidFill>
                <a:latin typeface="Earth's Mightiest"/>
              </a:rPr>
              <a:t>“The (men) spit, talk of elections and the price of produce, and spit again.”</a:t>
            </a:r>
          </a:p>
          <a:p>
            <a:pPr algn="r"/>
            <a:r>
              <a:rPr lang="en-US" sz="1600" dirty="0" smtClean="0">
                <a:solidFill>
                  <a:schemeClr val="bg1"/>
                </a:solidFill>
                <a:latin typeface="Agency FB" pitchFamily="34" charset="0"/>
              </a:rPr>
              <a:t>-Frances Trollope, French</a:t>
            </a:r>
            <a:endParaRPr lang="en-US" sz="1400" dirty="0">
              <a:solidFill>
                <a:schemeClr val="bg1"/>
              </a:solidFill>
              <a:latin typeface="Agency FB" pitchFamily="34" charset="0"/>
            </a:endParaRPr>
          </a:p>
        </p:txBody>
      </p:sp>
    </p:spTree>
    <p:extLst>
      <p:ext uri="{BB962C8B-B14F-4D97-AF65-F5344CB8AC3E}">
        <p14:creationId xmlns:p14="http://schemas.microsoft.com/office/powerpoint/2010/main" val="34545804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rtlitigation.com/uploads/image/Panic1837.jpg"/>
          <p:cNvPicPr>
            <a:picLocks noChangeAspect="1" noChangeArrowheads="1"/>
          </p:cNvPicPr>
          <p:nvPr/>
        </p:nvPicPr>
        <p:blipFill rotWithShape="1">
          <a:blip r:embed="rId2">
            <a:extLst>
              <a:ext uri="{28A0092B-C50C-407E-A947-70E740481C1C}">
                <a14:useLocalDpi xmlns:a14="http://schemas.microsoft.com/office/drawing/2010/main" val="0"/>
              </a:ext>
            </a:extLst>
          </a:blip>
          <a:srcRect t="9494"/>
          <a:stretch/>
        </p:blipFill>
        <p:spPr bwMode="auto">
          <a:xfrm>
            <a:off x="-2650" y="0"/>
            <a:ext cx="9146650" cy="581104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914400" y="5059740"/>
            <a:ext cx="73152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5.  Panic </a:t>
            </a:r>
            <a:r>
              <a:rPr lang="en-US" sz="3200" b="1" dirty="0">
                <a:solidFill>
                  <a:schemeClr val="bg1"/>
                </a:solidFill>
                <a:latin typeface="Times New Roman" pitchFamily="18" charset="0"/>
              </a:rPr>
              <a:t>of </a:t>
            </a:r>
            <a:r>
              <a:rPr lang="en-US" sz="3200" b="1" dirty="0" smtClean="0">
                <a:solidFill>
                  <a:schemeClr val="bg1"/>
                </a:solidFill>
                <a:latin typeface="Times New Roman" pitchFamily="18" charset="0"/>
              </a:rPr>
              <a:t>1819 spurred resentment of rich when banks </a:t>
            </a:r>
            <a:r>
              <a:rPr lang="en-US" sz="3200" b="1" dirty="0">
                <a:solidFill>
                  <a:schemeClr val="bg1"/>
                </a:solidFill>
                <a:latin typeface="Times New Roman" pitchFamily="18" charset="0"/>
              </a:rPr>
              <a:t>called </a:t>
            </a:r>
            <a:r>
              <a:rPr lang="en-US" sz="3200" b="1" dirty="0" smtClean="0">
                <a:solidFill>
                  <a:schemeClr val="bg1"/>
                </a:solidFill>
                <a:latin typeface="Times New Roman" pitchFamily="18" charset="0"/>
              </a:rPr>
              <a:t>in </a:t>
            </a:r>
            <a:r>
              <a:rPr lang="en-US" sz="3200" b="1" dirty="0">
                <a:solidFill>
                  <a:schemeClr val="bg1"/>
                </a:solidFill>
                <a:latin typeface="Times New Roman" pitchFamily="18" charset="0"/>
              </a:rPr>
              <a:t>debts </a:t>
            </a:r>
            <a:r>
              <a:rPr lang="en-US" sz="3200" b="1" dirty="0" smtClean="0">
                <a:solidFill>
                  <a:schemeClr val="bg1"/>
                </a:solidFill>
                <a:latin typeface="Times New Roman" pitchFamily="18" charset="0"/>
              </a:rPr>
              <a:t>(farmers </a:t>
            </a:r>
            <a:r>
              <a:rPr lang="en-US" sz="3200" b="1" dirty="0">
                <a:solidFill>
                  <a:schemeClr val="bg1"/>
                </a:solidFill>
                <a:latin typeface="Times New Roman" pitchFamily="18" charset="0"/>
              </a:rPr>
              <a:t>lost lands while </a:t>
            </a:r>
            <a:r>
              <a:rPr lang="en-US" sz="3200" b="1" dirty="0" smtClean="0">
                <a:solidFill>
                  <a:schemeClr val="bg1"/>
                </a:solidFill>
                <a:latin typeface="Times New Roman" pitchFamily="18" charset="0"/>
              </a:rPr>
              <a:t>bankers recovered)</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42775664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33400" y="5399087"/>
            <a:ext cx="8077200" cy="1077913"/>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6.  </a:t>
            </a:r>
            <a:r>
              <a:rPr lang="en-US" sz="3200" b="1" dirty="0">
                <a:solidFill>
                  <a:schemeClr val="bg1"/>
                </a:solidFill>
                <a:latin typeface="Times New Roman" pitchFamily="18" charset="0"/>
              </a:rPr>
              <a:t>Missouri Compromise aroused Southern awareness that North may try ending slavery</a:t>
            </a:r>
          </a:p>
        </p:txBody>
      </p:sp>
      <p:pic>
        <p:nvPicPr>
          <p:cNvPr id="8194" name="Picture 2" descr="File:Missouri Compromise Line.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1881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File:Henry Clay's Farewe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7492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9458" name="Text Box 2"/>
          <p:cNvSpPr txBox="1">
            <a:spLocks noChangeArrowheads="1"/>
          </p:cNvSpPr>
          <p:nvPr/>
        </p:nvSpPr>
        <p:spPr bwMode="auto">
          <a:xfrm>
            <a:off x="1524000" y="5059740"/>
            <a:ext cx="60960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7. voter </a:t>
            </a:r>
            <a:r>
              <a:rPr lang="en-US" sz="3200" b="1" dirty="0">
                <a:solidFill>
                  <a:schemeClr val="bg1"/>
                </a:solidFill>
                <a:latin typeface="Times New Roman" pitchFamily="18" charset="0"/>
              </a:rPr>
              <a:t>turnout rose dramatically </a:t>
            </a:r>
            <a:r>
              <a:rPr lang="en-US" sz="3200" b="1" dirty="0" smtClean="0">
                <a:solidFill>
                  <a:schemeClr val="bg1"/>
                </a:solidFill>
                <a:latin typeface="Times New Roman" pitchFamily="18" charset="0"/>
              </a:rPr>
              <a:t>as </a:t>
            </a:r>
            <a:r>
              <a:rPr lang="en-US" sz="3200" b="1" dirty="0">
                <a:solidFill>
                  <a:schemeClr val="bg1"/>
                </a:solidFill>
                <a:latin typeface="Times New Roman" pitchFamily="18" charset="0"/>
              </a:rPr>
              <a:t>political parties developed and new styles of politicking emerged </a:t>
            </a:r>
          </a:p>
        </p:txBody>
      </p:sp>
    </p:spTree>
    <p:extLst>
      <p:ext uri="{BB962C8B-B14F-4D97-AF65-F5344CB8AC3E}">
        <p14:creationId xmlns:p14="http://schemas.microsoft.com/office/powerpoint/2010/main" val="2290200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981200" y="1828800"/>
            <a:ext cx="5410200" cy="32004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10243" name="Text Box 129"/>
          <p:cNvSpPr txBox="1">
            <a:spLocks noChangeArrowheads="1"/>
          </p:cNvSpPr>
          <p:nvPr/>
        </p:nvSpPr>
        <p:spPr bwMode="auto">
          <a:xfrm>
            <a:off x="1524000" y="5181600"/>
            <a:ext cx="647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0"/>
              </a:spcBef>
              <a:spcAft>
                <a:spcPts val="2100"/>
              </a:spcAft>
            </a:pPr>
            <a:r>
              <a:rPr lang="en-US" altLang="en-US" dirty="0">
                <a:solidFill>
                  <a:srgbClr val="000000"/>
                </a:solidFill>
                <a:latin typeface="Verdana" pitchFamily="34" charset="0"/>
              </a:rPr>
              <a:t>The number of white male voters grew</a:t>
            </a:r>
            <a:br>
              <a:rPr lang="en-US" altLang="en-US" dirty="0">
                <a:solidFill>
                  <a:srgbClr val="000000"/>
                </a:solidFill>
                <a:latin typeface="Verdana" pitchFamily="34" charset="0"/>
              </a:rPr>
            </a:br>
            <a:r>
              <a:rPr lang="en-US" altLang="en-US" dirty="0">
                <a:solidFill>
                  <a:srgbClr val="000000"/>
                </a:solidFill>
                <a:latin typeface="Verdana" pitchFamily="34" charset="0"/>
              </a:rPr>
              <a:t>as democracy expanded.</a:t>
            </a:r>
          </a:p>
        </p:txBody>
      </p:sp>
      <p:sp>
        <p:nvSpPr>
          <p:cNvPr id="10244" name="Text Box 129"/>
          <p:cNvSpPr txBox="1">
            <a:spLocks noChangeArrowheads="1"/>
          </p:cNvSpPr>
          <p:nvPr/>
        </p:nvSpPr>
        <p:spPr bwMode="auto">
          <a:xfrm>
            <a:off x="1447800" y="1219200"/>
            <a:ext cx="6477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0"/>
              </a:spcBef>
              <a:spcAft>
                <a:spcPct val="0"/>
              </a:spcAft>
            </a:pPr>
            <a:r>
              <a:rPr lang="en-US" altLang="en-US" b="1">
                <a:solidFill>
                  <a:srgbClr val="000000"/>
                </a:solidFill>
                <a:latin typeface="Verdana" pitchFamily="34" charset="0"/>
              </a:rPr>
              <a:t>The Growing Electorate, 1824-1840</a:t>
            </a:r>
          </a:p>
        </p:txBody>
      </p:sp>
      <p:pic>
        <p:nvPicPr>
          <p:cNvPr id="10245" name="Picture 4" descr="HSUS_ch2_MOD_s1_electorateChart_d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1952625"/>
            <a:ext cx="48958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478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219200" y="4999037"/>
            <a:ext cx="6705600" cy="1630363"/>
          </a:xfrm>
          <a:prstGeom prst="rect">
            <a:avLst/>
          </a:prstGeom>
          <a:solidFill>
            <a:schemeClr val="tx1"/>
          </a:solidFill>
          <a:ln w="76200">
            <a:solidFill>
              <a:schemeClr val="accent1"/>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9.  </a:t>
            </a:r>
            <a:r>
              <a:rPr lang="en-US" sz="3200" b="1" dirty="0">
                <a:solidFill>
                  <a:schemeClr val="bg1"/>
                </a:solidFill>
                <a:latin typeface="Times New Roman" pitchFamily="18" charset="0"/>
              </a:rPr>
              <a:t>candidates used banners, badges, parades, barbeques, free drinks, and baby kissing in order to get the vote</a:t>
            </a:r>
          </a:p>
        </p:txBody>
      </p:sp>
      <p:pic>
        <p:nvPicPr>
          <p:cNvPr id="16387" name="Picture 4" descr="http://www.americanforeignrelations.com/images/enan_0001_0001_0_img0076.jpg"/>
          <p:cNvPicPr>
            <a:picLocks noChangeAspect="1" noChangeArrowheads="1"/>
          </p:cNvPicPr>
          <p:nvPr/>
        </p:nvPicPr>
        <p:blipFill>
          <a:blip r:embed="rId2" cstate="print"/>
          <a:srcRect/>
          <a:stretch>
            <a:fillRect/>
          </a:stretch>
        </p:blipFill>
        <p:spPr bwMode="auto">
          <a:xfrm>
            <a:off x="228600" y="381000"/>
            <a:ext cx="2171700" cy="2152650"/>
          </a:xfrm>
          <a:prstGeom prst="ellipse">
            <a:avLst/>
          </a:prstGeom>
          <a:noFill/>
          <a:ln w="9525">
            <a:noFill/>
            <a:miter lim="800000"/>
            <a:headEnd/>
            <a:tailEnd/>
          </a:ln>
          <a:effectLst>
            <a:softEdge rad="63500"/>
          </a:effectLst>
        </p:spPr>
      </p:pic>
      <p:pic>
        <p:nvPicPr>
          <p:cNvPr id="14342" name="Picture 6" descr="http://www.wnpt.net/rachel/campaign/images/sewmouthlg.jpg"/>
          <p:cNvPicPr>
            <a:picLocks noChangeAspect="1" noChangeArrowheads="1"/>
          </p:cNvPicPr>
          <p:nvPr/>
        </p:nvPicPr>
        <p:blipFill>
          <a:blip r:embed="rId3" cstate="print"/>
          <a:srcRect/>
          <a:stretch>
            <a:fillRect/>
          </a:stretch>
        </p:blipFill>
        <p:spPr bwMode="auto">
          <a:xfrm rot="409453">
            <a:off x="5982449" y="782883"/>
            <a:ext cx="2933700" cy="4010025"/>
          </a:xfrm>
          <a:prstGeom prst="rect">
            <a:avLst/>
          </a:prstGeom>
          <a:noFill/>
          <a:effectLst>
            <a:softEdge rad="63500"/>
          </a:effectLst>
        </p:spPr>
      </p:pic>
      <p:pic>
        <p:nvPicPr>
          <p:cNvPr id="16391" name="Picture 8" descr="http://www.fraudfactor.com/images/ffgerrymandersb.gif"/>
          <p:cNvPicPr>
            <a:picLocks noChangeAspect="1" noChangeArrowheads="1"/>
          </p:cNvPicPr>
          <p:nvPr/>
        </p:nvPicPr>
        <p:blipFill>
          <a:blip r:embed="rId4">
            <a:extLst>
              <a:ext uri="{28A0092B-C50C-407E-A947-70E740481C1C}">
                <a14:useLocalDpi xmlns:a14="http://schemas.microsoft.com/office/drawing/2010/main" val="0"/>
              </a:ext>
            </a:extLst>
          </a:blip>
          <a:srcRect b="14059"/>
          <a:stretch>
            <a:fillRect/>
          </a:stretch>
        </p:blipFill>
        <p:spPr bwMode="auto">
          <a:xfrm>
            <a:off x="2543175" y="381000"/>
            <a:ext cx="3324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0" descr="http://clerk.house.gov/images/photos/virtual_tours/elecCartoo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971800"/>
            <a:ext cx="2190750" cy="1971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0522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ppt_x"/>
                                          </p:val>
                                        </p:tav>
                                        <p:tav tm="100000">
                                          <p:val>
                                            <p:strVal val="#ppt_x"/>
                                          </p:val>
                                        </p:tav>
                                      </p:tavLst>
                                    </p:anim>
                                    <p:anim calcmode="lin" valueType="num">
                                      <p:cBhvr additive="base">
                                        <p:cTn id="8"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newmexicoinjury.com/Albuquerque%20Accident%20Lawyer%20Tort%20Reform.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3554" name="Text Box 2"/>
          <p:cNvSpPr txBox="1">
            <a:spLocks noChangeArrowheads="1"/>
          </p:cNvSpPr>
          <p:nvPr/>
        </p:nvSpPr>
        <p:spPr bwMode="auto">
          <a:xfrm>
            <a:off x="533400" y="4876800"/>
            <a:ext cx="80772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10.  parties no longer chose their presidential candidates (replaced by conventions where people nominated candidates)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6185512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9"/>
          <p:cNvSpPr txBox="1">
            <a:spLocks noChangeArrowheads="1"/>
          </p:cNvSpPr>
          <p:nvPr/>
        </p:nvSpPr>
        <p:spPr bwMode="auto">
          <a:xfrm>
            <a:off x="457200" y="12192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r>
              <a:rPr lang="en-US" altLang="en-US" sz="2400" b="1" u="sng">
                <a:solidFill>
                  <a:srgbClr val="000000"/>
                </a:solidFill>
                <a:latin typeface="Verdana" pitchFamily="34" charset="0"/>
              </a:rPr>
              <a:t>Terms and People</a:t>
            </a:r>
            <a:r>
              <a:rPr lang="en-US" altLang="en-US" sz="2400" b="1">
                <a:solidFill>
                  <a:srgbClr val="000000"/>
                </a:solidFill>
                <a:latin typeface="Verdana" pitchFamily="34" charset="0"/>
              </a:rPr>
              <a:t> </a:t>
            </a:r>
          </a:p>
        </p:txBody>
      </p:sp>
      <p:sp>
        <p:nvSpPr>
          <p:cNvPr id="5123" name="Rectangle 13"/>
          <p:cNvSpPr>
            <a:spLocks noChangeArrowheads="1"/>
          </p:cNvSpPr>
          <p:nvPr/>
        </p:nvSpPr>
        <p:spPr bwMode="auto">
          <a:xfrm>
            <a:off x="7620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50000"/>
              </a:spcAft>
              <a:buSzPct val="80000"/>
              <a:buFontTx/>
              <a:buChar char="•"/>
            </a:pPr>
            <a:r>
              <a:rPr lang="en-US" altLang="en-US" b="1">
                <a:solidFill>
                  <a:srgbClr val="FF0000"/>
                </a:solidFill>
                <a:latin typeface="Verdana" pitchFamily="34" charset="0"/>
              </a:rPr>
              <a:t>Andrew Jackson</a:t>
            </a:r>
            <a:r>
              <a:rPr lang="en-US" altLang="en-US">
                <a:solidFill>
                  <a:srgbClr val="000000"/>
                </a:solidFill>
              </a:rPr>
              <a:t> </a:t>
            </a:r>
            <a:r>
              <a:rPr lang="en-US" altLang="en-US" b="1">
                <a:solidFill>
                  <a:srgbClr val="000000"/>
                </a:solidFill>
              </a:rPr>
              <a:t>–</a:t>
            </a:r>
            <a:r>
              <a:rPr lang="en-US" altLang="en-US">
                <a:solidFill>
                  <a:srgbClr val="000000"/>
                </a:solidFill>
              </a:rPr>
              <a:t> </a:t>
            </a:r>
            <a:r>
              <a:rPr lang="en-US" altLang="en-US">
                <a:solidFill>
                  <a:srgbClr val="000000"/>
                </a:solidFill>
                <a:latin typeface="Verdana" pitchFamily="34" charset="0"/>
              </a:rPr>
              <a:t>elected President in 1828; seen as representing the “common man”; restricted the rights of Native Americans </a:t>
            </a:r>
          </a:p>
          <a:p>
            <a:pPr eaLnBrk="1" fontAlgn="base" hangingPunct="1">
              <a:spcBef>
                <a:spcPct val="0"/>
              </a:spcBef>
              <a:spcAft>
                <a:spcPct val="50000"/>
              </a:spcAft>
              <a:buSzPct val="80000"/>
              <a:buFontTx/>
              <a:buChar char="•"/>
            </a:pPr>
            <a:r>
              <a:rPr lang="en-US" altLang="en-US" b="1">
                <a:solidFill>
                  <a:srgbClr val="FF0000"/>
                </a:solidFill>
                <a:latin typeface="Verdana" pitchFamily="34" charset="0"/>
              </a:rPr>
              <a:t>tariff</a:t>
            </a:r>
            <a:r>
              <a:rPr lang="en-US" altLang="en-US">
                <a:solidFill>
                  <a:srgbClr val="000000"/>
                </a:solidFill>
              </a:rPr>
              <a:t> </a:t>
            </a:r>
            <a:r>
              <a:rPr lang="en-US" altLang="en-US" b="1">
                <a:solidFill>
                  <a:srgbClr val="000000"/>
                </a:solidFill>
              </a:rPr>
              <a:t>–</a:t>
            </a:r>
            <a:r>
              <a:rPr lang="en-US" altLang="en-US">
                <a:solidFill>
                  <a:srgbClr val="000000"/>
                </a:solidFill>
              </a:rPr>
              <a:t> </a:t>
            </a:r>
            <a:r>
              <a:rPr lang="en-US" altLang="en-US">
                <a:solidFill>
                  <a:srgbClr val="000000"/>
                </a:solidFill>
                <a:latin typeface="Verdana" pitchFamily="34" charset="0"/>
              </a:rPr>
              <a:t>a tax on imported products</a:t>
            </a:r>
          </a:p>
          <a:p>
            <a:pPr eaLnBrk="1" fontAlgn="base" hangingPunct="1">
              <a:spcBef>
                <a:spcPct val="0"/>
              </a:spcBef>
              <a:spcAft>
                <a:spcPct val="50000"/>
              </a:spcAft>
              <a:buSzPct val="80000"/>
              <a:buFontTx/>
              <a:buChar char="•"/>
            </a:pPr>
            <a:r>
              <a:rPr lang="en-US" altLang="en-US" b="1">
                <a:solidFill>
                  <a:srgbClr val="FF0000"/>
                </a:solidFill>
                <a:latin typeface="Verdana" pitchFamily="34" charset="0"/>
              </a:rPr>
              <a:t>Second Great Awakening</a:t>
            </a:r>
            <a:r>
              <a:rPr lang="en-US" altLang="en-US">
                <a:solidFill>
                  <a:srgbClr val="000000"/>
                </a:solidFill>
              </a:rPr>
              <a:t> </a:t>
            </a:r>
            <a:r>
              <a:rPr lang="en-US" altLang="en-US" b="1">
                <a:solidFill>
                  <a:srgbClr val="000000"/>
                </a:solidFill>
              </a:rPr>
              <a:t>–</a:t>
            </a:r>
            <a:r>
              <a:rPr lang="en-US" altLang="en-US">
                <a:solidFill>
                  <a:srgbClr val="000000"/>
                </a:solidFill>
              </a:rPr>
              <a:t> </a:t>
            </a:r>
            <a:r>
              <a:rPr lang="en-US" altLang="en-US">
                <a:solidFill>
                  <a:srgbClr val="000000"/>
                </a:solidFill>
                <a:latin typeface="Verdana" pitchFamily="34" charset="0"/>
              </a:rPr>
              <a:t>a religious revival movement that spread across the U.S. during the first half of the 1800s</a:t>
            </a:r>
          </a:p>
          <a:p>
            <a:pPr eaLnBrk="1" fontAlgn="base" hangingPunct="1">
              <a:spcBef>
                <a:spcPct val="0"/>
              </a:spcBef>
              <a:spcAft>
                <a:spcPct val="50000"/>
              </a:spcAft>
              <a:buSzPct val="80000"/>
              <a:buFontTx/>
              <a:buChar char="•"/>
            </a:pPr>
            <a:r>
              <a:rPr lang="en-US" altLang="en-US" b="1">
                <a:solidFill>
                  <a:srgbClr val="FF0000"/>
                </a:solidFill>
                <a:latin typeface="Verdana" pitchFamily="34" charset="0"/>
              </a:rPr>
              <a:t>civil disobedience</a:t>
            </a:r>
            <a:r>
              <a:rPr lang="en-US" altLang="en-US">
                <a:solidFill>
                  <a:srgbClr val="000000"/>
                </a:solidFill>
              </a:rPr>
              <a:t> </a:t>
            </a:r>
            <a:r>
              <a:rPr lang="en-US" altLang="en-US" b="1">
                <a:solidFill>
                  <a:srgbClr val="000000"/>
                </a:solidFill>
              </a:rPr>
              <a:t>–</a:t>
            </a:r>
            <a:r>
              <a:rPr lang="en-US" altLang="en-US">
                <a:solidFill>
                  <a:srgbClr val="000000"/>
                </a:solidFill>
              </a:rPr>
              <a:t> </a:t>
            </a:r>
            <a:r>
              <a:rPr lang="en-US" altLang="en-US">
                <a:solidFill>
                  <a:srgbClr val="000000"/>
                </a:solidFill>
                <a:latin typeface="Verdana" pitchFamily="34" charset="0"/>
              </a:rPr>
              <a:t>the idea that people should peacefully refuse to obey laws they considered to be immoral</a:t>
            </a:r>
          </a:p>
        </p:txBody>
      </p:sp>
    </p:spTree>
    <p:extLst>
      <p:ext uri="{BB962C8B-B14F-4D97-AF65-F5344CB8AC3E}">
        <p14:creationId xmlns:p14="http://schemas.microsoft.com/office/powerpoint/2010/main" val="19568959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711"/>
          <a:stretch/>
        </p:blipFill>
        <p:spPr>
          <a:xfrm>
            <a:off x="0" y="-1"/>
            <a:ext cx="9144000" cy="6858001"/>
          </a:xfrm>
          <a:prstGeom prst="rect">
            <a:avLst/>
          </a:prstGeom>
          <a:effectLst>
            <a:softEdge rad="63500"/>
          </a:effectLst>
        </p:spPr>
      </p:pic>
      <p:sp>
        <p:nvSpPr>
          <p:cNvPr id="2" name="Text Box 2"/>
          <p:cNvSpPr txBox="1">
            <a:spLocks noChangeArrowheads="1"/>
          </p:cNvSpPr>
          <p:nvPr/>
        </p:nvSpPr>
        <p:spPr bwMode="auto">
          <a:xfrm>
            <a:off x="304800" y="685800"/>
            <a:ext cx="8534400" cy="1569660"/>
          </a:xfrm>
          <a:prstGeom prst="rect">
            <a:avLst/>
          </a:prstGeom>
          <a:solidFill>
            <a:schemeClr val="tx1"/>
          </a:solidFill>
          <a:ln w="76200">
            <a:solidFill>
              <a:srgbClr val="003300"/>
            </a:solidFill>
            <a:miter lim="800000"/>
            <a:headEnd/>
            <a:tailEnd/>
          </a:ln>
          <a:effectLst>
            <a:glow>
              <a:schemeClr val="accent1">
                <a:alpha val="99000"/>
              </a:schemeClr>
            </a:glow>
          </a:effectLst>
          <a:scene3d>
            <a:camera prst="perspective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11.  resistance to initiatives for democracy and inclusion included proslavery arguments, rising xenophobia, and restrictive anti-Indian policies</a:t>
            </a:r>
            <a:endParaRPr lang="en-US" sz="3200" b="1" dirty="0">
              <a:solidFill>
                <a:schemeClr val="bg1"/>
              </a:solidFill>
              <a:latin typeface="Times New Roman"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992" t="22725"/>
          <a:stretch/>
        </p:blipFill>
        <p:spPr>
          <a:xfrm>
            <a:off x="1981200" y="381000"/>
            <a:ext cx="1521196" cy="1295545"/>
          </a:xfrm>
          <a:prstGeom prst="rect">
            <a:avLst/>
          </a:prstGeom>
        </p:spPr>
      </p:pic>
    </p:spTree>
    <p:extLst>
      <p:ext uri="{BB962C8B-B14F-4D97-AF65-F5344CB8AC3E}">
        <p14:creationId xmlns:p14="http://schemas.microsoft.com/office/powerpoint/2010/main" val="2383558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29"/>
          <p:cNvSpPr txBox="1">
            <a:spLocks noChangeArrowheads="1"/>
          </p:cNvSpPr>
          <p:nvPr/>
        </p:nvSpPr>
        <p:spPr bwMode="auto">
          <a:xfrm>
            <a:off x="1447800" y="2362200"/>
            <a:ext cx="6172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547688" indent="-29210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fontAlgn="base">
              <a:spcBef>
                <a:spcPct val="0"/>
              </a:spcBef>
              <a:spcAft>
                <a:spcPct val="0"/>
              </a:spcAft>
            </a:pPr>
            <a:endParaRPr lang="en-US" altLang="en-US" b="1" dirty="0">
              <a:solidFill>
                <a:srgbClr val="000000"/>
              </a:solidFill>
              <a:latin typeface="Verdana" pitchFamily="34" charset="0"/>
            </a:endParaRPr>
          </a:p>
          <a:p>
            <a:pPr lvl="1" fontAlgn="base">
              <a:spcBef>
                <a:spcPct val="0"/>
              </a:spcBef>
              <a:spcAft>
                <a:spcPts val="2200"/>
              </a:spcAft>
              <a:buClr>
                <a:srgbClr val="000000"/>
              </a:buClr>
              <a:buFont typeface="Verdana" pitchFamily="34" charset="0"/>
              <a:buChar char="•"/>
            </a:pPr>
            <a:r>
              <a:rPr lang="en-US" altLang="en-US" dirty="0">
                <a:solidFill>
                  <a:srgbClr val="000000"/>
                </a:solidFill>
                <a:latin typeface="Verdana" pitchFamily="34" charset="0"/>
              </a:rPr>
              <a:t>Born to poor Irish immigrant   parents, he had little early   education, but he later acquired wealth and a plantation.</a:t>
            </a:r>
          </a:p>
          <a:p>
            <a:pPr lvl="1" fontAlgn="base">
              <a:spcBef>
                <a:spcPct val="0"/>
              </a:spcBef>
              <a:spcAft>
                <a:spcPts val="2200"/>
              </a:spcAft>
              <a:buClr>
                <a:srgbClr val="000000"/>
              </a:buClr>
              <a:buFont typeface="Verdana" pitchFamily="34" charset="0"/>
              <a:buChar char="•"/>
            </a:pPr>
            <a:r>
              <a:rPr lang="en-US" altLang="en-US" dirty="0">
                <a:solidFill>
                  <a:srgbClr val="000000"/>
                </a:solidFill>
                <a:latin typeface="Verdana" pitchFamily="34" charset="0"/>
              </a:rPr>
              <a:t>He was a hero of the War of 1812  and was seen as a representative of </a:t>
            </a:r>
            <a:r>
              <a:rPr lang="en-US" altLang="en-US" dirty="0">
                <a:solidFill>
                  <a:srgbClr val="0033CC"/>
                </a:solidFill>
                <a:latin typeface="Verdana" pitchFamily="34" charset="0"/>
              </a:rPr>
              <a:t>the “common man.”</a:t>
            </a:r>
          </a:p>
        </p:txBody>
      </p:sp>
      <p:sp>
        <p:nvSpPr>
          <p:cNvPr id="11267" name="Text Box 18"/>
          <p:cNvSpPr txBox="1">
            <a:spLocks noChangeArrowheads="1"/>
          </p:cNvSpPr>
          <p:nvPr/>
        </p:nvSpPr>
        <p:spPr bwMode="auto">
          <a:xfrm>
            <a:off x="1371600" y="1371600"/>
            <a:ext cx="73152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50000"/>
              </a:spcBef>
              <a:spcAft>
                <a:spcPct val="0"/>
              </a:spcAft>
            </a:pPr>
            <a:r>
              <a:rPr lang="en-US" altLang="en-US" b="1" dirty="0">
                <a:solidFill>
                  <a:srgbClr val="000000"/>
                </a:solidFill>
                <a:latin typeface="Verdana" pitchFamily="34" charset="0"/>
              </a:rPr>
              <a:t>Partly as a consequence of expanded voting rights,</a:t>
            </a:r>
            <a:r>
              <a:rPr lang="en-US" altLang="en-US" b="1" dirty="0">
                <a:solidFill>
                  <a:srgbClr val="FF0000"/>
                </a:solidFill>
                <a:latin typeface="Verdana" pitchFamily="34" charset="0"/>
              </a:rPr>
              <a:t> Andrew Jackson </a:t>
            </a:r>
            <a:r>
              <a:rPr lang="en-US" altLang="en-US" b="1" dirty="0">
                <a:solidFill>
                  <a:srgbClr val="000000"/>
                </a:solidFill>
                <a:latin typeface="Verdana" pitchFamily="34" charset="0"/>
              </a:rPr>
              <a:t>was elected</a:t>
            </a:r>
            <a:br>
              <a:rPr lang="en-US" altLang="en-US" b="1" dirty="0">
                <a:solidFill>
                  <a:srgbClr val="000000"/>
                </a:solidFill>
                <a:latin typeface="Verdana" pitchFamily="34" charset="0"/>
              </a:rPr>
            </a:br>
            <a:r>
              <a:rPr lang="en-US" altLang="en-US" b="1" dirty="0">
                <a:solidFill>
                  <a:srgbClr val="000000"/>
                </a:solidFill>
                <a:latin typeface="Verdana" pitchFamily="34" charset="0"/>
              </a:rPr>
              <a:t>president in 1828.</a:t>
            </a:r>
          </a:p>
        </p:txBody>
      </p:sp>
      <p:pic>
        <p:nvPicPr>
          <p:cNvPr id="11268" name="Picture 5" descr="C:\Documents and Settings\Shelly\Local Settings\Temporary Internet Files\Content.IE5\79DT5D74\MCj0151413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5825" y="2455863"/>
            <a:ext cx="129857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0687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http://www.americaslibrary.gov/assets/aa/jackson/aa_jackson_subj_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4948" y="0"/>
            <a:ext cx="5099497"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2"/>
          <p:cNvSpPr txBox="1">
            <a:spLocks noChangeArrowheads="1"/>
          </p:cNvSpPr>
          <p:nvPr/>
        </p:nvSpPr>
        <p:spPr bwMode="auto">
          <a:xfrm>
            <a:off x="609600" y="4791670"/>
            <a:ext cx="7924800" cy="923330"/>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5400" dirty="0" smtClean="0">
                <a:solidFill>
                  <a:schemeClr val="bg1"/>
                </a:solidFill>
                <a:latin typeface="Earth's Mightiest" pitchFamily="2" charset="0"/>
              </a:rPr>
              <a:t>E. The Jacksonian “Revolution of 1828”</a:t>
            </a:r>
            <a:endParaRPr lang="en-US" sz="5400" dirty="0">
              <a:solidFill>
                <a:schemeClr val="bg1"/>
              </a:solidFill>
              <a:latin typeface="Earth's Mightiest" pitchFamily="2" charset="0"/>
            </a:endParaRPr>
          </a:p>
        </p:txBody>
      </p:sp>
      <p:grpSp>
        <p:nvGrpSpPr>
          <p:cNvPr id="4" name="Group 3"/>
          <p:cNvGrpSpPr/>
          <p:nvPr/>
        </p:nvGrpSpPr>
        <p:grpSpPr>
          <a:xfrm>
            <a:off x="-533400" y="129540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6" name="TextBox 5"/>
            <p:cNvSpPr txBox="1"/>
            <p:nvPr/>
          </p:nvSpPr>
          <p:spPr>
            <a:xfrm rot="21421055">
              <a:off x="1478566" y="1179357"/>
              <a:ext cx="2667000" cy="1785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smtClean="0">
                  <a:solidFill>
                    <a:schemeClr val="bg1"/>
                  </a:solidFill>
                  <a:latin typeface="Earth's Mightiest" panose="020B0604020202020204"/>
                </a:rPr>
                <a:t>Andrew Jackson’s presidency marks the first time in US history that the clear choice among the common people won the election.</a:t>
              </a:r>
              <a:endParaRPr lang="en-US" sz="2200" dirty="0">
                <a:solidFill>
                  <a:schemeClr val="bg1"/>
                </a:solidFill>
                <a:latin typeface="Earth's Mightiest" panose="020B0604020202020204"/>
              </a:endParaRPr>
            </a:p>
          </p:txBody>
        </p:sp>
      </p:grpSp>
    </p:spTree>
    <p:extLst>
      <p:ext uri="{BB962C8B-B14F-4D97-AF65-F5344CB8AC3E}">
        <p14:creationId xmlns:p14="http://schemas.microsoft.com/office/powerpoint/2010/main" val="10395635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additive="base">
                                        <p:cTn id="7" dur="500" fill="hold"/>
                                        <p:tgtEl>
                                          <p:spTgt spid="56322"/>
                                        </p:tgtEl>
                                        <p:attrNameLst>
                                          <p:attrName>ppt_x</p:attrName>
                                        </p:attrNameLst>
                                      </p:cBhvr>
                                      <p:tavLst>
                                        <p:tav tm="0">
                                          <p:val>
                                            <p:strVal val="#ppt_x"/>
                                          </p:val>
                                        </p:tav>
                                        <p:tav tm="100000">
                                          <p:val>
                                            <p:strVal val="#ppt_x"/>
                                          </p:val>
                                        </p:tav>
                                      </p:tavLst>
                                    </p:anim>
                                    <p:anim calcmode="lin" valueType="num">
                                      <p:cBhvr additive="base">
                                        <p:cTn id="8" dur="500" fill="hold"/>
                                        <p:tgtEl>
                                          <p:spTgt spid="563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famouscutouts.com/images/detailed/0/921-NB-Democratic-Donkey.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1" b="100000" l="0" r="100000">
                        <a14:foregroundMark x1="33461" y1="57682" x2="33461" y2="57682"/>
                        <a14:foregroundMark x1="30966" y1="56185" x2="84389" y2="56966"/>
                        <a14:foregroundMark x1="85925" y1="55469" x2="88228" y2="55599"/>
                        <a14:foregroundMark x1="89635" y1="56445" x2="96929" y2="65299"/>
                        <a14:foregroundMark x1="97249" y1="68490" x2="96993" y2="70508"/>
                        <a14:foregroundMark x1="90339" y1="53125" x2="90339" y2="53125"/>
                        <a14:backgroundMark x1="37620" y1="46484" x2="37620" y2="46484"/>
                        <a14:backgroundMark x1="39795" y1="39779" x2="39795" y2="39779"/>
                        <a14:backgroundMark x1="30774" y1="46549" x2="30774" y2="46549"/>
                        <a14:backgroundMark x1="28791" y1="39844" x2="28791" y2="39844"/>
                        <a14:backgroundMark x1="44722" y1="39648" x2="44722" y2="39648"/>
                        <a14:backgroundMark x1="55854" y1="39844" x2="55854" y2="39844"/>
                        <a14:backgroundMark x1="61036" y1="39844" x2="61036" y2="39844"/>
                        <a14:backgroundMark x1="79271" y1="46354" x2="79271" y2="46354"/>
                        <a14:backgroundMark x1="53935" y1="46549" x2="53935" y2="46549"/>
                        <a14:backgroundMark x1="63404" y1="46549" x2="63404" y2="46549"/>
                        <a14:backgroundMark x1="72425" y1="39648" x2="72425" y2="39648"/>
                        <a14:backgroundMark x1="88420" y1="39583" x2="88420" y2="39583"/>
                        <a14:backgroundMark x1="50544" y1="35547" x2="50544" y2="35547"/>
                        <a14:backgroundMark x1="66795" y1="35807" x2="66795" y2="35807"/>
                        <a14:backgroundMark x1="76967" y1="39844" x2="76967" y2="39844"/>
                      </a14:backgroundRemoval>
                    </a14:imgEffect>
                  </a14:imgLayer>
                </a14:imgProps>
              </a:ext>
              <a:ext uri="{28A0092B-C50C-407E-A947-70E740481C1C}">
                <a14:useLocalDpi xmlns:a14="http://schemas.microsoft.com/office/drawing/2010/main" val="0"/>
              </a:ext>
            </a:extLst>
          </a:blip>
          <a:srcRect t="655" b="2347"/>
          <a:stretch/>
        </p:blipFill>
        <p:spPr bwMode="auto">
          <a:xfrm>
            <a:off x="958850" y="0"/>
            <a:ext cx="7194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3" name="TextBox 2"/>
          <p:cNvSpPr txBox="1">
            <a:spLocks noChangeArrowheads="1"/>
          </p:cNvSpPr>
          <p:nvPr/>
        </p:nvSpPr>
        <p:spPr bwMode="auto">
          <a:xfrm>
            <a:off x="0" y="3276600"/>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400" dirty="0">
                <a:effectLst>
                  <a:glow rad="127000">
                    <a:schemeClr val="bg1"/>
                  </a:glow>
                </a:effectLst>
                <a:latin typeface="Earth's Mightiest" pitchFamily="2" charset="0"/>
              </a:rPr>
              <a:t>Jackson’s opponents referred to him as a “Jackass.”  It later became the symbol of the Democratic Party of which  Jackson belonged.</a:t>
            </a:r>
          </a:p>
        </p:txBody>
      </p:sp>
    </p:spTree>
    <p:extLst>
      <p:ext uri="{BB962C8B-B14F-4D97-AF65-F5344CB8AC3E}">
        <p14:creationId xmlns:p14="http://schemas.microsoft.com/office/powerpoint/2010/main" val="7817201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ile:ElectoralCollege1828.svg"/>
          <p:cNvPicPr>
            <a:picLocks noChangeAspect="1" noChangeArrowheads="1"/>
          </p:cNvPicPr>
          <p:nvPr/>
        </p:nvPicPr>
        <p:blipFill rotWithShape="1">
          <a:blip r:embed="rId2">
            <a:extLst>
              <a:ext uri="{28A0092B-C50C-407E-A947-70E740481C1C}">
                <a14:useLocalDpi xmlns:a14="http://schemas.microsoft.com/office/drawing/2010/main" val="0"/>
              </a:ext>
            </a:extLst>
          </a:blip>
          <a:srcRect t="2174"/>
          <a:stretch/>
        </p:blipFill>
        <p:spPr bwMode="auto">
          <a:xfrm>
            <a:off x="0" y="0"/>
            <a:ext cx="6821250" cy="6858000"/>
          </a:xfrm>
          <a:prstGeom prst="rect">
            <a:avLst/>
          </a:prstGeom>
          <a:solidFill>
            <a:schemeClr val="bg2"/>
          </a:solidFill>
          <a:effectLst>
            <a:softEdge rad="63500"/>
          </a:effectLst>
        </p:spPr>
      </p:pic>
      <p:sp>
        <p:nvSpPr>
          <p:cNvPr id="62466" name="Text Box 2"/>
          <p:cNvSpPr txBox="1">
            <a:spLocks noChangeArrowheads="1"/>
          </p:cNvSpPr>
          <p:nvPr/>
        </p:nvSpPr>
        <p:spPr bwMode="auto">
          <a:xfrm>
            <a:off x="2362200" y="5486400"/>
            <a:ext cx="6553200" cy="1077218"/>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3.  </a:t>
            </a:r>
            <a:r>
              <a:rPr lang="en-US" sz="3200" b="1" dirty="0">
                <a:solidFill>
                  <a:schemeClr val="bg1"/>
                </a:solidFill>
                <a:latin typeface="Times New Roman" pitchFamily="18" charset="0"/>
              </a:rPr>
              <a:t>Jackson </a:t>
            </a:r>
            <a:r>
              <a:rPr lang="en-US" sz="3200" b="1" dirty="0" smtClean="0">
                <a:solidFill>
                  <a:schemeClr val="bg1"/>
                </a:solidFill>
                <a:latin typeface="Times New Roman" pitchFamily="18" charset="0"/>
              </a:rPr>
              <a:t>won both the popular and electoral vote in election of 1828</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2831778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additive="base">
                                        <p:cTn id="7" dur="500" fill="hold"/>
                                        <p:tgtEl>
                                          <p:spTgt spid="62466"/>
                                        </p:tgtEl>
                                        <p:attrNameLst>
                                          <p:attrName>ppt_x</p:attrName>
                                        </p:attrNameLst>
                                      </p:cBhvr>
                                      <p:tavLst>
                                        <p:tav tm="0">
                                          <p:val>
                                            <p:strVal val="#ppt_x"/>
                                          </p:val>
                                        </p:tav>
                                        <p:tav tm="100000">
                                          <p:val>
                                            <p:strVal val="#ppt_x"/>
                                          </p:val>
                                        </p:tav>
                                      </p:tavLst>
                                    </p:anim>
                                    <p:anim calcmode="lin" valueType="num">
                                      <p:cBhvr additive="base">
                                        <p:cTn id="8" dur="500" fill="hold"/>
                                        <p:tgtEl>
                                          <p:spTgt spid="62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http://content.answers.com/main/content/wp/en/2/2c/Andrew_Jackson_Sul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
            <a:ext cx="5638800" cy="684760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2"/>
          <p:cNvSpPr txBox="1">
            <a:spLocks noChangeArrowheads="1"/>
          </p:cNvSpPr>
          <p:nvPr/>
        </p:nvSpPr>
        <p:spPr bwMode="auto">
          <a:xfrm>
            <a:off x="457200" y="5257800"/>
            <a:ext cx="82296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5.  as the “People’s President” Jackson helped </a:t>
            </a:r>
            <a:r>
              <a:rPr lang="en-US" sz="3200" b="1" dirty="0">
                <a:solidFill>
                  <a:schemeClr val="bg1"/>
                </a:solidFill>
                <a:latin typeface="Times New Roman" pitchFamily="18" charset="0"/>
              </a:rPr>
              <a:t>transfer </a:t>
            </a:r>
            <a:r>
              <a:rPr lang="en-US" sz="3200" b="1" dirty="0" smtClean="0">
                <a:solidFill>
                  <a:schemeClr val="bg1"/>
                </a:solidFill>
                <a:latin typeface="Times New Roman" pitchFamily="18" charset="0"/>
              </a:rPr>
              <a:t>national power to the poor (not elites)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22988868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http://www.bcps.org/offices/lis/models/indianremoval/images/ajinaugeral.jpg"/>
          <p:cNvPicPr>
            <a:picLocks noChangeAspect="1" noChangeArrowheads="1"/>
          </p:cNvPicPr>
          <p:nvPr/>
        </p:nvPicPr>
        <p:blipFill>
          <a:blip r:embed="rId2" cstate="print">
            <a:clrChange>
              <a:clrFrom>
                <a:srgbClr val="F7F8EA"/>
              </a:clrFrom>
              <a:clrTo>
                <a:srgbClr val="F7F8EA">
                  <a:alpha val="0"/>
                </a:srgbClr>
              </a:clrTo>
            </a:clrChange>
          </a:blip>
          <a:srcRect/>
          <a:stretch>
            <a:fillRect/>
          </a:stretch>
        </p:blipFill>
        <p:spPr bwMode="auto">
          <a:xfrm>
            <a:off x="838200" y="0"/>
            <a:ext cx="7467600" cy="6858000"/>
          </a:xfrm>
          <a:prstGeom prst="rect">
            <a:avLst/>
          </a:prstGeom>
          <a:noFill/>
          <a:ln w="9525">
            <a:noFill/>
            <a:miter lim="800000"/>
            <a:headEnd/>
            <a:tailEnd/>
          </a:ln>
          <a:effectLst>
            <a:softEdge rad="31750"/>
          </a:effectLst>
        </p:spPr>
      </p:pic>
      <p:sp>
        <p:nvSpPr>
          <p:cNvPr id="2" name="Text Box 2"/>
          <p:cNvSpPr txBox="1">
            <a:spLocks noChangeArrowheads="1"/>
          </p:cNvSpPr>
          <p:nvPr/>
        </p:nvSpPr>
        <p:spPr bwMode="auto">
          <a:xfrm>
            <a:off x="609600" y="5029200"/>
            <a:ext cx="79248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6.  </a:t>
            </a:r>
            <a:r>
              <a:rPr lang="en-US" sz="3200" b="1" dirty="0">
                <a:solidFill>
                  <a:schemeClr val="bg1"/>
                </a:solidFill>
                <a:latin typeface="Times New Roman" pitchFamily="18" charset="0"/>
              </a:rPr>
              <a:t>Jackson </a:t>
            </a:r>
            <a:r>
              <a:rPr lang="en-US" sz="3200" b="1" dirty="0" smtClean="0">
                <a:solidFill>
                  <a:schemeClr val="bg1"/>
                </a:solidFill>
                <a:latin typeface="Times New Roman" pitchFamily="18" charset="0"/>
              </a:rPr>
              <a:t>would become a powerful president who ignored </a:t>
            </a:r>
            <a:r>
              <a:rPr lang="en-US" sz="3200" b="1" dirty="0">
                <a:solidFill>
                  <a:schemeClr val="bg1"/>
                </a:solidFill>
                <a:latin typeface="Times New Roman" pitchFamily="18" charset="0"/>
              </a:rPr>
              <a:t>the Supreme </a:t>
            </a:r>
            <a:r>
              <a:rPr lang="en-US" sz="3200" b="1" dirty="0" smtClean="0">
                <a:solidFill>
                  <a:schemeClr val="bg1"/>
                </a:solidFill>
                <a:latin typeface="Times New Roman" pitchFamily="18" charset="0"/>
              </a:rPr>
              <a:t>Court and </a:t>
            </a:r>
            <a:r>
              <a:rPr lang="en-US" sz="3200" b="1" dirty="0">
                <a:solidFill>
                  <a:schemeClr val="bg1"/>
                </a:solidFill>
                <a:latin typeface="Times New Roman" pitchFamily="18" charset="0"/>
              </a:rPr>
              <a:t>used the veto power </a:t>
            </a:r>
            <a:r>
              <a:rPr lang="en-US" sz="3200" b="1" dirty="0" smtClean="0">
                <a:solidFill>
                  <a:schemeClr val="bg1"/>
                </a:solidFill>
                <a:latin typeface="Times New Roman" pitchFamily="18" charset="0"/>
              </a:rPr>
              <a:t>to control Congress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6096016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4" descr="http://www.archives.gov/exhibits/treasures_of_congress/Images/page_9/30a.jpg"/>
          <p:cNvPicPr>
            <a:picLocks noChangeAspect="1" noChangeArrowheads="1"/>
          </p:cNvPicPr>
          <p:nvPr/>
        </p:nvPicPr>
        <p:blipFill>
          <a:blip r:embed="rId2">
            <a:extLst>
              <a:ext uri="{28A0092B-C50C-407E-A947-70E740481C1C}">
                <a14:useLocalDpi xmlns:a14="http://schemas.microsoft.com/office/drawing/2010/main" val="0"/>
              </a:ext>
            </a:extLst>
          </a:blip>
          <a:srcRect l="3751" t="1875" r="3751" b="2705"/>
          <a:stretch>
            <a:fillRect/>
          </a:stretch>
        </p:blipFill>
        <p:spPr bwMode="auto">
          <a:xfrm>
            <a:off x="0" y="0"/>
            <a:ext cx="4800600" cy="685800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Text Box 2"/>
          <p:cNvSpPr txBox="1">
            <a:spLocks noChangeArrowheads="1"/>
          </p:cNvSpPr>
          <p:nvPr/>
        </p:nvSpPr>
        <p:spPr bwMode="auto">
          <a:xfrm>
            <a:off x="609600" y="4038600"/>
            <a:ext cx="8077200" cy="1077218"/>
          </a:xfrm>
          <a:prstGeom prst="rect">
            <a:avLst/>
          </a:prstGeom>
          <a:solidFill>
            <a:schemeClr val="tx1"/>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7.  </a:t>
            </a:r>
            <a:r>
              <a:rPr lang="en-US" sz="3200" b="1" dirty="0">
                <a:solidFill>
                  <a:schemeClr val="bg1"/>
                </a:solidFill>
                <a:latin typeface="Times New Roman" pitchFamily="18" charset="0"/>
              </a:rPr>
              <a:t>conservatives condemned Jackson as “King Mob” and </a:t>
            </a:r>
            <a:r>
              <a:rPr lang="en-US" sz="3200" b="1" dirty="0" smtClean="0">
                <a:solidFill>
                  <a:schemeClr val="bg1"/>
                </a:solidFill>
                <a:latin typeface="Times New Roman" pitchFamily="18" charset="0"/>
              </a:rPr>
              <a:t>harshly criticized his power</a:t>
            </a:r>
            <a:endParaRPr lang="en-US" sz="3200" b="1" dirty="0">
              <a:solidFill>
                <a:schemeClr val="bg1"/>
              </a:solidFill>
              <a:latin typeface="Times New Roman" pitchFamily="18" charset="0"/>
            </a:endParaRPr>
          </a:p>
        </p:txBody>
      </p:sp>
      <p:sp>
        <p:nvSpPr>
          <p:cNvPr id="4" name="TextBox 3"/>
          <p:cNvSpPr txBox="1"/>
          <p:nvPr/>
        </p:nvSpPr>
        <p:spPr>
          <a:xfrm>
            <a:off x="4038600" y="765989"/>
            <a:ext cx="4800600" cy="2739211"/>
          </a:xfrm>
          <a:prstGeom prst="rect">
            <a:avLst/>
          </a:prstGeom>
          <a:solidFill>
            <a:schemeClr val="tx1"/>
          </a:solidFill>
          <a:effectLst>
            <a:glow rad="88900">
              <a:schemeClr val="bg1"/>
            </a:glow>
          </a:effectLst>
          <a:scene3d>
            <a:camera prst="perspectiveLeft"/>
            <a:lightRig rig="threePt" dir="t"/>
          </a:scene3d>
          <a:sp3d>
            <a:bevelT/>
          </a:sp3d>
        </p:spPr>
        <p:txBody>
          <a:bodyPr wrap="square" rtlCol="0">
            <a:spAutoFit/>
          </a:bodyPr>
          <a:lstStyle/>
          <a:p>
            <a:pPr algn="ctr"/>
            <a:r>
              <a:rPr lang="en-US" sz="3600" dirty="0" smtClean="0">
                <a:solidFill>
                  <a:schemeClr val="bg1"/>
                </a:solidFill>
                <a:latin typeface="Earth's Mightiest"/>
              </a:rPr>
              <a:t>The new president (Jackson) would “bring a breeze with him. Which way it will blow, I cannot tell but…my fear is stronger than my hope.”</a:t>
            </a:r>
          </a:p>
          <a:p>
            <a:pPr algn="r"/>
            <a:r>
              <a:rPr lang="en-US" sz="2400" dirty="0" smtClean="0">
                <a:solidFill>
                  <a:schemeClr val="bg1"/>
                </a:solidFill>
                <a:latin typeface="Agency FB" pitchFamily="34" charset="0"/>
              </a:rPr>
              <a:t>-</a:t>
            </a:r>
            <a:r>
              <a:rPr lang="en-US" dirty="0" smtClean="0">
                <a:solidFill>
                  <a:schemeClr val="bg1"/>
                </a:solidFill>
                <a:latin typeface="Agency FB" pitchFamily="34" charset="0"/>
              </a:rPr>
              <a:t>Sen. Daniel Webster</a:t>
            </a:r>
            <a:endParaRPr lang="en-US" sz="1600" dirty="0">
              <a:solidFill>
                <a:schemeClr val="bg1"/>
              </a:solidFill>
              <a:latin typeface="Agency FB" pitchFamily="34" charset="0"/>
            </a:endParaRPr>
          </a:p>
        </p:txBody>
      </p:sp>
    </p:spTree>
    <p:extLst>
      <p:ext uri="{BB962C8B-B14F-4D97-AF65-F5344CB8AC3E}">
        <p14:creationId xmlns:p14="http://schemas.microsoft.com/office/powerpoint/2010/main" val="40040119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ppt_x"/>
                                          </p:val>
                                        </p:tav>
                                        <p:tav tm="100000">
                                          <p:val>
                                            <p:strVal val="#ppt_x"/>
                                          </p:val>
                                        </p:tav>
                                      </p:tavLst>
                                    </p:anim>
                                    <p:anim calcmode="lin" valueType="num">
                                      <p:cBhvr additive="base">
                                        <p:cTn id="8" dur="500" fill="hold"/>
                                        <p:tgtEl>
                                          <p:spTgt spid="788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http://content.answers.com/main/content/wp/en/2/2c/Andrew_Jackson_Sully.jpg"/>
          <p:cNvPicPr>
            <a:picLocks noChangeAspect="1" noChangeArrowheads="1"/>
          </p:cNvPicPr>
          <p:nvPr/>
        </p:nvPicPr>
        <p:blipFill>
          <a:blip r:embed="rId4">
            <a:extLst>
              <a:ext uri="{28A0092B-C50C-407E-A947-70E740481C1C}">
                <a14:useLocalDpi xmlns:a14="http://schemas.microsoft.com/office/drawing/2010/main" val="0"/>
              </a:ext>
            </a:extLst>
          </a:blip>
          <a:srcRect l="10811"/>
          <a:stretch>
            <a:fillRect/>
          </a:stretch>
        </p:blipFill>
        <p:spPr bwMode="auto">
          <a:xfrm>
            <a:off x="0" y="0"/>
            <a:ext cx="50292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bwMode="auto">
          <a:xfrm>
            <a:off x="4648200" y="1018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b="1" dirty="0">
                <a:ln w="28575">
                  <a:noFill/>
                </a:ln>
                <a:solidFill>
                  <a:schemeClr val="accent3">
                    <a:lumMod val="50000"/>
                  </a:schemeClr>
                </a:solidFill>
                <a:effectLst>
                  <a:glow rad="127000">
                    <a:schemeClr val="bg1"/>
                  </a:glow>
                </a:effectLst>
                <a:latin typeface="Northern Territories" pitchFamily="2" charset="0"/>
              </a:rPr>
              <a:t>Andrew Jackson</a:t>
            </a:r>
          </a:p>
        </p:txBody>
      </p:sp>
      <p:sp>
        <p:nvSpPr>
          <p:cNvPr id="4" name="TextBox 3"/>
          <p:cNvSpPr txBox="1"/>
          <p:nvPr/>
        </p:nvSpPr>
        <p:spPr bwMode="auto">
          <a:xfrm>
            <a:off x="4648200" y="4572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Presidency:</a:t>
            </a:r>
            <a:r>
              <a:rPr lang="en-US" sz="3200" dirty="0">
                <a:solidFill>
                  <a:schemeClr val="bg1"/>
                </a:solidFill>
                <a:latin typeface="Earth's Mightiest" pitchFamily="2" charset="0"/>
              </a:rPr>
              <a:t>  1829—1837  </a:t>
            </a:r>
          </a:p>
        </p:txBody>
      </p:sp>
      <p:sp>
        <p:nvSpPr>
          <p:cNvPr id="5" name="TextBox 4"/>
          <p:cNvSpPr txBox="1"/>
          <p:nvPr/>
        </p:nvSpPr>
        <p:spPr bwMode="auto">
          <a:xfrm>
            <a:off x="4648200" y="17774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Party:</a:t>
            </a:r>
            <a:r>
              <a:rPr lang="en-US" sz="3200" dirty="0">
                <a:solidFill>
                  <a:schemeClr val="bg1"/>
                </a:solidFill>
                <a:latin typeface="Earth's Mightiest" pitchFamily="2" charset="0"/>
              </a:rPr>
              <a:t>  Democratic</a:t>
            </a:r>
          </a:p>
        </p:txBody>
      </p:sp>
      <p:sp>
        <p:nvSpPr>
          <p:cNvPr id="6" name="TextBox 5"/>
          <p:cNvSpPr txBox="1"/>
          <p:nvPr/>
        </p:nvSpPr>
        <p:spPr bwMode="auto">
          <a:xfrm>
            <a:off x="4648200" y="22346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Age Upon Taking Office: </a:t>
            </a:r>
            <a:r>
              <a:rPr lang="en-US" sz="3200" dirty="0">
                <a:solidFill>
                  <a:schemeClr val="bg1"/>
                </a:solidFill>
                <a:latin typeface="Earth's Mightiest" pitchFamily="2" charset="0"/>
              </a:rPr>
              <a:t> 61</a:t>
            </a:r>
          </a:p>
        </p:txBody>
      </p:sp>
      <p:sp>
        <p:nvSpPr>
          <p:cNvPr id="7" name="TextBox 6"/>
          <p:cNvSpPr txBox="1"/>
          <p:nvPr/>
        </p:nvSpPr>
        <p:spPr bwMode="auto">
          <a:xfrm>
            <a:off x="4648200" y="2667000"/>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Vice-President:</a:t>
            </a:r>
            <a:r>
              <a:rPr lang="en-US" sz="3200" dirty="0">
                <a:solidFill>
                  <a:schemeClr val="bg1"/>
                </a:solidFill>
                <a:latin typeface="Earth's Mightiest" pitchFamily="2" charset="0"/>
              </a:rPr>
              <a:t>  </a:t>
            </a:r>
            <a:r>
              <a:rPr lang="en-US" dirty="0">
                <a:solidFill>
                  <a:schemeClr val="bg1"/>
                </a:solidFill>
                <a:latin typeface="Earth's Mightiest" pitchFamily="2" charset="0"/>
              </a:rPr>
              <a:t>John C. Calhoun, Martin Van Buren</a:t>
            </a:r>
          </a:p>
        </p:txBody>
      </p:sp>
      <p:sp>
        <p:nvSpPr>
          <p:cNvPr id="8" name="TextBox 7"/>
          <p:cNvSpPr txBox="1"/>
          <p:nvPr/>
        </p:nvSpPr>
        <p:spPr bwMode="auto">
          <a:xfrm>
            <a:off x="4648200" y="30728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Height:  </a:t>
            </a:r>
            <a:r>
              <a:rPr lang="en-US" sz="3200" dirty="0">
                <a:solidFill>
                  <a:schemeClr val="bg1"/>
                </a:solidFill>
                <a:latin typeface="Earth's Mightiest" pitchFamily="2" charset="0"/>
              </a:rPr>
              <a:t>6’</a:t>
            </a:r>
          </a:p>
        </p:txBody>
      </p:sp>
      <p:sp>
        <p:nvSpPr>
          <p:cNvPr id="9" name="TextBox 8"/>
          <p:cNvSpPr txBox="1"/>
          <p:nvPr/>
        </p:nvSpPr>
        <p:spPr bwMode="auto">
          <a:xfrm>
            <a:off x="4648200" y="3576697"/>
            <a:ext cx="4495800" cy="2062103"/>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Nicknames</a:t>
            </a:r>
            <a:r>
              <a:rPr lang="en-US" sz="3200" dirty="0" smtClean="0">
                <a:solidFill>
                  <a:srgbClr val="FF0000"/>
                </a:solidFill>
                <a:latin typeface="Earth's Mightiest" pitchFamily="2" charset="0"/>
              </a:rPr>
              <a:t>:                            </a:t>
            </a:r>
            <a:r>
              <a:rPr lang="en-US" sz="3200" dirty="0" smtClean="0">
                <a:solidFill>
                  <a:schemeClr val="bg1"/>
                </a:solidFill>
                <a:latin typeface="Earth's Mightiest" pitchFamily="2" charset="0"/>
              </a:rPr>
              <a:t>“</a:t>
            </a:r>
            <a:r>
              <a:rPr lang="en-US" sz="3200" dirty="0">
                <a:solidFill>
                  <a:schemeClr val="bg1"/>
                </a:solidFill>
                <a:latin typeface="Earth's Mightiest" pitchFamily="2" charset="0"/>
              </a:rPr>
              <a:t>Old Hickory</a:t>
            </a:r>
            <a:r>
              <a:rPr lang="en-US" sz="3200" dirty="0" smtClean="0">
                <a:solidFill>
                  <a:schemeClr val="bg1"/>
                </a:solidFill>
                <a:latin typeface="Earth's Mightiest" pitchFamily="2" charset="0"/>
              </a:rPr>
              <a:t>”                     “</a:t>
            </a:r>
            <a:r>
              <a:rPr lang="en-US" sz="3200" dirty="0">
                <a:solidFill>
                  <a:schemeClr val="bg1"/>
                </a:solidFill>
                <a:latin typeface="Earth's Mightiest" pitchFamily="2" charset="0"/>
              </a:rPr>
              <a:t>Sharp Knife</a:t>
            </a:r>
            <a:r>
              <a:rPr lang="en-US" sz="3200" dirty="0" smtClean="0">
                <a:solidFill>
                  <a:schemeClr val="bg1"/>
                </a:solidFill>
                <a:latin typeface="Earth's Mightiest" pitchFamily="2" charset="0"/>
              </a:rPr>
              <a:t>”                       “</a:t>
            </a:r>
            <a:r>
              <a:rPr lang="en-US" sz="3200" dirty="0">
                <a:solidFill>
                  <a:schemeClr val="bg1"/>
                </a:solidFill>
                <a:latin typeface="Earth's Mightiest" pitchFamily="2" charset="0"/>
              </a:rPr>
              <a:t>King Andrew </a:t>
            </a:r>
            <a:r>
              <a:rPr lang="en-US" sz="3200" dirty="0" smtClean="0">
                <a:solidFill>
                  <a:schemeClr val="bg1"/>
                </a:solidFill>
                <a:latin typeface="Earth's Mightiest" pitchFamily="2" charset="0"/>
              </a:rPr>
              <a:t>I”</a:t>
            </a:r>
            <a:endParaRPr lang="en-US" sz="3200" dirty="0">
              <a:solidFill>
                <a:schemeClr val="bg1"/>
              </a:solidFill>
              <a:latin typeface="Earth's Mightiest" pitchFamily="2" charset="0"/>
            </a:endParaRPr>
          </a:p>
        </p:txBody>
      </p:sp>
      <p:sp>
        <p:nvSpPr>
          <p:cNvPr id="10" name="TextBox 9"/>
          <p:cNvSpPr txBox="1"/>
          <p:nvPr/>
        </p:nvSpPr>
        <p:spPr bwMode="auto">
          <a:xfrm>
            <a:off x="4648200" y="5534561"/>
            <a:ext cx="4495800" cy="1323439"/>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Earth's Mightiest" pitchFamily="2" charset="0"/>
              </a:rPr>
              <a:t>Sound Bite</a:t>
            </a:r>
            <a:r>
              <a:rPr lang="en-US" sz="3200" dirty="0" smtClean="0">
                <a:solidFill>
                  <a:srgbClr val="FF0000"/>
                </a:solidFill>
                <a:latin typeface="Earth's Mightiest" pitchFamily="2" charset="0"/>
              </a:rPr>
              <a:t>:                             </a:t>
            </a:r>
            <a:r>
              <a:rPr lang="en-US" sz="2400" dirty="0" smtClean="0">
                <a:solidFill>
                  <a:schemeClr val="bg1"/>
                </a:solidFill>
                <a:latin typeface="Earth's Mightiest" pitchFamily="2" charset="0"/>
              </a:rPr>
              <a:t>“</a:t>
            </a:r>
            <a:r>
              <a:rPr lang="en-US" sz="2400" dirty="0">
                <a:solidFill>
                  <a:schemeClr val="bg1"/>
                </a:solidFill>
                <a:latin typeface="Earth's Mightiest" pitchFamily="2" charset="0"/>
              </a:rPr>
              <a:t>If you have a job in your department that can’t be done by a Democrat, then abolish the job.”</a:t>
            </a:r>
          </a:p>
        </p:txBody>
      </p:sp>
      <p:sp>
        <p:nvSpPr>
          <p:cNvPr id="12" name="TextBox 11"/>
          <p:cNvSpPr txBox="1"/>
          <p:nvPr/>
        </p:nvSpPr>
        <p:spPr bwMode="auto">
          <a:xfrm>
            <a:off x="0" y="0"/>
            <a:ext cx="4724400" cy="830997"/>
          </a:xfrm>
          <a:prstGeom prst="rect">
            <a:avLst/>
          </a:prstGeom>
          <a:solidFill>
            <a:schemeClr val="tx1"/>
          </a:solidFill>
          <a:ln w="28575" cmpd="tri">
            <a:solidFill>
              <a:schemeClr val="bg1"/>
            </a:solidFill>
            <a:prstDash val="solid"/>
            <a:miter lim="800000"/>
            <a:headEnd/>
            <a:tailEnd/>
          </a:ln>
          <a:effectLst>
            <a:softEdge rad="63500"/>
          </a:effectLst>
        </p:spPr>
        <p:txBody>
          <a:bodyPr wrap="square">
            <a:spAutoFit/>
          </a:bodyPr>
          <a:lstStyle/>
          <a:p>
            <a:pPr algn="ctr">
              <a:spcBef>
                <a:spcPct val="50000"/>
              </a:spcBef>
              <a:defRPr/>
            </a:pPr>
            <a:r>
              <a:rPr lang="en-US" sz="4800" dirty="0">
                <a:ln w="28575">
                  <a:noFill/>
                </a:ln>
                <a:solidFill>
                  <a:srgbClr val="0070C0"/>
                </a:solidFill>
                <a:effectLst>
                  <a:glow rad="127000">
                    <a:schemeClr val="bg1"/>
                  </a:glow>
                </a:effectLst>
                <a:latin typeface="calame" pitchFamily="2" charset="0"/>
              </a:rPr>
              <a:t>RANK—#13 </a:t>
            </a:r>
          </a:p>
        </p:txBody>
      </p:sp>
      <p:sp>
        <p:nvSpPr>
          <p:cNvPr id="13" name="TextBox 12"/>
          <p:cNvSpPr txBox="1"/>
          <p:nvPr/>
        </p:nvSpPr>
        <p:spPr bwMode="auto">
          <a:xfrm>
            <a:off x="0" y="5303728"/>
            <a:ext cx="4648200" cy="150810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a:solidFill>
                  <a:srgbClr val="FF0000"/>
                </a:solidFill>
                <a:latin typeface="Mixed up" pitchFamily="2" charset="0"/>
              </a:rPr>
              <a:t>F</a:t>
            </a:r>
            <a:r>
              <a:rPr lang="en-US" sz="3200" dirty="0">
                <a:solidFill>
                  <a:srgbClr val="FFFF00"/>
                </a:solidFill>
                <a:latin typeface="Mixed up" pitchFamily="2" charset="0"/>
              </a:rPr>
              <a:t>u</a:t>
            </a:r>
            <a:r>
              <a:rPr lang="en-US" sz="3200" dirty="0">
                <a:solidFill>
                  <a:schemeClr val="accent6">
                    <a:lumMod val="75000"/>
                  </a:schemeClr>
                </a:solidFill>
                <a:latin typeface="Mixed up" pitchFamily="2" charset="0"/>
              </a:rPr>
              <a:t>n</a:t>
            </a:r>
            <a:r>
              <a:rPr lang="en-US" sz="3200" dirty="0">
                <a:solidFill>
                  <a:schemeClr val="bg1"/>
                </a:solidFill>
                <a:latin typeface="Mixed up" pitchFamily="2" charset="0"/>
              </a:rPr>
              <a:t> </a:t>
            </a:r>
            <a:r>
              <a:rPr lang="en-US" sz="3200" dirty="0">
                <a:solidFill>
                  <a:schemeClr val="accent2">
                    <a:lumMod val="40000"/>
                    <a:lumOff val="60000"/>
                  </a:schemeClr>
                </a:solidFill>
                <a:latin typeface="Mixed up" pitchFamily="2" charset="0"/>
              </a:rPr>
              <a:t>F</a:t>
            </a:r>
            <a:r>
              <a:rPr lang="en-US" sz="3200" dirty="0">
                <a:solidFill>
                  <a:srgbClr val="92D050"/>
                </a:solidFill>
                <a:latin typeface="Mixed up" pitchFamily="2" charset="0"/>
              </a:rPr>
              <a:t>a</a:t>
            </a:r>
            <a:r>
              <a:rPr lang="en-US" sz="3200" dirty="0">
                <a:solidFill>
                  <a:srgbClr val="00B0F0"/>
                </a:solidFill>
                <a:latin typeface="Mixed up" pitchFamily="2" charset="0"/>
              </a:rPr>
              <a:t>c</a:t>
            </a:r>
            <a:r>
              <a:rPr lang="en-US" sz="3200" dirty="0">
                <a:solidFill>
                  <a:srgbClr val="7030A0"/>
                </a:solidFill>
                <a:latin typeface="Mixed up" pitchFamily="2" charset="0"/>
              </a:rPr>
              <a:t>t</a:t>
            </a:r>
            <a:r>
              <a:rPr lang="en-US" sz="3200" dirty="0">
                <a:solidFill>
                  <a:schemeClr val="bg1"/>
                </a:solidFill>
                <a:latin typeface="Mixed up" pitchFamily="2" charset="0"/>
              </a:rPr>
              <a:t>:</a:t>
            </a:r>
          </a:p>
          <a:p>
            <a:pPr algn="ctr">
              <a:spcBef>
                <a:spcPct val="50000"/>
              </a:spcBef>
              <a:defRPr/>
            </a:pPr>
            <a:r>
              <a:rPr lang="en-US" sz="2400" dirty="0">
                <a:solidFill>
                  <a:schemeClr val="bg1"/>
                </a:solidFill>
                <a:effectLst>
                  <a:glow rad="127000">
                    <a:schemeClr val="tx1"/>
                  </a:glow>
                </a:effectLst>
                <a:latin typeface="Earth's Mightiest" pitchFamily="2" charset="0"/>
              </a:rPr>
              <a:t>Jackson was involved in over </a:t>
            </a:r>
            <a:r>
              <a:rPr lang="en-US" sz="2400" dirty="0" smtClean="0">
                <a:solidFill>
                  <a:schemeClr val="bg1"/>
                </a:solidFill>
                <a:effectLst>
                  <a:glow rad="127000">
                    <a:schemeClr val="tx1"/>
                  </a:glow>
                </a:effectLst>
                <a:latin typeface="Earth's Mightiest" pitchFamily="2" charset="0"/>
              </a:rPr>
              <a:t>100 </a:t>
            </a:r>
            <a:r>
              <a:rPr lang="en-US" sz="2400" dirty="0">
                <a:solidFill>
                  <a:schemeClr val="bg1"/>
                </a:solidFill>
                <a:effectLst>
                  <a:glow rad="127000">
                    <a:schemeClr val="tx1"/>
                  </a:glow>
                </a:effectLst>
                <a:latin typeface="Earth's Mightiest" pitchFamily="2" charset="0"/>
              </a:rPr>
              <a:t>duels in his </a:t>
            </a:r>
            <a:r>
              <a:rPr lang="en-US" sz="2400" dirty="0" smtClean="0">
                <a:solidFill>
                  <a:schemeClr val="bg1"/>
                </a:solidFill>
                <a:effectLst>
                  <a:glow rad="127000">
                    <a:schemeClr val="tx1"/>
                  </a:glow>
                </a:effectLst>
                <a:latin typeface="Earth's Mightiest" pitchFamily="2" charset="0"/>
              </a:rPr>
              <a:t>life and survived malaria, dysentery and tuberculosis</a:t>
            </a:r>
            <a:r>
              <a:rPr lang="en-US" dirty="0" smtClean="0">
                <a:solidFill>
                  <a:schemeClr val="bg1"/>
                </a:solidFill>
                <a:latin typeface="Rockwell Light" pitchFamily="18" charset="0"/>
              </a:rPr>
              <a:t>.</a:t>
            </a:r>
            <a:endParaRPr lang="en-US" dirty="0">
              <a:solidFill>
                <a:schemeClr val="bg1"/>
              </a:solidFill>
              <a:latin typeface="Rockwell Light" pitchFamily="18" charset="0"/>
            </a:endParaRPr>
          </a:p>
        </p:txBody>
      </p:sp>
      <p:pic>
        <p:nvPicPr>
          <p:cNvPr id="2" name="26 Hail to the Chief.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3007339"/>
            <a:ext cx="609600" cy="609600"/>
          </a:xfrm>
          <a:prstGeom prst="rect">
            <a:avLst/>
          </a:prstGeom>
        </p:spPr>
      </p:pic>
      <p:sp>
        <p:nvSpPr>
          <p:cNvPr id="16" name="TextBox 15"/>
          <p:cNvSpPr txBox="1"/>
          <p:nvPr/>
        </p:nvSpPr>
        <p:spPr bwMode="auto">
          <a:xfrm>
            <a:off x="4648200" y="8630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smtClean="0">
                <a:solidFill>
                  <a:srgbClr val="FF0000"/>
                </a:solidFill>
                <a:latin typeface="Earth's Mightiest" pitchFamily="2" charset="0"/>
              </a:rPr>
              <a:t>Birthplace:</a:t>
            </a:r>
            <a:r>
              <a:rPr lang="en-US" sz="3200" dirty="0" smtClean="0">
                <a:solidFill>
                  <a:schemeClr val="bg1"/>
                </a:solidFill>
                <a:latin typeface="Earth's Mightiest" pitchFamily="2" charset="0"/>
              </a:rPr>
              <a:t>  North Carolina  </a:t>
            </a:r>
            <a:endParaRPr lang="en-US" sz="3200" dirty="0">
              <a:solidFill>
                <a:schemeClr val="bg1"/>
              </a:solidFill>
              <a:latin typeface="Earth's Mightiest" pitchFamily="2" charset="0"/>
            </a:endParaRPr>
          </a:p>
        </p:txBody>
      </p:sp>
      <p:sp>
        <p:nvSpPr>
          <p:cNvPr id="17" name="TextBox 16"/>
          <p:cNvSpPr txBox="1"/>
          <p:nvPr/>
        </p:nvSpPr>
        <p:spPr bwMode="auto">
          <a:xfrm>
            <a:off x="4648200" y="1320225"/>
            <a:ext cx="4495800" cy="584775"/>
          </a:xfrm>
          <a:prstGeom prst="rect">
            <a:avLst/>
          </a:prstGeom>
          <a:noFill/>
          <a:ln w="28575" cmpd="tri">
            <a:solidFill>
              <a:schemeClr val="bg2">
                <a:lumMod val="20000"/>
                <a:lumOff val="80000"/>
              </a:schemeClr>
            </a:solidFill>
            <a:prstDash val="solid"/>
            <a:miter lim="800000"/>
            <a:headEnd/>
            <a:tailEnd/>
          </a:ln>
          <a:effectLst>
            <a:softEdge rad="63500"/>
          </a:effectLst>
        </p:spPr>
        <p:txBody>
          <a:bodyPr>
            <a:spAutoFit/>
          </a:bodyPr>
          <a:lstStyle/>
          <a:p>
            <a:pPr algn="ctr">
              <a:spcBef>
                <a:spcPct val="50000"/>
              </a:spcBef>
              <a:defRPr/>
            </a:pPr>
            <a:r>
              <a:rPr lang="en-US" sz="3200" dirty="0" smtClean="0">
                <a:solidFill>
                  <a:srgbClr val="FF0000"/>
                </a:solidFill>
                <a:latin typeface="Earth's Mightiest" pitchFamily="2" charset="0"/>
              </a:rPr>
              <a:t>Education:</a:t>
            </a:r>
            <a:r>
              <a:rPr lang="en-US" sz="3200" dirty="0" smtClean="0">
                <a:solidFill>
                  <a:schemeClr val="bg1"/>
                </a:solidFill>
                <a:latin typeface="Earth's Mightiest" pitchFamily="2" charset="0"/>
              </a:rPr>
              <a:t>  Elementary School</a:t>
            </a:r>
            <a:endParaRPr lang="en-US" sz="3200" dirty="0">
              <a:solidFill>
                <a:schemeClr val="bg1"/>
              </a:solidFill>
              <a:latin typeface="Earth's Mightiest" pitchFamily="2" charset="0"/>
            </a:endParaRPr>
          </a:p>
        </p:txBody>
      </p:sp>
    </p:spTree>
    <p:extLst>
      <p:ext uri="{BB962C8B-B14F-4D97-AF65-F5344CB8AC3E}">
        <p14:creationId xmlns:p14="http://schemas.microsoft.com/office/powerpoint/2010/main" val="2541049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http://people.colgate.edu/palvarado/images/shot.jpg"/>
          <p:cNvPicPr>
            <a:picLocks noChangeAspect="1" noChangeArrowheads="1"/>
          </p:cNvPicPr>
          <p:nvPr/>
        </p:nvPicPr>
        <p:blipFill>
          <a:blip r:embed="rId2">
            <a:extLst>
              <a:ext uri="{28A0092B-C50C-407E-A947-70E740481C1C}">
                <a14:useLocalDpi xmlns:a14="http://schemas.microsoft.com/office/drawing/2010/main" val="0"/>
              </a:ext>
            </a:extLst>
          </a:blip>
          <a:srcRect t="8888"/>
          <a:stretch>
            <a:fillRect/>
          </a:stretch>
        </p:blipFill>
        <p:spPr bwMode="auto">
          <a:xfrm>
            <a:off x="39688" y="304800"/>
            <a:ext cx="91043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0" y="3810000"/>
            <a:ext cx="9144000" cy="144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dirty="0">
                <a:effectLst>
                  <a:glow rad="127000">
                    <a:schemeClr val="bg1"/>
                  </a:glow>
                </a:effectLst>
                <a:latin typeface="Earth's Mightiest" pitchFamily="2" charset="0"/>
              </a:rPr>
              <a:t>Jackson had been wounded so frequently in duels that it was said he "rattled like a bag of marbles".</a:t>
            </a:r>
          </a:p>
        </p:txBody>
      </p:sp>
      <p:sp>
        <p:nvSpPr>
          <p:cNvPr id="4" name="TextBox 3"/>
          <p:cNvSpPr txBox="1">
            <a:spLocks noChangeArrowheads="1"/>
          </p:cNvSpPr>
          <p:nvPr/>
        </p:nvSpPr>
        <p:spPr bwMode="auto">
          <a:xfrm>
            <a:off x="0" y="3810000"/>
            <a:ext cx="9144000" cy="144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dirty="0">
                <a:effectLst>
                  <a:glow rad="127000">
                    <a:schemeClr val="bg1"/>
                  </a:glow>
                </a:effectLst>
                <a:latin typeface="Earth's Mightiest" pitchFamily="2" charset="0"/>
              </a:rPr>
              <a:t>Fought 13 duels—killed Charles Dickinson over a horse-racing debt—he broke the rules by firing twice.</a:t>
            </a:r>
          </a:p>
        </p:txBody>
      </p:sp>
      <p:sp>
        <p:nvSpPr>
          <p:cNvPr id="6" name="TextBox 5"/>
          <p:cNvSpPr txBox="1">
            <a:spLocks noChangeArrowheads="1"/>
          </p:cNvSpPr>
          <p:nvPr/>
        </p:nvSpPr>
        <p:spPr bwMode="auto">
          <a:xfrm>
            <a:off x="0" y="3810000"/>
            <a:ext cx="9144000" cy="141577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300" dirty="0">
                <a:effectLst>
                  <a:glow rad="127000">
                    <a:schemeClr val="bg1"/>
                  </a:glow>
                </a:effectLst>
                <a:latin typeface="Earth's Mightiest" pitchFamily="2" charset="0"/>
              </a:rPr>
              <a:t>Had bullets lodged in his arm and lung for the remainder of his life—causing him to occasionally spit up blood.</a:t>
            </a:r>
          </a:p>
        </p:txBody>
      </p:sp>
      <p:pic>
        <p:nvPicPr>
          <p:cNvPr id="64518" name="Picture 6" descr="http://teachpol.tcnj.edu/amer_pol_hist/fi/0000008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52400"/>
            <a:ext cx="9148763" cy="632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5244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xit" presetSubtype="10" fill="hold" grpId="1" nodeType="clickEffect">
                                  <p:stCondLst>
                                    <p:cond delay="0"/>
                                  </p:stCondLst>
                                  <p:childTnLst>
                                    <p:animEffect transition="out" filter="checkerboard(across)">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strVal val="#ppt_w*0.05"/>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anim calcmode="lin" valueType="num">
                                      <p:cBhvr>
                                        <p:cTn id="23" dur="500" fill="hold"/>
                                        <p:tgtEl>
                                          <p:spTgt spid="3"/>
                                        </p:tgtEl>
                                        <p:attrNameLst>
                                          <p:attrName>ppt_x</p:attrName>
                                        </p:attrNameLst>
                                      </p:cBhvr>
                                      <p:tavLst>
                                        <p:tav tm="0">
                                          <p:val>
                                            <p:strVal val="#ppt_x-.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Effect transition="in" filter="fade">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xit" presetSubtype="10" fill="hold" grpId="1" nodeType="clickEffect">
                                  <p:stCondLst>
                                    <p:cond delay="0"/>
                                  </p:stCondLst>
                                  <p:childTnLst>
                                    <p:animEffect transition="out" filter="checkerboard(across)">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4" presetClass="entr" presetSubtype="0" accel="10000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strVal val="#ppt_w*0.05"/>
                                          </p:val>
                                        </p:tav>
                                        <p:tav tm="100000">
                                          <p:val>
                                            <p:strVal val="#ppt_w"/>
                                          </p:val>
                                        </p:tav>
                                      </p:tavLst>
                                    </p:anim>
                                    <p:anim calcmode="lin" valueType="num">
                                      <p:cBhvr>
                                        <p:cTn id="36" dur="500" fill="hold"/>
                                        <p:tgtEl>
                                          <p:spTgt spid="6"/>
                                        </p:tgtEl>
                                        <p:attrNameLst>
                                          <p:attrName>ppt_h</p:attrName>
                                        </p:attrNameLst>
                                      </p:cBhvr>
                                      <p:tavLst>
                                        <p:tav tm="0">
                                          <p:val>
                                            <p:strVal val="#ppt_h"/>
                                          </p:val>
                                        </p:tav>
                                        <p:tav tm="100000">
                                          <p:val>
                                            <p:strVal val="#ppt_h"/>
                                          </p:val>
                                        </p:tav>
                                      </p:tavLst>
                                    </p:anim>
                                    <p:anim calcmode="lin" valueType="num">
                                      <p:cBhvr>
                                        <p:cTn id="37" dur="500" fill="hold"/>
                                        <p:tgtEl>
                                          <p:spTgt spid="6"/>
                                        </p:tgtEl>
                                        <p:attrNameLst>
                                          <p:attrName>ppt_x</p:attrName>
                                        </p:attrNameLst>
                                      </p:cBhvr>
                                      <p:tavLst>
                                        <p:tav tm="0">
                                          <p:val>
                                            <p:strVal val="#ppt_x-.2"/>
                                          </p:val>
                                        </p:tav>
                                        <p:tav tm="100000">
                                          <p:val>
                                            <p:strVal val="#ppt_x"/>
                                          </p:val>
                                        </p:tav>
                                      </p:tavLst>
                                    </p:anim>
                                    <p:anim calcmode="lin" valueType="num">
                                      <p:cBhvr>
                                        <p:cTn id="38" dur="500" fill="hold"/>
                                        <p:tgtEl>
                                          <p:spTgt spid="6"/>
                                        </p:tgtEl>
                                        <p:attrNameLst>
                                          <p:attrName>ppt_y</p:attrName>
                                        </p:attrNameLst>
                                      </p:cBhvr>
                                      <p:tavLst>
                                        <p:tav tm="0">
                                          <p:val>
                                            <p:strVal val="#ppt_y"/>
                                          </p:val>
                                        </p:tav>
                                        <p:tav tm="100000">
                                          <p:val>
                                            <p:strVal val="#ppt_y"/>
                                          </p:val>
                                        </p:tav>
                                      </p:tavLst>
                                    </p:anim>
                                    <p:animEffect transition="in" filter="fade">
                                      <p:cBhvr>
                                        <p:cTn id="39" dur="500"/>
                                        <p:tgtEl>
                                          <p:spTgt spid="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xit" presetSubtype="10" fill="hold" grpId="1" nodeType="clickEffect">
                                  <p:stCondLst>
                                    <p:cond delay="0"/>
                                  </p:stCondLst>
                                  <p:childTnLst>
                                    <p:animEffect transition="out" filter="checkerboard(across)">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r>
              <a:rPr lang="en-US" altLang="en-US" sz="2400" b="1" u="sng">
                <a:solidFill>
                  <a:srgbClr val="000000"/>
                </a:solidFill>
                <a:latin typeface="Verdana" pitchFamily="34" charset="0"/>
              </a:rPr>
              <a:t>Terms and People</a:t>
            </a:r>
            <a:r>
              <a:rPr lang="en-US" altLang="en-US" sz="2400" b="1">
                <a:solidFill>
                  <a:srgbClr val="000000"/>
                </a:solidFill>
                <a:latin typeface="Verdana" pitchFamily="34" charset="0"/>
              </a:rPr>
              <a:t> </a:t>
            </a:r>
            <a:r>
              <a:rPr lang="en-US" altLang="en-US" sz="1800">
                <a:solidFill>
                  <a:srgbClr val="000000"/>
                </a:solidFill>
                <a:latin typeface="Verdana" pitchFamily="34" charset="0"/>
              </a:rPr>
              <a:t>(continued)</a:t>
            </a:r>
            <a:r>
              <a:rPr lang="en-US" altLang="en-US" sz="2400" b="1">
                <a:solidFill>
                  <a:srgbClr val="000000"/>
                </a:solidFill>
                <a:latin typeface="Verdana" pitchFamily="34" charset="0"/>
              </a:rPr>
              <a:t> </a:t>
            </a:r>
          </a:p>
        </p:txBody>
      </p:sp>
      <p:sp>
        <p:nvSpPr>
          <p:cNvPr id="6147" name="Rectangle 13"/>
          <p:cNvSpPr>
            <a:spLocks noChangeArrowheads="1"/>
          </p:cNvSpPr>
          <p:nvPr/>
        </p:nvSpPr>
        <p:spPr bwMode="auto">
          <a:xfrm>
            <a:off x="914400" y="1981200"/>
            <a:ext cx="76200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50000"/>
              </a:spcAft>
              <a:buSzPct val="80000"/>
              <a:buFontTx/>
              <a:buChar char="•"/>
            </a:pPr>
            <a:r>
              <a:rPr lang="en-US" altLang="en-US" b="1">
                <a:solidFill>
                  <a:srgbClr val="FF0000"/>
                </a:solidFill>
                <a:latin typeface="Verdana" pitchFamily="34" charset="0"/>
              </a:rPr>
              <a:t>abolitionist</a:t>
            </a:r>
            <a:r>
              <a:rPr lang="en-US" altLang="en-US">
                <a:solidFill>
                  <a:srgbClr val="000000"/>
                </a:solidFill>
                <a:latin typeface="Verdana" pitchFamily="34" charset="0"/>
              </a:rPr>
              <a:t> </a:t>
            </a:r>
            <a:r>
              <a:rPr lang="en-US" altLang="en-US" b="1">
                <a:solidFill>
                  <a:srgbClr val="000000"/>
                </a:solidFill>
                <a:latin typeface="Verdana" pitchFamily="34" charset="0"/>
              </a:rPr>
              <a:t>–</a:t>
            </a:r>
            <a:r>
              <a:rPr lang="en-US" altLang="en-US">
                <a:solidFill>
                  <a:srgbClr val="000000"/>
                </a:solidFill>
                <a:latin typeface="Verdana" pitchFamily="34" charset="0"/>
              </a:rPr>
              <a:t> a reformer who sought a gradual or immediate end to slavery</a:t>
            </a:r>
          </a:p>
          <a:p>
            <a:pPr eaLnBrk="1" fontAlgn="base" hangingPunct="1">
              <a:spcBef>
                <a:spcPct val="0"/>
              </a:spcBef>
              <a:spcAft>
                <a:spcPct val="50000"/>
              </a:spcAft>
              <a:buSzPct val="80000"/>
              <a:buFontTx/>
              <a:buChar char="•"/>
            </a:pPr>
            <a:r>
              <a:rPr lang="en-US" altLang="en-US" b="1">
                <a:solidFill>
                  <a:srgbClr val="FF0000"/>
                </a:solidFill>
                <a:latin typeface="Verdana" pitchFamily="34" charset="0"/>
              </a:rPr>
              <a:t>Missouri Compromise</a:t>
            </a:r>
            <a:r>
              <a:rPr lang="en-US" altLang="en-US">
                <a:solidFill>
                  <a:srgbClr val="000000"/>
                </a:solidFill>
                <a:latin typeface="Verdana" pitchFamily="34" charset="0"/>
              </a:rPr>
              <a:t> </a:t>
            </a:r>
            <a:r>
              <a:rPr lang="en-US" altLang="en-US" b="1">
                <a:solidFill>
                  <a:srgbClr val="000000"/>
                </a:solidFill>
                <a:latin typeface="Verdana" pitchFamily="34" charset="0"/>
              </a:rPr>
              <a:t>–</a:t>
            </a:r>
            <a:r>
              <a:rPr lang="en-US" altLang="en-US">
                <a:solidFill>
                  <a:srgbClr val="000000"/>
                </a:solidFill>
                <a:latin typeface="Verdana" pitchFamily="34" charset="0"/>
              </a:rPr>
              <a:t> 1820 agreement that admitted Missouri as a slave state and Maine as a free state and banned slavery in the Louisiana Purchase territory north of the 36°30'N latitude</a:t>
            </a:r>
          </a:p>
          <a:p>
            <a:pPr eaLnBrk="1" fontAlgn="base" hangingPunct="1">
              <a:spcBef>
                <a:spcPct val="0"/>
              </a:spcBef>
              <a:spcAft>
                <a:spcPct val="50000"/>
              </a:spcAft>
              <a:buSzPct val="80000"/>
              <a:buFontTx/>
              <a:buChar char="•"/>
            </a:pPr>
            <a:r>
              <a:rPr lang="en-US" altLang="en-US" b="1">
                <a:solidFill>
                  <a:srgbClr val="FF0000"/>
                </a:solidFill>
                <a:latin typeface="Verdana" pitchFamily="34" charset="0"/>
              </a:rPr>
              <a:t>Frederick Douglass</a:t>
            </a:r>
            <a:r>
              <a:rPr lang="en-US" altLang="en-US">
                <a:solidFill>
                  <a:srgbClr val="000000"/>
                </a:solidFill>
              </a:rPr>
              <a:t> </a:t>
            </a:r>
            <a:r>
              <a:rPr lang="en-US" altLang="en-US" b="1">
                <a:solidFill>
                  <a:srgbClr val="000000"/>
                </a:solidFill>
              </a:rPr>
              <a:t>–</a:t>
            </a:r>
            <a:r>
              <a:rPr lang="en-US" altLang="en-US">
                <a:solidFill>
                  <a:srgbClr val="000000"/>
                </a:solidFill>
              </a:rPr>
              <a:t> a </a:t>
            </a:r>
            <a:r>
              <a:rPr lang="en-US" altLang="en-US">
                <a:solidFill>
                  <a:srgbClr val="000000"/>
                </a:solidFill>
                <a:latin typeface="Verdana" pitchFamily="34" charset="0"/>
              </a:rPr>
              <a:t>runaway slave who started an abolitionist newspaper and spoke at abolitionist meetings </a:t>
            </a:r>
          </a:p>
        </p:txBody>
      </p:sp>
    </p:spTree>
    <p:extLst>
      <p:ext uri="{BB962C8B-B14F-4D97-AF65-F5344CB8AC3E}">
        <p14:creationId xmlns:p14="http://schemas.microsoft.com/office/powerpoint/2010/main" val="754504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deviantart.com/download/26025399/Andrew_Jackson_by_Uberlegen31.jpg"/>
          <p:cNvPicPr>
            <a:picLocks noChangeAspect="1" noChangeArrowheads="1"/>
          </p:cNvPicPr>
          <p:nvPr/>
        </p:nvPicPr>
        <p:blipFill rotWithShape="1">
          <a:blip r:embed="rId2">
            <a:extLst>
              <a:ext uri="{28A0092B-C50C-407E-A947-70E740481C1C}">
                <a14:useLocalDpi xmlns:a14="http://schemas.microsoft.com/office/drawing/2010/main" val="0"/>
              </a:ext>
            </a:extLst>
          </a:blip>
          <a:srcRect t="5055"/>
          <a:stretch/>
        </p:blipFill>
        <p:spPr bwMode="auto">
          <a:xfrm>
            <a:off x="0" y="-1"/>
            <a:ext cx="5417344" cy="68476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9874" name="Text Box 2"/>
          <p:cNvSpPr txBox="1">
            <a:spLocks noChangeArrowheads="1"/>
          </p:cNvSpPr>
          <p:nvPr/>
        </p:nvSpPr>
        <p:spPr bwMode="auto">
          <a:xfrm>
            <a:off x="685800" y="5410200"/>
            <a:ext cx="7772400" cy="1107996"/>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6600" dirty="0" smtClean="0">
                <a:solidFill>
                  <a:schemeClr val="bg1"/>
                </a:solidFill>
                <a:latin typeface="Earth's Mightiest" pitchFamily="2" charset="0"/>
              </a:rPr>
              <a:t>F. Jackson </a:t>
            </a:r>
            <a:r>
              <a:rPr lang="en-US" sz="5400" dirty="0" smtClean="0">
                <a:solidFill>
                  <a:schemeClr val="bg1"/>
                </a:solidFill>
                <a:latin typeface="Earth's Mightiest" pitchFamily="2" charset="0"/>
              </a:rPr>
              <a:t>&amp;</a:t>
            </a:r>
            <a:r>
              <a:rPr lang="en-US" sz="6600" dirty="0" smtClean="0">
                <a:solidFill>
                  <a:schemeClr val="bg1"/>
                </a:solidFill>
                <a:latin typeface="Earth's Mightiest" pitchFamily="2" charset="0"/>
              </a:rPr>
              <a:t> The </a:t>
            </a:r>
            <a:r>
              <a:rPr lang="en-US" sz="6600" dirty="0">
                <a:solidFill>
                  <a:schemeClr val="bg1"/>
                </a:solidFill>
                <a:latin typeface="Earth's Mightiest" pitchFamily="2" charset="0"/>
              </a:rPr>
              <a:t>Spoils System</a:t>
            </a:r>
          </a:p>
        </p:txBody>
      </p:sp>
      <p:grpSp>
        <p:nvGrpSpPr>
          <p:cNvPr id="4" name="Group 3"/>
          <p:cNvGrpSpPr/>
          <p:nvPr/>
        </p:nvGrpSpPr>
        <p:grpSpPr>
          <a:xfrm>
            <a:off x="3498196" y="2034571"/>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6" name="TextBox 5"/>
            <p:cNvSpPr txBox="1"/>
            <p:nvPr/>
          </p:nvSpPr>
          <p:spPr>
            <a:xfrm rot="21421055">
              <a:off x="1478566" y="1333245"/>
              <a:ext cx="266700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solidFill>
                    <a:schemeClr val="bg1"/>
                  </a:solidFill>
                  <a:latin typeface="Earth's Mightiest" panose="020B0604020202020204"/>
                </a:rPr>
                <a:t>Jackson believed that to the victor goes the spoils, and as such, replaced many employees within the executive branch with men loyal to him, regardless of their individual merit.</a:t>
              </a:r>
              <a:endParaRPr lang="en-US" dirty="0">
                <a:solidFill>
                  <a:schemeClr val="bg1"/>
                </a:solidFill>
                <a:latin typeface="Earth's Mightiest" panose="020B0604020202020204"/>
              </a:endParaRPr>
            </a:p>
          </p:txBody>
        </p:sp>
      </p:grpSp>
    </p:spTree>
    <p:extLst>
      <p:ext uri="{BB962C8B-B14F-4D97-AF65-F5344CB8AC3E}">
        <p14:creationId xmlns:p14="http://schemas.microsoft.com/office/powerpoint/2010/main" val="7301717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additive="base">
                                        <p:cTn id="7" dur="500" fill="hold"/>
                                        <p:tgtEl>
                                          <p:spTgt spid="79874"/>
                                        </p:tgtEl>
                                        <p:attrNameLst>
                                          <p:attrName>ppt_x</p:attrName>
                                        </p:attrNameLst>
                                      </p:cBhvr>
                                      <p:tavLst>
                                        <p:tav tm="0">
                                          <p:val>
                                            <p:strVal val="#ppt_x"/>
                                          </p:val>
                                        </p:tav>
                                        <p:tav tm="100000">
                                          <p:val>
                                            <p:strVal val="#ppt_x"/>
                                          </p:val>
                                        </p:tav>
                                      </p:tavLst>
                                    </p:anim>
                                    <p:anim calcmode="lin" valueType="num">
                                      <p:cBhvr additive="base">
                                        <p:cTn id="8" dur="500" fill="hold"/>
                                        <p:tgtEl>
                                          <p:spTgt spid="798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svcc.edu/academics/classes/edlemap/gov163/Chapter15Bureaucracy/img014.gif"/>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4648200" y="457200"/>
            <a:ext cx="4343400" cy="3257550"/>
          </a:xfrm>
          <a:prstGeom prst="rect">
            <a:avLst/>
          </a:prstGeom>
          <a:noFill/>
          <a:ln>
            <a:solidFill>
              <a:schemeClr val="tx1"/>
            </a:solidFill>
          </a:ln>
          <a:effectLst>
            <a:glow rad="228600">
              <a:schemeClr val="tx1"/>
            </a:glow>
            <a:reflection blurRad="6350" stA="50000" endA="295" endPos="92000" dist="101600" dir="5400000" sy="-100000" algn="bl" rotWithShape="0"/>
          </a:effectLst>
          <a:scene3d>
            <a:camera prst="orthographicFront"/>
            <a:lightRig rig="threePt" dir="t"/>
          </a:scene3d>
          <a:sp3d>
            <a:bevelT/>
          </a:sp3d>
        </p:spPr>
      </p:pic>
      <p:pic>
        <p:nvPicPr>
          <p:cNvPr id="40962" name="Picture 2" descr="File:In memorium--our civil service as it wa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12906" cy="684362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2971800" y="4648200"/>
            <a:ext cx="5867400" cy="1569660"/>
          </a:xfrm>
          <a:prstGeom prst="rect">
            <a:avLst/>
          </a:prstGeom>
          <a:solidFill>
            <a:schemeClr val="tx1"/>
          </a:solidFill>
          <a:ln w="76200">
            <a:solidFill>
              <a:srgbClr val="003300"/>
            </a:solidFill>
            <a:miter lim="800000"/>
            <a:headEnd/>
            <a:tailEnd/>
          </a:ln>
          <a:effectLst>
            <a:glow>
              <a:schemeClr val="tx1"/>
            </a:glow>
          </a:effectLst>
          <a:scene3d>
            <a:camera prst="perspectiveLeft"/>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1.  the spoils </a:t>
            </a:r>
            <a:r>
              <a:rPr lang="en-US" sz="3200" b="1" dirty="0" smtClean="0">
                <a:solidFill>
                  <a:schemeClr val="bg1"/>
                </a:solidFill>
                <a:latin typeface="Times New Roman" pitchFamily="18" charset="0"/>
              </a:rPr>
              <a:t>system involved presidents </a:t>
            </a:r>
            <a:r>
              <a:rPr lang="en-US" sz="3200" b="1" dirty="0" smtClean="0">
                <a:solidFill>
                  <a:schemeClr val="bg1"/>
                </a:solidFill>
                <a:latin typeface="Times New Roman" pitchFamily="18" charset="0"/>
                <a:sym typeface="Wingdings" pitchFamily="2" charset="2"/>
              </a:rPr>
              <a:t>rewarding </a:t>
            </a:r>
            <a:r>
              <a:rPr lang="en-US" sz="3200" b="1" dirty="0">
                <a:solidFill>
                  <a:schemeClr val="bg1"/>
                </a:solidFill>
                <a:latin typeface="Times New Roman" pitchFamily="18" charset="0"/>
                <a:sym typeface="Wingdings" pitchFamily="2" charset="2"/>
              </a:rPr>
              <a:t>supporters with </a:t>
            </a:r>
            <a:r>
              <a:rPr lang="en-US" sz="3200" b="1" dirty="0" smtClean="0">
                <a:solidFill>
                  <a:schemeClr val="bg1"/>
                </a:solidFill>
                <a:latin typeface="Times New Roman" pitchFamily="18" charset="0"/>
                <a:sym typeface="Wingdings" pitchFamily="2" charset="2"/>
              </a:rPr>
              <a:t>government jobs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4204064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http://www.americaslibrary.gov/assets/aa/jackson/aa_jackson_subj_e.jpg"/>
          <p:cNvPicPr>
            <a:picLocks noChangeAspect="1" noChangeArrowheads="1"/>
          </p:cNvPicPr>
          <p:nvPr/>
        </p:nvPicPr>
        <p:blipFill>
          <a:blip r:embed="rId2">
            <a:extLst>
              <a:ext uri="{28A0092B-C50C-407E-A947-70E740481C1C}">
                <a14:useLocalDpi xmlns:a14="http://schemas.microsoft.com/office/drawing/2010/main" val="0"/>
              </a:ext>
            </a:extLst>
          </a:blip>
          <a:srcRect t="11098" b="4082"/>
          <a:stretch>
            <a:fillRect/>
          </a:stretch>
        </p:blipFill>
        <p:spPr bwMode="auto">
          <a:xfrm>
            <a:off x="3162300" y="1"/>
            <a:ext cx="59817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2"/>
          <p:cNvSpPr txBox="1">
            <a:spLocks noChangeArrowheads="1"/>
          </p:cNvSpPr>
          <p:nvPr/>
        </p:nvSpPr>
        <p:spPr bwMode="auto">
          <a:xfrm>
            <a:off x="1295400" y="5410200"/>
            <a:ext cx="65532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2.  Jackson believed </a:t>
            </a:r>
            <a:r>
              <a:rPr lang="en-US" sz="3200" b="1" dirty="0" smtClean="0">
                <a:solidFill>
                  <a:schemeClr val="bg1"/>
                </a:solidFill>
                <a:latin typeface="Times New Roman" pitchFamily="18" charset="0"/>
              </a:rPr>
              <a:t>that loyalty and new blood outweighed experience </a:t>
            </a:r>
            <a:endParaRPr lang="en-US" sz="3200" b="1" dirty="0">
              <a:solidFill>
                <a:schemeClr val="bg1"/>
              </a:solidFill>
              <a:latin typeface="Times New Roman" pitchFamily="18" charset="0"/>
            </a:endParaRPr>
          </a:p>
        </p:txBody>
      </p:sp>
      <p:sp>
        <p:nvSpPr>
          <p:cNvPr id="4" name="TextBox 3"/>
          <p:cNvSpPr txBox="1"/>
          <p:nvPr/>
        </p:nvSpPr>
        <p:spPr>
          <a:xfrm>
            <a:off x="304800" y="609600"/>
            <a:ext cx="4572000" cy="1846659"/>
          </a:xfrm>
          <a:prstGeom prst="rect">
            <a:avLst/>
          </a:prstGeom>
          <a:solidFill>
            <a:schemeClr val="tx1"/>
          </a:solidFill>
          <a:effectLst>
            <a:glow rad="88900">
              <a:schemeClr val="bg1"/>
            </a:glow>
          </a:effectLst>
          <a:scene3d>
            <a:camera prst="perspectiveRight"/>
            <a:lightRig rig="threePt" dir="t"/>
          </a:scene3d>
          <a:sp3d>
            <a:bevelT/>
          </a:sp3d>
        </p:spPr>
        <p:txBody>
          <a:bodyPr wrap="square" rtlCol="0">
            <a:spAutoFit/>
          </a:bodyPr>
          <a:lstStyle/>
          <a:p>
            <a:pPr algn="ctr"/>
            <a:r>
              <a:rPr lang="en-US" sz="3200" dirty="0" smtClean="0">
                <a:solidFill>
                  <a:schemeClr val="bg1"/>
                </a:solidFill>
                <a:latin typeface="Earth's Mightiest"/>
              </a:rPr>
              <a:t>The Spoils System is fair because it “would operate sometimes in </a:t>
            </a:r>
            <a:r>
              <a:rPr lang="en-US" sz="3200" dirty="0" err="1" smtClean="0">
                <a:solidFill>
                  <a:schemeClr val="bg1"/>
                </a:solidFill>
                <a:latin typeface="Earth's Mightiest"/>
              </a:rPr>
              <a:t>favour</a:t>
            </a:r>
            <a:r>
              <a:rPr lang="en-US" sz="3200" dirty="0" smtClean="0">
                <a:solidFill>
                  <a:schemeClr val="bg1"/>
                </a:solidFill>
                <a:latin typeface="Earth's Mightiest"/>
              </a:rPr>
              <a:t> of one party, and sometimes of another.”</a:t>
            </a:r>
          </a:p>
          <a:p>
            <a:pPr algn="r"/>
            <a:r>
              <a:rPr lang="en-US" dirty="0" smtClean="0">
                <a:solidFill>
                  <a:schemeClr val="bg1"/>
                </a:solidFill>
                <a:latin typeface="Agency FB" pitchFamily="34" charset="0"/>
              </a:rPr>
              <a:t>-Martin Van Buren</a:t>
            </a:r>
            <a:endParaRPr lang="en-US" sz="1600" dirty="0">
              <a:solidFill>
                <a:schemeClr val="bg1"/>
              </a:solidFill>
              <a:latin typeface="Agency FB" pitchFamily="34" charset="0"/>
            </a:endParaRPr>
          </a:p>
        </p:txBody>
      </p:sp>
    </p:spTree>
    <p:extLst>
      <p:ext uri="{BB962C8B-B14F-4D97-AF65-F5344CB8AC3E}">
        <p14:creationId xmlns:p14="http://schemas.microsoft.com/office/powerpoint/2010/main" val="717759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additive="base">
                                        <p:cTn id="7" dur="500" fill="hold"/>
                                        <p:tgtEl>
                                          <p:spTgt spid="81922"/>
                                        </p:tgtEl>
                                        <p:attrNameLst>
                                          <p:attrName>ppt_x</p:attrName>
                                        </p:attrNameLst>
                                      </p:cBhvr>
                                      <p:tavLst>
                                        <p:tav tm="0">
                                          <p:val>
                                            <p:strVal val="#ppt_x"/>
                                          </p:val>
                                        </p:tav>
                                        <p:tav tm="100000">
                                          <p:val>
                                            <p:strVal val="#ppt_x"/>
                                          </p:val>
                                        </p:tav>
                                      </p:tavLst>
                                    </p:anim>
                                    <p:anim calcmode="lin" valueType="num">
                                      <p:cBhvr additive="base">
                                        <p:cTn id="8" dur="500" fill="hold"/>
                                        <p:tgtEl>
                                          <p:spTgt spid="819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6" descr="http://www.apfn.org/images/Andrew-Jackson-1829-18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310188"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ext Box 2"/>
          <p:cNvSpPr txBox="1">
            <a:spLocks noChangeArrowheads="1"/>
          </p:cNvSpPr>
          <p:nvPr/>
        </p:nvSpPr>
        <p:spPr bwMode="auto">
          <a:xfrm>
            <a:off x="228600" y="5410200"/>
            <a:ext cx="8686800" cy="1077218"/>
          </a:xfrm>
          <a:prstGeom prst="rect">
            <a:avLst/>
          </a:prstGeom>
          <a:solidFill>
            <a:schemeClr val="tx1"/>
          </a:solidFill>
          <a:ln w="76200">
            <a:solidFill>
              <a:srgbClr val="003300"/>
            </a:solidFill>
            <a:miter lim="800000"/>
            <a:headEnd/>
            <a:tailEnd/>
          </a:ln>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3</a:t>
            </a:r>
            <a:r>
              <a:rPr lang="en-US" sz="3200" b="1" dirty="0" smtClean="0">
                <a:solidFill>
                  <a:schemeClr val="bg1"/>
                </a:solidFill>
                <a:latin typeface="Times New Roman" pitchFamily="18" charset="0"/>
              </a:rPr>
              <a:t>.  by rewarding loyalty over ability the spoils system sacrificed the effectiveness of government</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2465257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additive="base">
                                        <p:cTn id="7" dur="500" fill="hold"/>
                                        <p:tgtEl>
                                          <p:spTgt spid="86018"/>
                                        </p:tgtEl>
                                        <p:attrNameLst>
                                          <p:attrName>ppt_x</p:attrName>
                                        </p:attrNameLst>
                                      </p:cBhvr>
                                      <p:tavLst>
                                        <p:tav tm="0">
                                          <p:val>
                                            <p:strVal val="#ppt_x"/>
                                          </p:val>
                                        </p:tav>
                                        <p:tav tm="100000">
                                          <p:val>
                                            <p:strVal val="#ppt_x"/>
                                          </p:val>
                                        </p:tav>
                                      </p:tavLst>
                                    </p:anim>
                                    <p:anim calcmode="lin" valueType="num">
                                      <p:cBhvr additive="base">
                                        <p:cTn id="8" dur="500" fill="hold"/>
                                        <p:tgtEl>
                                          <p:spTgt spid="860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4.bp.blogspot.com/_uvm6ducznVM/TJTtsNHV2_I/AAAAAAAAAIQ/8wnG2ismZjk/s1600/andrew+jackson+by+thomas+sully+-+new+image+226-138_2painting_aj_20dollar_bill-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050" y="0"/>
            <a:ext cx="594195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4994" name="Text Box 2"/>
          <p:cNvSpPr txBox="1">
            <a:spLocks noChangeArrowheads="1"/>
          </p:cNvSpPr>
          <p:nvPr/>
        </p:nvSpPr>
        <p:spPr bwMode="auto">
          <a:xfrm>
            <a:off x="381000" y="5323582"/>
            <a:ext cx="83820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4.  Jackson threatened </a:t>
            </a:r>
            <a:r>
              <a:rPr lang="en-US" sz="3200" b="1" dirty="0">
                <a:solidFill>
                  <a:schemeClr val="bg1"/>
                </a:solidFill>
                <a:latin typeface="Times New Roman" pitchFamily="18" charset="0"/>
              </a:rPr>
              <a:t>to “wipe the slate clean” </a:t>
            </a:r>
            <a:r>
              <a:rPr lang="en-US" sz="3200" b="1" dirty="0" smtClean="0">
                <a:solidFill>
                  <a:schemeClr val="bg1"/>
                </a:solidFill>
                <a:latin typeface="Times New Roman" pitchFamily="18" charset="0"/>
              </a:rPr>
              <a:t> but only 20% </a:t>
            </a:r>
            <a:r>
              <a:rPr lang="en-US" sz="3200" b="1" dirty="0">
                <a:solidFill>
                  <a:schemeClr val="bg1"/>
                </a:solidFill>
                <a:latin typeface="Times New Roman" pitchFamily="18" charset="0"/>
              </a:rPr>
              <a:t>of federal employees </a:t>
            </a:r>
            <a:r>
              <a:rPr lang="en-US" sz="3200" b="1" dirty="0" smtClean="0">
                <a:solidFill>
                  <a:schemeClr val="bg1"/>
                </a:solidFill>
                <a:latin typeface="Times New Roman" pitchFamily="18" charset="0"/>
              </a:rPr>
              <a:t>were fired </a:t>
            </a:r>
            <a:endParaRPr lang="en-US" sz="3200" b="1" dirty="0">
              <a:solidFill>
                <a:schemeClr val="bg1"/>
              </a:solidFill>
              <a:latin typeface="Times New Roman" pitchFamily="18" charset="0"/>
            </a:endParaRPr>
          </a:p>
        </p:txBody>
      </p:sp>
      <p:sp>
        <p:nvSpPr>
          <p:cNvPr id="4" name="TextBox 3"/>
          <p:cNvSpPr txBox="1"/>
          <p:nvPr/>
        </p:nvSpPr>
        <p:spPr>
          <a:xfrm>
            <a:off x="373811" y="835325"/>
            <a:ext cx="3436189" cy="2031325"/>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800" dirty="0" smtClean="0">
                <a:solidFill>
                  <a:schemeClr val="bg1"/>
                </a:solidFill>
                <a:latin typeface="Earth's Mightiest"/>
              </a:rPr>
              <a:t>Public duties are “so plain and simple that men of intelligence may readily qualify themselves for their performance.”</a:t>
            </a:r>
          </a:p>
          <a:p>
            <a:pPr algn="r"/>
            <a:r>
              <a:rPr lang="en-US" sz="1400" dirty="0" smtClean="0">
                <a:solidFill>
                  <a:schemeClr val="bg1"/>
                </a:solidFill>
                <a:latin typeface="Agency FB" pitchFamily="34" charset="0"/>
              </a:rPr>
              <a:t>-Andrew Jackson</a:t>
            </a:r>
            <a:endParaRPr lang="en-US" sz="1200" dirty="0">
              <a:solidFill>
                <a:schemeClr val="bg1"/>
              </a:solidFill>
              <a:latin typeface="Agency FB" pitchFamily="34" charset="0"/>
            </a:endParaRPr>
          </a:p>
        </p:txBody>
      </p:sp>
    </p:spTree>
    <p:extLst>
      <p:ext uri="{BB962C8B-B14F-4D97-AF65-F5344CB8AC3E}">
        <p14:creationId xmlns:p14="http://schemas.microsoft.com/office/powerpoint/2010/main" val="509748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additive="base">
                                        <p:cTn id="7" dur="500" fill="hold"/>
                                        <p:tgtEl>
                                          <p:spTgt spid="84994"/>
                                        </p:tgtEl>
                                        <p:attrNameLst>
                                          <p:attrName>ppt_x</p:attrName>
                                        </p:attrNameLst>
                                      </p:cBhvr>
                                      <p:tavLst>
                                        <p:tav tm="0">
                                          <p:val>
                                            <p:strVal val="#ppt_x"/>
                                          </p:val>
                                        </p:tav>
                                        <p:tav tm="100000">
                                          <p:val>
                                            <p:strVal val="#ppt_x"/>
                                          </p:val>
                                        </p:tav>
                                      </p:tavLst>
                                    </p:anim>
                                    <p:anim calcmode="lin" valueType="num">
                                      <p:cBhvr additive="base">
                                        <p:cTn id="8" dur="500" fill="hold"/>
                                        <p:tgtEl>
                                          <p:spTgt spid="849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0" name="Picture 4" descr="http://www.svcc.edu/academics/classes/edlemap/gov163/Chapter15Bureaucracy/img015.gif"/>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676400" y="457200"/>
            <a:ext cx="5791200" cy="4343400"/>
          </a:xfrm>
          <a:prstGeom prst="rect">
            <a:avLst/>
          </a:prstGeom>
          <a:noFill/>
          <a:ln>
            <a:solidFill>
              <a:schemeClr val="tx1"/>
            </a:solidFill>
          </a:ln>
          <a:effectLst>
            <a:glow rad="228600">
              <a:schemeClr val="bg1"/>
            </a:glow>
            <a:reflection blurRad="6350" stA="50000" endA="295" endPos="92000" dist="101600" dir="5400000" sy="-100000" algn="bl" rotWithShape="0"/>
          </a:effectLst>
        </p:spPr>
      </p:pic>
      <p:sp>
        <p:nvSpPr>
          <p:cNvPr id="88066" name="Text Box 2"/>
          <p:cNvSpPr txBox="1">
            <a:spLocks noChangeArrowheads="1"/>
          </p:cNvSpPr>
          <p:nvPr/>
        </p:nvSpPr>
        <p:spPr bwMode="auto">
          <a:xfrm>
            <a:off x="609600" y="5410200"/>
            <a:ext cx="7924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5.  spoils </a:t>
            </a:r>
            <a:r>
              <a:rPr lang="en-US" sz="3200" b="1" dirty="0">
                <a:solidFill>
                  <a:schemeClr val="bg1"/>
                </a:solidFill>
                <a:latin typeface="Times New Roman" pitchFamily="18" charset="0"/>
              </a:rPr>
              <a:t>system </a:t>
            </a:r>
            <a:r>
              <a:rPr lang="en-US" sz="3200" b="1" dirty="0" smtClean="0">
                <a:solidFill>
                  <a:schemeClr val="bg1"/>
                </a:solidFill>
                <a:latin typeface="Times New Roman" pitchFamily="18" charset="0"/>
              </a:rPr>
              <a:t>remained until 1883 when Pendleton Act introduced civil service exams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5092891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80900"/>
                                        </p:tgtEl>
                                        <p:attrNameLst>
                                          <p:attrName>style.visibility</p:attrName>
                                        </p:attrNameLst>
                                      </p:cBhvr>
                                      <p:to>
                                        <p:strVal val="visible"/>
                                      </p:to>
                                    </p:set>
                                    <p:animEffect transition="in" filter="fade">
                                      <p:cBhvr>
                                        <p:cTn id="12" dur="2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allenbrinkley.com/DL/Toffee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7" cy="68579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828800" y="4814508"/>
            <a:ext cx="5486400" cy="1200329"/>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7200" dirty="0" smtClean="0">
                <a:solidFill>
                  <a:schemeClr val="bg1"/>
                </a:solidFill>
                <a:latin typeface="Earth's Mightiest" pitchFamily="2" charset="0"/>
              </a:rPr>
              <a:t>G. The Cabinet Crisis</a:t>
            </a:r>
            <a:endParaRPr lang="en-US" sz="7200" dirty="0">
              <a:solidFill>
                <a:schemeClr val="bg1"/>
              </a:solidFill>
              <a:latin typeface="Earth's Mightiest" pitchFamily="2" charset="0"/>
            </a:endParaRPr>
          </a:p>
        </p:txBody>
      </p:sp>
      <p:grpSp>
        <p:nvGrpSpPr>
          <p:cNvPr id="4" name="Group 3"/>
          <p:cNvGrpSpPr/>
          <p:nvPr/>
        </p:nvGrpSpPr>
        <p:grpSpPr>
          <a:xfrm>
            <a:off x="-228600" y="30480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6" name="TextBox 5"/>
            <p:cNvSpPr txBox="1"/>
            <p:nvPr/>
          </p:nvSpPr>
          <p:spPr>
            <a:xfrm rot="21421055">
              <a:off x="1478566" y="1294773"/>
              <a:ext cx="2667000" cy="15542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900" dirty="0" smtClean="0">
                  <a:solidFill>
                    <a:schemeClr val="bg1"/>
                  </a:solidFill>
                  <a:latin typeface="Earth's Mightiest" panose="020B0604020202020204"/>
                </a:rPr>
                <a:t>Jackson filled his Cabinet with men to whom he owed political debts, and as a result the executive department was riddled with petty in fighting and was largely inept.</a:t>
              </a:r>
              <a:endParaRPr lang="en-US" sz="1900" dirty="0">
                <a:solidFill>
                  <a:schemeClr val="bg1"/>
                </a:solidFill>
                <a:latin typeface="Earth's Mightiest" panose="020B0604020202020204"/>
              </a:endParaRPr>
            </a:p>
          </p:txBody>
        </p:sp>
      </p:grpSp>
    </p:spTree>
    <p:extLst>
      <p:ext uri="{BB962C8B-B14F-4D97-AF65-F5344CB8AC3E}">
        <p14:creationId xmlns:p14="http://schemas.microsoft.com/office/powerpoint/2010/main" val="24245332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 descr="http://www.apfn.org/images/Andrew-Jackson-1829-18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310188"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ext Box 2"/>
          <p:cNvSpPr txBox="1">
            <a:spLocks noChangeArrowheads="1"/>
          </p:cNvSpPr>
          <p:nvPr/>
        </p:nvSpPr>
        <p:spPr bwMode="auto">
          <a:xfrm>
            <a:off x="533400" y="5029200"/>
            <a:ext cx="8077200" cy="1569660"/>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2.  </a:t>
            </a:r>
            <a:r>
              <a:rPr lang="en-US" sz="3200" b="1" dirty="0" smtClean="0">
                <a:solidFill>
                  <a:schemeClr val="bg1"/>
                </a:solidFill>
                <a:latin typeface="Times New Roman" pitchFamily="18" charset="0"/>
              </a:rPr>
              <a:t>Jackson preferred advice of friends (“The Kitchen Cabinet”) and often discussed public opinion with </a:t>
            </a:r>
            <a:r>
              <a:rPr lang="en-US" sz="3200" b="1" dirty="0">
                <a:solidFill>
                  <a:schemeClr val="bg1"/>
                </a:solidFill>
                <a:latin typeface="Times New Roman" pitchFamily="18" charset="0"/>
              </a:rPr>
              <a:t>newspaper </a:t>
            </a:r>
            <a:r>
              <a:rPr lang="en-US" sz="3200" b="1" dirty="0" smtClean="0">
                <a:solidFill>
                  <a:schemeClr val="bg1"/>
                </a:solidFill>
                <a:latin typeface="Times New Roman" pitchFamily="18" charset="0"/>
              </a:rPr>
              <a:t>editors</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40715984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additive="base">
                                        <p:cTn id="7" dur="500" fill="hold"/>
                                        <p:tgtEl>
                                          <p:spTgt spid="91138"/>
                                        </p:tgtEl>
                                        <p:attrNameLst>
                                          <p:attrName>ppt_x</p:attrName>
                                        </p:attrNameLst>
                                      </p:cBhvr>
                                      <p:tavLst>
                                        <p:tav tm="0">
                                          <p:val>
                                            <p:strVal val="#ppt_x"/>
                                          </p:val>
                                        </p:tav>
                                        <p:tav tm="100000">
                                          <p:val>
                                            <p:strVal val="#ppt_x"/>
                                          </p:val>
                                        </p:tav>
                                      </p:tavLst>
                                    </p:anim>
                                    <p:anim calcmode="lin" valueType="num">
                                      <p:cBhvr additive="base">
                                        <p:cTn id="8" dur="500" fill="hold"/>
                                        <p:tgtEl>
                                          <p:spTgt spid="91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princeton.edu/~hos/h398/images/boott.jpg"/>
          <p:cNvPicPr>
            <a:picLocks noChangeAspect="1" noChangeArrowheads="1"/>
          </p:cNvPicPr>
          <p:nvPr/>
        </p:nvPicPr>
        <p:blipFill>
          <a:blip r:embed="rId2" cstate="print"/>
          <a:srcRect l="3305" t="3614" r="3339" b="6024"/>
          <a:stretch>
            <a:fillRect/>
          </a:stretch>
        </p:blipFill>
        <p:spPr bwMode="auto">
          <a:xfrm>
            <a:off x="0" y="0"/>
            <a:ext cx="9144000" cy="6069027"/>
          </a:xfrm>
          <a:prstGeom prst="rect">
            <a:avLst/>
          </a:prstGeom>
          <a:noFill/>
          <a:effectLst>
            <a:softEdge rad="63500"/>
          </a:effectLst>
        </p:spPr>
      </p:pic>
      <p:sp>
        <p:nvSpPr>
          <p:cNvPr id="41986" name="Text Box 2"/>
          <p:cNvSpPr txBox="1">
            <a:spLocks noChangeArrowheads="1"/>
          </p:cNvSpPr>
          <p:nvPr/>
        </p:nvSpPr>
        <p:spPr bwMode="auto">
          <a:xfrm>
            <a:off x="651013" y="5445204"/>
            <a:ext cx="7848600" cy="1107996"/>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6600" dirty="0" smtClean="0">
                <a:solidFill>
                  <a:schemeClr val="bg1"/>
                </a:solidFill>
                <a:latin typeface="Earth's Mightiest"/>
              </a:rPr>
              <a:t>H. The “</a:t>
            </a:r>
            <a:r>
              <a:rPr lang="en-US" sz="6600" dirty="0">
                <a:solidFill>
                  <a:schemeClr val="bg1"/>
                </a:solidFill>
                <a:latin typeface="Earth's Mightiest"/>
              </a:rPr>
              <a:t>Tariff </a:t>
            </a:r>
            <a:r>
              <a:rPr lang="en-US" sz="5400" dirty="0">
                <a:solidFill>
                  <a:schemeClr val="bg1"/>
                </a:solidFill>
                <a:latin typeface="Earth's Mightiest"/>
              </a:rPr>
              <a:t>of</a:t>
            </a:r>
            <a:r>
              <a:rPr lang="en-US" sz="6600" dirty="0">
                <a:solidFill>
                  <a:schemeClr val="bg1"/>
                </a:solidFill>
                <a:latin typeface="Earth's Mightiest"/>
              </a:rPr>
              <a:t> Abominations”</a:t>
            </a:r>
          </a:p>
        </p:txBody>
      </p:sp>
      <p:grpSp>
        <p:nvGrpSpPr>
          <p:cNvPr id="5" name="Group 4"/>
          <p:cNvGrpSpPr/>
          <p:nvPr/>
        </p:nvGrpSpPr>
        <p:grpSpPr>
          <a:xfrm>
            <a:off x="-76200" y="2286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7" name="TextBox 6"/>
            <p:cNvSpPr txBox="1"/>
            <p:nvPr/>
          </p:nvSpPr>
          <p:spPr>
            <a:xfrm rot="21421055">
              <a:off x="1478566" y="1287079"/>
              <a:ext cx="2667000"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smtClean="0">
                  <a:solidFill>
                    <a:schemeClr val="bg1"/>
                  </a:solidFill>
                  <a:latin typeface="Earth's Mightiest" panose="020B0604020202020204"/>
                </a:rPr>
                <a:t>Tariffs were beloved in the burgeoning industrial centers of the North and despised in the South.</a:t>
              </a:r>
              <a:endParaRPr lang="en-US" sz="2400" dirty="0">
                <a:solidFill>
                  <a:schemeClr val="bg1"/>
                </a:solidFill>
                <a:latin typeface="Earth's Mightiest" panose="020B0604020202020204"/>
              </a:endParaRPr>
            </a:p>
          </p:txBody>
        </p:sp>
      </p:grpSp>
    </p:spTree>
    <p:extLst>
      <p:ext uri="{BB962C8B-B14F-4D97-AF65-F5344CB8AC3E}">
        <p14:creationId xmlns:p14="http://schemas.microsoft.com/office/powerpoint/2010/main" val="40528598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alincolnlearning.us/woodendom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04" t="6137" b="1799"/>
          <a:stretch/>
        </p:blipFill>
        <p:spPr bwMode="auto">
          <a:xfrm>
            <a:off x="1"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3010" name="Text Box 2"/>
          <p:cNvSpPr txBox="1">
            <a:spLocks noChangeArrowheads="1"/>
          </p:cNvSpPr>
          <p:nvPr/>
        </p:nvSpPr>
        <p:spPr bwMode="auto">
          <a:xfrm>
            <a:off x="800100" y="5410200"/>
            <a:ext cx="7543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1.  (1824) Congress increased tariff from 23% to 37% (some wanted it even higher)</a:t>
            </a:r>
          </a:p>
        </p:txBody>
      </p:sp>
    </p:spTree>
    <p:extLst>
      <p:ext uri="{BB962C8B-B14F-4D97-AF65-F5344CB8AC3E}">
        <p14:creationId xmlns:p14="http://schemas.microsoft.com/office/powerpoint/2010/main" val="4682369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9"/>
          <p:cNvSpPr txBox="1">
            <a:spLocks noChangeArrowheads="1"/>
          </p:cNvSpPr>
          <p:nvPr/>
        </p:nvSpPr>
        <p:spPr bwMode="auto">
          <a:xfrm>
            <a:off x="457200" y="1295400"/>
            <a:ext cx="7850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r>
              <a:rPr lang="en-US" altLang="en-US" sz="2400" b="1" u="sng">
                <a:solidFill>
                  <a:srgbClr val="000000"/>
                </a:solidFill>
                <a:latin typeface="Verdana" pitchFamily="34" charset="0"/>
              </a:rPr>
              <a:t>Terms and People</a:t>
            </a:r>
            <a:r>
              <a:rPr lang="en-US" altLang="en-US" sz="2400" b="1">
                <a:solidFill>
                  <a:srgbClr val="000000"/>
                </a:solidFill>
                <a:latin typeface="Verdana" pitchFamily="34" charset="0"/>
              </a:rPr>
              <a:t> </a:t>
            </a:r>
            <a:r>
              <a:rPr lang="en-US" altLang="en-US" sz="1800">
                <a:solidFill>
                  <a:srgbClr val="000000"/>
                </a:solidFill>
                <a:latin typeface="Verdana" pitchFamily="34" charset="0"/>
              </a:rPr>
              <a:t>(continued)</a:t>
            </a:r>
            <a:r>
              <a:rPr lang="en-US" altLang="en-US" sz="2400" b="1">
                <a:solidFill>
                  <a:srgbClr val="000000"/>
                </a:solidFill>
                <a:latin typeface="Verdana" pitchFamily="34" charset="0"/>
              </a:rPr>
              <a:t> </a:t>
            </a:r>
          </a:p>
        </p:txBody>
      </p:sp>
      <p:sp>
        <p:nvSpPr>
          <p:cNvPr id="7171" name="Rectangle 13"/>
          <p:cNvSpPr>
            <a:spLocks noChangeArrowheads="1"/>
          </p:cNvSpPr>
          <p:nvPr/>
        </p:nvSpPr>
        <p:spPr bwMode="auto">
          <a:xfrm>
            <a:off x="914400" y="1981200"/>
            <a:ext cx="7620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40000"/>
              </a:spcAft>
              <a:buSzPct val="80000"/>
              <a:buFontTx/>
              <a:buChar char="•"/>
            </a:pPr>
            <a:r>
              <a:rPr lang="en-US" altLang="en-US" b="1">
                <a:solidFill>
                  <a:srgbClr val="FF0000"/>
                </a:solidFill>
                <a:latin typeface="Verdana" pitchFamily="34" charset="0"/>
              </a:rPr>
              <a:t>Underground Railroad</a:t>
            </a:r>
            <a:r>
              <a:rPr lang="en-US" altLang="en-US">
                <a:solidFill>
                  <a:srgbClr val="000000"/>
                </a:solidFill>
                <a:latin typeface="Verdana" pitchFamily="34" charset="0"/>
              </a:rPr>
              <a:t> </a:t>
            </a:r>
            <a:r>
              <a:rPr lang="en-US" altLang="en-US" b="1">
                <a:solidFill>
                  <a:srgbClr val="000000"/>
                </a:solidFill>
                <a:latin typeface="Verdana" pitchFamily="34" charset="0"/>
              </a:rPr>
              <a:t>–</a:t>
            </a:r>
            <a:r>
              <a:rPr lang="en-US" altLang="en-US">
                <a:solidFill>
                  <a:srgbClr val="000000"/>
                </a:solidFill>
                <a:latin typeface="Verdana" pitchFamily="34" charset="0"/>
              </a:rPr>
              <a:t> network of black and white abolitionists who aided slaves running away to the North or to Canada</a:t>
            </a:r>
          </a:p>
          <a:p>
            <a:pPr eaLnBrk="1" fontAlgn="base" hangingPunct="1">
              <a:spcBef>
                <a:spcPct val="0"/>
              </a:spcBef>
              <a:spcAft>
                <a:spcPct val="40000"/>
              </a:spcAft>
              <a:buSzPct val="80000"/>
              <a:buFontTx/>
              <a:buChar char="•"/>
            </a:pPr>
            <a:r>
              <a:rPr lang="en-US" altLang="en-US" b="1">
                <a:solidFill>
                  <a:srgbClr val="FF0000"/>
                </a:solidFill>
                <a:latin typeface="Verdana" pitchFamily="34" charset="0"/>
              </a:rPr>
              <a:t>Elizabeth Cady Stanton</a:t>
            </a:r>
            <a:r>
              <a:rPr lang="en-US" altLang="en-US">
                <a:solidFill>
                  <a:srgbClr val="000000"/>
                </a:solidFill>
                <a:latin typeface="Verdana" pitchFamily="34" charset="0"/>
              </a:rPr>
              <a:t> </a:t>
            </a:r>
            <a:r>
              <a:rPr lang="en-US" altLang="en-US" b="1">
                <a:solidFill>
                  <a:srgbClr val="000000"/>
                </a:solidFill>
                <a:latin typeface="Verdana" pitchFamily="34" charset="0"/>
              </a:rPr>
              <a:t>–</a:t>
            </a:r>
            <a:r>
              <a:rPr lang="en-US" altLang="en-US">
                <a:solidFill>
                  <a:srgbClr val="000000"/>
                </a:solidFill>
                <a:latin typeface="Verdana" pitchFamily="34" charset="0"/>
              </a:rPr>
              <a:t> suffrage advocate; organized the 1848 Seneca Falls Convention on women’s rights with Lucretia Mott</a:t>
            </a:r>
          </a:p>
          <a:p>
            <a:pPr eaLnBrk="1" fontAlgn="base" hangingPunct="1">
              <a:spcBef>
                <a:spcPct val="0"/>
              </a:spcBef>
              <a:spcAft>
                <a:spcPct val="40000"/>
              </a:spcAft>
              <a:buSzPct val="80000"/>
              <a:buFontTx/>
              <a:buChar char="•"/>
            </a:pPr>
            <a:r>
              <a:rPr lang="en-US" altLang="en-US" b="1">
                <a:solidFill>
                  <a:srgbClr val="FF0000"/>
                </a:solidFill>
                <a:latin typeface="Verdana" pitchFamily="34" charset="0"/>
              </a:rPr>
              <a:t>Susan B. Anthony</a:t>
            </a:r>
            <a:r>
              <a:rPr lang="en-US" altLang="en-US">
                <a:solidFill>
                  <a:srgbClr val="000000"/>
                </a:solidFill>
                <a:latin typeface="Verdana" pitchFamily="34" charset="0"/>
              </a:rPr>
              <a:t> </a:t>
            </a:r>
            <a:r>
              <a:rPr lang="en-US" altLang="en-US" b="1">
                <a:solidFill>
                  <a:srgbClr val="000000"/>
                </a:solidFill>
                <a:latin typeface="Verdana" pitchFamily="34" charset="0"/>
              </a:rPr>
              <a:t>–</a:t>
            </a:r>
            <a:r>
              <a:rPr lang="en-US" altLang="en-US">
                <a:solidFill>
                  <a:srgbClr val="000000"/>
                </a:solidFill>
                <a:latin typeface="Verdana" pitchFamily="34" charset="0"/>
              </a:rPr>
              <a:t> suffrage and women’s rights advocate and activist</a:t>
            </a:r>
          </a:p>
          <a:p>
            <a:pPr eaLnBrk="1" fontAlgn="base" hangingPunct="1">
              <a:spcBef>
                <a:spcPct val="0"/>
              </a:spcBef>
              <a:spcAft>
                <a:spcPct val="40000"/>
              </a:spcAft>
              <a:buSzPct val="80000"/>
              <a:buFontTx/>
              <a:buChar char="•"/>
            </a:pPr>
            <a:r>
              <a:rPr lang="en-US" altLang="en-US" b="1">
                <a:solidFill>
                  <a:srgbClr val="FF0000"/>
                </a:solidFill>
                <a:latin typeface="Verdana" pitchFamily="34" charset="0"/>
              </a:rPr>
              <a:t>Manifest Destiny</a:t>
            </a:r>
            <a:r>
              <a:rPr lang="en-US" altLang="en-US">
                <a:solidFill>
                  <a:srgbClr val="000000"/>
                </a:solidFill>
                <a:latin typeface="Verdana" pitchFamily="34" charset="0"/>
              </a:rPr>
              <a:t> </a:t>
            </a:r>
            <a:r>
              <a:rPr lang="en-US" altLang="en-US" b="1">
                <a:solidFill>
                  <a:srgbClr val="000000"/>
                </a:solidFill>
                <a:latin typeface="Verdana" pitchFamily="34" charset="0"/>
              </a:rPr>
              <a:t>–</a:t>
            </a:r>
            <a:r>
              <a:rPr lang="en-US" altLang="en-US">
                <a:solidFill>
                  <a:srgbClr val="000000"/>
                </a:solidFill>
                <a:latin typeface="Verdana" pitchFamily="34" charset="0"/>
              </a:rPr>
              <a:t> 19th century doctrine that westward expansion of the U.S. was not only inevitable but a God-given right</a:t>
            </a:r>
          </a:p>
        </p:txBody>
      </p:sp>
    </p:spTree>
    <p:extLst>
      <p:ext uri="{BB962C8B-B14F-4D97-AF65-F5344CB8AC3E}">
        <p14:creationId xmlns:p14="http://schemas.microsoft.com/office/powerpoint/2010/main" val="6675384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alincolnlearning.us/woodendom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04" t="6137" b="1799"/>
          <a:stretch/>
        </p:blipFill>
        <p:spPr bwMode="auto">
          <a:xfrm>
            <a:off x="1"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4034" name="Text Box 2"/>
          <p:cNvSpPr txBox="1">
            <a:spLocks noChangeArrowheads="1"/>
          </p:cNvSpPr>
          <p:nvPr/>
        </p:nvSpPr>
        <p:spPr bwMode="auto">
          <a:xfrm>
            <a:off x="685800" y="5486400"/>
            <a:ext cx="7772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2.  </a:t>
            </a:r>
            <a:r>
              <a:rPr lang="en-US" sz="3200" b="1" dirty="0" smtClean="0">
                <a:solidFill>
                  <a:schemeClr val="bg1"/>
                </a:solidFill>
                <a:latin typeface="Times New Roman" pitchFamily="18" charset="0"/>
              </a:rPr>
              <a:t>with </a:t>
            </a:r>
            <a:r>
              <a:rPr lang="en-US" sz="3200" b="1" dirty="0">
                <a:solidFill>
                  <a:schemeClr val="bg1"/>
                </a:solidFill>
                <a:latin typeface="Times New Roman" pitchFamily="18" charset="0"/>
              </a:rPr>
              <a:t>Tariff of </a:t>
            </a:r>
            <a:r>
              <a:rPr lang="en-US" sz="3200" b="1" dirty="0" smtClean="0">
                <a:solidFill>
                  <a:schemeClr val="bg1"/>
                </a:solidFill>
                <a:latin typeface="Times New Roman" pitchFamily="18" charset="0"/>
              </a:rPr>
              <a:t>1828 Jackson’s supporters in Congress tried </a:t>
            </a:r>
            <a:r>
              <a:rPr lang="en-US" sz="3200" b="1" dirty="0">
                <a:solidFill>
                  <a:schemeClr val="bg1"/>
                </a:solidFill>
                <a:latin typeface="Times New Roman" pitchFamily="18" charset="0"/>
              </a:rPr>
              <a:t>to </a:t>
            </a:r>
            <a:r>
              <a:rPr lang="en-US" sz="3200" b="1" dirty="0" smtClean="0">
                <a:solidFill>
                  <a:schemeClr val="bg1"/>
                </a:solidFill>
                <a:latin typeface="Times New Roman" pitchFamily="18" charset="0"/>
              </a:rPr>
              <a:t>raise tariffs to </a:t>
            </a:r>
            <a:r>
              <a:rPr lang="en-US" sz="3200" b="1" dirty="0">
                <a:solidFill>
                  <a:schemeClr val="bg1"/>
                </a:solidFill>
                <a:latin typeface="Times New Roman" pitchFamily="18" charset="0"/>
              </a:rPr>
              <a:t>45%</a:t>
            </a:r>
          </a:p>
        </p:txBody>
      </p:sp>
      <p:sp>
        <p:nvSpPr>
          <p:cNvPr id="4" name="TextBox 3"/>
          <p:cNvSpPr txBox="1"/>
          <p:nvPr/>
        </p:nvSpPr>
        <p:spPr>
          <a:xfrm>
            <a:off x="381000" y="370582"/>
            <a:ext cx="5029200" cy="1077218"/>
          </a:xfrm>
          <a:prstGeom prst="rect">
            <a:avLst/>
          </a:prstGeom>
          <a:noFill/>
          <a:effectLst>
            <a:glow rad="228600">
              <a:schemeClr val="accent2">
                <a:satMod val="175000"/>
                <a:alpha val="40000"/>
              </a:schemeClr>
            </a:glow>
          </a:effectLst>
        </p:spPr>
        <p:txBody>
          <a:bodyPr wrap="square">
            <a:spAutoFit/>
            <a:scene3d>
              <a:camera prst="orthographicFront"/>
              <a:lightRig rig="threePt" dir="t"/>
            </a:scene3d>
            <a:sp3d extrusionH="57150">
              <a:bevelT w="38100" h="38100"/>
            </a:sp3d>
          </a:bodyPr>
          <a:lstStyle/>
          <a:p>
            <a:pPr algn="ctr">
              <a:defRPr/>
            </a:pPr>
            <a:r>
              <a:rPr lang="en-US" sz="3200" dirty="0">
                <a:effectLst>
                  <a:glow rad="127000">
                    <a:schemeClr val="bg1"/>
                  </a:glow>
                </a:effectLst>
                <a:latin typeface="Cooper Black" pitchFamily="18" charset="0"/>
              </a:rPr>
              <a:t>The highest tariff in U.S. peacetime </a:t>
            </a:r>
            <a:r>
              <a:rPr lang="en-US" sz="3200" dirty="0" smtClean="0">
                <a:effectLst>
                  <a:glow rad="127000">
                    <a:schemeClr val="bg1"/>
                  </a:glow>
                </a:effectLst>
                <a:latin typeface="Cooper Black" pitchFamily="18" charset="0"/>
              </a:rPr>
              <a:t>history!</a:t>
            </a:r>
            <a:endParaRPr lang="en-US" sz="3200" b="1" dirty="0">
              <a:effectLst>
                <a:glow rad="127000">
                  <a:schemeClr val="bg1"/>
                </a:glow>
              </a:effectLst>
              <a:latin typeface="Cooper Black" pitchFamily="18" charset="0"/>
            </a:endParaRPr>
          </a:p>
        </p:txBody>
      </p:sp>
    </p:spTree>
    <p:extLst>
      <p:ext uri="{BB962C8B-B14F-4D97-AF65-F5344CB8AC3E}">
        <p14:creationId xmlns:p14="http://schemas.microsoft.com/office/powerpoint/2010/main" val="31866351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3"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www.wchsmuseum.org/wp-content/uploads/032608-018.jpg"/>
          <p:cNvPicPr>
            <a:picLocks noChangeAspect="1" noChangeArrowheads="1"/>
          </p:cNvPicPr>
          <p:nvPr/>
        </p:nvPicPr>
        <p:blipFill>
          <a:blip r:embed="rId2">
            <a:extLst>
              <a:ext uri="{28A0092B-C50C-407E-A947-70E740481C1C}">
                <a14:useLocalDpi xmlns:a14="http://schemas.microsoft.com/office/drawing/2010/main" val="0"/>
              </a:ext>
            </a:extLst>
          </a:blip>
          <a:srcRect b="6931"/>
          <a:stretch>
            <a:fillRect/>
          </a:stretch>
        </p:blipFill>
        <p:spPr bwMode="auto">
          <a:xfrm>
            <a:off x="0" y="0"/>
            <a:ext cx="9144000" cy="57308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 Box 2"/>
          <p:cNvSpPr txBox="1">
            <a:spLocks noChangeArrowheads="1"/>
          </p:cNvSpPr>
          <p:nvPr/>
        </p:nvSpPr>
        <p:spPr bwMode="auto">
          <a:xfrm>
            <a:off x="1143000" y="5562600"/>
            <a:ext cx="68580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4.  </a:t>
            </a:r>
            <a:r>
              <a:rPr lang="en-US" sz="3200" b="1" dirty="0">
                <a:solidFill>
                  <a:schemeClr val="bg1"/>
                </a:solidFill>
                <a:latin typeface="Times New Roman" pitchFamily="18" charset="0"/>
              </a:rPr>
              <a:t>New Englanders </a:t>
            </a:r>
            <a:r>
              <a:rPr lang="en-US" sz="3200" b="1" dirty="0" smtClean="0">
                <a:solidFill>
                  <a:schemeClr val="bg1"/>
                </a:solidFill>
                <a:latin typeface="Times New Roman" pitchFamily="18" charset="0"/>
              </a:rPr>
              <a:t>actually embraced higher tariff and passed the bill</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1219683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additive="base">
                                        <p:cTn id="7" dur="500" fill="hold"/>
                                        <p:tgtEl>
                                          <p:spTgt spid="46082"/>
                                        </p:tgtEl>
                                        <p:attrNameLst>
                                          <p:attrName>ppt_x</p:attrName>
                                        </p:attrNameLst>
                                      </p:cBhvr>
                                      <p:tavLst>
                                        <p:tav tm="0">
                                          <p:val>
                                            <p:strVal val="#ppt_x"/>
                                          </p:val>
                                        </p:tav>
                                        <p:tav tm="100000">
                                          <p:val>
                                            <p:strVal val="#ppt_x"/>
                                          </p:val>
                                        </p:tav>
                                      </p:tavLst>
                                    </p:anim>
                                    <p:anim calcmode="lin" valueType="num">
                                      <p:cBhvr additive="base">
                                        <p:cTn id="8"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www.lewrockwell.com/orig6/project-gutenberg.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 Box 2"/>
          <p:cNvSpPr txBox="1">
            <a:spLocks noChangeArrowheads="1"/>
          </p:cNvSpPr>
          <p:nvPr/>
        </p:nvSpPr>
        <p:spPr bwMode="auto">
          <a:xfrm>
            <a:off x="2057401" y="5552182"/>
            <a:ext cx="5333999"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5.  </a:t>
            </a:r>
            <a:r>
              <a:rPr lang="en-US" sz="3200" b="1" dirty="0">
                <a:solidFill>
                  <a:schemeClr val="bg1"/>
                </a:solidFill>
                <a:latin typeface="Times New Roman" pitchFamily="18" charset="0"/>
              </a:rPr>
              <a:t>Southerners </a:t>
            </a:r>
            <a:r>
              <a:rPr lang="en-US" sz="3200" b="1" dirty="0" smtClean="0">
                <a:solidFill>
                  <a:schemeClr val="bg1"/>
                </a:solidFill>
                <a:latin typeface="Times New Roman" pitchFamily="18" charset="0"/>
              </a:rPr>
              <a:t>called </a:t>
            </a:r>
            <a:r>
              <a:rPr lang="en-US" sz="3200" b="1" dirty="0">
                <a:solidFill>
                  <a:schemeClr val="bg1"/>
                </a:solidFill>
                <a:latin typeface="Times New Roman" pitchFamily="18" charset="0"/>
              </a:rPr>
              <a:t>the law </a:t>
            </a:r>
            <a:r>
              <a:rPr lang="en-US" sz="3200" b="1" dirty="0" smtClean="0">
                <a:solidFill>
                  <a:schemeClr val="bg1"/>
                </a:solidFill>
                <a:latin typeface="Times New Roman" pitchFamily="18" charset="0"/>
              </a:rPr>
              <a:t>the </a:t>
            </a:r>
            <a:r>
              <a:rPr lang="en-US" sz="3200" b="1" dirty="0">
                <a:solidFill>
                  <a:schemeClr val="bg1"/>
                </a:solidFill>
                <a:latin typeface="Times New Roman" pitchFamily="18" charset="0"/>
              </a:rPr>
              <a:t>“Tariff of Abominations”</a:t>
            </a:r>
          </a:p>
        </p:txBody>
      </p:sp>
      <p:sp>
        <p:nvSpPr>
          <p:cNvPr id="4" name="TextBox 3"/>
          <p:cNvSpPr txBox="1"/>
          <p:nvPr/>
        </p:nvSpPr>
        <p:spPr>
          <a:xfrm>
            <a:off x="2209800" y="381000"/>
            <a:ext cx="5105400" cy="1323439"/>
          </a:xfrm>
          <a:prstGeom prst="rect">
            <a:avLst/>
          </a:prstGeom>
          <a:solidFill>
            <a:schemeClr val="tx1"/>
          </a:solidFill>
          <a:effectLst>
            <a:glow rad="101600">
              <a:schemeClr val="bg1"/>
            </a:glow>
          </a:effectLst>
          <a:scene3d>
            <a:camera prst="orthographicFront"/>
            <a:lightRig rig="threePt" dir="t"/>
          </a:scene3d>
          <a:sp3d>
            <a:bevelT/>
          </a:sp3d>
        </p:spPr>
        <p:txBody>
          <a:bodyPr wrap="square">
            <a:spAutoFit/>
          </a:bodyPr>
          <a:lstStyle/>
          <a:p>
            <a:pPr algn="ctr">
              <a:defRPr/>
            </a:pPr>
            <a:r>
              <a:rPr lang="en-US" sz="4000" dirty="0">
                <a:effectLst>
                  <a:glow rad="127000">
                    <a:schemeClr val="bg1"/>
                  </a:glow>
                </a:effectLst>
                <a:latin typeface="Earth's Mightiest" pitchFamily="2" charset="0"/>
              </a:rPr>
              <a:t>It is “unconstitutional, unwise, unjust, unequal, and oppressive.”</a:t>
            </a:r>
          </a:p>
        </p:txBody>
      </p:sp>
    </p:spTree>
    <p:extLst>
      <p:ext uri="{BB962C8B-B14F-4D97-AF65-F5344CB8AC3E}">
        <p14:creationId xmlns:p14="http://schemas.microsoft.com/office/powerpoint/2010/main" val="910446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90"/>
                                          </p:val>
                                        </p:tav>
                                        <p:tav tm="100000">
                                          <p:val>
                                            <p:fltVal val="0"/>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ighered.mcgraw-hill.com/sites/dl/premium/0073385492/instructor/664083/bri85492_080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0"/>
            <a:ext cx="9144000" cy="5919450"/>
          </a:xfrm>
          <a:prstGeom prst="rect">
            <a:avLst/>
          </a:prstGeom>
          <a:noFill/>
          <a:effectLst>
            <a:softEdge rad="63500"/>
          </a:effectLst>
        </p:spPr>
      </p:pic>
      <p:sp>
        <p:nvSpPr>
          <p:cNvPr id="50178" name="Text Box 2"/>
          <p:cNvSpPr txBox="1">
            <a:spLocks noChangeArrowheads="1"/>
          </p:cNvSpPr>
          <p:nvPr/>
        </p:nvSpPr>
        <p:spPr bwMode="auto">
          <a:xfrm>
            <a:off x="914400" y="5552182"/>
            <a:ext cx="73152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6.  </a:t>
            </a:r>
            <a:r>
              <a:rPr lang="en-US" sz="3200" b="1" dirty="0">
                <a:solidFill>
                  <a:schemeClr val="bg1"/>
                </a:solidFill>
                <a:latin typeface="Times New Roman" pitchFamily="18" charset="0"/>
              </a:rPr>
              <a:t>the South </a:t>
            </a:r>
            <a:r>
              <a:rPr lang="en-US" sz="3200" b="1" dirty="0" smtClean="0">
                <a:solidFill>
                  <a:schemeClr val="bg1"/>
                </a:solidFill>
                <a:latin typeface="Times New Roman" pitchFamily="18" charset="0"/>
              </a:rPr>
              <a:t>felt government favored the North (first the tariff…then slavery?)</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1374885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500" fill="hold"/>
                                        <p:tgtEl>
                                          <p:spTgt spid="50178"/>
                                        </p:tgtEl>
                                        <p:attrNameLst>
                                          <p:attrName>ppt_x</p:attrName>
                                        </p:attrNameLst>
                                      </p:cBhvr>
                                      <p:tavLst>
                                        <p:tav tm="0">
                                          <p:val>
                                            <p:strVal val="#ppt_x"/>
                                          </p:val>
                                        </p:tav>
                                        <p:tav tm="100000">
                                          <p:val>
                                            <p:strVal val="#ppt_x"/>
                                          </p:val>
                                        </p:tav>
                                      </p:tavLst>
                                    </p:anim>
                                    <p:anim calcmode="lin" valueType="num">
                                      <p:cBhvr additive="base">
                                        <p:cTn id="8" dur="500" fill="hold"/>
                                        <p:tgtEl>
                                          <p:spTgt spid="50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919663" y="4094163"/>
            <a:ext cx="3124200" cy="1392237"/>
            <a:chOff x="3072" y="2579"/>
            <a:chExt cx="1968" cy="877"/>
          </a:xfrm>
        </p:grpSpPr>
        <p:sp>
          <p:nvSpPr>
            <p:cNvPr id="94211" name="Rectangle 3"/>
            <p:cNvSpPr>
              <a:spLocks noChangeArrowheads="1"/>
            </p:cNvSpPr>
            <p:nvPr/>
          </p:nvSpPr>
          <p:spPr bwMode="auto">
            <a:xfrm>
              <a:off x="3072" y="2579"/>
              <a:ext cx="1968" cy="877"/>
            </a:xfrm>
            <a:prstGeom prst="rect">
              <a:avLst/>
            </a:prstGeom>
            <a:gradFill rotWithShape="1">
              <a:gsLst>
                <a:gs pos="0">
                  <a:schemeClr val="bg1"/>
                </a:gs>
                <a:gs pos="100000">
                  <a:srgbClr val="FED273"/>
                </a:gs>
              </a:gsLst>
              <a:lin ang="5400000" scaled="1"/>
            </a:gradFill>
            <a:ln w="12700">
              <a:solidFill>
                <a:srgbClr val="666699"/>
              </a:solidFill>
              <a:miter lim="800000"/>
              <a:headEnd/>
              <a:tailEnd/>
            </a:ln>
            <a:effectLst>
              <a:outerShdw dist="53882" dir="2700000" algn="ctr" rotWithShape="0">
                <a:schemeClr val="bg2">
                  <a:alpha val="50000"/>
                </a:schemeClr>
              </a:outerShdw>
            </a:effectLst>
          </p:spPr>
          <p:txBody>
            <a:bodyPr wrap="none" anchor="ctr"/>
            <a:lstStyle/>
            <a:p>
              <a:pPr algn="ctr" fontAlgn="base">
                <a:spcBef>
                  <a:spcPct val="0"/>
                </a:spcBef>
                <a:spcAft>
                  <a:spcPct val="0"/>
                </a:spcAft>
                <a:defRPr/>
              </a:pPr>
              <a:endParaRPr lang="en-US" sz="2200">
                <a:solidFill>
                  <a:srgbClr val="000000"/>
                </a:solidFill>
                <a:latin typeface="Verdana" pitchFamily="34" charset="0"/>
              </a:endParaRPr>
            </a:p>
          </p:txBody>
        </p:sp>
        <p:sp>
          <p:nvSpPr>
            <p:cNvPr id="13324" name="Text Box 21"/>
            <p:cNvSpPr txBox="1">
              <a:spLocks noChangeArrowheads="1"/>
            </p:cNvSpPr>
            <p:nvPr/>
          </p:nvSpPr>
          <p:spPr bwMode="auto">
            <a:xfrm>
              <a:off x="3120" y="2653"/>
              <a:ext cx="187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0"/>
                </a:spcBef>
                <a:spcAft>
                  <a:spcPct val="0"/>
                </a:spcAft>
              </a:pPr>
              <a:r>
                <a:rPr lang="en-US" altLang="en-US" dirty="0">
                  <a:solidFill>
                    <a:srgbClr val="000000"/>
                  </a:solidFill>
                  <a:latin typeface="Verdana" pitchFamily="34" charset="0"/>
                  <a:cs typeface="Arial" charset="0"/>
                </a:rPr>
                <a:t>However, Congress also </a:t>
              </a:r>
              <a:r>
                <a:rPr lang="en-US" altLang="en-US" dirty="0">
                  <a:solidFill>
                    <a:srgbClr val="0033CC"/>
                  </a:solidFill>
                  <a:latin typeface="Verdana" pitchFamily="34" charset="0"/>
                  <a:cs typeface="Arial" charset="0"/>
                </a:rPr>
                <a:t>lowered the tariff.</a:t>
              </a:r>
            </a:p>
          </p:txBody>
        </p:sp>
      </p:grpSp>
      <p:sp>
        <p:nvSpPr>
          <p:cNvPr id="94213" name="AutoShape 5"/>
          <p:cNvSpPr>
            <a:spLocks noChangeArrowheads="1"/>
          </p:cNvSpPr>
          <p:nvPr/>
        </p:nvSpPr>
        <p:spPr bwMode="auto">
          <a:xfrm rot="16200000">
            <a:off x="4119563" y="4433888"/>
            <a:ext cx="914400" cy="990600"/>
          </a:xfrm>
          <a:prstGeom prst="downArrow">
            <a:avLst>
              <a:gd name="adj1" fmla="val 49741"/>
              <a:gd name="adj2" fmla="val 34205"/>
            </a:avLst>
          </a:prstGeom>
          <a:gradFill rotWithShape="1">
            <a:gsLst>
              <a:gs pos="0">
                <a:srgbClr val="83D7E5"/>
              </a:gs>
              <a:gs pos="100000">
                <a:srgbClr val="FED273"/>
              </a:gs>
            </a:gsLst>
            <a:lin ang="5400000" scaled="1"/>
          </a:gradFill>
          <a:ln w="9525">
            <a:solidFill>
              <a:srgbClr val="666699"/>
            </a:solidFill>
            <a:miter lim="800000"/>
            <a:headEnd/>
            <a:tailEnd/>
          </a:ln>
          <a:effectLst>
            <a:outerShdw dist="45791" dir="2021404" algn="ctr" rotWithShape="0">
              <a:schemeClr val="bg2">
                <a:alpha val="50000"/>
              </a:schemeClr>
            </a:outerShdw>
          </a:effectLst>
        </p:spPr>
        <p:txBody>
          <a:bodyPr vert="eaVert" wrap="none" anchor="ctr"/>
          <a:lstStyle/>
          <a:p>
            <a:pPr fontAlgn="base">
              <a:spcBef>
                <a:spcPct val="0"/>
              </a:spcBef>
              <a:spcAft>
                <a:spcPct val="0"/>
              </a:spcAft>
              <a:defRPr/>
            </a:pPr>
            <a:endParaRPr lang="en-US" sz="2200">
              <a:solidFill>
                <a:srgbClr val="000000"/>
              </a:solidFill>
            </a:endParaRPr>
          </a:p>
        </p:txBody>
      </p:sp>
      <p:grpSp>
        <p:nvGrpSpPr>
          <p:cNvPr id="13316" name="Group 6"/>
          <p:cNvGrpSpPr>
            <a:grpSpLocks/>
          </p:cNvGrpSpPr>
          <p:nvPr/>
        </p:nvGrpSpPr>
        <p:grpSpPr bwMode="auto">
          <a:xfrm>
            <a:off x="1109663" y="3657600"/>
            <a:ext cx="3124200" cy="2336800"/>
            <a:chOff x="672" y="2579"/>
            <a:chExt cx="1968" cy="877"/>
          </a:xfrm>
        </p:grpSpPr>
        <p:sp>
          <p:nvSpPr>
            <p:cNvPr id="94215" name="Rectangle 7"/>
            <p:cNvSpPr>
              <a:spLocks noChangeArrowheads="1"/>
            </p:cNvSpPr>
            <p:nvPr/>
          </p:nvSpPr>
          <p:spPr bwMode="auto">
            <a:xfrm>
              <a:off x="672" y="2579"/>
              <a:ext cx="1968" cy="877"/>
            </a:xfrm>
            <a:prstGeom prst="rect">
              <a:avLst/>
            </a:prstGeom>
            <a:gradFill rotWithShape="1">
              <a:gsLst>
                <a:gs pos="0">
                  <a:schemeClr val="bg1"/>
                </a:gs>
                <a:gs pos="100000">
                  <a:srgbClr val="83D7E5"/>
                </a:gs>
              </a:gsLst>
              <a:lin ang="5400000" scaled="1"/>
            </a:gradFill>
            <a:ln w="12700">
              <a:solidFill>
                <a:srgbClr val="666699"/>
              </a:solidFill>
              <a:miter lim="800000"/>
              <a:headEnd/>
              <a:tailEnd/>
            </a:ln>
            <a:effectLst>
              <a:outerShdw dist="53882" dir="2700000" algn="ctr" rotWithShape="0">
                <a:schemeClr val="bg2">
                  <a:alpha val="50000"/>
                </a:schemeClr>
              </a:outerShdw>
            </a:effectLst>
          </p:spPr>
          <p:txBody>
            <a:bodyPr wrap="none" anchor="ctr"/>
            <a:lstStyle/>
            <a:p>
              <a:pPr algn="ctr" fontAlgn="base">
                <a:spcBef>
                  <a:spcPct val="0"/>
                </a:spcBef>
                <a:spcAft>
                  <a:spcPct val="0"/>
                </a:spcAft>
                <a:defRPr/>
              </a:pPr>
              <a:endParaRPr lang="en-US" sz="2200">
                <a:solidFill>
                  <a:srgbClr val="000000"/>
                </a:solidFill>
                <a:latin typeface="Verdana" pitchFamily="34" charset="0"/>
              </a:endParaRPr>
            </a:p>
          </p:txBody>
        </p:sp>
        <p:sp>
          <p:nvSpPr>
            <p:cNvPr id="13322" name="Text Box 21"/>
            <p:cNvSpPr txBox="1">
              <a:spLocks noChangeArrowheads="1"/>
            </p:cNvSpPr>
            <p:nvPr/>
          </p:nvSpPr>
          <p:spPr bwMode="auto">
            <a:xfrm>
              <a:off x="729" y="2640"/>
              <a:ext cx="1863"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0"/>
                </a:spcBef>
                <a:spcAft>
                  <a:spcPts val="2200"/>
                </a:spcAft>
              </a:pPr>
              <a:r>
                <a:rPr lang="en-US" altLang="en-US" dirty="0">
                  <a:solidFill>
                    <a:srgbClr val="000000"/>
                  </a:solidFill>
                  <a:latin typeface="Verdana" pitchFamily="34" charset="0"/>
                </a:rPr>
                <a:t>Congress granted Jackson the authority </a:t>
              </a:r>
              <a:r>
                <a:rPr lang="en-US" altLang="en-US" dirty="0">
                  <a:solidFill>
                    <a:srgbClr val="0033CC"/>
                  </a:solidFill>
                  <a:latin typeface="Verdana" pitchFamily="34" charset="0"/>
                </a:rPr>
                <a:t>to use troops</a:t>
              </a:r>
              <a:r>
                <a:rPr lang="en-US" altLang="en-US" dirty="0">
                  <a:solidFill>
                    <a:srgbClr val="000000"/>
                  </a:solidFill>
                  <a:latin typeface="Verdana" pitchFamily="34" charset="0"/>
                </a:rPr>
                <a:t> to put down this challenge to federal authority.</a:t>
              </a:r>
            </a:p>
          </p:txBody>
        </p:sp>
      </p:grpSp>
      <p:sp>
        <p:nvSpPr>
          <p:cNvPr id="94217" name="AutoShape 9"/>
          <p:cNvSpPr>
            <a:spLocks noChangeArrowheads="1"/>
          </p:cNvSpPr>
          <p:nvPr/>
        </p:nvSpPr>
        <p:spPr bwMode="auto">
          <a:xfrm>
            <a:off x="2090738" y="2514600"/>
            <a:ext cx="914400" cy="1295400"/>
          </a:xfrm>
          <a:prstGeom prst="downArrow">
            <a:avLst>
              <a:gd name="adj1" fmla="val 50000"/>
              <a:gd name="adj2" fmla="val 35417"/>
            </a:avLst>
          </a:prstGeom>
          <a:gradFill rotWithShape="1">
            <a:gsLst>
              <a:gs pos="0">
                <a:srgbClr val="C9C9FF"/>
              </a:gs>
              <a:gs pos="100000">
                <a:srgbClr val="83D7E5"/>
              </a:gs>
            </a:gsLst>
            <a:lin ang="5400000" scaled="1"/>
          </a:gradFill>
          <a:ln w="9525">
            <a:solidFill>
              <a:srgbClr val="666699"/>
            </a:solidFill>
            <a:miter lim="800000"/>
            <a:headEnd/>
            <a:tailEnd/>
          </a:ln>
          <a:effectLst>
            <a:outerShdw dist="53882" dir="2700000" algn="ctr" rotWithShape="0">
              <a:schemeClr val="bg2">
                <a:alpha val="50000"/>
              </a:schemeClr>
            </a:outerShdw>
          </a:effectLst>
        </p:spPr>
        <p:txBody>
          <a:bodyPr vert="eaVert" wrap="none" anchor="ctr"/>
          <a:lstStyle/>
          <a:p>
            <a:pPr fontAlgn="base">
              <a:spcBef>
                <a:spcPct val="0"/>
              </a:spcBef>
              <a:spcAft>
                <a:spcPct val="0"/>
              </a:spcAft>
              <a:defRPr/>
            </a:pPr>
            <a:endParaRPr lang="en-US" sz="2200">
              <a:solidFill>
                <a:srgbClr val="000000"/>
              </a:solidFill>
            </a:endParaRPr>
          </a:p>
        </p:txBody>
      </p:sp>
      <p:grpSp>
        <p:nvGrpSpPr>
          <p:cNvPr id="13318" name="Group 10"/>
          <p:cNvGrpSpPr>
            <a:grpSpLocks/>
          </p:cNvGrpSpPr>
          <p:nvPr/>
        </p:nvGrpSpPr>
        <p:grpSpPr bwMode="auto">
          <a:xfrm>
            <a:off x="1052513" y="1579563"/>
            <a:ext cx="6948487" cy="1316037"/>
            <a:chOff x="663" y="1104"/>
            <a:chExt cx="4377" cy="829"/>
          </a:xfrm>
        </p:grpSpPr>
        <p:sp>
          <p:nvSpPr>
            <p:cNvPr id="94219" name="Rectangle 11"/>
            <p:cNvSpPr>
              <a:spLocks noChangeArrowheads="1"/>
            </p:cNvSpPr>
            <p:nvPr/>
          </p:nvSpPr>
          <p:spPr bwMode="auto">
            <a:xfrm>
              <a:off x="663" y="1104"/>
              <a:ext cx="4377" cy="829"/>
            </a:xfrm>
            <a:prstGeom prst="rect">
              <a:avLst/>
            </a:prstGeom>
            <a:gradFill rotWithShape="1">
              <a:gsLst>
                <a:gs pos="0">
                  <a:schemeClr val="bg1"/>
                </a:gs>
                <a:gs pos="100000">
                  <a:srgbClr val="C9C9FF"/>
                </a:gs>
              </a:gsLst>
              <a:lin ang="5400000" scaled="1"/>
            </a:gradFill>
            <a:ln w="12700">
              <a:solidFill>
                <a:srgbClr val="666699"/>
              </a:solidFill>
              <a:miter lim="800000"/>
              <a:headEnd/>
              <a:tailEnd/>
            </a:ln>
            <a:effectLst>
              <a:outerShdw dist="53882" dir="2700000" algn="ctr" rotWithShape="0">
                <a:schemeClr val="bg2">
                  <a:alpha val="50000"/>
                </a:schemeClr>
              </a:outerShdw>
            </a:effectLst>
          </p:spPr>
          <p:txBody>
            <a:bodyPr wrap="none" anchor="ctr"/>
            <a:lstStyle/>
            <a:p>
              <a:pPr fontAlgn="base">
                <a:spcBef>
                  <a:spcPct val="0"/>
                </a:spcBef>
                <a:spcAft>
                  <a:spcPct val="0"/>
                </a:spcAft>
                <a:defRPr/>
              </a:pPr>
              <a:endParaRPr lang="en-US" sz="2200">
                <a:solidFill>
                  <a:srgbClr val="000000"/>
                </a:solidFill>
              </a:endParaRPr>
            </a:p>
          </p:txBody>
        </p:sp>
        <p:sp>
          <p:nvSpPr>
            <p:cNvPr id="13320" name="Text Box 21"/>
            <p:cNvSpPr txBox="1">
              <a:spLocks noChangeArrowheads="1"/>
            </p:cNvSpPr>
            <p:nvPr/>
          </p:nvSpPr>
          <p:spPr bwMode="auto">
            <a:xfrm>
              <a:off x="720" y="1165"/>
              <a:ext cx="427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lvl="1" algn="ctr" eaLnBrk="1" fontAlgn="base" hangingPunct="1">
                <a:spcBef>
                  <a:spcPct val="0"/>
                </a:spcBef>
                <a:spcAft>
                  <a:spcPts val="2200"/>
                </a:spcAft>
              </a:pPr>
              <a:r>
                <a:rPr lang="en-US" altLang="en-US" b="1" dirty="0">
                  <a:solidFill>
                    <a:srgbClr val="000000"/>
                  </a:solidFill>
                  <a:latin typeface="Verdana" pitchFamily="34" charset="0"/>
                </a:rPr>
                <a:t>In the “Nullification Crisis,” South Carolina passed a law cancelling a federal </a:t>
              </a:r>
              <a:r>
                <a:rPr lang="en-US" altLang="en-US" b="1" dirty="0">
                  <a:solidFill>
                    <a:srgbClr val="FF0000"/>
                  </a:solidFill>
                  <a:latin typeface="Verdana" pitchFamily="34" charset="0"/>
                </a:rPr>
                <a:t>tariff</a:t>
              </a:r>
              <a:r>
                <a:rPr lang="en-US" altLang="en-US" b="1" dirty="0">
                  <a:solidFill>
                    <a:srgbClr val="000000"/>
                  </a:solidFill>
                  <a:latin typeface="Verdana" pitchFamily="34" charset="0"/>
                </a:rPr>
                <a:t>.</a:t>
              </a:r>
              <a:endParaRPr lang="en-US" altLang="en-US" b="1" dirty="0">
                <a:solidFill>
                  <a:srgbClr val="000000"/>
                </a:solidFill>
                <a:latin typeface="Verdana" pitchFamily="34" charset="0"/>
                <a:cs typeface="Arial" charset="0"/>
              </a:endParaRPr>
            </a:p>
          </p:txBody>
        </p:sp>
      </p:grpSp>
    </p:spTree>
    <p:extLst>
      <p:ext uri="{BB962C8B-B14F-4D97-AF65-F5344CB8AC3E}">
        <p14:creationId xmlns:p14="http://schemas.microsoft.com/office/powerpoint/2010/main" val="4139007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http://wwp.greenwichmeantime.com/images/usa/south-carolina.jpg"/>
          <p:cNvPicPr>
            <a:picLocks noChangeAspect="1" noChangeArrowheads="1"/>
          </p:cNvPicPr>
          <p:nvPr/>
        </p:nvPicPr>
        <p:blipFill>
          <a:blip r:embed="rId2">
            <a:extLst>
              <a:ext uri="{28A0092B-C50C-407E-A947-70E740481C1C}">
                <a14:useLocalDpi xmlns:a14="http://schemas.microsoft.com/office/drawing/2010/main" val="0"/>
              </a:ext>
            </a:extLst>
          </a:blip>
          <a:srcRect b="4420"/>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990600" y="5410200"/>
            <a:ext cx="7162800" cy="1200329"/>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7200" dirty="0" smtClean="0">
                <a:solidFill>
                  <a:schemeClr val="bg1"/>
                </a:solidFill>
                <a:latin typeface="Earth's Mightiest" pitchFamily="2" charset="0"/>
              </a:rPr>
              <a:t>K. The Nullification Crisis</a:t>
            </a:r>
            <a:endParaRPr lang="en-US" sz="7200" dirty="0">
              <a:solidFill>
                <a:schemeClr val="bg1"/>
              </a:solidFill>
              <a:latin typeface="Earth's Mightiest" pitchFamily="2" charset="0"/>
            </a:endParaRPr>
          </a:p>
        </p:txBody>
      </p:sp>
      <p:grpSp>
        <p:nvGrpSpPr>
          <p:cNvPr id="4" name="Group 3"/>
          <p:cNvGrpSpPr/>
          <p:nvPr/>
        </p:nvGrpSpPr>
        <p:grpSpPr>
          <a:xfrm>
            <a:off x="-304800" y="22860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7" name="Group 6"/>
              <p:cNvGrpSpPr/>
              <p:nvPr/>
            </p:nvGrpSpPr>
            <p:grpSpPr>
              <a:xfrm>
                <a:off x="2027985" y="567690"/>
                <a:ext cx="6255404" cy="3326578"/>
                <a:chOff x="2027984" y="567690"/>
                <a:chExt cx="7019197" cy="5483232"/>
              </a:xfrm>
            </p:grpSpPr>
            <p:sp>
              <p:nvSpPr>
                <p:cNvPr id="9" name="Freeform 8"/>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8" name="TextBox 7"/>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6" name="TextBox 5"/>
            <p:cNvSpPr txBox="1"/>
            <p:nvPr/>
          </p:nvSpPr>
          <p:spPr>
            <a:xfrm rot="21421055">
              <a:off x="1478566" y="1256301"/>
              <a:ext cx="26670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chemeClr val="bg1"/>
                  </a:solidFill>
                  <a:latin typeface="Earth's Mightiest" panose="020B0604020202020204"/>
                </a:rPr>
                <a:t>South Carolina took a stand on the tariff by nullifying the Tariff of 1832 and threatened secession if the federal government attempted to enforce the law.</a:t>
              </a:r>
              <a:endParaRPr lang="en-US" sz="2000" dirty="0">
                <a:solidFill>
                  <a:schemeClr val="bg1"/>
                </a:solidFill>
                <a:latin typeface="Earth's Mightiest" panose="020B0604020202020204"/>
              </a:endParaRPr>
            </a:p>
          </p:txBody>
        </p:sp>
      </p:grpSp>
    </p:spTree>
    <p:extLst>
      <p:ext uri="{BB962C8B-B14F-4D97-AF65-F5344CB8AC3E}">
        <p14:creationId xmlns:p14="http://schemas.microsoft.com/office/powerpoint/2010/main" val="37191992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www.gwblawfirm.com/myimages/south_carolina_state_flag1.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607435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1066800" y="5059740"/>
            <a:ext cx="70104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1.  SC hated the Tariff of </a:t>
            </a:r>
            <a:r>
              <a:rPr lang="en-US" sz="3200" b="1" dirty="0" smtClean="0">
                <a:solidFill>
                  <a:schemeClr val="bg1"/>
                </a:solidFill>
                <a:latin typeface="Times New Roman" pitchFamily="18" charset="0"/>
              </a:rPr>
              <a:t>Abominations (decided if 2/3rds of their state legislature agreed they would nullify it)</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9205801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lincolnlearning.us/woodendom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04" t="6137" b="1799"/>
          <a:stretch/>
        </p:blipFill>
        <p:spPr bwMode="auto">
          <a:xfrm>
            <a:off x="1"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13666" name="Text Box 2"/>
          <p:cNvSpPr txBox="1">
            <a:spLocks noChangeArrowheads="1"/>
          </p:cNvSpPr>
          <p:nvPr/>
        </p:nvSpPr>
        <p:spPr bwMode="auto">
          <a:xfrm>
            <a:off x="1066800" y="5059363"/>
            <a:ext cx="70104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2.  Congress passed Tariff of 1832 </a:t>
            </a:r>
            <a:r>
              <a:rPr lang="en-US" sz="3200" b="1" dirty="0" smtClean="0">
                <a:solidFill>
                  <a:schemeClr val="bg1"/>
                </a:solidFill>
                <a:latin typeface="Times New Roman" pitchFamily="18" charset="0"/>
              </a:rPr>
              <a:t>lowering tariffs by 10% (hoped to ease tensions but southerners </a:t>
            </a:r>
            <a:r>
              <a:rPr lang="en-US" sz="3200" b="1" dirty="0">
                <a:solidFill>
                  <a:schemeClr val="bg1"/>
                </a:solidFill>
                <a:latin typeface="Times New Roman" pitchFamily="18" charset="0"/>
              </a:rPr>
              <a:t>still hated it)</a:t>
            </a:r>
          </a:p>
        </p:txBody>
      </p:sp>
    </p:spTree>
    <p:extLst>
      <p:ext uri="{BB962C8B-B14F-4D97-AF65-F5344CB8AC3E}">
        <p14:creationId xmlns:p14="http://schemas.microsoft.com/office/powerpoint/2010/main" val="27053184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additive="base">
                                        <p:cTn id="7" dur="500" fill="hold"/>
                                        <p:tgtEl>
                                          <p:spTgt spid="113666"/>
                                        </p:tgtEl>
                                        <p:attrNameLst>
                                          <p:attrName>ppt_x</p:attrName>
                                        </p:attrNameLst>
                                      </p:cBhvr>
                                      <p:tavLst>
                                        <p:tav tm="0">
                                          <p:val>
                                            <p:strVal val="#ppt_x"/>
                                          </p:val>
                                        </p:tav>
                                        <p:tav tm="100000">
                                          <p:val>
                                            <p:strVal val="#ppt_x"/>
                                          </p:val>
                                        </p:tav>
                                      </p:tavLst>
                                    </p:anim>
                                    <p:anim calcmode="lin" valueType="num">
                                      <p:cBhvr additive="base">
                                        <p:cTn id="8" dur="500" fill="hold"/>
                                        <p:tgtEl>
                                          <p:spTgt spid="1136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tatic.panoramio.com/photos/original/56554824.jpg"/>
          <p:cNvPicPr>
            <a:picLocks noChangeAspect="1" noChangeArrowheads="1"/>
          </p:cNvPicPr>
          <p:nvPr/>
        </p:nvPicPr>
        <p:blipFill rotWithShape="1">
          <a:blip r:embed="rId2">
            <a:extLst>
              <a:ext uri="{28A0092B-C50C-407E-A947-70E740481C1C}">
                <a14:useLocalDpi xmlns:a14="http://schemas.microsoft.com/office/drawing/2010/main" val="0"/>
              </a:ext>
            </a:extLst>
          </a:blip>
          <a:srcRect l="12426" t="10679" r="16567" b="9226"/>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a:off x="533400" y="5410200"/>
            <a:ext cx="8153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3.  </a:t>
            </a:r>
            <a:r>
              <a:rPr lang="en-US" sz="3200" b="1" dirty="0" smtClean="0">
                <a:solidFill>
                  <a:schemeClr val="bg1"/>
                </a:solidFill>
                <a:latin typeface="Times New Roman" pitchFamily="18" charset="0"/>
              </a:rPr>
              <a:t>(1832) SC nullified the Tariff of 1832 and threatened to secede from Union if challenged</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1012911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4.bp.blogspot.com/_uvm6ducznVM/TJTtsNHV2_I/AAAAAAAAAIQ/8wnG2ismZjk/s1600/andrew+jackson+by+thomas+sully+-+new+image+226-138_2painting_aj_20dollar_bill-web.jpg"/>
          <p:cNvPicPr>
            <a:picLocks noChangeAspect="1" noChangeArrowheads="1"/>
          </p:cNvPicPr>
          <p:nvPr/>
        </p:nvPicPr>
        <p:blipFill rotWithShape="1">
          <a:blip r:embed="rId2">
            <a:extLst>
              <a:ext uri="{28A0092B-C50C-407E-A947-70E740481C1C}">
                <a14:useLocalDpi xmlns:a14="http://schemas.microsoft.com/office/drawing/2010/main" val="0"/>
              </a:ext>
            </a:extLst>
          </a:blip>
          <a:srcRect l="1999" t="21950" r="18001" b="26065"/>
          <a:stretch/>
        </p:blipFill>
        <p:spPr bwMode="auto">
          <a:xfrm>
            <a:off x="0" y="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41314" name="Text Box 2"/>
          <p:cNvSpPr txBox="1">
            <a:spLocks noChangeArrowheads="1"/>
          </p:cNvSpPr>
          <p:nvPr/>
        </p:nvSpPr>
        <p:spPr bwMode="auto">
          <a:xfrm>
            <a:off x="371724" y="5462546"/>
            <a:ext cx="8391276"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4.  </a:t>
            </a:r>
            <a:r>
              <a:rPr lang="en-US" sz="3200" b="1" dirty="0">
                <a:solidFill>
                  <a:schemeClr val="bg1"/>
                </a:solidFill>
                <a:latin typeface="Times New Roman" pitchFamily="18" charset="0"/>
              </a:rPr>
              <a:t>Jackson denounced </a:t>
            </a:r>
            <a:r>
              <a:rPr lang="en-US" sz="3200" b="1" dirty="0" smtClean="0">
                <a:solidFill>
                  <a:schemeClr val="bg1"/>
                </a:solidFill>
                <a:latin typeface="Times New Roman" pitchFamily="18" charset="0"/>
              </a:rPr>
              <a:t>SC’s actions and the Nullification Crisis threatened to tear US apart</a:t>
            </a:r>
            <a:endParaRPr lang="en-US" sz="3200" b="1" dirty="0">
              <a:solidFill>
                <a:schemeClr val="bg1"/>
              </a:solidFill>
              <a:latin typeface="Times New Roman" pitchFamily="18" charset="0"/>
            </a:endParaRPr>
          </a:p>
        </p:txBody>
      </p:sp>
      <p:sp>
        <p:nvSpPr>
          <p:cNvPr id="13" name="TextBox 12"/>
          <p:cNvSpPr txBox="1"/>
          <p:nvPr/>
        </p:nvSpPr>
        <p:spPr>
          <a:xfrm>
            <a:off x="152400" y="304800"/>
            <a:ext cx="4267200" cy="2462213"/>
          </a:xfrm>
          <a:prstGeom prst="rect">
            <a:avLst/>
          </a:prstGeom>
          <a:solidFill>
            <a:schemeClr val="tx1"/>
          </a:solidFill>
          <a:effectLst>
            <a:glow rad="88900">
              <a:schemeClr val="bg1"/>
            </a:glow>
          </a:effectLst>
          <a:scene3d>
            <a:camera prst="perspectiveRight"/>
            <a:lightRig rig="threePt" dir="t"/>
          </a:scene3d>
          <a:sp3d>
            <a:bevelT/>
          </a:sp3d>
        </p:spPr>
        <p:txBody>
          <a:bodyPr wrap="square" rtlCol="0">
            <a:spAutoFit/>
          </a:bodyPr>
          <a:lstStyle/>
          <a:p>
            <a:pPr algn="ctr"/>
            <a:r>
              <a:rPr lang="en-US" sz="2800" dirty="0" smtClean="0">
                <a:solidFill>
                  <a:schemeClr val="bg1"/>
                </a:solidFill>
                <a:latin typeface="Earth's Mightiest"/>
              </a:rPr>
              <a:t>The use of nullification is “unauthorized” by the Constitution’s “spirit…and destructive of the great object for which it was formed. Disunion (secession) by armed force is treason.”</a:t>
            </a:r>
          </a:p>
          <a:p>
            <a:pPr algn="r"/>
            <a:r>
              <a:rPr lang="en-US" sz="1400" dirty="0" smtClean="0">
                <a:solidFill>
                  <a:schemeClr val="bg1"/>
                </a:solidFill>
                <a:latin typeface="Agency FB" pitchFamily="34" charset="0"/>
              </a:rPr>
              <a:t>-Andrew Jackson</a:t>
            </a:r>
            <a:endParaRPr lang="en-US" sz="1200" dirty="0">
              <a:solidFill>
                <a:schemeClr val="bg1"/>
              </a:solidFill>
              <a:latin typeface="Agency FB" pitchFamily="34" charset="0"/>
            </a:endParaRPr>
          </a:p>
        </p:txBody>
      </p:sp>
    </p:spTree>
    <p:extLst>
      <p:ext uri="{BB962C8B-B14F-4D97-AF65-F5344CB8AC3E}">
        <p14:creationId xmlns:p14="http://schemas.microsoft.com/office/powerpoint/2010/main" val="30572428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additive="base">
                                        <p:cTn id="7" dur="500" fill="hold"/>
                                        <p:tgtEl>
                                          <p:spTgt spid="141314"/>
                                        </p:tgtEl>
                                        <p:attrNameLst>
                                          <p:attrName>ppt_x</p:attrName>
                                        </p:attrNameLst>
                                      </p:cBhvr>
                                      <p:tavLst>
                                        <p:tav tm="0">
                                          <p:val>
                                            <p:strVal val="#ppt_x"/>
                                          </p:val>
                                        </p:tav>
                                        <p:tav tm="100000">
                                          <p:val>
                                            <p:strVal val="#ppt_x"/>
                                          </p:val>
                                        </p:tav>
                                      </p:tavLst>
                                    </p:anim>
                                    <p:anim calcmode="lin" valueType="num">
                                      <p:cBhvr additive="base">
                                        <p:cTn id="8" dur="500" fill="hold"/>
                                        <p:tgtEl>
                                          <p:spTgt spid="1413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1"/>
          <p:cNvSpPr>
            <a:spLocks noChangeArrowheads="1"/>
          </p:cNvSpPr>
          <p:nvPr/>
        </p:nvSpPr>
        <p:spPr bwMode="auto">
          <a:xfrm>
            <a:off x="1216025" y="1676400"/>
            <a:ext cx="693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r>
              <a:rPr lang="en-US" altLang="en-US" sz="2400" b="1">
                <a:solidFill>
                  <a:srgbClr val="000000"/>
                </a:solidFill>
                <a:latin typeface="Verdana" pitchFamily="34" charset="0"/>
              </a:rPr>
              <a:t>What trends in democratization and reform were taking shape in the United States by 1850?</a:t>
            </a:r>
          </a:p>
        </p:txBody>
      </p:sp>
      <p:sp>
        <p:nvSpPr>
          <p:cNvPr id="20483" name="Rectangle 12"/>
          <p:cNvSpPr>
            <a:spLocks noChangeArrowheads="1"/>
          </p:cNvSpPr>
          <p:nvPr/>
        </p:nvSpPr>
        <p:spPr bwMode="auto">
          <a:xfrm>
            <a:off x="1216025" y="3536950"/>
            <a:ext cx="69342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fontAlgn="base">
              <a:spcBef>
                <a:spcPct val="0"/>
              </a:spcBef>
              <a:spcAft>
                <a:spcPct val="0"/>
              </a:spcAft>
            </a:pPr>
            <a:r>
              <a:rPr lang="en-US" altLang="en-US" dirty="0">
                <a:solidFill>
                  <a:srgbClr val="000000"/>
                </a:solidFill>
                <a:latin typeface="Verdana" pitchFamily="34" charset="0"/>
              </a:rPr>
              <a:t>In the mid-1800s, as the nation expanded westward, some Americans called for an</a:t>
            </a:r>
            <a:r>
              <a:rPr lang="en-US" altLang="en-US" dirty="0">
                <a:solidFill>
                  <a:srgbClr val="0033CC"/>
                </a:solidFill>
                <a:latin typeface="Verdana" pitchFamily="34" charset="0"/>
              </a:rPr>
              <a:t> expansion of democratic rights</a:t>
            </a:r>
            <a:r>
              <a:rPr lang="en-US" altLang="en-US" dirty="0">
                <a:solidFill>
                  <a:srgbClr val="000000"/>
                </a:solidFill>
                <a:latin typeface="Verdana" pitchFamily="34" charset="0"/>
              </a:rPr>
              <a:t> as well. </a:t>
            </a:r>
          </a:p>
          <a:p>
            <a:pPr fontAlgn="base">
              <a:spcBef>
                <a:spcPct val="0"/>
              </a:spcBef>
              <a:spcAft>
                <a:spcPct val="0"/>
              </a:spcAft>
            </a:pPr>
            <a:endParaRPr lang="en-US" altLang="en-US" dirty="0">
              <a:solidFill>
                <a:srgbClr val="000000"/>
              </a:solidFill>
              <a:latin typeface="Verdana" pitchFamily="34" charset="0"/>
            </a:endParaRPr>
          </a:p>
          <a:p>
            <a:pPr fontAlgn="base">
              <a:spcBef>
                <a:spcPts val="600"/>
              </a:spcBef>
              <a:spcAft>
                <a:spcPct val="0"/>
              </a:spcAft>
            </a:pPr>
            <a:r>
              <a:rPr lang="en-US" altLang="en-US" dirty="0">
                <a:solidFill>
                  <a:srgbClr val="000000"/>
                </a:solidFill>
                <a:latin typeface="Verdana" pitchFamily="34" charset="0"/>
              </a:rPr>
              <a:t>Issues raised by reformers, such as women’s rights, continue to stir debate today.</a:t>
            </a:r>
          </a:p>
        </p:txBody>
      </p:sp>
      <p:pic>
        <p:nvPicPr>
          <p:cNvPr id="8196" name="Picture 7" descr="HSUS09_EQ_logo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41500"/>
            <a:ext cx="558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3651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th06.deviantart.net/fs50/PRE/f/2009/299/1/c/usa_flag_old_style_by_jann1c.jpg"/>
          <p:cNvPicPr>
            <a:picLocks noChangeAspect="1" noChangeArrowheads="1"/>
          </p:cNvPicPr>
          <p:nvPr/>
        </p:nvPicPr>
        <p:blipFill rotWithShape="1">
          <a:blip r:embed="rId2">
            <a:extLst>
              <a:ext uri="{28A0092B-C50C-407E-A947-70E740481C1C}">
                <a14:useLocalDpi xmlns:a14="http://schemas.microsoft.com/office/drawing/2010/main" val="0"/>
              </a:ext>
            </a:extLst>
          </a:blip>
          <a:srcRect t="7000" r="3889" b="3164"/>
          <a:stretch/>
        </p:blipFill>
        <p:spPr bwMode="auto">
          <a:xfrm>
            <a:off x="-10602" y="0"/>
            <a:ext cx="9154602" cy="68455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74"/>
            <a:ext cx="5650525" cy="6833052"/>
          </a:xfrm>
          <a:prstGeom prst="rect">
            <a:avLst/>
          </a:prstGeom>
        </p:spPr>
      </p:pic>
      <p:sp>
        <p:nvSpPr>
          <p:cNvPr id="142338" name="Text Box 2"/>
          <p:cNvSpPr txBox="1">
            <a:spLocks noChangeArrowheads="1"/>
          </p:cNvSpPr>
          <p:nvPr/>
        </p:nvSpPr>
        <p:spPr bwMode="auto">
          <a:xfrm>
            <a:off x="3657600" y="457200"/>
            <a:ext cx="5252499" cy="2062103"/>
          </a:xfrm>
          <a:prstGeom prst="rect">
            <a:avLst/>
          </a:prstGeom>
          <a:noFill/>
          <a:ln w="76200">
            <a:noFill/>
            <a:miter lim="800000"/>
            <a:headEnd/>
            <a:tailEnd/>
          </a:ln>
          <a:scene3d>
            <a:camera prst="orthographicFront"/>
            <a:lightRig rig="threePt" dir="t"/>
          </a:scene3d>
          <a:sp3d>
            <a:bevelT/>
          </a:sp3d>
        </p:spPr>
        <p:txBody>
          <a:bodyPr wrap="square">
            <a:spAutoFit/>
          </a:bodyPr>
          <a:lstStyle/>
          <a:p>
            <a:pPr algn="ctr">
              <a:spcBef>
                <a:spcPct val="50000"/>
              </a:spcBef>
              <a:defRPr/>
            </a:pPr>
            <a:r>
              <a:rPr lang="en-US" sz="3200" dirty="0" smtClean="0">
                <a:effectLst>
                  <a:glow rad="127000">
                    <a:schemeClr val="bg1"/>
                  </a:glow>
                </a:effectLst>
                <a:latin typeface="Earth's Mightiest" pitchFamily="2" charset="0"/>
              </a:rPr>
              <a:t>Henry </a:t>
            </a:r>
            <a:r>
              <a:rPr lang="en-US" sz="3200" dirty="0">
                <a:effectLst>
                  <a:glow rad="127000">
                    <a:schemeClr val="bg1"/>
                  </a:glow>
                </a:effectLst>
                <a:latin typeface="Earth's Mightiest" pitchFamily="2" charset="0"/>
              </a:rPr>
              <a:t>Clay proposed a compromise bill that would gradually reduce the Tariff of 1832 by 10% over 8 years </a:t>
            </a:r>
            <a:r>
              <a:rPr lang="en-US" sz="3200" dirty="0" smtClean="0">
                <a:effectLst>
                  <a:glow rad="127000">
                    <a:schemeClr val="bg1"/>
                  </a:glow>
                </a:effectLst>
                <a:latin typeface="Earth's Mightiest" pitchFamily="2" charset="0"/>
              </a:rPr>
              <a:t>prevent  </a:t>
            </a:r>
            <a:r>
              <a:rPr lang="en-US" sz="3200" dirty="0">
                <a:effectLst>
                  <a:glow rad="127000">
                    <a:schemeClr val="bg1"/>
                  </a:glow>
                </a:effectLst>
                <a:latin typeface="Earth's Mightiest" pitchFamily="2" charset="0"/>
              </a:rPr>
              <a:t>Jackson from crushing SC and gaining popularity)</a:t>
            </a:r>
          </a:p>
        </p:txBody>
      </p:sp>
      <p:sp>
        <p:nvSpPr>
          <p:cNvPr id="2" name="TextBox 1"/>
          <p:cNvSpPr txBox="1"/>
          <p:nvPr/>
        </p:nvSpPr>
        <p:spPr>
          <a:xfrm>
            <a:off x="0" y="5410200"/>
            <a:ext cx="9144000" cy="923330"/>
          </a:xfrm>
          <a:prstGeom prst="rect">
            <a:avLst/>
          </a:prstGeom>
          <a:noFill/>
        </p:spPr>
        <p:txBody>
          <a:bodyPr wrap="square" rtlCol="0">
            <a:spAutoFit/>
          </a:bodyPr>
          <a:lstStyle/>
          <a:p>
            <a:pPr algn="ctr"/>
            <a:r>
              <a:rPr lang="en-US" sz="5400" dirty="0" smtClean="0">
                <a:solidFill>
                  <a:schemeClr val="accent3">
                    <a:lumMod val="50000"/>
                  </a:schemeClr>
                </a:solidFill>
                <a:effectLst>
                  <a:glow rad="127000">
                    <a:schemeClr val="bg1"/>
                  </a:glow>
                </a:effectLst>
                <a:latin typeface="calame" pitchFamily="2" charset="0"/>
              </a:rPr>
              <a:t>The Nullification Crisis</a:t>
            </a:r>
            <a:endParaRPr lang="en-US" sz="5400" dirty="0">
              <a:solidFill>
                <a:schemeClr val="accent3">
                  <a:lumMod val="50000"/>
                </a:schemeClr>
              </a:solidFill>
              <a:effectLst>
                <a:glow rad="127000">
                  <a:schemeClr val="bg1"/>
                </a:glow>
              </a:effectLst>
              <a:latin typeface="calame" pitchFamily="2" charset="0"/>
            </a:endParaRPr>
          </a:p>
        </p:txBody>
      </p:sp>
    </p:spTree>
    <p:extLst>
      <p:ext uri="{BB962C8B-B14F-4D97-AF65-F5344CB8AC3E}">
        <p14:creationId xmlns:p14="http://schemas.microsoft.com/office/powerpoint/2010/main" val="4044268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2338"/>
                                        </p:tgtEl>
                                        <p:attrNameLst>
                                          <p:attrName>style.visibility</p:attrName>
                                        </p:attrNameLst>
                                      </p:cBhvr>
                                      <p:to>
                                        <p:strVal val="visible"/>
                                      </p:to>
                                    </p:set>
                                    <p:anim calcmode="lin" valueType="num">
                                      <p:cBhvr>
                                        <p:cTn id="7" dur="1000" fill="hold"/>
                                        <p:tgtEl>
                                          <p:spTgt spid="142338"/>
                                        </p:tgtEl>
                                        <p:attrNameLst>
                                          <p:attrName>ppt_w</p:attrName>
                                        </p:attrNameLst>
                                      </p:cBhvr>
                                      <p:tavLst>
                                        <p:tav tm="0">
                                          <p:val>
                                            <p:fltVal val="0"/>
                                          </p:val>
                                        </p:tav>
                                        <p:tav tm="100000">
                                          <p:val>
                                            <p:strVal val="#ppt_w"/>
                                          </p:val>
                                        </p:tav>
                                      </p:tavLst>
                                    </p:anim>
                                    <p:anim calcmode="lin" valueType="num">
                                      <p:cBhvr>
                                        <p:cTn id="8" dur="1000" fill="hold"/>
                                        <p:tgtEl>
                                          <p:spTgt spid="142338"/>
                                        </p:tgtEl>
                                        <p:attrNameLst>
                                          <p:attrName>ppt_h</p:attrName>
                                        </p:attrNameLst>
                                      </p:cBhvr>
                                      <p:tavLst>
                                        <p:tav tm="0">
                                          <p:val>
                                            <p:fltVal val="0"/>
                                          </p:val>
                                        </p:tav>
                                        <p:tav tm="100000">
                                          <p:val>
                                            <p:strVal val="#ppt_h"/>
                                          </p:val>
                                        </p:tav>
                                      </p:tavLst>
                                    </p:anim>
                                    <p:anim calcmode="lin" valueType="num">
                                      <p:cBhvr>
                                        <p:cTn id="9" dur="1000" fill="hold"/>
                                        <p:tgtEl>
                                          <p:spTgt spid="142338"/>
                                        </p:tgtEl>
                                        <p:attrNameLst>
                                          <p:attrName>style.rotation</p:attrName>
                                        </p:attrNameLst>
                                      </p:cBhvr>
                                      <p:tavLst>
                                        <p:tav tm="0">
                                          <p:val>
                                            <p:fltVal val="90"/>
                                          </p:val>
                                        </p:tav>
                                        <p:tav tm="100000">
                                          <p:val>
                                            <p:fltVal val="0"/>
                                          </p:val>
                                        </p:tav>
                                      </p:tavLst>
                                    </p:anim>
                                    <p:animEffect transition="in" filter="fade">
                                      <p:cBhvr>
                                        <p:cTn id="10" dur="1000"/>
                                        <p:tgtEl>
                                          <p:spTgt spid="142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hnoc.minisisinc.com/THNOC_IMG/1947.17_web.jpg"/>
          <p:cNvPicPr>
            <a:picLocks noChangeAspect="1" noChangeArrowheads="1"/>
          </p:cNvPicPr>
          <p:nvPr/>
        </p:nvPicPr>
        <p:blipFill rotWithShape="1">
          <a:blip r:embed="rId2">
            <a:extLst>
              <a:ext uri="{28A0092B-C50C-407E-A947-70E740481C1C}">
                <a14:useLocalDpi xmlns:a14="http://schemas.microsoft.com/office/drawing/2010/main" val="0"/>
              </a:ext>
            </a:extLst>
          </a:blip>
          <a:srcRect l="6238" t="13289" r="6435" b="11944"/>
          <a:stretch/>
        </p:blipFill>
        <p:spPr bwMode="auto">
          <a:xfrm>
            <a:off x="0" y="0"/>
            <a:ext cx="9144000" cy="607376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3670" name="Picture 6" descr="http://www.bestanimations.com/Site/Lines/Theme-06-jun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381750"/>
            <a:ext cx="8382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ext Box 2"/>
          <p:cNvSpPr txBox="1">
            <a:spLocks noChangeArrowheads="1"/>
          </p:cNvSpPr>
          <p:nvPr/>
        </p:nvSpPr>
        <p:spPr bwMode="auto">
          <a:xfrm>
            <a:off x="457200" y="4831140"/>
            <a:ext cx="82296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5.  </a:t>
            </a:r>
            <a:r>
              <a:rPr lang="en-US" sz="3200" b="1" dirty="0">
                <a:solidFill>
                  <a:schemeClr val="bg1"/>
                </a:solidFill>
                <a:latin typeface="Times New Roman" pitchFamily="18" charset="0"/>
              </a:rPr>
              <a:t>Congress passed the Force Bill (or “Bloody Bill”) authorizing the president to use the army or navy to collect tariffs if necessary</a:t>
            </a:r>
          </a:p>
        </p:txBody>
      </p:sp>
    </p:spTree>
    <p:extLst>
      <p:ext uri="{BB962C8B-B14F-4D97-AF65-F5344CB8AC3E}">
        <p14:creationId xmlns:p14="http://schemas.microsoft.com/office/powerpoint/2010/main" val="17166837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additive="base">
                                        <p:cTn id="7" dur="500" fill="hold"/>
                                        <p:tgtEl>
                                          <p:spTgt spid="144386"/>
                                        </p:tgtEl>
                                        <p:attrNameLst>
                                          <p:attrName>ppt_x</p:attrName>
                                        </p:attrNameLst>
                                      </p:cBhvr>
                                      <p:tavLst>
                                        <p:tav tm="0">
                                          <p:val>
                                            <p:strVal val="#ppt_x"/>
                                          </p:val>
                                        </p:tav>
                                        <p:tav tm="100000">
                                          <p:val>
                                            <p:strVal val="#ppt_x"/>
                                          </p:val>
                                        </p:tav>
                                      </p:tavLst>
                                    </p:anim>
                                    <p:anim calcmode="lin" valueType="num">
                                      <p:cBhvr additive="base">
                                        <p:cTn id="8" dur="500" fill="hold"/>
                                        <p:tgtEl>
                                          <p:spTgt spid="14438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2" presetClass="entr" presetSubtype="1" fill="hold" nodeType="after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slide(fromTop)">
                                      <p:cBhvr>
                                        <p:cTn id="12" dur="5000"/>
                                        <p:tgtEl>
                                          <p:spTgt spid="113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http://cache.eb.com/eb/image?id=4852&amp;rendTypeId=4"/>
          <p:cNvPicPr>
            <a:picLocks noChangeAspect="1" noChangeArrowheads="1"/>
          </p:cNvPicPr>
          <p:nvPr/>
        </p:nvPicPr>
        <p:blipFill>
          <a:blip r:embed="rId2">
            <a:extLst>
              <a:ext uri="{28A0092B-C50C-407E-A947-70E740481C1C}">
                <a14:useLocalDpi xmlns:a14="http://schemas.microsoft.com/office/drawing/2010/main" val="0"/>
              </a:ext>
            </a:extLst>
          </a:blip>
          <a:srcRect b="34006"/>
          <a:stretch>
            <a:fillRect/>
          </a:stretch>
        </p:blipFill>
        <p:spPr bwMode="auto">
          <a:xfrm>
            <a:off x="0" y="0"/>
            <a:ext cx="9144000" cy="54864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Text Box 2"/>
          <p:cNvSpPr txBox="1">
            <a:spLocks noChangeArrowheads="1"/>
          </p:cNvSpPr>
          <p:nvPr/>
        </p:nvSpPr>
        <p:spPr bwMode="auto">
          <a:xfrm>
            <a:off x="1143000" y="5029200"/>
            <a:ext cx="68580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6.  </a:t>
            </a:r>
            <a:r>
              <a:rPr lang="en-US" sz="3200" b="1" dirty="0">
                <a:solidFill>
                  <a:schemeClr val="bg1"/>
                </a:solidFill>
                <a:latin typeface="Times New Roman" pitchFamily="18" charset="0"/>
              </a:rPr>
              <a:t>no other state </a:t>
            </a:r>
            <a:r>
              <a:rPr lang="en-US" sz="3200" b="1" dirty="0" smtClean="0">
                <a:solidFill>
                  <a:schemeClr val="bg1"/>
                </a:solidFill>
                <a:latin typeface="Times New Roman" pitchFamily="18" charset="0"/>
              </a:rPr>
              <a:t>joined </a:t>
            </a:r>
            <a:r>
              <a:rPr lang="en-US" sz="3200" b="1" dirty="0">
                <a:solidFill>
                  <a:schemeClr val="bg1"/>
                </a:solidFill>
                <a:latin typeface="Times New Roman" pitchFamily="18" charset="0"/>
              </a:rPr>
              <a:t>SC’s threat </a:t>
            </a:r>
            <a:r>
              <a:rPr lang="en-US" sz="3200" b="1" dirty="0" smtClean="0">
                <a:solidFill>
                  <a:schemeClr val="bg1"/>
                </a:solidFill>
                <a:latin typeface="Times New Roman" pitchFamily="18" charset="0"/>
              </a:rPr>
              <a:t>to secede (VA </a:t>
            </a:r>
            <a:r>
              <a:rPr lang="en-US" sz="3200" b="1" dirty="0">
                <a:solidFill>
                  <a:schemeClr val="bg1"/>
                </a:solidFill>
                <a:latin typeface="Times New Roman" pitchFamily="18" charset="0"/>
              </a:rPr>
              <a:t>and GA considered </a:t>
            </a:r>
            <a:r>
              <a:rPr lang="en-US" sz="3200" b="1" dirty="0" smtClean="0">
                <a:solidFill>
                  <a:schemeClr val="bg1"/>
                </a:solidFill>
                <a:latin typeface="Times New Roman" pitchFamily="18" charset="0"/>
              </a:rPr>
              <a:t>it) and eventually SC ended its nullification</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25160655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5410"/>
                                        </p:tgtEl>
                                        <p:attrNameLst>
                                          <p:attrName>style.visibility</p:attrName>
                                        </p:attrNameLst>
                                      </p:cBhvr>
                                      <p:to>
                                        <p:strVal val="visible"/>
                                      </p:to>
                                    </p:set>
                                    <p:anim calcmode="lin" valueType="num">
                                      <p:cBhvr additive="base">
                                        <p:cTn id="7" dur="500" fill="hold"/>
                                        <p:tgtEl>
                                          <p:spTgt spid="145410"/>
                                        </p:tgtEl>
                                        <p:attrNameLst>
                                          <p:attrName>ppt_x</p:attrName>
                                        </p:attrNameLst>
                                      </p:cBhvr>
                                      <p:tavLst>
                                        <p:tav tm="0">
                                          <p:val>
                                            <p:strVal val="#ppt_x"/>
                                          </p:val>
                                        </p:tav>
                                        <p:tav tm="100000">
                                          <p:val>
                                            <p:strVal val="#ppt_x"/>
                                          </p:val>
                                        </p:tav>
                                      </p:tavLst>
                                    </p:anim>
                                    <p:anim calcmode="lin" valueType="num">
                                      <p:cBhvr additive="base">
                                        <p:cTn id="8" dur="500" fill="hold"/>
                                        <p:tgtEl>
                                          <p:spTgt spid="145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cache.eb.com/eb/image?id=4852&amp;rendTypeId=4"/>
          <p:cNvPicPr>
            <a:picLocks noChangeAspect="1" noChangeArrowheads="1"/>
          </p:cNvPicPr>
          <p:nvPr/>
        </p:nvPicPr>
        <p:blipFill>
          <a:blip r:embed="rId2">
            <a:extLst>
              <a:ext uri="{28A0092B-C50C-407E-A947-70E740481C1C}">
                <a14:useLocalDpi xmlns:a14="http://schemas.microsoft.com/office/drawing/2010/main" val="0"/>
              </a:ext>
            </a:extLst>
          </a:blip>
          <a:srcRect b="34006"/>
          <a:stretch>
            <a:fillRect/>
          </a:stretch>
        </p:blipFill>
        <p:spPr bwMode="auto">
          <a:xfrm>
            <a:off x="0" y="0"/>
            <a:ext cx="9144000" cy="54864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p:cNvSpPr txBox="1">
            <a:spLocks noChangeArrowheads="1"/>
          </p:cNvSpPr>
          <p:nvPr/>
        </p:nvSpPr>
        <p:spPr bwMode="auto">
          <a:xfrm>
            <a:off x="381000" y="5486400"/>
            <a:ext cx="83820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7. </a:t>
            </a:r>
            <a:r>
              <a:rPr lang="en-US" sz="3200" b="1" dirty="0">
                <a:solidFill>
                  <a:schemeClr val="bg1"/>
                </a:solidFill>
                <a:latin typeface="Times New Roman" pitchFamily="18" charset="0"/>
              </a:rPr>
              <a:t>Unionists felt they </a:t>
            </a:r>
            <a:r>
              <a:rPr lang="en-US" sz="3200" b="1" dirty="0" smtClean="0">
                <a:solidFill>
                  <a:schemeClr val="bg1"/>
                </a:solidFill>
                <a:latin typeface="Times New Roman" pitchFamily="18" charset="0"/>
              </a:rPr>
              <a:t>won (nullification ended, war was avoided and the Union was preserved)</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829767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cache.eb.com/eb/image?id=4852&amp;rendTypeId=4"/>
          <p:cNvPicPr>
            <a:picLocks noChangeAspect="1" noChangeArrowheads="1"/>
          </p:cNvPicPr>
          <p:nvPr/>
        </p:nvPicPr>
        <p:blipFill>
          <a:blip r:embed="rId3">
            <a:extLst>
              <a:ext uri="{28A0092B-C50C-407E-A947-70E740481C1C}">
                <a14:useLocalDpi xmlns:a14="http://schemas.microsoft.com/office/drawing/2010/main" val="0"/>
              </a:ext>
            </a:extLst>
          </a:blip>
          <a:srcRect b="34006"/>
          <a:stretch>
            <a:fillRect/>
          </a:stretch>
        </p:blipFill>
        <p:spPr bwMode="auto">
          <a:xfrm>
            <a:off x="0" y="0"/>
            <a:ext cx="9144000" cy="54864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p:cNvSpPr txBox="1">
            <a:spLocks noChangeArrowheads="1"/>
          </p:cNvSpPr>
          <p:nvPr/>
        </p:nvSpPr>
        <p:spPr bwMode="auto">
          <a:xfrm>
            <a:off x="228600" y="5552182"/>
            <a:ext cx="8686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8. Nullies </a:t>
            </a:r>
            <a:r>
              <a:rPr lang="en-US" sz="3200" b="1" dirty="0">
                <a:solidFill>
                  <a:schemeClr val="bg1"/>
                </a:solidFill>
                <a:latin typeface="Times New Roman" pitchFamily="18" charset="0"/>
              </a:rPr>
              <a:t>felt they </a:t>
            </a:r>
            <a:r>
              <a:rPr lang="en-US" sz="3200" b="1" dirty="0" smtClean="0">
                <a:solidFill>
                  <a:schemeClr val="bg1"/>
                </a:solidFill>
                <a:latin typeface="Times New Roman" pitchFamily="18" charset="0"/>
              </a:rPr>
              <a:t>won (tariff was lowered </a:t>
            </a:r>
            <a:r>
              <a:rPr lang="en-US" sz="3200" b="1" dirty="0">
                <a:solidFill>
                  <a:schemeClr val="bg1"/>
                </a:solidFill>
                <a:latin typeface="Times New Roman" pitchFamily="18" charset="0"/>
              </a:rPr>
              <a:t>and </a:t>
            </a:r>
            <a:r>
              <a:rPr lang="en-US" sz="3200" b="1" dirty="0" smtClean="0">
                <a:solidFill>
                  <a:schemeClr val="bg1"/>
                </a:solidFill>
                <a:latin typeface="Times New Roman" pitchFamily="18" charset="0"/>
              </a:rPr>
              <a:t>the threat </a:t>
            </a:r>
            <a:r>
              <a:rPr lang="en-US" sz="3200" b="1" dirty="0">
                <a:solidFill>
                  <a:schemeClr val="bg1"/>
                </a:solidFill>
                <a:latin typeface="Times New Roman" pitchFamily="18" charset="0"/>
              </a:rPr>
              <a:t>of secession remained a powerful </a:t>
            </a:r>
            <a:r>
              <a:rPr lang="en-US" sz="3200" b="1" dirty="0" smtClean="0">
                <a:solidFill>
                  <a:schemeClr val="bg1"/>
                </a:solidFill>
                <a:latin typeface="Times New Roman" pitchFamily="18" charset="0"/>
              </a:rPr>
              <a:t>tool)</a:t>
            </a:r>
            <a:endParaRPr lang="en-US" sz="3200" b="1" dirty="0">
              <a:solidFill>
                <a:schemeClr val="bg1"/>
              </a:solidFill>
              <a:latin typeface="Times New Roman" pitchFamily="18" charset="0"/>
            </a:endParaRPr>
          </a:p>
        </p:txBody>
      </p:sp>
      <p:grpSp>
        <p:nvGrpSpPr>
          <p:cNvPr id="4" name="Group 3"/>
          <p:cNvGrpSpPr/>
          <p:nvPr/>
        </p:nvGrpSpPr>
        <p:grpSpPr>
          <a:xfrm>
            <a:off x="-658301" y="281665"/>
            <a:ext cx="6096000" cy="4572000"/>
            <a:chOff x="-218440" y="762000"/>
            <a:chExt cx="6096000" cy="4572000"/>
          </a:xfrm>
        </p:grpSpPr>
        <p:sp>
          <p:nvSpPr>
            <p:cNvPr id="5" name="Rectangle 4"/>
            <p:cNvSpPr/>
            <p:nvPr/>
          </p:nvSpPr>
          <p:spPr>
            <a:xfrm rot="21260256">
              <a:off x="1052646" y="1239345"/>
              <a:ext cx="2987372" cy="333644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ttp://www.psdpsds.com/wp-content/uppsd/20120507/sticky-notes.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900" b="90000" l="10000" r="93175"/>
                      </a14:imgEffect>
                    </a14:imgLayer>
                  </a14:imgProps>
                </a:ext>
                <a:ext uri="{28A0092B-C50C-407E-A947-70E740481C1C}">
                  <a14:useLocalDpi xmlns:a14="http://schemas.microsoft.com/office/drawing/2010/main" val="0"/>
                </a:ext>
              </a:extLst>
            </a:blip>
            <a:srcRect/>
            <a:stretch>
              <a:fillRect/>
            </a:stretch>
          </p:blipFill>
          <p:spPr bwMode="auto">
            <a:xfrm>
              <a:off x="-21844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1282380">
              <a:off x="995217" y="1473081"/>
              <a:ext cx="2819400" cy="531592"/>
            </a:xfrm>
            <a:prstGeom prst="rect">
              <a:avLst/>
            </a:prstGeom>
            <a:solidFill>
              <a:srgbClr val="0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bg1"/>
                  </a:solidFill>
                  <a:latin typeface="Caslon Antique" pitchFamily="18" charset="0"/>
                </a:rPr>
                <a:t>Essential Question</a:t>
              </a:r>
              <a:endParaRPr lang="en-US" sz="2400" dirty="0">
                <a:solidFill>
                  <a:schemeClr val="bg1"/>
                </a:solidFill>
                <a:latin typeface="Caslon Antique" pitchFamily="18" charset="0"/>
              </a:endParaRPr>
            </a:p>
          </p:txBody>
        </p:sp>
        <p:sp>
          <p:nvSpPr>
            <p:cNvPr id="8" name="12-Point Star 7"/>
            <p:cNvSpPr/>
            <p:nvPr/>
          </p:nvSpPr>
          <p:spPr>
            <a:xfrm rot="349929">
              <a:off x="3200400" y="1100107"/>
              <a:ext cx="1295400" cy="957293"/>
            </a:xfrm>
            <a:prstGeom prst="star12">
              <a:avLst/>
            </a:prstGeom>
            <a:solidFill>
              <a:srgbClr val="80000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1250" dirty="0" smtClean="0">
                  <a:latin typeface="vin's dojo" pitchFamily="2" charset="0"/>
                </a:rPr>
                <a:t>Essay</a:t>
              </a:r>
              <a:endParaRPr lang="en-US" sz="1250" dirty="0">
                <a:latin typeface="vin's dojo" pitchFamily="2" charset="0"/>
              </a:endParaRPr>
            </a:p>
          </p:txBody>
        </p:sp>
        <p:sp>
          <p:nvSpPr>
            <p:cNvPr id="9" name="TextBox 8"/>
            <p:cNvSpPr txBox="1"/>
            <p:nvPr/>
          </p:nvSpPr>
          <p:spPr>
            <a:xfrm rot="21292382">
              <a:off x="1239224" y="2083986"/>
              <a:ext cx="3276600" cy="2246769"/>
            </a:xfrm>
            <a:prstGeom prst="rect">
              <a:avLst/>
            </a:prstGeom>
            <a:noFill/>
          </p:spPr>
          <p:txBody>
            <a:bodyPr wrap="square" rtlCol="0">
              <a:spAutoFit/>
            </a:bodyPr>
            <a:lstStyle/>
            <a:p>
              <a:pPr algn="ctr"/>
              <a:r>
                <a:rPr lang="en-US" sz="1400" b="1" dirty="0" smtClean="0">
                  <a:latin typeface="Perpetua" pitchFamily="18" charset="0"/>
                </a:rPr>
                <a:t>Although the power of the national government increased during the early republic, this development often faced serious opposition. Compare the motives of those opposed to the growing power of the national government in the following: Whiskey Rebellion (1794), Virginia and Kentucky Resolutions (1798-1799), Hartford Convention (1814-1815), Nullification Crisis (1832-1833).</a:t>
              </a:r>
              <a:endParaRPr lang="en-US" sz="1400" b="1" dirty="0">
                <a:latin typeface="Perpetua" pitchFamily="18" charset="0"/>
              </a:endParaRPr>
            </a:p>
          </p:txBody>
        </p:sp>
      </p:grpSp>
    </p:spTree>
    <p:extLst>
      <p:ext uri="{BB962C8B-B14F-4D97-AF65-F5344CB8AC3E}">
        <p14:creationId xmlns:p14="http://schemas.microsoft.com/office/powerpoint/2010/main" val="35663707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533400" y="1938338"/>
            <a:ext cx="8077200" cy="3886200"/>
          </a:xfrm>
          <a:prstGeom prst="rect">
            <a:avLst/>
          </a:prstGeom>
          <a:gradFill rotWithShape="1">
            <a:gsLst>
              <a:gs pos="0">
                <a:schemeClr val="bg1"/>
              </a:gs>
              <a:gs pos="100000">
                <a:srgbClr val="C9C9FF"/>
              </a:gs>
            </a:gsLst>
            <a:lin ang="0" scaled="1"/>
          </a:gradFill>
          <a:ln w="19050">
            <a:solidFill>
              <a:srgbClr val="666699"/>
            </a:solidFill>
            <a:miter lim="800000"/>
            <a:headEnd/>
            <a:tailEnd/>
          </a:ln>
          <a:effectLst>
            <a:outerShdw dist="45791" dir="3378596" algn="ctr" rotWithShape="0">
              <a:srgbClr val="B2B2B2">
                <a:alpha val="50000"/>
              </a:srgbClr>
            </a:outerShdw>
          </a:effectLst>
        </p:spPr>
        <p:txBody>
          <a:bodyPr wrap="none" anchor="ctr"/>
          <a:lstStyle/>
          <a:p>
            <a:pPr fontAlgn="base">
              <a:spcBef>
                <a:spcPct val="0"/>
              </a:spcBef>
              <a:spcAft>
                <a:spcPct val="0"/>
              </a:spcAft>
              <a:defRPr/>
            </a:pPr>
            <a:endParaRPr lang="en-US" sz="2200">
              <a:solidFill>
                <a:srgbClr val="000000"/>
              </a:solidFill>
            </a:endParaRPr>
          </a:p>
        </p:txBody>
      </p:sp>
      <p:graphicFrame>
        <p:nvGraphicFramePr>
          <p:cNvPr id="90115" name="Group 3"/>
          <p:cNvGraphicFramePr>
            <a:graphicFrameLocks noGrp="1"/>
          </p:cNvGraphicFramePr>
          <p:nvPr/>
        </p:nvGraphicFramePr>
        <p:xfrm>
          <a:off x="838200" y="1371600"/>
          <a:ext cx="7467600" cy="533400"/>
        </p:xfrm>
        <a:graphic>
          <a:graphicData uri="http://schemas.openxmlformats.org/drawingml/2006/table">
            <a:tbl>
              <a:tblPr/>
              <a:tblGrid>
                <a:gridCol w="7467600"/>
              </a:tblGrid>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Verdana" pitchFamily="34" charset="0"/>
                        </a:rPr>
                        <a:t>Jackson Restricted Native American Rights</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90157" name="Group 45"/>
          <p:cNvGraphicFramePr>
            <a:graphicFrameLocks noGrp="1"/>
          </p:cNvGraphicFramePr>
          <p:nvPr/>
        </p:nvGraphicFramePr>
        <p:xfrm>
          <a:off x="631825" y="1981200"/>
          <a:ext cx="7978775" cy="3779838"/>
        </p:xfrm>
        <a:graphic>
          <a:graphicData uri="http://schemas.openxmlformats.org/drawingml/2006/table">
            <a:tbl>
              <a:tblPr/>
              <a:tblGrid>
                <a:gridCol w="1882775"/>
                <a:gridCol w="6096000"/>
              </a:tblGrid>
              <a:tr h="16155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333399"/>
                          </a:solidFill>
                          <a:effectLst/>
                          <a:latin typeface="Verdana" pitchFamily="34" charset="0"/>
                        </a:rPr>
                        <a:t>The Cherokees and the Supreme Court</a:t>
                      </a:r>
                    </a:p>
                  </a:txBody>
                  <a:tcPr marT="45724" marB="45724" anchor="ctr" horzOverflow="overflow">
                    <a:lnL cap="flat">
                      <a:noFill/>
                    </a:lnL>
                    <a:lnR w="12700" cap="flat" cmpd="sng" algn="ctr">
                      <a:solidFill>
                        <a:srgbClr val="666699"/>
                      </a:solidFill>
                      <a:prstDash val="solid"/>
                      <a:round/>
                      <a:headEnd type="none" w="med" len="med"/>
                      <a:tailEnd type="none" w="med" len="med"/>
                    </a:lnR>
                    <a:lnT cap="flat">
                      <a:noFill/>
                    </a:lnT>
                    <a:lnB w="12700" cap="flat" cmpd="sng" algn="ctr">
                      <a:solidFill>
                        <a:srgbClr val="666699"/>
                      </a:solidFill>
                      <a:prstDash val="solid"/>
                      <a:round/>
                      <a:headEnd type="none" w="med" len="med"/>
                      <a:tailEnd type="none" w="med" len="med"/>
                    </a:lnB>
                    <a:lnTlToBr>
                      <a:noFill/>
                    </a:lnTlToBr>
                    <a:lnBlToTr>
                      <a:noFill/>
                    </a:lnBlToTr>
                    <a:noFill/>
                  </a:tcPr>
                </a:tc>
                <a:tc>
                  <a:txBody>
                    <a:bodyPr/>
                    <a:lstStyle/>
                    <a:p>
                      <a:pPr marL="236538" marR="0" lvl="0" indent="-236538" algn="l" defTabSz="914400" rtl="0" eaLnBrk="0" fontAlgn="base" latinLnBrk="0" hangingPunct="0">
                        <a:lnSpc>
                          <a:spcPct val="100000"/>
                        </a:lnSpc>
                        <a:spcBef>
                          <a:spcPct val="20000"/>
                        </a:spcBef>
                        <a:spcAft>
                          <a:spcPct val="60000"/>
                        </a:spcAft>
                        <a:buClrTx/>
                        <a:buSzPct val="80000"/>
                        <a:buFontTx/>
                        <a:buChar char="•"/>
                        <a:tabLst/>
                      </a:pPr>
                      <a:r>
                        <a:rPr kumimoji="0" lang="en-US" sz="2000" b="0" i="0" u="none" strike="noStrike" cap="none" normalizeH="0" baseline="0" dirty="0" smtClean="0">
                          <a:ln>
                            <a:noFill/>
                          </a:ln>
                          <a:solidFill>
                            <a:schemeClr val="tx1"/>
                          </a:solidFill>
                          <a:effectLst/>
                          <a:latin typeface="Verdana" pitchFamily="34" charset="0"/>
                        </a:rPr>
                        <a:t>The Supreme Court </a:t>
                      </a:r>
                      <a:r>
                        <a:rPr kumimoji="0" lang="en-US" sz="2000" b="0" i="0" u="none" strike="noStrike" cap="none" normalizeH="0" baseline="0" dirty="0" smtClean="0">
                          <a:ln>
                            <a:noFill/>
                          </a:ln>
                          <a:solidFill>
                            <a:srgbClr val="0033CC"/>
                          </a:solidFill>
                          <a:effectLst/>
                          <a:latin typeface="Verdana" pitchFamily="34" charset="0"/>
                        </a:rPr>
                        <a:t>upheld the Cherokees’ rights</a:t>
                      </a:r>
                      <a:r>
                        <a:rPr kumimoji="0" lang="en-US" sz="2000" b="0" i="0" u="none" strike="noStrike" cap="none" normalizeH="0" baseline="0" dirty="0" smtClean="0">
                          <a:ln>
                            <a:noFill/>
                          </a:ln>
                          <a:solidFill>
                            <a:schemeClr val="tx1"/>
                          </a:solidFill>
                          <a:effectLst/>
                          <a:latin typeface="Verdana" pitchFamily="34" charset="0"/>
                        </a:rPr>
                        <a:t> to land in Georgia. </a:t>
                      </a:r>
                    </a:p>
                    <a:p>
                      <a:pPr marL="236538" marR="0" lvl="0" indent="-236538" algn="l" defTabSz="914400" rtl="0" eaLnBrk="0" fontAlgn="base" latinLnBrk="0" hangingPunct="0">
                        <a:lnSpc>
                          <a:spcPct val="100000"/>
                        </a:lnSpc>
                        <a:spcBef>
                          <a:spcPct val="20000"/>
                        </a:spcBef>
                        <a:spcAft>
                          <a:spcPct val="60000"/>
                        </a:spcAft>
                        <a:buClrTx/>
                        <a:buSzPct val="80000"/>
                        <a:buFontTx/>
                        <a:buChar char="•"/>
                        <a:tabLst/>
                      </a:pPr>
                      <a:r>
                        <a:rPr kumimoji="0" lang="en-US" sz="2000" b="0" i="0" u="none" strike="noStrike" cap="none" normalizeH="0" baseline="0" dirty="0" smtClean="0">
                          <a:ln>
                            <a:noFill/>
                          </a:ln>
                          <a:solidFill>
                            <a:schemeClr val="tx1"/>
                          </a:solidFill>
                          <a:effectLst/>
                          <a:latin typeface="Verdana" pitchFamily="34" charset="0"/>
                        </a:rPr>
                        <a:t>Jackson </a:t>
                      </a:r>
                      <a:r>
                        <a:rPr kumimoji="0" lang="en-US" sz="2000" b="0" i="0" u="none" strike="noStrike" cap="none" normalizeH="0" baseline="0" dirty="0" smtClean="0">
                          <a:ln>
                            <a:noFill/>
                          </a:ln>
                          <a:solidFill>
                            <a:srgbClr val="0033CC"/>
                          </a:solidFill>
                          <a:effectLst/>
                          <a:latin typeface="Verdana" pitchFamily="34" charset="0"/>
                        </a:rPr>
                        <a:t>ignored the Court’s decision</a:t>
                      </a:r>
                      <a:r>
                        <a:rPr kumimoji="0" lang="en-US" sz="2000" b="0" i="0" u="none" strike="noStrike" cap="none" normalizeH="0" baseline="0" dirty="0" smtClean="0">
                          <a:ln>
                            <a:noFill/>
                          </a:ln>
                          <a:solidFill>
                            <a:schemeClr val="tx1"/>
                          </a:solidFill>
                          <a:effectLst/>
                          <a:latin typeface="Verdana" pitchFamily="34" charset="0"/>
                        </a:rPr>
                        <a:t> and ordered Native Americans to move West.</a:t>
                      </a:r>
                    </a:p>
                  </a:txBody>
                  <a:tcPr marT="45724" marB="45724" anchor="ctr" horzOverflow="overflow">
                    <a:lnL w="12700" cap="flat" cmpd="sng" algn="ctr">
                      <a:solidFill>
                        <a:srgbClr val="666699"/>
                      </a:solidFill>
                      <a:prstDash val="solid"/>
                      <a:round/>
                      <a:headEnd type="none" w="med" len="med"/>
                      <a:tailEnd type="none" w="med" len="med"/>
                    </a:lnL>
                    <a:lnR cap="flat">
                      <a:noFill/>
                    </a:lnR>
                    <a:lnT cap="flat">
                      <a:noFill/>
                    </a:lnT>
                    <a:lnB w="12700" cap="flat" cmpd="sng" algn="ctr">
                      <a:solidFill>
                        <a:srgbClr val="666699"/>
                      </a:solidFill>
                      <a:prstDash val="solid"/>
                      <a:round/>
                      <a:headEnd type="none" w="med" len="med"/>
                      <a:tailEnd type="none" w="med" len="med"/>
                    </a:lnB>
                    <a:lnTlToBr>
                      <a:noFill/>
                    </a:lnTlToBr>
                    <a:lnBlToTr>
                      <a:noFill/>
                    </a:lnBlToTr>
                    <a:noFill/>
                  </a:tcPr>
                </a:tc>
              </a:tr>
              <a:tr h="2164262">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333399"/>
                          </a:solidFill>
                          <a:effectLst/>
                          <a:latin typeface="Verdana" pitchFamily="34" charset="0"/>
                        </a:rPr>
                        <a:t>The Trail of Tears</a:t>
                      </a:r>
                    </a:p>
                  </a:txBody>
                  <a:tcPr marT="45724" marB="45724" anchor="ctr" horzOverflow="overflow">
                    <a:lnL cap="flat">
                      <a:noFill/>
                    </a:lnL>
                    <a:lnR w="12700" cap="flat" cmpd="sng" algn="ctr">
                      <a:solidFill>
                        <a:srgbClr val="666699"/>
                      </a:solidFill>
                      <a:prstDash val="solid"/>
                      <a:round/>
                      <a:headEnd type="none" w="med" len="med"/>
                      <a:tailEnd type="none" w="med" len="med"/>
                    </a:lnR>
                    <a:lnT w="12700" cap="flat" cmpd="sng" algn="ctr">
                      <a:solidFill>
                        <a:srgbClr val="666699"/>
                      </a:solidFill>
                      <a:prstDash val="solid"/>
                      <a:round/>
                      <a:headEnd type="none" w="med" len="med"/>
                      <a:tailEnd type="none" w="med" len="med"/>
                    </a:lnT>
                    <a:lnB cap="flat">
                      <a:noFill/>
                    </a:lnB>
                    <a:lnTlToBr>
                      <a:noFill/>
                    </a:lnTlToBr>
                    <a:lnBlToTr>
                      <a:noFill/>
                    </a:lnBlToTr>
                    <a:noFill/>
                  </a:tcPr>
                </a:tc>
                <a:tc>
                  <a:txBody>
                    <a:bodyPr/>
                    <a:lstStyle/>
                    <a:p>
                      <a:pPr marL="236538" marR="0" lvl="0" indent="-236538" algn="l" defTabSz="914400" rtl="0" eaLnBrk="0" fontAlgn="base" latinLnBrk="0" hangingPunct="0">
                        <a:lnSpc>
                          <a:spcPct val="100000"/>
                        </a:lnSpc>
                        <a:spcBef>
                          <a:spcPct val="20000"/>
                        </a:spcBef>
                        <a:spcAft>
                          <a:spcPct val="60000"/>
                        </a:spcAft>
                        <a:buClrTx/>
                        <a:buSzPct val="80000"/>
                        <a:buFontTx/>
                        <a:buChar char="•"/>
                        <a:tabLst/>
                      </a:pPr>
                      <a:r>
                        <a:rPr kumimoji="0" lang="en-US" sz="2000" b="0" i="0" u="none" strike="noStrike" cap="none" normalizeH="0" baseline="0" dirty="0" smtClean="0">
                          <a:ln>
                            <a:noFill/>
                          </a:ln>
                          <a:solidFill>
                            <a:srgbClr val="0033CC"/>
                          </a:solidFill>
                          <a:effectLst/>
                          <a:latin typeface="Verdana" pitchFamily="34" charset="0"/>
                        </a:rPr>
                        <a:t>Tens of thousands</a:t>
                      </a:r>
                      <a:r>
                        <a:rPr kumimoji="0" lang="en-US" sz="2000" b="0" i="0" u="none" strike="noStrike" cap="none" normalizeH="0" baseline="0" dirty="0" smtClean="0">
                          <a:ln>
                            <a:noFill/>
                          </a:ln>
                          <a:solidFill>
                            <a:schemeClr val="tx1"/>
                          </a:solidFill>
                          <a:effectLst/>
                          <a:latin typeface="Verdana" pitchFamily="34" charset="0"/>
                        </a:rPr>
                        <a:t> of Native Americans were forced to march from the South to Oklahoma. </a:t>
                      </a:r>
                    </a:p>
                    <a:p>
                      <a:pPr marL="236538" marR="0" lvl="0" indent="-236538" algn="l" defTabSz="914400" rtl="0" eaLnBrk="0" fontAlgn="base" latinLnBrk="0" hangingPunct="0">
                        <a:lnSpc>
                          <a:spcPct val="100000"/>
                        </a:lnSpc>
                        <a:spcBef>
                          <a:spcPct val="20000"/>
                        </a:spcBef>
                        <a:spcAft>
                          <a:spcPct val="60000"/>
                        </a:spcAft>
                        <a:buClr>
                          <a:schemeClr val="tx1"/>
                        </a:buClr>
                        <a:buSzPct val="80000"/>
                        <a:buFontTx/>
                        <a:buChar char="•"/>
                        <a:tabLst/>
                      </a:pPr>
                      <a:r>
                        <a:rPr kumimoji="0" lang="en-US" sz="2000" b="0" i="0" u="none" strike="noStrike" cap="none" normalizeH="0" baseline="0" dirty="0" smtClean="0">
                          <a:ln>
                            <a:noFill/>
                          </a:ln>
                          <a:solidFill>
                            <a:schemeClr val="tx1"/>
                          </a:solidFill>
                          <a:effectLst/>
                          <a:latin typeface="Verdana" pitchFamily="34" charset="0"/>
                        </a:rPr>
                        <a:t>The 1838 forced march of the Cherokees, now known as the Trail of Tears, </a:t>
                      </a:r>
                      <a:r>
                        <a:rPr kumimoji="0" lang="en-US" sz="2000" b="0" i="0" u="none" strike="noStrike" cap="none" normalizeH="0" baseline="0" dirty="0" smtClean="0">
                          <a:ln>
                            <a:noFill/>
                          </a:ln>
                          <a:solidFill>
                            <a:srgbClr val="0033CC"/>
                          </a:solidFill>
                          <a:effectLst/>
                          <a:latin typeface="Verdana" pitchFamily="34" charset="0"/>
                        </a:rPr>
                        <a:t>caused much suffering and death.</a:t>
                      </a:r>
                    </a:p>
                  </a:txBody>
                  <a:tcPr marT="45724" marB="45724" anchor="ctr" horzOverflow="overflow">
                    <a:lnL w="12700" cap="flat" cmpd="sng" algn="ctr">
                      <a:solidFill>
                        <a:srgbClr val="666699"/>
                      </a:solidFill>
                      <a:prstDash val="solid"/>
                      <a:round/>
                      <a:headEnd type="none" w="med" len="med"/>
                      <a:tailEnd type="none" w="med" len="med"/>
                    </a:lnL>
                    <a:lnR cap="flat">
                      <a:noFill/>
                    </a:lnR>
                    <a:lnT w="12700" cap="flat" cmpd="sng" algn="ctr">
                      <a:solidFill>
                        <a:srgbClr val="666699"/>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968456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1143000" y="5410200"/>
            <a:ext cx="6858000" cy="1107996"/>
          </a:xfrm>
          <a:prstGeom prst="rect">
            <a:avLst/>
          </a:prstGeom>
          <a:solidFill>
            <a:schemeClr val="tx1"/>
          </a:solidFill>
          <a:ln w="76200">
            <a:solidFill>
              <a:schemeClr val="tx1"/>
            </a:solidFill>
            <a:miter lim="800000"/>
            <a:headEnd/>
            <a:tailEnd/>
          </a:ln>
          <a:scene3d>
            <a:camera prst="perspectiveAbove"/>
            <a:lightRig rig="threePt" dir="t"/>
          </a:scene3d>
          <a:sp3d>
            <a:bevelT/>
          </a:sp3d>
        </p:spPr>
        <p:txBody>
          <a:bodyPr wrap="square">
            <a:spAutoFit/>
          </a:bodyPr>
          <a:lstStyle/>
          <a:p>
            <a:pPr algn="ctr">
              <a:spcBef>
                <a:spcPct val="50000"/>
              </a:spcBef>
              <a:defRPr/>
            </a:pPr>
            <a:r>
              <a:rPr lang="en-US" sz="6600" dirty="0">
                <a:solidFill>
                  <a:schemeClr val="bg1"/>
                </a:solidFill>
                <a:latin typeface="Earth's Mightiest" pitchFamily="2" charset="0"/>
              </a:rPr>
              <a:t>N</a:t>
            </a:r>
            <a:r>
              <a:rPr lang="en-US" sz="6600" dirty="0" smtClean="0">
                <a:solidFill>
                  <a:schemeClr val="bg1"/>
                </a:solidFill>
                <a:latin typeface="Earth's Mightiest" pitchFamily="2" charset="0"/>
              </a:rPr>
              <a:t>. Transplanting </a:t>
            </a:r>
            <a:r>
              <a:rPr lang="en-US" sz="5400" dirty="0">
                <a:solidFill>
                  <a:schemeClr val="bg1"/>
                </a:solidFill>
                <a:latin typeface="Earth's Mightiest" pitchFamily="2" charset="0"/>
              </a:rPr>
              <a:t>The</a:t>
            </a:r>
            <a:r>
              <a:rPr lang="en-US" sz="6600" dirty="0">
                <a:solidFill>
                  <a:schemeClr val="bg1"/>
                </a:solidFill>
                <a:latin typeface="Earth's Mightiest" pitchFamily="2" charset="0"/>
              </a:rPr>
              <a:t> Tribes</a:t>
            </a:r>
          </a:p>
        </p:txBody>
      </p:sp>
      <p:pic>
        <p:nvPicPr>
          <p:cNvPr id="4" name="Picture 2" descr="http://highered.mcgraw-hill.com/sites/dl/premium/0073385492/instructor/664083/bri85492_1010.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3320" y1="20717" x2="2148" y2="57477"/>
                        <a14:foregroundMark x1="5371" y1="14174" x2="5859" y2="28660"/>
                        <a14:foregroundMark x1="93945" y1="48910" x2="97363" y2="88162"/>
                        <a14:foregroundMark x1="5078" y1="94393" x2="8984" y2="93925"/>
                        <a14:foregroundMark x1="86426" y1="2804" x2="84863" y2="4829"/>
                        <a14:foregroundMark x1="87109" y1="2181" x2="87109" y2="2181"/>
                      </a14:backgroundRemoval>
                    </a14:imgEffect>
                    <a14:imgEffect>
                      <a14:brightnessContrast bright="-20000" contrast="20000"/>
                    </a14:imgEffect>
                  </a14:imgLayer>
                </a14:imgProps>
              </a:ext>
            </a:extLst>
          </a:blip>
          <a:srcRect/>
          <a:stretch>
            <a:fillRect/>
          </a:stretch>
        </p:blipFill>
        <p:spPr bwMode="auto">
          <a:xfrm>
            <a:off x="0" y="29915"/>
            <a:ext cx="9144000" cy="5685085"/>
          </a:xfrm>
          <a:prstGeom prst="rect">
            <a:avLst/>
          </a:prstGeom>
          <a:noFill/>
        </p:spPr>
      </p:pic>
      <p:grpSp>
        <p:nvGrpSpPr>
          <p:cNvPr id="5" name="Group 4"/>
          <p:cNvGrpSpPr/>
          <p:nvPr/>
        </p:nvGrpSpPr>
        <p:grpSpPr>
          <a:xfrm>
            <a:off x="-304800" y="381000"/>
            <a:ext cx="6255404" cy="3326578"/>
            <a:chOff x="-228600" y="457200"/>
            <a:chExt cx="6255404" cy="3326578"/>
          </a:xfrm>
          <a:effectLst>
            <a:outerShdw blurRad="76200" dir="13500000" sy="23000" kx="1200000" algn="br" rotWithShape="0">
              <a:prstClr val="black">
                <a:alpha val="20000"/>
              </a:prstClr>
            </a:outerShdw>
          </a:effectLst>
        </p:grpSpPr>
        <p:grpSp>
          <p:nvGrpSpPr>
            <p:cNvPr id="6" name="Group 5"/>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7" name="TextBox 6"/>
            <p:cNvSpPr txBox="1"/>
            <p:nvPr/>
          </p:nvSpPr>
          <p:spPr>
            <a:xfrm rot="21421055">
              <a:off x="1478566" y="1198593"/>
              <a:ext cx="2667000" cy="17466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50" dirty="0" smtClean="0">
                  <a:solidFill>
                    <a:schemeClr val="bg1"/>
                  </a:solidFill>
                  <a:latin typeface="Earth's Mightiest" panose="020B0604020202020204"/>
                </a:rPr>
                <a:t>In the 1830s, US policy shifted regarding Native Americans away from marginalizing them on reservations to having them removed west of the Mississippi.</a:t>
              </a:r>
              <a:endParaRPr lang="en-US" sz="2150" dirty="0">
                <a:solidFill>
                  <a:schemeClr val="bg1"/>
                </a:solidFill>
                <a:latin typeface="Earth's Mightiest" panose="020B0604020202020204"/>
              </a:endParaRPr>
            </a:p>
          </p:txBody>
        </p:sp>
      </p:grpSp>
    </p:spTree>
    <p:extLst>
      <p:ext uri="{BB962C8B-B14F-4D97-AF65-F5344CB8AC3E}">
        <p14:creationId xmlns:p14="http://schemas.microsoft.com/office/powerpoint/2010/main" val="1114285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79202"/>
                                        </p:tgtEl>
                                        <p:attrNameLst>
                                          <p:attrName>style.visibility</p:attrName>
                                        </p:attrNameLst>
                                      </p:cBhvr>
                                      <p:to>
                                        <p:strVal val="visible"/>
                                      </p:to>
                                    </p:set>
                                    <p:anim calcmode="lin" valueType="num">
                                      <p:cBhvr additive="base">
                                        <p:cTn id="7" dur="500" fill="hold"/>
                                        <p:tgtEl>
                                          <p:spTgt spid="179202"/>
                                        </p:tgtEl>
                                        <p:attrNameLst>
                                          <p:attrName>ppt_x</p:attrName>
                                        </p:attrNameLst>
                                      </p:cBhvr>
                                      <p:tavLst>
                                        <p:tav tm="0">
                                          <p:val>
                                            <p:strVal val="#ppt_x"/>
                                          </p:val>
                                        </p:tav>
                                        <p:tav tm="100000">
                                          <p:val>
                                            <p:strVal val="#ppt_x"/>
                                          </p:val>
                                        </p:tav>
                                      </p:tavLst>
                                    </p:anim>
                                    <p:anim calcmode="lin" valueType="num">
                                      <p:cBhvr additive="base">
                                        <p:cTn id="8" dur="500" fill="hold"/>
                                        <p:tgtEl>
                                          <p:spTgt spid="17920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786" t="494" r="7050" b="15966"/>
          <a:stretch/>
        </p:blipFill>
        <p:spPr>
          <a:xfrm>
            <a:off x="0" y="0"/>
            <a:ext cx="9144000" cy="5548044"/>
          </a:xfrm>
          <a:prstGeom prst="rect">
            <a:avLst/>
          </a:prstGeom>
          <a:effectLst>
            <a:softEdge rad="63500"/>
          </a:effectLst>
        </p:spPr>
      </p:pic>
      <p:sp>
        <p:nvSpPr>
          <p:cNvPr id="2" name="Text Box 2"/>
          <p:cNvSpPr txBox="1">
            <a:spLocks noChangeArrowheads="1"/>
          </p:cNvSpPr>
          <p:nvPr/>
        </p:nvSpPr>
        <p:spPr bwMode="auto">
          <a:xfrm>
            <a:off x="533400" y="4643497"/>
            <a:ext cx="8077200" cy="2062103"/>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1.  whites living on the frontier tended to champion expansion efforts (resistance by Indians led to a sequence of wars and federal efforts to control Indian populations)</a:t>
            </a:r>
            <a:endParaRPr lang="en-US" sz="3200" b="1" dirty="0">
              <a:solidFill>
                <a:schemeClr val="bg1"/>
              </a:solidFill>
              <a:latin typeface="Times New Roman" pitchFamily="18" charset="0"/>
            </a:endParaRPr>
          </a:p>
        </p:txBody>
      </p:sp>
      <p:sp>
        <p:nvSpPr>
          <p:cNvPr id="4" name="TextBox 3"/>
          <p:cNvSpPr txBox="1"/>
          <p:nvPr/>
        </p:nvSpPr>
        <p:spPr bwMode="auto">
          <a:xfrm>
            <a:off x="2514600" y="152400"/>
            <a:ext cx="6362700" cy="4708981"/>
          </a:xfrm>
          <a:prstGeom prst="rect">
            <a:avLst/>
          </a:prstGeom>
          <a:solidFill>
            <a:schemeClr val="tx1"/>
          </a:solidFill>
          <a:ln w="28575" cmpd="tri">
            <a:solidFill>
              <a:schemeClr val="bg2">
                <a:lumMod val="20000"/>
                <a:lumOff val="80000"/>
              </a:schemeClr>
            </a:solidFill>
            <a:prstDash val="solid"/>
            <a:miter lim="800000"/>
            <a:headEnd/>
            <a:tailEnd/>
          </a:ln>
          <a:effectLst>
            <a:glow rad="88900">
              <a:schemeClr val="bg1"/>
            </a:glow>
          </a:effectLst>
          <a:scene3d>
            <a:camera prst="perspectiveFront"/>
            <a:lightRig rig="threePt" dir="t"/>
          </a:scene3d>
          <a:sp3d>
            <a:bevelT/>
          </a:sp3d>
        </p:spPr>
        <p:txBody>
          <a:bodyPr wrap="square">
            <a:spAutoFit/>
          </a:bodyPr>
          <a:lstStyle/>
          <a:p>
            <a:pPr algn="ctr">
              <a:spcBef>
                <a:spcPct val="50000"/>
              </a:spcBef>
              <a:defRPr/>
            </a:pPr>
            <a:r>
              <a:rPr lang="en-US" sz="3100" dirty="0" smtClean="0">
                <a:solidFill>
                  <a:schemeClr val="bg1"/>
                </a:solidFill>
                <a:latin typeface="Earth's Mightiest"/>
              </a:rPr>
              <a:t>“If women, of all the subordinate groups in a society dominated by rich white males, were closest to home (indeed, </a:t>
            </a:r>
            <a:r>
              <a:rPr lang="en-US" sz="3100" i="1" dirty="0" smtClean="0">
                <a:solidFill>
                  <a:schemeClr val="bg1"/>
                </a:solidFill>
                <a:latin typeface="Earth's Mightiest"/>
              </a:rPr>
              <a:t>in</a:t>
            </a:r>
            <a:r>
              <a:rPr lang="en-US" sz="3100" dirty="0" smtClean="0">
                <a:solidFill>
                  <a:schemeClr val="bg1"/>
                </a:solidFill>
                <a:latin typeface="Earth's Mightiest"/>
              </a:rPr>
              <a:t> the home), the most interior, then the Indians were the most foreign, the most exterior. Women, because they were so near and so needed, were dealt with more by patronization than by force. The Indian, not needed-indeed, an obstacle-could be dealt with by sheer force, except that sometimes the language of paternalism preceded the burning of villages.”</a:t>
            </a:r>
          </a:p>
          <a:p>
            <a:pPr algn="r">
              <a:spcBef>
                <a:spcPct val="50000"/>
              </a:spcBef>
              <a:defRPr/>
            </a:pPr>
            <a:r>
              <a:rPr lang="en-US" sz="1400" dirty="0" smtClean="0">
                <a:solidFill>
                  <a:schemeClr val="bg1"/>
                </a:solidFill>
                <a:latin typeface="Agency FB" pitchFamily="34" charset="0"/>
              </a:rPr>
              <a:t>-Howard </a:t>
            </a:r>
            <a:r>
              <a:rPr lang="en-US" sz="1400" dirty="0" err="1" smtClean="0">
                <a:solidFill>
                  <a:schemeClr val="bg1"/>
                </a:solidFill>
                <a:latin typeface="Agency FB" pitchFamily="34" charset="0"/>
              </a:rPr>
              <a:t>Zinn</a:t>
            </a:r>
            <a:r>
              <a:rPr lang="en-US" sz="1400" dirty="0" smtClean="0">
                <a:solidFill>
                  <a:schemeClr val="bg1"/>
                </a:solidFill>
                <a:latin typeface="Agency FB" pitchFamily="34" charset="0"/>
              </a:rPr>
              <a:t>, A People’s History of the United States</a:t>
            </a:r>
            <a:endParaRPr lang="en-US" sz="1400" dirty="0">
              <a:solidFill>
                <a:schemeClr val="bg1"/>
              </a:solidFill>
              <a:latin typeface="Agency FB" pitchFamily="34" charset="0"/>
            </a:endParaRPr>
          </a:p>
        </p:txBody>
      </p:sp>
    </p:spTree>
    <p:extLst>
      <p:ext uri="{BB962C8B-B14F-4D97-AF65-F5344CB8AC3E}">
        <p14:creationId xmlns:p14="http://schemas.microsoft.com/office/powerpoint/2010/main" val="40027921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highered.mcgraw-hill.com/sites/dl/premium/0073385492/instructor/664083/bri85492_100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0"/>
            <a:ext cx="9144000" cy="5616774"/>
          </a:xfrm>
          <a:prstGeom prst="rect">
            <a:avLst/>
          </a:prstGeom>
          <a:noFill/>
          <a:effectLst>
            <a:softEdge rad="63500"/>
          </a:effectLst>
        </p:spPr>
      </p:pic>
      <p:sp>
        <p:nvSpPr>
          <p:cNvPr id="180226" name="Text Box 2"/>
          <p:cNvSpPr txBox="1">
            <a:spLocks noChangeArrowheads="1"/>
          </p:cNvSpPr>
          <p:nvPr/>
        </p:nvSpPr>
        <p:spPr bwMode="auto">
          <a:xfrm>
            <a:off x="304800" y="5552182"/>
            <a:ext cx="8534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2. (</a:t>
            </a:r>
            <a:r>
              <a:rPr lang="en-US" sz="3200" b="1" dirty="0">
                <a:solidFill>
                  <a:schemeClr val="bg1"/>
                </a:solidFill>
                <a:latin typeface="Times New Roman" pitchFamily="18" charset="0"/>
              </a:rPr>
              <a:t>1830) the U.S. </a:t>
            </a:r>
            <a:r>
              <a:rPr lang="en-US" sz="3200" b="1" dirty="0" smtClean="0">
                <a:solidFill>
                  <a:schemeClr val="bg1"/>
                </a:solidFill>
                <a:latin typeface="Times New Roman" pitchFamily="18" charset="0"/>
              </a:rPr>
              <a:t>population was </a:t>
            </a:r>
            <a:r>
              <a:rPr lang="en-US" sz="3200" b="1" dirty="0">
                <a:solidFill>
                  <a:schemeClr val="bg1"/>
                </a:solidFill>
                <a:latin typeface="Times New Roman" pitchFamily="18" charset="0"/>
              </a:rPr>
              <a:t>13 </a:t>
            </a:r>
            <a:r>
              <a:rPr lang="en-US" sz="3200" b="1" dirty="0" smtClean="0">
                <a:solidFill>
                  <a:schemeClr val="bg1"/>
                </a:solidFill>
                <a:latin typeface="Times New Roman" pitchFamily="18" charset="0"/>
              </a:rPr>
              <a:t>million and as states emerged Indians were left stranded</a:t>
            </a:r>
            <a:endParaRPr lang="en-US" sz="3200" b="1" dirty="0">
              <a:solidFill>
                <a:schemeClr val="bg1"/>
              </a:solidFill>
              <a:latin typeface="Times New Roman" pitchFamily="18"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6443" t="14612" r="28483" b="25234"/>
          <a:stretch/>
        </p:blipFill>
        <p:spPr>
          <a:xfrm>
            <a:off x="609600" y="304800"/>
            <a:ext cx="4994180" cy="3886200"/>
          </a:xfrm>
          <a:prstGeom prst="rect">
            <a:avLst/>
          </a:prstGeom>
        </p:spPr>
      </p:pic>
    </p:spTree>
    <p:extLst>
      <p:ext uri="{BB962C8B-B14F-4D97-AF65-F5344CB8AC3E}">
        <p14:creationId xmlns:p14="http://schemas.microsoft.com/office/powerpoint/2010/main" val="1320776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0226"/>
                                        </p:tgtEl>
                                        <p:attrNameLst>
                                          <p:attrName>style.visibility</p:attrName>
                                        </p:attrNameLst>
                                      </p:cBhvr>
                                      <p:to>
                                        <p:strVal val="visible"/>
                                      </p:to>
                                    </p:set>
                                    <p:anim calcmode="lin" valueType="num">
                                      <p:cBhvr additive="base">
                                        <p:cTn id="7" dur="500" fill="hold"/>
                                        <p:tgtEl>
                                          <p:spTgt spid="180226"/>
                                        </p:tgtEl>
                                        <p:attrNameLst>
                                          <p:attrName>ppt_x</p:attrName>
                                        </p:attrNameLst>
                                      </p:cBhvr>
                                      <p:tavLst>
                                        <p:tav tm="0">
                                          <p:val>
                                            <p:strVal val="#ppt_x"/>
                                          </p:val>
                                        </p:tav>
                                        <p:tav tm="100000">
                                          <p:val>
                                            <p:strVal val="#ppt_x"/>
                                          </p:val>
                                        </p:tav>
                                      </p:tavLst>
                                    </p:anim>
                                    <p:anim calcmode="lin" valueType="num">
                                      <p:cBhvr additive="base">
                                        <p:cTn id="8" dur="500" fill="hold"/>
                                        <p:tgtEl>
                                          <p:spTgt spid="180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bwMode="auto">
          <a:xfrm>
            <a:off x="4267200" y="1765280"/>
            <a:ext cx="4648200" cy="3416320"/>
          </a:xfrm>
          <a:prstGeom prst="rect">
            <a:avLst/>
          </a:prstGeom>
          <a:solidFill>
            <a:schemeClr val="tx1"/>
          </a:solidFill>
          <a:ln w="38100" cmpd="tri">
            <a:noFill/>
            <a:miter lim="800000"/>
            <a:headEnd/>
            <a:tailEnd/>
          </a:ln>
          <a:effectLst>
            <a:glow rad="127000">
              <a:schemeClr val="bg1"/>
            </a:glow>
          </a:effectLst>
          <a:scene3d>
            <a:camera prst="perspectiveLeft"/>
            <a:lightRig rig="threePt" dir="t"/>
          </a:scene3d>
          <a:sp3d>
            <a:bevelT/>
          </a:sp3d>
        </p:spPr>
        <p:txBody>
          <a:bodyPr wrap="square">
            <a:spAutoFit/>
          </a:bodyPr>
          <a:lstStyle/>
          <a:p>
            <a:pPr algn="ctr">
              <a:spcBef>
                <a:spcPct val="50000"/>
              </a:spcBef>
              <a:defRPr/>
            </a:pPr>
            <a:r>
              <a:rPr lang="en-US" sz="3600" dirty="0">
                <a:solidFill>
                  <a:schemeClr val="bg1"/>
                </a:solidFill>
                <a:latin typeface="Earth's Mightiest"/>
              </a:rPr>
              <a:t>“Those tribes cannot exist surrounded by our settlements. They have neither the intelligence nor the moral habits. Established in the midst of a superior race, they must disappear.”</a:t>
            </a:r>
          </a:p>
        </p:txBody>
      </p:sp>
      <p:sp>
        <p:nvSpPr>
          <p:cNvPr id="2" name="TextBox 1"/>
          <p:cNvSpPr txBox="1"/>
          <p:nvPr/>
        </p:nvSpPr>
        <p:spPr>
          <a:xfrm>
            <a:off x="0" y="101025"/>
            <a:ext cx="9144000" cy="584775"/>
          </a:xfrm>
          <a:prstGeom prst="rect">
            <a:avLst/>
          </a:prstGeom>
          <a:noFill/>
        </p:spPr>
        <p:txBody>
          <a:bodyPr wrap="square" rtlCol="0">
            <a:spAutoFit/>
          </a:bodyPr>
          <a:lstStyle/>
          <a:p>
            <a:pPr algn="ctr"/>
            <a:r>
              <a:rPr lang="en-US" sz="3200" dirty="0" smtClean="0">
                <a:solidFill>
                  <a:schemeClr val="accent3">
                    <a:lumMod val="50000"/>
                  </a:schemeClr>
                </a:solidFill>
                <a:effectLst>
                  <a:glow rad="127000">
                    <a:schemeClr val="bg1"/>
                  </a:glow>
                </a:effectLst>
                <a:latin typeface="calame" charset="0"/>
              </a:rPr>
              <a:t>Andrew Jackson’s “Love” for the Indians</a:t>
            </a:r>
            <a:endParaRPr lang="en-US" sz="3200" dirty="0">
              <a:solidFill>
                <a:schemeClr val="accent3">
                  <a:lumMod val="50000"/>
                </a:schemeClr>
              </a:solidFill>
              <a:effectLst>
                <a:glow rad="127000">
                  <a:schemeClr val="bg1"/>
                </a:glow>
              </a:effectLst>
              <a:latin typeface="calame"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64" t="5105"/>
          <a:stretch/>
        </p:blipFill>
        <p:spPr>
          <a:xfrm>
            <a:off x="76200" y="762000"/>
            <a:ext cx="4343400" cy="6019800"/>
          </a:xfrm>
          <a:prstGeom prst="rect">
            <a:avLst/>
          </a:prstGeom>
          <a:effectLst>
            <a:softEdge rad="63500"/>
          </a:effectLst>
        </p:spPr>
      </p:pic>
    </p:spTree>
    <p:extLst>
      <p:ext uri="{BB962C8B-B14F-4D97-AF65-F5344CB8AC3E}">
        <p14:creationId xmlns:p14="http://schemas.microsoft.com/office/powerpoint/2010/main" val="27105638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5400000" flipH="1">
            <a:off x="1371600" y="990600"/>
            <a:ext cx="3429000" cy="4800600"/>
          </a:xfrm>
          <a:prstGeom prst="upArrowCallout">
            <a:avLst>
              <a:gd name="adj1" fmla="val 20917"/>
              <a:gd name="adj2" fmla="val 20000"/>
              <a:gd name="adj3" fmla="val 18991"/>
              <a:gd name="adj4" fmla="val 73338"/>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fontAlgn="base">
              <a:spcBef>
                <a:spcPct val="0"/>
              </a:spcBef>
              <a:spcAft>
                <a:spcPct val="0"/>
              </a:spcAft>
              <a:defRPr/>
            </a:pPr>
            <a:endParaRPr lang="en-US" sz="2200">
              <a:solidFill>
                <a:srgbClr val="000000"/>
              </a:solidFill>
            </a:endParaRPr>
          </a:p>
        </p:txBody>
      </p:sp>
      <p:sp>
        <p:nvSpPr>
          <p:cNvPr id="9219" name="Rectangle 13"/>
          <p:cNvSpPr>
            <a:spLocks noChangeArrowheads="1"/>
          </p:cNvSpPr>
          <p:nvPr/>
        </p:nvSpPr>
        <p:spPr bwMode="auto">
          <a:xfrm>
            <a:off x="838200" y="2054225"/>
            <a:ext cx="32766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lnSpc>
                <a:spcPct val="110000"/>
              </a:lnSpc>
              <a:spcBef>
                <a:spcPct val="0"/>
              </a:spcBef>
              <a:spcAft>
                <a:spcPts val="2200"/>
              </a:spcAft>
            </a:pPr>
            <a:r>
              <a:rPr lang="en-US" altLang="en-US" dirty="0">
                <a:solidFill>
                  <a:srgbClr val="000000"/>
                </a:solidFill>
                <a:latin typeface="Verdana" pitchFamily="34" charset="0"/>
              </a:rPr>
              <a:t>By 1828, most states had ended property requirements for voting, and more</a:t>
            </a:r>
            <a:r>
              <a:rPr lang="en-US" altLang="en-US" dirty="0">
                <a:solidFill>
                  <a:srgbClr val="0033CC"/>
                </a:solidFill>
                <a:latin typeface="Verdana" pitchFamily="34" charset="0"/>
              </a:rPr>
              <a:t> white men over the age of 21</a:t>
            </a:r>
            <a:r>
              <a:rPr lang="en-US" altLang="en-US" dirty="0">
                <a:solidFill>
                  <a:srgbClr val="000000"/>
                </a:solidFill>
                <a:latin typeface="Verdana" pitchFamily="34" charset="0"/>
              </a:rPr>
              <a:t> could vote than ever before.</a:t>
            </a:r>
          </a:p>
        </p:txBody>
      </p:sp>
      <p:pic>
        <p:nvPicPr>
          <p:cNvPr id="9220" name="Picture 5" descr="C:\Documents and Settings\Shelly\Local Settings\Temporary Internet Files\Content.IE5\3S9URDS4\MCj0397136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724400"/>
            <a:ext cx="14017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13"/>
          <p:cNvSpPr>
            <a:spLocks noChangeArrowheads="1"/>
          </p:cNvSpPr>
          <p:nvPr/>
        </p:nvSpPr>
        <p:spPr bwMode="auto">
          <a:xfrm>
            <a:off x="5638800" y="2209800"/>
            <a:ext cx="3276600" cy="26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lnSpc>
                <a:spcPct val="110000"/>
              </a:lnSpc>
              <a:spcBef>
                <a:spcPct val="0"/>
              </a:spcBef>
              <a:spcAft>
                <a:spcPts val="2200"/>
              </a:spcAft>
            </a:pPr>
            <a:r>
              <a:rPr lang="en-US" altLang="en-US" dirty="0">
                <a:solidFill>
                  <a:srgbClr val="000000"/>
                </a:solidFill>
                <a:latin typeface="Verdana" pitchFamily="34" charset="0"/>
              </a:rPr>
              <a:t>However, </a:t>
            </a:r>
            <a:r>
              <a:rPr lang="en-US" altLang="en-US" dirty="0">
                <a:solidFill>
                  <a:srgbClr val="0033CC"/>
                </a:solidFill>
                <a:latin typeface="Verdana" pitchFamily="34" charset="0"/>
              </a:rPr>
              <a:t>women and Native Americans could not vote at all,</a:t>
            </a:r>
            <a:r>
              <a:rPr lang="en-US" altLang="en-US" dirty="0">
                <a:solidFill>
                  <a:srgbClr val="000000"/>
                </a:solidFill>
                <a:latin typeface="Verdana" pitchFamily="34" charset="0"/>
              </a:rPr>
              <a:t> and free African </a:t>
            </a:r>
            <a:r>
              <a:rPr lang="en-US" altLang="en-US" dirty="0" smtClean="0">
                <a:solidFill>
                  <a:srgbClr val="000000"/>
                </a:solidFill>
                <a:latin typeface="Verdana" pitchFamily="34" charset="0"/>
              </a:rPr>
              <a:t>American men </a:t>
            </a:r>
            <a:r>
              <a:rPr lang="en-US" altLang="en-US" dirty="0">
                <a:solidFill>
                  <a:srgbClr val="000000"/>
                </a:solidFill>
                <a:latin typeface="Verdana" pitchFamily="34" charset="0"/>
              </a:rPr>
              <a:t>could vote in only a few states.</a:t>
            </a:r>
          </a:p>
        </p:txBody>
      </p:sp>
    </p:spTree>
    <p:extLst>
      <p:ext uri="{BB962C8B-B14F-4D97-AF65-F5344CB8AC3E}">
        <p14:creationId xmlns:p14="http://schemas.microsoft.com/office/powerpoint/2010/main" val="649154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highered.mcgraw-hill.com/sites/dl/premium/0073385492/instructor/664083/bri85492_072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t="3981"/>
          <a:stretch/>
        </p:blipFill>
        <p:spPr bwMode="auto">
          <a:xfrm>
            <a:off x="0" y="0"/>
            <a:ext cx="9136039" cy="6853451"/>
          </a:xfrm>
          <a:prstGeom prst="rect">
            <a:avLst/>
          </a:prstGeom>
          <a:noFill/>
          <a:effectLst>
            <a:softEdge rad="63500"/>
          </a:effectLst>
        </p:spPr>
      </p:pic>
      <p:sp>
        <p:nvSpPr>
          <p:cNvPr id="182274" name="Text Box 2"/>
          <p:cNvSpPr txBox="1">
            <a:spLocks noChangeArrowheads="1"/>
          </p:cNvSpPr>
          <p:nvPr/>
        </p:nvSpPr>
        <p:spPr bwMode="auto">
          <a:xfrm>
            <a:off x="609600" y="381000"/>
            <a:ext cx="7924800" cy="1077218"/>
          </a:xfrm>
          <a:prstGeom prst="rect">
            <a:avLst/>
          </a:prstGeom>
          <a:solidFill>
            <a:schemeClr val="tx1"/>
          </a:solidFill>
          <a:ln w="76200">
            <a:solidFill>
              <a:srgbClr val="003300"/>
            </a:solidFill>
            <a:miter lim="800000"/>
            <a:headEnd/>
            <a:tailEnd/>
          </a:ln>
          <a:effectLst>
            <a:glow>
              <a:schemeClr val="tx1"/>
            </a:glow>
          </a:effectLst>
          <a:scene3d>
            <a:camera prst="perspective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3.  </a:t>
            </a:r>
            <a:r>
              <a:rPr lang="en-US" sz="3200" b="1" dirty="0">
                <a:solidFill>
                  <a:schemeClr val="bg1"/>
                </a:solidFill>
                <a:latin typeface="Times New Roman" pitchFamily="18" charset="0"/>
              </a:rPr>
              <a:t>federal policy = acquire Indian lands through </a:t>
            </a:r>
            <a:r>
              <a:rPr lang="en-US" sz="3200" b="1" dirty="0" smtClean="0">
                <a:solidFill>
                  <a:schemeClr val="bg1"/>
                </a:solidFill>
                <a:latin typeface="Times New Roman" pitchFamily="18" charset="0"/>
              </a:rPr>
              <a:t>treaties (often Indians </a:t>
            </a:r>
            <a:r>
              <a:rPr lang="en-US" sz="3200" b="1" dirty="0">
                <a:solidFill>
                  <a:schemeClr val="bg1"/>
                </a:solidFill>
                <a:latin typeface="Times New Roman" pitchFamily="18" charset="0"/>
              </a:rPr>
              <a:t>were </a:t>
            </a:r>
            <a:r>
              <a:rPr lang="en-US" sz="3200" b="1" dirty="0" smtClean="0">
                <a:solidFill>
                  <a:schemeClr val="bg1"/>
                </a:solidFill>
                <a:latin typeface="Times New Roman" pitchFamily="18" charset="0"/>
              </a:rPr>
              <a:t>tricked)</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25476869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2274"/>
                                        </p:tgtEl>
                                        <p:attrNameLst>
                                          <p:attrName>style.visibility</p:attrName>
                                        </p:attrNameLst>
                                      </p:cBhvr>
                                      <p:to>
                                        <p:strVal val="visible"/>
                                      </p:to>
                                    </p:set>
                                    <p:anim calcmode="lin" valueType="num">
                                      <p:cBhvr additive="base">
                                        <p:cTn id="7" dur="500" fill="hold"/>
                                        <p:tgtEl>
                                          <p:spTgt spid="182274"/>
                                        </p:tgtEl>
                                        <p:attrNameLst>
                                          <p:attrName>ppt_x</p:attrName>
                                        </p:attrNameLst>
                                      </p:cBhvr>
                                      <p:tavLst>
                                        <p:tav tm="0">
                                          <p:val>
                                            <p:strVal val="#ppt_x"/>
                                          </p:val>
                                        </p:tav>
                                        <p:tav tm="100000">
                                          <p:val>
                                            <p:strVal val="#ppt_x"/>
                                          </p:val>
                                        </p:tav>
                                      </p:tavLst>
                                    </p:anim>
                                    <p:anim calcmode="lin" valueType="num">
                                      <p:cBhvr additive="base">
                                        <p:cTn id="8" dur="500" fill="hold"/>
                                        <p:tgtEl>
                                          <p:spTgt spid="182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http://www.wmcarey.edu/carey/enquiry/widowwallishouse.jpg"/>
          <p:cNvPicPr>
            <a:picLocks noChangeAspect="1" noChangeArrowheads="1"/>
          </p:cNvPicPr>
          <p:nvPr/>
        </p:nvPicPr>
        <p:blipFill>
          <a:blip r:embed="rId2">
            <a:extLst>
              <a:ext uri="{28A0092B-C50C-407E-A947-70E740481C1C}">
                <a14:useLocalDpi xmlns:a14="http://schemas.microsoft.com/office/drawing/2010/main" val="0"/>
              </a:ext>
            </a:extLst>
          </a:blip>
          <a:srcRect r="5193"/>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Text Box 2"/>
          <p:cNvSpPr txBox="1">
            <a:spLocks noChangeArrowheads="1"/>
          </p:cNvSpPr>
          <p:nvPr/>
        </p:nvSpPr>
        <p:spPr bwMode="auto">
          <a:xfrm>
            <a:off x="990600" y="446782"/>
            <a:ext cx="7162800" cy="1077218"/>
          </a:xfrm>
          <a:prstGeom prst="rect">
            <a:avLst/>
          </a:prstGeom>
          <a:solidFill>
            <a:schemeClr val="tx1"/>
          </a:solidFill>
          <a:ln w="76200">
            <a:solidFill>
              <a:srgbClr val="003300"/>
            </a:solidFill>
            <a:miter lim="800000"/>
            <a:headEnd/>
            <a:tailEnd/>
          </a:ln>
          <a:effectLst>
            <a:glow>
              <a:schemeClr val="tx1"/>
            </a:glow>
          </a:effectLst>
          <a:scene3d>
            <a:camera prst="orthographicFront"/>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4.  </a:t>
            </a:r>
            <a:r>
              <a:rPr lang="en-US" sz="3200" b="1" dirty="0">
                <a:solidFill>
                  <a:schemeClr val="bg1"/>
                </a:solidFill>
                <a:latin typeface="Times New Roman" pitchFamily="18" charset="0"/>
              </a:rPr>
              <a:t>some people respected </a:t>
            </a:r>
            <a:r>
              <a:rPr lang="en-US" sz="3200" b="1" dirty="0" smtClean="0">
                <a:solidFill>
                  <a:schemeClr val="bg1"/>
                </a:solidFill>
                <a:latin typeface="Times New Roman" pitchFamily="18" charset="0"/>
              </a:rPr>
              <a:t>Indians </a:t>
            </a:r>
            <a:r>
              <a:rPr lang="en-US" sz="3200" b="1" dirty="0">
                <a:solidFill>
                  <a:schemeClr val="bg1"/>
                </a:solidFill>
                <a:latin typeface="Times New Roman" pitchFamily="18" charset="0"/>
              </a:rPr>
              <a:t>and tried to Christianize </a:t>
            </a:r>
            <a:r>
              <a:rPr lang="en-US" sz="3200" b="1" dirty="0" smtClean="0">
                <a:solidFill>
                  <a:schemeClr val="bg1"/>
                </a:solidFill>
                <a:latin typeface="Times New Roman" pitchFamily="18" charset="0"/>
              </a:rPr>
              <a:t>them (assimilation)</a:t>
            </a:r>
            <a:endParaRPr lang="en-US" sz="3200" b="1" dirty="0">
              <a:solidFill>
                <a:schemeClr val="bg1"/>
              </a:solidFill>
              <a:latin typeface="Times New Roman" pitchFamily="18" charset="0"/>
            </a:endParaRPr>
          </a:p>
        </p:txBody>
      </p:sp>
    </p:spTree>
    <p:extLst>
      <p:ext uri="{BB962C8B-B14F-4D97-AF65-F5344CB8AC3E}">
        <p14:creationId xmlns:p14="http://schemas.microsoft.com/office/powerpoint/2010/main" val="3559204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3298"/>
                                        </p:tgtEl>
                                        <p:attrNameLst>
                                          <p:attrName>style.visibility</p:attrName>
                                        </p:attrNameLst>
                                      </p:cBhvr>
                                      <p:to>
                                        <p:strVal val="visible"/>
                                      </p:to>
                                    </p:set>
                                    <p:anim calcmode="lin" valueType="num">
                                      <p:cBhvr additive="base">
                                        <p:cTn id="7" dur="500" fill="hold"/>
                                        <p:tgtEl>
                                          <p:spTgt spid="183298"/>
                                        </p:tgtEl>
                                        <p:attrNameLst>
                                          <p:attrName>ppt_x</p:attrName>
                                        </p:attrNameLst>
                                      </p:cBhvr>
                                      <p:tavLst>
                                        <p:tav tm="0">
                                          <p:val>
                                            <p:strVal val="#ppt_x"/>
                                          </p:val>
                                        </p:tav>
                                        <p:tav tm="100000">
                                          <p:val>
                                            <p:strVal val="#ppt_x"/>
                                          </p:val>
                                        </p:tav>
                                      </p:tavLst>
                                    </p:anim>
                                    <p:anim calcmode="lin" valueType="num">
                                      <p:cBhvr additive="base">
                                        <p:cTn id="8" dur="500" fill="hold"/>
                                        <p:tgtEl>
                                          <p:spTgt spid="1832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wo head and shoulders color portraits of bare-chested Indian chief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84936" y1="56528" x2="86521" y2="85796"/>
                        <a14:foregroundMark x1="4361" y1="92683" x2="46680" y2="92396"/>
                        <a14:foregroundMark x1="3865" y1="6743" x2="44599" y2="6743"/>
                        <a14:foregroundMark x1="45986" y1="9326" x2="45788" y2="84218"/>
                        <a14:foregroundMark x1="4163" y1="24247" x2="3568" y2="74749"/>
                        <a14:foregroundMark x1="20317" y1="15352" x2="20020" y2="83214"/>
                        <a14:foregroundMark x1="42418" y1="25968" x2="20317" y2="70875"/>
                      </a14:backgroundRemoval>
                    </a14:imgEffect>
                  </a14:imgLayer>
                </a14:imgProps>
              </a:ext>
              <a:ext uri="{28A0092B-C50C-407E-A947-70E740481C1C}">
                <a14:useLocalDpi xmlns:a14="http://schemas.microsoft.com/office/drawing/2010/main" val="0"/>
              </a:ext>
            </a:extLst>
          </a:blip>
          <a:srcRect/>
          <a:stretch>
            <a:fillRect/>
          </a:stretch>
        </p:blipFill>
        <p:spPr bwMode="auto">
          <a:xfrm>
            <a:off x="0" y="-152400"/>
            <a:ext cx="9144000" cy="6317674"/>
          </a:xfrm>
          <a:prstGeom prst="rect">
            <a:avLst/>
          </a:prstGeom>
          <a:noFill/>
          <a:extLst>
            <a:ext uri="{909E8E84-426E-40DD-AFC4-6F175D3DCCD1}">
              <a14:hiddenFill xmlns:a14="http://schemas.microsoft.com/office/drawing/2010/main">
                <a:solidFill>
                  <a:srgbClr val="FFFFFF"/>
                </a:solidFill>
              </a14:hiddenFill>
            </a:ext>
          </a:extLst>
        </p:spPr>
      </p:pic>
      <p:sp>
        <p:nvSpPr>
          <p:cNvPr id="184322" name="Text Box 2"/>
          <p:cNvSpPr txBox="1">
            <a:spLocks noChangeArrowheads="1"/>
          </p:cNvSpPr>
          <p:nvPr/>
        </p:nvSpPr>
        <p:spPr bwMode="auto">
          <a:xfrm>
            <a:off x="152400" y="5628382"/>
            <a:ext cx="8839200" cy="1077218"/>
          </a:xfrm>
          <a:prstGeom prst="rect">
            <a:avLst/>
          </a:prstGeom>
          <a:noFill/>
          <a:ln w="76200">
            <a:noFill/>
            <a:miter lim="800000"/>
            <a:headEnd/>
            <a:tailEnd/>
          </a:ln>
          <a:scene3d>
            <a:camera prst="perspectiveAbove"/>
            <a:lightRig rig="threePt" dir="t"/>
          </a:scene3d>
        </p:spPr>
        <p:txBody>
          <a:bodyPr>
            <a:spAutoFit/>
          </a:bodyPr>
          <a:lstStyle/>
          <a:p>
            <a:pPr algn="ctr">
              <a:spcBef>
                <a:spcPct val="50000"/>
              </a:spcBef>
              <a:defRPr/>
            </a:pPr>
            <a:r>
              <a:rPr lang="en-US" sz="3200" dirty="0" smtClean="0">
                <a:effectLst>
                  <a:glow rad="190500">
                    <a:schemeClr val="bg1"/>
                  </a:glow>
                </a:effectLst>
                <a:latin typeface="Northern Territories" charset="0"/>
              </a:rPr>
              <a:t>The </a:t>
            </a:r>
            <a:r>
              <a:rPr lang="en-US" sz="3200" dirty="0">
                <a:effectLst>
                  <a:glow rad="190500">
                    <a:schemeClr val="bg1"/>
                  </a:glow>
                </a:effectLst>
                <a:latin typeface="Northern Territories" charset="0"/>
              </a:rPr>
              <a:t>Society for Propagating the Gospel Among Indians (est. 1787)</a:t>
            </a:r>
          </a:p>
        </p:txBody>
      </p:sp>
    </p:spTree>
    <p:extLst>
      <p:ext uri="{BB962C8B-B14F-4D97-AF65-F5344CB8AC3E}">
        <p14:creationId xmlns:p14="http://schemas.microsoft.com/office/powerpoint/2010/main" val="1834702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http://images.google.com/url?q=http://mcclungmuseum.utk.edu/permex/archaeol/arh-mura.jpg&amp;usg=AFQjCNHL9GW41qCDVyuGreHh_TCYHHDkcQ"/>
          <p:cNvPicPr>
            <a:picLocks noChangeAspect="1" noChangeArrowheads="1"/>
          </p:cNvPicPr>
          <p:nvPr/>
        </p:nvPicPr>
        <p:blipFill>
          <a:blip r:embed="rId2">
            <a:extLst>
              <a:ext uri="{28A0092B-C50C-407E-A947-70E740481C1C}">
                <a14:useLocalDpi xmlns:a14="http://schemas.microsoft.com/office/drawing/2010/main" val="0"/>
              </a:ext>
            </a:extLst>
          </a:blip>
          <a:srcRect t="8636"/>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Text Box 2"/>
          <p:cNvSpPr txBox="1">
            <a:spLocks noChangeArrowheads="1"/>
          </p:cNvSpPr>
          <p:nvPr/>
        </p:nvSpPr>
        <p:spPr bwMode="auto">
          <a:xfrm>
            <a:off x="304800" y="5562600"/>
            <a:ext cx="85344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5.  </a:t>
            </a:r>
            <a:r>
              <a:rPr lang="en-US" sz="3200" b="1" dirty="0">
                <a:solidFill>
                  <a:schemeClr val="bg1"/>
                </a:solidFill>
                <a:latin typeface="Times New Roman" pitchFamily="18" charset="0"/>
              </a:rPr>
              <a:t>some Indians violently </a:t>
            </a:r>
            <a:r>
              <a:rPr lang="en-US" sz="3200" b="1" dirty="0" smtClean="0">
                <a:solidFill>
                  <a:schemeClr val="bg1"/>
                </a:solidFill>
                <a:latin typeface="Times New Roman" pitchFamily="18" charset="0"/>
              </a:rPr>
              <a:t>resisted but </a:t>
            </a:r>
            <a:r>
              <a:rPr lang="en-US" sz="3200" b="1" dirty="0">
                <a:solidFill>
                  <a:schemeClr val="bg1"/>
                </a:solidFill>
                <a:latin typeface="Times New Roman" pitchFamily="18" charset="0"/>
              </a:rPr>
              <a:t>tribes like the Cherokees tried to adopt American ways</a:t>
            </a:r>
          </a:p>
        </p:txBody>
      </p:sp>
      <p:sp>
        <p:nvSpPr>
          <p:cNvPr id="152579" name="Text Box 3"/>
          <p:cNvSpPr txBox="1">
            <a:spLocks noChangeArrowheads="1"/>
          </p:cNvSpPr>
          <p:nvPr/>
        </p:nvSpPr>
        <p:spPr bwMode="auto">
          <a:xfrm>
            <a:off x="0" y="0"/>
            <a:ext cx="9144000" cy="1323439"/>
          </a:xfrm>
          <a:prstGeom prst="rect">
            <a:avLst/>
          </a:prstGeom>
          <a:noFill/>
          <a:ln w="9525">
            <a:noFill/>
            <a:miter lim="800000"/>
            <a:headEnd/>
            <a:tailEnd/>
          </a:ln>
          <a:effectLst>
            <a:glow rad="228600">
              <a:schemeClr val="accent2">
                <a:satMod val="175000"/>
                <a:alpha val="40000"/>
              </a:schemeClr>
            </a:glow>
          </a:effectLst>
        </p:spPr>
        <p:txBody>
          <a:bodyPr>
            <a:spAutoFit/>
          </a:bodyPr>
          <a:lstStyle/>
          <a:p>
            <a:pPr algn="ctr">
              <a:spcBef>
                <a:spcPct val="50000"/>
              </a:spcBef>
              <a:defRPr/>
            </a:pPr>
            <a:r>
              <a:rPr lang="en-US" sz="4000" dirty="0">
                <a:effectLst>
                  <a:glow rad="127000">
                    <a:schemeClr val="bg1"/>
                  </a:glow>
                </a:effectLst>
                <a:latin typeface="Earth's Mightiest"/>
              </a:rPr>
              <a:t>system of settled agriculture, devised an alphabet, legislated a legal code (1808) and a written constitution (1827)</a:t>
            </a:r>
          </a:p>
        </p:txBody>
      </p:sp>
    </p:spTree>
    <p:extLst>
      <p:ext uri="{BB962C8B-B14F-4D97-AF65-F5344CB8AC3E}">
        <p14:creationId xmlns:p14="http://schemas.microsoft.com/office/powerpoint/2010/main" val="32795279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5346"/>
                                        </p:tgtEl>
                                        <p:attrNameLst>
                                          <p:attrName>style.visibility</p:attrName>
                                        </p:attrNameLst>
                                      </p:cBhvr>
                                      <p:to>
                                        <p:strVal val="visible"/>
                                      </p:to>
                                    </p:set>
                                    <p:anim calcmode="lin" valueType="num">
                                      <p:cBhvr additive="base">
                                        <p:cTn id="7" dur="500" fill="hold"/>
                                        <p:tgtEl>
                                          <p:spTgt spid="185346"/>
                                        </p:tgtEl>
                                        <p:attrNameLst>
                                          <p:attrName>ppt_x</p:attrName>
                                        </p:attrNameLst>
                                      </p:cBhvr>
                                      <p:tavLst>
                                        <p:tav tm="0">
                                          <p:val>
                                            <p:strVal val="#ppt_x"/>
                                          </p:val>
                                        </p:tav>
                                        <p:tav tm="100000">
                                          <p:val>
                                            <p:strVal val="#ppt_x"/>
                                          </p:val>
                                        </p:tav>
                                      </p:tavLst>
                                    </p:anim>
                                    <p:anim calcmode="lin" valueType="num">
                                      <p:cBhvr additive="base">
                                        <p:cTn id="8" dur="500" fill="hold"/>
                                        <p:tgtEl>
                                          <p:spTgt spid="185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13_0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186370" name="Text Box 2"/>
          <p:cNvSpPr txBox="1">
            <a:spLocks noChangeArrowheads="1"/>
          </p:cNvSpPr>
          <p:nvPr/>
        </p:nvSpPr>
        <p:spPr bwMode="auto">
          <a:xfrm>
            <a:off x="228600" y="5551488"/>
            <a:ext cx="8686800" cy="1077912"/>
          </a:xfrm>
          <a:prstGeom prst="rect">
            <a:avLst/>
          </a:prstGeom>
          <a:solidFill>
            <a:schemeClr val="tx1"/>
          </a:solidFill>
          <a:ln w="76200">
            <a:solidFill>
              <a:schemeClr val="tx1"/>
            </a:solidFill>
            <a:miter lim="800000"/>
            <a:headEnd/>
            <a:tailEnd/>
          </a:ln>
          <a:effectLst>
            <a:glow>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6.  </a:t>
            </a:r>
            <a:r>
              <a:rPr lang="en-US" sz="3200" b="1" dirty="0">
                <a:solidFill>
                  <a:schemeClr val="bg1"/>
                </a:solidFill>
                <a:latin typeface="Times New Roman" pitchFamily="18" charset="0"/>
              </a:rPr>
              <a:t>the Cherokees, Creeks, Chickasaw, Choctaws, and Seminoles called the “Five Civilized Tribes”</a:t>
            </a:r>
          </a:p>
        </p:txBody>
      </p:sp>
      <p:pic>
        <p:nvPicPr>
          <p:cNvPr id="153603" name="Picture 4" descr="http://www.piedmontflag.com/images006/CommFlag.jpg"/>
          <p:cNvPicPr>
            <a:picLocks noChangeAspect="1" noChangeArrowheads="1"/>
          </p:cNvPicPr>
          <p:nvPr/>
        </p:nvPicPr>
        <p:blipFill>
          <a:blip r:embed="rId4" cstate="print"/>
          <a:srcRect l="2743" t="8333" r="4514" b="11111"/>
          <a:stretch>
            <a:fillRect/>
          </a:stretch>
        </p:blipFill>
        <p:spPr bwMode="auto">
          <a:xfrm rot="21205577">
            <a:off x="363884" y="407212"/>
            <a:ext cx="3649507" cy="1981200"/>
          </a:xfrm>
          <a:prstGeom prst="rect">
            <a:avLst/>
          </a:prstGeom>
          <a:noFill/>
          <a:ln w="9525">
            <a:noFill/>
            <a:miter lim="800000"/>
            <a:headEnd/>
            <a:tailEnd/>
          </a:ln>
          <a:effectLst>
            <a:glow rad="139700">
              <a:schemeClr val="bg1"/>
            </a:glow>
          </a:effectLst>
          <a:scene3d>
            <a:camera prst="orthographicFront"/>
            <a:lightRig rig="threePt" dir="t"/>
          </a:scene3d>
          <a:sp3d>
            <a:bevelT prst="angle"/>
          </a:sp3d>
        </p:spPr>
      </p:pic>
      <p:sp>
        <p:nvSpPr>
          <p:cNvPr id="5" name="TextBox 4"/>
          <p:cNvSpPr txBox="1"/>
          <p:nvPr/>
        </p:nvSpPr>
        <p:spPr>
          <a:xfrm>
            <a:off x="4571999" y="533400"/>
            <a:ext cx="4376199" cy="2893100"/>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800" dirty="0" smtClean="0">
                <a:solidFill>
                  <a:schemeClr val="bg1"/>
                </a:solidFill>
                <a:latin typeface="Earth's Mightiest"/>
              </a:rPr>
              <a:t>“You asked us to throw off the hunter and warrior state: we did so. You asked us to form a republican government: we did so. You asked us to learn to read: we did so. You asked us to cast away our idols, and worship your God: we did so.</a:t>
            </a:r>
          </a:p>
          <a:p>
            <a:pPr algn="r"/>
            <a:r>
              <a:rPr lang="en-US" sz="1400" dirty="0" smtClean="0">
                <a:solidFill>
                  <a:schemeClr val="bg1"/>
                </a:solidFill>
                <a:latin typeface="Agency FB" pitchFamily="34" charset="0"/>
              </a:rPr>
              <a:t>-John Ridge, Cherokee Indian</a:t>
            </a:r>
            <a:endParaRPr lang="en-US" sz="1200" dirty="0">
              <a:solidFill>
                <a:schemeClr val="bg1"/>
              </a:solidFill>
              <a:latin typeface="Agency FB" pitchFamily="34" charset="0"/>
            </a:endParaRPr>
          </a:p>
        </p:txBody>
      </p:sp>
    </p:spTree>
    <p:extLst>
      <p:ext uri="{BB962C8B-B14F-4D97-AF65-F5344CB8AC3E}">
        <p14:creationId xmlns:p14="http://schemas.microsoft.com/office/powerpoint/2010/main" val="2504963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6370"/>
                                        </p:tgtEl>
                                        <p:attrNameLst>
                                          <p:attrName>style.visibility</p:attrName>
                                        </p:attrNameLst>
                                      </p:cBhvr>
                                      <p:to>
                                        <p:strVal val="visible"/>
                                      </p:to>
                                    </p:set>
                                    <p:anim calcmode="lin" valueType="num">
                                      <p:cBhvr additive="base">
                                        <p:cTn id="7" dur="500" fill="hold"/>
                                        <p:tgtEl>
                                          <p:spTgt spid="186370"/>
                                        </p:tgtEl>
                                        <p:attrNameLst>
                                          <p:attrName>ppt_x</p:attrName>
                                        </p:attrNameLst>
                                      </p:cBhvr>
                                      <p:tavLst>
                                        <p:tav tm="0">
                                          <p:val>
                                            <p:strVal val="#ppt_x"/>
                                          </p:val>
                                        </p:tav>
                                        <p:tav tm="100000">
                                          <p:val>
                                            <p:strVal val="#ppt_x"/>
                                          </p:val>
                                        </p:tav>
                                      </p:tavLst>
                                    </p:anim>
                                    <p:anim calcmode="lin" valueType="num">
                                      <p:cBhvr additive="base">
                                        <p:cTn id="8" dur="500" fill="hold"/>
                                        <p:tgtEl>
                                          <p:spTgt spid="1863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838200" y="5059740"/>
            <a:ext cx="74676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7.  </a:t>
            </a:r>
            <a:r>
              <a:rPr lang="en-US" sz="3200" b="1" dirty="0">
                <a:solidFill>
                  <a:schemeClr val="bg1"/>
                </a:solidFill>
                <a:latin typeface="Times New Roman" pitchFamily="18" charset="0"/>
              </a:rPr>
              <a:t>(1828) </a:t>
            </a:r>
            <a:r>
              <a:rPr lang="en-US" sz="3200" b="1" dirty="0" smtClean="0">
                <a:solidFill>
                  <a:schemeClr val="bg1"/>
                </a:solidFill>
                <a:latin typeface="Times New Roman" pitchFamily="18" charset="0"/>
              </a:rPr>
              <a:t>Georgia </a:t>
            </a:r>
            <a:r>
              <a:rPr lang="en-US" sz="3200" b="1" dirty="0">
                <a:solidFill>
                  <a:schemeClr val="bg1"/>
                </a:solidFill>
                <a:latin typeface="Times New Roman" pitchFamily="18" charset="0"/>
              </a:rPr>
              <a:t>declared the Cherokee tribal council </a:t>
            </a:r>
            <a:r>
              <a:rPr lang="en-US" sz="3200" b="1" dirty="0" smtClean="0">
                <a:solidFill>
                  <a:schemeClr val="bg1"/>
                </a:solidFill>
                <a:latin typeface="Times New Roman" pitchFamily="18" charset="0"/>
              </a:rPr>
              <a:t>illegal asserting </a:t>
            </a:r>
            <a:r>
              <a:rPr lang="en-US" sz="3200" b="1" dirty="0">
                <a:solidFill>
                  <a:schemeClr val="bg1"/>
                </a:solidFill>
                <a:latin typeface="Times New Roman" pitchFamily="18" charset="0"/>
              </a:rPr>
              <a:t>jurisdiction over Indian lands and affairs</a:t>
            </a:r>
          </a:p>
        </p:txBody>
      </p:sp>
      <p:pic>
        <p:nvPicPr>
          <p:cNvPr id="5" name="Picture 2" descr="http://highered.mcgraw-hill.com/sites/dl/premium/0073385492/instructor/664083/bri85492_0805.jpg"/>
          <p:cNvPicPr>
            <a:picLocks noChangeAspect="1" noChangeArrowheads="1"/>
          </p:cNvPicPr>
          <p:nvPr/>
        </p:nvPicPr>
        <p:blipFill>
          <a:blip r:embed="rId2" cstate="print"/>
          <a:srcRect/>
          <a:stretch>
            <a:fillRect/>
          </a:stretch>
        </p:blipFill>
        <p:spPr bwMode="auto">
          <a:xfrm>
            <a:off x="1" y="0"/>
            <a:ext cx="9144000" cy="5059740"/>
          </a:xfrm>
          <a:prstGeom prst="rect">
            <a:avLst/>
          </a:prstGeom>
          <a:noFill/>
          <a:effectLst>
            <a:softEdge rad="63500"/>
          </a:effectLst>
        </p:spPr>
      </p:pic>
    </p:spTree>
    <p:extLst>
      <p:ext uri="{BB962C8B-B14F-4D97-AF65-F5344CB8AC3E}">
        <p14:creationId xmlns:p14="http://schemas.microsoft.com/office/powerpoint/2010/main" val="30668415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ppt_x"/>
                                          </p:val>
                                        </p:tav>
                                        <p:tav tm="100000">
                                          <p:val>
                                            <p:strVal val="#ppt_x"/>
                                          </p:val>
                                        </p:tav>
                                      </p:tavLst>
                                    </p:anim>
                                    <p:anim calcmode="lin" valueType="num">
                                      <p:cBhvr additive="base">
                                        <p:cTn id="8" dur="500" fill="hold"/>
                                        <p:tgtEl>
                                          <p:spTgt spid="187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le:Chief John Ros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800" y1="89455" x2="94000" y2="97818"/>
                        <a14:foregroundMark x1="86000" y1="77818" x2="94800" y2="86545"/>
                        <a14:foregroundMark x1="2000" y1="95273" x2="24000" y2="97818"/>
                        <a14:foregroundMark x1="54000" y1="76364" x2="54000" y2="76364"/>
                        <a14:foregroundMark x1="40400" y1="33455" x2="48400" y2="39636"/>
                      </a14:backgroundRemoval>
                    </a14:imgEffect>
                  </a14:imgLayer>
                </a14:imgProps>
              </a:ext>
              <a:ext uri="{28A0092B-C50C-407E-A947-70E740481C1C}">
                <a14:useLocalDpi xmlns:a14="http://schemas.microsoft.com/office/drawing/2010/main" val="0"/>
              </a:ext>
            </a:extLst>
          </a:blip>
          <a:srcRect/>
          <a:stretch>
            <a:fillRect/>
          </a:stretch>
        </p:blipFill>
        <p:spPr bwMode="auto">
          <a:xfrm>
            <a:off x="97675" y="800100"/>
            <a:ext cx="394854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55654" name="Picture 6" descr="Image:CJMarshall.jpg"/>
          <p:cNvPicPr>
            <a:picLocks noChangeAspect="1" noChangeArrowheads="1"/>
          </p:cNvPicPr>
          <p:nvPr/>
        </p:nvPicPr>
        <p:blipFill>
          <a:blip r:embed="rId4" cstate="print"/>
          <a:srcRect t="10000"/>
          <a:stretch>
            <a:fillRect/>
          </a:stretch>
        </p:blipFill>
        <p:spPr bwMode="auto">
          <a:xfrm>
            <a:off x="4046220" y="0"/>
            <a:ext cx="5097780" cy="6172200"/>
          </a:xfrm>
          <a:prstGeom prst="rect">
            <a:avLst/>
          </a:prstGeom>
          <a:noFill/>
          <a:effectLst>
            <a:softEdge rad="63500"/>
          </a:effectLst>
        </p:spPr>
      </p:pic>
      <p:sp>
        <p:nvSpPr>
          <p:cNvPr id="188418" name="Text Box 2"/>
          <p:cNvSpPr txBox="1">
            <a:spLocks noChangeArrowheads="1"/>
          </p:cNvSpPr>
          <p:nvPr/>
        </p:nvSpPr>
        <p:spPr bwMode="auto">
          <a:xfrm>
            <a:off x="533400" y="5105400"/>
            <a:ext cx="8077200" cy="1569660"/>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8.  in Worcester v. Georgia the </a:t>
            </a:r>
            <a:r>
              <a:rPr lang="en-US" sz="3200" b="1" dirty="0">
                <a:solidFill>
                  <a:schemeClr val="bg1"/>
                </a:solidFill>
                <a:latin typeface="Times New Roman" pitchFamily="18" charset="0"/>
              </a:rPr>
              <a:t>Cherokees appealed to and won in the Supreme Court but Jackson refused to recognize the decision</a:t>
            </a:r>
          </a:p>
        </p:txBody>
      </p:sp>
      <p:sp>
        <p:nvSpPr>
          <p:cNvPr id="54279" name="TextBox 3"/>
          <p:cNvSpPr txBox="1">
            <a:spLocks noChangeArrowheads="1"/>
          </p:cNvSpPr>
          <p:nvPr/>
        </p:nvSpPr>
        <p:spPr bwMode="auto">
          <a:xfrm>
            <a:off x="6824" y="0"/>
            <a:ext cx="42603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dirty="0">
                <a:solidFill>
                  <a:srgbClr val="FF0000"/>
                </a:solidFill>
                <a:effectLst>
                  <a:glow rad="127000">
                    <a:schemeClr val="bg1"/>
                  </a:glow>
                </a:effectLst>
                <a:latin typeface="Candara" pitchFamily="34" charset="0"/>
              </a:rPr>
              <a:t>Cherokee Chief</a:t>
            </a:r>
          </a:p>
          <a:p>
            <a:pPr algn="ctr" eaLnBrk="1" hangingPunct="1"/>
            <a:r>
              <a:rPr lang="en-US" sz="3600" b="1" dirty="0">
                <a:solidFill>
                  <a:srgbClr val="FF0000"/>
                </a:solidFill>
                <a:effectLst>
                  <a:glow rad="127000">
                    <a:schemeClr val="bg1"/>
                  </a:glow>
                </a:effectLst>
                <a:latin typeface="Candara" pitchFamily="34" charset="0"/>
              </a:rPr>
              <a:t>John Ross</a:t>
            </a:r>
          </a:p>
        </p:txBody>
      </p:sp>
      <p:sp>
        <p:nvSpPr>
          <p:cNvPr id="5" name="TextBox 4"/>
          <p:cNvSpPr txBox="1"/>
          <p:nvPr/>
        </p:nvSpPr>
        <p:spPr>
          <a:xfrm>
            <a:off x="304800" y="3810000"/>
            <a:ext cx="8534400" cy="1077218"/>
          </a:xfrm>
          <a:prstGeom prst="rect">
            <a:avLst/>
          </a:prstGeom>
          <a:noFill/>
        </p:spPr>
        <p:txBody>
          <a:bodyPr>
            <a:spAutoFit/>
          </a:bodyPr>
          <a:lstStyle/>
          <a:p>
            <a:pPr algn="ctr">
              <a:defRPr/>
            </a:pPr>
            <a:r>
              <a:rPr lang="en-US" sz="3200" dirty="0" smtClean="0">
                <a:effectLst>
                  <a:glow rad="88900">
                    <a:schemeClr val="bg1"/>
                  </a:glow>
                </a:effectLst>
                <a:latin typeface="Earth's Mightiest"/>
              </a:rPr>
              <a:t>the </a:t>
            </a:r>
            <a:r>
              <a:rPr lang="en-US" sz="3200" dirty="0">
                <a:effectLst>
                  <a:glow rad="88900">
                    <a:schemeClr val="bg1"/>
                  </a:glow>
                </a:effectLst>
                <a:latin typeface="Earth's Mightiest"/>
              </a:rPr>
              <a:t>court ruled that the Cherokee nation was a "distinct community" with self-government "in which the laws of Georgia can have no </a:t>
            </a:r>
            <a:r>
              <a:rPr lang="en-US" sz="3200" dirty="0" smtClean="0">
                <a:effectLst>
                  <a:glow rad="88900">
                    <a:schemeClr val="bg1"/>
                  </a:glow>
                </a:effectLst>
                <a:latin typeface="Earth's Mightiest"/>
              </a:rPr>
              <a:t>force."</a:t>
            </a:r>
            <a:endParaRPr lang="en-US" sz="3200" b="1" dirty="0">
              <a:effectLst>
                <a:glow rad="88900">
                  <a:schemeClr val="bg1"/>
                </a:glow>
              </a:effectLst>
              <a:latin typeface="Earth's Mightiest"/>
            </a:endParaRPr>
          </a:p>
        </p:txBody>
      </p:sp>
      <p:sp>
        <p:nvSpPr>
          <p:cNvPr id="7" name="TextBox 6"/>
          <p:cNvSpPr txBox="1"/>
          <p:nvPr/>
        </p:nvSpPr>
        <p:spPr>
          <a:xfrm>
            <a:off x="3886200" y="2133600"/>
            <a:ext cx="5029200" cy="1569660"/>
          </a:xfrm>
          <a:prstGeom prst="rect">
            <a:avLst/>
          </a:prstGeom>
          <a:noFill/>
        </p:spPr>
        <p:txBody>
          <a:bodyPr>
            <a:spAutoFit/>
          </a:bodyPr>
          <a:lstStyle/>
          <a:p>
            <a:pPr algn="ctr">
              <a:defRPr/>
            </a:pPr>
            <a:r>
              <a:rPr lang="en-US" sz="3600" dirty="0">
                <a:effectLst>
                  <a:glow rad="127000">
                    <a:schemeClr val="bg1"/>
                  </a:glow>
                </a:effectLst>
                <a:latin typeface="Earth's Mightiest"/>
              </a:rPr>
              <a:t>“John Marshall has made his decision: </a:t>
            </a:r>
            <a:r>
              <a:rPr lang="en-US" sz="3600" i="1" dirty="0">
                <a:effectLst>
                  <a:glow rad="127000">
                    <a:schemeClr val="bg1"/>
                  </a:glow>
                </a:effectLst>
                <a:latin typeface="Earth's Mightiest"/>
              </a:rPr>
              <a:t>now let him enforce it!”</a:t>
            </a:r>
            <a:endParaRPr lang="en-US" sz="3600" dirty="0">
              <a:effectLst>
                <a:glow rad="127000">
                  <a:schemeClr val="bg1"/>
                </a:glow>
              </a:effectLst>
              <a:latin typeface="Earth's Mightiest"/>
            </a:endParaRPr>
          </a:p>
          <a:p>
            <a:pPr algn="r">
              <a:defRPr/>
            </a:pPr>
            <a:r>
              <a:rPr lang="en-US" sz="2400" dirty="0">
                <a:effectLst>
                  <a:glow rad="127000">
                    <a:schemeClr val="bg1"/>
                  </a:glow>
                </a:effectLst>
                <a:latin typeface="Earth's Mightiest"/>
              </a:rPr>
              <a:t>				</a:t>
            </a:r>
            <a:r>
              <a:rPr lang="en-US" sz="2400" dirty="0">
                <a:effectLst>
                  <a:glow rad="127000">
                    <a:schemeClr val="bg1"/>
                  </a:glow>
                </a:effectLst>
                <a:latin typeface="Agency FB" pitchFamily="34" charset="0"/>
              </a:rPr>
              <a:t>-Jackson</a:t>
            </a:r>
          </a:p>
        </p:txBody>
      </p:sp>
    </p:spTree>
    <p:extLst>
      <p:ext uri="{BB962C8B-B14F-4D97-AF65-F5344CB8AC3E}">
        <p14:creationId xmlns:p14="http://schemas.microsoft.com/office/powerpoint/2010/main" val="7190431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8418"/>
                                        </p:tgtEl>
                                        <p:attrNameLst>
                                          <p:attrName>style.visibility</p:attrName>
                                        </p:attrNameLst>
                                      </p:cBhvr>
                                      <p:to>
                                        <p:strVal val="visible"/>
                                      </p:to>
                                    </p:set>
                                    <p:anim calcmode="lin" valueType="num">
                                      <p:cBhvr additive="base">
                                        <p:cTn id="7" dur="500" fill="hold"/>
                                        <p:tgtEl>
                                          <p:spTgt spid="188418"/>
                                        </p:tgtEl>
                                        <p:attrNameLst>
                                          <p:attrName>ppt_x</p:attrName>
                                        </p:attrNameLst>
                                      </p:cBhvr>
                                      <p:tavLst>
                                        <p:tav tm="0">
                                          <p:val>
                                            <p:strVal val="#ppt_x"/>
                                          </p:val>
                                        </p:tav>
                                        <p:tav tm="100000">
                                          <p:val>
                                            <p:strVal val="#ppt_x"/>
                                          </p:val>
                                        </p:tav>
                                      </p:tavLst>
                                    </p:anim>
                                    <p:anim calcmode="lin" valueType="num">
                                      <p:cBhvr additive="base">
                                        <p:cTn id="8" dur="500" fill="hold"/>
                                        <p:tgtEl>
                                          <p:spTgt spid="188418"/>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par>
                          <p:cTn id="13" fill="hold" nodeType="withGroup">
                            <p:stCondLst>
                              <p:cond delay="1000"/>
                            </p:stCondLst>
                            <p:childTnLst>
                              <p:par>
                                <p:cTn id="14" presetID="53"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13_0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189442" name="Text Box 2"/>
          <p:cNvSpPr txBox="1">
            <a:spLocks noChangeArrowheads="1"/>
          </p:cNvSpPr>
          <p:nvPr/>
        </p:nvSpPr>
        <p:spPr bwMode="auto">
          <a:xfrm>
            <a:off x="1066800" y="5029200"/>
            <a:ext cx="7010400" cy="1630363"/>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9.  </a:t>
            </a:r>
            <a:r>
              <a:rPr lang="en-US" sz="3200" b="1" dirty="0">
                <a:solidFill>
                  <a:schemeClr val="bg1"/>
                </a:solidFill>
                <a:latin typeface="Times New Roman" pitchFamily="18" charset="0"/>
              </a:rPr>
              <a:t>Jackson proposed that the Indians be resettled west of the </a:t>
            </a:r>
            <a:r>
              <a:rPr lang="en-US" sz="3200" b="1" dirty="0" smtClean="0">
                <a:solidFill>
                  <a:schemeClr val="bg1"/>
                </a:solidFill>
                <a:latin typeface="Times New Roman" pitchFamily="18" charset="0"/>
              </a:rPr>
              <a:t>Mississippi where </a:t>
            </a:r>
            <a:r>
              <a:rPr lang="en-US" sz="3200" b="1" dirty="0">
                <a:solidFill>
                  <a:schemeClr val="bg1"/>
                </a:solidFill>
                <a:latin typeface="Times New Roman" pitchFamily="18" charset="0"/>
              </a:rPr>
              <a:t>they could preserve their culture </a:t>
            </a:r>
          </a:p>
        </p:txBody>
      </p:sp>
    </p:spTree>
    <p:extLst>
      <p:ext uri="{BB962C8B-B14F-4D97-AF65-F5344CB8AC3E}">
        <p14:creationId xmlns:p14="http://schemas.microsoft.com/office/powerpoint/2010/main" val="18008594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9442"/>
                                        </p:tgtEl>
                                        <p:attrNameLst>
                                          <p:attrName>style.visibility</p:attrName>
                                        </p:attrNameLst>
                                      </p:cBhvr>
                                      <p:to>
                                        <p:strVal val="visible"/>
                                      </p:to>
                                    </p:set>
                                    <p:anim calcmode="lin" valueType="num">
                                      <p:cBhvr additive="base">
                                        <p:cTn id="7" dur="500" fill="hold"/>
                                        <p:tgtEl>
                                          <p:spTgt spid="189442"/>
                                        </p:tgtEl>
                                        <p:attrNameLst>
                                          <p:attrName>ppt_x</p:attrName>
                                        </p:attrNameLst>
                                      </p:cBhvr>
                                      <p:tavLst>
                                        <p:tav tm="0">
                                          <p:val>
                                            <p:strVal val="#ppt_x"/>
                                          </p:val>
                                        </p:tav>
                                        <p:tav tm="100000">
                                          <p:val>
                                            <p:strVal val="#ppt_x"/>
                                          </p:val>
                                        </p:tav>
                                      </p:tavLst>
                                    </p:anim>
                                    <p:anim calcmode="lin" valueType="num">
                                      <p:cBhvr additive="base">
                                        <p:cTn id="8" dur="500" fill="hold"/>
                                        <p:tgtEl>
                                          <p:spTgt spid="189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13_0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190466" name="Text Box 2"/>
          <p:cNvSpPr txBox="1">
            <a:spLocks noChangeArrowheads="1"/>
          </p:cNvSpPr>
          <p:nvPr/>
        </p:nvSpPr>
        <p:spPr bwMode="auto">
          <a:xfrm>
            <a:off x="381000" y="5562600"/>
            <a:ext cx="83820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10. (</a:t>
            </a:r>
            <a:r>
              <a:rPr lang="en-US" sz="3200" b="1" dirty="0">
                <a:solidFill>
                  <a:schemeClr val="bg1"/>
                </a:solidFill>
                <a:latin typeface="Times New Roman" pitchFamily="18" charset="0"/>
              </a:rPr>
              <a:t>1830) Congress passed the Indian Removal </a:t>
            </a:r>
            <a:r>
              <a:rPr lang="en-US" sz="3200" b="1" dirty="0" smtClean="0">
                <a:solidFill>
                  <a:schemeClr val="bg1"/>
                </a:solidFill>
                <a:latin typeface="Times New Roman" pitchFamily="18" charset="0"/>
              </a:rPr>
              <a:t>Act (Indians </a:t>
            </a:r>
            <a:r>
              <a:rPr lang="en-US" sz="3200" b="1" dirty="0">
                <a:solidFill>
                  <a:schemeClr val="bg1"/>
                </a:solidFill>
                <a:latin typeface="Times New Roman" pitchFamily="18" charset="0"/>
              </a:rPr>
              <a:t>were moved to </a:t>
            </a:r>
            <a:r>
              <a:rPr lang="en-US" sz="3200" b="1" dirty="0" smtClean="0">
                <a:solidFill>
                  <a:schemeClr val="bg1"/>
                </a:solidFill>
                <a:latin typeface="Times New Roman" pitchFamily="18" charset="0"/>
              </a:rPr>
              <a:t>Oklahoma)</a:t>
            </a:r>
            <a:endParaRPr lang="en-US" sz="3200" b="1" dirty="0">
              <a:solidFill>
                <a:schemeClr val="bg1"/>
              </a:solidFill>
              <a:latin typeface="Times New Roman" pitchFamily="18" charset="0"/>
            </a:endParaRPr>
          </a:p>
        </p:txBody>
      </p:sp>
      <p:sp>
        <p:nvSpPr>
          <p:cNvPr id="5" name="TextBox 4"/>
          <p:cNvSpPr txBox="1"/>
          <p:nvPr/>
        </p:nvSpPr>
        <p:spPr>
          <a:xfrm>
            <a:off x="304800" y="533400"/>
            <a:ext cx="5486400" cy="1169551"/>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800" dirty="0" smtClean="0">
                <a:solidFill>
                  <a:schemeClr val="bg1"/>
                </a:solidFill>
                <a:latin typeface="Earth's Mightiest"/>
              </a:rPr>
              <a:t>“They and all their children” could live in Oklahoma “as long as grass grows and water runs. “</a:t>
            </a:r>
          </a:p>
          <a:p>
            <a:pPr algn="r"/>
            <a:r>
              <a:rPr lang="en-US" sz="1400" dirty="0" smtClean="0">
                <a:solidFill>
                  <a:schemeClr val="bg1"/>
                </a:solidFill>
                <a:latin typeface="Agency FB" pitchFamily="34" charset="0"/>
              </a:rPr>
              <a:t>-government officials</a:t>
            </a:r>
            <a:endParaRPr lang="en-US" sz="1200" dirty="0">
              <a:solidFill>
                <a:schemeClr val="bg1"/>
              </a:solidFill>
              <a:latin typeface="Agency FB" pitchFamily="34" charset="0"/>
            </a:endParaRPr>
          </a:p>
        </p:txBody>
      </p:sp>
    </p:spTree>
    <p:extLst>
      <p:ext uri="{BB962C8B-B14F-4D97-AF65-F5344CB8AC3E}">
        <p14:creationId xmlns:p14="http://schemas.microsoft.com/office/powerpoint/2010/main" val="2569764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0466"/>
                                        </p:tgtEl>
                                        <p:attrNameLst>
                                          <p:attrName>style.visibility</p:attrName>
                                        </p:attrNameLst>
                                      </p:cBhvr>
                                      <p:to>
                                        <p:strVal val="visible"/>
                                      </p:to>
                                    </p:set>
                                    <p:anim calcmode="lin" valueType="num">
                                      <p:cBhvr additive="base">
                                        <p:cTn id="7" dur="500" fill="hold"/>
                                        <p:tgtEl>
                                          <p:spTgt spid="190466"/>
                                        </p:tgtEl>
                                        <p:attrNameLst>
                                          <p:attrName>ppt_x</p:attrName>
                                        </p:attrNameLst>
                                      </p:cBhvr>
                                      <p:tavLst>
                                        <p:tav tm="0">
                                          <p:val>
                                            <p:strVal val="#ppt_x"/>
                                          </p:val>
                                        </p:tav>
                                        <p:tav tm="100000">
                                          <p:val>
                                            <p:strVal val="#ppt_x"/>
                                          </p:val>
                                        </p:tav>
                                      </p:tavLst>
                                    </p:anim>
                                    <p:anim calcmode="lin" valueType="num">
                                      <p:cBhvr additive="base">
                                        <p:cTn id="8" dur="500" fill="hold"/>
                                        <p:tgtEl>
                                          <p:spTgt spid="19046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highered.mcgraw-hill.com/sites/dl/premium/0073385492/instructor/664083/bri85492_0912.jpg"/>
          <p:cNvPicPr>
            <a:picLocks noChangeAspect="1" noChangeArrowheads="1"/>
          </p:cNvPicPr>
          <p:nvPr/>
        </p:nvPicPr>
        <p:blipFill>
          <a:blip r:embed="rId2" cstate="print"/>
          <a:srcRect/>
          <a:stretch>
            <a:fillRect/>
          </a:stretch>
        </p:blipFill>
        <p:spPr bwMode="auto">
          <a:xfrm>
            <a:off x="0" y="0"/>
            <a:ext cx="9144000" cy="6009680"/>
          </a:xfrm>
          <a:prstGeom prst="rect">
            <a:avLst/>
          </a:prstGeom>
          <a:noFill/>
          <a:effectLst>
            <a:softEdge rad="63500"/>
          </a:effectLst>
        </p:spPr>
      </p:pic>
      <p:sp>
        <p:nvSpPr>
          <p:cNvPr id="191490" name="Text Box 2"/>
          <p:cNvSpPr txBox="1">
            <a:spLocks noChangeArrowheads="1"/>
          </p:cNvSpPr>
          <p:nvPr/>
        </p:nvSpPr>
        <p:spPr bwMode="auto">
          <a:xfrm>
            <a:off x="2247900" y="5638800"/>
            <a:ext cx="46863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11.  </a:t>
            </a:r>
            <a:r>
              <a:rPr lang="en-US" sz="3200" b="1" dirty="0">
                <a:solidFill>
                  <a:schemeClr val="bg1"/>
                </a:solidFill>
                <a:latin typeface="Times New Roman" pitchFamily="18" charset="0"/>
              </a:rPr>
              <a:t>1000s of Indians died on the “Trail of Tears”</a:t>
            </a:r>
          </a:p>
        </p:txBody>
      </p:sp>
      <p:sp>
        <p:nvSpPr>
          <p:cNvPr id="4" name="TextBox 3"/>
          <p:cNvSpPr txBox="1"/>
          <p:nvPr/>
        </p:nvSpPr>
        <p:spPr>
          <a:xfrm>
            <a:off x="0" y="-76200"/>
            <a:ext cx="9144000" cy="1323439"/>
          </a:xfrm>
          <a:prstGeom prst="rect">
            <a:avLst/>
          </a:prstGeom>
          <a:noFill/>
          <a:scene3d>
            <a:camera prst="orthographicFront"/>
            <a:lightRig rig="threePt" dir="t"/>
          </a:scene3d>
          <a:sp3d>
            <a:bevelT/>
          </a:sp3d>
        </p:spPr>
        <p:txBody>
          <a:bodyPr>
            <a:spAutoFit/>
            <a:sp3d/>
          </a:bodyPr>
          <a:lstStyle/>
          <a:p>
            <a:pPr algn="ctr">
              <a:defRPr/>
            </a:pPr>
            <a:r>
              <a:rPr lang="en-US" sz="4000" i="1" dirty="0" err="1">
                <a:effectLst>
                  <a:glow rad="127000">
                    <a:schemeClr val="bg1"/>
                  </a:glow>
                </a:effectLst>
                <a:latin typeface="DeadPostMan"/>
              </a:rPr>
              <a:t>Nunna</a:t>
            </a:r>
            <a:r>
              <a:rPr lang="en-US" sz="4000" i="1" dirty="0">
                <a:effectLst>
                  <a:glow rad="127000">
                    <a:schemeClr val="bg1"/>
                  </a:glow>
                </a:effectLst>
                <a:latin typeface="DeadPostMan"/>
              </a:rPr>
              <a:t> </a:t>
            </a:r>
            <a:r>
              <a:rPr lang="en-US" sz="4000" i="1" dirty="0" err="1">
                <a:effectLst>
                  <a:glow rad="127000">
                    <a:schemeClr val="bg1"/>
                  </a:glow>
                </a:effectLst>
                <a:latin typeface="DeadPostMan"/>
              </a:rPr>
              <a:t>daul</a:t>
            </a:r>
            <a:r>
              <a:rPr lang="en-US" sz="4000" i="1" dirty="0">
                <a:effectLst>
                  <a:glow rad="127000">
                    <a:schemeClr val="bg1"/>
                  </a:glow>
                </a:effectLst>
                <a:latin typeface="DeadPostMan"/>
              </a:rPr>
              <a:t> </a:t>
            </a:r>
            <a:r>
              <a:rPr lang="en-US" sz="4000" i="1" dirty="0" err="1" smtClean="0">
                <a:effectLst>
                  <a:glow rad="127000">
                    <a:schemeClr val="bg1"/>
                  </a:glow>
                </a:effectLst>
                <a:latin typeface="DeadPostMan"/>
              </a:rPr>
              <a:t>Isunyi</a:t>
            </a:r>
            <a:r>
              <a:rPr lang="en-US" sz="4000" i="1" dirty="0" smtClean="0">
                <a:effectLst>
                  <a:glow rad="127000">
                    <a:schemeClr val="bg1"/>
                  </a:glow>
                </a:effectLst>
                <a:latin typeface="DeadPostMan"/>
              </a:rPr>
              <a:t>            </a:t>
            </a:r>
            <a:r>
              <a:rPr lang="en-US" sz="4000" dirty="0" smtClean="0">
                <a:effectLst>
                  <a:glow rad="127000">
                    <a:schemeClr val="bg1"/>
                  </a:glow>
                </a:effectLst>
                <a:latin typeface="DeadPostMan"/>
              </a:rPr>
              <a:t>“The </a:t>
            </a:r>
            <a:r>
              <a:rPr lang="en-US" sz="4000" dirty="0">
                <a:effectLst>
                  <a:glow rad="127000">
                    <a:schemeClr val="bg1"/>
                  </a:glow>
                </a:effectLst>
                <a:latin typeface="DeadPostMan"/>
              </a:rPr>
              <a:t>Trail Where We Cried”</a:t>
            </a:r>
            <a:endParaRPr lang="en-US" sz="4000" b="1" dirty="0">
              <a:effectLst>
                <a:glow rad="127000">
                  <a:schemeClr val="bg1"/>
                </a:glow>
              </a:effectLst>
              <a:latin typeface="DeadPostMan"/>
            </a:endParaRPr>
          </a:p>
        </p:txBody>
      </p:sp>
      <p:sp>
        <p:nvSpPr>
          <p:cNvPr id="7" name="TextBox 6"/>
          <p:cNvSpPr txBox="1"/>
          <p:nvPr/>
        </p:nvSpPr>
        <p:spPr>
          <a:xfrm>
            <a:off x="381000" y="1192173"/>
            <a:ext cx="8382000" cy="4370427"/>
          </a:xfrm>
          <a:prstGeom prst="rect">
            <a:avLst/>
          </a:prstGeom>
          <a:solidFill>
            <a:schemeClr val="tx1"/>
          </a:solidFill>
          <a:effectLst>
            <a:glow rad="88900">
              <a:schemeClr val="bg1"/>
            </a:glow>
          </a:effectLst>
          <a:scene3d>
            <a:camera prst="orthographicFront"/>
            <a:lightRig rig="threePt" dir="t"/>
          </a:scene3d>
          <a:sp3d>
            <a:bevelT/>
          </a:sp3d>
        </p:spPr>
        <p:txBody>
          <a:bodyPr wrap="square" rtlCol="0">
            <a:spAutoFit/>
          </a:bodyPr>
          <a:lstStyle/>
          <a:p>
            <a:pPr algn="ctr"/>
            <a:r>
              <a:rPr lang="en-US" sz="2200" dirty="0" smtClean="0">
                <a:solidFill>
                  <a:schemeClr val="bg1"/>
                </a:solidFill>
                <a:latin typeface="Earth's Mightiest"/>
              </a:rPr>
              <a:t>“In the long record of man’s inhumanity, exile has wrung the moans of anguish from many different peoples. Upon no people could it have fallen with a more shattering impact than upon the eastern Indians. The Indian was peculiarly susceptible to every sensory attribute of every natural feature of his surroundings. He lived in the open. He knew every marsh, glade, hill top, spring, creek, as only the hunter can know them. He had never fully grasped the principle establishing private ownership of land as any more rational than private ownership of air but he loved the land with a deeper emotion than could any proprietor. He felt himself as much a part of it as the rocks and trees, the animals and birds. His homeland was holy ground, sanctified for him as the resting place of the bones of his ancestors and the natural shrine of his religion. He conceived its waterfalls and ridges, its clouds and mists, its glens and meadows, to be inhabited by the myriad of spirits with whom he held daily communion. It was from this rain-washed land of forests, streams and lakes, …that he had to be driven to the arid, treeless plains of the far west, a desolate region then universally known as the Great American Desert.”</a:t>
            </a:r>
          </a:p>
          <a:p>
            <a:pPr algn="r"/>
            <a:r>
              <a:rPr lang="en-US" sz="1400" dirty="0" smtClean="0">
                <a:solidFill>
                  <a:schemeClr val="bg1"/>
                </a:solidFill>
                <a:latin typeface="Agency FB" pitchFamily="34" charset="0"/>
              </a:rPr>
              <a:t>-Dale Van Every, </a:t>
            </a:r>
            <a:r>
              <a:rPr lang="en-US" sz="1400" i="1" dirty="0" smtClean="0">
                <a:solidFill>
                  <a:schemeClr val="bg1"/>
                </a:solidFill>
                <a:latin typeface="Agency FB" pitchFamily="34" charset="0"/>
              </a:rPr>
              <a:t>The Disinherited</a:t>
            </a:r>
            <a:endParaRPr lang="en-US" sz="1200" dirty="0">
              <a:solidFill>
                <a:schemeClr val="bg1"/>
              </a:solidFill>
              <a:latin typeface="Agency FB" pitchFamily="34" charset="0"/>
            </a:endParaRPr>
          </a:p>
        </p:txBody>
      </p:sp>
    </p:spTree>
    <p:extLst>
      <p:ext uri="{BB962C8B-B14F-4D97-AF65-F5344CB8AC3E}">
        <p14:creationId xmlns:p14="http://schemas.microsoft.com/office/powerpoint/2010/main" val="19370536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1490"/>
                                        </p:tgtEl>
                                        <p:attrNameLst>
                                          <p:attrName>style.visibility</p:attrName>
                                        </p:attrNameLst>
                                      </p:cBhvr>
                                      <p:to>
                                        <p:strVal val="visible"/>
                                      </p:to>
                                    </p:set>
                                    <p:anim calcmode="lin" valueType="num">
                                      <p:cBhvr additive="base">
                                        <p:cTn id="7" dur="500" fill="hold"/>
                                        <p:tgtEl>
                                          <p:spTgt spid="191490"/>
                                        </p:tgtEl>
                                        <p:attrNameLst>
                                          <p:attrName>ppt_x</p:attrName>
                                        </p:attrNameLst>
                                      </p:cBhvr>
                                      <p:tavLst>
                                        <p:tav tm="0">
                                          <p:val>
                                            <p:strVal val="#ppt_x"/>
                                          </p:val>
                                        </p:tav>
                                        <p:tav tm="100000">
                                          <p:val>
                                            <p:strVal val="#ppt_x"/>
                                          </p:val>
                                        </p:tav>
                                      </p:tavLst>
                                    </p:anim>
                                    <p:anim calcmode="lin" valueType="num">
                                      <p:cBhvr additive="base">
                                        <p:cTn id="8" dur="500" fill="hold"/>
                                        <p:tgtEl>
                                          <p:spTgt spid="191490"/>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55"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500"/>
                            </p:stCondLst>
                            <p:childTnLst>
                              <p:par>
                                <p:cTn id="16" presetID="5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Scale>
                                      <p:cBhvr>
                                        <p:cTn id="18"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7"/>
                                        </p:tgtEl>
                                        <p:attrNameLst>
                                          <p:attrName>ppt_x</p:attrName>
                                          <p:attrName>ppt_y</p:attrName>
                                        </p:attrNameLst>
                                      </p:cBhvr>
                                    </p:animMotion>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990600" y="5334000"/>
            <a:ext cx="7162800" cy="1323439"/>
          </a:xfrm>
          <a:prstGeom prst="rect">
            <a:avLst/>
          </a:prstGeom>
          <a:solidFill>
            <a:schemeClr val="tx1"/>
          </a:solidFill>
          <a:ln w="76200">
            <a:solidFill>
              <a:schemeClr val="tx1"/>
            </a:solidFill>
            <a:miter lim="800000"/>
            <a:headEnd/>
            <a:tailEnd/>
          </a:ln>
          <a:scene3d>
            <a:camera prst="perspectiveAbove"/>
            <a:lightRig rig="threePt" dir="t"/>
          </a:scene3d>
          <a:sp3d>
            <a:bevelT w="165100" prst="coolSlant"/>
          </a:sp3d>
        </p:spPr>
        <p:txBody>
          <a:bodyPr wrap="square">
            <a:spAutoFit/>
          </a:bodyPr>
          <a:lstStyle/>
          <a:p>
            <a:pPr algn="ctr">
              <a:spcBef>
                <a:spcPct val="50000"/>
              </a:spcBef>
              <a:defRPr/>
            </a:pPr>
            <a:r>
              <a:rPr lang="en-US" sz="8000" dirty="0">
                <a:solidFill>
                  <a:schemeClr val="bg1"/>
                </a:solidFill>
                <a:latin typeface="Earth's Mightiest"/>
              </a:rPr>
              <a:t>A. </a:t>
            </a:r>
            <a:r>
              <a:rPr lang="en-US" sz="8000" dirty="0" smtClean="0">
                <a:solidFill>
                  <a:schemeClr val="bg1"/>
                </a:solidFill>
                <a:latin typeface="Earth's Mightiest"/>
              </a:rPr>
              <a:t>Politics </a:t>
            </a:r>
            <a:r>
              <a:rPr lang="en-US" sz="6600" dirty="0">
                <a:solidFill>
                  <a:schemeClr val="bg1"/>
                </a:solidFill>
                <a:latin typeface="Earth's Mightiest"/>
              </a:rPr>
              <a:t>for the</a:t>
            </a:r>
            <a:r>
              <a:rPr lang="en-US" sz="8000" dirty="0">
                <a:solidFill>
                  <a:schemeClr val="bg1"/>
                </a:solidFill>
                <a:latin typeface="Earth's Mightiest"/>
              </a:rPr>
              <a:t> People</a:t>
            </a:r>
          </a:p>
        </p:txBody>
      </p:sp>
      <p:pic>
        <p:nvPicPr>
          <p:cNvPr id="39938" name="Picture 2" descr="File:Jackson inauguration crop.jpg"/>
          <p:cNvPicPr>
            <a:picLocks noChangeAspect="1" noChangeArrowheads="1"/>
          </p:cNvPicPr>
          <p:nvPr/>
        </p:nvPicPr>
        <p:blipFill rotWithShape="1">
          <a:blip r:embed="rId2">
            <a:extLst>
              <a:ext uri="{28A0092B-C50C-407E-A947-70E740481C1C}">
                <a14:useLocalDpi xmlns:a14="http://schemas.microsoft.com/office/drawing/2010/main" val="0"/>
              </a:ext>
            </a:extLst>
          </a:blip>
          <a:srcRect b="3857"/>
          <a:stretch/>
        </p:blipFill>
        <p:spPr bwMode="auto">
          <a:xfrm>
            <a:off x="533400" y="76200"/>
            <a:ext cx="8077200" cy="52806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76200" y="1981200"/>
            <a:ext cx="6255404" cy="3326578"/>
            <a:chOff x="-228600" y="457200"/>
            <a:chExt cx="6255404" cy="3326578"/>
          </a:xfrm>
          <a:effectLst>
            <a:outerShdw blurRad="76200" dir="13500000" sy="23000" kx="1200000" algn="br" rotWithShape="0">
              <a:prstClr val="black">
                <a:alpha val="20000"/>
              </a:prstClr>
            </a:outerShdw>
          </a:effectLst>
        </p:grpSpPr>
        <p:grpSp>
          <p:nvGrpSpPr>
            <p:cNvPr id="5" name="Group 4"/>
            <p:cNvGrpSpPr/>
            <p:nvPr/>
          </p:nvGrpSpPr>
          <p:grpSpPr>
            <a:xfrm>
              <a:off x="-228600" y="457200"/>
              <a:ext cx="6255404" cy="3326578"/>
              <a:chOff x="2027985" y="567690"/>
              <a:chExt cx="6255404" cy="3326578"/>
            </a:xfrm>
          </p:grpSpPr>
          <p:grpSp>
            <p:nvGrpSpPr>
              <p:cNvPr id="8" name="Group 7"/>
              <p:cNvGrpSpPr/>
              <p:nvPr/>
            </p:nvGrpSpPr>
            <p:grpSpPr>
              <a:xfrm>
                <a:off x="2027985" y="567690"/>
                <a:ext cx="6255404" cy="3326578"/>
                <a:chOff x="2027984" y="567690"/>
                <a:chExt cx="7019197" cy="5483232"/>
              </a:xfrm>
            </p:grpSpPr>
            <p:sp>
              <p:nvSpPr>
                <p:cNvPr id="10" name="Freeform 9"/>
                <p:cNvSpPr/>
                <p:nvPr/>
              </p:nvSpPr>
              <p:spPr>
                <a:xfrm>
                  <a:off x="3291840" y="1097280"/>
                  <a:ext cx="4001845" cy="4109421"/>
                </a:xfrm>
                <a:custGeom>
                  <a:avLst/>
                  <a:gdLst>
                    <a:gd name="connsiteX0" fmla="*/ 215153 w 4001845"/>
                    <a:gd name="connsiteY0" fmla="*/ 742278 h 4109421"/>
                    <a:gd name="connsiteX1" fmla="*/ 161365 w 4001845"/>
                    <a:gd name="connsiteY1" fmla="*/ 806824 h 4109421"/>
                    <a:gd name="connsiteX2" fmla="*/ 150607 w 4001845"/>
                    <a:gd name="connsiteY2" fmla="*/ 839096 h 4109421"/>
                    <a:gd name="connsiteX3" fmla="*/ 96819 w 4001845"/>
                    <a:gd name="connsiteY3" fmla="*/ 957431 h 4109421"/>
                    <a:gd name="connsiteX4" fmla="*/ 53788 w 4001845"/>
                    <a:gd name="connsiteY4" fmla="*/ 1075765 h 4109421"/>
                    <a:gd name="connsiteX5" fmla="*/ 32273 w 4001845"/>
                    <a:gd name="connsiteY5" fmla="*/ 1172584 h 4109421"/>
                    <a:gd name="connsiteX6" fmla="*/ 0 w 4001845"/>
                    <a:gd name="connsiteY6" fmla="*/ 1258645 h 4109421"/>
                    <a:gd name="connsiteX7" fmla="*/ 10758 w 4001845"/>
                    <a:gd name="connsiteY7" fmla="*/ 2355925 h 4109421"/>
                    <a:gd name="connsiteX8" fmla="*/ 32273 w 4001845"/>
                    <a:gd name="connsiteY8" fmla="*/ 2388198 h 4109421"/>
                    <a:gd name="connsiteX9" fmla="*/ 43031 w 4001845"/>
                    <a:gd name="connsiteY9" fmla="*/ 2420471 h 4109421"/>
                    <a:gd name="connsiteX10" fmla="*/ 86061 w 4001845"/>
                    <a:gd name="connsiteY10" fmla="*/ 2506532 h 4109421"/>
                    <a:gd name="connsiteX11" fmla="*/ 118334 w 4001845"/>
                    <a:gd name="connsiteY11" fmla="*/ 2603351 h 4109421"/>
                    <a:gd name="connsiteX12" fmla="*/ 150607 w 4001845"/>
                    <a:gd name="connsiteY12" fmla="*/ 2700169 h 4109421"/>
                    <a:gd name="connsiteX13" fmla="*/ 182880 w 4001845"/>
                    <a:gd name="connsiteY13" fmla="*/ 2818504 h 4109421"/>
                    <a:gd name="connsiteX14" fmla="*/ 225911 w 4001845"/>
                    <a:gd name="connsiteY14" fmla="*/ 2872292 h 4109421"/>
                    <a:gd name="connsiteX15" fmla="*/ 236668 w 4001845"/>
                    <a:gd name="connsiteY15" fmla="*/ 2904565 h 4109421"/>
                    <a:gd name="connsiteX16" fmla="*/ 247426 w 4001845"/>
                    <a:gd name="connsiteY16" fmla="*/ 2947595 h 4109421"/>
                    <a:gd name="connsiteX17" fmla="*/ 268941 w 4001845"/>
                    <a:gd name="connsiteY17" fmla="*/ 2990626 h 4109421"/>
                    <a:gd name="connsiteX18" fmla="*/ 290456 w 4001845"/>
                    <a:gd name="connsiteY18" fmla="*/ 3087445 h 4109421"/>
                    <a:gd name="connsiteX19" fmla="*/ 301214 w 4001845"/>
                    <a:gd name="connsiteY19" fmla="*/ 3119718 h 4109421"/>
                    <a:gd name="connsiteX20" fmla="*/ 311972 w 4001845"/>
                    <a:gd name="connsiteY20" fmla="*/ 3173506 h 4109421"/>
                    <a:gd name="connsiteX21" fmla="*/ 322729 w 4001845"/>
                    <a:gd name="connsiteY21" fmla="*/ 3216536 h 4109421"/>
                    <a:gd name="connsiteX22" fmla="*/ 333487 w 4001845"/>
                    <a:gd name="connsiteY22" fmla="*/ 3334871 h 4109421"/>
                    <a:gd name="connsiteX23" fmla="*/ 355002 w 4001845"/>
                    <a:gd name="connsiteY23" fmla="*/ 3442447 h 4109421"/>
                    <a:gd name="connsiteX24" fmla="*/ 365760 w 4001845"/>
                    <a:gd name="connsiteY24" fmla="*/ 3646842 h 4109421"/>
                    <a:gd name="connsiteX25" fmla="*/ 376518 w 4001845"/>
                    <a:gd name="connsiteY25" fmla="*/ 3689873 h 4109421"/>
                    <a:gd name="connsiteX26" fmla="*/ 430306 w 4001845"/>
                    <a:gd name="connsiteY26" fmla="*/ 3786692 h 4109421"/>
                    <a:gd name="connsiteX27" fmla="*/ 505609 w 4001845"/>
                    <a:gd name="connsiteY27" fmla="*/ 3861995 h 4109421"/>
                    <a:gd name="connsiteX28" fmla="*/ 548640 w 4001845"/>
                    <a:gd name="connsiteY28" fmla="*/ 3872753 h 4109421"/>
                    <a:gd name="connsiteX29" fmla="*/ 591671 w 4001845"/>
                    <a:gd name="connsiteY29" fmla="*/ 3894268 h 4109421"/>
                    <a:gd name="connsiteX30" fmla="*/ 688489 w 4001845"/>
                    <a:gd name="connsiteY30" fmla="*/ 3905026 h 4109421"/>
                    <a:gd name="connsiteX31" fmla="*/ 753035 w 4001845"/>
                    <a:gd name="connsiteY31" fmla="*/ 3915784 h 4109421"/>
                    <a:gd name="connsiteX32" fmla="*/ 1635162 w 4001845"/>
                    <a:gd name="connsiteY32" fmla="*/ 3915784 h 4109421"/>
                    <a:gd name="connsiteX33" fmla="*/ 1742739 w 4001845"/>
                    <a:gd name="connsiteY33" fmla="*/ 3937299 h 4109421"/>
                    <a:gd name="connsiteX34" fmla="*/ 1861073 w 4001845"/>
                    <a:gd name="connsiteY34" fmla="*/ 3958814 h 4109421"/>
                    <a:gd name="connsiteX35" fmla="*/ 1914861 w 4001845"/>
                    <a:gd name="connsiteY35" fmla="*/ 3980329 h 4109421"/>
                    <a:gd name="connsiteX36" fmla="*/ 2097741 w 4001845"/>
                    <a:gd name="connsiteY36" fmla="*/ 4023360 h 4109421"/>
                    <a:gd name="connsiteX37" fmla="*/ 2388198 w 4001845"/>
                    <a:gd name="connsiteY37" fmla="*/ 4077148 h 4109421"/>
                    <a:gd name="connsiteX38" fmla="*/ 3108960 w 4001845"/>
                    <a:gd name="connsiteY38" fmla="*/ 4109421 h 4109421"/>
                    <a:gd name="connsiteX39" fmla="*/ 3593054 w 4001845"/>
                    <a:gd name="connsiteY39" fmla="*/ 4098664 h 4109421"/>
                    <a:gd name="connsiteX40" fmla="*/ 3700631 w 4001845"/>
                    <a:gd name="connsiteY40" fmla="*/ 4044875 h 4109421"/>
                    <a:gd name="connsiteX41" fmla="*/ 3775934 w 4001845"/>
                    <a:gd name="connsiteY41" fmla="*/ 3969572 h 4109421"/>
                    <a:gd name="connsiteX42" fmla="*/ 3797449 w 4001845"/>
                    <a:gd name="connsiteY42" fmla="*/ 3915784 h 4109421"/>
                    <a:gd name="connsiteX43" fmla="*/ 3840480 w 4001845"/>
                    <a:gd name="connsiteY43" fmla="*/ 3851238 h 4109421"/>
                    <a:gd name="connsiteX44" fmla="*/ 3851238 w 4001845"/>
                    <a:gd name="connsiteY44" fmla="*/ 3808207 h 4109421"/>
                    <a:gd name="connsiteX45" fmla="*/ 3872753 w 4001845"/>
                    <a:gd name="connsiteY45" fmla="*/ 3743661 h 4109421"/>
                    <a:gd name="connsiteX46" fmla="*/ 3883511 w 4001845"/>
                    <a:gd name="connsiteY46" fmla="*/ 3689873 h 4109421"/>
                    <a:gd name="connsiteX47" fmla="*/ 3926541 w 4001845"/>
                    <a:gd name="connsiteY47" fmla="*/ 3539266 h 4109421"/>
                    <a:gd name="connsiteX48" fmla="*/ 3948056 w 4001845"/>
                    <a:gd name="connsiteY48" fmla="*/ 3324113 h 4109421"/>
                    <a:gd name="connsiteX49" fmla="*/ 3969572 w 4001845"/>
                    <a:gd name="connsiteY49" fmla="*/ 3055172 h 4109421"/>
                    <a:gd name="connsiteX50" fmla="*/ 3980329 w 4001845"/>
                    <a:gd name="connsiteY50" fmla="*/ 2312894 h 4109421"/>
                    <a:gd name="connsiteX51" fmla="*/ 4001845 w 4001845"/>
                    <a:gd name="connsiteY51" fmla="*/ 462579 h 4109421"/>
                    <a:gd name="connsiteX52" fmla="*/ 3948056 w 4001845"/>
                    <a:gd name="connsiteY52" fmla="*/ 139849 h 4109421"/>
                    <a:gd name="connsiteX53" fmla="*/ 3937299 w 4001845"/>
                    <a:gd name="connsiteY53" fmla="*/ 107576 h 4109421"/>
                    <a:gd name="connsiteX54" fmla="*/ 3894268 w 4001845"/>
                    <a:gd name="connsiteY54" fmla="*/ 53788 h 4109421"/>
                    <a:gd name="connsiteX55" fmla="*/ 3775934 w 4001845"/>
                    <a:gd name="connsiteY55" fmla="*/ 21515 h 4109421"/>
                    <a:gd name="connsiteX56" fmla="*/ 3550024 w 4001845"/>
                    <a:gd name="connsiteY56" fmla="*/ 0 h 4109421"/>
                    <a:gd name="connsiteX57" fmla="*/ 3065929 w 4001845"/>
                    <a:gd name="connsiteY57" fmla="*/ 10758 h 4109421"/>
                    <a:gd name="connsiteX58" fmla="*/ 2872292 w 4001845"/>
                    <a:gd name="connsiteY58" fmla="*/ 32273 h 4109421"/>
                    <a:gd name="connsiteX59" fmla="*/ 2506532 w 4001845"/>
                    <a:gd name="connsiteY59" fmla="*/ 86061 h 4109421"/>
                    <a:gd name="connsiteX60" fmla="*/ 2355925 w 4001845"/>
                    <a:gd name="connsiteY60" fmla="*/ 107576 h 4109421"/>
                    <a:gd name="connsiteX61" fmla="*/ 2108499 w 4001845"/>
                    <a:gd name="connsiteY61" fmla="*/ 139849 h 4109421"/>
                    <a:gd name="connsiteX62" fmla="*/ 2022438 w 4001845"/>
                    <a:gd name="connsiteY62" fmla="*/ 161365 h 4109421"/>
                    <a:gd name="connsiteX63" fmla="*/ 1775012 w 4001845"/>
                    <a:gd name="connsiteY63" fmla="*/ 215153 h 4109421"/>
                    <a:gd name="connsiteX64" fmla="*/ 1613647 w 4001845"/>
                    <a:gd name="connsiteY64" fmla="*/ 268941 h 4109421"/>
                    <a:gd name="connsiteX65" fmla="*/ 1527586 w 4001845"/>
                    <a:gd name="connsiteY65" fmla="*/ 279699 h 4109421"/>
                    <a:gd name="connsiteX66" fmla="*/ 1430767 w 4001845"/>
                    <a:gd name="connsiteY66" fmla="*/ 301214 h 4109421"/>
                    <a:gd name="connsiteX67" fmla="*/ 1301675 w 4001845"/>
                    <a:gd name="connsiteY67" fmla="*/ 322729 h 4109421"/>
                    <a:gd name="connsiteX68" fmla="*/ 1258645 w 4001845"/>
                    <a:gd name="connsiteY68" fmla="*/ 333487 h 4109421"/>
                    <a:gd name="connsiteX69" fmla="*/ 1161826 w 4001845"/>
                    <a:gd name="connsiteY69" fmla="*/ 344245 h 4109421"/>
                    <a:gd name="connsiteX70" fmla="*/ 1118795 w 4001845"/>
                    <a:gd name="connsiteY70" fmla="*/ 355002 h 4109421"/>
                    <a:gd name="connsiteX71" fmla="*/ 935915 w 4001845"/>
                    <a:gd name="connsiteY71" fmla="*/ 387275 h 4109421"/>
                    <a:gd name="connsiteX72" fmla="*/ 892885 w 4001845"/>
                    <a:gd name="connsiteY72" fmla="*/ 398033 h 4109421"/>
                    <a:gd name="connsiteX73" fmla="*/ 785308 w 4001845"/>
                    <a:gd name="connsiteY73" fmla="*/ 408791 h 4109421"/>
                    <a:gd name="connsiteX74" fmla="*/ 720762 w 4001845"/>
                    <a:gd name="connsiteY74" fmla="*/ 419548 h 4109421"/>
                    <a:gd name="connsiteX75" fmla="*/ 634701 w 4001845"/>
                    <a:gd name="connsiteY75" fmla="*/ 430306 h 4109421"/>
                    <a:gd name="connsiteX76" fmla="*/ 580913 w 4001845"/>
                    <a:gd name="connsiteY76" fmla="*/ 451821 h 4109421"/>
                    <a:gd name="connsiteX77" fmla="*/ 537882 w 4001845"/>
                    <a:gd name="connsiteY77" fmla="*/ 462579 h 4109421"/>
                    <a:gd name="connsiteX78" fmla="*/ 505609 w 4001845"/>
                    <a:gd name="connsiteY78" fmla="*/ 484094 h 4109421"/>
                    <a:gd name="connsiteX79" fmla="*/ 473336 w 4001845"/>
                    <a:gd name="connsiteY79" fmla="*/ 494852 h 4109421"/>
                    <a:gd name="connsiteX80" fmla="*/ 408791 w 4001845"/>
                    <a:gd name="connsiteY80" fmla="*/ 537882 h 4109421"/>
                    <a:gd name="connsiteX81" fmla="*/ 355002 w 4001845"/>
                    <a:gd name="connsiteY81" fmla="*/ 548640 h 4109421"/>
                    <a:gd name="connsiteX82" fmla="*/ 311972 w 4001845"/>
                    <a:gd name="connsiteY82" fmla="*/ 570155 h 4109421"/>
                    <a:gd name="connsiteX83" fmla="*/ 268941 w 4001845"/>
                    <a:gd name="connsiteY83" fmla="*/ 602428 h 4109421"/>
                    <a:gd name="connsiteX84" fmla="*/ 129092 w 4001845"/>
                    <a:gd name="connsiteY84" fmla="*/ 656216 h 4109421"/>
                    <a:gd name="connsiteX85" fmla="*/ 107576 w 4001845"/>
                    <a:gd name="connsiteY85" fmla="*/ 677732 h 4109421"/>
                    <a:gd name="connsiteX86" fmla="*/ 75304 w 4001845"/>
                    <a:gd name="connsiteY86" fmla="*/ 699247 h 4109421"/>
                    <a:gd name="connsiteX87" fmla="*/ 107576 w 4001845"/>
                    <a:gd name="connsiteY87" fmla="*/ 720762 h 4109421"/>
                    <a:gd name="connsiteX88" fmla="*/ 193638 w 4001845"/>
                    <a:gd name="connsiteY88" fmla="*/ 742278 h 4109421"/>
                    <a:gd name="connsiteX89" fmla="*/ 215153 w 4001845"/>
                    <a:gd name="connsiteY89" fmla="*/ 742278 h 410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001845" h="4109421">
                      <a:moveTo>
                        <a:pt x="215153" y="742278"/>
                      </a:moveTo>
                      <a:cubicBezTo>
                        <a:pt x="209774" y="753036"/>
                        <a:pt x="176900" y="783521"/>
                        <a:pt x="161365" y="806824"/>
                      </a:cubicBezTo>
                      <a:cubicBezTo>
                        <a:pt x="155075" y="816259"/>
                        <a:pt x="154589" y="828479"/>
                        <a:pt x="150607" y="839096"/>
                      </a:cubicBezTo>
                      <a:cubicBezTo>
                        <a:pt x="127767" y="900002"/>
                        <a:pt x="128250" y="894569"/>
                        <a:pt x="96819" y="957431"/>
                      </a:cubicBezTo>
                      <a:cubicBezTo>
                        <a:pt x="75193" y="1065556"/>
                        <a:pt x="102329" y="954411"/>
                        <a:pt x="53788" y="1075765"/>
                      </a:cubicBezTo>
                      <a:cubicBezTo>
                        <a:pt x="40005" y="1110223"/>
                        <a:pt x="44189" y="1136837"/>
                        <a:pt x="32273" y="1172584"/>
                      </a:cubicBezTo>
                      <a:cubicBezTo>
                        <a:pt x="-23984" y="1341355"/>
                        <a:pt x="40582" y="1096319"/>
                        <a:pt x="0" y="1258645"/>
                      </a:cubicBezTo>
                      <a:cubicBezTo>
                        <a:pt x="3586" y="1624405"/>
                        <a:pt x="311" y="1990297"/>
                        <a:pt x="10758" y="2355925"/>
                      </a:cubicBezTo>
                      <a:cubicBezTo>
                        <a:pt x="11127" y="2368849"/>
                        <a:pt x="26491" y="2376634"/>
                        <a:pt x="32273" y="2388198"/>
                      </a:cubicBezTo>
                      <a:cubicBezTo>
                        <a:pt x="37344" y="2398340"/>
                        <a:pt x="38339" y="2410148"/>
                        <a:pt x="43031" y="2420471"/>
                      </a:cubicBezTo>
                      <a:cubicBezTo>
                        <a:pt x="56303" y="2449669"/>
                        <a:pt x="75919" y="2476105"/>
                        <a:pt x="86061" y="2506532"/>
                      </a:cubicBezTo>
                      <a:cubicBezTo>
                        <a:pt x="96819" y="2538805"/>
                        <a:pt x="111662" y="2569993"/>
                        <a:pt x="118334" y="2603351"/>
                      </a:cubicBezTo>
                      <a:cubicBezTo>
                        <a:pt x="132237" y="2672864"/>
                        <a:pt x="120915" y="2640785"/>
                        <a:pt x="150607" y="2700169"/>
                      </a:cubicBezTo>
                      <a:cubicBezTo>
                        <a:pt x="156380" y="2729035"/>
                        <a:pt x="167282" y="2795108"/>
                        <a:pt x="182880" y="2818504"/>
                      </a:cubicBezTo>
                      <a:cubicBezTo>
                        <a:pt x="210021" y="2859215"/>
                        <a:pt x="195253" y="2841634"/>
                        <a:pt x="225911" y="2872292"/>
                      </a:cubicBezTo>
                      <a:cubicBezTo>
                        <a:pt x="229497" y="2883050"/>
                        <a:pt x="233553" y="2893662"/>
                        <a:pt x="236668" y="2904565"/>
                      </a:cubicBezTo>
                      <a:cubicBezTo>
                        <a:pt x="240730" y="2918781"/>
                        <a:pt x="242235" y="2933752"/>
                        <a:pt x="247426" y="2947595"/>
                      </a:cubicBezTo>
                      <a:cubicBezTo>
                        <a:pt x="253057" y="2962611"/>
                        <a:pt x="263310" y="2975610"/>
                        <a:pt x="268941" y="2990626"/>
                      </a:cubicBezTo>
                      <a:cubicBezTo>
                        <a:pt x="277228" y="3012724"/>
                        <a:pt x="285341" y="3066984"/>
                        <a:pt x="290456" y="3087445"/>
                      </a:cubicBezTo>
                      <a:cubicBezTo>
                        <a:pt x="293206" y="3098446"/>
                        <a:pt x="298464" y="3108717"/>
                        <a:pt x="301214" y="3119718"/>
                      </a:cubicBezTo>
                      <a:cubicBezTo>
                        <a:pt x="305649" y="3137456"/>
                        <a:pt x="308006" y="3155657"/>
                        <a:pt x="311972" y="3173506"/>
                      </a:cubicBezTo>
                      <a:cubicBezTo>
                        <a:pt x="315179" y="3187939"/>
                        <a:pt x="319143" y="3202193"/>
                        <a:pt x="322729" y="3216536"/>
                      </a:cubicBezTo>
                      <a:cubicBezTo>
                        <a:pt x="326315" y="3255981"/>
                        <a:pt x="327886" y="3295661"/>
                        <a:pt x="333487" y="3334871"/>
                      </a:cubicBezTo>
                      <a:cubicBezTo>
                        <a:pt x="338659" y="3371072"/>
                        <a:pt x="355002" y="3442447"/>
                        <a:pt x="355002" y="3442447"/>
                      </a:cubicBezTo>
                      <a:cubicBezTo>
                        <a:pt x="358588" y="3510579"/>
                        <a:pt x="359849" y="3578873"/>
                        <a:pt x="365760" y="3646842"/>
                      </a:cubicBezTo>
                      <a:cubicBezTo>
                        <a:pt x="367041" y="3661572"/>
                        <a:pt x="372456" y="3675657"/>
                        <a:pt x="376518" y="3689873"/>
                      </a:cubicBezTo>
                      <a:cubicBezTo>
                        <a:pt x="389420" y="3735030"/>
                        <a:pt x="394740" y="3739271"/>
                        <a:pt x="430306" y="3786692"/>
                      </a:cubicBezTo>
                      <a:cubicBezTo>
                        <a:pt x="456124" y="3821115"/>
                        <a:pt x="465449" y="3841915"/>
                        <a:pt x="505609" y="3861995"/>
                      </a:cubicBezTo>
                      <a:cubicBezTo>
                        <a:pt x="518833" y="3868607"/>
                        <a:pt x="534796" y="3867562"/>
                        <a:pt x="548640" y="3872753"/>
                      </a:cubicBezTo>
                      <a:cubicBezTo>
                        <a:pt x="563656" y="3878384"/>
                        <a:pt x="576045" y="3890662"/>
                        <a:pt x="591671" y="3894268"/>
                      </a:cubicBezTo>
                      <a:cubicBezTo>
                        <a:pt x="623311" y="3901570"/>
                        <a:pt x="656303" y="3900734"/>
                        <a:pt x="688489" y="3905026"/>
                      </a:cubicBezTo>
                      <a:cubicBezTo>
                        <a:pt x="710110" y="3907909"/>
                        <a:pt x="731520" y="3912198"/>
                        <a:pt x="753035" y="3915784"/>
                      </a:cubicBezTo>
                      <a:cubicBezTo>
                        <a:pt x="1170714" y="3907082"/>
                        <a:pt x="1253633" y="3896708"/>
                        <a:pt x="1635162" y="3915784"/>
                      </a:cubicBezTo>
                      <a:cubicBezTo>
                        <a:pt x="1693252" y="3918688"/>
                        <a:pt x="1692809" y="3928221"/>
                        <a:pt x="1742739" y="3937299"/>
                      </a:cubicBezTo>
                      <a:cubicBezTo>
                        <a:pt x="1792024" y="3946260"/>
                        <a:pt x="1817149" y="3944173"/>
                        <a:pt x="1861073" y="3958814"/>
                      </a:cubicBezTo>
                      <a:cubicBezTo>
                        <a:pt x="1879393" y="3964921"/>
                        <a:pt x="1896404" y="3974650"/>
                        <a:pt x="1914861" y="3980329"/>
                      </a:cubicBezTo>
                      <a:cubicBezTo>
                        <a:pt x="1945251" y="3989680"/>
                        <a:pt x="2070157" y="4017997"/>
                        <a:pt x="2097741" y="4023360"/>
                      </a:cubicBezTo>
                      <a:cubicBezTo>
                        <a:pt x="2194396" y="4042154"/>
                        <a:pt x="2290046" y="4069296"/>
                        <a:pt x="2388198" y="4077148"/>
                      </a:cubicBezTo>
                      <a:cubicBezTo>
                        <a:pt x="2807309" y="4110678"/>
                        <a:pt x="2567231" y="4096523"/>
                        <a:pt x="3108960" y="4109421"/>
                      </a:cubicBezTo>
                      <a:lnTo>
                        <a:pt x="3593054" y="4098664"/>
                      </a:lnTo>
                      <a:cubicBezTo>
                        <a:pt x="3632909" y="4094316"/>
                        <a:pt x="3672282" y="4073224"/>
                        <a:pt x="3700631" y="4044875"/>
                      </a:cubicBezTo>
                      <a:lnTo>
                        <a:pt x="3775934" y="3969572"/>
                      </a:lnTo>
                      <a:cubicBezTo>
                        <a:pt x="3783106" y="3951643"/>
                        <a:pt x="3787868" y="3932550"/>
                        <a:pt x="3797449" y="3915784"/>
                      </a:cubicBezTo>
                      <a:cubicBezTo>
                        <a:pt x="3845203" y="3832215"/>
                        <a:pt x="3790873" y="3983522"/>
                        <a:pt x="3840480" y="3851238"/>
                      </a:cubicBezTo>
                      <a:cubicBezTo>
                        <a:pt x="3845671" y="3837394"/>
                        <a:pt x="3846990" y="3822369"/>
                        <a:pt x="3851238" y="3808207"/>
                      </a:cubicBezTo>
                      <a:cubicBezTo>
                        <a:pt x="3857755" y="3786484"/>
                        <a:pt x="3866786" y="3765541"/>
                        <a:pt x="3872753" y="3743661"/>
                      </a:cubicBezTo>
                      <a:cubicBezTo>
                        <a:pt x="3877564" y="3726021"/>
                        <a:pt x="3878858" y="3707555"/>
                        <a:pt x="3883511" y="3689873"/>
                      </a:cubicBezTo>
                      <a:cubicBezTo>
                        <a:pt x="3896798" y="3639381"/>
                        <a:pt x="3914448" y="3590057"/>
                        <a:pt x="3926541" y="3539266"/>
                      </a:cubicBezTo>
                      <a:cubicBezTo>
                        <a:pt x="3938039" y="3490975"/>
                        <a:pt x="3946182" y="3354092"/>
                        <a:pt x="3948056" y="3324113"/>
                      </a:cubicBezTo>
                      <a:cubicBezTo>
                        <a:pt x="3963531" y="3076515"/>
                        <a:pt x="3946456" y="3193864"/>
                        <a:pt x="3969572" y="3055172"/>
                      </a:cubicBezTo>
                      <a:cubicBezTo>
                        <a:pt x="3973158" y="2807746"/>
                        <a:pt x="3978149" y="2560336"/>
                        <a:pt x="3980329" y="2312894"/>
                      </a:cubicBezTo>
                      <a:cubicBezTo>
                        <a:pt x="3996359" y="493517"/>
                        <a:pt x="3950278" y="1184486"/>
                        <a:pt x="4001845" y="462579"/>
                      </a:cubicBezTo>
                      <a:cubicBezTo>
                        <a:pt x="3985345" y="132592"/>
                        <a:pt x="4019807" y="355114"/>
                        <a:pt x="3948056" y="139849"/>
                      </a:cubicBezTo>
                      <a:cubicBezTo>
                        <a:pt x="3944470" y="129091"/>
                        <a:pt x="3942370" y="117718"/>
                        <a:pt x="3937299" y="107576"/>
                      </a:cubicBezTo>
                      <a:cubicBezTo>
                        <a:pt x="3927981" y="88939"/>
                        <a:pt x="3910944" y="67129"/>
                        <a:pt x="3894268" y="53788"/>
                      </a:cubicBezTo>
                      <a:cubicBezTo>
                        <a:pt x="3850092" y="18447"/>
                        <a:pt x="3847653" y="28934"/>
                        <a:pt x="3775934" y="21515"/>
                      </a:cubicBezTo>
                      <a:lnTo>
                        <a:pt x="3550024" y="0"/>
                      </a:lnTo>
                      <a:cubicBezTo>
                        <a:pt x="3388659" y="3586"/>
                        <a:pt x="3227151" y="3081"/>
                        <a:pt x="3065929" y="10758"/>
                      </a:cubicBezTo>
                      <a:cubicBezTo>
                        <a:pt x="3001060" y="13847"/>
                        <a:pt x="2936654" y="23609"/>
                        <a:pt x="2872292" y="32273"/>
                      </a:cubicBezTo>
                      <a:cubicBezTo>
                        <a:pt x="2750162" y="48713"/>
                        <a:pt x="2628473" y="68278"/>
                        <a:pt x="2506532" y="86061"/>
                      </a:cubicBezTo>
                      <a:lnTo>
                        <a:pt x="2355925" y="107576"/>
                      </a:lnTo>
                      <a:cubicBezTo>
                        <a:pt x="2159682" y="136649"/>
                        <a:pt x="2278879" y="122812"/>
                        <a:pt x="2108499" y="139849"/>
                      </a:cubicBezTo>
                      <a:cubicBezTo>
                        <a:pt x="2079812" y="147021"/>
                        <a:pt x="2051282" y="154852"/>
                        <a:pt x="2022438" y="161365"/>
                      </a:cubicBezTo>
                      <a:cubicBezTo>
                        <a:pt x="1940109" y="179955"/>
                        <a:pt x="1854040" y="185517"/>
                        <a:pt x="1775012" y="215153"/>
                      </a:cubicBezTo>
                      <a:cubicBezTo>
                        <a:pt x="1724723" y="234011"/>
                        <a:pt x="1667101" y="258250"/>
                        <a:pt x="1613647" y="268941"/>
                      </a:cubicBezTo>
                      <a:cubicBezTo>
                        <a:pt x="1585298" y="274611"/>
                        <a:pt x="1556056" y="274675"/>
                        <a:pt x="1527586" y="279699"/>
                      </a:cubicBezTo>
                      <a:cubicBezTo>
                        <a:pt x="1495029" y="285444"/>
                        <a:pt x="1463243" y="295028"/>
                        <a:pt x="1430767" y="301214"/>
                      </a:cubicBezTo>
                      <a:cubicBezTo>
                        <a:pt x="1387913" y="309376"/>
                        <a:pt x="1343997" y="312148"/>
                        <a:pt x="1301675" y="322729"/>
                      </a:cubicBezTo>
                      <a:cubicBezTo>
                        <a:pt x="1287332" y="326315"/>
                        <a:pt x="1273258" y="331239"/>
                        <a:pt x="1258645" y="333487"/>
                      </a:cubicBezTo>
                      <a:cubicBezTo>
                        <a:pt x="1226551" y="338425"/>
                        <a:pt x="1194099" y="340659"/>
                        <a:pt x="1161826" y="344245"/>
                      </a:cubicBezTo>
                      <a:cubicBezTo>
                        <a:pt x="1147482" y="347831"/>
                        <a:pt x="1133319" y="352236"/>
                        <a:pt x="1118795" y="355002"/>
                      </a:cubicBezTo>
                      <a:cubicBezTo>
                        <a:pt x="1057986" y="366584"/>
                        <a:pt x="995969" y="372261"/>
                        <a:pt x="935915" y="387275"/>
                      </a:cubicBezTo>
                      <a:cubicBezTo>
                        <a:pt x="921572" y="390861"/>
                        <a:pt x="907521" y="395942"/>
                        <a:pt x="892885" y="398033"/>
                      </a:cubicBezTo>
                      <a:cubicBezTo>
                        <a:pt x="857209" y="403130"/>
                        <a:pt x="821068" y="404321"/>
                        <a:pt x="785308" y="408791"/>
                      </a:cubicBezTo>
                      <a:cubicBezTo>
                        <a:pt x="763664" y="411496"/>
                        <a:pt x="742355" y="416463"/>
                        <a:pt x="720762" y="419548"/>
                      </a:cubicBezTo>
                      <a:cubicBezTo>
                        <a:pt x="692142" y="423636"/>
                        <a:pt x="663388" y="426720"/>
                        <a:pt x="634701" y="430306"/>
                      </a:cubicBezTo>
                      <a:cubicBezTo>
                        <a:pt x="616772" y="437478"/>
                        <a:pt x="599233" y="445714"/>
                        <a:pt x="580913" y="451821"/>
                      </a:cubicBezTo>
                      <a:cubicBezTo>
                        <a:pt x="566887" y="456496"/>
                        <a:pt x="551472" y="456755"/>
                        <a:pt x="537882" y="462579"/>
                      </a:cubicBezTo>
                      <a:cubicBezTo>
                        <a:pt x="525998" y="467672"/>
                        <a:pt x="517173" y="478312"/>
                        <a:pt x="505609" y="484094"/>
                      </a:cubicBezTo>
                      <a:cubicBezTo>
                        <a:pt x="495467" y="489165"/>
                        <a:pt x="483249" y="489345"/>
                        <a:pt x="473336" y="494852"/>
                      </a:cubicBezTo>
                      <a:cubicBezTo>
                        <a:pt x="450732" y="507410"/>
                        <a:pt x="434147" y="532811"/>
                        <a:pt x="408791" y="537882"/>
                      </a:cubicBezTo>
                      <a:lnTo>
                        <a:pt x="355002" y="548640"/>
                      </a:lnTo>
                      <a:cubicBezTo>
                        <a:pt x="340659" y="555812"/>
                        <a:pt x="325571" y="561656"/>
                        <a:pt x="311972" y="570155"/>
                      </a:cubicBezTo>
                      <a:cubicBezTo>
                        <a:pt x="296768" y="579658"/>
                        <a:pt x="284978" y="594410"/>
                        <a:pt x="268941" y="602428"/>
                      </a:cubicBezTo>
                      <a:cubicBezTo>
                        <a:pt x="221687" y="626055"/>
                        <a:pt x="177202" y="640180"/>
                        <a:pt x="129092" y="656216"/>
                      </a:cubicBezTo>
                      <a:cubicBezTo>
                        <a:pt x="121920" y="663388"/>
                        <a:pt x="115496" y="671396"/>
                        <a:pt x="107576" y="677732"/>
                      </a:cubicBezTo>
                      <a:cubicBezTo>
                        <a:pt x="97480" y="685809"/>
                        <a:pt x="75304" y="686318"/>
                        <a:pt x="75304" y="699247"/>
                      </a:cubicBezTo>
                      <a:cubicBezTo>
                        <a:pt x="75304" y="712176"/>
                        <a:pt x="95470" y="716222"/>
                        <a:pt x="107576" y="720762"/>
                      </a:cubicBezTo>
                      <a:cubicBezTo>
                        <a:pt x="156682" y="739177"/>
                        <a:pt x="153819" y="722368"/>
                        <a:pt x="193638" y="742278"/>
                      </a:cubicBezTo>
                      <a:cubicBezTo>
                        <a:pt x="244624" y="767771"/>
                        <a:pt x="220532" y="731520"/>
                        <a:pt x="215153" y="742278"/>
                      </a:cubicBez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14588" y1="12651" x2="12000" y2="2711"/>
                              <a14:backgroundMark x1="18118" y1="74699" x2="18118" y2="74699"/>
                              <a14:backgroundMark x1="28000" y1="28012" x2="65412" y2="74699"/>
                              <a14:backgroundMark x1="27294" y1="27108" x2="68471" y2="21084"/>
                            </a14:backgroundRemoval>
                          </a14:imgEffect>
                        </a14:imgLayer>
                      </a14:imgProps>
                    </a:ext>
                    <a:ext uri="{28A0092B-C50C-407E-A947-70E740481C1C}">
                      <a14:useLocalDpi xmlns:a14="http://schemas.microsoft.com/office/drawing/2010/main" val="0"/>
                    </a:ext>
                  </a:extLst>
                </a:blip>
                <a:stretch>
                  <a:fillRect/>
                </a:stretch>
              </p:blipFill>
              <p:spPr>
                <a:xfrm>
                  <a:off x="2027984" y="567690"/>
                  <a:ext cx="7019197" cy="5483232"/>
                </a:xfrm>
                <a:prstGeom prst="rect">
                  <a:avLst/>
                </a:prstGeom>
              </p:spPr>
            </p:pic>
          </p:grpSp>
          <p:sp>
            <p:nvSpPr>
              <p:cNvPr id="9" name="TextBox 8"/>
              <p:cNvSpPr txBox="1"/>
              <p:nvPr/>
            </p:nvSpPr>
            <p:spPr>
              <a:xfrm rot="21411707">
                <a:off x="3624588" y="872829"/>
                <a:ext cx="2808834" cy="461665"/>
              </a:xfrm>
              <a:prstGeom prst="rect">
                <a:avLst/>
              </a:prstGeom>
              <a:noFill/>
              <a:scene3d>
                <a:camera prst="orthographicFront"/>
                <a:lightRig rig="threePt" dir="t"/>
              </a:scene3d>
              <a:sp3d>
                <a:bevelT/>
              </a:sp3d>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smtClean="0">
                    <a:latin typeface="Corbel" panose="020B0503020204020204" pitchFamily="34" charset="0"/>
                  </a:rPr>
                  <a:t>The Big Picture</a:t>
                </a:r>
                <a:endParaRPr lang="en-US" sz="2400" b="1" dirty="0">
                  <a:latin typeface="Corbel" panose="020B0503020204020204" pitchFamily="34" charset="0"/>
                </a:endParaRPr>
              </a:p>
            </p:txBody>
          </p:sp>
        </p:grpSp>
        <p:sp>
          <p:nvSpPr>
            <p:cNvPr id="7" name="TextBox 6"/>
            <p:cNvSpPr txBox="1"/>
            <p:nvPr/>
          </p:nvSpPr>
          <p:spPr>
            <a:xfrm rot="21421055">
              <a:off x="1478566" y="1179357"/>
              <a:ext cx="2667000" cy="178510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smtClean="0">
                  <a:solidFill>
                    <a:schemeClr val="bg1"/>
                  </a:solidFill>
                  <a:latin typeface="Earth's Mightiest" panose="020B0604020202020204"/>
                </a:rPr>
                <a:t>In the early 1800s, states began extending the right to vote to all white men forcing politicians to heed the demands of the people.</a:t>
              </a:r>
              <a:endParaRPr lang="en-US" sz="2200" dirty="0">
                <a:solidFill>
                  <a:schemeClr val="bg1"/>
                </a:solidFill>
                <a:latin typeface="Earth's Mightiest" panose="020B0604020202020204"/>
              </a:endParaRPr>
            </a:p>
          </p:txBody>
        </p:sp>
      </p:grpSp>
    </p:spTree>
    <p:extLst>
      <p:ext uri="{BB962C8B-B14F-4D97-AF65-F5344CB8AC3E}">
        <p14:creationId xmlns:p14="http://schemas.microsoft.com/office/powerpoint/2010/main" val="25993794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descr="http://www.wisdomoftheelders.org/prog304/images/HI4_yaka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Text Box 2"/>
          <p:cNvSpPr txBox="1">
            <a:spLocks noChangeArrowheads="1"/>
          </p:cNvSpPr>
          <p:nvPr/>
        </p:nvSpPr>
        <p:spPr bwMode="auto">
          <a:xfrm>
            <a:off x="990600" y="5561275"/>
            <a:ext cx="7162800" cy="1077218"/>
          </a:xfrm>
          <a:prstGeom prst="rect">
            <a:avLst/>
          </a:prstGeom>
          <a:solidFill>
            <a:schemeClr val="tx1"/>
          </a:solidFill>
          <a:ln w="76200">
            <a:solidFill>
              <a:srgbClr val="003300"/>
            </a:solidFill>
            <a:miter lim="800000"/>
            <a:headEnd/>
            <a:tailEnd/>
          </a:ln>
          <a:effectLst>
            <a:glow rad="88900">
              <a:schemeClr val="tx1"/>
            </a:glow>
          </a:effectLst>
          <a:scene3d>
            <a:camera prst="perspectiveAbove"/>
            <a:lightRig rig="threePt" dir="t"/>
          </a:scene3d>
          <a:sp3d>
            <a:bevelT/>
          </a:sp3d>
        </p:spPr>
        <p:txBody>
          <a:bodyPr wrap="square">
            <a:spAutoFit/>
          </a:bodyPr>
          <a:lstStyle/>
          <a:p>
            <a:pPr algn="ctr">
              <a:spcBef>
                <a:spcPct val="50000"/>
              </a:spcBef>
              <a:defRPr/>
            </a:pPr>
            <a:r>
              <a:rPr lang="en-US" sz="3200" b="1" dirty="0" smtClean="0">
                <a:solidFill>
                  <a:schemeClr val="bg1"/>
                </a:solidFill>
                <a:latin typeface="Times New Roman" pitchFamily="18" charset="0"/>
              </a:rPr>
              <a:t>12.  </a:t>
            </a:r>
            <a:r>
              <a:rPr lang="en-US" sz="3200" b="1" dirty="0">
                <a:solidFill>
                  <a:schemeClr val="bg1"/>
                </a:solidFill>
                <a:latin typeface="Times New Roman" pitchFamily="18" charset="0"/>
              </a:rPr>
              <a:t>(1836) The Bureau of Indian Affairs was established to deal with the Indians</a:t>
            </a:r>
          </a:p>
        </p:txBody>
      </p:sp>
      <p:pic>
        <p:nvPicPr>
          <p:cNvPr id="58372" name="Picture 6" descr="http://cita.chattanooga.org/bia/grafix/bia.gif"/>
          <p:cNvPicPr>
            <a:picLocks noChangeAspect="1" noChangeArrowheads="1"/>
          </p:cNvPicPr>
          <p:nvPr/>
        </p:nvPicPr>
        <p:blipFill>
          <a:blip r:embed="rId3" cstate="print"/>
          <a:srcRect/>
          <a:stretch>
            <a:fillRect/>
          </a:stretch>
        </p:blipFill>
        <p:spPr bwMode="auto">
          <a:xfrm rot="-557999">
            <a:off x="124351" y="190410"/>
            <a:ext cx="1798638" cy="1809750"/>
          </a:xfrm>
          <a:prstGeom prst="rect">
            <a:avLst/>
          </a:prstGeom>
          <a:noFill/>
          <a:ln w="9525">
            <a:noFill/>
            <a:miter lim="800000"/>
            <a:headEnd/>
            <a:tailEnd/>
          </a:ln>
          <a:effectLst>
            <a:glow rad="101600">
              <a:schemeClr val="bg1"/>
            </a:glow>
          </a:effectLst>
          <a:scene3d>
            <a:camera prst="orthographicFront"/>
            <a:lightRig rig="threePt" dir="t"/>
          </a:scene3d>
          <a:sp3d>
            <a:bevelT/>
          </a:sp3d>
        </p:spPr>
      </p:pic>
    </p:spTree>
    <p:extLst>
      <p:ext uri="{BB962C8B-B14F-4D97-AF65-F5344CB8AC3E}">
        <p14:creationId xmlns:p14="http://schemas.microsoft.com/office/powerpoint/2010/main" val="18792206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92514"/>
                                        </p:tgtEl>
                                        <p:attrNameLst>
                                          <p:attrName>style.visibility</p:attrName>
                                        </p:attrNameLst>
                                      </p:cBhvr>
                                      <p:to>
                                        <p:strVal val="visible"/>
                                      </p:to>
                                    </p:set>
                                    <p:anim calcmode="lin" valueType="num">
                                      <p:cBhvr additive="base">
                                        <p:cTn id="7" dur="500" fill="hold"/>
                                        <p:tgtEl>
                                          <p:spTgt spid="192514"/>
                                        </p:tgtEl>
                                        <p:attrNameLst>
                                          <p:attrName>ppt_x</p:attrName>
                                        </p:attrNameLst>
                                      </p:cBhvr>
                                      <p:tavLst>
                                        <p:tav tm="0">
                                          <p:val>
                                            <p:strVal val="#ppt_x"/>
                                          </p:val>
                                        </p:tav>
                                        <p:tav tm="100000">
                                          <p:val>
                                            <p:strVal val="#ppt_x"/>
                                          </p:val>
                                        </p:tav>
                                      </p:tavLst>
                                    </p:anim>
                                    <p:anim calcmode="lin" valueType="num">
                                      <p:cBhvr additive="base">
                                        <p:cTn id="8" dur="500" fill="hold"/>
                                        <p:tgtEl>
                                          <p:spTgt spid="192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_0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04800"/>
            <a:ext cx="9144000" cy="6248400"/>
          </a:xfrm>
          <a:prstGeom prst="rect">
            <a:avLst/>
          </a:prstGeom>
          <a:noFill/>
          <a:ln w="9525">
            <a:solidFill>
              <a:srgbClr val="663300"/>
            </a:solidFill>
            <a:miter lim="800000"/>
            <a:headEnd/>
            <a:tailEnd/>
          </a:ln>
          <a:effectLst>
            <a:softEdge rad="63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228600" y="152400"/>
            <a:ext cx="6172200" cy="2970044"/>
          </a:xfrm>
          <a:prstGeom prst="rect">
            <a:avLst/>
          </a:prstGeom>
          <a:solidFill>
            <a:schemeClr val="tx1"/>
          </a:solidFill>
          <a:ln w="28575" cmpd="tri">
            <a:solidFill>
              <a:schemeClr val="bg2">
                <a:lumMod val="20000"/>
                <a:lumOff val="80000"/>
              </a:schemeClr>
            </a:solidFill>
            <a:prstDash val="solid"/>
            <a:miter lim="800000"/>
            <a:headEnd/>
            <a:tailEnd/>
          </a:ln>
          <a:effectLst>
            <a:glow rad="88900">
              <a:schemeClr val="bg1"/>
            </a:glow>
          </a:effectLst>
          <a:scene3d>
            <a:camera prst="perspectiveFront"/>
            <a:lightRig rig="threePt" dir="t"/>
          </a:scene3d>
          <a:sp3d>
            <a:bevelT/>
          </a:sp3d>
        </p:spPr>
        <p:txBody>
          <a:bodyPr wrap="square">
            <a:spAutoFit/>
          </a:bodyPr>
          <a:lstStyle/>
          <a:p>
            <a:pPr algn="ctr">
              <a:spcBef>
                <a:spcPct val="50000"/>
              </a:spcBef>
              <a:defRPr/>
            </a:pPr>
            <a:r>
              <a:rPr lang="en-US" sz="3200" dirty="0" smtClean="0">
                <a:solidFill>
                  <a:schemeClr val="bg1"/>
                </a:solidFill>
                <a:latin typeface="Earth's Mightiest"/>
              </a:rPr>
              <a:t>“The United States will never ask for your land there (west of the Mississippi River). This I promise you in the name of your great father, the President. That country he assigns to his red people, (is) to be held by them and their children’s children forever.”</a:t>
            </a:r>
          </a:p>
          <a:p>
            <a:pPr algn="r">
              <a:spcBef>
                <a:spcPct val="50000"/>
              </a:spcBef>
              <a:defRPr/>
            </a:pPr>
            <a:r>
              <a:rPr lang="en-US" dirty="0" smtClean="0">
                <a:solidFill>
                  <a:schemeClr val="bg1"/>
                </a:solidFill>
                <a:latin typeface="Agency FB" panose="020B0503020202020204" pitchFamily="34" charset="0"/>
              </a:rPr>
              <a:t>-Lewis Cass, Secretary of War</a:t>
            </a:r>
            <a:endParaRPr lang="en-US" sz="1400" dirty="0">
              <a:solidFill>
                <a:schemeClr val="bg1"/>
              </a:solidFill>
              <a:latin typeface="Agency FB" panose="020B0503020202020204" pitchFamily="34" charset="0"/>
            </a:endParaRPr>
          </a:p>
        </p:txBody>
      </p:sp>
      <p:sp>
        <p:nvSpPr>
          <p:cNvPr id="3" name="TextBox 2"/>
          <p:cNvSpPr txBox="1"/>
          <p:nvPr/>
        </p:nvSpPr>
        <p:spPr bwMode="auto">
          <a:xfrm>
            <a:off x="4191000" y="3735556"/>
            <a:ext cx="4724400" cy="2970044"/>
          </a:xfrm>
          <a:prstGeom prst="rect">
            <a:avLst/>
          </a:prstGeom>
          <a:solidFill>
            <a:schemeClr val="tx1"/>
          </a:solidFill>
          <a:ln w="28575" cmpd="tri">
            <a:solidFill>
              <a:schemeClr val="bg2">
                <a:lumMod val="20000"/>
                <a:lumOff val="80000"/>
              </a:schemeClr>
            </a:solidFill>
            <a:prstDash val="solid"/>
            <a:miter lim="800000"/>
            <a:headEnd/>
            <a:tailEnd/>
          </a:ln>
          <a:effectLst>
            <a:glow rad="88900">
              <a:schemeClr val="bg1"/>
            </a:glow>
          </a:effectLst>
          <a:scene3d>
            <a:camera prst="perspectiveFront"/>
            <a:lightRig rig="threePt" dir="t"/>
          </a:scene3d>
          <a:sp3d>
            <a:bevelT/>
          </a:sp3d>
        </p:spPr>
        <p:txBody>
          <a:bodyPr wrap="square">
            <a:spAutoFit/>
          </a:bodyPr>
          <a:lstStyle/>
          <a:p>
            <a:pPr algn="ctr">
              <a:spcBef>
                <a:spcPct val="50000"/>
              </a:spcBef>
              <a:defRPr/>
            </a:pPr>
            <a:r>
              <a:rPr lang="en-US" sz="3200" dirty="0" smtClean="0">
                <a:solidFill>
                  <a:schemeClr val="bg1"/>
                </a:solidFill>
                <a:latin typeface="Earth's Mightiest"/>
              </a:rPr>
              <a:t>The Indian Removal Act “only defers the fate of the Indians. In half a century their conditions beyond the Mississippi will be just what it is now on this side. Their extinction is inevitable.”</a:t>
            </a:r>
          </a:p>
          <a:p>
            <a:pPr algn="r">
              <a:spcBef>
                <a:spcPct val="50000"/>
              </a:spcBef>
              <a:defRPr/>
            </a:pPr>
            <a:r>
              <a:rPr lang="en-US" dirty="0" smtClean="0">
                <a:solidFill>
                  <a:schemeClr val="bg1"/>
                </a:solidFill>
                <a:latin typeface="Agency FB" panose="020B0503020202020204" pitchFamily="34" charset="0"/>
              </a:rPr>
              <a:t>-editor of the </a:t>
            </a:r>
            <a:r>
              <a:rPr lang="en-US" i="1" dirty="0" smtClean="0">
                <a:solidFill>
                  <a:schemeClr val="bg1"/>
                </a:solidFill>
                <a:latin typeface="Agency FB" panose="020B0503020202020204" pitchFamily="34" charset="0"/>
              </a:rPr>
              <a:t>North American Review</a:t>
            </a:r>
            <a:endParaRPr lang="en-US" sz="1400" dirty="0">
              <a:solidFill>
                <a:schemeClr val="bg1"/>
              </a:solidFill>
              <a:latin typeface="Agency FB" panose="020B0503020202020204" pitchFamily="34" charset="0"/>
            </a:endParaRPr>
          </a:p>
        </p:txBody>
      </p:sp>
    </p:spTree>
    <p:extLst>
      <p:ext uri="{BB962C8B-B14F-4D97-AF65-F5344CB8AC3E}">
        <p14:creationId xmlns:p14="http://schemas.microsoft.com/office/powerpoint/2010/main" val="813140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C:\Documents and Settings\Shelly\Local Settings\Temporary Internet Files\Content.IE5\3S9URDS4\MCj0382624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564063"/>
            <a:ext cx="21336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4"/>
          <p:cNvSpPr>
            <a:spLocks noChangeArrowheads="1"/>
          </p:cNvSpPr>
          <p:nvPr/>
        </p:nvSpPr>
        <p:spPr bwMode="auto">
          <a:xfrm rot="5400000" flipH="1">
            <a:off x="1485900" y="1409700"/>
            <a:ext cx="3048000" cy="4191000"/>
          </a:xfrm>
          <a:prstGeom prst="upArrowCallout">
            <a:avLst>
              <a:gd name="adj1" fmla="val 21750"/>
              <a:gd name="adj2" fmla="val 19167"/>
              <a:gd name="adj3" fmla="val 16958"/>
              <a:gd name="adj4" fmla="val 81519"/>
            </a:avLst>
          </a:prstGeom>
          <a:gradFill rotWithShape="1">
            <a:gsLst>
              <a:gs pos="0">
                <a:srgbClr val="00B0F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vert="eaVert" wrap="none" anchor="ctr"/>
          <a:lstStyle/>
          <a:p>
            <a:pPr fontAlgn="base">
              <a:spcBef>
                <a:spcPct val="0"/>
              </a:spcBef>
              <a:spcAft>
                <a:spcPct val="0"/>
              </a:spcAft>
              <a:defRPr/>
            </a:pPr>
            <a:endParaRPr lang="en-US" sz="2200">
              <a:solidFill>
                <a:srgbClr val="000000"/>
              </a:solidFill>
            </a:endParaRPr>
          </a:p>
        </p:txBody>
      </p:sp>
      <p:sp>
        <p:nvSpPr>
          <p:cNvPr id="14340" name="Text Box 129"/>
          <p:cNvSpPr txBox="1">
            <a:spLocks noChangeArrowheads="1"/>
          </p:cNvSpPr>
          <p:nvPr/>
        </p:nvSpPr>
        <p:spPr bwMode="auto">
          <a:xfrm>
            <a:off x="762000" y="1246188"/>
            <a:ext cx="7620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lnSpc>
                <a:spcPct val="110000"/>
              </a:lnSpc>
              <a:spcBef>
                <a:spcPct val="0"/>
              </a:spcBef>
              <a:spcAft>
                <a:spcPct val="0"/>
              </a:spcAft>
            </a:pPr>
            <a:r>
              <a:rPr lang="en-US" altLang="en-US" b="1" dirty="0">
                <a:solidFill>
                  <a:srgbClr val="000000"/>
                </a:solidFill>
                <a:latin typeface="Verdana" pitchFamily="34" charset="0"/>
              </a:rPr>
              <a:t>Religious and social reform also grew.</a:t>
            </a:r>
          </a:p>
        </p:txBody>
      </p:sp>
      <p:sp>
        <p:nvSpPr>
          <p:cNvPr id="14341" name="Text Box 4"/>
          <p:cNvSpPr txBox="1">
            <a:spLocks noChangeArrowheads="1"/>
          </p:cNvSpPr>
          <p:nvPr/>
        </p:nvSpPr>
        <p:spPr bwMode="auto">
          <a:xfrm>
            <a:off x="1066800" y="2438400"/>
            <a:ext cx="31242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50000"/>
              </a:spcBef>
              <a:spcAft>
                <a:spcPct val="0"/>
              </a:spcAft>
            </a:pPr>
            <a:r>
              <a:rPr lang="en-US" altLang="en-US" dirty="0">
                <a:solidFill>
                  <a:srgbClr val="000000"/>
                </a:solidFill>
                <a:latin typeface="Verdana" pitchFamily="34" charset="0"/>
              </a:rPr>
              <a:t>A</a:t>
            </a:r>
            <a:r>
              <a:rPr lang="en-US" altLang="en-US" b="1" dirty="0">
                <a:solidFill>
                  <a:srgbClr val="000000"/>
                </a:solidFill>
                <a:latin typeface="Verdana" pitchFamily="34" charset="0"/>
              </a:rPr>
              <a:t> </a:t>
            </a:r>
            <a:r>
              <a:rPr lang="en-US" altLang="en-US" b="1" dirty="0">
                <a:solidFill>
                  <a:srgbClr val="FF0000"/>
                </a:solidFill>
                <a:latin typeface="Verdana" pitchFamily="34" charset="0"/>
              </a:rPr>
              <a:t>Second Great Awakening</a:t>
            </a:r>
            <a:r>
              <a:rPr lang="en-US" altLang="en-US" b="1" dirty="0">
                <a:solidFill>
                  <a:srgbClr val="000000"/>
                </a:solidFill>
                <a:latin typeface="Verdana" pitchFamily="34" charset="0"/>
              </a:rPr>
              <a:t> </a:t>
            </a:r>
            <a:r>
              <a:rPr lang="en-US" altLang="en-US" dirty="0">
                <a:solidFill>
                  <a:srgbClr val="000000"/>
                </a:solidFill>
                <a:latin typeface="Verdana" pitchFamily="34" charset="0"/>
              </a:rPr>
              <a:t>called for moral perfection. Thousands attended outdoor camp meetings.</a:t>
            </a:r>
          </a:p>
        </p:txBody>
      </p:sp>
      <p:sp>
        <p:nvSpPr>
          <p:cNvPr id="14342" name="Text Box 5"/>
          <p:cNvSpPr txBox="1">
            <a:spLocks noChangeArrowheads="1"/>
          </p:cNvSpPr>
          <p:nvPr/>
        </p:nvSpPr>
        <p:spPr bwMode="auto">
          <a:xfrm>
            <a:off x="5410200" y="1981200"/>
            <a:ext cx="31242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lnSpc>
                <a:spcPct val="110000"/>
              </a:lnSpc>
              <a:spcBef>
                <a:spcPct val="0"/>
              </a:spcBef>
              <a:spcAft>
                <a:spcPct val="0"/>
              </a:spcAft>
            </a:pPr>
            <a:r>
              <a:rPr lang="en-US" altLang="en-US" dirty="0">
                <a:solidFill>
                  <a:srgbClr val="000000"/>
                </a:solidFill>
                <a:latin typeface="Verdana" pitchFamily="34" charset="0"/>
              </a:rPr>
              <a:t>Baptists, Methodists, African Methodist </a:t>
            </a:r>
            <a:r>
              <a:rPr lang="en-US" altLang="en-US" dirty="0" err="1">
                <a:solidFill>
                  <a:srgbClr val="000000"/>
                </a:solidFill>
                <a:latin typeface="Verdana" pitchFamily="34" charset="0"/>
              </a:rPr>
              <a:t>Episcopals</a:t>
            </a:r>
            <a:r>
              <a:rPr lang="en-US" altLang="en-US" dirty="0">
                <a:solidFill>
                  <a:srgbClr val="000000"/>
                </a:solidFill>
                <a:latin typeface="Verdana" pitchFamily="34" charset="0"/>
              </a:rPr>
              <a:t>, and new religious groups, such as the Mormons, expanded membership.</a:t>
            </a:r>
          </a:p>
        </p:txBody>
      </p:sp>
    </p:spTree>
    <p:extLst>
      <p:ext uri="{BB962C8B-B14F-4D97-AF65-F5344CB8AC3E}">
        <p14:creationId xmlns:p14="http://schemas.microsoft.com/office/powerpoint/2010/main" val="33859409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a:spLocks noChangeArrowheads="1"/>
          </p:cNvSpPr>
          <p:nvPr/>
        </p:nvSpPr>
        <p:spPr bwMode="auto">
          <a:xfrm>
            <a:off x="1143000" y="2209800"/>
            <a:ext cx="6858000" cy="3048000"/>
          </a:xfrm>
          <a:prstGeom prst="roundRect">
            <a:avLst>
              <a:gd name="adj" fmla="val 16667"/>
            </a:avLst>
          </a:prstGeom>
          <a:gradFill rotWithShape="1">
            <a:gsLst>
              <a:gs pos="0">
                <a:srgbClr val="FFC000">
                  <a:alpha val="55000"/>
                </a:srgbClr>
              </a:gs>
              <a:gs pos="100000">
                <a:schemeClr val="bg1"/>
              </a:gs>
            </a:gsLst>
            <a:lin ang="13500000" scaled="1"/>
          </a:gradFill>
          <a:ln w="9525">
            <a:solidFill>
              <a:schemeClr val="accent2"/>
            </a:solidFill>
            <a:miter lim="800000"/>
            <a:headEnd/>
            <a:tailEnd/>
          </a:ln>
          <a:effectLst>
            <a:outerShdw dist="125724" dir="2700000" algn="ctr" rotWithShape="0">
              <a:srgbClr val="ADC793">
                <a:alpha val="46001"/>
              </a:srgbClr>
            </a:outerShdw>
          </a:effectLst>
        </p:spPr>
        <p:txBody>
          <a:bodyPr wrap="none" anchor="ctr"/>
          <a:lstStyle/>
          <a:p>
            <a:pPr algn="ctr" fontAlgn="base">
              <a:spcBef>
                <a:spcPct val="0"/>
              </a:spcBef>
              <a:spcAft>
                <a:spcPct val="0"/>
              </a:spcAft>
              <a:defRPr/>
            </a:pPr>
            <a:endParaRPr lang="en-US" sz="2200">
              <a:solidFill>
                <a:srgbClr val="000000"/>
              </a:solidFill>
            </a:endParaRPr>
          </a:p>
        </p:txBody>
      </p:sp>
      <p:sp>
        <p:nvSpPr>
          <p:cNvPr id="15363" name="Text Box 5"/>
          <p:cNvSpPr txBox="1">
            <a:spLocks noChangeArrowheads="1"/>
          </p:cNvSpPr>
          <p:nvPr/>
        </p:nvSpPr>
        <p:spPr bwMode="auto">
          <a:xfrm>
            <a:off x="800100" y="1477963"/>
            <a:ext cx="78105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50000"/>
              </a:spcBef>
              <a:spcAft>
                <a:spcPct val="0"/>
              </a:spcAft>
            </a:pPr>
            <a:r>
              <a:rPr lang="en-US" altLang="en-US" b="1" dirty="0">
                <a:solidFill>
                  <a:srgbClr val="000000"/>
                </a:solidFill>
                <a:latin typeface="Verdana" pitchFamily="34" charset="0"/>
              </a:rPr>
              <a:t>Social reform grew out of religious fervor.</a:t>
            </a:r>
          </a:p>
        </p:txBody>
      </p:sp>
      <p:graphicFrame>
        <p:nvGraphicFramePr>
          <p:cNvPr id="26637" name="Group 13"/>
          <p:cNvGraphicFramePr>
            <a:graphicFrameLocks noGrp="1"/>
          </p:cNvGraphicFramePr>
          <p:nvPr/>
        </p:nvGraphicFramePr>
        <p:xfrm>
          <a:off x="1524000" y="2362200"/>
          <a:ext cx="6172200" cy="3205290"/>
        </p:xfrm>
        <a:graphic>
          <a:graphicData uri="http://schemas.openxmlformats.org/drawingml/2006/table">
            <a:tbl>
              <a:tblPr/>
              <a:tblGrid>
                <a:gridCol w="6172200"/>
              </a:tblGrid>
              <a:tr h="914310">
                <a:tc>
                  <a:txBody>
                    <a:bodyPr/>
                    <a:lstStyle/>
                    <a:p>
                      <a:pPr marL="0" marR="0" lvl="0" indent="0" algn="l" defTabSz="914400" rtl="0" eaLnBrk="0" fontAlgn="base" latinLnBrk="0" hangingPunct="0">
                        <a:lnSpc>
                          <a:spcPct val="100000"/>
                        </a:lnSpc>
                        <a:spcBef>
                          <a:spcPct val="0"/>
                        </a:spcBef>
                        <a:spcAft>
                          <a:spcPts val="2200"/>
                        </a:spcAft>
                        <a:buClrTx/>
                        <a:buSzTx/>
                        <a:buFontTx/>
                        <a:buNone/>
                        <a:tabLst/>
                      </a:pPr>
                      <a:r>
                        <a:rPr kumimoji="0" lang="en-US" sz="2200" b="0" i="0" u="none" strike="noStrike" cap="none" normalizeH="0" baseline="0" dirty="0" smtClean="0">
                          <a:ln>
                            <a:noFill/>
                          </a:ln>
                          <a:solidFill>
                            <a:schemeClr val="tx1"/>
                          </a:solidFill>
                          <a:effectLst/>
                          <a:latin typeface="Verdana" pitchFamily="34" charset="0"/>
                        </a:rPr>
                        <a:t>The temperance movement sought to </a:t>
                      </a:r>
                      <a:r>
                        <a:rPr kumimoji="0" lang="en-US" sz="2200" b="0" i="0" u="none" strike="noStrike" cap="none" normalizeH="0" baseline="0" dirty="0" smtClean="0">
                          <a:ln>
                            <a:noFill/>
                          </a:ln>
                          <a:solidFill>
                            <a:srgbClr val="0033CC"/>
                          </a:solidFill>
                          <a:effectLst/>
                          <a:latin typeface="Verdana" pitchFamily="34" charset="0"/>
                        </a:rPr>
                        <a:t>end alcohol abuse.</a:t>
                      </a:r>
                    </a:p>
                  </a:txBody>
                  <a:tcPr marT="45715" marB="45715" horzOverflow="overflow">
                    <a:lnL>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r>
              <a:tr h="914310">
                <a:tc>
                  <a:txBody>
                    <a:bodyPr/>
                    <a:lstStyle/>
                    <a:p>
                      <a:pPr marL="0" marR="0" lvl="0" indent="0" algn="l" defTabSz="914400" rtl="0" eaLnBrk="0" fontAlgn="base" latinLnBrk="0" hangingPunct="0">
                        <a:lnSpc>
                          <a:spcPct val="100000"/>
                        </a:lnSpc>
                        <a:spcBef>
                          <a:spcPct val="0"/>
                        </a:spcBef>
                        <a:spcAft>
                          <a:spcPts val="2200"/>
                        </a:spcAft>
                        <a:buClrTx/>
                        <a:buSzTx/>
                        <a:buFontTx/>
                        <a:buNone/>
                        <a:tabLst/>
                      </a:pPr>
                      <a:r>
                        <a:rPr kumimoji="0" lang="en-US" sz="2200" b="0" i="0" u="none" strike="noStrike" cap="none" normalizeH="0" baseline="0" dirty="0" smtClean="0">
                          <a:ln>
                            <a:noFill/>
                          </a:ln>
                          <a:solidFill>
                            <a:schemeClr val="tx1"/>
                          </a:solidFill>
                          <a:effectLst/>
                          <a:latin typeface="Verdana" pitchFamily="34" charset="0"/>
                        </a:rPr>
                        <a:t>Dorothea Dix advocated reforms to </a:t>
                      </a:r>
                      <a:r>
                        <a:rPr kumimoji="0" lang="en-US" sz="2200" b="0" i="0" u="none" strike="noStrike" cap="none" normalizeH="0" baseline="0" dirty="0" smtClean="0">
                          <a:ln>
                            <a:noFill/>
                          </a:ln>
                          <a:solidFill>
                            <a:srgbClr val="0033CC"/>
                          </a:solidFill>
                          <a:effectLst/>
                          <a:latin typeface="Verdana" pitchFamily="34" charset="0"/>
                        </a:rPr>
                        <a:t>aid prisoners and the mentally ill.</a:t>
                      </a:r>
                    </a:p>
                  </a:txBody>
                  <a:tcPr marT="45715" marB="45715" horzOverflow="overflow">
                    <a:lnL>
                      <a:noFill/>
                    </a:lnL>
                    <a:lnR>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r>
              <a:tr h="1376544">
                <a:tc>
                  <a:txBody>
                    <a:bodyPr/>
                    <a:lstStyle/>
                    <a:p>
                      <a:pPr marL="0" marR="0" lvl="0" indent="0" algn="l" defTabSz="914400" rtl="0" eaLnBrk="0" fontAlgn="base" latinLnBrk="0" hangingPunct="0">
                        <a:lnSpc>
                          <a:spcPct val="100000"/>
                        </a:lnSpc>
                        <a:spcBef>
                          <a:spcPct val="0"/>
                        </a:spcBef>
                        <a:spcAft>
                          <a:spcPts val="2200"/>
                        </a:spcAft>
                        <a:buClrTx/>
                        <a:buSzTx/>
                        <a:buFontTx/>
                        <a:buNone/>
                        <a:tabLst/>
                      </a:pPr>
                      <a:r>
                        <a:rPr kumimoji="0" lang="en-US" sz="2200" b="0" i="0" u="none" strike="noStrike" cap="none" normalizeH="0" baseline="0" dirty="0" smtClean="0">
                          <a:ln>
                            <a:noFill/>
                          </a:ln>
                          <a:solidFill>
                            <a:schemeClr val="tx1"/>
                          </a:solidFill>
                          <a:effectLst/>
                          <a:latin typeface="Verdana" pitchFamily="34" charset="0"/>
                        </a:rPr>
                        <a:t>Horace Mann worked to </a:t>
                      </a:r>
                      <a:r>
                        <a:rPr kumimoji="0" lang="en-US" sz="2200" b="0" i="0" u="none" strike="noStrike" cap="none" normalizeH="0" baseline="0" dirty="0" smtClean="0">
                          <a:ln>
                            <a:noFill/>
                          </a:ln>
                          <a:solidFill>
                            <a:srgbClr val="0033CC"/>
                          </a:solidFill>
                          <a:effectLst/>
                          <a:latin typeface="Verdana" pitchFamily="34" charset="0"/>
                        </a:rPr>
                        <a:t>improve public schools.</a:t>
                      </a:r>
                    </a:p>
                    <a:p>
                      <a:pPr marL="0" marR="0" lvl="0" indent="0" algn="l" defTabSz="914400" rtl="0" eaLnBrk="0" fontAlgn="base" latinLnBrk="0" hangingPunct="0">
                        <a:lnSpc>
                          <a:spcPct val="100000"/>
                        </a:lnSpc>
                        <a:spcBef>
                          <a:spcPct val="0"/>
                        </a:spcBef>
                        <a:spcAft>
                          <a:spcPts val="2200"/>
                        </a:spcAft>
                        <a:buClrTx/>
                        <a:buSzTx/>
                        <a:buFontTx/>
                        <a:buNone/>
                        <a:tabLst/>
                      </a:pPr>
                      <a:endParaRPr kumimoji="0" lang="en-US" sz="2200" b="0" i="0" u="none" strike="noStrike" cap="none" normalizeH="0" baseline="0" dirty="0" smtClean="0">
                        <a:ln>
                          <a:noFill/>
                        </a:ln>
                        <a:solidFill>
                          <a:srgbClr val="0033CC"/>
                        </a:solidFill>
                        <a:effectLst/>
                        <a:latin typeface="Verdana" pitchFamily="34" charset="0"/>
                      </a:endParaRPr>
                    </a:p>
                  </a:txBody>
                  <a:tcPr marT="45715" marB="45715" horzOverflow="overflow">
                    <a:lnL>
                      <a:noFill/>
                    </a:lnL>
                    <a:lnR>
                      <a:noFill/>
                    </a:lnR>
                    <a:lnT w="1905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Tree>
    <p:extLst>
      <p:ext uri="{BB962C8B-B14F-4D97-AF65-F5344CB8AC3E}">
        <p14:creationId xmlns:p14="http://schemas.microsoft.com/office/powerpoint/2010/main" val="16233643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p:cNvSpPr>
            <a:spLocks noChangeArrowheads="1"/>
          </p:cNvSpPr>
          <p:nvPr/>
        </p:nvSpPr>
        <p:spPr bwMode="auto">
          <a:xfrm rot="10792560" flipH="1">
            <a:off x="1066800" y="1524000"/>
            <a:ext cx="7162800" cy="2073275"/>
          </a:xfrm>
          <a:prstGeom prst="upArrowCallout">
            <a:avLst>
              <a:gd name="adj1" fmla="val 45744"/>
              <a:gd name="adj2" fmla="val 42370"/>
              <a:gd name="adj3" fmla="val 24505"/>
              <a:gd name="adj4" fmla="val 6114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wrap="none" anchor="ctr"/>
          <a:lstStyle/>
          <a:p>
            <a:pPr fontAlgn="base">
              <a:spcBef>
                <a:spcPct val="0"/>
              </a:spcBef>
              <a:spcAft>
                <a:spcPct val="0"/>
              </a:spcAft>
              <a:defRPr/>
            </a:pPr>
            <a:endParaRPr lang="en-US" sz="2200">
              <a:solidFill>
                <a:srgbClr val="000000"/>
              </a:solidFill>
            </a:endParaRPr>
          </a:p>
        </p:txBody>
      </p:sp>
      <p:sp>
        <p:nvSpPr>
          <p:cNvPr id="16387" name="Text Box 2"/>
          <p:cNvSpPr txBox="1">
            <a:spLocks noChangeArrowheads="1"/>
          </p:cNvSpPr>
          <p:nvPr/>
        </p:nvSpPr>
        <p:spPr bwMode="auto">
          <a:xfrm>
            <a:off x="914400" y="1752600"/>
            <a:ext cx="7543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0"/>
              </a:spcBef>
              <a:spcAft>
                <a:spcPts val="2200"/>
              </a:spcAft>
            </a:pPr>
            <a:r>
              <a:rPr lang="en-US" altLang="en-US" dirty="0">
                <a:solidFill>
                  <a:srgbClr val="000000"/>
                </a:solidFill>
                <a:latin typeface="Verdana" pitchFamily="34" charset="0"/>
              </a:rPr>
              <a:t>A Transcendentalist named Henry David Thoreau called for </a:t>
            </a:r>
            <a:r>
              <a:rPr lang="en-US" altLang="en-US" b="1" dirty="0">
                <a:solidFill>
                  <a:srgbClr val="FF0000"/>
                </a:solidFill>
                <a:latin typeface="Verdana" pitchFamily="34" charset="0"/>
              </a:rPr>
              <a:t>civil disobedience</a:t>
            </a:r>
            <a:r>
              <a:rPr lang="en-US" altLang="en-US" dirty="0">
                <a:solidFill>
                  <a:srgbClr val="000000"/>
                </a:solidFill>
                <a:latin typeface="Verdana" pitchFamily="34" charset="0"/>
              </a:rPr>
              <a:t>.</a:t>
            </a:r>
            <a:r>
              <a:rPr lang="en-US" altLang="en-US" dirty="0">
                <a:solidFill>
                  <a:srgbClr val="333399"/>
                </a:solidFill>
                <a:latin typeface="Verdana" pitchFamily="34" charset="0"/>
              </a:rPr>
              <a:t> </a:t>
            </a:r>
          </a:p>
        </p:txBody>
      </p:sp>
      <p:pic>
        <p:nvPicPr>
          <p:cNvPr id="16388" name="Picture 4" descr="C:\Documents and Settings\Shelly\Local Settings\Temporary Internet Files\Content.IE5\NMH9DDYC\MCj04039410000[1].wmf"/>
          <p:cNvPicPr>
            <a:picLocks noChangeAspect="1" noChangeArrowheads="1"/>
          </p:cNvPicPr>
          <p:nvPr/>
        </p:nvPicPr>
        <p:blipFill>
          <a:blip r:embed="rId3" cstate="print">
            <a:extLst>
              <a:ext uri="{28A0092B-C50C-407E-A947-70E740481C1C}">
                <a14:useLocalDpi xmlns:a14="http://schemas.microsoft.com/office/drawing/2010/main" val="0"/>
              </a:ext>
            </a:extLst>
          </a:blip>
          <a:srcRect b="17789"/>
          <a:stretch>
            <a:fillRect/>
          </a:stretch>
        </p:blipFill>
        <p:spPr bwMode="auto">
          <a:xfrm>
            <a:off x="7391400" y="4419600"/>
            <a:ext cx="14509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1828800" y="3844925"/>
            <a:ext cx="54864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0"/>
              </a:spcBef>
              <a:spcAft>
                <a:spcPts val="2200"/>
              </a:spcAft>
            </a:pPr>
            <a:r>
              <a:rPr lang="en-US" altLang="en-US" b="1" dirty="0">
                <a:solidFill>
                  <a:srgbClr val="000000"/>
                </a:solidFill>
                <a:latin typeface="Verdana" pitchFamily="34" charset="0"/>
              </a:rPr>
              <a:t>Thoreau was one of a small number of reformers called</a:t>
            </a:r>
            <a:r>
              <a:rPr lang="en-US" altLang="en-US" b="1" dirty="0">
                <a:solidFill>
                  <a:srgbClr val="FF0000"/>
                </a:solidFill>
                <a:latin typeface="Verdana" pitchFamily="34" charset="0"/>
              </a:rPr>
              <a:t> abolitionists, </a:t>
            </a:r>
            <a:r>
              <a:rPr lang="en-US" altLang="en-US" b="1" dirty="0">
                <a:solidFill>
                  <a:srgbClr val="000000"/>
                </a:solidFill>
                <a:latin typeface="Verdana" pitchFamily="34" charset="0"/>
              </a:rPr>
              <a:t>who sought to end slavery as a moral wrong harming both slave and owner.</a:t>
            </a:r>
          </a:p>
        </p:txBody>
      </p:sp>
    </p:spTree>
    <p:extLst>
      <p:ext uri="{BB962C8B-B14F-4D97-AF65-F5344CB8AC3E}">
        <p14:creationId xmlns:p14="http://schemas.microsoft.com/office/powerpoint/2010/main" val="4065088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9"/>
          <p:cNvSpPr>
            <a:spLocks noChangeArrowheads="1"/>
          </p:cNvSpPr>
          <p:nvPr/>
        </p:nvSpPr>
        <p:spPr bwMode="auto">
          <a:xfrm>
            <a:off x="1330036" y="1600200"/>
            <a:ext cx="7086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fontAlgn="base">
              <a:spcBef>
                <a:spcPct val="0"/>
              </a:spcBef>
              <a:spcAft>
                <a:spcPct val="0"/>
              </a:spcAft>
            </a:pPr>
            <a:r>
              <a:rPr lang="en-US" altLang="en-US" b="1" dirty="0">
                <a:solidFill>
                  <a:srgbClr val="000000"/>
                </a:solidFill>
                <a:latin typeface="Verdana" pitchFamily="34" charset="0"/>
              </a:rPr>
              <a:t>The westward expansion of slavery</a:t>
            </a:r>
            <a:br>
              <a:rPr lang="en-US" altLang="en-US" b="1" dirty="0">
                <a:solidFill>
                  <a:srgbClr val="000000"/>
                </a:solidFill>
                <a:latin typeface="Verdana" pitchFamily="34" charset="0"/>
              </a:rPr>
            </a:br>
            <a:r>
              <a:rPr lang="en-US" altLang="en-US" b="1" dirty="0">
                <a:solidFill>
                  <a:srgbClr val="000000"/>
                </a:solidFill>
                <a:latin typeface="Verdana" pitchFamily="34" charset="0"/>
              </a:rPr>
              <a:t>became a political issue.</a:t>
            </a:r>
            <a:r>
              <a:rPr lang="en-US" altLang="en-US" dirty="0">
                <a:solidFill>
                  <a:srgbClr val="000000"/>
                </a:solidFill>
                <a:latin typeface="Verdana" pitchFamily="34" charset="0"/>
              </a:rPr>
              <a:t>  </a:t>
            </a:r>
          </a:p>
        </p:txBody>
      </p:sp>
      <p:sp>
        <p:nvSpPr>
          <p:cNvPr id="17411" name="Rectangle 2"/>
          <p:cNvSpPr>
            <a:spLocks noChangeArrowheads="1"/>
          </p:cNvSpPr>
          <p:nvPr/>
        </p:nvSpPr>
        <p:spPr bwMode="auto">
          <a:xfrm>
            <a:off x="1676400" y="2541588"/>
            <a:ext cx="6019800"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fontAlgn="base">
              <a:spcBef>
                <a:spcPct val="0"/>
              </a:spcBef>
              <a:spcAft>
                <a:spcPts val="2200"/>
              </a:spcAft>
              <a:buFont typeface="Verdana" pitchFamily="34" charset="0"/>
              <a:buChar char="•"/>
            </a:pPr>
            <a:r>
              <a:rPr lang="en-US" altLang="en-US" dirty="0">
                <a:solidFill>
                  <a:srgbClr val="000000"/>
                </a:solidFill>
                <a:latin typeface="Verdana" pitchFamily="34" charset="0"/>
              </a:rPr>
              <a:t>The </a:t>
            </a:r>
            <a:r>
              <a:rPr lang="en-US" altLang="en-US" b="1" dirty="0">
                <a:solidFill>
                  <a:srgbClr val="FF0000"/>
                </a:solidFill>
                <a:latin typeface="Verdana" pitchFamily="34" charset="0"/>
              </a:rPr>
              <a:t>Missouri Compromise</a:t>
            </a:r>
            <a:r>
              <a:rPr lang="en-US" altLang="en-US" dirty="0">
                <a:solidFill>
                  <a:srgbClr val="000000"/>
                </a:solidFill>
                <a:latin typeface="Verdana" pitchFamily="34" charset="0"/>
              </a:rPr>
              <a:t> of 1820 drew a line across the Louisiana Territory that </a:t>
            </a:r>
            <a:r>
              <a:rPr lang="en-US" altLang="en-US" dirty="0">
                <a:solidFill>
                  <a:srgbClr val="0033CC"/>
                </a:solidFill>
                <a:latin typeface="Verdana" pitchFamily="34" charset="0"/>
              </a:rPr>
              <a:t>separated free and slave territories.</a:t>
            </a:r>
          </a:p>
          <a:p>
            <a:pPr fontAlgn="base">
              <a:spcBef>
                <a:spcPct val="0"/>
              </a:spcBef>
              <a:spcAft>
                <a:spcPts val="2200"/>
              </a:spcAft>
              <a:buFont typeface="Verdana" pitchFamily="34" charset="0"/>
              <a:buChar char="•"/>
            </a:pPr>
            <a:r>
              <a:rPr lang="en-US" altLang="en-US" dirty="0">
                <a:solidFill>
                  <a:srgbClr val="000000"/>
                </a:solidFill>
                <a:latin typeface="Verdana" pitchFamily="34" charset="0"/>
              </a:rPr>
              <a:t>Many Americans supported slavery because they </a:t>
            </a:r>
            <a:r>
              <a:rPr lang="en-US" altLang="en-US" dirty="0">
                <a:solidFill>
                  <a:srgbClr val="0033CC"/>
                </a:solidFill>
                <a:latin typeface="Verdana" pitchFamily="34" charset="0"/>
              </a:rPr>
              <a:t>believed their prosperity rested on the institution of slavery.</a:t>
            </a:r>
          </a:p>
        </p:txBody>
      </p:sp>
    </p:spTree>
    <p:extLst>
      <p:ext uri="{BB962C8B-B14F-4D97-AF65-F5344CB8AC3E}">
        <p14:creationId xmlns:p14="http://schemas.microsoft.com/office/powerpoint/2010/main" val="1366678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2"/>
          <p:cNvSpPr>
            <a:spLocks noChangeArrowheads="1"/>
          </p:cNvSpPr>
          <p:nvPr/>
        </p:nvSpPr>
        <p:spPr bwMode="auto">
          <a:xfrm>
            <a:off x="457200" y="1371600"/>
            <a:ext cx="4114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ts val="2200"/>
              </a:spcAft>
            </a:pPr>
            <a:r>
              <a:rPr lang="en-US" altLang="en-US" sz="2000" dirty="0">
                <a:solidFill>
                  <a:srgbClr val="000000"/>
                </a:solidFill>
                <a:latin typeface="Verdana" pitchFamily="34" charset="0"/>
              </a:rPr>
              <a:t>Known as “Black Moses” for leading slaves to freedom, </a:t>
            </a:r>
            <a:r>
              <a:rPr lang="en-US" altLang="en-US" sz="2000" dirty="0">
                <a:solidFill>
                  <a:srgbClr val="0033CC"/>
                </a:solidFill>
                <a:latin typeface="Verdana" pitchFamily="34" charset="0"/>
              </a:rPr>
              <a:t>Harriet Tubman was</a:t>
            </a:r>
            <a:br>
              <a:rPr lang="en-US" altLang="en-US" sz="2000" dirty="0">
                <a:solidFill>
                  <a:srgbClr val="0033CC"/>
                </a:solidFill>
                <a:latin typeface="Verdana" pitchFamily="34" charset="0"/>
              </a:rPr>
            </a:br>
            <a:r>
              <a:rPr lang="en-US" altLang="en-US" sz="2000" dirty="0">
                <a:solidFill>
                  <a:srgbClr val="0033CC"/>
                </a:solidFill>
                <a:latin typeface="Verdana" pitchFamily="34" charset="0"/>
              </a:rPr>
              <a:t>a conductor on the </a:t>
            </a:r>
            <a:r>
              <a:rPr lang="en-US" altLang="en-US" sz="2000" b="1" dirty="0">
                <a:solidFill>
                  <a:srgbClr val="FF0000"/>
                </a:solidFill>
                <a:latin typeface="Verdana" pitchFamily="34" charset="0"/>
              </a:rPr>
              <a:t>Underground Railroad.</a:t>
            </a:r>
          </a:p>
        </p:txBody>
      </p:sp>
      <p:sp>
        <p:nvSpPr>
          <p:cNvPr id="18435" name="Rectangle 22"/>
          <p:cNvSpPr>
            <a:spLocks noChangeArrowheads="1"/>
          </p:cNvSpPr>
          <p:nvPr/>
        </p:nvSpPr>
        <p:spPr bwMode="auto">
          <a:xfrm>
            <a:off x="4876800" y="4724400"/>
            <a:ext cx="4191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ts val="2200"/>
              </a:spcAft>
            </a:pPr>
            <a:r>
              <a:rPr lang="en-US" altLang="en-US" sz="2000" dirty="0">
                <a:solidFill>
                  <a:srgbClr val="000000"/>
                </a:solidFill>
                <a:latin typeface="Verdana" pitchFamily="34" charset="0"/>
              </a:rPr>
              <a:t>William Lloyd Garrison risked his life to publish the abolitionist newspaper, </a:t>
            </a:r>
            <a:br>
              <a:rPr lang="en-US" altLang="en-US" sz="2000" dirty="0">
                <a:solidFill>
                  <a:srgbClr val="000000"/>
                </a:solidFill>
                <a:latin typeface="Verdana" pitchFamily="34" charset="0"/>
              </a:rPr>
            </a:br>
            <a:r>
              <a:rPr lang="en-US" altLang="en-US" sz="2000" i="1" dirty="0">
                <a:solidFill>
                  <a:srgbClr val="0033CC"/>
                </a:solidFill>
                <a:latin typeface="Verdana" pitchFamily="34" charset="0"/>
              </a:rPr>
              <a:t>The Liberator</a:t>
            </a:r>
            <a:r>
              <a:rPr lang="en-US" altLang="en-US" sz="2000" dirty="0">
                <a:solidFill>
                  <a:srgbClr val="0033CC"/>
                </a:solidFill>
                <a:latin typeface="Verdana" pitchFamily="34" charset="0"/>
              </a:rPr>
              <a:t>.</a:t>
            </a:r>
          </a:p>
        </p:txBody>
      </p:sp>
      <p:sp>
        <p:nvSpPr>
          <p:cNvPr id="29702" name="Line 23"/>
          <p:cNvSpPr>
            <a:spLocks noChangeShapeType="1"/>
          </p:cNvSpPr>
          <p:nvPr/>
        </p:nvSpPr>
        <p:spPr bwMode="auto">
          <a:xfrm>
            <a:off x="4572000" y="2286000"/>
            <a:ext cx="0" cy="3048000"/>
          </a:xfrm>
          <a:prstGeom prst="line">
            <a:avLst/>
          </a:prstGeom>
          <a:noFill/>
          <a:ln w="38100" algn="ctr">
            <a:solidFill>
              <a:srgbClr val="666699"/>
            </a:solidFill>
            <a:round/>
            <a:headEnd/>
            <a:tailEnd/>
          </a:ln>
          <a:effectLst>
            <a:outerShdw dist="23000" dir="5400000" rotWithShape="0">
              <a:srgbClr val="000000">
                <a:alpha val="34999"/>
              </a:srgbClr>
            </a:outerShdw>
          </a:effectLst>
        </p:spPr>
        <p:txBody>
          <a:bodyPr/>
          <a:lstStyle/>
          <a:p>
            <a:pPr fontAlgn="base">
              <a:spcBef>
                <a:spcPct val="0"/>
              </a:spcBef>
              <a:spcAft>
                <a:spcPct val="0"/>
              </a:spcAft>
              <a:defRPr/>
            </a:pPr>
            <a:endParaRPr lang="en-US" sz="2200">
              <a:solidFill>
                <a:srgbClr val="000000"/>
              </a:solidFill>
            </a:endParaRPr>
          </a:p>
        </p:txBody>
      </p:sp>
      <p:pic>
        <p:nvPicPr>
          <p:cNvPr id="18437" name="Picture 6" descr="HSUS_ch2_MOD_s1_HarrietTubman_d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200400"/>
            <a:ext cx="2362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7" descr="HSUS_ch2_MOD_s1_WilliamLloydGarrison_d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539875"/>
            <a:ext cx="23622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7963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rot="5400000" flipH="1">
            <a:off x="914400" y="1524000"/>
            <a:ext cx="3429000" cy="3886200"/>
          </a:xfrm>
          <a:prstGeom prst="upArrowCallout">
            <a:avLst>
              <a:gd name="adj1" fmla="val 25000"/>
              <a:gd name="adj2" fmla="val 12500"/>
              <a:gd name="adj3" fmla="val 18007"/>
              <a:gd name="adj4" fmla="val 83745"/>
            </a:avLst>
          </a:prstGeom>
          <a:gradFill rotWithShape="1">
            <a:gsLst>
              <a:gs pos="0">
                <a:schemeClr val="bg1"/>
              </a:gs>
              <a:gs pos="100000">
                <a:srgbClr val="00B0F0">
                  <a:alpha val="50000"/>
                </a:srgbClr>
              </a:gs>
            </a:gsLst>
            <a:lin ang="27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fontAlgn="base">
              <a:spcBef>
                <a:spcPct val="0"/>
              </a:spcBef>
              <a:spcAft>
                <a:spcPct val="0"/>
              </a:spcAft>
              <a:defRPr/>
            </a:pPr>
            <a:endParaRPr lang="en-US" sz="2200">
              <a:solidFill>
                <a:srgbClr val="000000"/>
              </a:solidFill>
            </a:endParaRPr>
          </a:p>
        </p:txBody>
      </p:sp>
      <p:sp>
        <p:nvSpPr>
          <p:cNvPr id="7" name="AutoShape 4"/>
          <p:cNvSpPr>
            <a:spLocks noChangeArrowheads="1"/>
          </p:cNvSpPr>
          <p:nvPr/>
        </p:nvSpPr>
        <p:spPr bwMode="auto">
          <a:xfrm rot="16200000" flipH="1">
            <a:off x="4838700" y="1485900"/>
            <a:ext cx="3429000" cy="3962400"/>
          </a:xfrm>
          <a:prstGeom prst="upArrowCallout">
            <a:avLst>
              <a:gd name="adj1" fmla="val 24759"/>
              <a:gd name="adj2" fmla="val 12500"/>
              <a:gd name="adj3" fmla="val 21544"/>
              <a:gd name="adj4" fmla="val 81361"/>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wrap="none" anchor="ctr"/>
          <a:lstStyle/>
          <a:p>
            <a:pPr fontAlgn="base">
              <a:spcBef>
                <a:spcPct val="0"/>
              </a:spcBef>
              <a:spcAft>
                <a:spcPct val="0"/>
              </a:spcAft>
              <a:defRPr/>
            </a:pPr>
            <a:endParaRPr lang="en-US" sz="2200">
              <a:solidFill>
                <a:srgbClr val="000000"/>
              </a:solidFill>
            </a:endParaRPr>
          </a:p>
        </p:txBody>
      </p:sp>
      <p:sp>
        <p:nvSpPr>
          <p:cNvPr id="19460" name="Text Box 5"/>
          <p:cNvSpPr txBox="1">
            <a:spLocks noChangeArrowheads="1"/>
          </p:cNvSpPr>
          <p:nvPr/>
        </p:nvSpPr>
        <p:spPr bwMode="auto">
          <a:xfrm>
            <a:off x="838200" y="2447925"/>
            <a:ext cx="2971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ts val="2200"/>
              </a:spcAft>
            </a:pPr>
            <a:r>
              <a:rPr lang="en-US" altLang="en-US" dirty="0">
                <a:solidFill>
                  <a:srgbClr val="000000"/>
                </a:solidFill>
                <a:latin typeface="Verdana" pitchFamily="34" charset="0"/>
              </a:rPr>
              <a:t>Some abolitionists, such as </a:t>
            </a:r>
            <a:r>
              <a:rPr lang="en-US" altLang="en-US" b="1" dirty="0">
                <a:solidFill>
                  <a:srgbClr val="FF0000"/>
                </a:solidFill>
                <a:latin typeface="Verdana" pitchFamily="34" charset="0"/>
              </a:rPr>
              <a:t>Frederick Douglass,</a:t>
            </a:r>
            <a:r>
              <a:rPr lang="en-US" altLang="en-US" dirty="0">
                <a:solidFill>
                  <a:srgbClr val="000000"/>
                </a:solidFill>
                <a:latin typeface="Verdana" pitchFamily="34" charset="0"/>
              </a:rPr>
              <a:t> </a:t>
            </a:r>
            <a:r>
              <a:rPr lang="en-US" altLang="en-US" dirty="0">
                <a:solidFill>
                  <a:srgbClr val="0033CC"/>
                </a:solidFill>
                <a:latin typeface="Verdana" pitchFamily="34" charset="0"/>
              </a:rPr>
              <a:t>demanded freedom and</a:t>
            </a:r>
            <a:r>
              <a:rPr lang="en-US" altLang="en-US" dirty="0">
                <a:solidFill>
                  <a:srgbClr val="000000"/>
                </a:solidFill>
                <a:latin typeface="Verdana" pitchFamily="34" charset="0"/>
              </a:rPr>
              <a:t> </a:t>
            </a:r>
            <a:r>
              <a:rPr lang="en-US" altLang="en-US" dirty="0">
                <a:solidFill>
                  <a:srgbClr val="0033CC"/>
                </a:solidFill>
                <a:latin typeface="Verdana" pitchFamily="34" charset="0"/>
              </a:rPr>
              <a:t>full rights for African Americans</a:t>
            </a:r>
            <a:r>
              <a:rPr lang="en-US" altLang="en-US" dirty="0">
                <a:solidFill>
                  <a:srgbClr val="000000"/>
                </a:solidFill>
                <a:latin typeface="Verdana" pitchFamily="34" charset="0"/>
              </a:rPr>
              <a:t>.</a:t>
            </a:r>
          </a:p>
        </p:txBody>
      </p:sp>
      <p:sp>
        <p:nvSpPr>
          <p:cNvPr id="30725" name="Text Box 6"/>
          <p:cNvSpPr txBox="1">
            <a:spLocks noChangeArrowheads="1"/>
          </p:cNvSpPr>
          <p:nvPr/>
        </p:nvSpPr>
        <p:spPr bwMode="auto">
          <a:xfrm>
            <a:off x="5486400" y="2181225"/>
            <a:ext cx="28702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ts val="2200"/>
              </a:spcAft>
            </a:pPr>
            <a:r>
              <a:rPr lang="en-US" altLang="en-US" dirty="0">
                <a:solidFill>
                  <a:srgbClr val="0033CC"/>
                </a:solidFill>
                <a:latin typeface="Verdana" pitchFamily="34" charset="0"/>
              </a:rPr>
              <a:t>Supporters of slavery were sometimes violent</a:t>
            </a:r>
            <a:r>
              <a:rPr lang="en-US" altLang="en-US" dirty="0">
                <a:solidFill>
                  <a:srgbClr val="000000"/>
                </a:solidFill>
                <a:latin typeface="Verdana" pitchFamily="34" charset="0"/>
              </a:rPr>
              <a:t>. Abolitionist newspaper editor Elijah Lovejoy was murdered by an angry mob.</a:t>
            </a:r>
          </a:p>
        </p:txBody>
      </p:sp>
    </p:spTree>
    <p:extLst>
      <p:ext uri="{BB962C8B-B14F-4D97-AF65-F5344CB8AC3E}">
        <p14:creationId xmlns:p14="http://schemas.microsoft.com/office/powerpoint/2010/main" val="3126115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914400" y="1447800"/>
            <a:ext cx="7543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fontAlgn="base">
              <a:spcBef>
                <a:spcPct val="0"/>
              </a:spcBef>
              <a:spcAft>
                <a:spcPct val="0"/>
              </a:spcAft>
            </a:pPr>
            <a:r>
              <a:rPr lang="en-US" altLang="en-US" b="1" dirty="0">
                <a:solidFill>
                  <a:srgbClr val="000000"/>
                </a:solidFill>
                <a:latin typeface="Verdana" pitchFamily="34" charset="0"/>
              </a:rPr>
              <a:t>Women began to fight for their rights as well</a:t>
            </a:r>
            <a:r>
              <a:rPr lang="en-US" altLang="en-US" dirty="0">
                <a:solidFill>
                  <a:srgbClr val="000000"/>
                </a:solidFill>
                <a:latin typeface="Verdana" pitchFamily="34" charset="0"/>
              </a:rPr>
              <a:t>. </a:t>
            </a:r>
          </a:p>
          <a:p>
            <a:pPr fontAlgn="base">
              <a:spcBef>
                <a:spcPct val="0"/>
              </a:spcBef>
              <a:spcAft>
                <a:spcPct val="0"/>
              </a:spcAft>
            </a:pPr>
            <a:endParaRPr lang="en-US" altLang="en-US" dirty="0">
              <a:solidFill>
                <a:srgbClr val="000000"/>
              </a:solidFill>
              <a:latin typeface="Verdana" pitchFamily="34" charset="0"/>
            </a:endParaRPr>
          </a:p>
          <a:p>
            <a:pPr fontAlgn="base">
              <a:spcBef>
                <a:spcPct val="0"/>
              </a:spcBef>
              <a:spcAft>
                <a:spcPct val="0"/>
              </a:spcAft>
              <a:buFont typeface="Verdana" pitchFamily="34" charset="0"/>
              <a:buChar char="•"/>
            </a:pPr>
            <a:r>
              <a:rPr lang="en-US" altLang="en-US" dirty="0">
                <a:solidFill>
                  <a:srgbClr val="000000"/>
                </a:solidFill>
                <a:latin typeface="Verdana" pitchFamily="34" charset="0"/>
              </a:rPr>
              <a:t>In the 1830s and 1840s, some women joined </a:t>
            </a:r>
            <a:r>
              <a:rPr lang="en-US" altLang="en-US" dirty="0">
                <a:solidFill>
                  <a:srgbClr val="0033CC"/>
                </a:solidFill>
                <a:latin typeface="Verdana" pitchFamily="34" charset="0"/>
              </a:rPr>
              <a:t>anti-slavery organizations and labor unions.</a:t>
            </a:r>
          </a:p>
          <a:p>
            <a:pPr fontAlgn="base">
              <a:spcBef>
                <a:spcPct val="0"/>
              </a:spcBef>
              <a:spcAft>
                <a:spcPct val="0"/>
              </a:spcAft>
              <a:buFont typeface="Verdana" pitchFamily="34" charset="0"/>
              <a:buChar char="•"/>
            </a:pPr>
            <a:endParaRPr lang="en-US" altLang="en-US" dirty="0">
              <a:solidFill>
                <a:srgbClr val="0033CC"/>
              </a:solidFill>
              <a:latin typeface="Verdana" pitchFamily="34" charset="0"/>
            </a:endParaRPr>
          </a:p>
          <a:p>
            <a:pPr fontAlgn="base">
              <a:spcBef>
                <a:spcPct val="0"/>
              </a:spcBef>
              <a:spcAft>
                <a:spcPct val="0"/>
              </a:spcAft>
              <a:buFont typeface="Verdana" pitchFamily="34" charset="0"/>
              <a:buChar char="•"/>
            </a:pPr>
            <a:r>
              <a:rPr lang="en-US" altLang="en-US" dirty="0">
                <a:solidFill>
                  <a:srgbClr val="000000"/>
                </a:solidFill>
                <a:latin typeface="Verdana" pitchFamily="34" charset="0"/>
              </a:rPr>
              <a:t>In 1848, </a:t>
            </a:r>
            <a:r>
              <a:rPr lang="en-US" altLang="en-US" b="1" dirty="0">
                <a:solidFill>
                  <a:srgbClr val="FF0000"/>
                </a:solidFill>
                <a:latin typeface="Verdana" pitchFamily="34" charset="0"/>
              </a:rPr>
              <a:t>Elizabeth Cady Stanton</a:t>
            </a:r>
            <a:r>
              <a:rPr lang="en-US" altLang="en-US" dirty="0">
                <a:solidFill>
                  <a:srgbClr val="000000"/>
                </a:solidFill>
                <a:latin typeface="Verdana" pitchFamily="34" charset="0"/>
              </a:rPr>
              <a:t> and</a:t>
            </a:r>
            <a:br>
              <a:rPr lang="en-US" altLang="en-US" dirty="0">
                <a:solidFill>
                  <a:srgbClr val="000000"/>
                </a:solidFill>
                <a:latin typeface="Verdana" pitchFamily="34" charset="0"/>
              </a:rPr>
            </a:br>
            <a:r>
              <a:rPr lang="en-US" altLang="en-US" dirty="0">
                <a:solidFill>
                  <a:srgbClr val="000000"/>
                </a:solidFill>
                <a:latin typeface="Verdana" pitchFamily="34" charset="0"/>
              </a:rPr>
              <a:t>Lucretia Mott organized a </a:t>
            </a:r>
            <a:r>
              <a:rPr lang="en-US" altLang="en-US" dirty="0">
                <a:solidFill>
                  <a:srgbClr val="0033CC"/>
                </a:solidFill>
                <a:latin typeface="Verdana" pitchFamily="34" charset="0"/>
              </a:rPr>
              <a:t>women’s rights convention in Seneca Falls, New York.</a:t>
            </a:r>
          </a:p>
          <a:p>
            <a:pPr fontAlgn="base">
              <a:spcBef>
                <a:spcPct val="0"/>
              </a:spcBef>
              <a:spcAft>
                <a:spcPct val="0"/>
              </a:spcAft>
              <a:buFont typeface="Verdana" pitchFamily="34" charset="0"/>
              <a:buChar char="•"/>
            </a:pPr>
            <a:endParaRPr lang="en-US" altLang="en-US" dirty="0">
              <a:solidFill>
                <a:srgbClr val="000000"/>
              </a:solidFill>
              <a:latin typeface="Verdana" pitchFamily="34" charset="0"/>
            </a:endParaRPr>
          </a:p>
          <a:p>
            <a:pPr fontAlgn="base">
              <a:spcBef>
                <a:spcPct val="0"/>
              </a:spcBef>
              <a:spcAft>
                <a:spcPct val="0"/>
              </a:spcAft>
              <a:buFont typeface="Verdana" pitchFamily="34" charset="0"/>
              <a:buChar char="•"/>
            </a:pPr>
            <a:r>
              <a:rPr lang="en-US" altLang="en-US" b="1" dirty="0">
                <a:solidFill>
                  <a:srgbClr val="FF0000"/>
                </a:solidFill>
                <a:latin typeface="Verdana" pitchFamily="34" charset="0"/>
              </a:rPr>
              <a:t>Susan B. Anthony</a:t>
            </a:r>
            <a:r>
              <a:rPr lang="en-US" altLang="en-US" dirty="0">
                <a:solidFill>
                  <a:srgbClr val="000000"/>
                </a:solidFill>
                <a:latin typeface="Verdana" pitchFamily="34" charset="0"/>
              </a:rPr>
              <a:t> led the fight </a:t>
            </a:r>
            <a:br>
              <a:rPr lang="en-US" altLang="en-US" dirty="0">
                <a:solidFill>
                  <a:srgbClr val="000000"/>
                </a:solidFill>
                <a:latin typeface="Verdana" pitchFamily="34" charset="0"/>
              </a:rPr>
            </a:br>
            <a:r>
              <a:rPr lang="en-US" altLang="en-US" dirty="0">
                <a:solidFill>
                  <a:srgbClr val="000000"/>
                </a:solidFill>
                <a:latin typeface="Verdana" pitchFamily="34" charset="0"/>
              </a:rPr>
              <a:t>for </a:t>
            </a:r>
            <a:r>
              <a:rPr lang="en-US" altLang="en-US" dirty="0">
                <a:solidFill>
                  <a:srgbClr val="0033CC"/>
                </a:solidFill>
                <a:latin typeface="Verdana" pitchFamily="34" charset="0"/>
              </a:rPr>
              <a:t>women’s suffrage.</a:t>
            </a:r>
          </a:p>
        </p:txBody>
      </p:sp>
      <p:pic>
        <p:nvPicPr>
          <p:cNvPr id="20483" name="Picture 5" descr="C:\Documents and Settings\cwhitney\Local Settings\Temporary Internet Files\Content.IE5\RJLMLGWM\MCj03979470000[1].wmf"/>
          <p:cNvPicPr>
            <a:picLocks noChangeAspect="1" noChangeArrowheads="1"/>
          </p:cNvPicPr>
          <p:nvPr/>
        </p:nvPicPr>
        <p:blipFill>
          <a:blip r:embed="rId3" cstate="print">
            <a:extLst>
              <a:ext uri="{28A0092B-C50C-407E-A947-70E740481C1C}">
                <a14:useLocalDpi xmlns:a14="http://schemas.microsoft.com/office/drawing/2010/main" val="0"/>
              </a:ext>
            </a:extLst>
          </a:blip>
          <a:srcRect b="20309"/>
          <a:stretch>
            <a:fillRect/>
          </a:stretch>
        </p:blipFill>
        <p:spPr bwMode="auto">
          <a:xfrm>
            <a:off x="5943600" y="4648200"/>
            <a:ext cx="1282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C:\Documents and Settings\cwhitney\Local Settings\Temporary Internet Files\Content.IE5\RJLMLGWM\MCj040774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b="18982"/>
          <a:stretch>
            <a:fillRect/>
          </a:stretch>
        </p:blipFill>
        <p:spPr bwMode="auto">
          <a:xfrm>
            <a:off x="7162800" y="3048000"/>
            <a:ext cx="1308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2635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auto">
          <a:xfrm rot="5400000" flipH="1">
            <a:off x="1181100" y="1562100"/>
            <a:ext cx="3581400" cy="3657600"/>
          </a:xfrm>
          <a:prstGeom prst="upArrowCallout">
            <a:avLst>
              <a:gd name="adj1" fmla="val 20920"/>
              <a:gd name="adj2" fmla="val 20000"/>
              <a:gd name="adj3" fmla="val 16958"/>
              <a:gd name="adj4" fmla="val 73338"/>
            </a:avLst>
          </a:prstGeom>
          <a:gradFill rotWithShape="1">
            <a:gsLst>
              <a:gs pos="0">
                <a:srgbClr val="FFC000">
                  <a:alpha val="50000"/>
                </a:srgbClr>
              </a:gs>
              <a:gs pos="100000">
                <a:schemeClr val="bg1"/>
              </a:gs>
            </a:gsLst>
            <a:lin ang="13500000" scaled="1"/>
          </a:gradFill>
          <a:ln w="9525">
            <a:solidFill>
              <a:schemeClr val="accent2"/>
            </a:solidFill>
            <a:miter lim="800000"/>
            <a:headEnd/>
            <a:tailEnd/>
          </a:ln>
          <a:effectLst>
            <a:outerShdw dist="53882" dir="2700000" algn="ctr" rotWithShape="0">
              <a:srgbClr val="ADC793">
                <a:alpha val="46001"/>
              </a:srgbClr>
            </a:outerShdw>
          </a:effectLst>
        </p:spPr>
        <p:txBody>
          <a:bodyPr rot="10800000" vert="eaVert" wrap="none" anchor="ctr"/>
          <a:lstStyle/>
          <a:p>
            <a:pPr fontAlgn="base">
              <a:spcBef>
                <a:spcPct val="0"/>
              </a:spcBef>
              <a:spcAft>
                <a:spcPct val="0"/>
              </a:spcAft>
              <a:defRPr/>
            </a:pPr>
            <a:endParaRPr lang="en-US" sz="2200">
              <a:solidFill>
                <a:srgbClr val="000000"/>
              </a:solidFill>
            </a:endParaRPr>
          </a:p>
        </p:txBody>
      </p:sp>
      <p:sp>
        <p:nvSpPr>
          <p:cNvPr id="21507" name="Text Box 21"/>
          <p:cNvSpPr txBox="1">
            <a:spLocks noChangeArrowheads="1"/>
          </p:cNvSpPr>
          <p:nvPr/>
        </p:nvSpPr>
        <p:spPr bwMode="auto">
          <a:xfrm>
            <a:off x="1295400" y="1676400"/>
            <a:ext cx="25146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fontAlgn="base">
              <a:spcBef>
                <a:spcPct val="0"/>
              </a:spcBef>
              <a:spcAft>
                <a:spcPct val="0"/>
              </a:spcAft>
            </a:pPr>
            <a:r>
              <a:rPr lang="en-US" altLang="en-US" sz="2000" b="1" dirty="0">
                <a:solidFill>
                  <a:srgbClr val="000000"/>
                </a:solidFill>
                <a:latin typeface="Verdana" pitchFamily="34" charset="0"/>
              </a:rPr>
              <a:t>In 1845, the U.S annexed Texas. In 1846, a dispute over the border between Texas and Mexico Sparked the Mexican-American War.</a:t>
            </a:r>
            <a:endParaRPr lang="en-US" altLang="en-US" sz="2000" dirty="0">
              <a:solidFill>
                <a:srgbClr val="000000"/>
              </a:solidFill>
              <a:latin typeface="Verdana" pitchFamily="34" charset="0"/>
            </a:endParaRPr>
          </a:p>
        </p:txBody>
      </p:sp>
      <p:sp>
        <p:nvSpPr>
          <p:cNvPr id="21508" name="Text Box 3"/>
          <p:cNvSpPr txBox="1">
            <a:spLocks noChangeArrowheads="1"/>
          </p:cNvSpPr>
          <p:nvPr/>
        </p:nvSpPr>
        <p:spPr bwMode="auto">
          <a:xfrm>
            <a:off x="4953000" y="2000250"/>
            <a:ext cx="35814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ts val="2200"/>
              </a:spcAft>
            </a:pPr>
            <a:r>
              <a:rPr lang="en-US" altLang="en-US" dirty="0">
                <a:solidFill>
                  <a:srgbClr val="0033CC"/>
                </a:solidFill>
                <a:latin typeface="Verdana" pitchFamily="34" charset="0"/>
              </a:rPr>
              <a:t>The Treaty of Guadalupe Hidalgo resulted in a huge land sale to the United States</a:t>
            </a:r>
            <a:r>
              <a:rPr lang="en-US" altLang="en-US" dirty="0">
                <a:solidFill>
                  <a:srgbClr val="000000"/>
                </a:solidFill>
                <a:latin typeface="Verdana" pitchFamily="34" charset="0"/>
              </a:rPr>
              <a:t>. The Rio Grande River became the southern border of Texas.</a:t>
            </a:r>
          </a:p>
        </p:txBody>
      </p:sp>
      <p:pic>
        <p:nvPicPr>
          <p:cNvPr id="32773" name="Picture 8" descr="C:\Documents and Settings\Shelly\Local Settings\Temporary Internet Files\Content.IE5\BMGA9V8T\MCMP00234_0000[1].wmf"/>
          <p:cNvPicPr>
            <a:picLocks noChangeAspect="1" noChangeArrowheads="1"/>
          </p:cNvPicPr>
          <p:nvPr/>
        </p:nvPicPr>
        <p:blipFill>
          <a:blip r:embed="rId3"/>
          <a:srcRect/>
          <a:stretch>
            <a:fillRect/>
          </a:stretch>
        </p:blipFill>
        <p:spPr bwMode="auto">
          <a:xfrm>
            <a:off x="457200" y="4456113"/>
            <a:ext cx="1828800" cy="1716087"/>
          </a:xfrm>
          <a:prstGeom prst="rect">
            <a:avLst/>
          </a:prstGeom>
          <a:noFill/>
          <a:ln w="9525">
            <a:noFill/>
            <a:miter lim="800000"/>
            <a:headEnd/>
            <a:tailEnd/>
          </a:ln>
          <a:effectLst>
            <a:outerShdw dist="68392" dir="6708085" algn="ctr" rotWithShape="0">
              <a:srgbClr val="808080">
                <a:alpha val="50000"/>
              </a:srgbClr>
            </a:outerShdw>
          </a:effectLst>
        </p:spPr>
      </p:pic>
    </p:spTree>
    <p:extLst>
      <p:ext uri="{BB962C8B-B14F-4D97-AF65-F5344CB8AC3E}">
        <p14:creationId xmlns:p14="http://schemas.microsoft.com/office/powerpoint/2010/main" val="39213861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jcrw.us/system/files/ruth/originals/Francis%20Brinley.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5449604" cy="683017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609600" y="5334000"/>
            <a:ext cx="7924800" cy="1077218"/>
          </a:xfrm>
          <a:prstGeom prst="rect">
            <a:avLst/>
          </a:prstGeom>
          <a:solidFill>
            <a:schemeClr val="tx1"/>
          </a:solidFill>
          <a:ln w="76200">
            <a:solidFill>
              <a:srgbClr val="003300"/>
            </a:solidFill>
            <a:miter lim="800000"/>
            <a:headEnd/>
            <a:tailEnd/>
          </a:ln>
          <a:effectLst>
            <a:glow rad="88900">
              <a:schemeClr val="accent1">
                <a:alpha val="99000"/>
              </a:schemeClr>
            </a:glow>
          </a:effectLst>
          <a:scene3d>
            <a:camera prst="perspectiveAbove"/>
            <a:lightRig rig="threePt" dir="t"/>
          </a:scene3d>
          <a:sp3d>
            <a:bevelT/>
          </a:sp3d>
        </p:spPr>
        <p:txBody>
          <a:bodyPr wrap="square">
            <a:spAutoFit/>
          </a:bodyPr>
          <a:lstStyle/>
          <a:p>
            <a:pPr algn="ctr">
              <a:spcBef>
                <a:spcPct val="50000"/>
              </a:spcBef>
              <a:defRPr/>
            </a:pPr>
            <a:r>
              <a:rPr lang="en-US" sz="3200" b="1" dirty="0">
                <a:solidFill>
                  <a:schemeClr val="bg1"/>
                </a:solidFill>
                <a:latin typeface="Times New Roman" pitchFamily="18" charset="0"/>
              </a:rPr>
              <a:t>1.  </a:t>
            </a:r>
            <a:r>
              <a:rPr lang="en-US" sz="3200" b="1" dirty="0" smtClean="0">
                <a:solidFill>
                  <a:schemeClr val="bg1"/>
                </a:solidFill>
                <a:latin typeface="Times New Roman" pitchFamily="18" charset="0"/>
              </a:rPr>
              <a:t>Federalists didn’t respect democracy but by 1820s the US becoming more democratic</a:t>
            </a:r>
            <a:endParaRPr lang="en-US" sz="3200" b="1" dirty="0">
              <a:solidFill>
                <a:schemeClr val="bg1"/>
              </a:solidFill>
              <a:latin typeface="Times New Roman" pitchFamily="18" charset="0"/>
            </a:endParaRPr>
          </a:p>
        </p:txBody>
      </p:sp>
      <p:sp>
        <p:nvSpPr>
          <p:cNvPr id="3" name="TextBox 2"/>
          <p:cNvSpPr txBox="1"/>
          <p:nvPr/>
        </p:nvSpPr>
        <p:spPr>
          <a:xfrm>
            <a:off x="4419600" y="381000"/>
            <a:ext cx="4343400" cy="2677656"/>
          </a:xfrm>
          <a:prstGeom prst="rect">
            <a:avLst/>
          </a:prstGeom>
          <a:solidFill>
            <a:schemeClr val="tx1"/>
          </a:solidFill>
          <a:effectLst>
            <a:glow rad="88900">
              <a:schemeClr val="bg1"/>
            </a:glow>
          </a:effectLst>
          <a:scene3d>
            <a:camera prst="perspectiveLeft"/>
            <a:lightRig rig="threePt" dir="t"/>
          </a:scene3d>
          <a:sp3d>
            <a:bevelT/>
          </a:sp3d>
        </p:spPr>
        <p:txBody>
          <a:bodyPr wrap="square" rtlCol="0">
            <a:spAutoFit/>
          </a:bodyPr>
          <a:lstStyle/>
          <a:p>
            <a:pPr algn="ctr"/>
            <a:r>
              <a:rPr lang="en-US" sz="2800" dirty="0" smtClean="0">
                <a:solidFill>
                  <a:schemeClr val="bg1"/>
                </a:solidFill>
                <a:latin typeface="Earth's Mightiest"/>
              </a:rPr>
              <a:t>European society is composed “of great lords who possess everything, and of a herd of people who have nothing.” In the United States, there are “no aristocratic families, no courts, no kings, no bishops.”</a:t>
            </a:r>
          </a:p>
          <a:p>
            <a:pPr algn="r"/>
            <a:r>
              <a:rPr lang="en-US" sz="2800" dirty="0" smtClean="0">
                <a:solidFill>
                  <a:schemeClr val="bg1"/>
                </a:solidFill>
                <a:latin typeface="Agency FB" pitchFamily="34" charset="0"/>
              </a:rPr>
              <a:t>-</a:t>
            </a:r>
            <a:r>
              <a:rPr lang="en-US" sz="1600" dirty="0" smtClean="0">
                <a:solidFill>
                  <a:schemeClr val="bg1"/>
                </a:solidFill>
                <a:latin typeface="Agency FB" pitchFamily="34" charset="0"/>
              </a:rPr>
              <a:t>French essayist, J. Hector St. Jean de </a:t>
            </a:r>
            <a:r>
              <a:rPr lang="en-US" sz="1600" dirty="0" err="1" smtClean="0">
                <a:solidFill>
                  <a:schemeClr val="bg1"/>
                </a:solidFill>
                <a:latin typeface="Agency FB" pitchFamily="34" charset="0"/>
              </a:rPr>
              <a:t>Crèvecoeur</a:t>
            </a:r>
            <a:endParaRPr lang="en-US" sz="1400" dirty="0">
              <a:solidFill>
                <a:schemeClr val="bg1"/>
              </a:solidFill>
              <a:latin typeface="Agency FB" pitchFamily="34" charset="0"/>
            </a:endParaRPr>
          </a:p>
        </p:txBody>
      </p:sp>
    </p:spTree>
    <p:extLst>
      <p:ext uri="{BB962C8B-B14F-4D97-AF65-F5344CB8AC3E}">
        <p14:creationId xmlns:p14="http://schemas.microsoft.com/office/powerpoint/2010/main" val="25332273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hsus_recon_ch02_s5_picknpa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817072">
            <a:off x="6080125" y="3768725"/>
            <a:ext cx="25717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6"/>
          <p:cNvSpPr>
            <a:spLocks noChangeArrowheads="1"/>
          </p:cNvSpPr>
          <p:nvPr/>
        </p:nvSpPr>
        <p:spPr bwMode="auto">
          <a:xfrm rot="10792560" flipH="1">
            <a:off x="1063625" y="2025650"/>
            <a:ext cx="7162800" cy="1776413"/>
          </a:xfrm>
          <a:prstGeom prst="upArrowCallout">
            <a:avLst>
              <a:gd name="adj1" fmla="val 45745"/>
              <a:gd name="adj2" fmla="val 42369"/>
              <a:gd name="adj3" fmla="val 24505"/>
              <a:gd name="adj4" fmla="val 61144"/>
            </a:avLst>
          </a:prstGeom>
          <a:gradFill rotWithShape="1">
            <a:gsLst>
              <a:gs pos="0">
                <a:srgbClr val="CDCDFF">
                  <a:alpha val="62000"/>
                </a:srgbClr>
              </a:gs>
              <a:gs pos="100000">
                <a:schemeClr val="bg1"/>
              </a:gs>
            </a:gsLst>
            <a:lin ang="5400000" scaled="1"/>
          </a:gradFill>
          <a:ln w="9525">
            <a:solidFill>
              <a:schemeClr val="accent2"/>
            </a:solidFill>
            <a:miter lim="800000"/>
            <a:headEnd/>
            <a:tailEnd/>
          </a:ln>
          <a:effectLst>
            <a:outerShdw dist="53882" dir="2700000" algn="ctr" rotWithShape="0">
              <a:srgbClr val="ADC793">
                <a:alpha val="46001"/>
              </a:srgbClr>
            </a:outerShdw>
          </a:effectLst>
        </p:spPr>
        <p:txBody>
          <a:bodyPr wrap="none" anchor="ctr"/>
          <a:lstStyle/>
          <a:p>
            <a:pPr fontAlgn="base">
              <a:spcBef>
                <a:spcPct val="0"/>
              </a:spcBef>
              <a:spcAft>
                <a:spcPct val="0"/>
              </a:spcAft>
              <a:defRPr/>
            </a:pPr>
            <a:endParaRPr lang="en-US" sz="2200">
              <a:solidFill>
                <a:srgbClr val="000000"/>
              </a:solidFill>
            </a:endParaRPr>
          </a:p>
        </p:txBody>
      </p:sp>
      <p:sp>
        <p:nvSpPr>
          <p:cNvPr id="33795" name="Text Box 4"/>
          <p:cNvSpPr txBox="1">
            <a:spLocks noChangeArrowheads="1"/>
          </p:cNvSpPr>
          <p:nvPr/>
        </p:nvSpPr>
        <p:spPr bwMode="auto">
          <a:xfrm>
            <a:off x="2286000" y="4038600"/>
            <a:ext cx="46482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50000"/>
              </a:spcBef>
              <a:spcAft>
                <a:spcPct val="0"/>
              </a:spcAft>
            </a:pPr>
            <a:r>
              <a:rPr lang="en-US" altLang="en-US" dirty="0">
                <a:solidFill>
                  <a:srgbClr val="000000"/>
                </a:solidFill>
                <a:latin typeface="Verdana" pitchFamily="34" charset="0"/>
              </a:rPr>
              <a:t>In 1850, California applied for statehood as a free state, </a:t>
            </a:r>
            <a:r>
              <a:rPr lang="en-US" altLang="en-US" dirty="0">
                <a:solidFill>
                  <a:srgbClr val="0033CC"/>
                </a:solidFill>
                <a:latin typeface="Verdana" pitchFamily="34" charset="0"/>
              </a:rPr>
              <a:t>raising a new conflict over slavery</a:t>
            </a:r>
            <a:r>
              <a:rPr lang="en-US" altLang="en-US" dirty="0">
                <a:solidFill>
                  <a:srgbClr val="000000"/>
                </a:solidFill>
                <a:latin typeface="Verdana" pitchFamily="34" charset="0"/>
              </a:rPr>
              <a:t>.</a:t>
            </a:r>
          </a:p>
        </p:txBody>
      </p:sp>
      <p:sp>
        <p:nvSpPr>
          <p:cNvPr id="22533" name="Rectangle 4"/>
          <p:cNvSpPr>
            <a:spLocks noChangeArrowheads="1"/>
          </p:cNvSpPr>
          <p:nvPr/>
        </p:nvSpPr>
        <p:spPr bwMode="auto">
          <a:xfrm>
            <a:off x="1219200" y="2182813"/>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algn="ctr" eaLnBrk="1" fontAlgn="base" hangingPunct="1">
              <a:spcBef>
                <a:spcPct val="0"/>
              </a:spcBef>
              <a:spcAft>
                <a:spcPts val="2200"/>
              </a:spcAft>
            </a:pPr>
            <a:r>
              <a:rPr lang="en-US" altLang="en-US" dirty="0">
                <a:solidFill>
                  <a:srgbClr val="000000"/>
                </a:solidFill>
                <a:latin typeface="Verdana" pitchFamily="34" charset="0"/>
              </a:rPr>
              <a:t>The discovery of gold in 1848 spurred a </a:t>
            </a:r>
            <a:r>
              <a:rPr lang="en-US" altLang="en-US" dirty="0">
                <a:solidFill>
                  <a:srgbClr val="0033CC"/>
                </a:solidFill>
                <a:latin typeface="Verdana" pitchFamily="34" charset="0"/>
              </a:rPr>
              <a:t>tremendous migration to California. </a:t>
            </a:r>
          </a:p>
        </p:txBody>
      </p:sp>
      <p:pic>
        <p:nvPicPr>
          <p:cNvPr id="33798" name="Picture 6" descr="MCMP00437_0000[1]"/>
          <p:cNvPicPr>
            <a:picLocks noChangeAspect="1" noChangeArrowheads="1"/>
          </p:cNvPicPr>
          <p:nvPr/>
        </p:nvPicPr>
        <p:blipFill>
          <a:blip r:embed="rId4"/>
          <a:srcRect/>
          <a:stretch>
            <a:fillRect/>
          </a:stretch>
        </p:blipFill>
        <p:spPr bwMode="auto">
          <a:xfrm>
            <a:off x="960438" y="3675063"/>
            <a:ext cx="1858962" cy="2192337"/>
          </a:xfrm>
          <a:prstGeom prst="rect">
            <a:avLst/>
          </a:prstGeom>
          <a:noFill/>
          <a:effectLst>
            <a:outerShdw dist="81320" dir="7719588" algn="ctr" rotWithShape="0">
              <a:srgbClr val="808080">
                <a:alpha val="50000"/>
              </a:srgbClr>
            </a:outerShdw>
          </a:effectLst>
        </p:spPr>
      </p:pic>
    </p:spTree>
    <p:extLst>
      <p:ext uri="{BB962C8B-B14F-4D97-AF65-F5344CB8AC3E}">
        <p14:creationId xmlns:p14="http://schemas.microsoft.com/office/powerpoint/2010/main" val="2414713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1"/>
          <p:cNvSpPr>
            <a:spLocks noChangeArrowheads="1"/>
          </p:cNvSpPr>
          <p:nvPr/>
        </p:nvSpPr>
        <p:spPr bwMode="auto">
          <a:xfrm>
            <a:off x="822325" y="300038"/>
            <a:ext cx="1841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charset="0"/>
              </a:defRPr>
            </a:lvl1pPr>
            <a:lvl2pPr marL="742950" indent="-285750" eaLnBrk="0" hangingPunct="0">
              <a:defRPr sz="2200">
                <a:solidFill>
                  <a:schemeClr val="tx1"/>
                </a:solidFill>
                <a:latin typeface="Arial" charset="0"/>
              </a:defRPr>
            </a:lvl2pPr>
            <a:lvl3pPr marL="1143000" indent="-228600" eaLnBrk="0" hangingPunct="0">
              <a:defRPr sz="2200">
                <a:solidFill>
                  <a:schemeClr val="tx1"/>
                </a:solidFill>
                <a:latin typeface="Arial" charset="0"/>
              </a:defRPr>
            </a:lvl3pPr>
            <a:lvl4pPr marL="1600200" indent="-228600" eaLnBrk="0" hangingPunct="0">
              <a:defRPr sz="2200">
                <a:solidFill>
                  <a:schemeClr val="tx1"/>
                </a:solidFill>
                <a:latin typeface="Arial" charset="0"/>
              </a:defRPr>
            </a:lvl4pPr>
            <a:lvl5pPr marL="2057400" indent="-228600" eaLnBrk="0" hangingPunct="0">
              <a:defRPr sz="2200">
                <a:solidFill>
                  <a:schemeClr val="tx1"/>
                </a:solidFill>
                <a:latin typeface="Arial" charset="0"/>
              </a:defRPr>
            </a:lvl5pPr>
            <a:lvl6pPr marL="2514600" indent="-228600" eaLnBrk="0" fontAlgn="base" hangingPunct="0">
              <a:spcBef>
                <a:spcPct val="0"/>
              </a:spcBef>
              <a:spcAft>
                <a:spcPct val="0"/>
              </a:spcAft>
              <a:defRPr sz="2200">
                <a:solidFill>
                  <a:schemeClr val="tx1"/>
                </a:solidFill>
                <a:latin typeface="Arial" charset="0"/>
              </a:defRPr>
            </a:lvl6pPr>
            <a:lvl7pPr marL="2971800" indent="-228600" eaLnBrk="0" fontAlgn="base" hangingPunct="0">
              <a:spcBef>
                <a:spcPct val="0"/>
              </a:spcBef>
              <a:spcAft>
                <a:spcPct val="0"/>
              </a:spcAft>
              <a:defRPr sz="2200">
                <a:solidFill>
                  <a:schemeClr val="tx1"/>
                </a:solidFill>
                <a:latin typeface="Arial" charset="0"/>
              </a:defRPr>
            </a:lvl7pPr>
            <a:lvl8pPr marL="3429000" indent="-228600" eaLnBrk="0" fontAlgn="base" hangingPunct="0">
              <a:spcBef>
                <a:spcPct val="0"/>
              </a:spcBef>
              <a:spcAft>
                <a:spcPct val="0"/>
              </a:spcAft>
              <a:defRPr sz="2200">
                <a:solidFill>
                  <a:schemeClr val="tx1"/>
                </a:solidFill>
                <a:latin typeface="Arial" charset="0"/>
              </a:defRPr>
            </a:lvl8pPr>
            <a:lvl9pPr marL="3886200" indent="-228600" eaLnBrk="0" fontAlgn="base" hangingPunct="0">
              <a:spcBef>
                <a:spcPct val="0"/>
              </a:spcBef>
              <a:spcAft>
                <a:spcPct val="0"/>
              </a:spcAft>
              <a:defRPr sz="2200">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 name="Title 1"/>
          <p:cNvSpPr>
            <a:spLocks noGrp="1"/>
          </p:cNvSpPr>
          <p:nvPr>
            <p:ph type="title"/>
          </p:nvPr>
        </p:nvSpPr>
        <p:spPr>
          <a:xfrm>
            <a:off x="-914400" y="304800"/>
            <a:ext cx="8229600" cy="1143000"/>
          </a:xfrm>
        </p:spPr>
        <p:txBody>
          <a:bodyPr/>
          <a:lstStyle/>
          <a:p>
            <a:r>
              <a:rPr lang="en-US" dirty="0" smtClean="0"/>
              <a:t>Section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9144755"/>
              </p:ext>
            </p:extLst>
          </p:nvPr>
        </p:nvGraphicFramePr>
        <p:xfrm>
          <a:off x="0" y="990600"/>
          <a:ext cx="9144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29529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graphicEl>
                                              <a:dgm id="{419800DF-C7D6-4D46-997D-9DBA366D7757}"/>
                                            </p:graphicEl>
                                          </p:spTgt>
                                        </p:tgtEl>
                                        <p:attrNameLst>
                                          <p:attrName>style.visibility</p:attrName>
                                        </p:attrNameLst>
                                      </p:cBhvr>
                                      <p:to>
                                        <p:strVal val="visible"/>
                                      </p:to>
                                    </p:set>
                                    <p:animEffect transition="in" filter="wipe(left)">
                                      <p:cBhvr>
                                        <p:cTn id="7" dur="500"/>
                                        <p:tgtEl>
                                          <p:spTgt spid="4">
                                            <p:graphicEl>
                                              <a:dgm id="{419800DF-C7D6-4D46-997D-9DBA366D7757}"/>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dgm id="{ED73EBF1-A043-4745-81D8-763FEB5A1B3A}"/>
                                            </p:graphicEl>
                                          </p:spTgt>
                                        </p:tgtEl>
                                        <p:attrNameLst>
                                          <p:attrName>style.visibility</p:attrName>
                                        </p:attrNameLst>
                                      </p:cBhvr>
                                      <p:to>
                                        <p:strVal val="visible"/>
                                      </p:to>
                                    </p:set>
                                    <p:animEffect transition="in" filter="wipe(left)">
                                      <p:cBhvr>
                                        <p:cTn id="11" dur="500"/>
                                        <p:tgtEl>
                                          <p:spTgt spid="4">
                                            <p:graphicEl>
                                              <a:dgm id="{ED73EBF1-A043-4745-81D8-763FEB5A1B3A}"/>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graphicEl>
                                              <a:dgm id="{9E256F0C-8E2E-42CD-8F0E-255947030DF3}"/>
                                            </p:graphicEl>
                                          </p:spTgt>
                                        </p:tgtEl>
                                        <p:attrNameLst>
                                          <p:attrName>style.visibility</p:attrName>
                                        </p:attrNameLst>
                                      </p:cBhvr>
                                      <p:to>
                                        <p:strVal val="visible"/>
                                      </p:to>
                                    </p:set>
                                    <p:animEffect transition="in" filter="wipe(left)">
                                      <p:cBhvr>
                                        <p:cTn id="15" dur="500"/>
                                        <p:tgtEl>
                                          <p:spTgt spid="4">
                                            <p:graphicEl>
                                              <a:dgm id="{9E256F0C-8E2E-42CD-8F0E-255947030DF3}"/>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graphicEl>
                                              <a:dgm id="{B4F371CF-01DC-4F21-A929-A55C4836FF17}"/>
                                            </p:graphicEl>
                                          </p:spTgt>
                                        </p:tgtEl>
                                        <p:attrNameLst>
                                          <p:attrName>style.visibility</p:attrName>
                                        </p:attrNameLst>
                                      </p:cBhvr>
                                      <p:to>
                                        <p:strVal val="visible"/>
                                      </p:to>
                                    </p:set>
                                    <p:animEffect transition="in" filter="wipe(left)">
                                      <p:cBhvr>
                                        <p:cTn id="19" dur="500"/>
                                        <p:tgtEl>
                                          <p:spTgt spid="4">
                                            <p:graphicEl>
                                              <a:dgm id="{B4F371CF-01DC-4F21-A929-A55C4836FF17}"/>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graphicEl>
                                              <a:dgm id="{7E7AEFA4-FF2E-4A4F-AC36-8DD0819FBFAE}"/>
                                            </p:graphicEl>
                                          </p:spTgt>
                                        </p:tgtEl>
                                        <p:attrNameLst>
                                          <p:attrName>style.visibility</p:attrName>
                                        </p:attrNameLst>
                                      </p:cBhvr>
                                      <p:to>
                                        <p:strVal val="visible"/>
                                      </p:to>
                                    </p:set>
                                    <p:animEffect transition="in" filter="wipe(left)">
                                      <p:cBhvr>
                                        <p:cTn id="23" dur="500"/>
                                        <p:tgtEl>
                                          <p:spTgt spid="4">
                                            <p:graphicEl>
                                              <a:dgm id="{7E7AEFA4-FF2E-4A4F-AC36-8DD0819FBFAE}"/>
                                            </p:graphic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
                                            <p:graphicEl>
                                              <a:dgm id="{D02C5312-160B-48B8-A8BF-122387693361}"/>
                                            </p:graphicEl>
                                          </p:spTgt>
                                        </p:tgtEl>
                                        <p:attrNameLst>
                                          <p:attrName>style.visibility</p:attrName>
                                        </p:attrNameLst>
                                      </p:cBhvr>
                                      <p:to>
                                        <p:strVal val="visible"/>
                                      </p:to>
                                    </p:set>
                                    <p:animEffect transition="in" filter="wipe(left)">
                                      <p:cBhvr>
                                        <p:cTn id="27" dur="500"/>
                                        <p:tgtEl>
                                          <p:spTgt spid="4">
                                            <p:graphicEl>
                                              <a:dgm id="{D02C5312-160B-48B8-A8BF-122387693361}"/>
                                            </p:graphic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
                                            <p:graphicEl>
                                              <a:dgm id="{09F967C5-AA16-4CA8-83D5-1F9BD1C2D240}"/>
                                            </p:graphicEl>
                                          </p:spTgt>
                                        </p:tgtEl>
                                        <p:attrNameLst>
                                          <p:attrName>style.visibility</p:attrName>
                                        </p:attrNameLst>
                                      </p:cBhvr>
                                      <p:to>
                                        <p:strVal val="visible"/>
                                      </p:to>
                                    </p:set>
                                    <p:animEffect transition="in" filter="wipe(left)">
                                      <p:cBhvr>
                                        <p:cTn id="31" dur="500"/>
                                        <p:tgtEl>
                                          <p:spTgt spid="4">
                                            <p:graphicEl>
                                              <a:dgm id="{09F967C5-AA16-4CA8-83D5-1F9BD1C2D240}"/>
                                            </p:graphic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
                                            <p:graphicEl>
                                              <a:dgm id="{579CB5DE-F5EA-4AF5-A89F-4CACA067E8B1}"/>
                                            </p:graphicEl>
                                          </p:spTgt>
                                        </p:tgtEl>
                                        <p:attrNameLst>
                                          <p:attrName>style.visibility</p:attrName>
                                        </p:attrNameLst>
                                      </p:cBhvr>
                                      <p:to>
                                        <p:strVal val="visible"/>
                                      </p:to>
                                    </p:set>
                                    <p:animEffect transition="in" filter="wipe(left)">
                                      <p:cBhvr>
                                        <p:cTn id="35" dur="500"/>
                                        <p:tgtEl>
                                          <p:spTgt spid="4">
                                            <p:graphicEl>
                                              <a:dgm id="{579CB5DE-F5EA-4AF5-A89F-4CACA067E8B1}"/>
                                            </p:graphic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
                                            <p:graphicEl>
                                              <a:dgm id="{C23879B0-13B2-4EBF-9254-63DB423EC9E7}"/>
                                            </p:graphicEl>
                                          </p:spTgt>
                                        </p:tgtEl>
                                        <p:attrNameLst>
                                          <p:attrName>style.visibility</p:attrName>
                                        </p:attrNameLst>
                                      </p:cBhvr>
                                      <p:to>
                                        <p:strVal val="visible"/>
                                      </p:to>
                                    </p:set>
                                    <p:animEffect transition="in" filter="wipe(left)">
                                      <p:cBhvr>
                                        <p:cTn id="39" dur="500"/>
                                        <p:tgtEl>
                                          <p:spTgt spid="4">
                                            <p:graphicEl>
                                              <a:dgm id="{C23879B0-13B2-4EBF-9254-63DB423EC9E7}"/>
                                            </p:graphic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
                                            <p:graphicEl>
                                              <a:dgm id="{FF17E70E-A533-4239-A6D2-F43007744A77}"/>
                                            </p:graphicEl>
                                          </p:spTgt>
                                        </p:tgtEl>
                                        <p:attrNameLst>
                                          <p:attrName>style.visibility</p:attrName>
                                        </p:attrNameLst>
                                      </p:cBhvr>
                                      <p:to>
                                        <p:strVal val="visible"/>
                                      </p:to>
                                    </p:set>
                                    <p:animEffect transition="in" filter="wipe(left)">
                                      <p:cBhvr>
                                        <p:cTn id="43" dur="500"/>
                                        <p:tgtEl>
                                          <p:spTgt spid="4">
                                            <p:graphicEl>
                                              <a:dgm id="{FF17E70E-A533-4239-A6D2-F43007744A77}"/>
                                            </p:graphic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4">
                                            <p:graphicEl>
                                              <a:dgm id="{784739BA-403D-42D2-B346-588EAC5F4AE4}"/>
                                            </p:graphicEl>
                                          </p:spTgt>
                                        </p:tgtEl>
                                        <p:attrNameLst>
                                          <p:attrName>style.visibility</p:attrName>
                                        </p:attrNameLst>
                                      </p:cBhvr>
                                      <p:to>
                                        <p:strVal val="visible"/>
                                      </p:to>
                                    </p:set>
                                    <p:animEffect transition="in" filter="wipe(left)">
                                      <p:cBhvr>
                                        <p:cTn id="47" dur="500"/>
                                        <p:tgtEl>
                                          <p:spTgt spid="4">
                                            <p:graphicEl>
                                              <a:dgm id="{784739BA-403D-42D2-B346-588EAC5F4AE4}"/>
                                            </p:graphicEl>
                                          </p:spTgt>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
                                            <p:graphicEl>
                                              <a:dgm id="{26A79D8A-EB8B-4440-AC41-DC52927185EA}"/>
                                            </p:graphicEl>
                                          </p:spTgt>
                                        </p:tgtEl>
                                        <p:attrNameLst>
                                          <p:attrName>style.visibility</p:attrName>
                                        </p:attrNameLst>
                                      </p:cBhvr>
                                      <p:to>
                                        <p:strVal val="visible"/>
                                      </p:to>
                                    </p:set>
                                    <p:animEffect transition="in" filter="wipe(left)">
                                      <p:cBhvr>
                                        <p:cTn id="51" dur="500"/>
                                        <p:tgtEl>
                                          <p:spTgt spid="4">
                                            <p:graphicEl>
                                              <a:dgm id="{26A79D8A-EB8B-4440-AC41-DC52927185EA}"/>
                                            </p:graphicEl>
                                          </p:spTgt>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4">
                                            <p:graphicEl>
                                              <a:dgm id="{351D4F17-B22E-4F62-8160-7C145F496FAC}"/>
                                            </p:graphicEl>
                                          </p:spTgt>
                                        </p:tgtEl>
                                        <p:attrNameLst>
                                          <p:attrName>style.visibility</p:attrName>
                                        </p:attrNameLst>
                                      </p:cBhvr>
                                      <p:to>
                                        <p:strVal val="visible"/>
                                      </p:to>
                                    </p:set>
                                    <p:animEffect transition="in" filter="wipe(left)">
                                      <p:cBhvr>
                                        <p:cTn id="55" dur="500"/>
                                        <p:tgtEl>
                                          <p:spTgt spid="4">
                                            <p:graphicEl>
                                              <a:dgm id="{351D4F17-B22E-4F62-8160-7C145F496FAC}"/>
                                            </p:graphicEl>
                                          </p:spTgt>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4">
                                            <p:graphicEl>
                                              <a:dgm id="{47CC9282-D635-4E7A-8F5C-4E50A104609A}"/>
                                            </p:graphicEl>
                                          </p:spTgt>
                                        </p:tgtEl>
                                        <p:attrNameLst>
                                          <p:attrName>style.visibility</p:attrName>
                                        </p:attrNameLst>
                                      </p:cBhvr>
                                      <p:to>
                                        <p:strVal val="visible"/>
                                      </p:to>
                                    </p:set>
                                    <p:animEffect transition="in" filter="wipe(left)">
                                      <p:cBhvr>
                                        <p:cTn id="59" dur="500"/>
                                        <p:tgtEl>
                                          <p:spTgt spid="4">
                                            <p:graphicEl>
                                              <a:dgm id="{47CC9282-D635-4E7A-8F5C-4E50A104609A}"/>
                                            </p:graphicEl>
                                          </p:spTgt>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4">
                                            <p:graphicEl>
                                              <a:dgm id="{81A88162-5530-4460-93F9-2A4313DB3C8B}"/>
                                            </p:graphicEl>
                                          </p:spTgt>
                                        </p:tgtEl>
                                        <p:attrNameLst>
                                          <p:attrName>style.visibility</p:attrName>
                                        </p:attrNameLst>
                                      </p:cBhvr>
                                      <p:to>
                                        <p:strVal val="visible"/>
                                      </p:to>
                                    </p:set>
                                    <p:animEffect transition="in" filter="wipe(left)">
                                      <p:cBhvr>
                                        <p:cTn id="63" dur="500"/>
                                        <p:tgtEl>
                                          <p:spTgt spid="4">
                                            <p:graphicEl>
                                              <a:dgm id="{81A88162-5530-4460-93F9-2A4313DB3C8B}"/>
                                            </p:graphicEl>
                                          </p:spTgt>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4">
                                            <p:graphicEl>
                                              <a:dgm id="{A7D8B87F-B3C8-40E1-A2B2-55112E3A771F}"/>
                                            </p:graphicEl>
                                          </p:spTgt>
                                        </p:tgtEl>
                                        <p:attrNameLst>
                                          <p:attrName>style.visibility</p:attrName>
                                        </p:attrNameLst>
                                      </p:cBhvr>
                                      <p:to>
                                        <p:strVal val="visible"/>
                                      </p:to>
                                    </p:set>
                                    <p:animEffect transition="in" filter="wipe(left)">
                                      <p:cBhvr>
                                        <p:cTn id="67" dur="500"/>
                                        <p:tgtEl>
                                          <p:spTgt spid="4">
                                            <p:graphicEl>
                                              <a:dgm id="{A7D8B87F-B3C8-40E1-A2B2-55112E3A771F}"/>
                                            </p:graphicEl>
                                          </p:spTgt>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91FC6251-4684-49F1-A82B-F46AD75E7BC0}"/>
                                            </p:graphicEl>
                                          </p:spTgt>
                                        </p:tgtEl>
                                        <p:attrNameLst>
                                          <p:attrName>style.visibility</p:attrName>
                                        </p:attrNameLst>
                                      </p:cBhvr>
                                      <p:to>
                                        <p:strVal val="visible"/>
                                      </p:to>
                                    </p:set>
                                    <p:animEffect transition="in" filter="wipe(left)">
                                      <p:cBhvr>
                                        <p:cTn id="71" dur="500"/>
                                        <p:tgtEl>
                                          <p:spTgt spid="4">
                                            <p:graphicEl>
                                              <a:dgm id="{91FC6251-4684-49F1-A82B-F46AD75E7BC0}"/>
                                            </p:graphicEl>
                                          </p:spTgt>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4">
                                            <p:graphicEl>
                                              <a:dgm id="{0654A240-1F17-47DF-8035-8D06A11C2727}"/>
                                            </p:graphicEl>
                                          </p:spTgt>
                                        </p:tgtEl>
                                        <p:attrNameLst>
                                          <p:attrName>style.visibility</p:attrName>
                                        </p:attrNameLst>
                                      </p:cBhvr>
                                      <p:to>
                                        <p:strVal val="visible"/>
                                      </p:to>
                                    </p:set>
                                    <p:animEffect transition="in" filter="wipe(left)">
                                      <p:cBhvr>
                                        <p:cTn id="75" dur="500"/>
                                        <p:tgtEl>
                                          <p:spTgt spid="4">
                                            <p:graphicEl>
                                              <a:dgm id="{0654A240-1F17-47DF-8035-8D06A11C2727}"/>
                                            </p:graphicEl>
                                          </p:spTgt>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4">
                                            <p:graphicEl>
                                              <a:dgm id="{8785B8BD-58CA-4E5D-9A38-617DEE28596B}"/>
                                            </p:graphicEl>
                                          </p:spTgt>
                                        </p:tgtEl>
                                        <p:attrNameLst>
                                          <p:attrName>style.visibility</p:attrName>
                                        </p:attrNameLst>
                                      </p:cBhvr>
                                      <p:to>
                                        <p:strVal val="visible"/>
                                      </p:to>
                                    </p:set>
                                    <p:animEffect transition="in" filter="wipe(left)">
                                      <p:cBhvr>
                                        <p:cTn id="79" dur="500"/>
                                        <p:tgtEl>
                                          <p:spTgt spid="4">
                                            <p:graphicEl>
                                              <a:dgm id="{8785B8BD-58CA-4E5D-9A38-617DEE28596B}"/>
                                            </p:graphicEl>
                                          </p:spTgt>
                                        </p:tgtEl>
                                      </p:cBhvr>
                                    </p:animEffect>
                                  </p:childTnLst>
                                </p:cTn>
                              </p:par>
                            </p:childTnLst>
                          </p:cTn>
                        </p:par>
                        <p:par>
                          <p:cTn id="80" fill="hold">
                            <p:stCondLst>
                              <p:cond delay="9500"/>
                            </p:stCondLst>
                            <p:childTnLst>
                              <p:par>
                                <p:cTn id="81" presetID="22" presetClass="entr" presetSubtype="8" fill="hold" grpId="0" nodeType="afterEffect">
                                  <p:stCondLst>
                                    <p:cond delay="0"/>
                                  </p:stCondLst>
                                  <p:childTnLst>
                                    <p:set>
                                      <p:cBhvr>
                                        <p:cTn id="82" dur="1" fill="hold">
                                          <p:stCondLst>
                                            <p:cond delay="0"/>
                                          </p:stCondLst>
                                        </p:cTn>
                                        <p:tgtEl>
                                          <p:spTgt spid="4">
                                            <p:graphicEl>
                                              <a:dgm id="{DD75EA91-D3A7-4CDD-8139-64C9D16B9AC1}"/>
                                            </p:graphicEl>
                                          </p:spTgt>
                                        </p:tgtEl>
                                        <p:attrNameLst>
                                          <p:attrName>style.visibility</p:attrName>
                                        </p:attrNameLst>
                                      </p:cBhvr>
                                      <p:to>
                                        <p:strVal val="visible"/>
                                      </p:to>
                                    </p:set>
                                    <p:animEffect transition="in" filter="wipe(left)">
                                      <p:cBhvr>
                                        <p:cTn id="83" dur="500"/>
                                        <p:tgtEl>
                                          <p:spTgt spid="4">
                                            <p:graphicEl>
                                              <a:dgm id="{DD75EA91-D3A7-4CDD-8139-64C9D16B9AC1}"/>
                                            </p:graphicEl>
                                          </p:spTgt>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4">
                                            <p:graphicEl>
                                              <a:dgm id="{F5D0153B-4CB9-43CE-BB4B-EB121F091A81}"/>
                                            </p:graphicEl>
                                          </p:spTgt>
                                        </p:tgtEl>
                                        <p:attrNameLst>
                                          <p:attrName>style.visibility</p:attrName>
                                        </p:attrNameLst>
                                      </p:cBhvr>
                                      <p:to>
                                        <p:strVal val="visible"/>
                                      </p:to>
                                    </p:set>
                                    <p:animEffect transition="in" filter="wipe(left)">
                                      <p:cBhvr>
                                        <p:cTn id="87" dur="500"/>
                                        <p:tgtEl>
                                          <p:spTgt spid="4">
                                            <p:graphicEl>
                                              <a:dgm id="{F5D0153B-4CB9-43CE-BB4B-EB121F091A81}"/>
                                            </p:graphicEl>
                                          </p:spTgt>
                                        </p:tgtEl>
                                      </p:cBhvr>
                                    </p:animEffect>
                                  </p:childTnLst>
                                </p:cTn>
                              </p:par>
                            </p:childTnLst>
                          </p:cTn>
                        </p:par>
                        <p:par>
                          <p:cTn id="88" fill="hold">
                            <p:stCondLst>
                              <p:cond delay="10500"/>
                            </p:stCondLst>
                            <p:childTnLst>
                              <p:par>
                                <p:cTn id="89" presetID="22" presetClass="entr" presetSubtype="8" fill="hold" grpId="0" nodeType="afterEffect">
                                  <p:stCondLst>
                                    <p:cond delay="0"/>
                                  </p:stCondLst>
                                  <p:childTnLst>
                                    <p:set>
                                      <p:cBhvr>
                                        <p:cTn id="90" dur="1" fill="hold">
                                          <p:stCondLst>
                                            <p:cond delay="0"/>
                                          </p:stCondLst>
                                        </p:cTn>
                                        <p:tgtEl>
                                          <p:spTgt spid="4">
                                            <p:graphicEl>
                                              <a:dgm id="{E0F73562-71A8-4859-A2BC-9DFB61392808}"/>
                                            </p:graphicEl>
                                          </p:spTgt>
                                        </p:tgtEl>
                                        <p:attrNameLst>
                                          <p:attrName>style.visibility</p:attrName>
                                        </p:attrNameLst>
                                      </p:cBhvr>
                                      <p:to>
                                        <p:strVal val="visible"/>
                                      </p:to>
                                    </p:set>
                                    <p:animEffect transition="in" filter="wipe(left)">
                                      <p:cBhvr>
                                        <p:cTn id="91" dur="500"/>
                                        <p:tgtEl>
                                          <p:spTgt spid="4">
                                            <p:graphicEl>
                                              <a:dgm id="{E0F73562-71A8-4859-A2BC-9DFB61392808}"/>
                                            </p:graphicEl>
                                          </p:spTgt>
                                        </p:tgtEl>
                                      </p:cBhvr>
                                    </p:animEffect>
                                  </p:childTnLst>
                                </p:cTn>
                              </p:par>
                            </p:childTnLst>
                          </p:cTn>
                        </p:par>
                        <p:par>
                          <p:cTn id="92" fill="hold">
                            <p:stCondLst>
                              <p:cond delay="11000"/>
                            </p:stCondLst>
                            <p:childTnLst>
                              <p:par>
                                <p:cTn id="93" presetID="22" presetClass="entr" presetSubtype="8" fill="hold" grpId="0" nodeType="afterEffect">
                                  <p:stCondLst>
                                    <p:cond delay="0"/>
                                  </p:stCondLst>
                                  <p:childTnLst>
                                    <p:set>
                                      <p:cBhvr>
                                        <p:cTn id="94" dur="1" fill="hold">
                                          <p:stCondLst>
                                            <p:cond delay="0"/>
                                          </p:stCondLst>
                                        </p:cTn>
                                        <p:tgtEl>
                                          <p:spTgt spid="4">
                                            <p:graphicEl>
                                              <a:dgm id="{CCBE9562-C4F1-43B5-9866-D6AAEC02C714}"/>
                                            </p:graphicEl>
                                          </p:spTgt>
                                        </p:tgtEl>
                                        <p:attrNameLst>
                                          <p:attrName>style.visibility</p:attrName>
                                        </p:attrNameLst>
                                      </p:cBhvr>
                                      <p:to>
                                        <p:strVal val="visible"/>
                                      </p:to>
                                    </p:set>
                                    <p:animEffect transition="in" filter="wipe(left)">
                                      <p:cBhvr>
                                        <p:cTn id="95" dur="500"/>
                                        <p:tgtEl>
                                          <p:spTgt spid="4">
                                            <p:graphicEl>
                                              <a:dgm id="{CCBE9562-C4F1-43B5-9866-D6AAEC02C714}"/>
                                            </p:graphicEl>
                                          </p:spTgt>
                                        </p:tgtEl>
                                      </p:cBhvr>
                                    </p:animEffect>
                                  </p:childTnLst>
                                </p:cTn>
                              </p:par>
                            </p:childTnLst>
                          </p:cTn>
                        </p:par>
                        <p:par>
                          <p:cTn id="96" fill="hold">
                            <p:stCondLst>
                              <p:cond delay="11500"/>
                            </p:stCondLst>
                            <p:childTnLst>
                              <p:par>
                                <p:cTn id="97" presetID="22" presetClass="entr" presetSubtype="8" fill="hold" grpId="0" nodeType="afterEffect">
                                  <p:stCondLst>
                                    <p:cond delay="0"/>
                                  </p:stCondLst>
                                  <p:childTnLst>
                                    <p:set>
                                      <p:cBhvr>
                                        <p:cTn id="98" dur="1" fill="hold">
                                          <p:stCondLst>
                                            <p:cond delay="0"/>
                                          </p:stCondLst>
                                        </p:cTn>
                                        <p:tgtEl>
                                          <p:spTgt spid="4">
                                            <p:graphicEl>
                                              <a:dgm id="{97D84888-FBC1-40B5-82FF-926AB89A1883}"/>
                                            </p:graphicEl>
                                          </p:spTgt>
                                        </p:tgtEl>
                                        <p:attrNameLst>
                                          <p:attrName>style.visibility</p:attrName>
                                        </p:attrNameLst>
                                      </p:cBhvr>
                                      <p:to>
                                        <p:strVal val="visible"/>
                                      </p:to>
                                    </p:set>
                                    <p:animEffect transition="in" filter="wipe(left)">
                                      <p:cBhvr>
                                        <p:cTn id="99" dur="500"/>
                                        <p:tgtEl>
                                          <p:spTgt spid="4">
                                            <p:graphicEl>
                                              <a:dgm id="{97D84888-FBC1-40B5-82FF-926AB89A1883}"/>
                                            </p:graphicEl>
                                          </p:spTgt>
                                        </p:tgtEl>
                                      </p:cBhvr>
                                    </p:animEffect>
                                  </p:childTnLst>
                                </p:cTn>
                              </p:par>
                            </p:childTnLst>
                          </p:cTn>
                        </p:par>
                        <p:par>
                          <p:cTn id="100" fill="hold">
                            <p:stCondLst>
                              <p:cond delay="12000"/>
                            </p:stCondLst>
                            <p:childTnLst>
                              <p:par>
                                <p:cTn id="101" presetID="22" presetClass="entr" presetSubtype="8" fill="hold" grpId="0" nodeType="afterEffect">
                                  <p:stCondLst>
                                    <p:cond delay="0"/>
                                  </p:stCondLst>
                                  <p:childTnLst>
                                    <p:set>
                                      <p:cBhvr>
                                        <p:cTn id="102" dur="1" fill="hold">
                                          <p:stCondLst>
                                            <p:cond delay="0"/>
                                          </p:stCondLst>
                                        </p:cTn>
                                        <p:tgtEl>
                                          <p:spTgt spid="4">
                                            <p:graphicEl>
                                              <a:dgm id="{35A3E86A-8D7C-482A-94B2-F004CB0F3D2F}"/>
                                            </p:graphicEl>
                                          </p:spTgt>
                                        </p:tgtEl>
                                        <p:attrNameLst>
                                          <p:attrName>style.visibility</p:attrName>
                                        </p:attrNameLst>
                                      </p:cBhvr>
                                      <p:to>
                                        <p:strVal val="visible"/>
                                      </p:to>
                                    </p:set>
                                    <p:animEffect transition="in" filter="wipe(left)">
                                      <p:cBhvr>
                                        <p:cTn id="103" dur="500"/>
                                        <p:tgtEl>
                                          <p:spTgt spid="4">
                                            <p:graphicEl>
                                              <a:dgm id="{35A3E86A-8D7C-482A-94B2-F004CB0F3D2F}"/>
                                            </p:graphicEl>
                                          </p:spTgt>
                                        </p:tgtEl>
                                      </p:cBhvr>
                                    </p:animEffect>
                                  </p:childTnLst>
                                </p:cTn>
                              </p:par>
                            </p:childTnLst>
                          </p:cTn>
                        </p:par>
                        <p:par>
                          <p:cTn id="104" fill="hold">
                            <p:stCondLst>
                              <p:cond delay="12500"/>
                            </p:stCondLst>
                            <p:childTnLst>
                              <p:par>
                                <p:cTn id="105" presetID="22" presetClass="entr" presetSubtype="8" fill="hold" grpId="0" nodeType="afterEffect">
                                  <p:stCondLst>
                                    <p:cond delay="0"/>
                                  </p:stCondLst>
                                  <p:childTnLst>
                                    <p:set>
                                      <p:cBhvr>
                                        <p:cTn id="106" dur="1" fill="hold">
                                          <p:stCondLst>
                                            <p:cond delay="0"/>
                                          </p:stCondLst>
                                        </p:cTn>
                                        <p:tgtEl>
                                          <p:spTgt spid="4">
                                            <p:graphicEl>
                                              <a:dgm id="{3786748B-9DE1-4BF4-929A-7D639CF20B78}"/>
                                            </p:graphicEl>
                                          </p:spTgt>
                                        </p:tgtEl>
                                        <p:attrNameLst>
                                          <p:attrName>style.visibility</p:attrName>
                                        </p:attrNameLst>
                                      </p:cBhvr>
                                      <p:to>
                                        <p:strVal val="visible"/>
                                      </p:to>
                                    </p:set>
                                    <p:animEffect transition="in" filter="wipe(left)">
                                      <p:cBhvr>
                                        <p:cTn id="107" dur="500"/>
                                        <p:tgtEl>
                                          <p:spTgt spid="4">
                                            <p:graphicEl>
                                              <a:dgm id="{3786748B-9DE1-4BF4-929A-7D639CF20B78}"/>
                                            </p:graphicEl>
                                          </p:spTgt>
                                        </p:tgtEl>
                                      </p:cBhvr>
                                    </p:animEffect>
                                  </p:childTnLst>
                                </p:cTn>
                              </p:par>
                            </p:childTnLst>
                          </p:cTn>
                        </p:par>
                        <p:par>
                          <p:cTn id="108" fill="hold">
                            <p:stCondLst>
                              <p:cond delay="13000"/>
                            </p:stCondLst>
                            <p:childTnLst>
                              <p:par>
                                <p:cTn id="109" presetID="22" presetClass="entr" presetSubtype="8" fill="hold" grpId="0" nodeType="afterEffect">
                                  <p:stCondLst>
                                    <p:cond delay="0"/>
                                  </p:stCondLst>
                                  <p:childTnLst>
                                    <p:set>
                                      <p:cBhvr>
                                        <p:cTn id="110" dur="1" fill="hold">
                                          <p:stCondLst>
                                            <p:cond delay="0"/>
                                          </p:stCondLst>
                                        </p:cTn>
                                        <p:tgtEl>
                                          <p:spTgt spid="4">
                                            <p:graphicEl>
                                              <a:dgm id="{5FFD3ED0-43C1-4252-834E-09D23A631066}"/>
                                            </p:graphicEl>
                                          </p:spTgt>
                                        </p:tgtEl>
                                        <p:attrNameLst>
                                          <p:attrName>style.visibility</p:attrName>
                                        </p:attrNameLst>
                                      </p:cBhvr>
                                      <p:to>
                                        <p:strVal val="visible"/>
                                      </p:to>
                                    </p:set>
                                    <p:animEffect transition="in" filter="wipe(left)">
                                      <p:cBhvr>
                                        <p:cTn id="111" dur="500"/>
                                        <p:tgtEl>
                                          <p:spTgt spid="4">
                                            <p:graphicEl>
                                              <a:dgm id="{5FFD3ED0-43C1-4252-834E-09D23A631066}"/>
                                            </p:graphicEl>
                                          </p:spTgt>
                                        </p:tgtEl>
                                      </p:cBhvr>
                                    </p:animEffect>
                                  </p:childTnLst>
                                </p:cTn>
                              </p:par>
                            </p:childTnLst>
                          </p:cTn>
                        </p:par>
                        <p:par>
                          <p:cTn id="112" fill="hold">
                            <p:stCondLst>
                              <p:cond delay="13500"/>
                            </p:stCondLst>
                            <p:childTnLst>
                              <p:par>
                                <p:cTn id="113" presetID="22" presetClass="entr" presetSubtype="8" fill="hold" grpId="0" nodeType="afterEffect">
                                  <p:stCondLst>
                                    <p:cond delay="0"/>
                                  </p:stCondLst>
                                  <p:childTnLst>
                                    <p:set>
                                      <p:cBhvr>
                                        <p:cTn id="114" dur="1" fill="hold">
                                          <p:stCondLst>
                                            <p:cond delay="0"/>
                                          </p:stCondLst>
                                        </p:cTn>
                                        <p:tgtEl>
                                          <p:spTgt spid="4">
                                            <p:graphicEl>
                                              <a:dgm id="{1485EBEC-9390-46F7-828D-4C06BBB38D85}"/>
                                            </p:graphicEl>
                                          </p:spTgt>
                                        </p:tgtEl>
                                        <p:attrNameLst>
                                          <p:attrName>style.visibility</p:attrName>
                                        </p:attrNameLst>
                                      </p:cBhvr>
                                      <p:to>
                                        <p:strVal val="visible"/>
                                      </p:to>
                                    </p:set>
                                    <p:animEffect transition="in" filter="wipe(left)">
                                      <p:cBhvr>
                                        <p:cTn id="115" dur="500"/>
                                        <p:tgtEl>
                                          <p:spTgt spid="4">
                                            <p:graphicEl>
                                              <a:dgm id="{1485EBEC-9390-46F7-828D-4C06BBB38D85}"/>
                                            </p:graphicEl>
                                          </p:spTgt>
                                        </p:tgtEl>
                                      </p:cBhvr>
                                    </p:animEffect>
                                  </p:childTnLst>
                                </p:cTn>
                              </p:par>
                            </p:childTnLst>
                          </p:cTn>
                        </p:par>
                        <p:par>
                          <p:cTn id="116" fill="hold">
                            <p:stCondLst>
                              <p:cond delay="14000"/>
                            </p:stCondLst>
                            <p:childTnLst>
                              <p:par>
                                <p:cTn id="117" presetID="22" presetClass="entr" presetSubtype="8" fill="hold" grpId="0" nodeType="afterEffect">
                                  <p:stCondLst>
                                    <p:cond delay="0"/>
                                  </p:stCondLst>
                                  <p:childTnLst>
                                    <p:set>
                                      <p:cBhvr>
                                        <p:cTn id="118" dur="1" fill="hold">
                                          <p:stCondLst>
                                            <p:cond delay="0"/>
                                          </p:stCondLst>
                                        </p:cTn>
                                        <p:tgtEl>
                                          <p:spTgt spid="4">
                                            <p:graphicEl>
                                              <a:dgm id="{7492EA5C-D017-4A04-B986-BEED6F74EDB3}"/>
                                            </p:graphicEl>
                                          </p:spTgt>
                                        </p:tgtEl>
                                        <p:attrNameLst>
                                          <p:attrName>style.visibility</p:attrName>
                                        </p:attrNameLst>
                                      </p:cBhvr>
                                      <p:to>
                                        <p:strVal val="visible"/>
                                      </p:to>
                                    </p:set>
                                    <p:animEffect transition="in" filter="wipe(left)">
                                      <p:cBhvr>
                                        <p:cTn id="119" dur="500"/>
                                        <p:tgtEl>
                                          <p:spTgt spid="4">
                                            <p:graphicEl>
                                              <a:dgm id="{7492EA5C-D017-4A04-B986-BEED6F74EDB3}"/>
                                            </p:graphicEl>
                                          </p:spTgt>
                                        </p:tgtEl>
                                      </p:cBhvr>
                                    </p:animEffect>
                                  </p:childTnLst>
                                </p:cTn>
                              </p:par>
                            </p:childTnLst>
                          </p:cTn>
                        </p:par>
                        <p:par>
                          <p:cTn id="120" fill="hold">
                            <p:stCondLst>
                              <p:cond delay="14500"/>
                            </p:stCondLst>
                            <p:childTnLst>
                              <p:par>
                                <p:cTn id="121" presetID="22" presetClass="entr" presetSubtype="8" fill="hold" grpId="0" nodeType="afterEffect">
                                  <p:stCondLst>
                                    <p:cond delay="0"/>
                                  </p:stCondLst>
                                  <p:childTnLst>
                                    <p:set>
                                      <p:cBhvr>
                                        <p:cTn id="122" dur="1" fill="hold">
                                          <p:stCondLst>
                                            <p:cond delay="0"/>
                                          </p:stCondLst>
                                        </p:cTn>
                                        <p:tgtEl>
                                          <p:spTgt spid="4">
                                            <p:graphicEl>
                                              <a:dgm id="{D3B7EF07-BF79-40B2-BDDA-81F48C6C7539}"/>
                                            </p:graphicEl>
                                          </p:spTgt>
                                        </p:tgtEl>
                                        <p:attrNameLst>
                                          <p:attrName>style.visibility</p:attrName>
                                        </p:attrNameLst>
                                      </p:cBhvr>
                                      <p:to>
                                        <p:strVal val="visible"/>
                                      </p:to>
                                    </p:set>
                                    <p:animEffect transition="in" filter="wipe(left)">
                                      <p:cBhvr>
                                        <p:cTn id="123" dur="500"/>
                                        <p:tgtEl>
                                          <p:spTgt spid="4">
                                            <p:graphicEl>
                                              <a:dgm id="{D3B7EF07-BF79-40B2-BDDA-81F48C6C7539}"/>
                                            </p:graphicEl>
                                          </p:spTgt>
                                        </p:tgtEl>
                                      </p:cBhvr>
                                    </p:animEffect>
                                  </p:childTnLst>
                                </p:cTn>
                              </p:par>
                            </p:childTnLst>
                          </p:cTn>
                        </p:par>
                        <p:par>
                          <p:cTn id="124" fill="hold">
                            <p:stCondLst>
                              <p:cond delay="15000"/>
                            </p:stCondLst>
                            <p:childTnLst>
                              <p:par>
                                <p:cTn id="125" presetID="22" presetClass="entr" presetSubtype="8" fill="hold" grpId="0" nodeType="afterEffect">
                                  <p:stCondLst>
                                    <p:cond delay="0"/>
                                  </p:stCondLst>
                                  <p:childTnLst>
                                    <p:set>
                                      <p:cBhvr>
                                        <p:cTn id="126" dur="1" fill="hold">
                                          <p:stCondLst>
                                            <p:cond delay="0"/>
                                          </p:stCondLst>
                                        </p:cTn>
                                        <p:tgtEl>
                                          <p:spTgt spid="4">
                                            <p:graphicEl>
                                              <a:dgm id="{EAE4CC69-05C4-4C4D-A3AD-C0ED75D4D34C}"/>
                                            </p:graphicEl>
                                          </p:spTgt>
                                        </p:tgtEl>
                                        <p:attrNameLst>
                                          <p:attrName>style.visibility</p:attrName>
                                        </p:attrNameLst>
                                      </p:cBhvr>
                                      <p:to>
                                        <p:strVal val="visible"/>
                                      </p:to>
                                    </p:set>
                                    <p:animEffect transition="in" filter="wipe(left)">
                                      <p:cBhvr>
                                        <p:cTn id="127" dur="500"/>
                                        <p:tgtEl>
                                          <p:spTgt spid="4">
                                            <p:graphicEl>
                                              <a:dgm id="{EAE4CC69-05C4-4C4D-A3AD-C0ED75D4D34C}"/>
                                            </p:graphicEl>
                                          </p:spTgt>
                                        </p:tgtEl>
                                      </p:cBhvr>
                                    </p:animEffect>
                                  </p:childTnLst>
                                </p:cTn>
                              </p:par>
                            </p:childTnLst>
                          </p:cTn>
                        </p:par>
                        <p:par>
                          <p:cTn id="128" fill="hold">
                            <p:stCondLst>
                              <p:cond delay="15500"/>
                            </p:stCondLst>
                            <p:childTnLst>
                              <p:par>
                                <p:cTn id="129" presetID="22" presetClass="entr" presetSubtype="8" fill="hold" grpId="0" nodeType="afterEffect">
                                  <p:stCondLst>
                                    <p:cond delay="0"/>
                                  </p:stCondLst>
                                  <p:childTnLst>
                                    <p:set>
                                      <p:cBhvr>
                                        <p:cTn id="130" dur="1" fill="hold">
                                          <p:stCondLst>
                                            <p:cond delay="0"/>
                                          </p:stCondLst>
                                        </p:cTn>
                                        <p:tgtEl>
                                          <p:spTgt spid="4">
                                            <p:graphicEl>
                                              <a:dgm id="{FF034EF2-6711-4A41-B6A1-D02714F5CBA9}"/>
                                            </p:graphicEl>
                                          </p:spTgt>
                                        </p:tgtEl>
                                        <p:attrNameLst>
                                          <p:attrName>style.visibility</p:attrName>
                                        </p:attrNameLst>
                                      </p:cBhvr>
                                      <p:to>
                                        <p:strVal val="visible"/>
                                      </p:to>
                                    </p:set>
                                    <p:animEffect transition="in" filter="wipe(left)">
                                      <p:cBhvr>
                                        <p:cTn id="131" dur="500"/>
                                        <p:tgtEl>
                                          <p:spTgt spid="4">
                                            <p:graphicEl>
                                              <a:dgm id="{FF034EF2-6711-4A41-B6A1-D02714F5CBA9}"/>
                                            </p:graphicEl>
                                          </p:spTgt>
                                        </p:tgtEl>
                                      </p:cBhvr>
                                    </p:animEffect>
                                  </p:childTnLst>
                                </p:cTn>
                              </p:par>
                            </p:childTnLst>
                          </p:cTn>
                        </p:par>
                        <p:par>
                          <p:cTn id="132" fill="hold">
                            <p:stCondLst>
                              <p:cond delay="16000"/>
                            </p:stCondLst>
                            <p:childTnLst>
                              <p:par>
                                <p:cTn id="133" presetID="22" presetClass="entr" presetSubtype="8" fill="hold" grpId="0" nodeType="afterEffect">
                                  <p:stCondLst>
                                    <p:cond delay="0"/>
                                  </p:stCondLst>
                                  <p:childTnLst>
                                    <p:set>
                                      <p:cBhvr>
                                        <p:cTn id="134" dur="1" fill="hold">
                                          <p:stCondLst>
                                            <p:cond delay="0"/>
                                          </p:stCondLst>
                                        </p:cTn>
                                        <p:tgtEl>
                                          <p:spTgt spid="4">
                                            <p:graphicEl>
                                              <a:dgm id="{A2E5B889-C972-488B-89DA-06A8E3A3C6F0}"/>
                                            </p:graphicEl>
                                          </p:spTgt>
                                        </p:tgtEl>
                                        <p:attrNameLst>
                                          <p:attrName>style.visibility</p:attrName>
                                        </p:attrNameLst>
                                      </p:cBhvr>
                                      <p:to>
                                        <p:strVal val="visible"/>
                                      </p:to>
                                    </p:set>
                                    <p:animEffect transition="in" filter="wipe(left)">
                                      <p:cBhvr>
                                        <p:cTn id="135" dur="500"/>
                                        <p:tgtEl>
                                          <p:spTgt spid="4">
                                            <p:graphicEl>
                                              <a:dgm id="{A2E5B889-C972-488B-89DA-06A8E3A3C6F0}"/>
                                            </p:graphicEl>
                                          </p:spTgt>
                                        </p:tgtEl>
                                      </p:cBhvr>
                                    </p:animEffect>
                                  </p:childTnLst>
                                </p:cTn>
                              </p:par>
                            </p:childTnLst>
                          </p:cTn>
                        </p:par>
                        <p:par>
                          <p:cTn id="136" fill="hold">
                            <p:stCondLst>
                              <p:cond delay="16500"/>
                            </p:stCondLst>
                            <p:childTnLst>
                              <p:par>
                                <p:cTn id="137" presetID="22" presetClass="entr" presetSubtype="8" fill="hold" grpId="0" nodeType="afterEffect">
                                  <p:stCondLst>
                                    <p:cond delay="0"/>
                                  </p:stCondLst>
                                  <p:childTnLst>
                                    <p:set>
                                      <p:cBhvr>
                                        <p:cTn id="138" dur="1" fill="hold">
                                          <p:stCondLst>
                                            <p:cond delay="0"/>
                                          </p:stCondLst>
                                        </p:cTn>
                                        <p:tgtEl>
                                          <p:spTgt spid="4">
                                            <p:graphicEl>
                                              <a:dgm id="{BDC66464-DB90-4BC1-84BC-BCC0D1508115}"/>
                                            </p:graphicEl>
                                          </p:spTgt>
                                        </p:tgtEl>
                                        <p:attrNameLst>
                                          <p:attrName>style.visibility</p:attrName>
                                        </p:attrNameLst>
                                      </p:cBhvr>
                                      <p:to>
                                        <p:strVal val="visible"/>
                                      </p:to>
                                    </p:set>
                                    <p:animEffect transition="in" filter="wipe(left)">
                                      <p:cBhvr>
                                        <p:cTn id="139" dur="500"/>
                                        <p:tgtEl>
                                          <p:spTgt spid="4">
                                            <p:graphicEl>
                                              <a:dgm id="{BDC66464-DB90-4BC1-84BC-BCC0D1508115}"/>
                                            </p:graphicEl>
                                          </p:spTgt>
                                        </p:tgtEl>
                                      </p:cBhvr>
                                    </p:animEffect>
                                  </p:childTnLst>
                                </p:cTn>
                              </p:par>
                            </p:childTnLst>
                          </p:cTn>
                        </p:par>
                        <p:par>
                          <p:cTn id="140" fill="hold">
                            <p:stCondLst>
                              <p:cond delay="17000"/>
                            </p:stCondLst>
                            <p:childTnLst>
                              <p:par>
                                <p:cTn id="141" presetID="22" presetClass="entr" presetSubtype="8" fill="hold" grpId="0" nodeType="afterEffect">
                                  <p:stCondLst>
                                    <p:cond delay="0"/>
                                  </p:stCondLst>
                                  <p:childTnLst>
                                    <p:set>
                                      <p:cBhvr>
                                        <p:cTn id="142" dur="1" fill="hold">
                                          <p:stCondLst>
                                            <p:cond delay="0"/>
                                          </p:stCondLst>
                                        </p:cTn>
                                        <p:tgtEl>
                                          <p:spTgt spid="4">
                                            <p:graphicEl>
                                              <a:dgm id="{C14383E5-BC28-4018-A97B-FB869E149A8C}"/>
                                            </p:graphicEl>
                                          </p:spTgt>
                                        </p:tgtEl>
                                        <p:attrNameLst>
                                          <p:attrName>style.visibility</p:attrName>
                                        </p:attrNameLst>
                                      </p:cBhvr>
                                      <p:to>
                                        <p:strVal val="visible"/>
                                      </p:to>
                                    </p:set>
                                    <p:animEffect transition="in" filter="wipe(left)">
                                      <p:cBhvr>
                                        <p:cTn id="143" dur="500"/>
                                        <p:tgtEl>
                                          <p:spTgt spid="4">
                                            <p:graphicEl>
                                              <a:dgm id="{C14383E5-BC28-4018-A97B-FB869E149A8C}"/>
                                            </p:graphicEl>
                                          </p:spTgt>
                                        </p:tgtEl>
                                      </p:cBhvr>
                                    </p:animEffect>
                                  </p:childTnLst>
                                </p:cTn>
                              </p:par>
                            </p:childTnLst>
                          </p:cTn>
                        </p:par>
                        <p:par>
                          <p:cTn id="144" fill="hold">
                            <p:stCondLst>
                              <p:cond delay="17500"/>
                            </p:stCondLst>
                            <p:childTnLst>
                              <p:par>
                                <p:cTn id="145" presetID="22" presetClass="entr" presetSubtype="8" fill="hold" grpId="0" nodeType="afterEffect">
                                  <p:stCondLst>
                                    <p:cond delay="0"/>
                                  </p:stCondLst>
                                  <p:childTnLst>
                                    <p:set>
                                      <p:cBhvr>
                                        <p:cTn id="146" dur="1" fill="hold">
                                          <p:stCondLst>
                                            <p:cond delay="0"/>
                                          </p:stCondLst>
                                        </p:cTn>
                                        <p:tgtEl>
                                          <p:spTgt spid="4">
                                            <p:graphicEl>
                                              <a:dgm id="{9D818D2F-1568-465D-ADD2-D4E38619D311}"/>
                                            </p:graphicEl>
                                          </p:spTgt>
                                        </p:tgtEl>
                                        <p:attrNameLst>
                                          <p:attrName>style.visibility</p:attrName>
                                        </p:attrNameLst>
                                      </p:cBhvr>
                                      <p:to>
                                        <p:strVal val="visible"/>
                                      </p:to>
                                    </p:set>
                                    <p:animEffect transition="in" filter="wipe(left)">
                                      <p:cBhvr>
                                        <p:cTn id="147" dur="500"/>
                                        <p:tgtEl>
                                          <p:spTgt spid="4">
                                            <p:graphicEl>
                                              <a:dgm id="{9D818D2F-1568-465D-ADD2-D4E38619D311}"/>
                                            </p:graphicEl>
                                          </p:spTgt>
                                        </p:tgtEl>
                                      </p:cBhvr>
                                    </p:animEffect>
                                  </p:childTnLst>
                                </p:cTn>
                              </p:par>
                            </p:childTnLst>
                          </p:cTn>
                        </p:par>
                        <p:par>
                          <p:cTn id="148" fill="hold">
                            <p:stCondLst>
                              <p:cond delay="18000"/>
                            </p:stCondLst>
                            <p:childTnLst>
                              <p:par>
                                <p:cTn id="149" presetID="22" presetClass="entr" presetSubtype="8" fill="hold" grpId="0" nodeType="afterEffect">
                                  <p:stCondLst>
                                    <p:cond delay="0"/>
                                  </p:stCondLst>
                                  <p:childTnLst>
                                    <p:set>
                                      <p:cBhvr>
                                        <p:cTn id="150" dur="1" fill="hold">
                                          <p:stCondLst>
                                            <p:cond delay="0"/>
                                          </p:stCondLst>
                                        </p:cTn>
                                        <p:tgtEl>
                                          <p:spTgt spid="4">
                                            <p:graphicEl>
                                              <a:dgm id="{B1998835-DFE7-4B86-8297-BD65FA9DB2B3}"/>
                                            </p:graphicEl>
                                          </p:spTgt>
                                        </p:tgtEl>
                                        <p:attrNameLst>
                                          <p:attrName>style.visibility</p:attrName>
                                        </p:attrNameLst>
                                      </p:cBhvr>
                                      <p:to>
                                        <p:strVal val="visible"/>
                                      </p:to>
                                    </p:set>
                                    <p:animEffect transition="in" filter="wipe(left)">
                                      <p:cBhvr>
                                        <p:cTn id="151" dur="500"/>
                                        <p:tgtEl>
                                          <p:spTgt spid="4">
                                            <p:graphicEl>
                                              <a:dgm id="{B1998835-DFE7-4B86-8297-BD65FA9DB2B3}"/>
                                            </p:graphicEl>
                                          </p:spTgt>
                                        </p:tgtEl>
                                      </p:cBhvr>
                                    </p:animEffect>
                                  </p:childTnLst>
                                </p:cTn>
                              </p:par>
                            </p:childTnLst>
                          </p:cTn>
                        </p:par>
                        <p:par>
                          <p:cTn id="152" fill="hold">
                            <p:stCondLst>
                              <p:cond delay="18500"/>
                            </p:stCondLst>
                            <p:childTnLst>
                              <p:par>
                                <p:cTn id="153" presetID="22" presetClass="entr" presetSubtype="8" fill="hold" grpId="0" nodeType="afterEffect">
                                  <p:stCondLst>
                                    <p:cond delay="0"/>
                                  </p:stCondLst>
                                  <p:childTnLst>
                                    <p:set>
                                      <p:cBhvr>
                                        <p:cTn id="154" dur="1" fill="hold">
                                          <p:stCondLst>
                                            <p:cond delay="0"/>
                                          </p:stCondLst>
                                        </p:cTn>
                                        <p:tgtEl>
                                          <p:spTgt spid="4">
                                            <p:graphicEl>
                                              <a:dgm id="{9255442C-E799-4206-9A7A-1280470EDF72}"/>
                                            </p:graphicEl>
                                          </p:spTgt>
                                        </p:tgtEl>
                                        <p:attrNameLst>
                                          <p:attrName>style.visibility</p:attrName>
                                        </p:attrNameLst>
                                      </p:cBhvr>
                                      <p:to>
                                        <p:strVal val="visible"/>
                                      </p:to>
                                    </p:set>
                                    <p:animEffect transition="in" filter="wipe(left)">
                                      <p:cBhvr>
                                        <p:cTn id="155" dur="500"/>
                                        <p:tgtEl>
                                          <p:spTgt spid="4">
                                            <p:graphicEl>
                                              <a:dgm id="{9255442C-E799-4206-9A7A-1280470EDF72}"/>
                                            </p:graphicEl>
                                          </p:spTgt>
                                        </p:tgtEl>
                                      </p:cBhvr>
                                    </p:animEffect>
                                  </p:childTnLst>
                                </p:cTn>
                              </p:par>
                            </p:childTnLst>
                          </p:cTn>
                        </p:par>
                        <p:par>
                          <p:cTn id="156" fill="hold">
                            <p:stCondLst>
                              <p:cond delay="19000"/>
                            </p:stCondLst>
                            <p:childTnLst>
                              <p:par>
                                <p:cTn id="157" presetID="22" presetClass="entr" presetSubtype="8" fill="hold" grpId="0" nodeType="afterEffect">
                                  <p:stCondLst>
                                    <p:cond delay="0"/>
                                  </p:stCondLst>
                                  <p:childTnLst>
                                    <p:set>
                                      <p:cBhvr>
                                        <p:cTn id="158" dur="1" fill="hold">
                                          <p:stCondLst>
                                            <p:cond delay="0"/>
                                          </p:stCondLst>
                                        </p:cTn>
                                        <p:tgtEl>
                                          <p:spTgt spid="4">
                                            <p:graphicEl>
                                              <a:dgm id="{D6B3CE7D-CCF6-41C3-BCF1-E23FD6A3536B}"/>
                                            </p:graphicEl>
                                          </p:spTgt>
                                        </p:tgtEl>
                                        <p:attrNameLst>
                                          <p:attrName>style.visibility</p:attrName>
                                        </p:attrNameLst>
                                      </p:cBhvr>
                                      <p:to>
                                        <p:strVal val="visible"/>
                                      </p:to>
                                    </p:set>
                                    <p:animEffect transition="in" filter="wipe(left)">
                                      <p:cBhvr>
                                        <p:cTn id="159" dur="500"/>
                                        <p:tgtEl>
                                          <p:spTgt spid="4">
                                            <p:graphicEl>
                                              <a:dgm id="{D6B3CE7D-CCF6-41C3-BCF1-E23FD6A3536B}"/>
                                            </p:graphicEl>
                                          </p:spTgt>
                                        </p:tgtEl>
                                      </p:cBhvr>
                                    </p:animEffect>
                                  </p:childTnLst>
                                </p:cTn>
                              </p:par>
                            </p:childTnLst>
                          </p:cTn>
                        </p:par>
                        <p:par>
                          <p:cTn id="160" fill="hold">
                            <p:stCondLst>
                              <p:cond delay="19500"/>
                            </p:stCondLst>
                            <p:childTnLst>
                              <p:par>
                                <p:cTn id="161" presetID="22" presetClass="entr" presetSubtype="8" fill="hold" grpId="0" nodeType="afterEffect">
                                  <p:stCondLst>
                                    <p:cond delay="0"/>
                                  </p:stCondLst>
                                  <p:childTnLst>
                                    <p:set>
                                      <p:cBhvr>
                                        <p:cTn id="162" dur="1" fill="hold">
                                          <p:stCondLst>
                                            <p:cond delay="0"/>
                                          </p:stCondLst>
                                        </p:cTn>
                                        <p:tgtEl>
                                          <p:spTgt spid="4">
                                            <p:graphicEl>
                                              <a:dgm id="{CCD43BFD-4298-4514-9FD4-11C423E9B8A7}"/>
                                            </p:graphicEl>
                                          </p:spTgt>
                                        </p:tgtEl>
                                        <p:attrNameLst>
                                          <p:attrName>style.visibility</p:attrName>
                                        </p:attrNameLst>
                                      </p:cBhvr>
                                      <p:to>
                                        <p:strVal val="visible"/>
                                      </p:to>
                                    </p:set>
                                    <p:animEffect transition="in" filter="wipe(left)">
                                      <p:cBhvr>
                                        <p:cTn id="163" dur="500"/>
                                        <p:tgtEl>
                                          <p:spTgt spid="4">
                                            <p:graphicEl>
                                              <a:dgm id="{CCD43BFD-4298-4514-9FD4-11C423E9B8A7}"/>
                                            </p:graphicEl>
                                          </p:spTgt>
                                        </p:tgtEl>
                                      </p:cBhvr>
                                    </p:animEffect>
                                  </p:childTnLst>
                                </p:cTn>
                              </p:par>
                            </p:childTnLst>
                          </p:cTn>
                        </p:par>
                        <p:par>
                          <p:cTn id="164" fill="hold">
                            <p:stCondLst>
                              <p:cond delay="20000"/>
                            </p:stCondLst>
                            <p:childTnLst>
                              <p:par>
                                <p:cTn id="165" presetID="22" presetClass="entr" presetSubtype="8" fill="hold" grpId="0" nodeType="afterEffect">
                                  <p:stCondLst>
                                    <p:cond delay="0"/>
                                  </p:stCondLst>
                                  <p:childTnLst>
                                    <p:set>
                                      <p:cBhvr>
                                        <p:cTn id="166" dur="1" fill="hold">
                                          <p:stCondLst>
                                            <p:cond delay="0"/>
                                          </p:stCondLst>
                                        </p:cTn>
                                        <p:tgtEl>
                                          <p:spTgt spid="4">
                                            <p:graphicEl>
                                              <a:dgm id="{9D4A145A-8087-49BE-AAEC-D2CA13B6C467}"/>
                                            </p:graphicEl>
                                          </p:spTgt>
                                        </p:tgtEl>
                                        <p:attrNameLst>
                                          <p:attrName>style.visibility</p:attrName>
                                        </p:attrNameLst>
                                      </p:cBhvr>
                                      <p:to>
                                        <p:strVal val="visible"/>
                                      </p:to>
                                    </p:set>
                                    <p:animEffect transition="in" filter="wipe(left)">
                                      <p:cBhvr>
                                        <p:cTn id="167" dur="500"/>
                                        <p:tgtEl>
                                          <p:spTgt spid="4">
                                            <p:graphicEl>
                                              <a:dgm id="{9D4A145A-8087-49BE-AAEC-D2CA13B6C467}"/>
                                            </p:graphicEl>
                                          </p:spTgt>
                                        </p:tgtEl>
                                      </p:cBhvr>
                                    </p:animEffect>
                                  </p:childTnLst>
                                </p:cTn>
                              </p:par>
                            </p:childTnLst>
                          </p:cTn>
                        </p:par>
                        <p:par>
                          <p:cTn id="168" fill="hold">
                            <p:stCondLst>
                              <p:cond delay="20500"/>
                            </p:stCondLst>
                            <p:childTnLst>
                              <p:par>
                                <p:cTn id="169" presetID="22" presetClass="entr" presetSubtype="8" fill="hold" grpId="0" nodeType="afterEffect">
                                  <p:stCondLst>
                                    <p:cond delay="0"/>
                                  </p:stCondLst>
                                  <p:childTnLst>
                                    <p:set>
                                      <p:cBhvr>
                                        <p:cTn id="170" dur="1" fill="hold">
                                          <p:stCondLst>
                                            <p:cond delay="0"/>
                                          </p:stCondLst>
                                        </p:cTn>
                                        <p:tgtEl>
                                          <p:spTgt spid="4">
                                            <p:graphicEl>
                                              <a:dgm id="{00956710-4DD7-4BAD-8DD4-EB6F2FF91E20}"/>
                                            </p:graphicEl>
                                          </p:spTgt>
                                        </p:tgtEl>
                                        <p:attrNameLst>
                                          <p:attrName>style.visibility</p:attrName>
                                        </p:attrNameLst>
                                      </p:cBhvr>
                                      <p:to>
                                        <p:strVal val="visible"/>
                                      </p:to>
                                    </p:set>
                                    <p:animEffect transition="in" filter="wipe(left)">
                                      <p:cBhvr>
                                        <p:cTn id="171" dur="500"/>
                                        <p:tgtEl>
                                          <p:spTgt spid="4">
                                            <p:graphicEl>
                                              <a:dgm id="{00956710-4DD7-4BAD-8DD4-EB6F2FF91E20}"/>
                                            </p:graphicEl>
                                          </p:spTgt>
                                        </p:tgtEl>
                                      </p:cBhvr>
                                    </p:animEffect>
                                  </p:childTnLst>
                                </p:cTn>
                              </p:par>
                            </p:childTnLst>
                          </p:cTn>
                        </p:par>
                        <p:par>
                          <p:cTn id="172" fill="hold">
                            <p:stCondLst>
                              <p:cond delay="21000"/>
                            </p:stCondLst>
                            <p:childTnLst>
                              <p:par>
                                <p:cTn id="173" presetID="22" presetClass="entr" presetSubtype="8" fill="hold" grpId="0" nodeType="afterEffect">
                                  <p:stCondLst>
                                    <p:cond delay="0"/>
                                  </p:stCondLst>
                                  <p:childTnLst>
                                    <p:set>
                                      <p:cBhvr>
                                        <p:cTn id="174" dur="1" fill="hold">
                                          <p:stCondLst>
                                            <p:cond delay="0"/>
                                          </p:stCondLst>
                                        </p:cTn>
                                        <p:tgtEl>
                                          <p:spTgt spid="4">
                                            <p:graphicEl>
                                              <a:dgm id="{44B51EB3-4E20-4CC9-9522-36952A0C167F}"/>
                                            </p:graphicEl>
                                          </p:spTgt>
                                        </p:tgtEl>
                                        <p:attrNameLst>
                                          <p:attrName>style.visibility</p:attrName>
                                        </p:attrNameLst>
                                      </p:cBhvr>
                                      <p:to>
                                        <p:strVal val="visible"/>
                                      </p:to>
                                    </p:set>
                                    <p:animEffect transition="in" filter="wipe(left)">
                                      <p:cBhvr>
                                        <p:cTn id="175" dur="500"/>
                                        <p:tgtEl>
                                          <p:spTgt spid="4">
                                            <p:graphicEl>
                                              <a:dgm id="{44B51EB3-4E20-4CC9-9522-36952A0C16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8F8F8"/>
      </a:lt2>
      <a:accent1>
        <a:srgbClr val="000000"/>
      </a:accent1>
      <a:accent2>
        <a:srgbClr val="FFFFFF"/>
      </a:accent2>
      <a:accent3>
        <a:srgbClr val="FF0000"/>
      </a:accent3>
      <a:accent4>
        <a:srgbClr val="FFFF00"/>
      </a:accent4>
      <a:accent5>
        <a:srgbClr val="FFC000"/>
      </a:accent5>
      <a:accent6>
        <a:srgbClr val="00B050"/>
      </a:accent6>
      <a:hlink>
        <a:srgbClr val="002060"/>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art">
  <a:themeElements>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rt">
  <a:themeElements>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nish">
  <a:themeElements>
    <a:clrScheme name="Fin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n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n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n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n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n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n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n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n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n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n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n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onte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23621</TotalTime>
  <Words>3479</Words>
  <Application>Microsoft Office PowerPoint</Application>
  <PresentationFormat>On-screen Show (4:3)</PresentationFormat>
  <Paragraphs>257</Paragraphs>
  <Slides>91</Slides>
  <Notes>21</Notes>
  <HiddenSlides>0</HiddenSlides>
  <MMClips>1</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91</vt:i4>
      </vt:variant>
    </vt:vector>
  </HeadingPairs>
  <TitlesOfParts>
    <vt:vector size="119" baseType="lpstr">
      <vt:lpstr>Arial</vt:lpstr>
      <vt:lpstr>Times New Roman</vt:lpstr>
      <vt:lpstr>Verdana</vt:lpstr>
      <vt:lpstr>Candara</vt:lpstr>
      <vt:lpstr>vin's dojo</vt:lpstr>
      <vt:lpstr>ヒラギノ角ゴ ProN W3</vt:lpstr>
      <vt:lpstr>Calibri</vt:lpstr>
      <vt:lpstr>Caslon Antique</vt:lpstr>
      <vt:lpstr>calame</vt:lpstr>
      <vt:lpstr>Cooper Black</vt:lpstr>
      <vt:lpstr>Mixed up</vt:lpstr>
      <vt:lpstr>Rockwell Light</vt:lpstr>
      <vt:lpstr>Northern Territories</vt:lpstr>
      <vt:lpstr>Agency FB</vt:lpstr>
      <vt:lpstr>Wingdings</vt:lpstr>
      <vt:lpstr>DeadPostMan</vt:lpstr>
      <vt:lpstr>Earth's Mightiest</vt:lpstr>
      <vt:lpstr>Corbel</vt:lpstr>
      <vt:lpstr>Perpetua</vt:lpstr>
      <vt:lpstr>Office Theme</vt:lpstr>
      <vt:lpstr>1_Start</vt:lpstr>
      <vt:lpstr>Start</vt:lpstr>
      <vt:lpstr>Content</vt:lpstr>
      <vt:lpstr>1_Content</vt:lpstr>
      <vt:lpstr>2_Content</vt:lpstr>
      <vt:lpstr>3_Content</vt:lpstr>
      <vt:lpstr>Finish</vt:lpstr>
      <vt:lpstr>4_Content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Review</vt:lpstr>
    </vt:vector>
  </TitlesOfParts>
  <Company>Johncon City Central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JC User</dc:creator>
  <cp:lastModifiedBy>Alison Mc Lin</cp:lastModifiedBy>
  <cp:revision>1343</cp:revision>
  <dcterms:created xsi:type="dcterms:W3CDTF">2011-02-10T13:56:52Z</dcterms:created>
  <dcterms:modified xsi:type="dcterms:W3CDTF">2018-09-14T18:36:31Z</dcterms:modified>
</cp:coreProperties>
</file>