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4" r:id="rId2"/>
  </p:sldMasterIdLst>
  <p:notesMasterIdLst>
    <p:notesMasterId r:id="rId52"/>
  </p:notesMasterIdLst>
  <p:sldIdLst>
    <p:sldId id="1613" r:id="rId3"/>
    <p:sldId id="1054" r:id="rId4"/>
    <p:sldId id="1603" r:id="rId5"/>
    <p:sldId id="1464" r:id="rId6"/>
    <p:sldId id="1465" r:id="rId7"/>
    <p:sldId id="1080" r:id="rId8"/>
    <p:sldId id="1081" r:id="rId9"/>
    <p:sldId id="1082" r:id="rId10"/>
    <p:sldId id="1083" r:id="rId11"/>
    <p:sldId id="1084" r:id="rId12"/>
    <p:sldId id="1085" r:id="rId13"/>
    <p:sldId id="1086" r:id="rId14"/>
    <p:sldId id="1105" r:id="rId15"/>
    <p:sldId id="1093" r:id="rId16"/>
    <p:sldId id="1097" r:id="rId17"/>
    <p:sldId id="1110" r:id="rId18"/>
    <p:sldId id="1109" r:id="rId19"/>
    <p:sldId id="1100" r:id="rId20"/>
    <p:sldId id="1102" r:id="rId21"/>
    <p:sldId id="1104" r:id="rId22"/>
    <p:sldId id="1111" r:id="rId23"/>
    <p:sldId id="1122" r:id="rId24"/>
    <p:sldId id="1114" r:id="rId25"/>
    <p:sldId id="1116" r:id="rId26"/>
    <p:sldId id="1115" r:id="rId27"/>
    <p:sldId id="1117" r:id="rId28"/>
    <p:sldId id="1118" r:id="rId29"/>
    <p:sldId id="1119" r:id="rId30"/>
    <p:sldId id="1120" r:id="rId31"/>
    <p:sldId id="1121" r:id="rId32"/>
    <p:sldId id="1123" r:id="rId33"/>
    <p:sldId id="1124" r:id="rId34"/>
    <p:sldId id="1125" r:id="rId35"/>
    <p:sldId id="1126" r:id="rId36"/>
    <p:sldId id="1127" r:id="rId37"/>
    <p:sldId id="1128" r:id="rId38"/>
    <p:sldId id="1129" r:id="rId39"/>
    <p:sldId id="1130" r:id="rId40"/>
    <p:sldId id="1131" r:id="rId41"/>
    <p:sldId id="1132" r:id="rId42"/>
    <p:sldId id="1133" r:id="rId43"/>
    <p:sldId id="1135" r:id="rId44"/>
    <p:sldId id="1136" r:id="rId45"/>
    <p:sldId id="1137" r:id="rId46"/>
    <p:sldId id="1138" r:id="rId47"/>
    <p:sldId id="1466" r:id="rId48"/>
    <p:sldId id="1139" r:id="rId49"/>
    <p:sldId id="1140" r:id="rId50"/>
    <p:sldId id="1141" r:id="rId51"/>
  </p:sldIdLst>
  <p:sldSz cx="9144000" cy="6858000" type="screen4x3"/>
  <p:notesSz cx="6858000" cy="9144000"/>
  <p:embeddedFontLst>
    <p:embeddedFont>
      <p:font typeface="Beyond Wonderland" panose="020B0604020202020204" charset="0"/>
      <p:regular r:id="rId53"/>
    </p:embeddedFont>
    <p:embeddedFont>
      <p:font typeface="Calibri" panose="020F0502020204030204" pitchFamily="34" charset="0"/>
      <p:regular r:id="rId54"/>
      <p:bold r:id="rId55"/>
      <p:italic r:id="rId56"/>
      <p:boldItalic r:id="rId57"/>
    </p:embeddedFont>
    <p:embeddedFont>
      <p:font typeface="Northern Territories" panose="020B0604020202020204" charset="0"/>
      <p:regular r:id="rId58"/>
    </p:embeddedFont>
    <p:embeddedFont>
      <p:font typeface="Corbel" panose="020B0503020204020204" pitchFamily="34" charset="0"/>
      <p:regular r:id="rId59"/>
      <p:bold r:id="rId60"/>
      <p:italic r:id="rId61"/>
      <p:boldItalic r:id="rId62"/>
    </p:embeddedFont>
    <p:embeddedFont>
      <p:font typeface="Shermlock" panose="020B0604020202020204"/>
      <p:regular r:id="rId63"/>
    </p:embeddedFont>
    <p:embeddedFont>
      <p:font typeface="calame" panose="020B0604020202020204" charset="0"/>
      <p:regular r:id="rId64"/>
    </p:embeddedFont>
    <p:embeddedFont>
      <p:font typeface="Earth's Mightiest" panose="020B0604020202020204"/>
      <p:regular r:id="rId65"/>
    </p:embeddedFont>
    <p:embeddedFont>
      <p:font typeface="Agency FB" panose="00010606040000040003" pitchFamily="2" charset="0"/>
      <p:regular r:id="rId66"/>
      <p:bold r:id="rId67"/>
    </p:embeddedFont>
    <p:embeddedFont>
      <p:font typeface="Mixed up" panose="020B0604020202020204" charset="0"/>
      <p:regular r:id="rId68"/>
    </p:embeddedFont>
    <p:embeddedFont>
      <p:font typeface="Joint by PizzaDude" panose="020B0604020202020204" charset="0"/>
      <p:regular r:id="rId69"/>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003300"/>
    <a:srgbClr val="000000"/>
    <a:srgbClr val="B08600"/>
    <a:srgbClr val="FFC000"/>
    <a:srgbClr val="336600"/>
    <a:srgbClr val="FFCC99"/>
    <a:srgbClr val="339933"/>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92" autoAdjust="0"/>
    <p:restoredTop sz="98401" autoAdjust="0"/>
  </p:normalViewPr>
  <p:slideViewPr>
    <p:cSldViewPr>
      <p:cViewPr varScale="1">
        <p:scale>
          <a:sx n="109" d="100"/>
          <a:sy n="109" d="100"/>
        </p:scale>
        <p:origin x="-600"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pPr>
              <a:defRPr/>
            </a:pPr>
            <a:fld id="{CD5943E9-C717-4FA7-8D17-363E76639B40}" type="datetimeFigureOut">
              <a:rPr lang="en-US"/>
              <a:pPr>
                <a:defRPr/>
              </a:pPr>
              <a:t>9/18/2018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pPr>
              <a:defRPr/>
            </a:pPr>
            <a:fld id="{E31686FB-514E-4E3C-A782-5180C060D4E7}" type="slidenum">
              <a:rPr lang="en-US"/>
              <a:pPr>
                <a:defRPr/>
              </a:pPr>
              <a:t>‹#›</a:t>
            </a:fld>
            <a:endParaRPr lang="en-US"/>
          </a:p>
        </p:txBody>
      </p:sp>
    </p:spTree>
    <p:extLst>
      <p:ext uri="{BB962C8B-B14F-4D97-AF65-F5344CB8AC3E}">
        <p14:creationId xmlns:p14="http://schemas.microsoft.com/office/powerpoint/2010/main" val="11822447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6CAB85-808D-486E-AD11-356D6F0F0BB1}" type="slidenum">
              <a:rPr lang="en-US"/>
              <a:pPr>
                <a:defRPr/>
              </a:pPr>
              <a:t>‹#›</a:t>
            </a:fld>
            <a:endParaRPr lang="en-US"/>
          </a:p>
        </p:txBody>
      </p:sp>
    </p:spTree>
    <p:extLst>
      <p:ext uri="{BB962C8B-B14F-4D97-AF65-F5344CB8AC3E}">
        <p14:creationId xmlns:p14="http://schemas.microsoft.com/office/powerpoint/2010/main" val="414051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7D3F85-89F4-4EB5-8B34-A8C227587F61}" type="slidenum">
              <a:rPr lang="en-US"/>
              <a:pPr>
                <a:defRPr/>
              </a:pPr>
              <a:t>‹#›</a:t>
            </a:fld>
            <a:endParaRPr lang="en-US"/>
          </a:p>
        </p:txBody>
      </p:sp>
    </p:spTree>
    <p:extLst>
      <p:ext uri="{BB962C8B-B14F-4D97-AF65-F5344CB8AC3E}">
        <p14:creationId xmlns:p14="http://schemas.microsoft.com/office/powerpoint/2010/main" val="97653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C593CE-CBEE-4902-B607-63F8E44AC96B}" type="slidenum">
              <a:rPr lang="en-US"/>
              <a:pPr>
                <a:defRPr/>
              </a:pPr>
              <a:t>‹#›</a:t>
            </a:fld>
            <a:endParaRPr lang="en-US"/>
          </a:p>
        </p:txBody>
      </p:sp>
    </p:spTree>
    <p:extLst>
      <p:ext uri="{BB962C8B-B14F-4D97-AF65-F5344CB8AC3E}">
        <p14:creationId xmlns:p14="http://schemas.microsoft.com/office/powerpoint/2010/main" val="27673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6CAB85-808D-486E-AD11-356D6F0F0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915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EB3ABC-2035-4B26-97A5-ED25996054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82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0FBDCC-E92B-409A-A5F4-203C99D99D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596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4254DA-94EC-4FC2-9A66-B357D16688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120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C75BE5-2ADA-4417-BE9E-E44639D730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721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EA01629-3086-4AAE-874F-5B7BB56040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274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90DD70-44D8-4969-9A8B-161F5F4349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641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08430-5950-4C4F-86B7-95EDC1D66D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111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EB3ABC-2035-4B26-97A5-ED25996054EB}" type="slidenum">
              <a:rPr lang="en-US"/>
              <a:pPr>
                <a:defRPr/>
              </a:pPr>
              <a:t>‹#›</a:t>
            </a:fld>
            <a:endParaRPr lang="en-US"/>
          </a:p>
        </p:txBody>
      </p:sp>
    </p:spTree>
    <p:extLst>
      <p:ext uri="{BB962C8B-B14F-4D97-AF65-F5344CB8AC3E}">
        <p14:creationId xmlns:p14="http://schemas.microsoft.com/office/powerpoint/2010/main" val="24167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1597FF-A64B-4650-82EB-7C15781EB0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818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7D3F85-89F4-4EB5-8B34-A8C227587F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9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C593CE-CBEE-4902-B607-63F8E44AC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63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0FBDCC-E92B-409A-A5F4-203C99D99D78}" type="slidenum">
              <a:rPr lang="en-US"/>
              <a:pPr>
                <a:defRPr/>
              </a:pPr>
              <a:t>‹#›</a:t>
            </a:fld>
            <a:endParaRPr lang="en-US"/>
          </a:p>
        </p:txBody>
      </p:sp>
    </p:spTree>
    <p:extLst>
      <p:ext uri="{BB962C8B-B14F-4D97-AF65-F5344CB8AC3E}">
        <p14:creationId xmlns:p14="http://schemas.microsoft.com/office/powerpoint/2010/main" val="329900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4254DA-94EC-4FC2-9A66-B357D1668893}" type="slidenum">
              <a:rPr lang="en-US"/>
              <a:pPr>
                <a:defRPr/>
              </a:pPr>
              <a:t>‹#›</a:t>
            </a:fld>
            <a:endParaRPr lang="en-US"/>
          </a:p>
        </p:txBody>
      </p:sp>
    </p:spTree>
    <p:extLst>
      <p:ext uri="{BB962C8B-B14F-4D97-AF65-F5344CB8AC3E}">
        <p14:creationId xmlns:p14="http://schemas.microsoft.com/office/powerpoint/2010/main" val="340472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C75BE5-2ADA-4417-BE9E-E44639D730F1}" type="slidenum">
              <a:rPr lang="en-US"/>
              <a:pPr>
                <a:defRPr/>
              </a:pPr>
              <a:t>‹#›</a:t>
            </a:fld>
            <a:endParaRPr lang="en-US"/>
          </a:p>
        </p:txBody>
      </p:sp>
    </p:spTree>
    <p:extLst>
      <p:ext uri="{BB962C8B-B14F-4D97-AF65-F5344CB8AC3E}">
        <p14:creationId xmlns:p14="http://schemas.microsoft.com/office/powerpoint/2010/main" val="350698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A01629-3086-4AAE-874F-5B7BB560406E}" type="slidenum">
              <a:rPr lang="en-US"/>
              <a:pPr>
                <a:defRPr/>
              </a:pPr>
              <a:t>‹#›</a:t>
            </a:fld>
            <a:endParaRPr lang="en-US"/>
          </a:p>
        </p:txBody>
      </p:sp>
    </p:spTree>
    <p:extLst>
      <p:ext uri="{BB962C8B-B14F-4D97-AF65-F5344CB8AC3E}">
        <p14:creationId xmlns:p14="http://schemas.microsoft.com/office/powerpoint/2010/main" val="154633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B90DD70-44D8-4969-9A8B-161F5F4349A1}" type="slidenum">
              <a:rPr lang="en-US"/>
              <a:pPr>
                <a:defRPr/>
              </a:pPr>
              <a:t>‹#›</a:t>
            </a:fld>
            <a:endParaRPr lang="en-US"/>
          </a:p>
        </p:txBody>
      </p:sp>
    </p:spTree>
    <p:extLst>
      <p:ext uri="{BB962C8B-B14F-4D97-AF65-F5344CB8AC3E}">
        <p14:creationId xmlns:p14="http://schemas.microsoft.com/office/powerpoint/2010/main" val="6986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E08430-5950-4C4F-86B7-95EDC1D66D7C}" type="slidenum">
              <a:rPr lang="en-US"/>
              <a:pPr>
                <a:defRPr/>
              </a:pPr>
              <a:t>‹#›</a:t>
            </a:fld>
            <a:endParaRPr lang="en-US"/>
          </a:p>
        </p:txBody>
      </p:sp>
    </p:spTree>
    <p:extLst>
      <p:ext uri="{BB962C8B-B14F-4D97-AF65-F5344CB8AC3E}">
        <p14:creationId xmlns:p14="http://schemas.microsoft.com/office/powerpoint/2010/main" val="3508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1597FF-A64B-4650-82EB-7C15781EB0A3}" type="slidenum">
              <a:rPr lang="en-US"/>
              <a:pPr>
                <a:defRPr/>
              </a:pPr>
              <a:t>‹#›</a:t>
            </a:fld>
            <a:endParaRPr lang="en-US"/>
          </a:p>
        </p:txBody>
      </p:sp>
    </p:spTree>
    <p:extLst>
      <p:ext uri="{BB962C8B-B14F-4D97-AF65-F5344CB8AC3E}">
        <p14:creationId xmlns:p14="http://schemas.microsoft.com/office/powerpoint/2010/main" val="364869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7D6242C-05E9-43DB-AC2B-12AAF9DF60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7D6242C-05E9-43DB-AC2B-12AAF9DF60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893953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upload.wikimedia.org/wikipedia/commons/1/14/ElectoralCollege1844.svg" TargetMode="Externa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26.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1.xml"/><Relationship Id="rId4" Type="http://schemas.microsoft.com/office/2007/relationships/hdphoto" Target="../media/hdphoto10.wdp"/></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upload.wikimedia.org/wikipedia/commons/7/76/Stephen_W._Kearny.jpg" TargetMode="Externa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upload.wikimedia.org/wikipedia/commons/4/4b/1stBearFlag.svg" TargetMode="External"/><Relationship Id="rId1" Type="http://schemas.openxmlformats.org/officeDocument/2006/relationships/slideLayout" Target="../slideLayouts/slideLayout1.xml"/><Relationship Id="rId5" Type="http://schemas.microsoft.com/office/2007/relationships/hdphoto" Target="../media/hdphoto11.wdp"/><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 Id="rId4" Type="http://schemas.microsoft.com/office/2007/relationships/hdphoto" Target="../media/hdphoto12.wdp"/></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upload.wikimedia.org/wikipedia/commons/4/43/Senate_cap.PNG" TargetMode="External"/><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upload.wikimedia.org/wikipedia/commons/d/d7/Ulysses_Grant_1870-1880.jpg" TargetMode="External"/><Relationship Id="rId7" Type="http://schemas.openxmlformats.org/officeDocument/2006/relationships/hyperlink" Target="http://upload.wikimedia.org/wikipedia/commons/8/89/Robert_Edward_Lee.jpg" TargetMode="External"/><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hyperlink" Target="http://upload.wikimedia.org/wikipedia/commons/0/0d/Robert_E._Lee.jpg" TargetMode="Externa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3.jpeg"/><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hyperlink" Target="http://upload.wikimedia.org/wikipedia/commons/c/c2/Santaanna1.JP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0" name="Picture 4" descr="http://www.uic.edu/depts/oee/susi/thumbnailpalmerc&amp;irockymtnsemigrantscrosstheplains1866.jpg"/>
          <p:cNvPicPr>
            <a:picLocks noChangeAspect="1" noChangeArrowheads="1"/>
          </p:cNvPicPr>
          <p:nvPr/>
        </p:nvPicPr>
        <p:blipFill>
          <a:blip r:embed="rId2" cstate="print"/>
          <a:srcRect/>
          <a:stretch>
            <a:fillRect/>
          </a:stretch>
        </p:blipFill>
        <p:spPr bwMode="auto">
          <a:xfrm>
            <a:off x="0" y="0"/>
            <a:ext cx="9144000" cy="6172200"/>
          </a:xfrm>
          <a:prstGeom prst="rect">
            <a:avLst/>
          </a:prstGeom>
          <a:noFill/>
          <a:effectLst>
            <a:softEdge rad="63500"/>
          </a:effectLst>
        </p:spPr>
      </p:pic>
      <p:sp>
        <p:nvSpPr>
          <p:cNvPr id="166914" name="Text Box 2"/>
          <p:cNvSpPr txBox="1">
            <a:spLocks noChangeArrowheads="1"/>
          </p:cNvSpPr>
          <p:nvPr/>
        </p:nvSpPr>
        <p:spPr bwMode="auto">
          <a:xfrm>
            <a:off x="457200" y="5638800"/>
            <a:ext cx="8229600" cy="1015663"/>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6000" dirty="0" smtClean="0">
                <a:solidFill>
                  <a:srgbClr val="FFFFFF"/>
                </a:solidFill>
                <a:latin typeface="Earth's Mightiest"/>
              </a:rPr>
              <a:t>A </a:t>
            </a:r>
            <a:r>
              <a:rPr lang="en-US" sz="6000" dirty="0">
                <a:solidFill>
                  <a:srgbClr val="FFFFFF"/>
                </a:solidFill>
                <a:latin typeface="Earth's Mightiest"/>
              </a:rPr>
              <a:t>Mandate(?) </a:t>
            </a:r>
            <a:r>
              <a:rPr lang="en-US" sz="4800" dirty="0">
                <a:solidFill>
                  <a:srgbClr val="FFFFFF"/>
                </a:solidFill>
                <a:latin typeface="Earth's Mightiest"/>
              </a:rPr>
              <a:t>for</a:t>
            </a:r>
            <a:r>
              <a:rPr lang="en-US" sz="6000" dirty="0">
                <a:solidFill>
                  <a:srgbClr val="FFFFFF"/>
                </a:solidFill>
                <a:latin typeface="Earth's Mightiest"/>
              </a:rPr>
              <a:t> Manifest Destiny</a:t>
            </a:r>
          </a:p>
        </p:txBody>
      </p:sp>
      <p:sp>
        <p:nvSpPr>
          <p:cNvPr id="4" name="TextBox 3"/>
          <p:cNvSpPr txBox="1"/>
          <p:nvPr/>
        </p:nvSpPr>
        <p:spPr>
          <a:xfrm>
            <a:off x="304800" y="304800"/>
            <a:ext cx="6324600" cy="2062103"/>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3600" dirty="0">
                <a:solidFill>
                  <a:srgbClr val="FFFFFF"/>
                </a:solidFill>
                <a:latin typeface="Earth's Mightiest"/>
              </a:rPr>
              <a:t>“Our </a:t>
            </a:r>
            <a:r>
              <a:rPr lang="en-US" sz="3600" dirty="0">
                <a:solidFill>
                  <a:srgbClr val="FF0000"/>
                </a:solidFill>
                <a:effectLst>
                  <a:glow rad="127000">
                    <a:srgbClr val="FFFFFF"/>
                  </a:glow>
                </a:effectLst>
                <a:latin typeface="Earth's Mightiest"/>
              </a:rPr>
              <a:t>manifest destiny</a:t>
            </a:r>
            <a:r>
              <a:rPr lang="en-US" sz="3600" dirty="0">
                <a:solidFill>
                  <a:srgbClr val="FFFFFF"/>
                </a:solidFill>
                <a:latin typeface="Earth's Mightiest"/>
              </a:rPr>
              <a:t> is to overspread the continent allotted by Providence for the free development of our yearly multiplying millions.”</a:t>
            </a:r>
          </a:p>
          <a:p>
            <a:pPr algn="r"/>
            <a:r>
              <a:rPr lang="en-US" sz="2000" dirty="0">
                <a:solidFill>
                  <a:srgbClr val="FFFFFF"/>
                </a:solidFill>
                <a:latin typeface="Agency FB" pitchFamily="34" charset="0"/>
              </a:rPr>
              <a:t>-John O’Sullivan, </a:t>
            </a:r>
            <a:r>
              <a:rPr lang="en-US" sz="2000" i="1" dirty="0">
                <a:solidFill>
                  <a:srgbClr val="FFFFFF"/>
                </a:solidFill>
                <a:latin typeface="Agency FB" pitchFamily="34" charset="0"/>
              </a:rPr>
              <a:t>Democratic Review</a:t>
            </a:r>
            <a:endParaRPr lang="en-US" dirty="0">
              <a:solidFill>
                <a:srgbClr val="FFFFFF"/>
              </a:solidFill>
              <a:latin typeface="Agency FB" pitchFamily="34" charset="0"/>
            </a:endParaRPr>
          </a:p>
        </p:txBody>
      </p:sp>
      <p:grpSp>
        <p:nvGrpSpPr>
          <p:cNvPr id="6" name="Group 5"/>
          <p:cNvGrpSpPr/>
          <p:nvPr/>
        </p:nvGrpSpPr>
        <p:grpSpPr>
          <a:xfrm>
            <a:off x="3345796" y="2312222"/>
            <a:ext cx="6255404" cy="3326578"/>
            <a:chOff x="-228600" y="457200"/>
            <a:chExt cx="6255404" cy="3326578"/>
          </a:xfrm>
          <a:effectLst>
            <a:outerShdw blurRad="76200" dir="13500000" sy="23000" kx="1200000" algn="br" rotWithShape="0">
              <a:prstClr val="black">
                <a:alpha val="20000"/>
              </a:prstClr>
            </a:outerShdw>
          </a:effectLst>
        </p:grpSpPr>
        <p:grpSp>
          <p:nvGrpSpPr>
            <p:cNvPr id="7" name="Group 6"/>
            <p:cNvGrpSpPr/>
            <p:nvPr/>
          </p:nvGrpSpPr>
          <p:grpSpPr>
            <a:xfrm>
              <a:off x="-228600" y="457200"/>
              <a:ext cx="6255404" cy="3326578"/>
              <a:chOff x="2027985" y="567690"/>
              <a:chExt cx="6255404" cy="3326578"/>
            </a:xfrm>
          </p:grpSpPr>
          <p:grpSp>
            <p:nvGrpSpPr>
              <p:cNvPr id="9" name="Group 8"/>
              <p:cNvGrpSpPr/>
              <p:nvPr/>
            </p:nvGrpSpPr>
            <p:grpSpPr>
              <a:xfrm>
                <a:off x="2027985" y="567690"/>
                <a:ext cx="6255404" cy="3326578"/>
                <a:chOff x="2027984" y="567690"/>
                <a:chExt cx="7019197" cy="5483232"/>
              </a:xfrm>
            </p:grpSpPr>
            <p:sp>
              <p:nvSpPr>
                <p:cNvPr id="11" name="Freeform 10"/>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FF"/>
                    </a:solidFill>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10" name="TextBox 9"/>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000000"/>
                    </a:solidFill>
                    <a:latin typeface="Corbel" panose="020B0503020204020204" pitchFamily="34" charset="0"/>
                  </a:rPr>
                  <a:t>The Big Picture</a:t>
                </a:r>
              </a:p>
            </p:txBody>
          </p:sp>
        </p:grpSp>
        <p:sp>
          <p:nvSpPr>
            <p:cNvPr id="8" name="TextBox 7"/>
            <p:cNvSpPr txBox="1"/>
            <p:nvPr/>
          </p:nvSpPr>
          <p:spPr>
            <a:xfrm rot="21421055">
              <a:off x="1478566" y="1294777"/>
              <a:ext cx="2667000" cy="15542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900" dirty="0">
                  <a:solidFill>
                    <a:srgbClr val="FFFFFF"/>
                  </a:solidFill>
                  <a:latin typeface="Earth's Mightiest" panose="020B0604020202020204"/>
                </a:rPr>
                <a:t>James K. Polk made aggressive territorial expansion the centerpiece of his 1844 Presidential bid and his victory arguably provided the mandate for this to occur.</a:t>
              </a:r>
            </a:p>
          </p:txBody>
        </p:sp>
      </p:grpSp>
    </p:spTree>
    <p:extLst>
      <p:ext uri="{BB962C8B-B14F-4D97-AF65-F5344CB8AC3E}">
        <p14:creationId xmlns:p14="http://schemas.microsoft.com/office/powerpoint/2010/main" val="35630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6914"/>
                                        </p:tgtEl>
                                        <p:attrNameLst>
                                          <p:attrName>style.visibility</p:attrName>
                                        </p:attrNameLst>
                                      </p:cBhvr>
                                      <p:to>
                                        <p:strVal val="visible"/>
                                      </p:to>
                                    </p:set>
                                    <p:anim calcmode="lin" valueType="num">
                                      <p:cBhvr additive="base">
                                        <p:cTn id="7" dur="500" fill="hold"/>
                                        <p:tgtEl>
                                          <p:spTgt spid="166914"/>
                                        </p:tgtEl>
                                        <p:attrNameLst>
                                          <p:attrName>ppt_x</p:attrName>
                                        </p:attrNameLst>
                                      </p:cBhvr>
                                      <p:tavLst>
                                        <p:tav tm="0">
                                          <p:val>
                                            <p:strVal val="#ppt_x"/>
                                          </p:val>
                                        </p:tav>
                                        <p:tav tm="100000">
                                          <p:val>
                                            <p:strVal val="#ppt_x"/>
                                          </p:val>
                                        </p:tav>
                                      </p:tavLst>
                                    </p:anim>
                                    <p:anim calcmode="lin" valueType="num">
                                      <p:cBhvr additive="base">
                                        <p:cTn id="8" dur="500" fill="hold"/>
                                        <p:tgtEl>
                                          <p:spTgt spid="1669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
                                        </p:tgtEl>
                                        <p:attrNameLst>
                                          <p:attrName>ppt_x</p:attrName>
                                          <p:attrName>ppt_y</p:attrName>
                                        </p:attrNameLst>
                                      </p:cBhvr>
                                    </p:animMotion>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80">
                                          <p:stCondLst>
                                            <p:cond delay="0"/>
                                          </p:stCondLst>
                                        </p:cTn>
                                        <p:tgtEl>
                                          <p:spTgt spid="6"/>
                                        </p:tgtEl>
                                      </p:cBhvr>
                                    </p:animEffect>
                                    <p:anim calcmode="lin" valueType="num">
                                      <p:cBhvr>
                                        <p:cTn id="2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6" dur="26">
                                          <p:stCondLst>
                                            <p:cond delay="650"/>
                                          </p:stCondLst>
                                        </p:cTn>
                                        <p:tgtEl>
                                          <p:spTgt spid="6"/>
                                        </p:tgtEl>
                                      </p:cBhvr>
                                      <p:to x="100000" y="60000"/>
                                    </p:animScale>
                                    <p:animScale>
                                      <p:cBhvr>
                                        <p:cTn id="27" dur="166" decel="50000">
                                          <p:stCondLst>
                                            <p:cond delay="676"/>
                                          </p:stCondLst>
                                        </p:cTn>
                                        <p:tgtEl>
                                          <p:spTgt spid="6"/>
                                        </p:tgtEl>
                                      </p:cBhvr>
                                      <p:to x="100000" y="100000"/>
                                    </p:animScale>
                                    <p:animScale>
                                      <p:cBhvr>
                                        <p:cTn id="28" dur="26">
                                          <p:stCondLst>
                                            <p:cond delay="1312"/>
                                          </p:stCondLst>
                                        </p:cTn>
                                        <p:tgtEl>
                                          <p:spTgt spid="6"/>
                                        </p:tgtEl>
                                      </p:cBhvr>
                                      <p:to x="100000" y="80000"/>
                                    </p:animScale>
                                    <p:animScale>
                                      <p:cBhvr>
                                        <p:cTn id="29" dur="166" decel="50000">
                                          <p:stCondLst>
                                            <p:cond delay="1338"/>
                                          </p:stCondLst>
                                        </p:cTn>
                                        <p:tgtEl>
                                          <p:spTgt spid="6"/>
                                        </p:tgtEl>
                                      </p:cBhvr>
                                      <p:to x="100000" y="100000"/>
                                    </p:animScale>
                                    <p:animScale>
                                      <p:cBhvr>
                                        <p:cTn id="30" dur="26">
                                          <p:stCondLst>
                                            <p:cond delay="1642"/>
                                          </p:stCondLst>
                                        </p:cTn>
                                        <p:tgtEl>
                                          <p:spTgt spid="6"/>
                                        </p:tgtEl>
                                      </p:cBhvr>
                                      <p:to x="100000" y="90000"/>
                                    </p:animScale>
                                    <p:animScale>
                                      <p:cBhvr>
                                        <p:cTn id="31" dur="166" decel="50000">
                                          <p:stCondLst>
                                            <p:cond delay="1668"/>
                                          </p:stCondLst>
                                        </p:cTn>
                                        <p:tgtEl>
                                          <p:spTgt spid="6"/>
                                        </p:tgtEl>
                                      </p:cBhvr>
                                      <p:to x="100000" y="100000"/>
                                    </p:animScale>
                                    <p:animScale>
                                      <p:cBhvr>
                                        <p:cTn id="32" dur="26">
                                          <p:stCondLst>
                                            <p:cond delay="1808"/>
                                          </p:stCondLst>
                                        </p:cTn>
                                        <p:tgtEl>
                                          <p:spTgt spid="6"/>
                                        </p:tgtEl>
                                      </p:cBhvr>
                                      <p:to x="100000" y="95000"/>
                                    </p:animScale>
                                    <p:animScale>
                                      <p:cBhvr>
                                        <p:cTn id="3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jb-hdnp.org/Sarver/Maps/ah13_oregonterritorym.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7127" r="17446"/>
          <a:stretch/>
        </p:blipFill>
        <p:spPr bwMode="auto">
          <a:xfrm>
            <a:off x="904875" y="0"/>
            <a:ext cx="8239125"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5559093" cy="6870510"/>
          </a:xfrm>
          <a:prstGeom prst="rect">
            <a:avLst/>
          </a:prstGeom>
          <a:effectLst/>
        </p:spPr>
      </p:pic>
      <p:sp>
        <p:nvSpPr>
          <p:cNvPr id="157698" name="Text Box 2"/>
          <p:cNvSpPr txBox="1">
            <a:spLocks noChangeArrowheads="1"/>
          </p:cNvSpPr>
          <p:nvPr/>
        </p:nvSpPr>
        <p:spPr bwMode="auto">
          <a:xfrm>
            <a:off x="1447800" y="5399087"/>
            <a:ext cx="6248400" cy="1077913"/>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a:t>
            </a:r>
            <a:r>
              <a:rPr lang="en-US" sz="3200" b="1" dirty="0">
                <a:solidFill>
                  <a:schemeClr val="bg1"/>
                </a:solidFill>
                <a:latin typeface="Times New Roman" panose="02020603050405020304" pitchFamily="18" charset="0"/>
                <a:cs typeface="Times New Roman" panose="02020603050405020304" pitchFamily="18" charset="0"/>
              </a:rPr>
              <a:t>1844) James K. Polk and his expansionist ideas won the election </a:t>
            </a:r>
          </a:p>
        </p:txBody>
      </p:sp>
      <p:sp>
        <p:nvSpPr>
          <p:cNvPr id="4" name="Rectangle 5"/>
          <p:cNvSpPr>
            <a:spLocks noChangeArrowheads="1"/>
          </p:cNvSpPr>
          <p:nvPr/>
        </p:nvSpPr>
        <p:spPr bwMode="auto">
          <a:xfrm>
            <a:off x="3124200" y="76200"/>
            <a:ext cx="6019800" cy="830997"/>
          </a:xfrm>
          <a:prstGeom prst="rect">
            <a:avLst/>
          </a:prstGeom>
          <a:noFill/>
          <a:ln w="9525">
            <a:noFill/>
            <a:miter lim="800000"/>
            <a:headEnd/>
            <a:tailEnd/>
          </a:ln>
          <a:effectLst/>
        </p:spPr>
        <p:txBody>
          <a:bodyPr wrap="square">
            <a:spAutoFit/>
            <a:scene3d>
              <a:camera prst="orthographicFront"/>
              <a:lightRig rig="threePt" dir="t"/>
            </a:scene3d>
            <a:sp3d extrusionH="57150">
              <a:bevelT w="38100" h="38100"/>
            </a:sp3d>
          </a:bodyPr>
          <a:lstStyle/>
          <a:p>
            <a:pPr algn="ctr">
              <a:defRPr/>
            </a:pPr>
            <a:r>
              <a:rPr lang="en-US" sz="4800" dirty="0">
                <a:solidFill>
                  <a:srgbClr val="FF0000"/>
                </a:solidFill>
                <a:effectLst>
                  <a:glow rad="165100">
                    <a:schemeClr val="bg1"/>
                  </a:glow>
                  <a:outerShdw blurRad="38100" dist="38100" dir="2700000" algn="tl">
                    <a:srgbClr val="000000">
                      <a:alpha val="43137"/>
                    </a:srgbClr>
                  </a:outerShdw>
                </a:effectLst>
                <a:latin typeface="Joint by PizzaDude" pitchFamily="2" charset="0"/>
              </a:rPr>
              <a:t>“54</a:t>
            </a:r>
            <a:r>
              <a:rPr lang="en-US" sz="4800" dirty="0">
                <a:solidFill>
                  <a:srgbClr val="FF0000"/>
                </a:solidFill>
                <a:effectLst>
                  <a:glow rad="165100">
                    <a:schemeClr val="bg1"/>
                  </a:glow>
                  <a:outerShdw blurRad="38100" dist="38100" dir="2700000" algn="tl">
                    <a:srgbClr val="000000">
                      <a:alpha val="43137"/>
                    </a:srgbClr>
                  </a:outerShdw>
                </a:effectLst>
                <a:latin typeface="Joint by PizzaDude" pitchFamily="2" charset="0"/>
                <a:cs typeface="Arial" pitchFamily="34" charset="0"/>
              </a:rPr>
              <a:t>º</a:t>
            </a:r>
            <a:r>
              <a:rPr lang="en-US" sz="4800" dirty="0">
                <a:solidFill>
                  <a:srgbClr val="FF0000"/>
                </a:solidFill>
                <a:effectLst>
                  <a:glow rad="165100">
                    <a:schemeClr val="bg1"/>
                  </a:glow>
                  <a:outerShdw blurRad="38100" dist="38100" dir="2700000" algn="tl">
                    <a:srgbClr val="000000">
                      <a:alpha val="43137"/>
                    </a:srgbClr>
                  </a:outerShdw>
                </a:effectLst>
                <a:latin typeface="Joint by PizzaDude" pitchFamily="2" charset="0"/>
              </a:rPr>
              <a:t> 40’, or Fight!”</a:t>
            </a:r>
          </a:p>
        </p:txBody>
      </p:sp>
    </p:spTree>
    <p:extLst>
      <p:ext uri="{BB962C8B-B14F-4D97-AF65-F5344CB8AC3E}">
        <p14:creationId xmlns:p14="http://schemas.microsoft.com/office/powerpoint/2010/main" val="273856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7698"/>
                                        </p:tgtEl>
                                        <p:attrNameLst>
                                          <p:attrName>style.visibility</p:attrName>
                                        </p:attrNameLst>
                                      </p:cBhvr>
                                      <p:to>
                                        <p:strVal val="visible"/>
                                      </p:to>
                                    </p:set>
                                    <p:anim calcmode="lin" valueType="num">
                                      <p:cBhvr additive="base">
                                        <p:cTn id="7" dur="500" fill="hold"/>
                                        <p:tgtEl>
                                          <p:spTgt spid="157698"/>
                                        </p:tgtEl>
                                        <p:attrNameLst>
                                          <p:attrName>ppt_x</p:attrName>
                                        </p:attrNameLst>
                                      </p:cBhvr>
                                      <p:tavLst>
                                        <p:tav tm="0">
                                          <p:val>
                                            <p:strVal val="#ppt_x"/>
                                          </p:val>
                                        </p:tav>
                                        <p:tav tm="100000">
                                          <p:val>
                                            <p:strVal val="#ppt_x"/>
                                          </p:val>
                                        </p:tav>
                                      </p:tavLst>
                                    </p:anim>
                                    <p:anim calcmode="lin" valueType="num">
                                      <p:cBhvr additive="base">
                                        <p:cTn id="8" dur="500" fill="hold"/>
                                        <p:tgtEl>
                                          <p:spTgt spid="1576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by="(-#ppt_w*2)" calcmode="lin" valueType="num">
                                      <p:cBhvr rctx="PPT">
                                        <p:cTn id="13" dur="500" autoRev="1" fill="hold">
                                          <p:stCondLst>
                                            <p:cond delay="0"/>
                                          </p:stCondLst>
                                        </p:cTn>
                                        <p:tgtEl>
                                          <p:spTgt spid="4"/>
                                        </p:tgtEl>
                                        <p:attrNameLst>
                                          <p:attrName>ppt_w</p:attrName>
                                        </p:attrNameLst>
                                      </p:cBhvr>
                                    </p:anim>
                                    <p:anim by="(#ppt_w*0.50)" calcmode="lin" valueType="num">
                                      <p:cBhvr>
                                        <p:cTn id="14" dur="500" decel="50000" autoRev="1" fill="hold">
                                          <p:stCondLst>
                                            <p:cond delay="0"/>
                                          </p:stCondLst>
                                        </p:cTn>
                                        <p:tgtEl>
                                          <p:spTgt spid="4"/>
                                        </p:tgtEl>
                                        <p:attrNameLst>
                                          <p:attrName>ppt_x</p:attrName>
                                        </p:attrNameLst>
                                      </p:cBhvr>
                                    </p:anim>
                                    <p:anim from="(-#ppt_h/2)" to="(#ppt_y)" calcmode="lin" valueType="num">
                                      <p:cBhvr>
                                        <p:cTn id="15" dur="1000" fill="hold">
                                          <p:stCondLst>
                                            <p:cond delay="0"/>
                                          </p:stCondLst>
                                        </p:cTn>
                                        <p:tgtEl>
                                          <p:spTgt spid="4"/>
                                        </p:tgtEl>
                                        <p:attrNameLst>
                                          <p:attrName>ppt_y</p:attrName>
                                        </p:attrNameLst>
                                      </p:cBhvr>
                                    </p:anim>
                                    <p:animRot by="21600000">
                                      <p:cBhvr>
                                        <p:cTn id="16" dur="1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ile:ElectoralCollege1844.sv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47"/>
          <a:stretch/>
        </p:blipFill>
        <p:spPr bwMode="auto">
          <a:xfrm>
            <a:off x="0" y="1"/>
            <a:ext cx="6954421" cy="6857999"/>
          </a:xfrm>
          <a:prstGeom prst="rect">
            <a:avLst/>
          </a:prstGeom>
          <a:solidFill>
            <a:schemeClr val="bg1">
              <a:lumMod val="75000"/>
            </a:schemeClr>
          </a:solidFill>
          <a:effectLst>
            <a:softEdge rad="63500"/>
          </a:effectLst>
        </p:spPr>
      </p:pic>
      <p:pic>
        <p:nvPicPr>
          <p:cNvPr id="4" name="Picture 4" descr="http://www.presidentnixon.org/images/polk.gif"/>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172200" y="3048000"/>
            <a:ext cx="2818166" cy="3625034"/>
          </a:xfrm>
          <a:prstGeom prst="rect">
            <a:avLst/>
          </a:prstGeom>
          <a:noFill/>
          <a:ln>
            <a:noFill/>
          </a:ln>
          <a:effectLst>
            <a:glow rad="88900">
              <a:schemeClr val="bg1"/>
            </a:glow>
            <a:softEdge rad="635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0"/>
            <a:ext cx="4114800" cy="1015663"/>
          </a:xfrm>
          <a:prstGeom prst="rect">
            <a:avLst/>
          </a:prstGeom>
          <a:noFill/>
        </p:spPr>
        <p:txBody>
          <a:bodyPr wrap="square" rtlCol="0">
            <a:spAutoFit/>
          </a:bodyPr>
          <a:lstStyle/>
          <a:p>
            <a:pPr algn="ctr"/>
            <a:r>
              <a:rPr lang="en-US" sz="6000" dirty="0">
                <a:effectLst>
                  <a:glow rad="127000">
                    <a:schemeClr val="bg1"/>
                  </a:glow>
                </a:effectLst>
                <a:latin typeface="Earth's Mightiest"/>
              </a:rPr>
              <a:t>Election of 1844</a:t>
            </a:r>
          </a:p>
        </p:txBody>
      </p:sp>
    </p:spTree>
    <p:extLst>
      <p:ext uri="{BB962C8B-B14F-4D97-AF65-F5344CB8AC3E}">
        <p14:creationId xmlns:p14="http://schemas.microsoft.com/office/powerpoint/2010/main" val="24592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http://www.presidentnixon.org/images/polk.gif"/>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415002"/>
            <a:ext cx="4419600" cy="5684974"/>
          </a:xfrm>
          <a:prstGeom prst="rect">
            <a:avLst/>
          </a:prstGeom>
          <a:noFill/>
          <a:ln>
            <a:noFill/>
          </a:ln>
          <a:effectLst>
            <a:glow>
              <a:schemeClr val="bg1"/>
            </a:glow>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bwMode="auto">
          <a:xfrm>
            <a:off x="4648200" y="609600"/>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Presidency:</a:t>
            </a:r>
            <a:r>
              <a:rPr lang="en-US" sz="3200" dirty="0">
                <a:solidFill>
                  <a:schemeClr val="bg1"/>
                </a:solidFill>
                <a:latin typeface="Earth's Mightiest" pitchFamily="2" charset="0"/>
              </a:rPr>
              <a:t>  1845-1849 </a:t>
            </a:r>
          </a:p>
        </p:txBody>
      </p:sp>
      <p:sp>
        <p:nvSpPr>
          <p:cNvPr id="5" name="TextBox 4"/>
          <p:cNvSpPr txBox="1"/>
          <p:nvPr/>
        </p:nvSpPr>
        <p:spPr bwMode="auto">
          <a:xfrm>
            <a:off x="4648200" y="1905000"/>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Party:</a:t>
            </a:r>
            <a:r>
              <a:rPr lang="en-US" sz="3200" dirty="0">
                <a:solidFill>
                  <a:schemeClr val="bg1"/>
                </a:solidFill>
                <a:latin typeface="Earth's Mightiest" pitchFamily="2" charset="0"/>
              </a:rPr>
              <a:t>  Democrat</a:t>
            </a:r>
          </a:p>
        </p:txBody>
      </p:sp>
      <p:sp>
        <p:nvSpPr>
          <p:cNvPr id="6" name="TextBox 5"/>
          <p:cNvSpPr txBox="1"/>
          <p:nvPr/>
        </p:nvSpPr>
        <p:spPr bwMode="auto">
          <a:xfrm>
            <a:off x="4648200" y="2438400"/>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Age Upon Taking Office: </a:t>
            </a:r>
            <a:r>
              <a:rPr lang="en-US" sz="3200" dirty="0">
                <a:solidFill>
                  <a:schemeClr val="bg1"/>
                </a:solidFill>
                <a:latin typeface="Earth's Mightiest" pitchFamily="2" charset="0"/>
              </a:rPr>
              <a:t> 49</a:t>
            </a:r>
          </a:p>
        </p:txBody>
      </p:sp>
      <p:sp>
        <p:nvSpPr>
          <p:cNvPr id="7" name="TextBox 6"/>
          <p:cNvSpPr txBox="1"/>
          <p:nvPr/>
        </p:nvSpPr>
        <p:spPr bwMode="auto">
          <a:xfrm>
            <a:off x="4648200" y="2971800"/>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Vice-President:</a:t>
            </a:r>
            <a:r>
              <a:rPr lang="en-US" sz="3200" dirty="0">
                <a:solidFill>
                  <a:schemeClr val="bg1"/>
                </a:solidFill>
                <a:latin typeface="Earth's Mightiest" pitchFamily="2" charset="0"/>
              </a:rPr>
              <a:t>  </a:t>
            </a:r>
            <a:r>
              <a:rPr lang="en-US" sz="2800" dirty="0">
                <a:solidFill>
                  <a:schemeClr val="bg1"/>
                </a:solidFill>
                <a:latin typeface="Earth's Mightiest" pitchFamily="2" charset="0"/>
              </a:rPr>
              <a:t>George Dallas</a:t>
            </a:r>
          </a:p>
        </p:txBody>
      </p:sp>
      <p:sp>
        <p:nvSpPr>
          <p:cNvPr id="8" name="TextBox 7"/>
          <p:cNvSpPr txBox="1"/>
          <p:nvPr/>
        </p:nvSpPr>
        <p:spPr bwMode="auto">
          <a:xfrm>
            <a:off x="4648200" y="3530025"/>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Height:  </a:t>
            </a:r>
            <a:r>
              <a:rPr lang="en-US" sz="3200" dirty="0">
                <a:solidFill>
                  <a:schemeClr val="bg1"/>
                </a:solidFill>
                <a:latin typeface="Earth's Mightiest" pitchFamily="2" charset="0"/>
              </a:rPr>
              <a:t>5’8”</a:t>
            </a:r>
          </a:p>
        </p:txBody>
      </p:sp>
      <p:sp>
        <p:nvSpPr>
          <p:cNvPr id="9" name="TextBox 8"/>
          <p:cNvSpPr txBox="1"/>
          <p:nvPr/>
        </p:nvSpPr>
        <p:spPr bwMode="auto">
          <a:xfrm>
            <a:off x="4648200" y="4069140"/>
            <a:ext cx="4495800" cy="1569660"/>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Nicknames:                             </a:t>
            </a:r>
            <a:r>
              <a:rPr lang="en-US" sz="3200" dirty="0">
                <a:solidFill>
                  <a:schemeClr val="bg1"/>
                </a:solidFill>
                <a:latin typeface="Earth's Mightiest" pitchFamily="2" charset="0"/>
              </a:rPr>
              <a:t>“Young Hickory”                “Napoleon of the Stump”</a:t>
            </a:r>
          </a:p>
        </p:txBody>
      </p:sp>
      <p:sp>
        <p:nvSpPr>
          <p:cNvPr id="10" name="TextBox 9"/>
          <p:cNvSpPr txBox="1"/>
          <p:nvPr/>
        </p:nvSpPr>
        <p:spPr bwMode="auto">
          <a:xfrm>
            <a:off x="4495800" y="5473005"/>
            <a:ext cx="4648200" cy="1384995"/>
          </a:xfrm>
          <a:prstGeom prst="rect">
            <a:avLst/>
          </a:prstGeom>
          <a:noFill/>
          <a:ln w="28575" cmpd="tri">
            <a:solidFill>
              <a:schemeClr val="bg2">
                <a:lumMod val="20000"/>
                <a:lumOff val="80000"/>
              </a:schemeClr>
            </a:solidFill>
            <a:prstDash val="solid"/>
            <a:miter lim="800000"/>
            <a:headEnd/>
            <a:tailEnd/>
          </a:ln>
          <a:effectLst>
            <a:softEdge rad="63500"/>
          </a:effectLst>
        </p:spPr>
        <p:txBody>
          <a:bodyPr wrap="square">
            <a:spAutoFit/>
          </a:bodyPr>
          <a:lstStyle/>
          <a:p>
            <a:pPr algn="ctr">
              <a:spcBef>
                <a:spcPct val="50000"/>
              </a:spcBef>
              <a:defRPr/>
            </a:pPr>
            <a:r>
              <a:rPr lang="en-US" sz="3200" dirty="0">
                <a:solidFill>
                  <a:srgbClr val="FF0000"/>
                </a:solidFill>
                <a:latin typeface="Earth's Mightiest" pitchFamily="2" charset="0"/>
              </a:rPr>
              <a:t>Sound Bite:                              </a:t>
            </a:r>
            <a:r>
              <a:rPr lang="en-US" sz="2600" dirty="0">
                <a:solidFill>
                  <a:schemeClr val="bg1"/>
                </a:solidFill>
                <a:latin typeface="Earth's Mightiest" pitchFamily="2" charset="0"/>
              </a:rPr>
              <a:t>“No President who performs his duties faithfully and conscientiously can have any leisure.”</a:t>
            </a:r>
          </a:p>
        </p:txBody>
      </p:sp>
      <p:sp>
        <p:nvSpPr>
          <p:cNvPr id="12" name="TextBox 11"/>
          <p:cNvSpPr txBox="1"/>
          <p:nvPr/>
        </p:nvSpPr>
        <p:spPr bwMode="auto">
          <a:xfrm>
            <a:off x="0" y="0"/>
            <a:ext cx="4724400" cy="830997"/>
          </a:xfrm>
          <a:prstGeom prst="rect">
            <a:avLst/>
          </a:prstGeom>
          <a:solidFill>
            <a:schemeClr val="tx1"/>
          </a:solidFill>
          <a:ln w="28575" cmpd="tri">
            <a:solidFill>
              <a:schemeClr val="bg1"/>
            </a:solidFill>
            <a:prstDash val="solid"/>
            <a:miter lim="800000"/>
            <a:headEnd/>
            <a:tailEnd/>
          </a:ln>
          <a:effectLst>
            <a:softEdge rad="63500"/>
          </a:effectLst>
        </p:spPr>
        <p:txBody>
          <a:bodyPr wrap="square">
            <a:spAutoFit/>
          </a:bodyPr>
          <a:lstStyle/>
          <a:p>
            <a:pPr algn="ctr">
              <a:spcBef>
                <a:spcPct val="50000"/>
              </a:spcBef>
              <a:defRPr/>
            </a:pPr>
            <a:r>
              <a:rPr lang="en-US" sz="4800" dirty="0">
                <a:ln w="28575">
                  <a:noFill/>
                </a:ln>
                <a:solidFill>
                  <a:srgbClr val="0070C0"/>
                </a:solidFill>
                <a:effectLst>
                  <a:glow rad="127000">
                    <a:schemeClr val="bg1"/>
                  </a:glow>
                </a:effectLst>
                <a:latin typeface="calame" pitchFamily="2" charset="0"/>
              </a:rPr>
              <a:t>RANK—#12 </a:t>
            </a:r>
          </a:p>
        </p:txBody>
      </p:sp>
      <p:sp>
        <p:nvSpPr>
          <p:cNvPr id="13" name="TextBox 12"/>
          <p:cNvSpPr txBox="1"/>
          <p:nvPr/>
        </p:nvSpPr>
        <p:spPr bwMode="auto">
          <a:xfrm>
            <a:off x="0" y="5134451"/>
            <a:ext cx="4648200" cy="1723549"/>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600" dirty="0">
                <a:solidFill>
                  <a:srgbClr val="FF0000"/>
                </a:solidFill>
                <a:latin typeface="Mixed up" pitchFamily="2" charset="0"/>
              </a:rPr>
              <a:t>F</a:t>
            </a:r>
            <a:r>
              <a:rPr lang="en-US" sz="3600" dirty="0">
                <a:solidFill>
                  <a:srgbClr val="FFFF00"/>
                </a:solidFill>
                <a:latin typeface="Mixed up" pitchFamily="2" charset="0"/>
              </a:rPr>
              <a:t>u</a:t>
            </a:r>
            <a:r>
              <a:rPr lang="en-US" sz="3600" dirty="0">
                <a:solidFill>
                  <a:schemeClr val="accent6">
                    <a:lumMod val="75000"/>
                  </a:schemeClr>
                </a:solidFill>
                <a:latin typeface="Mixed up" pitchFamily="2" charset="0"/>
              </a:rPr>
              <a:t>n</a:t>
            </a:r>
            <a:r>
              <a:rPr lang="en-US" sz="3600" dirty="0">
                <a:solidFill>
                  <a:schemeClr val="bg1"/>
                </a:solidFill>
                <a:latin typeface="Mixed up" pitchFamily="2" charset="0"/>
              </a:rPr>
              <a:t> </a:t>
            </a:r>
            <a:r>
              <a:rPr lang="en-US" sz="3600" dirty="0">
                <a:solidFill>
                  <a:schemeClr val="accent2">
                    <a:lumMod val="40000"/>
                    <a:lumOff val="60000"/>
                  </a:schemeClr>
                </a:solidFill>
                <a:latin typeface="Mixed up" pitchFamily="2" charset="0"/>
              </a:rPr>
              <a:t>F</a:t>
            </a:r>
            <a:r>
              <a:rPr lang="en-US" sz="3600" dirty="0">
                <a:solidFill>
                  <a:srgbClr val="92D050"/>
                </a:solidFill>
                <a:latin typeface="Mixed up" pitchFamily="2" charset="0"/>
              </a:rPr>
              <a:t>a</a:t>
            </a:r>
            <a:r>
              <a:rPr lang="en-US" sz="3600" dirty="0">
                <a:solidFill>
                  <a:srgbClr val="00B0F0"/>
                </a:solidFill>
                <a:latin typeface="Mixed up" pitchFamily="2" charset="0"/>
              </a:rPr>
              <a:t>c</a:t>
            </a:r>
            <a:r>
              <a:rPr lang="en-US" sz="3600" dirty="0">
                <a:solidFill>
                  <a:srgbClr val="7030A0"/>
                </a:solidFill>
                <a:latin typeface="Mixed up" pitchFamily="2" charset="0"/>
              </a:rPr>
              <a:t>t</a:t>
            </a:r>
            <a:r>
              <a:rPr lang="en-US" sz="3600" dirty="0">
                <a:solidFill>
                  <a:schemeClr val="bg1"/>
                </a:solidFill>
                <a:latin typeface="Mixed up" pitchFamily="2" charset="0"/>
              </a:rPr>
              <a:t>:</a:t>
            </a:r>
          </a:p>
          <a:p>
            <a:pPr algn="ctr">
              <a:spcBef>
                <a:spcPct val="50000"/>
              </a:spcBef>
              <a:defRPr/>
            </a:pPr>
            <a:r>
              <a:rPr lang="en-US" sz="2800" dirty="0">
                <a:solidFill>
                  <a:schemeClr val="bg1"/>
                </a:solidFill>
                <a:effectLst>
                  <a:glow rad="127000">
                    <a:schemeClr val="tx1"/>
                  </a:glow>
                </a:effectLst>
                <a:latin typeface="Earth's Mightiest" pitchFamily="2" charset="0"/>
              </a:rPr>
              <a:t>Polk suffered with an intestinal order that resulted in chronic diarrhea</a:t>
            </a:r>
            <a:endParaRPr lang="en-US" sz="2000" i="1" dirty="0">
              <a:solidFill>
                <a:schemeClr val="bg1"/>
              </a:solidFill>
              <a:latin typeface="Rockwell Light" pitchFamily="18" charset="0"/>
            </a:endParaRPr>
          </a:p>
        </p:txBody>
      </p:sp>
      <p:sp>
        <p:nvSpPr>
          <p:cNvPr id="3" name="TextBox 2"/>
          <p:cNvSpPr txBox="1"/>
          <p:nvPr/>
        </p:nvSpPr>
        <p:spPr bwMode="auto">
          <a:xfrm>
            <a:off x="4419600" y="0"/>
            <a:ext cx="4724400" cy="707886"/>
          </a:xfrm>
          <a:prstGeom prst="rect">
            <a:avLst/>
          </a:prstGeom>
          <a:noFill/>
          <a:ln w="28575" cmpd="tri">
            <a:solidFill>
              <a:schemeClr val="bg2">
                <a:lumMod val="20000"/>
                <a:lumOff val="80000"/>
              </a:schemeClr>
            </a:solidFill>
            <a:prstDash val="solid"/>
            <a:miter lim="800000"/>
            <a:headEnd/>
            <a:tailEnd/>
          </a:ln>
          <a:effectLst>
            <a:softEdge rad="63500"/>
          </a:effectLst>
        </p:spPr>
        <p:txBody>
          <a:bodyPr wrap="square">
            <a:spAutoFit/>
          </a:bodyPr>
          <a:lstStyle/>
          <a:p>
            <a:pPr algn="ctr">
              <a:spcBef>
                <a:spcPct val="50000"/>
              </a:spcBef>
              <a:defRPr/>
            </a:pPr>
            <a:r>
              <a:rPr lang="en-US" sz="4000" b="1" dirty="0">
                <a:ln w="28575">
                  <a:noFill/>
                </a:ln>
                <a:solidFill>
                  <a:srgbClr val="800000"/>
                </a:solidFill>
                <a:effectLst>
                  <a:glow rad="127000">
                    <a:schemeClr val="bg1"/>
                  </a:glow>
                </a:effectLst>
                <a:latin typeface="Northern Territories" pitchFamily="2" charset="0"/>
              </a:rPr>
              <a:t>James K. Polk</a:t>
            </a:r>
          </a:p>
        </p:txBody>
      </p:sp>
      <p:sp>
        <p:nvSpPr>
          <p:cNvPr id="17" name="TextBox 16"/>
          <p:cNvSpPr txBox="1"/>
          <p:nvPr/>
        </p:nvSpPr>
        <p:spPr bwMode="auto">
          <a:xfrm>
            <a:off x="4648200" y="1015425"/>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Birthplace:</a:t>
            </a:r>
            <a:r>
              <a:rPr lang="en-US" sz="3200" dirty="0">
                <a:solidFill>
                  <a:schemeClr val="bg1"/>
                </a:solidFill>
                <a:latin typeface="Earth's Mightiest" pitchFamily="2" charset="0"/>
              </a:rPr>
              <a:t>  North Carolina</a:t>
            </a:r>
          </a:p>
        </p:txBody>
      </p:sp>
      <p:sp>
        <p:nvSpPr>
          <p:cNvPr id="18" name="TextBox 17"/>
          <p:cNvSpPr txBox="1"/>
          <p:nvPr/>
        </p:nvSpPr>
        <p:spPr bwMode="auto">
          <a:xfrm>
            <a:off x="4648200" y="1447800"/>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Education:</a:t>
            </a:r>
            <a:r>
              <a:rPr lang="en-US" sz="3200" dirty="0">
                <a:solidFill>
                  <a:schemeClr val="bg1"/>
                </a:solidFill>
                <a:latin typeface="Earth's Mightiest" pitchFamily="2" charset="0"/>
              </a:rPr>
              <a:t>  UNC </a:t>
            </a:r>
          </a:p>
        </p:txBody>
      </p:sp>
    </p:spTree>
    <p:extLst>
      <p:ext uri="{BB962C8B-B14F-4D97-AF65-F5344CB8AC3E}">
        <p14:creationId xmlns:p14="http://schemas.microsoft.com/office/powerpoint/2010/main" val="243281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presidentnixon.org/images/pol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175"/>
            <a:ext cx="5334000" cy="686117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6" name="Text Box 2"/>
          <p:cNvSpPr txBox="1">
            <a:spLocks noChangeArrowheads="1"/>
          </p:cNvSpPr>
          <p:nvPr/>
        </p:nvSpPr>
        <p:spPr bwMode="auto">
          <a:xfrm>
            <a:off x="381000" y="5021888"/>
            <a:ext cx="8382000" cy="1323439"/>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8000" dirty="0" smtClean="0">
                <a:solidFill>
                  <a:schemeClr val="bg1"/>
                </a:solidFill>
                <a:latin typeface="Earth's Mightiest"/>
              </a:rPr>
              <a:t>Polk </a:t>
            </a:r>
            <a:r>
              <a:rPr lang="en-US" sz="6600" dirty="0">
                <a:solidFill>
                  <a:schemeClr val="bg1"/>
                </a:solidFill>
                <a:latin typeface="Earth's Mightiest"/>
              </a:rPr>
              <a:t>and</a:t>
            </a:r>
            <a:r>
              <a:rPr lang="en-US" sz="8000" dirty="0">
                <a:solidFill>
                  <a:schemeClr val="bg1"/>
                </a:solidFill>
                <a:latin typeface="Earth's Mightiest"/>
              </a:rPr>
              <a:t> Manifest Destiny</a:t>
            </a:r>
          </a:p>
        </p:txBody>
      </p:sp>
      <p:grpSp>
        <p:nvGrpSpPr>
          <p:cNvPr id="5" name="Group 4"/>
          <p:cNvGrpSpPr/>
          <p:nvPr/>
        </p:nvGrpSpPr>
        <p:grpSpPr>
          <a:xfrm>
            <a:off x="-381000" y="1305748"/>
            <a:ext cx="6255404" cy="3326578"/>
            <a:chOff x="-228600" y="457200"/>
            <a:chExt cx="6255404" cy="3326578"/>
          </a:xfrm>
          <a:effectLst>
            <a:outerShdw blurRad="76200" dir="13500000" sy="23000" kx="1200000" algn="br" rotWithShape="0">
              <a:prstClr val="black">
                <a:alpha val="20000"/>
              </a:prstClr>
            </a:outerShdw>
          </a:effectLst>
        </p:grpSpPr>
        <p:grpSp>
          <p:nvGrpSpPr>
            <p:cNvPr id="6" name="Group 5"/>
            <p:cNvGrpSpPr/>
            <p:nvPr/>
          </p:nvGrpSpPr>
          <p:grpSpPr>
            <a:xfrm>
              <a:off x="-228600" y="457200"/>
              <a:ext cx="6255404" cy="3326578"/>
              <a:chOff x="2027985" y="567690"/>
              <a:chExt cx="6255404" cy="3326578"/>
            </a:xfrm>
          </p:grpSpPr>
          <p:grpSp>
            <p:nvGrpSpPr>
              <p:cNvPr id="8" name="Group 7"/>
              <p:cNvGrpSpPr/>
              <p:nvPr/>
            </p:nvGrpSpPr>
            <p:grpSpPr>
              <a:xfrm>
                <a:off x="2027985" y="567690"/>
                <a:ext cx="6255404" cy="3326578"/>
                <a:chOff x="2027984" y="567690"/>
                <a:chExt cx="7019197" cy="5483232"/>
              </a:xfrm>
            </p:grpSpPr>
            <p:sp>
              <p:nvSpPr>
                <p:cNvPr id="10" name="Freeform 9"/>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9" name="TextBox 8"/>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Corbel" panose="020B0503020204020204" pitchFamily="34" charset="0"/>
                  </a:rPr>
                  <a:t>The Big Picture</a:t>
                </a:r>
              </a:p>
            </p:txBody>
          </p:sp>
        </p:grpSp>
        <p:sp>
          <p:nvSpPr>
            <p:cNvPr id="7" name="TextBox 6"/>
            <p:cNvSpPr txBox="1"/>
            <p:nvPr/>
          </p:nvSpPr>
          <p:spPr>
            <a:xfrm rot="21421055">
              <a:off x="1478566" y="1256306"/>
              <a:ext cx="2667000"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bg1"/>
                  </a:solidFill>
                  <a:latin typeface="Earth's Mightiest" panose="020B0604020202020204"/>
                </a:rPr>
                <a:t>Polk had a clear agenda for his presidency, meticulously achieved these goals and has enjoyed growing respect for his legacy among modern historians.</a:t>
              </a:r>
            </a:p>
          </p:txBody>
        </p:sp>
      </p:grpSp>
    </p:spTree>
    <p:extLst>
      <p:ext uri="{BB962C8B-B14F-4D97-AF65-F5344CB8AC3E}">
        <p14:creationId xmlns:p14="http://schemas.microsoft.com/office/powerpoint/2010/main" val="296703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5106"/>
                                        </p:tgtEl>
                                        <p:attrNameLst>
                                          <p:attrName>style.visibility</p:attrName>
                                        </p:attrNameLst>
                                      </p:cBhvr>
                                      <p:to>
                                        <p:strVal val="visible"/>
                                      </p:to>
                                    </p:set>
                                    <p:anim calcmode="lin" valueType="num">
                                      <p:cBhvr additive="base">
                                        <p:cTn id="7" dur="500" fill="hold"/>
                                        <p:tgtEl>
                                          <p:spTgt spid="175106"/>
                                        </p:tgtEl>
                                        <p:attrNameLst>
                                          <p:attrName>ppt_x</p:attrName>
                                        </p:attrNameLst>
                                      </p:cBhvr>
                                      <p:tavLst>
                                        <p:tav tm="0">
                                          <p:val>
                                            <p:strVal val="#ppt_x"/>
                                          </p:val>
                                        </p:tav>
                                        <p:tav tm="100000">
                                          <p:val>
                                            <p:strVal val="#ppt_x"/>
                                          </p:val>
                                        </p:tav>
                                      </p:tavLst>
                                    </p:anim>
                                    <p:anim calcmode="lin" valueType="num">
                                      <p:cBhvr additive="base">
                                        <p:cTn id="8" dur="500" fill="hold"/>
                                        <p:tgtEl>
                                          <p:spTgt spid="1751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ile:Mapa de Mexico 1845.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15750"/>
          <a:stretch/>
        </p:blipFill>
        <p:spPr bwMode="auto">
          <a:xfrm>
            <a:off x="0" y="0"/>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0723" name="Picture 6" descr="TX Declaration of Independence"/>
          <p:cNvPicPr>
            <a:picLocks noChangeAspect="1" noChangeArrowheads="1"/>
          </p:cNvPicPr>
          <p:nvPr/>
        </p:nvPicPr>
        <p:blipFill>
          <a:blip r:embed="rId4" cstate="print">
            <a:lum bright="-6000" contrast="12000"/>
          </a:blip>
          <a:srcRect/>
          <a:stretch>
            <a:fillRect/>
          </a:stretch>
        </p:blipFill>
        <p:spPr bwMode="auto">
          <a:xfrm rot="21340562">
            <a:off x="375706" y="1347697"/>
            <a:ext cx="2797018" cy="3352231"/>
          </a:xfrm>
          <a:prstGeom prst="rect">
            <a:avLst/>
          </a:prstGeom>
          <a:noFill/>
          <a:ln w="9525">
            <a:solidFill>
              <a:srgbClr val="663300"/>
            </a:solidFill>
            <a:miter lim="800000"/>
            <a:headEnd/>
            <a:tailEnd/>
          </a:ln>
          <a:effectLst>
            <a:glow rad="63500">
              <a:schemeClr val="accent4">
                <a:satMod val="175000"/>
              </a:schemeClr>
            </a:glow>
          </a:effectLst>
          <a:scene3d>
            <a:camera prst="orthographicFront"/>
            <a:lightRig rig="threePt" dir="t"/>
          </a:scene3d>
          <a:sp3d>
            <a:bevelT/>
          </a:sp3d>
        </p:spPr>
      </p:pic>
      <p:sp>
        <p:nvSpPr>
          <p:cNvPr id="151554" name="Text Box 2"/>
          <p:cNvSpPr txBox="1">
            <a:spLocks noChangeArrowheads="1"/>
          </p:cNvSpPr>
          <p:nvPr/>
        </p:nvSpPr>
        <p:spPr bwMode="auto">
          <a:xfrm>
            <a:off x="1219200" y="5334000"/>
            <a:ext cx="67056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Polk </a:t>
            </a:r>
            <a:r>
              <a:rPr lang="en-US" sz="3200" b="1" dirty="0">
                <a:solidFill>
                  <a:schemeClr val="bg1"/>
                </a:solidFill>
                <a:latin typeface="Times New Roman" panose="02020603050405020304" pitchFamily="18" charset="0"/>
                <a:cs typeface="Times New Roman" panose="02020603050405020304" pitchFamily="18" charset="0"/>
              </a:rPr>
              <a:t>wanted to annex Texas and knew it might cause war with Mexico</a:t>
            </a:r>
          </a:p>
        </p:txBody>
      </p:sp>
    </p:spTree>
    <p:extLst>
      <p:ext uri="{BB962C8B-B14F-4D97-AF65-F5344CB8AC3E}">
        <p14:creationId xmlns:p14="http://schemas.microsoft.com/office/powerpoint/2010/main" val="78212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554"/>
                                        </p:tgtEl>
                                        <p:attrNameLst>
                                          <p:attrName>style.visibility</p:attrName>
                                        </p:attrNameLst>
                                      </p:cBhvr>
                                      <p:to>
                                        <p:strVal val="visible"/>
                                      </p:to>
                                    </p:set>
                                    <p:anim calcmode="lin" valueType="num">
                                      <p:cBhvr additive="base">
                                        <p:cTn id="7" dur="500" fill="hold"/>
                                        <p:tgtEl>
                                          <p:spTgt spid="151554"/>
                                        </p:tgtEl>
                                        <p:attrNameLst>
                                          <p:attrName>ppt_x</p:attrName>
                                        </p:attrNameLst>
                                      </p:cBhvr>
                                      <p:tavLst>
                                        <p:tav tm="0">
                                          <p:val>
                                            <p:strVal val="#ppt_x"/>
                                          </p:val>
                                        </p:tav>
                                        <p:tav tm="100000">
                                          <p:val>
                                            <p:strVal val="#ppt_x"/>
                                          </p:val>
                                        </p:tav>
                                      </p:tavLst>
                                    </p:anim>
                                    <p:anim calcmode="lin" valueType="num">
                                      <p:cBhvr additive="base">
                                        <p:cTn id="8" dur="500" fill="hold"/>
                                        <p:tgtEl>
                                          <p:spTgt spid="1515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7" descr="TexasComingIn-pol_cartoon"/>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l="999" t="5389" r="999" b="11086"/>
          <a:stretch>
            <a:fillRect/>
          </a:stretch>
        </p:blipFill>
        <p:spPr bwMode="auto">
          <a:xfrm>
            <a:off x="0" y="0"/>
            <a:ext cx="9155113" cy="5791200"/>
          </a:xfrm>
          <a:prstGeom prst="rect">
            <a:avLst/>
          </a:prstGeom>
          <a:noFill/>
          <a:ln w="9525">
            <a:solidFill>
              <a:schemeClr val="bg1"/>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158722" name="Text Box 2"/>
          <p:cNvSpPr txBox="1">
            <a:spLocks noChangeArrowheads="1"/>
          </p:cNvSpPr>
          <p:nvPr/>
        </p:nvSpPr>
        <p:spPr bwMode="auto">
          <a:xfrm>
            <a:off x="685800" y="5968424"/>
            <a:ext cx="7772400" cy="584775"/>
          </a:xfrm>
          <a:prstGeom prst="rect">
            <a:avLst/>
          </a:prstGeom>
          <a:solidFill>
            <a:srgbClr val="000000">
              <a:alpha val="59999"/>
            </a:srgbClr>
          </a:solidFill>
          <a:ln w="76200">
            <a:solidFill>
              <a:srgbClr val="003300"/>
            </a:solidFill>
            <a:miter lim="800000"/>
            <a:headEnd/>
            <a:tailEnd/>
          </a:ln>
          <a:scene3d>
            <a:camera prst="orthographicFront"/>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a:t>
            </a:r>
            <a:r>
              <a:rPr lang="en-US" sz="3200" b="1" dirty="0">
                <a:solidFill>
                  <a:schemeClr val="bg1"/>
                </a:solidFill>
                <a:latin typeface="Times New Roman" panose="02020603050405020304" pitchFamily="18" charset="0"/>
                <a:cs typeface="Times New Roman" panose="02020603050405020304" pitchFamily="18" charset="0"/>
              </a:rPr>
              <a:t>1845) Polk invited Texas to be 28</a:t>
            </a:r>
            <a:r>
              <a:rPr lang="en-US" sz="3200" b="1" baseline="30000" dirty="0">
                <a:solidFill>
                  <a:schemeClr val="bg1"/>
                </a:solidFill>
                <a:latin typeface="Times New Roman" panose="02020603050405020304" pitchFamily="18" charset="0"/>
                <a:cs typeface="Times New Roman" panose="02020603050405020304" pitchFamily="18" charset="0"/>
              </a:rPr>
              <a:t>th</a:t>
            </a:r>
            <a:r>
              <a:rPr lang="en-US" sz="3200" b="1" dirty="0">
                <a:solidFill>
                  <a:schemeClr val="bg1"/>
                </a:solidFill>
                <a:latin typeface="Times New Roman" panose="02020603050405020304" pitchFamily="18" charset="0"/>
                <a:cs typeface="Times New Roman" panose="02020603050405020304" pitchFamily="18" charset="0"/>
              </a:rPr>
              <a:t> state</a:t>
            </a:r>
          </a:p>
        </p:txBody>
      </p:sp>
      <p:sp>
        <p:nvSpPr>
          <p:cNvPr id="4" name="TextBox 3"/>
          <p:cNvSpPr txBox="1"/>
          <p:nvPr/>
        </p:nvSpPr>
        <p:spPr>
          <a:xfrm>
            <a:off x="3276600" y="406092"/>
            <a:ext cx="5638800" cy="3385542"/>
          </a:xfrm>
          <a:prstGeom prst="rect">
            <a:avLst/>
          </a:prstGeom>
          <a:solidFill>
            <a:schemeClr val="tx1"/>
          </a:solidFill>
          <a:effectLst>
            <a:glow rad="63500">
              <a:schemeClr val="bg1"/>
            </a:glow>
          </a:effectLst>
          <a:scene3d>
            <a:camera prst="orthographicFront"/>
            <a:lightRig rig="threePt" dir="t"/>
          </a:scene3d>
          <a:sp3d>
            <a:bevelT/>
          </a:sp3d>
        </p:spPr>
        <p:txBody>
          <a:bodyPr wrap="square" rtlCol="0">
            <a:spAutoFit/>
          </a:bodyPr>
          <a:lstStyle/>
          <a:p>
            <a:pPr algn="ctr"/>
            <a:r>
              <a:rPr lang="en-US" sz="2800" dirty="0">
                <a:solidFill>
                  <a:schemeClr val="bg1"/>
                </a:solidFill>
                <a:latin typeface="Earth's Mightiest"/>
              </a:rPr>
              <a:t>“We have heretofore held our peace in regard to the annexation of Texas, for the purpose of seeing whether our Nation would attempt so base (evil) an action. We call it base, because it would be giving men that live upon the blood of others, an opportunity of dipping their hand still deeper in the sin of slavery. …Have we not slaves enough already?”</a:t>
            </a:r>
          </a:p>
          <a:p>
            <a:pPr algn="r"/>
            <a:r>
              <a:rPr lang="en-US" dirty="0">
                <a:solidFill>
                  <a:schemeClr val="bg1"/>
                </a:solidFill>
                <a:latin typeface="Agency FB" panose="020B0503020202020204" pitchFamily="34" charset="0"/>
              </a:rPr>
              <a:t>-newspaper from Manchester, </a:t>
            </a:r>
            <a:r>
              <a:rPr lang="en-US">
                <a:solidFill>
                  <a:schemeClr val="bg1"/>
                </a:solidFill>
                <a:latin typeface="Agency FB" panose="020B0503020202020204" pitchFamily="34" charset="0"/>
              </a:rPr>
              <a:t>New Hampshire</a:t>
            </a:r>
            <a:endParaRPr lang="en-US" dirty="0">
              <a:solidFill>
                <a:schemeClr val="bg1"/>
              </a:solidFill>
              <a:latin typeface="Earth's Mightiest"/>
            </a:endParaRPr>
          </a:p>
        </p:txBody>
      </p:sp>
    </p:spTree>
    <p:extLst>
      <p:ext uri="{BB962C8B-B14F-4D97-AF65-F5344CB8AC3E}">
        <p14:creationId xmlns:p14="http://schemas.microsoft.com/office/powerpoint/2010/main" val="302654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8722"/>
                                        </p:tgtEl>
                                        <p:attrNameLst>
                                          <p:attrName>style.visibility</p:attrName>
                                        </p:attrNameLst>
                                      </p:cBhvr>
                                      <p:to>
                                        <p:strVal val="visible"/>
                                      </p:to>
                                    </p:set>
                                    <p:anim calcmode="lin" valueType="num">
                                      <p:cBhvr additive="base">
                                        <p:cTn id="7" dur="500" fill="hold"/>
                                        <p:tgtEl>
                                          <p:spTgt spid="158722"/>
                                        </p:tgtEl>
                                        <p:attrNameLst>
                                          <p:attrName>ppt_x</p:attrName>
                                        </p:attrNameLst>
                                      </p:cBhvr>
                                      <p:tavLst>
                                        <p:tav tm="0">
                                          <p:val>
                                            <p:strVal val="#ppt_x"/>
                                          </p:val>
                                        </p:tav>
                                        <p:tav tm="100000">
                                          <p:val>
                                            <p:strVal val="#ppt_x"/>
                                          </p:val>
                                        </p:tav>
                                      </p:tavLst>
                                    </p:anim>
                                    <p:anim calcmode="lin" valueType="num">
                                      <p:cBhvr additive="base">
                                        <p:cTn id="8" dur="500" fill="hold"/>
                                        <p:tgtEl>
                                          <p:spTgt spid="1587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
                                        </p:tgtEl>
                                        <p:attrNameLst>
                                          <p:attrName>ppt_x</p:attrName>
                                          <p:attrName>ppt_y</p:attrName>
                                        </p:attrNameLst>
                                      </p:cBhvr>
                                    </p:animMotion>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jb-hdnp.org/Sarver/Maps/ah13_texasrevolutionm.jpg"/>
          <p:cNvPicPr>
            <a:picLocks noChangeAspect="1" noChangeArrowheads="1"/>
          </p:cNvPicPr>
          <p:nvPr/>
        </p:nvPicPr>
        <p:blipFill rotWithShape="1">
          <a:blip r:embed="rId2">
            <a:extLst>
              <a:ext uri="{28A0092B-C50C-407E-A947-70E740481C1C}">
                <a14:useLocalDpi xmlns:a14="http://schemas.microsoft.com/office/drawing/2010/main" val="0"/>
              </a:ext>
            </a:extLst>
          </a:blip>
          <a:srcRect t="6910"/>
          <a:stretch/>
        </p:blipFill>
        <p:spPr bwMode="auto">
          <a:xfrm>
            <a:off x="0" y="-1"/>
            <a:ext cx="9144000" cy="629801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862955" y="5562600"/>
            <a:ext cx="7442845"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O</a:t>
            </a:r>
            <a:r>
              <a:rPr lang="en-US" sz="3200" b="1" dirty="0" smtClean="0">
                <a:solidFill>
                  <a:schemeClr val="bg1"/>
                </a:solidFill>
                <a:latin typeface="Times New Roman" panose="02020603050405020304" pitchFamily="18" charset="0"/>
                <a:cs typeface="Times New Roman" panose="02020603050405020304" pitchFamily="18" charset="0"/>
              </a:rPr>
              <a:t>nce </a:t>
            </a:r>
            <a:r>
              <a:rPr lang="en-US" sz="3200" b="1" dirty="0">
                <a:solidFill>
                  <a:schemeClr val="bg1"/>
                </a:solidFill>
                <a:latin typeface="Times New Roman" panose="02020603050405020304" pitchFamily="18" charset="0"/>
                <a:cs typeface="Times New Roman" panose="02020603050405020304" pitchFamily="18" charset="0"/>
              </a:rPr>
              <a:t>Texas was acquired few southern Democrats cared about further expansion  </a:t>
            </a:r>
          </a:p>
        </p:txBody>
      </p:sp>
      <p:pic>
        <p:nvPicPr>
          <p:cNvPr id="9" name="Picture 6" descr="http://www.texasstudies.org/FlagExhibit/FlagExhibitImages/HoodsTxBrigade.jpg"/>
          <p:cNvPicPr>
            <a:picLocks noChangeAspect="1" noChangeArrowheads="1"/>
          </p:cNvPicPr>
          <p:nvPr/>
        </p:nvPicPr>
        <p:blipFill>
          <a:blip r:embed="rId3" cstate="print"/>
          <a:srcRect l="2439" t="6869" r="4878" b="7272"/>
          <a:stretch>
            <a:fillRect/>
          </a:stretch>
        </p:blipFill>
        <p:spPr bwMode="auto">
          <a:xfrm rot="20863535">
            <a:off x="5826447" y="1331172"/>
            <a:ext cx="1905000" cy="1253289"/>
          </a:xfrm>
          <a:prstGeom prst="heart">
            <a:avLst/>
          </a:prstGeom>
          <a:noFill/>
          <a:effectLst>
            <a:glow rad="101600">
              <a:schemeClr val="bg1"/>
            </a:glow>
            <a:softEdge rad="31750"/>
          </a:effectLst>
          <a:scene3d>
            <a:camera prst="orthographicFront"/>
            <a:lightRig rig="threePt" dir="t"/>
          </a:scene3d>
          <a:sp3d>
            <a:bevelT/>
          </a:sp3d>
        </p:spPr>
      </p:pic>
    </p:spTree>
    <p:extLst>
      <p:ext uri="{BB962C8B-B14F-4D97-AF65-F5344CB8AC3E}">
        <p14:creationId xmlns:p14="http://schemas.microsoft.com/office/powerpoint/2010/main" val="41705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1295400" y="5552182"/>
            <a:ext cx="65532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Polk </a:t>
            </a:r>
            <a:r>
              <a:rPr lang="en-US" sz="3200" b="1" dirty="0">
                <a:solidFill>
                  <a:schemeClr val="bg1"/>
                </a:solidFill>
                <a:latin typeface="Times New Roman" panose="02020603050405020304" pitchFamily="18" charset="0"/>
                <a:cs typeface="Times New Roman" panose="02020603050405020304" pitchFamily="18" charset="0"/>
              </a:rPr>
              <a:t>wanted to acquire California and settle the Oregon dispute</a:t>
            </a:r>
          </a:p>
        </p:txBody>
      </p:sp>
      <p:sp>
        <p:nvSpPr>
          <p:cNvPr id="5" name="Freeform 4"/>
          <p:cNvSpPr/>
          <p:nvPr/>
        </p:nvSpPr>
        <p:spPr>
          <a:xfrm>
            <a:off x="171450" y="1442409"/>
            <a:ext cx="1390650" cy="2372968"/>
          </a:xfrm>
          <a:custGeom>
            <a:avLst/>
            <a:gdLst>
              <a:gd name="connsiteX0" fmla="*/ 114300 w 1390650"/>
              <a:gd name="connsiteY0" fmla="*/ 100641 h 2372968"/>
              <a:gd name="connsiteX1" fmla="*/ 381000 w 1390650"/>
              <a:gd name="connsiteY1" fmla="*/ 138741 h 2372968"/>
              <a:gd name="connsiteX2" fmla="*/ 495300 w 1390650"/>
              <a:gd name="connsiteY2" fmla="*/ 176841 h 2372968"/>
              <a:gd name="connsiteX3" fmla="*/ 552450 w 1390650"/>
              <a:gd name="connsiteY3" fmla="*/ 214941 h 2372968"/>
              <a:gd name="connsiteX4" fmla="*/ 781050 w 1390650"/>
              <a:gd name="connsiteY4" fmla="*/ 253041 h 2372968"/>
              <a:gd name="connsiteX5" fmla="*/ 723900 w 1390650"/>
              <a:gd name="connsiteY5" fmla="*/ 538791 h 2372968"/>
              <a:gd name="connsiteX6" fmla="*/ 685800 w 1390650"/>
              <a:gd name="connsiteY6" fmla="*/ 691191 h 2372968"/>
              <a:gd name="connsiteX7" fmla="*/ 647700 w 1390650"/>
              <a:gd name="connsiteY7" fmla="*/ 881691 h 2372968"/>
              <a:gd name="connsiteX8" fmla="*/ 723900 w 1390650"/>
              <a:gd name="connsiteY8" fmla="*/ 976941 h 2372968"/>
              <a:gd name="connsiteX9" fmla="*/ 742950 w 1390650"/>
              <a:gd name="connsiteY9" fmla="*/ 1053141 h 2372968"/>
              <a:gd name="connsiteX10" fmla="*/ 781050 w 1390650"/>
              <a:gd name="connsiteY10" fmla="*/ 1167441 h 2372968"/>
              <a:gd name="connsiteX11" fmla="*/ 800100 w 1390650"/>
              <a:gd name="connsiteY11" fmla="*/ 1224591 h 2372968"/>
              <a:gd name="connsiteX12" fmla="*/ 971550 w 1390650"/>
              <a:gd name="connsiteY12" fmla="*/ 1357941 h 2372968"/>
              <a:gd name="connsiteX13" fmla="*/ 1028700 w 1390650"/>
              <a:gd name="connsiteY13" fmla="*/ 1472241 h 2372968"/>
              <a:gd name="connsiteX14" fmla="*/ 1047750 w 1390650"/>
              <a:gd name="connsiteY14" fmla="*/ 1529391 h 2372968"/>
              <a:gd name="connsiteX15" fmla="*/ 1123950 w 1390650"/>
              <a:gd name="connsiteY15" fmla="*/ 1643691 h 2372968"/>
              <a:gd name="connsiteX16" fmla="*/ 1238250 w 1390650"/>
              <a:gd name="connsiteY16" fmla="*/ 1681791 h 2372968"/>
              <a:gd name="connsiteX17" fmla="*/ 1295400 w 1390650"/>
              <a:gd name="connsiteY17" fmla="*/ 1796091 h 2372968"/>
              <a:gd name="connsiteX18" fmla="*/ 1333500 w 1390650"/>
              <a:gd name="connsiteY18" fmla="*/ 1910391 h 2372968"/>
              <a:gd name="connsiteX19" fmla="*/ 1390650 w 1390650"/>
              <a:gd name="connsiteY19" fmla="*/ 2043741 h 2372968"/>
              <a:gd name="connsiteX20" fmla="*/ 1371600 w 1390650"/>
              <a:gd name="connsiteY20" fmla="*/ 2100891 h 2372968"/>
              <a:gd name="connsiteX21" fmla="*/ 1352550 w 1390650"/>
              <a:gd name="connsiteY21" fmla="*/ 2196141 h 2372968"/>
              <a:gd name="connsiteX22" fmla="*/ 1295400 w 1390650"/>
              <a:gd name="connsiteY22" fmla="*/ 2234241 h 2372968"/>
              <a:gd name="connsiteX23" fmla="*/ 1276350 w 1390650"/>
              <a:gd name="connsiteY23" fmla="*/ 2348541 h 2372968"/>
              <a:gd name="connsiteX24" fmla="*/ 838200 w 1390650"/>
              <a:gd name="connsiteY24" fmla="*/ 2310441 h 2372968"/>
              <a:gd name="connsiteX25" fmla="*/ 819150 w 1390650"/>
              <a:gd name="connsiteY25" fmla="*/ 2138991 h 2372968"/>
              <a:gd name="connsiteX26" fmla="*/ 704850 w 1390650"/>
              <a:gd name="connsiteY26" fmla="*/ 2062791 h 2372968"/>
              <a:gd name="connsiteX27" fmla="*/ 552450 w 1390650"/>
              <a:gd name="connsiteY27" fmla="*/ 1929441 h 2372968"/>
              <a:gd name="connsiteX28" fmla="*/ 495300 w 1390650"/>
              <a:gd name="connsiteY28" fmla="*/ 1872291 h 2372968"/>
              <a:gd name="connsiteX29" fmla="*/ 381000 w 1390650"/>
              <a:gd name="connsiteY29" fmla="*/ 1796091 h 2372968"/>
              <a:gd name="connsiteX30" fmla="*/ 361950 w 1390650"/>
              <a:gd name="connsiteY30" fmla="*/ 1738941 h 2372968"/>
              <a:gd name="connsiteX31" fmla="*/ 323850 w 1390650"/>
              <a:gd name="connsiteY31" fmla="*/ 1681791 h 2372968"/>
              <a:gd name="connsiteX32" fmla="*/ 304800 w 1390650"/>
              <a:gd name="connsiteY32" fmla="*/ 1491291 h 2372968"/>
              <a:gd name="connsiteX33" fmla="*/ 247650 w 1390650"/>
              <a:gd name="connsiteY33" fmla="*/ 1434141 h 2372968"/>
              <a:gd name="connsiteX34" fmla="*/ 209550 w 1390650"/>
              <a:gd name="connsiteY34" fmla="*/ 1376991 h 2372968"/>
              <a:gd name="connsiteX35" fmla="*/ 190500 w 1390650"/>
              <a:gd name="connsiteY35" fmla="*/ 1262691 h 2372968"/>
              <a:gd name="connsiteX36" fmla="*/ 171450 w 1390650"/>
              <a:gd name="connsiteY36" fmla="*/ 1034091 h 2372968"/>
              <a:gd name="connsiteX37" fmla="*/ 95250 w 1390650"/>
              <a:gd name="connsiteY37" fmla="*/ 919791 h 2372968"/>
              <a:gd name="connsiteX38" fmla="*/ 38100 w 1390650"/>
              <a:gd name="connsiteY38" fmla="*/ 805491 h 2372968"/>
              <a:gd name="connsiteX39" fmla="*/ 19050 w 1390650"/>
              <a:gd name="connsiteY39" fmla="*/ 653091 h 2372968"/>
              <a:gd name="connsiteX40" fmla="*/ 0 w 1390650"/>
              <a:gd name="connsiteY40" fmla="*/ 595941 h 2372968"/>
              <a:gd name="connsiteX41" fmla="*/ 19050 w 1390650"/>
              <a:gd name="connsiteY41" fmla="*/ 538791 h 2372968"/>
              <a:gd name="connsiteX42" fmla="*/ 38100 w 1390650"/>
              <a:gd name="connsiteY42" fmla="*/ 443541 h 2372968"/>
              <a:gd name="connsiteX43" fmla="*/ 76200 w 1390650"/>
              <a:gd name="connsiteY43" fmla="*/ 329241 h 2372968"/>
              <a:gd name="connsiteX44" fmla="*/ 95250 w 1390650"/>
              <a:gd name="connsiteY44" fmla="*/ 272091 h 2372968"/>
              <a:gd name="connsiteX45" fmla="*/ 114300 w 1390650"/>
              <a:gd name="connsiteY45" fmla="*/ 138741 h 2372968"/>
              <a:gd name="connsiteX46" fmla="*/ 152400 w 1390650"/>
              <a:gd name="connsiteY46" fmla="*/ 62541 h 2372968"/>
              <a:gd name="connsiteX0" fmla="*/ 114300 w 1390650"/>
              <a:gd name="connsiteY0" fmla="*/ 100641 h 2372968"/>
              <a:gd name="connsiteX1" fmla="*/ 381000 w 1390650"/>
              <a:gd name="connsiteY1" fmla="*/ 138741 h 2372968"/>
              <a:gd name="connsiteX2" fmla="*/ 495300 w 1390650"/>
              <a:gd name="connsiteY2" fmla="*/ 176841 h 2372968"/>
              <a:gd name="connsiteX3" fmla="*/ 552450 w 1390650"/>
              <a:gd name="connsiteY3" fmla="*/ 214941 h 2372968"/>
              <a:gd name="connsiteX4" fmla="*/ 781050 w 1390650"/>
              <a:gd name="connsiteY4" fmla="*/ 253041 h 2372968"/>
              <a:gd name="connsiteX5" fmla="*/ 723900 w 1390650"/>
              <a:gd name="connsiteY5" fmla="*/ 538791 h 2372968"/>
              <a:gd name="connsiteX6" fmla="*/ 685800 w 1390650"/>
              <a:gd name="connsiteY6" fmla="*/ 691191 h 2372968"/>
              <a:gd name="connsiteX7" fmla="*/ 647700 w 1390650"/>
              <a:gd name="connsiteY7" fmla="*/ 881691 h 2372968"/>
              <a:gd name="connsiteX8" fmla="*/ 723900 w 1390650"/>
              <a:gd name="connsiteY8" fmla="*/ 976941 h 2372968"/>
              <a:gd name="connsiteX9" fmla="*/ 742950 w 1390650"/>
              <a:gd name="connsiteY9" fmla="*/ 1053141 h 2372968"/>
              <a:gd name="connsiteX10" fmla="*/ 781050 w 1390650"/>
              <a:gd name="connsiteY10" fmla="*/ 1167441 h 2372968"/>
              <a:gd name="connsiteX11" fmla="*/ 800100 w 1390650"/>
              <a:gd name="connsiteY11" fmla="*/ 1224591 h 2372968"/>
              <a:gd name="connsiteX12" fmla="*/ 971550 w 1390650"/>
              <a:gd name="connsiteY12" fmla="*/ 1357941 h 2372968"/>
              <a:gd name="connsiteX13" fmla="*/ 1028700 w 1390650"/>
              <a:gd name="connsiteY13" fmla="*/ 1472241 h 2372968"/>
              <a:gd name="connsiteX14" fmla="*/ 1047750 w 1390650"/>
              <a:gd name="connsiteY14" fmla="*/ 1529391 h 2372968"/>
              <a:gd name="connsiteX15" fmla="*/ 1123950 w 1390650"/>
              <a:gd name="connsiteY15" fmla="*/ 1643691 h 2372968"/>
              <a:gd name="connsiteX16" fmla="*/ 1123950 w 1390650"/>
              <a:gd name="connsiteY16" fmla="*/ 1662741 h 2372968"/>
              <a:gd name="connsiteX17" fmla="*/ 1238250 w 1390650"/>
              <a:gd name="connsiteY17" fmla="*/ 1681791 h 2372968"/>
              <a:gd name="connsiteX18" fmla="*/ 1295400 w 1390650"/>
              <a:gd name="connsiteY18" fmla="*/ 1796091 h 2372968"/>
              <a:gd name="connsiteX19" fmla="*/ 1333500 w 1390650"/>
              <a:gd name="connsiteY19" fmla="*/ 1910391 h 2372968"/>
              <a:gd name="connsiteX20" fmla="*/ 1390650 w 1390650"/>
              <a:gd name="connsiteY20" fmla="*/ 2043741 h 2372968"/>
              <a:gd name="connsiteX21" fmla="*/ 1371600 w 1390650"/>
              <a:gd name="connsiteY21" fmla="*/ 2100891 h 2372968"/>
              <a:gd name="connsiteX22" fmla="*/ 1352550 w 1390650"/>
              <a:gd name="connsiteY22" fmla="*/ 2196141 h 2372968"/>
              <a:gd name="connsiteX23" fmla="*/ 1295400 w 1390650"/>
              <a:gd name="connsiteY23" fmla="*/ 2234241 h 2372968"/>
              <a:gd name="connsiteX24" fmla="*/ 1276350 w 1390650"/>
              <a:gd name="connsiteY24" fmla="*/ 2348541 h 2372968"/>
              <a:gd name="connsiteX25" fmla="*/ 838200 w 1390650"/>
              <a:gd name="connsiteY25" fmla="*/ 2310441 h 2372968"/>
              <a:gd name="connsiteX26" fmla="*/ 819150 w 1390650"/>
              <a:gd name="connsiteY26" fmla="*/ 2138991 h 2372968"/>
              <a:gd name="connsiteX27" fmla="*/ 704850 w 1390650"/>
              <a:gd name="connsiteY27" fmla="*/ 2062791 h 2372968"/>
              <a:gd name="connsiteX28" fmla="*/ 552450 w 1390650"/>
              <a:gd name="connsiteY28" fmla="*/ 1929441 h 2372968"/>
              <a:gd name="connsiteX29" fmla="*/ 495300 w 1390650"/>
              <a:gd name="connsiteY29" fmla="*/ 1872291 h 2372968"/>
              <a:gd name="connsiteX30" fmla="*/ 381000 w 1390650"/>
              <a:gd name="connsiteY30" fmla="*/ 1796091 h 2372968"/>
              <a:gd name="connsiteX31" fmla="*/ 361950 w 1390650"/>
              <a:gd name="connsiteY31" fmla="*/ 1738941 h 2372968"/>
              <a:gd name="connsiteX32" fmla="*/ 323850 w 1390650"/>
              <a:gd name="connsiteY32" fmla="*/ 1681791 h 2372968"/>
              <a:gd name="connsiteX33" fmla="*/ 304800 w 1390650"/>
              <a:gd name="connsiteY33" fmla="*/ 1491291 h 2372968"/>
              <a:gd name="connsiteX34" fmla="*/ 247650 w 1390650"/>
              <a:gd name="connsiteY34" fmla="*/ 1434141 h 2372968"/>
              <a:gd name="connsiteX35" fmla="*/ 209550 w 1390650"/>
              <a:gd name="connsiteY35" fmla="*/ 1376991 h 2372968"/>
              <a:gd name="connsiteX36" fmla="*/ 190500 w 1390650"/>
              <a:gd name="connsiteY36" fmla="*/ 1262691 h 2372968"/>
              <a:gd name="connsiteX37" fmla="*/ 171450 w 1390650"/>
              <a:gd name="connsiteY37" fmla="*/ 1034091 h 2372968"/>
              <a:gd name="connsiteX38" fmla="*/ 95250 w 1390650"/>
              <a:gd name="connsiteY38" fmla="*/ 919791 h 2372968"/>
              <a:gd name="connsiteX39" fmla="*/ 38100 w 1390650"/>
              <a:gd name="connsiteY39" fmla="*/ 805491 h 2372968"/>
              <a:gd name="connsiteX40" fmla="*/ 19050 w 1390650"/>
              <a:gd name="connsiteY40" fmla="*/ 653091 h 2372968"/>
              <a:gd name="connsiteX41" fmla="*/ 0 w 1390650"/>
              <a:gd name="connsiteY41" fmla="*/ 595941 h 2372968"/>
              <a:gd name="connsiteX42" fmla="*/ 19050 w 1390650"/>
              <a:gd name="connsiteY42" fmla="*/ 538791 h 2372968"/>
              <a:gd name="connsiteX43" fmla="*/ 38100 w 1390650"/>
              <a:gd name="connsiteY43" fmla="*/ 443541 h 2372968"/>
              <a:gd name="connsiteX44" fmla="*/ 76200 w 1390650"/>
              <a:gd name="connsiteY44" fmla="*/ 329241 h 2372968"/>
              <a:gd name="connsiteX45" fmla="*/ 95250 w 1390650"/>
              <a:gd name="connsiteY45" fmla="*/ 272091 h 2372968"/>
              <a:gd name="connsiteX46" fmla="*/ 114300 w 1390650"/>
              <a:gd name="connsiteY46" fmla="*/ 138741 h 2372968"/>
              <a:gd name="connsiteX47" fmla="*/ 152400 w 1390650"/>
              <a:gd name="connsiteY47" fmla="*/ 62541 h 237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90650" h="2372968">
                <a:moveTo>
                  <a:pt x="114300" y="100641"/>
                </a:moveTo>
                <a:cubicBezTo>
                  <a:pt x="196750" y="109802"/>
                  <a:pt x="297601" y="115996"/>
                  <a:pt x="381000" y="138741"/>
                </a:cubicBezTo>
                <a:cubicBezTo>
                  <a:pt x="419746" y="149308"/>
                  <a:pt x="461884" y="154564"/>
                  <a:pt x="495300" y="176841"/>
                </a:cubicBezTo>
                <a:cubicBezTo>
                  <a:pt x="514350" y="189541"/>
                  <a:pt x="530328" y="209042"/>
                  <a:pt x="552450" y="214941"/>
                </a:cubicBezTo>
                <a:cubicBezTo>
                  <a:pt x="627093" y="234846"/>
                  <a:pt x="781050" y="253041"/>
                  <a:pt x="781050" y="253041"/>
                </a:cubicBezTo>
                <a:cubicBezTo>
                  <a:pt x="694060" y="383527"/>
                  <a:pt x="766479" y="254934"/>
                  <a:pt x="723900" y="538791"/>
                </a:cubicBezTo>
                <a:cubicBezTo>
                  <a:pt x="716132" y="590575"/>
                  <a:pt x="698500" y="640391"/>
                  <a:pt x="685800" y="691191"/>
                </a:cubicBezTo>
                <a:cubicBezTo>
                  <a:pt x="657382" y="804863"/>
                  <a:pt x="671054" y="741566"/>
                  <a:pt x="647700" y="881691"/>
                </a:cubicBezTo>
                <a:cubicBezTo>
                  <a:pt x="709978" y="1068524"/>
                  <a:pt x="609010" y="804606"/>
                  <a:pt x="723900" y="976941"/>
                </a:cubicBezTo>
                <a:cubicBezTo>
                  <a:pt x="738423" y="998726"/>
                  <a:pt x="735427" y="1028063"/>
                  <a:pt x="742950" y="1053141"/>
                </a:cubicBezTo>
                <a:cubicBezTo>
                  <a:pt x="754490" y="1091608"/>
                  <a:pt x="768350" y="1129341"/>
                  <a:pt x="781050" y="1167441"/>
                </a:cubicBezTo>
                <a:cubicBezTo>
                  <a:pt x="787400" y="1186491"/>
                  <a:pt x="783392" y="1213452"/>
                  <a:pt x="800100" y="1224591"/>
                </a:cubicBezTo>
                <a:cubicBezTo>
                  <a:pt x="936816" y="1315735"/>
                  <a:pt x="882021" y="1268412"/>
                  <a:pt x="971550" y="1357941"/>
                </a:cubicBezTo>
                <a:cubicBezTo>
                  <a:pt x="1019433" y="1501589"/>
                  <a:pt x="954842" y="1324525"/>
                  <a:pt x="1028700" y="1472241"/>
                </a:cubicBezTo>
                <a:cubicBezTo>
                  <a:pt x="1037680" y="1490202"/>
                  <a:pt x="1037998" y="1511838"/>
                  <a:pt x="1047750" y="1529391"/>
                </a:cubicBezTo>
                <a:cubicBezTo>
                  <a:pt x="1069988" y="1569419"/>
                  <a:pt x="1080509" y="1629211"/>
                  <a:pt x="1123950" y="1643691"/>
                </a:cubicBezTo>
                <a:lnTo>
                  <a:pt x="1123950" y="1662741"/>
                </a:lnTo>
                <a:lnTo>
                  <a:pt x="1238250" y="1681791"/>
                </a:lnTo>
                <a:cubicBezTo>
                  <a:pt x="1307725" y="1890217"/>
                  <a:pt x="1196923" y="1574517"/>
                  <a:pt x="1295400" y="1796091"/>
                </a:cubicBezTo>
                <a:cubicBezTo>
                  <a:pt x="1311711" y="1832791"/>
                  <a:pt x="1315539" y="1874470"/>
                  <a:pt x="1333500" y="1910391"/>
                </a:cubicBezTo>
                <a:cubicBezTo>
                  <a:pt x="1380580" y="2004552"/>
                  <a:pt x="1362620" y="1959650"/>
                  <a:pt x="1390650" y="2043741"/>
                </a:cubicBezTo>
                <a:cubicBezTo>
                  <a:pt x="1384300" y="2062791"/>
                  <a:pt x="1376470" y="2081410"/>
                  <a:pt x="1371600" y="2100891"/>
                </a:cubicBezTo>
                <a:cubicBezTo>
                  <a:pt x="1363747" y="2132303"/>
                  <a:pt x="1368614" y="2168028"/>
                  <a:pt x="1352550" y="2196141"/>
                </a:cubicBezTo>
                <a:cubicBezTo>
                  <a:pt x="1341191" y="2216020"/>
                  <a:pt x="1314450" y="2221541"/>
                  <a:pt x="1295400" y="2234241"/>
                </a:cubicBezTo>
                <a:cubicBezTo>
                  <a:pt x="1289050" y="2272341"/>
                  <a:pt x="1313566" y="2338203"/>
                  <a:pt x="1276350" y="2348541"/>
                </a:cubicBezTo>
                <a:cubicBezTo>
                  <a:pt x="1188413" y="2372968"/>
                  <a:pt x="961126" y="2330929"/>
                  <a:pt x="838200" y="2310441"/>
                </a:cubicBezTo>
                <a:cubicBezTo>
                  <a:pt x="831850" y="2253291"/>
                  <a:pt x="846412" y="2189620"/>
                  <a:pt x="819150" y="2138991"/>
                </a:cubicBezTo>
                <a:cubicBezTo>
                  <a:pt x="797441" y="2098674"/>
                  <a:pt x="704850" y="2062791"/>
                  <a:pt x="704850" y="2062791"/>
                </a:cubicBezTo>
                <a:cubicBezTo>
                  <a:pt x="596900" y="1900866"/>
                  <a:pt x="774700" y="2151691"/>
                  <a:pt x="552450" y="1929441"/>
                </a:cubicBezTo>
                <a:cubicBezTo>
                  <a:pt x="533400" y="1910391"/>
                  <a:pt x="516566" y="1888831"/>
                  <a:pt x="495300" y="1872291"/>
                </a:cubicBezTo>
                <a:cubicBezTo>
                  <a:pt x="459155" y="1844178"/>
                  <a:pt x="381000" y="1796091"/>
                  <a:pt x="381000" y="1796091"/>
                </a:cubicBezTo>
                <a:cubicBezTo>
                  <a:pt x="374650" y="1777041"/>
                  <a:pt x="370930" y="1756902"/>
                  <a:pt x="361950" y="1738941"/>
                </a:cubicBezTo>
                <a:cubicBezTo>
                  <a:pt x="351711" y="1718463"/>
                  <a:pt x="328998" y="1704100"/>
                  <a:pt x="323850" y="1681791"/>
                </a:cubicBezTo>
                <a:cubicBezTo>
                  <a:pt x="309500" y="1619609"/>
                  <a:pt x="323568" y="1552286"/>
                  <a:pt x="304800" y="1491291"/>
                </a:cubicBezTo>
                <a:cubicBezTo>
                  <a:pt x="296877" y="1465542"/>
                  <a:pt x="264897" y="1454837"/>
                  <a:pt x="247650" y="1434141"/>
                </a:cubicBezTo>
                <a:cubicBezTo>
                  <a:pt x="232993" y="1416552"/>
                  <a:pt x="222250" y="1396041"/>
                  <a:pt x="209550" y="1376991"/>
                </a:cubicBezTo>
                <a:cubicBezTo>
                  <a:pt x="203200" y="1338891"/>
                  <a:pt x="194765" y="1301080"/>
                  <a:pt x="190500" y="1262691"/>
                </a:cubicBezTo>
                <a:cubicBezTo>
                  <a:pt x="182056" y="1186695"/>
                  <a:pt x="191915" y="1107766"/>
                  <a:pt x="171450" y="1034091"/>
                </a:cubicBezTo>
                <a:cubicBezTo>
                  <a:pt x="159194" y="989971"/>
                  <a:pt x="120650" y="957891"/>
                  <a:pt x="95250" y="919791"/>
                </a:cubicBezTo>
                <a:cubicBezTo>
                  <a:pt x="46011" y="845933"/>
                  <a:pt x="64390" y="884361"/>
                  <a:pt x="38100" y="805491"/>
                </a:cubicBezTo>
                <a:cubicBezTo>
                  <a:pt x="31750" y="754691"/>
                  <a:pt x="28208" y="703461"/>
                  <a:pt x="19050" y="653091"/>
                </a:cubicBezTo>
                <a:cubicBezTo>
                  <a:pt x="15458" y="633334"/>
                  <a:pt x="0" y="616021"/>
                  <a:pt x="0" y="595941"/>
                </a:cubicBezTo>
                <a:cubicBezTo>
                  <a:pt x="0" y="575861"/>
                  <a:pt x="14180" y="558272"/>
                  <a:pt x="19050" y="538791"/>
                </a:cubicBezTo>
                <a:cubicBezTo>
                  <a:pt x="26903" y="507379"/>
                  <a:pt x="29581" y="474779"/>
                  <a:pt x="38100" y="443541"/>
                </a:cubicBezTo>
                <a:cubicBezTo>
                  <a:pt x="48667" y="404795"/>
                  <a:pt x="63500" y="367341"/>
                  <a:pt x="76200" y="329241"/>
                </a:cubicBezTo>
                <a:lnTo>
                  <a:pt x="95250" y="272091"/>
                </a:lnTo>
                <a:cubicBezTo>
                  <a:pt x="101600" y="227641"/>
                  <a:pt x="101398" y="181749"/>
                  <a:pt x="114300" y="138741"/>
                </a:cubicBezTo>
                <a:cubicBezTo>
                  <a:pt x="155922" y="0"/>
                  <a:pt x="152400" y="125650"/>
                  <a:pt x="152400" y="62541"/>
                </a:cubicBezTo>
              </a:path>
            </a:pathLst>
          </a:custGeom>
          <a:ln w="76200">
            <a:solidFill>
              <a:schemeClr val="tx1"/>
            </a:solidFill>
          </a:ln>
          <a:effectLst>
            <a:glow rad="228600">
              <a:schemeClr val="accent4">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n>
                <a:solidFill>
                  <a:schemeClr val="tx1"/>
                </a:solidFill>
              </a:ln>
            </a:endParaRPr>
          </a:p>
        </p:txBody>
      </p:sp>
      <p:pic>
        <p:nvPicPr>
          <p:cNvPr id="6" name="Picture 2" descr="http://jb-hdnp.org/Sarver/Maps/trails_west.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6278"/>
          <a:stretch/>
        </p:blipFill>
        <p:spPr bwMode="auto">
          <a:xfrm>
            <a:off x="0" y="-2875"/>
            <a:ext cx="9144000" cy="543119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95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9202"/>
                                        </p:tgtEl>
                                        <p:attrNameLst>
                                          <p:attrName>style.visibility</p:attrName>
                                        </p:attrNameLst>
                                      </p:cBhvr>
                                      <p:to>
                                        <p:strVal val="visible"/>
                                      </p:to>
                                    </p:set>
                                    <p:anim calcmode="lin" valueType="num">
                                      <p:cBhvr additive="base">
                                        <p:cTn id="7" dur="500" fill="hold"/>
                                        <p:tgtEl>
                                          <p:spTgt spid="179202"/>
                                        </p:tgtEl>
                                        <p:attrNameLst>
                                          <p:attrName>ppt_x</p:attrName>
                                        </p:attrNameLst>
                                      </p:cBhvr>
                                      <p:tavLst>
                                        <p:tav tm="0">
                                          <p:val>
                                            <p:strVal val="#ppt_x"/>
                                          </p:val>
                                        </p:tav>
                                        <p:tav tm="100000">
                                          <p:val>
                                            <p:strVal val="#ppt_x"/>
                                          </p:val>
                                        </p:tav>
                                      </p:tavLst>
                                    </p:anim>
                                    <p:anim calcmode="lin" valueType="num">
                                      <p:cBhvr additive="base">
                                        <p:cTn id="8" dur="500" fill="hold"/>
                                        <p:tgtEl>
                                          <p:spTgt spid="17920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4)">
                                      <p:cBhvr>
                                        <p:cTn id="13"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map-Oregon Terr Dispute"/>
          <p:cNvPicPr>
            <a:picLocks noChangeAspect="1" noChangeArrowheads="1"/>
          </p:cNvPicPr>
          <p:nvPr/>
        </p:nvPicPr>
        <p:blipFill>
          <a:blip r:embed="rId2" cstate="print">
            <a:lum contrast="12000"/>
          </a:blip>
          <a:srcRect/>
          <a:stretch>
            <a:fillRect/>
          </a:stretch>
        </p:blipFill>
        <p:spPr bwMode="auto">
          <a:xfrm>
            <a:off x="0" y="-1438"/>
            <a:ext cx="6629400" cy="6856414"/>
          </a:xfrm>
          <a:prstGeom prst="rect">
            <a:avLst/>
          </a:prstGeom>
          <a:noFill/>
          <a:ln w="9525">
            <a:solidFill>
              <a:srgbClr val="663300"/>
            </a:solidFill>
            <a:miter lim="800000"/>
            <a:headEnd/>
            <a:tailEnd/>
          </a:ln>
          <a:effectLst>
            <a:softEdge rad="63500"/>
          </a:effectLst>
        </p:spPr>
      </p:pic>
      <p:sp>
        <p:nvSpPr>
          <p:cNvPr id="161794" name="Text Box 2"/>
          <p:cNvSpPr txBox="1">
            <a:spLocks noChangeArrowheads="1"/>
          </p:cNvSpPr>
          <p:nvPr/>
        </p:nvSpPr>
        <p:spPr bwMode="auto">
          <a:xfrm>
            <a:off x="2286000" y="4267200"/>
            <a:ext cx="6553200" cy="1077218"/>
          </a:xfrm>
          <a:prstGeom prst="rect">
            <a:avLst/>
          </a:prstGeom>
          <a:solidFill>
            <a:srgbClr val="000000"/>
          </a:solidFill>
          <a:ln w="76200">
            <a:solidFill>
              <a:schemeClr val="tx1"/>
            </a:solidFill>
            <a:miter lim="800000"/>
            <a:headEnd/>
            <a:tailEnd/>
          </a:ln>
          <a:effectLst>
            <a:glow>
              <a:schemeClr val="tx1"/>
            </a:glow>
          </a:effectLst>
          <a:scene3d>
            <a:camera prst="perspectiveLeft"/>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Oregon </a:t>
            </a:r>
            <a:r>
              <a:rPr lang="en-US" sz="3200" b="1" dirty="0">
                <a:solidFill>
                  <a:schemeClr val="bg1"/>
                </a:solidFill>
                <a:latin typeface="Times New Roman" panose="02020603050405020304" pitchFamily="18" charset="0"/>
                <a:cs typeface="Times New Roman" panose="02020603050405020304" pitchFamily="18" charset="0"/>
              </a:rPr>
              <a:t>was huge (stretching from northern CA to the 54°40’ line) </a:t>
            </a:r>
          </a:p>
        </p:txBody>
      </p:sp>
    </p:spTree>
    <p:extLst>
      <p:ext uri="{BB962C8B-B14F-4D97-AF65-F5344CB8AC3E}">
        <p14:creationId xmlns:p14="http://schemas.microsoft.com/office/powerpoint/2010/main" val="67561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1794"/>
                                        </p:tgtEl>
                                        <p:attrNameLst>
                                          <p:attrName>style.visibility</p:attrName>
                                        </p:attrNameLst>
                                      </p:cBhvr>
                                      <p:to>
                                        <p:strVal val="visible"/>
                                      </p:to>
                                    </p:set>
                                    <p:anim calcmode="lin" valueType="num">
                                      <p:cBhvr additive="base">
                                        <p:cTn id="7" dur="500" fill="hold"/>
                                        <p:tgtEl>
                                          <p:spTgt spid="161794"/>
                                        </p:tgtEl>
                                        <p:attrNameLst>
                                          <p:attrName>ppt_x</p:attrName>
                                        </p:attrNameLst>
                                      </p:cBhvr>
                                      <p:tavLst>
                                        <p:tav tm="0">
                                          <p:val>
                                            <p:strVal val="#ppt_x"/>
                                          </p:val>
                                        </p:tav>
                                        <p:tav tm="100000">
                                          <p:val>
                                            <p:strVal val="#ppt_x"/>
                                          </p:val>
                                        </p:tav>
                                      </p:tavLst>
                                    </p:anim>
                                    <p:anim calcmode="lin" valueType="num">
                                      <p:cBhvr additive="base">
                                        <p:cTn id="8" dur="500" fill="hold"/>
                                        <p:tgtEl>
                                          <p:spTgt spid="1617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map-Oregon Terr Dispute"/>
          <p:cNvPicPr>
            <a:picLocks noChangeAspect="1" noChangeArrowheads="1"/>
          </p:cNvPicPr>
          <p:nvPr/>
        </p:nvPicPr>
        <p:blipFill>
          <a:blip r:embed="rId2" cstate="print">
            <a:lum contrast="12000"/>
          </a:blip>
          <a:srcRect/>
          <a:stretch>
            <a:fillRect/>
          </a:stretch>
        </p:blipFill>
        <p:spPr bwMode="auto">
          <a:xfrm>
            <a:off x="0" y="-1438"/>
            <a:ext cx="6629400" cy="6856414"/>
          </a:xfrm>
          <a:prstGeom prst="rect">
            <a:avLst/>
          </a:prstGeom>
          <a:noFill/>
          <a:ln w="9525">
            <a:solidFill>
              <a:srgbClr val="663300"/>
            </a:solidFill>
            <a:miter lim="800000"/>
            <a:headEnd/>
            <a:tailEnd/>
          </a:ln>
          <a:effectLst>
            <a:softEdge rad="63500"/>
          </a:effectLst>
        </p:spPr>
      </p:pic>
      <p:sp>
        <p:nvSpPr>
          <p:cNvPr id="163842" name="Text Box 2"/>
          <p:cNvSpPr txBox="1">
            <a:spLocks noChangeArrowheads="1"/>
          </p:cNvSpPr>
          <p:nvPr/>
        </p:nvSpPr>
        <p:spPr bwMode="auto">
          <a:xfrm>
            <a:off x="914400" y="5001585"/>
            <a:ext cx="7315200" cy="1630362"/>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British </a:t>
            </a:r>
            <a:r>
              <a:rPr lang="en-US" sz="3200" b="1" dirty="0">
                <a:solidFill>
                  <a:schemeClr val="bg1"/>
                </a:solidFill>
                <a:latin typeface="Times New Roman" panose="02020603050405020304" pitchFamily="18" charset="0"/>
                <a:cs typeface="Times New Roman" panose="02020603050405020304" pitchFamily="18" charset="0"/>
              </a:rPr>
              <a:t>claims were strong north of the Columbia River (populated by Brits and claimed by Hudson’s Bay Company)</a:t>
            </a:r>
          </a:p>
        </p:txBody>
      </p:sp>
    </p:spTree>
    <p:extLst>
      <p:ext uri="{BB962C8B-B14F-4D97-AF65-F5344CB8AC3E}">
        <p14:creationId xmlns:p14="http://schemas.microsoft.com/office/powerpoint/2010/main" val="391739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842"/>
                                        </p:tgtEl>
                                        <p:attrNameLst>
                                          <p:attrName>style.visibility</p:attrName>
                                        </p:attrNameLst>
                                      </p:cBhvr>
                                      <p:to>
                                        <p:strVal val="visible"/>
                                      </p:to>
                                    </p:set>
                                    <p:anim calcmode="lin" valueType="num">
                                      <p:cBhvr additive="base">
                                        <p:cTn id="7" dur="500" fill="hold"/>
                                        <p:tgtEl>
                                          <p:spTgt spid="163842"/>
                                        </p:tgtEl>
                                        <p:attrNameLst>
                                          <p:attrName>ppt_x</p:attrName>
                                        </p:attrNameLst>
                                      </p:cBhvr>
                                      <p:tavLst>
                                        <p:tav tm="0">
                                          <p:val>
                                            <p:strVal val="#ppt_x"/>
                                          </p:val>
                                        </p:tav>
                                        <p:tav tm="100000">
                                          <p:val>
                                            <p:strVal val="#ppt_x"/>
                                          </p:val>
                                        </p:tav>
                                      </p:tavLst>
                                    </p:anim>
                                    <p:anim calcmode="lin" valueType="num">
                                      <p:cBhvr additive="base">
                                        <p:cTn id="8" dur="500" fill="hold"/>
                                        <p:tgtEl>
                                          <p:spTgt spid="1638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highered.mcgraw-hill.com/sites/dl/premium/0073385492/instructor/664083/bri85492_1304.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2000"/>
                    </a14:imgEffect>
                    <a14:imgEffect>
                      <a14:brightnessContrast bright="-20000" contrast="20000"/>
                    </a14:imgEffect>
                  </a14:imgLayer>
                </a14:imgProps>
              </a:ext>
            </a:extLst>
          </a:blip>
          <a:srcRect/>
          <a:stretch/>
        </p:blipFill>
        <p:spPr bwMode="auto">
          <a:xfrm>
            <a:off x="0" y="0"/>
            <a:ext cx="9144000" cy="6858000"/>
          </a:xfrm>
          <a:prstGeom prst="rect">
            <a:avLst/>
          </a:prstGeom>
          <a:noFill/>
          <a:effectLst>
            <a:softEdge rad="31750"/>
          </a:effectLst>
        </p:spPr>
      </p:pic>
      <p:sp>
        <p:nvSpPr>
          <p:cNvPr id="121858" name="Text Box 2"/>
          <p:cNvSpPr txBox="1">
            <a:spLocks noChangeArrowheads="1"/>
          </p:cNvSpPr>
          <p:nvPr/>
        </p:nvSpPr>
        <p:spPr bwMode="auto">
          <a:xfrm>
            <a:off x="533400" y="792540"/>
            <a:ext cx="8077200" cy="830997"/>
          </a:xfrm>
          <a:prstGeom prst="rect">
            <a:avLst/>
          </a:prstGeom>
          <a:solidFill>
            <a:srgbClr val="000000"/>
          </a:solidFill>
          <a:ln w="76200">
            <a:solidFill>
              <a:schemeClr val="tx1"/>
            </a:solidFill>
            <a:miter lim="800000"/>
            <a:headEnd/>
            <a:tailEnd/>
          </a:ln>
          <a:effectLst>
            <a:glow>
              <a:schemeClr val="tx1"/>
            </a:glow>
          </a:effectLst>
          <a:scene3d>
            <a:camera prst="orthographicFront"/>
            <a:lightRig rig="threePt" dir="t"/>
          </a:scene3d>
          <a:sp3d>
            <a:bevelT/>
          </a:sp3d>
        </p:spPr>
        <p:txBody>
          <a:bodyPr wrap="square">
            <a:spAutoFit/>
          </a:bodyPr>
          <a:lstStyle/>
          <a:p>
            <a:pPr algn="ctr">
              <a:spcBef>
                <a:spcPct val="50000"/>
              </a:spcBef>
              <a:defRPr/>
            </a:pPr>
            <a:r>
              <a:rPr lang="en-US" sz="4800" dirty="0" smtClean="0">
                <a:solidFill>
                  <a:schemeClr val="bg1"/>
                </a:solidFill>
                <a:latin typeface="Shermlock"/>
              </a:rPr>
              <a:t>Manifest </a:t>
            </a:r>
            <a:r>
              <a:rPr lang="en-US" sz="4800" dirty="0">
                <a:solidFill>
                  <a:schemeClr val="bg1"/>
                </a:solidFill>
                <a:latin typeface="Shermlock"/>
              </a:rPr>
              <a:t>Destiny </a:t>
            </a:r>
            <a:r>
              <a:rPr lang="en-US" sz="4000" dirty="0">
                <a:solidFill>
                  <a:schemeClr val="bg1"/>
                </a:solidFill>
                <a:latin typeface="Shermlock"/>
              </a:rPr>
              <a:t>and Its</a:t>
            </a:r>
            <a:r>
              <a:rPr lang="en-US" sz="4800" dirty="0">
                <a:solidFill>
                  <a:schemeClr val="bg1"/>
                </a:solidFill>
                <a:latin typeface="Shermlock"/>
              </a:rPr>
              <a:t> Legacy</a:t>
            </a:r>
            <a:endParaRPr lang="en-US" sz="4000" dirty="0">
              <a:solidFill>
                <a:schemeClr val="bg1"/>
              </a:solidFill>
              <a:latin typeface="Shermlock"/>
            </a:endParaRPr>
          </a:p>
        </p:txBody>
      </p:sp>
    </p:spTree>
    <p:extLst>
      <p:ext uri="{BB962C8B-B14F-4D97-AF65-F5344CB8AC3E}">
        <p14:creationId xmlns:p14="http://schemas.microsoft.com/office/powerpoint/2010/main" val="224840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1858"/>
                                        </p:tgtEl>
                                        <p:attrNameLst>
                                          <p:attrName>style.visibility</p:attrName>
                                        </p:attrNameLst>
                                      </p:cBhvr>
                                      <p:to>
                                        <p:strVal val="visible"/>
                                      </p:to>
                                    </p:set>
                                    <p:anim calcmode="lin" valueType="num">
                                      <p:cBhvr additive="base">
                                        <p:cTn id="7" dur="500" fill="hold"/>
                                        <p:tgtEl>
                                          <p:spTgt spid="121858"/>
                                        </p:tgtEl>
                                        <p:attrNameLst>
                                          <p:attrName>ppt_x</p:attrName>
                                        </p:attrNameLst>
                                      </p:cBhvr>
                                      <p:tavLst>
                                        <p:tav tm="0">
                                          <p:val>
                                            <p:strVal val="#ppt_x"/>
                                          </p:val>
                                        </p:tav>
                                        <p:tav tm="100000">
                                          <p:val>
                                            <p:strVal val="#ppt_x"/>
                                          </p:val>
                                        </p:tav>
                                      </p:tavLst>
                                    </p:anim>
                                    <p:anim calcmode="lin" valueType="num">
                                      <p:cBhvr additive="base">
                                        <p:cTn id="8" dur="500" fill="hold"/>
                                        <p:tgtEl>
                                          <p:spTgt spid="1218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jb-hdnp.org/Sarver/Maps/ah13_trailswestm.jpg"/>
          <p:cNvPicPr>
            <a:picLocks noChangeAspect="1" noChangeArrowheads="1"/>
          </p:cNvPicPr>
          <p:nvPr/>
        </p:nvPicPr>
        <p:blipFill rotWithShape="1">
          <a:blip r:embed="rId2">
            <a:extLst>
              <a:ext uri="{28A0092B-C50C-407E-A947-70E740481C1C}">
                <a14:useLocalDpi xmlns:a14="http://schemas.microsoft.com/office/drawing/2010/main" val="0"/>
              </a:ext>
            </a:extLst>
          </a:blip>
          <a:srcRect t="7193"/>
          <a:stretch/>
        </p:blipFill>
        <p:spPr bwMode="auto">
          <a:xfrm>
            <a:off x="0" y="-1"/>
            <a:ext cx="9144000" cy="627883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7349" name="Picture 5" descr="BT-dysentery-gallery-84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5791200" y="228600"/>
            <a:ext cx="2895600" cy="2171700"/>
          </a:xfrm>
          <a:prstGeom prst="rect">
            <a:avLst/>
          </a:prstGeom>
          <a:noFill/>
          <a:effectLst>
            <a:glow rad="127000">
              <a:schemeClr val="bg1"/>
            </a:glow>
            <a:outerShdw blurRad="50800" dist="38100" dir="8100000" algn="tr" rotWithShape="0">
              <a:prstClr val="black">
                <a:alpha val="40000"/>
              </a:prstClr>
            </a:outerShdw>
          </a:effectLst>
          <a:scene3d>
            <a:camera prst="orthographicFront"/>
            <a:lightRig rig="threePt" dir="t"/>
          </a:scene3d>
          <a:sp3d>
            <a:bevelT/>
          </a:sp3d>
        </p:spPr>
      </p:pic>
      <p:pic>
        <p:nvPicPr>
          <p:cNvPr id="6" name="Picture 3" descr="wagon_train_photo_large"/>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Lst>
          </a:blip>
          <a:srcRect/>
          <a:stretch>
            <a:fillRect/>
          </a:stretch>
        </p:blipFill>
        <p:spPr bwMode="auto">
          <a:xfrm>
            <a:off x="381000" y="2895601"/>
            <a:ext cx="2514600" cy="2015092"/>
          </a:xfrm>
          <a:prstGeom prst="rect">
            <a:avLst/>
          </a:prstGeom>
          <a:noFill/>
          <a:ln w="9525">
            <a:solidFill>
              <a:srgbClr val="663300"/>
            </a:solidFill>
            <a:miter lim="800000"/>
            <a:headEnd/>
            <a:tailEnd/>
          </a:ln>
          <a:effectLst>
            <a:glow rad="127000">
              <a:schemeClr val="bg1"/>
            </a:glow>
          </a:effectLst>
          <a:scene3d>
            <a:camera prst="orthographicFront"/>
            <a:lightRig rig="threePt" dir="t"/>
          </a:scene3d>
          <a:sp3d>
            <a:bevelT/>
          </a:sp3d>
        </p:spPr>
      </p:pic>
      <p:sp>
        <p:nvSpPr>
          <p:cNvPr id="7" name="Text Box 2"/>
          <p:cNvSpPr txBox="1">
            <a:spLocks noChangeArrowheads="1"/>
          </p:cNvSpPr>
          <p:nvPr/>
        </p:nvSpPr>
        <p:spPr bwMode="auto">
          <a:xfrm>
            <a:off x="1447800" y="5135940"/>
            <a:ext cx="6248400" cy="1569660"/>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US </a:t>
            </a:r>
            <a:r>
              <a:rPr lang="en-US" sz="3200" b="1" dirty="0">
                <a:solidFill>
                  <a:schemeClr val="bg1"/>
                </a:solidFill>
                <a:latin typeface="Times New Roman" panose="02020603050405020304" pitchFamily="18" charset="0"/>
                <a:cs typeface="Times New Roman" panose="02020603050405020304" pitchFamily="18" charset="0"/>
              </a:rPr>
              <a:t>had strong claims south of Columbia River (lots of Americans lived there thinks to Oregon Trail)  </a:t>
            </a:r>
          </a:p>
        </p:txBody>
      </p:sp>
    </p:spTree>
    <p:extLst>
      <p:ext uri="{BB962C8B-B14F-4D97-AF65-F5344CB8AC3E}">
        <p14:creationId xmlns:p14="http://schemas.microsoft.com/office/powerpoint/2010/main" val="145652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jb-hdnp.org/Sarver/Maps/ah13_oregonterritorym.jpg"/>
          <p:cNvPicPr>
            <a:picLocks noChangeAspect="1" noChangeArrowheads="1"/>
          </p:cNvPicPr>
          <p:nvPr/>
        </p:nvPicPr>
        <p:blipFill rotWithShape="1">
          <a:blip r:embed="rId2">
            <a:extLst>
              <a:ext uri="{28A0092B-C50C-407E-A947-70E740481C1C}">
                <a14:useLocalDpi xmlns:a14="http://schemas.microsoft.com/office/drawing/2010/main" val="0"/>
              </a:ext>
            </a:extLst>
          </a:blip>
          <a:srcRect t="7170"/>
          <a:stretch/>
        </p:blipFill>
        <p:spPr bwMode="auto">
          <a:xfrm>
            <a:off x="0" y="0"/>
            <a:ext cx="9144000" cy="628043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81250" name="Text Box 2"/>
          <p:cNvSpPr txBox="1">
            <a:spLocks noChangeArrowheads="1"/>
          </p:cNvSpPr>
          <p:nvPr/>
        </p:nvSpPr>
        <p:spPr bwMode="auto">
          <a:xfrm>
            <a:off x="685800" y="5105400"/>
            <a:ext cx="77724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fov="1500000"/>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Britain </a:t>
            </a:r>
            <a:r>
              <a:rPr lang="en-US" sz="3200" b="1" dirty="0">
                <a:solidFill>
                  <a:schemeClr val="bg1"/>
                </a:solidFill>
                <a:latin typeface="Times New Roman" panose="02020603050405020304" pitchFamily="18" charset="0"/>
                <a:cs typeface="Times New Roman" panose="02020603050405020304" pitchFamily="18" charset="0"/>
              </a:rPr>
              <a:t>proposed treaty separating British and American claims at 49</a:t>
            </a:r>
            <a:r>
              <a:rPr lang="en-US" sz="3200" b="1" baseline="30000" dirty="0">
                <a:solidFill>
                  <a:schemeClr val="bg1"/>
                </a:solidFill>
                <a:latin typeface="Times New Roman" panose="02020603050405020304" pitchFamily="18" charset="0"/>
                <a:cs typeface="Times New Roman" panose="02020603050405020304" pitchFamily="18" charset="0"/>
              </a:rPr>
              <a:t>th</a:t>
            </a:r>
            <a:r>
              <a:rPr lang="en-US" sz="3200" b="1" dirty="0">
                <a:solidFill>
                  <a:schemeClr val="bg1"/>
                </a:solidFill>
                <a:latin typeface="Times New Roman" panose="02020603050405020304" pitchFamily="18" charset="0"/>
                <a:cs typeface="Times New Roman" panose="02020603050405020304" pitchFamily="18" charset="0"/>
              </a:rPr>
              <a:t> parallel (excluding Vancouver) and Polk accepted it</a:t>
            </a:r>
          </a:p>
        </p:txBody>
      </p:sp>
    </p:spTree>
    <p:extLst>
      <p:ext uri="{BB962C8B-B14F-4D97-AF65-F5344CB8AC3E}">
        <p14:creationId xmlns:p14="http://schemas.microsoft.com/office/powerpoint/2010/main" val="239913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1250"/>
                                        </p:tgtEl>
                                        <p:attrNameLst>
                                          <p:attrName>style.visibility</p:attrName>
                                        </p:attrNameLst>
                                      </p:cBhvr>
                                      <p:to>
                                        <p:strVal val="visible"/>
                                      </p:to>
                                    </p:set>
                                    <p:anim calcmode="lin" valueType="num">
                                      <p:cBhvr additive="base">
                                        <p:cTn id="7" dur="500" fill="hold"/>
                                        <p:tgtEl>
                                          <p:spTgt spid="181250"/>
                                        </p:tgtEl>
                                        <p:attrNameLst>
                                          <p:attrName>ppt_x</p:attrName>
                                        </p:attrNameLst>
                                      </p:cBhvr>
                                      <p:tavLst>
                                        <p:tav tm="0">
                                          <p:val>
                                            <p:strVal val="#ppt_x"/>
                                          </p:val>
                                        </p:tav>
                                        <p:tav tm="100000">
                                          <p:val>
                                            <p:strVal val="#ppt_x"/>
                                          </p:val>
                                        </p:tav>
                                      </p:tavLst>
                                    </p:anim>
                                    <p:anim calcmode="lin" valueType="num">
                                      <p:cBhvr additive="base">
                                        <p:cTn id="8" dur="500" fill="hold"/>
                                        <p:tgtEl>
                                          <p:spTgt spid="1812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le:Battle of Churubusco2.jpg"/>
          <p:cNvPicPr>
            <a:picLocks noChangeAspect="1" noChangeArrowheads="1"/>
          </p:cNvPicPr>
          <p:nvPr/>
        </p:nvPicPr>
        <p:blipFill rotWithShape="1">
          <a:blip r:embed="rId2">
            <a:extLst>
              <a:ext uri="{28A0092B-C50C-407E-A947-70E740481C1C}">
                <a14:useLocalDpi xmlns:a14="http://schemas.microsoft.com/office/drawing/2010/main" val="0"/>
              </a:ext>
            </a:extLst>
          </a:blip>
          <a:srcRect l="2600" t="3249" r="2985" b="15462"/>
          <a:stretch/>
        </p:blipFill>
        <p:spPr bwMode="auto">
          <a:xfrm>
            <a:off x="0" y="0"/>
            <a:ext cx="9144000" cy="566840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95586" name="Text Box 2"/>
          <p:cNvSpPr txBox="1">
            <a:spLocks noChangeArrowheads="1"/>
          </p:cNvSpPr>
          <p:nvPr/>
        </p:nvSpPr>
        <p:spPr bwMode="auto">
          <a:xfrm>
            <a:off x="533400" y="5410200"/>
            <a:ext cx="8077200" cy="1246495"/>
          </a:xfrm>
          <a:prstGeom prst="rect">
            <a:avLst/>
          </a:prstGeom>
          <a:solidFill>
            <a:srgbClr val="000000"/>
          </a:solidFill>
          <a:ln w="76200">
            <a:solidFill>
              <a:schemeClr val="tx1"/>
            </a:solidFill>
            <a:miter lim="800000"/>
            <a:headEnd/>
            <a:tailEnd/>
          </a:ln>
          <a:effectLst>
            <a:glow>
              <a:schemeClr val="tx1"/>
            </a:glow>
          </a:effectLst>
          <a:scene3d>
            <a:camera prst="perspectiveAbove" fov="1200000"/>
            <a:lightRig rig="threePt" dir="t"/>
          </a:scene3d>
          <a:sp3d>
            <a:bevelT/>
          </a:sp3d>
        </p:spPr>
        <p:txBody>
          <a:bodyPr wrap="square">
            <a:spAutoFit/>
          </a:bodyPr>
          <a:lstStyle/>
          <a:p>
            <a:pPr algn="ctr">
              <a:spcBef>
                <a:spcPct val="50000"/>
              </a:spcBef>
              <a:defRPr/>
            </a:pPr>
            <a:r>
              <a:rPr lang="en-US" sz="7500" dirty="0" smtClean="0">
                <a:solidFill>
                  <a:schemeClr val="bg1"/>
                </a:solidFill>
                <a:latin typeface="Earth's Mightiest"/>
              </a:rPr>
              <a:t>The </a:t>
            </a:r>
            <a:r>
              <a:rPr lang="en-US" sz="7500" dirty="0">
                <a:solidFill>
                  <a:schemeClr val="bg1"/>
                </a:solidFill>
                <a:latin typeface="Earth's Mightiest"/>
              </a:rPr>
              <a:t>Mexican—American War</a:t>
            </a:r>
          </a:p>
        </p:txBody>
      </p:sp>
      <p:grpSp>
        <p:nvGrpSpPr>
          <p:cNvPr id="5" name="Group 4"/>
          <p:cNvGrpSpPr/>
          <p:nvPr/>
        </p:nvGrpSpPr>
        <p:grpSpPr>
          <a:xfrm>
            <a:off x="3040996" y="147449"/>
            <a:ext cx="6255404" cy="3326578"/>
            <a:chOff x="-228600" y="457200"/>
            <a:chExt cx="6255404" cy="3326578"/>
          </a:xfrm>
          <a:effectLst>
            <a:outerShdw blurRad="76200" dir="13500000" sy="23000" kx="1200000" algn="br" rotWithShape="0">
              <a:prstClr val="black">
                <a:alpha val="20000"/>
              </a:prstClr>
            </a:outerShdw>
          </a:effectLst>
        </p:grpSpPr>
        <p:grpSp>
          <p:nvGrpSpPr>
            <p:cNvPr id="6" name="Group 5"/>
            <p:cNvGrpSpPr/>
            <p:nvPr/>
          </p:nvGrpSpPr>
          <p:grpSpPr>
            <a:xfrm>
              <a:off x="-228600" y="457200"/>
              <a:ext cx="6255404" cy="3326578"/>
              <a:chOff x="2027985" y="567690"/>
              <a:chExt cx="6255404" cy="3326578"/>
            </a:xfrm>
          </p:grpSpPr>
          <p:grpSp>
            <p:nvGrpSpPr>
              <p:cNvPr id="8" name="Group 7"/>
              <p:cNvGrpSpPr/>
              <p:nvPr/>
            </p:nvGrpSpPr>
            <p:grpSpPr>
              <a:xfrm>
                <a:off x="2027985" y="567690"/>
                <a:ext cx="6255404" cy="3326578"/>
                <a:chOff x="2027984" y="567690"/>
                <a:chExt cx="7019197" cy="5483232"/>
              </a:xfrm>
            </p:grpSpPr>
            <p:sp>
              <p:nvSpPr>
                <p:cNvPr id="10" name="Freeform 9"/>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9" name="TextBox 8"/>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Corbel" panose="020B0503020204020204" pitchFamily="34" charset="0"/>
                  </a:rPr>
                  <a:t>The Big Picture</a:t>
                </a:r>
              </a:p>
            </p:txBody>
          </p:sp>
        </p:grpSp>
        <p:sp>
          <p:nvSpPr>
            <p:cNvPr id="7" name="TextBox 6"/>
            <p:cNvSpPr txBox="1"/>
            <p:nvPr/>
          </p:nvSpPr>
          <p:spPr>
            <a:xfrm rot="21421055">
              <a:off x="1478566" y="1333250"/>
              <a:ext cx="2667000"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latin typeface="Earth's Mightiest" panose="020B0604020202020204"/>
                </a:rPr>
                <a:t>The motivation for the Mexican-American War ranks among the most underhanded in US history, but the war was executed efficiently and US victory was virtually a sure thing.</a:t>
              </a:r>
            </a:p>
          </p:txBody>
        </p:sp>
      </p:grpSp>
    </p:spTree>
    <p:extLst>
      <p:ext uri="{BB962C8B-B14F-4D97-AF65-F5344CB8AC3E}">
        <p14:creationId xmlns:p14="http://schemas.microsoft.com/office/powerpoint/2010/main" val="366461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5586"/>
                                        </p:tgtEl>
                                        <p:attrNameLst>
                                          <p:attrName>style.visibility</p:attrName>
                                        </p:attrNameLst>
                                      </p:cBhvr>
                                      <p:to>
                                        <p:strVal val="visible"/>
                                      </p:to>
                                    </p:set>
                                    <p:anim calcmode="lin" valueType="num">
                                      <p:cBhvr additive="base">
                                        <p:cTn id="7" dur="500" fill="hold"/>
                                        <p:tgtEl>
                                          <p:spTgt spid="195586"/>
                                        </p:tgtEl>
                                        <p:attrNameLst>
                                          <p:attrName>ppt_x</p:attrName>
                                        </p:attrNameLst>
                                      </p:cBhvr>
                                      <p:tavLst>
                                        <p:tav tm="0">
                                          <p:val>
                                            <p:strVal val="#ppt_x"/>
                                          </p:val>
                                        </p:tav>
                                        <p:tav tm="100000">
                                          <p:val>
                                            <p:strVal val="#ppt_x"/>
                                          </p:val>
                                        </p:tav>
                                      </p:tavLst>
                                    </p:anim>
                                    <p:anim calcmode="lin" valueType="num">
                                      <p:cBhvr additive="base">
                                        <p:cTn id="8" dur="500" fill="hold"/>
                                        <p:tgtEl>
                                          <p:spTgt spid="1955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jb-hdnp.org/Sarver/Maps/trails_west.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6278"/>
          <a:stretch/>
        </p:blipFill>
        <p:spPr bwMode="auto">
          <a:xfrm>
            <a:off x="0" y="0"/>
            <a:ext cx="9144000" cy="543119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85346" name="Text Box 2"/>
          <p:cNvSpPr txBox="1">
            <a:spLocks noChangeArrowheads="1"/>
          </p:cNvSpPr>
          <p:nvPr/>
        </p:nvSpPr>
        <p:spPr bwMode="auto">
          <a:xfrm>
            <a:off x="1295400" y="5135940"/>
            <a:ext cx="6553200" cy="1569660"/>
          </a:xfrm>
          <a:prstGeom prst="rect">
            <a:avLst/>
          </a:prstGeom>
          <a:solidFill>
            <a:srgbClr val="000000"/>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Polk </a:t>
            </a:r>
            <a:r>
              <a:rPr lang="en-US" sz="3200" b="1" dirty="0">
                <a:solidFill>
                  <a:schemeClr val="bg1"/>
                </a:solidFill>
                <a:latin typeface="Times New Roman" panose="02020603050405020304" pitchFamily="18" charset="0"/>
                <a:cs typeface="Times New Roman" panose="02020603050405020304" pitchFamily="18" charset="0"/>
              </a:rPr>
              <a:t>wanted </a:t>
            </a:r>
            <a:r>
              <a:rPr lang="en-US" sz="3200" b="1" dirty="0" smtClean="0">
                <a:solidFill>
                  <a:schemeClr val="bg1"/>
                </a:solidFill>
                <a:latin typeface="Times New Roman" panose="02020603050405020304" pitchFamily="18" charset="0"/>
                <a:cs typeface="Times New Roman" panose="02020603050405020304" pitchFamily="18" charset="0"/>
              </a:rPr>
              <a:t>Mexican-owned </a:t>
            </a:r>
            <a:r>
              <a:rPr lang="en-US" sz="3200" b="1" dirty="0">
                <a:solidFill>
                  <a:schemeClr val="bg1"/>
                </a:solidFill>
                <a:latin typeface="Times New Roman" panose="02020603050405020304" pitchFamily="18" charset="0"/>
                <a:cs typeface="Times New Roman" panose="02020603050405020304" pitchFamily="18" charset="0"/>
              </a:rPr>
              <a:t>California (a diplomatic solution less likely given annexation of Texas)</a:t>
            </a:r>
          </a:p>
        </p:txBody>
      </p:sp>
      <p:sp>
        <p:nvSpPr>
          <p:cNvPr id="6" name="TextBox 5"/>
          <p:cNvSpPr txBox="1"/>
          <p:nvPr/>
        </p:nvSpPr>
        <p:spPr>
          <a:xfrm>
            <a:off x="2819400" y="377071"/>
            <a:ext cx="6019800" cy="3385542"/>
          </a:xfrm>
          <a:prstGeom prst="rect">
            <a:avLst/>
          </a:prstGeom>
          <a:solidFill>
            <a:schemeClr val="tx1"/>
          </a:solidFill>
          <a:effectLst>
            <a:glow rad="63500">
              <a:schemeClr val="bg1"/>
            </a:glow>
          </a:effectLst>
          <a:scene3d>
            <a:camera prst="orthographicFront"/>
            <a:lightRig rig="threePt" dir="t"/>
          </a:scene3d>
          <a:sp3d>
            <a:bevelT/>
          </a:sp3d>
        </p:spPr>
        <p:txBody>
          <a:bodyPr wrap="square" rtlCol="0">
            <a:spAutoFit/>
          </a:bodyPr>
          <a:lstStyle/>
          <a:p>
            <a:pPr algn="ctr"/>
            <a:r>
              <a:rPr lang="en-US" sz="2800" dirty="0">
                <a:solidFill>
                  <a:schemeClr val="bg1"/>
                </a:solidFill>
                <a:latin typeface="Earth's Mightiest"/>
              </a:rPr>
              <a:t>“Shall this garden of beauty be suffered to lie dormant in its wild and useless luxuriance? …Myriads of enterprising Americans would flock to its rich and inviting prairies; the hum of Anglo-American industry would be heard in its valleys; cities would rise upon its plains and sea-coast, and the resources and wealth of the nation be increased in an incalculable degree.” </a:t>
            </a:r>
          </a:p>
          <a:p>
            <a:pPr algn="r"/>
            <a:r>
              <a:rPr lang="en-US" dirty="0">
                <a:solidFill>
                  <a:schemeClr val="bg1"/>
                </a:solidFill>
                <a:latin typeface="Agency FB" panose="020B0503020202020204" pitchFamily="34" charset="0"/>
              </a:rPr>
              <a:t>-</a:t>
            </a:r>
            <a:r>
              <a:rPr lang="en-US" i="1" dirty="0">
                <a:solidFill>
                  <a:schemeClr val="bg1"/>
                </a:solidFill>
                <a:latin typeface="Agency FB" panose="020B0503020202020204" pitchFamily="34" charset="0"/>
              </a:rPr>
              <a:t>Illinois State Register</a:t>
            </a:r>
            <a:endParaRPr lang="en-US" dirty="0">
              <a:solidFill>
                <a:schemeClr val="bg1"/>
              </a:solidFill>
              <a:latin typeface="Earth's Mightiest"/>
            </a:endParaRPr>
          </a:p>
        </p:txBody>
      </p:sp>
      <p:sp>
        <p:nvSpPr>
          <p:cNvPr id="2" name="Rectangle 1"/>
          <p:cNvSpPr/>
          <p:nvPr/>
        </p:nvSpPr>
        <p:spPr>
          <a:xfrm>
            <a:off x="2438400" y="838200"/>
            <a:ext cx="6477000" cy="2677656"/>
          </a:xfrm>
          <a:prstGeom prst="rect">
            <a:avLst/>
          </a:prstGeom>
          <a:solidFill>
            <a:schemeClr val="tx1"/>
          </a:solidFill>
          <a:effectLst>
            <a:glow rad="88900">
              <a:schemeClr val="bg1"/>
            </a:glow>
          </a:effectLst>
          <a:scene3d>
            <a:camera prst="orthographicFront"/>
            <a:lightRig rig="threePt" dir="t"/>
          </a:scene3d>
          <a:sp3d>
            <a:bevelT/>
          </a:sp3d>
        </p:spPr>
        <p:txBody>
          <a:bodyPr wrap="square">
            <a:spAutoFit/>
          </a:bodyPr>
          <a:lstStyle/>
          <a:p>
            <a:pPr algn="ctr"/>
            <a:r>
              <a:rPr lang="en-US" sz="2800" dirty="0">
                <a:solidFill>
                  <a:schemeClr val="bg1"/>
                </a:solidFill>
                <a:latin typeface="Earth's Mightiest" pitchFamily="2" charset="0"/>
              </a:rPr>
              <a:t>"As to Texas I regard it as of very little value compared with California, the richest, the most beautiful and the healthiest country in the world ... with the acquisition of Upper California we should have the same ascendency on the Pacific ... France and England both have had their eyes upon it.“</a:t>
            </a:r>
          </a:p>
          <a:p>
            <a:pPr algn="r"/>
            <a:r>
              <a:rPr lang="en-US" sz="1400" dirty="0">
                <a:solidFill>
                  <a:schemeClr val="bg1"/>
                </a:solidFill>
                <a:latin typeface="Agency FB" pitchFamily="34" charset="0"/>
              </a:rPr>
              <a:t>-</a:t>
            </a:r>
            <a:r>
              <a:rPr lang="en-US" sz="1400" dirty="0" err="1">
                <a:solidFill>
                  <a:schemeClr val="bg1"/>
                </a:solidFill>
                <a:latin typeface="Agency FB" pitchFamily="34" charset="0"/>
              </a:rPr>
              <a:t>Waddy</a:t>
            </a:r>
            <a:r>
              <a:rPr lang="en-US" sz="1400" dirty="0">
                <a:solidFill>
                  <a:schemeClr val="bg1"/>
                </a:solidFill>
                <a:latin typeface="Agency FB" pitchFamily="34" charset="0"/>
              </a:rPr>
              <a:t> Thompson, US minister to Mexico</a:t>
            </a:r>
            <a:r>
              <a:rPr lang="en-US" sz="2800" dirty="0">
                <a:solidFill>
                  <a:schemeClr val="bg1"/>
                </a:solidFill>
                <a:latin typeface="Earth's Mightiest" pitchFamily="2" charset="0"/>
              </a:rPr>
              <a:t> </a:t>
            </a:r>
          </a:p>
        </p:txBody>
      </p:sp>
      <p:sp>
        <p:nvSpPr>
          <p:cNvPr id="7" name="TextBox 6"/>
          <p:cNvSpPr txBox="1"/>
          <p:nvPr/>
        </p:nvSpPr>
        <p:spPr>
          <a:xfrm>
            <a:off x="2971800" y="990600"/>
            <a:ext cx="5638800" cy="2339102"/>
          </a:xfrm>
          <a:prstGeom prst="rect">
            <a:avLst/>
          </a:prstGeom>
          <a:solidFill>
            <a:schemeClr val="tx1"/>
          </a:solidFill>
          <a:effectLst>
            <a:glow rad="63500">
              <a:schemeClr val="bg1"/>
            </a:glow>
          </a:effectLst>
          <a:scene3d>
            <a:camera prst="orthographicFront"/>
            <a:lightRig rig="threePt" dir="t"/>
          </a:scene3d>
          <a:sp3d>
            <a:bevelT/>
          </a:sp3d>
        </p:spPr>
        <p:txBody>
          <a:bodyPr wrap="square" rtlCol="0">
            <a:spAutoFit/>
          </a:bodyPr>
          <a:lstStyle/>
          <a:p>
            <a:pPr algn="ctr"/>
            <a:r>
              <a:rPr lang="en-US" sz="3200" dirty="0">
                <a:solidFill>
                  <a:schemeClr val="bg1"/>
                </a:solidFill>
                <a:latin typeface="Earth's Mightiest"/>
              </a:rPr>
              <a:t>Mexicans must yield to “a superior population, insensibly oozing into her territories, changing her customs, and out-living, out-trading, exterminating her weaker blood.”</a:t>
            </a:r>
          </a:p>
          <a:p>
            <a:pPr algn="r"/>
            <a:r>
              <a:rPr lang="en-US" dirty="0">
                <a:solidFill>
                  <a:schemeClr val="bg1"/>
                </a:solidFill>
                <a:latin typeface="Agency FB" panose="020B0503020202020204" pitchFamily="34" charset="0"/>
              </a:rPr>
              <a:t>-</a:t>
            </a:r>
            <a:r>
              <a:rPr lang="en-US" i="1" dirty="0">
                <a:solidFill>
                  <a:schemeClr val="bg1"/>
                </a:solidFill>
                <a:latin typeface="Agency FB" panose="020B0503020202020204" pitchFamily="34" charset="0"/>
              </a:rPr>
              <a:t>American Review</a:t>
            </a:r>
            <a:endParaRPr lang="en-US" i="1" dirty="0">
              <a:solidFill>
                <a:schemeClr val="bg1"/>
              </a:solidFill>
              <a:latin typeface="Earth's Mightiest"/>
            </a:endParaRPr>
          </a:p>
        </p:txBody>
      </p:sp>
    </p:spTree>
    <p:extLst>
      <p:ext uri="{BB962C8B-B14F-4D97-AF65-F5344CB8AC3E}">
        <p14:creationId xmlns:p14="http://schemas.microsoft.com/office/powerpoint/2010/main" val="162170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5346"/>
                                        </p:tgtEl>
                                        <p:attrNameLst>
                                          <p:attrName>style.visibility</p:attrName>
                                        </p:attrNameLst>
                                      </p:cBhvr>
                                      <p:to>
                                        <p:strVal val="visible"/>
                                      </p:to>
                                    </p:set>
                                    <p:anim calcmode="lin" valueType="num">
                                      <p:cBhvr additive="base">
                                        <p:cTn id="7" dur="500" fill="hold"/>
                                        <p:tgtEl>
                                          <p:spTgt spid="185346"/>
                                        </p:tgtEl>
                                        <p:attrNameLst>
                                          <p:attrName>ppt_x</p:attrName>
                                        </p:attrNameLst>
                                      </p:cBhvr>
                                      <p:tavLst>
                                        <p:tav tm="0">
                                          <p:val>
                                            <p:strVal val="#ppt_x"/>
                                          </p:val>
                                        </p:tav>
                                        <p:tav tm="100000">
                                          <p:val>
                                            <p:strVal val="#ppt_x"/>
                                          </p:val>
                                        </p:tav>
                                      </p:tavLst>
                                    </p:anim>
                                    <p:anim calcmode="lin" valueType="num">
                                      <p:cBhvr additive="base">
                                        <p:cTn id="8" dur="500" fill="hold"/>
                                        <p:tgtEl>
                                          <p:spTgt spid="1853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Scale>
                                      <p:cBhvr>
                                        <p:cTn id="1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6"/>
                                        </p:tgtEl>
                                        <p:attrNameLst>
                                          <p:attrName>ppt_x</p:attrName>
                                          <p:attrName>ppt_y</p:attrName>
                                        </p:attrNameLst>
                                      </p:cBhvr>
                                    </p:animMotion>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par>
                          <p:cTn id="21" fill="hold">
                            <p:stCondLst>
                              <p:cond delay="500"/>
                            </p:stCondLst>
                            <p:childTnLst>
                              <p:par>
                                <p:cTn id="22" presetID="52"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Scale>
                                      <p:cBhvr>
                                        <p:cTn id="24"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2"/>
                                        </p:tgtEl>
                                        <p:attrNameLst>
                                          <p:attrName>ppt_x</p:attrName>
                                          <p:attrName>ppt_y</p:attrName>
                                        </p:attrNameLst>
                                      </p:cBhvr>
                                    </p:animMotion>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par>
                          <p:cTn id="32" fill="hold">
                            <p:stCondLst>
                              <p:cond delay="500"/>
                            </p:stCondLst>
                            <p:childTnLst>
                              <p:par>
                                <p:cTn id="33" presetID="52"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Scale>
                                      <p:cBhvr>
                                        <p:cTn id="3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7"/>
                                        </p:tgtEl>
                                        <p:attrNameLst>
                                          <p:attrName>ppt_x</p:attrName>
                                          <p:attrName>ppt_y</p:attrName>
                                        </p:attrNameLst>
                                      </p:cBhvr>
                                    </p:animMotion>
                                    <p:animEffect transition="in" filter="fade">
                                      <p:cBhvr>
                                        <p:cTn id="3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 grpId="0" animBg="1"/>
      <p:bldP spid="2" grpId="1"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jb-hdnp.org/Sarver/Maps/trails_west.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6278"/>
          <a:stretch/>
        </p:blipFill>
        <p:spPr bwMode="auto">
          <a:xfrm>
            <a:off x="0" y="0"/>
            <a:ext cx="9144000" cy="543119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505829"/>
            <a:ext cx="4974566" cy="7363829"/>
          </a:xfrm>
          <a:prstGeom prst="rect">
            <a:avLst/>
          </a:prstGeom>
          <a:effectLst>
            <a:glow>
              <a:schemeClr val="bg1"/>
            </a:glow>
          </a:effectLst>
        </p:spPr>
      </p:pic>
      <p:sp>
        <p:nvSpPr>
          <p:cNvPr id="186370" name="Text Box 2"/>
          <p:cNvSpPr txBox="1">
            <a:spLocks noChangeArrowheads="1"/>
          </p:cNvSpPr>
          <p:nvPr/>
        </p:nvSpPr>
        <p:spPr bwMode="auto">
          <a:xfrm>
            <a:off x="533400" y="4724400"/>
            <a:ext cx="6019800" cy="1569660"/>
          </a:xfrm>
          <a:prstGeom prst="rect">
            <a:avLst/>
          </a:prstGeom>
          <a:solidFill>
            <a:srgbClr val="000000"/>
          </a:solidFill>
          <a:ln w="76200">
            <a:solidFill>
              <a:schemeClr val="tx1"/>
            </a:solidFill>
            <a:miter lim="800000"/>
            <a:headEnd/>
            <a:tailEnd/>
          </a:ln>
          <a:effectLst>
            <a:glow>
              <a:schemeClr val="tx1"/>
            </a:glow>
          </a:effectLst>
          <a:scene3d>
            <a:camera prst="perspectiveRight"/>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US </a:t>
            </a:r>
            <a:r>
              <a:rPr lang="en-US" sz="3200" b="1" dirty="0">
                <a:solidFill>
                  <a:schemeClr val="bg1"/>
                </a:solidFill>
                <a:latin typeface="Times New Roman" panose="02020603050405020304" pitchFamily="18" charset="0"/>
                <a:cs typeface="Times New Roman" panose="02020603050405020304" pitchFamily="18" charset="0"/>
              </a:rPr>
              <a:t>sent John Slidell to Mexico City prepared to offer up to $25 million for CA (he was ignored)</a:t>
            </a:r>
          </a:p>
        </p:txBody>
      </p:sp>
    </p:spTree>
    <p:extLst>
      <p:ext uri="{BB962C8B-B14F-4D97-AF65-F5344CB8AC3E}">
        <p14:creationId xmlns:p14="http://schemas.microsoft.com/office/powerpoint/2010/main" val="29748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6370"/>
                                        </p:tgtEl>
                                        <p:attrNameLst>
                                          <p:attrName>style.visibility</p:attrName>
                                        </p:attrNameLst>
                                      </p:cBhvr>
                                      <p:to>
                                        <p:strVal val="visible"/>
                                      </p:to>
                                    </p:set>
                                    <p:anim calcmode="lin" valueType="num">
                                      <p:cBhvr additive="base">
                                        <p:cTn id="7" dur="500" fill="hold"/>
                                        <p:tgtEl>
                                          <p:spTgt spid="186370"/>
                                        </p:tgtEl>
                                        <p:attrNameLst>
                                          <p:attrName>ppt_x</p:attrName>
                                        </p:attrNameLst>
                                      </p:cBhvr>
                                      <p:tavLst>
                                        <p:tav tm="0">
                                          <p:val>
                                            <p:strVal val="#ppt_x"/>
                                          </p:val>
                                        </p:tav>
                                        <p:tav tm="100000">
                                          <p:val>
                                            <p:strVal val="#ppt_x"/>
                                          </p:val>
                                        </p:tav>
                                      </p:tavLst>
                                    </p:anim>
                                    <p:anim calcmode="lin" valueType="num">
                                      <p:cBhvr additive="base">
                                        <p:cTn id="8" dur="500" fill="hold"/>
                                        <p:tgtEl>
                                          <p:spTgt spid="1863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jb-hdnp.org/Sarver/Maps/ah13_texasrevolutionm.jpg"/>
          <p:cNvPicPr>
            <a:picLocks noChangeAspect="1" noChangeArrowheads="1"/>
          </p:cNvPicPr>
          <p:nvPr/>
        </p:nvPicPr>
        <p:blipFill rotWithShape="1">
          <a:blip r:embed="rId2">
            <a:extLst>
              <a:ext uri="{28A0092B-C50C-407E-A947-70E740481C1C}">
                <a14:useLocalDpi xmlns:a14="http://schemas.microsoft.com/office/drawing/2010/main" val="0"/>
              </a:ext>
            </a:extLst>
          </a:blip>
          <a:srcRect t="19295"/>
          <a:stretch/>
        </p:blipFill>
        <p:spPr bwMode="auto">
          <a:xfrm>
            <a:off x="0" y="0"/>
            <a:ext cx="9144000" cy="546004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Freeform 2"/>
          <p:cNvSpPr/>
          <p:nvPr/>
        </p:nvSpPr>
        <p:spPr>
          <a:xfrm>
            <a:off x="3269411" y="3096491"/>
            <a:ext cx="1656340" cy="1780309"/>
          </a:xfrm>
          <a:custGeom>
            <a:avLst/>
            <a:gdLst>
              <a:gd name="connsiteX0" fmla="*/ 1500997 w 1656340"/>
              <a:gd name="connsiteY0" fmla="*/ 422695 h 1759789"/>
              <a:gd name="connsiteX1" fmla="*/ 1431985 w 1656340"/>
              <a:gd name="connsiteY1" fmla="*/ 414068 h 1759789"/>
              <a:gd name="connsiteX2" fmla="*/ 1380227 w 1656340"/>
              <a:gd name="connsiteY2" fmla="*/ 379563 h 1759789"/>
              <a:gd name="connsiteX3" fmla="*/ 1354347 w 1656340"/>
              <a:gd name="connsiteY3" fmla="*/ 362310 h 1759789"/>
              <a:gd name="connsiteX4" fmla="*/ 1302589 w 1656340"/>
              <a:gd name="connsiteY4" fmla="*/ 345057 h 1759789"/>
              <a:gd name="connsiteX5" fmla="*/ 1276710 w 1656340"/>
              <a:gd name="connsiteY5" fmla="*/ 327804 h 1759789"/>
              <a:gd name="connsiteX6" fmla="*/ 1242204 w 1656340"/>
              <a:gd name="connsiteY6" fmla="*/ 276046 h 1759789"/>
              <a:gd name="connsiteX7" fmla="*/ 1216325 w 1656340"/>
              <a:gd name="connsiteY7" fmla="*/ 198408 h 1759789"/>
              <a:gd name="connsiteX8" fmla="*/ 1207698 w 1656340"/>
              <a:gd name="connsiteY8" fmla="*/ 172529 h 1759789"/>
              <a:gd name="connsiteX9" fmla="*/ 1181819 w 1656340"/>
              <a:gd name="connsiteY9" fmla="*/ 155276 h 1759789"/>
              <a:gd name="connsiteX10" fmla="*/ 1130061 w 1656340"/>
              <a:gd name="connsiteY10" fmla="*/ 51759 h 1759789"/>
              <a:gd name="connsiteX11" fmla="*/ 1112808 w 1656340"/>
              <a:gd name="connsiteY11" fmla="*/ 25880 h 1759789"/>
              <a:gd name="connsiteX12" fmla="*/ 1061049 w 1656340"/>
              <a:gd name="connsiteY12" fmla="*/ 8627 h 1759789"/>
              <a:gd name="connsiteX13" fmla="*/ 1009291 w 1656340"/>
              <a:gd name="connsiteY13" fmla="*/ 25880 h 1759789"/>
              <a:gd name="connsiteX14" fmla="*/ 983412 w 1656340"/>
              <a:gd name="connsiteY14" fmla="*/ 34506 h 1759789"/>
              <a:gd name="connsiteX15" fmla="*/ 905774 w 1656340"/>
              <a:gd name="connsiteY15" fmla="*/ 51759 h 1759789"/>
              <a:gd name="connsiteX16" fmla="*/ 854015 w 1656340"/>
              <a:gd name="connsiteY16" fmla="*/ 69012 h 1759789"/>
              <a:gd name="connsiteX17" fmla="*/ 828136 w 1656340"/>
              <a:gd name="connsiteY17" fmla="*/ 77638 h 1759789"/>
              <a:gd name="connsiteX18" fmla="*/ 776378 w 1656340"/>
              <a:gd name="connsiteY18" fmla="*/ 120770 h 1759789"/>
              <a:gd name="connsiteX19" fmla="*/ 741872 w 1656340"/>
              <a:gd name="connsiteY19" fmla="*/ 172529 h 1759789"/>
              <a:gd name="connsiteX20" fmla="*/ 715993 w 1656340"/>
              <a:gd name="connsiteY20" fmla="*/ 189781 h 1759789"/>
              <a:gd name="connsiteX21" fmla="*/ 586597 w 1656340"/>
              <a:gd name="connsiteY21" fmla="*/ 215661 h 1759789"/>
              <a:gd name="connsiteX22" fmla="*/ 569344 w 1656340"/>
              <a:gd name="connsiteY22" fmla="*/ 181155 h 1759789"/>
              <a:gd name="connsiteX23" fmla="*/ 543464 w 1656340"/>
              <a:gd name="connsiteY23" fmla="*/ 172529 h 1759789"/>
              <a:gd name="connsiteX24" fmla="*/ 534838 w 1656340"/>
              <a:gd name="connsiteY24" fmla="*/ 146649 h 1759789"/>
              <a:gd name="connsiteX25" fmla="*/ 517585 w 1656340"/>
              <a:gd name="connsiteY25" fmla="*/ 120770 h 1759789"/>
              <a:gd name="connsiteX26" fmla="*/ 483080 w 1656340"/>
              <a:gd name="connsiteY26" fmla="*/ 77638 h 1759789"/>
              <a:gd name="connsiteX27" fmla="*/ 448574 w 1656340"/>
              <a:gd name="connsiteY27" fmla="*/ 25880 h 1759789"/>
              <a:gd name="connsiteX28" fmla="*/ 396815 w 1656340"/>
              <a:gd name="connsiteY28" fmla="*/ 8627 h 1759789"/>
              <a:gd name="connsiteX29" fmla="*/ 370936 w 1656340"/>
              <a:gd name="connsiteY29" fmla="*/ 0 h 1759789"/>
              <a:gd name="connsiteX30" fmla="*/ 301925 w 1656340"/>
              <a:gd name="connsiteY30" fmla="*/ 8627 h 1759789"/>
              <a:gd name="connsiteX31" fmla="*/ 250166 w 1656340"/>
              <a:gd name="connsiteY31" fmla="*/ 34506 h 1759789"/>
              <a:gd name="connsiteX32" fmla="*/ 224287 w 1656340"/>
              <a:gd name="connsiteY32" fmla="*/ 43132 h 1759789"/>
              <a:gd name="connsiteX33" fmla="*/ 138023 w 1656340"/>
              <a:gd name="connsiteY33" fmla="*/ 103517 h 1759789"/>
              <a:gd name="connsiteX34" fmla="*/ 112144 w 1656340"/>
              <a:gd name="connsiteY34" fmla="*/ 120770 h 1759789"/>
              <a:gd name="connsiteX35" fmla="*/ 86264 w 1656340"/>
              <a:gd name="connsiteY35" fmla="*/ 138023 h 1759789"/>
              <a:gd name="connsiteX36" fmla="*/ 69012 w 1656340"/>
              <a:gd name="connsiteY36" fmla="*/ 163902 h 1759789"/>
              <a:gd name="connsiteX37" fmla="*/ 43132 w 1656340"/>
              <a:gd name="connsiteY37" fmla="*/ 181155 h 1759789"/>
              <a:gd name="connsiteX38" fmla="*/ 0 w 1656340"/>
              <a:gd name="connsiteY38" fmla="*/ 258793 h 1759789"/>
              <a:gd name="connsiteX39" fmla="*/ 25880 w 1656340"/>
              <a:gd name="connsiteY39" fmla="*/ 327804 h 1759789"/>
              <a:gd name="connsiteX40" fmla="*/ 51759 w 1656340"/>
              <a:gd name="connsiteY40" fmla="*/ 345057 h 1759789"/>
              <a:gd name="connsiteX41" fmla="*/ 60385 w 1656340"/>
              <a:gd name="connsiteY41" fmla="*/ 370936 h 1759789"/>
              <a:gd name="connsiteX42" fmla="*/ 112144 w 1656340"/>
              <a:gd name="connsiteY42" fmla="*/ 414068 h 1759789"/>
              <a:gd name="connsiteX43" fmla="*/ 198408 w 1656340"/>
              <a:gd name="connsiteY43" fmla="*/ 508959 h 1759789"/>
              <a:gd name="connsiteX44" fmla="*/ 224287 w 1656340"/>
              <a:gd name="connsiteY44" fmla="*/ 517585 h 1759789"/>
              <a:gd name="connsiteX45" fmla="*/ 258793 w 1656340"/>
              <a:gd name="connsiteY45" fmla="*/ 543464 h 1759789"/>
              <a:gd name="connsiteX46" fmla="*/ 293298 w 1656340"/>
              <a:gd name="connsiteY46" fmla="*/ 595223 h 1759789"/>
              <a:gd name="connsiteX47" fmla="*/ 267419 w 1656340"/>
              <a:gd name="connsiteY47" fmla="*/ 698740 h 1759789"/>
              <a:gd name="connsiteX48" fmla="*/ 258793 w 1656340"/>
              <a:gd name="connsiteY48" fmla="*/ 724619 h 1759789"/>
              <a:gd name="connsiteX49" fmla="*/ 267419 w 1656340"/>
              <a:gd name="connsiteY49" fmla="*/ 750498 h 1759789"/>
              <a:gd name="connsiteX50" fmla="*/ 293298 w 1656340"/>
              <a:gd name="connsiteY50" fmla="*/ 802257 h 1759789"/>
              <a:gd name="connsiteX51" fmla="*/ 310551 w 1656340"/>
              <a:gd name="connsiteY51" fmla="*/ 879895 h 1759789"/>
              <a:gd name="connsiteX52" fmla="*/ 319178 w 1656340"/>
              <a:gd name="connsiteY52" fmla="*/ 905774 h 1759789"/>
              <a:gd name="connsiteX53" fmla="*/ 336431 w 1656340"/>
              <a:gd name="connsiteY53" fmla="*/ 931653 h 1759789"/>
              <a:gd name="connsiteX54" fmla="*/ 362310 w 1656340"/>
              <a:gd name="connsiteY54" fmla="*/ 983412 h 1759789"/>
              <a:gd name="connsiteX55" fmla="*/ 388189 w 1656340"/>
              <a:gd name="connsiteY55" fmla="*/ 1078302 h 1759789"/>
              <a:gd name="connsiteX56" fmla="*/ 414068 w 1656340"/>
              <a:gd name="connsiteY56" fmla="*/ 1138687 h 1759789"/>
              <a:gd name="connsiteX57" fmla="*/ 431321 w 1656340"/>
              <a:gd name="connsiteY57" fmla="*/ 1164566 h 1759789"/>
              <a:gd name="connsiteX58" fmla="*/ 457200 w 1656340"/>
              <a:gd name="connsiteY58" fmla="*/ 1216325 h 1759789"/>
              <a:gd name="connsiteX59" fmla="*/ 483080 w 1656340"/>
              <a:gd name="connsiteY59" fmla="*/ 1268083 h 1759789"/>
              <a:gd name="connsiteX60" fmla="*/ 517585 w 1656340"/>
              <a:gd name="connsiteY60" fmla="*/ 1345721 h 1759789"/>
              <a:gd name="connsiteX61" fmla="*/ 543464 w 1656340"/>
              <a:gd name="connsiteY61" fmla="*/ 1362974 h 1759789"/>
              <a:gd name="connsiteX62" fmla="*/ 569344 w 1656340"/>
              <a:gd name="connsiteY62" fmla="*/ 1371600 h 1759789"/>
              <a:gd name="connsiteX63" fmla="*/ 638355 w 1656340"/>
              <a:gd name="connsiteY63" fmla="*/ 1380227 h 1759789"/>
              <a:gd name="connsiteX64" fmla="*/ 681487 w 1656340"/>
              <a:gd name="connsiteY64" fmla="*/ 1414732 h 1759789"/>
              <a:gd name="connsiteX65" fmla="*/ 715993 w 1656340"/>
              <a:gd name="connsiteY65" fmla="*/ 1431985 h 1759789"/>
              <a:gd name="connsiteX66" fmla="*/ 767751 w 1656340"/>
              <a:gd name="connsiteY66" fmla="*/ 1466491 h 1759789"/>
              <a:gd name="connsiteX67" fmla="*/ 793631 w 1656340"/>
              <a:gd name="connsiteY67" fmla="*/ 1483744 h 1759789"/>
              <a:gd name="connsiteX68" fmla="*/ 836763 w 1656340"/>
              <a:gd name="connsiteY68" fmla="*/ 1492370 h 1759789"/>
              <a:gd name="connsiteX69" fmla="*/ 888521 w 1656340"/>
              <a:gd name="connsiteY69" fmla="*/ 1509623 h 1759789"/>
              <a:gd name="connsiteX70" fmla="*/ 948906 w 1656340"/>
              <a:gd name="connsiteY70" fmla="*/ 1535502 h 1759789"/>
              <a:gd name="connsiteX71" fmla="*/ 974785 w 1656340"/>
              <a:gd name="connsiteY71" fmla="*/ 1552755 h 1759789"/>
              <a:gd name="connsiteX72" fmla="*/ 992038 w 1656340"/>
              <a:gd name="connsiteY72" fmla="*/ 1578634 h 1759789"/>
              <a:gd name="connsiteX73" fmla="*/ 1017917 w 1656340"/>
              <a:gd name="connsiteY73" fmla="*/ 1587261 h 1759789"/>
              <a:gd name="connsiteX74" fmla="*/ 1121434 w 1656340"/>
              <a:gd name="connsiteY74" fmla="*/ 1595887 h 1759789"/>
              <a:gd name="connsiteX75" fmla="*/ 1147314 w 1656340"/>
              <a:gd name="connsiteY75" fmla="*/ 1604514 h 1759789"/>
              <a:gd name="connsiteX76" fmla="*/ 1173193 w 1656340"/>
              <a:gd name="connsiteY76" fmla="*/ 1595887 h 1759789"/>
              <a:gd name="connsiteX77" fmla="*/ 1207698 w 1656340"/>
              <a:gd name="connsiteY77" fmla="*/ 1587261 h 1759789"/>
              <a:gd name="connsiteX78" fmla="*/ 1285336 w 1656340"/>
              <a:gd name="connsiteY78" fmla="*/ 1604514 h 1759789"/>
              <a:gd name="connsiteX79" fmla="*/ 1311215 w 1656340"/>
              <a:gd name="connsiteY79" fmla="*/ 1630393 h 1759789"/>
              <a:gd name="connsiteX80" fmla="*/ 1371600 w 1656340"/>
              <a:gd name="connsiteY80" fmla="*/ 1673525 h 1759789"/>
              <a:gd name="connsiteX81" fmla="*/ 1440612 w 1656340"/>
              <a:gd name="connsiteY81" fmla="*/ 1708031 h 1759789"/>
              <a:gd name="connsiteX82" fmla="*/ 1509623 w 1656340"/>
              <a:gd name="connsiteY82" fmla="*/ 1751163 h 1759789"/>
              <a:gd name="connsiteX83" fmla="*/ 1535502 w 1656340"/>
              <a:gd name="connsiteY83" fmla="*/ 1759789 h 1759789"/>
              <a:gd name="connsiteX84" fmla="*/ 1552755 w 1656340"/>
              <a:gd name="connsiteY84" fmla="*/ 1733910 h 1759789"/>
              <a:gd name="connsiteX85" fmla="*/ 1561381 w 1656340"/>
              <a:gd name="connsiteY85" fmla="*/ 1708031 h 1759789"/>
              <a:gd name="connsiteX86" fmla="*/ 1595887 w 1656340"/>
              <a:gd name="connsiteY86" fmla="*/ 1699404 h 1759789"/>
              <a:gd name="connsiteX87" fmla="*/ 1621766 w 1656340"/>
              <a:gd name="connsiteY87" fmla="*/ 1690778 h 1759789"/>
              <a:gd name="connsiteX88" fmla="*/ 1647646 w 1656340"/>
              <a:gd name="connsiteY88" fmla="*/ 1673525 h 1759789"/>
              <a:gd name="connsiteX89" fmla="*/ 1647646 w 1656340"/>
              <a:gd name="connsiteY89" fmla="*/ 1621766 h 1759789"/>
              <a:gd name="connsiteX90" fmla="*/ 1613140 w 1656340"/>
              <a:gd name="connsiteY90" fmla="*/ 1570008 h 1759789"/>
              <a:gd name="connsiteX91" fmla="*/ 1595887 w 1656340"/>
              <a:gd name="connsiteY91" fmla="*/ 1544129 h 1759789"/>
              <a:gd name="connsiteX92" fmla="*/ 1604514 w 1656340"/>
              <a:gd name="connsiteY92" fmla="*/ 1466491 h 1759789"/>
              <a:gd name="connsiteX93" fmla="*/ 1578634 w 1656340"/>
              <a:gd name="connsiteY93" fmla="*/ 1449238 h 1759789"/>
              <a:gd name="connsiteX94" fmla="*/ 1518249 w 1656340"/>
              <a:gd name="connsiteY94" fmla="*/ 1423359 h 1759789"/>
              <a:gd name="connsiteX95" fmla="*/ 1500997 w 1656340"/>
              <a:gd name="connsiteY95" fmla="*/ 1362974 h 1759789"/>
              <a:gd name="connsiteX96" fmla="*/ 1492370 w 1656340"/>
              <a:gd name="connsiteY96" fmla="*/ 1337095 h 1759789"/>
              <a:gd name="connsiteX97" fmla="*/ 1500997 w 1656340"/>
              <a:gd name="connsiteY97" fmla="*/ 1268083 h 1759789"/>
              <a:gd name="connsiteX98" fmla="*/ 1475117 w 1656340"/>
              <a:gd name="connsiteY98" fmla="*/ 1216325 h 1759789"/>
              <a:gd name="connsiteX99" fmla="*/ 1457864 w 1656340"/>
              <a:gd name="connsiteY99" fmla="*/ 1155940 h 1759789"/>
              <a:gd name="connsiteX100" fmla="*/ 1440612 w 1656340"/>
              <a:gd name="connsiteY100" fmla="*/ 1104181 h 1759789"/>
              <a:gd name="connsiteX101" fmla="*/ 1457864 w 1656340"/>
              <a:gd name="connsiteY101" fmla="*/ 1026544 h 1759789"/>
              <a:gd name="connsiteX102" fmla="*/ 1475117 w 1656340"/>
              <a:gd name="connsiteY102" fmla="*/ 1000664 h 1759789"/>
              <a:gd name="connsiteX103" fmla="*/ 1475117 w 1656340"/>
              <a:gd name="connsiteY103" fmla="*/ 871268 h 1759789"/>
              <a:gd name="connsiteX104" fmla="*/ 1492370 w 1656340"/>
              <a:gd name="connsiteY104" fmla="*/ 750498 h 1759789"/>
              <a:gd name="connsiteX105" fmla="*/ 1500997 w 1656340"/>
              <a:gd name="connsiteY105" fmla="*/ 724619 h 1759789"/>
              <a:gd name="connsiteX106" fmla="*/ 1518249 w 1656340"/>
              <a:gd name="connsiteY106" fmla="*/ 690114 h 1759789"/>
              <a:gd name="connsiteX107" fmla="*/ 1535502 w 1656340"/>
              <a:gd name="connsiteY107" fmla="*/ 638355 h 1759789"/>
              <a:gd name="connsiteX108" fmla="*/ 1544129 w 1656340"/>
              <a:gd name="connsiteY108" fmla="*/ 612476 h 1759789"/>
              <a:gd name="connsiteX109" fmla="*/ 1570008 w 1656340"/>
              <a:gd name="connsiteY109" fmla="*/ 595223 h 1759789"/>
              <a:gd name="connsiteX110" fmla="*/ 1587261 w 1656340"/>
              <a:gd name="connsiteY110" fmla="*/ 569344 h 1759789"/>
              <a:gd name="connsiteX111" fmla="*/ 1613140 w 1656340"/>
              <a:gd name="connsiteY111" fmla="*/ 517585 h 1759789"/>
              <a:gd name="connsiteX112" fmla="*/ 1630393 w 1656340"/>
              <a:gd name="connsiteY112" fmla="*/ 474453 h 17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656340" h="1759789">
                <a:moveTo>
                  <a:pt x="1500997" y="422695"/>
                </a:moveTo>
                <a:cubicBezTo>
                  <a:pt x="1477993" y="419819"/>
                  <a:pt x="1453817" y="421865"/>
                  <a:pt x="1431985" y="414068"/>
                </a:cubicBezTo>
                <a:cubicBezTo>
                  <a:pt x="1412458" y="407094"/>
                  <a:pt x="1397480" y="391065"/>
                  <a:pt x="1380227" y="379563"/>
                </a:cubicBezTo>
                <a:cubicBezTo>
                  <a:pt x="1371600" y="373812"/>
                  <a:pt x="1364183" y="365589"/>
                  <a:pt x="1354347" y="362310"/>
                </a:cubicBezTo>
                <a:lnTo>
                  <a:pt x="1302589" y="345057"/>
                </a:lnTo>
                <a:cubicBezTo>
                  <a:pt x="1293963" y="339306"/>
                  <a:pt x="1283537" y="335606"/>
                  <a:pt x="1276710" y="327804"/>
                </a:cubicBezTo>
                <a:cubicBezTo>
                  <a:pt x="1263056" y="312199"/>
                  <a:pt x="1242204" y="276046"/>
                  <a:pt x="1242204" y="276046"/>
                </a:cubicBezTo>
                <a:lnTo>
                  <a:pt x="1216325" y="198408"/>
                </a:lnTo>
                <a:cubicBezTo>
                  <a:pt x="1213449" y="189782"/>
                  <a:pt x="1215264" y="177573"/>
                  <a:pt x="1207698" y="172529"/>
                </a:cubicBezTo>
                <a:lnTo>
                  <a:pt x="1181819" y="155276"/>
                </a:lnTo>
                <a:cubicBezTo>
                  <a:pt x="1158009" y="83847"/>
                  <a:pt x="1174653" y="118648"/>
                  <a:pt x="1130061" y="51759"/>
                </a:cubicBezTo>
                <a:cubicBezTo>
                  <a:pt x="1124310" y="43133"/>
                  <a:pt x="1122644" y="29159"/>
                  <a:pt x="1112808" y="25880"/>
                </a:cubicBezTo>
                <a:lnTo>
                  <a:pt x="1061049" y="8627"/>
                </a:lnTo>
                <a:lnTo>
                  <a:pt x="1009291" y="25880"/>
                </a:lnTo>
                <a:cubicBezTo>
                  <a:pt x="1000665" y="28755"/>
                  <a:pt x="992328" y="32723"/>
                  <a:pt x="983412" y="34506"/>
                </a:cubicBezTo>
                <a:cubicBezTo>
                  <a:pt x="958776" y="39433"/>
                  <a:pt x="930147" y="44447"/>
                  <a:pt x="905774" y="51759"/>
                </a:cubicBezTo>
                <a:cubicBezTo>
                  <a:pt x="888355" y="56985"/>
                  <a:pt x="871268" y="63261"/>
                  <a:pt x="854015" y="69012"/>
                </a:cubicBezTo>
                <a:lnTo>
                  <a:pt x="828136" y="77638"/>
                </a:lnTo>
                <a:cubicBezTo>
                  <a:pt x="805133" y="92974"/>
                  <a:pt x="794260" y="97779"/>
                  <a:pt x="776378" y="120770"/>
                </a:cubicBezTo>
                <a:cubicBezTo>
                  <a:pt x="763648" y="137138"/>
                  <a:pt x="759125" y="161027"/>
                  <a:pt x="741872" y="172529"/>
                </a:cubicBezTo>
                <a:cubicBezTo>
                  <a:pt x="733246" y="178280"/>
                  <a:pt x="725467" y="185570"/>
                  <a:pt x="715993" y="189781"/>
                </a:cubicBezTo>
                <a:cubicBezTo>
                  <a:pt x="665018" y="212436"/>
                  <a:pt x="645819" y="209080"/>
                  <a:pt x="586597" y="215661"/>
                </a:cubicBezTo>
                <a:cubicBezTo>
                  <a:pt x="580846" y="204159"/>
                  <a:pt x="578437" y="190248"/>
                  <a:pt x="569344" y="181155"/>
                </a:cubicBezTo>
                <a:cubicBezTo>
                  <a:pt x="562914" y="174725"/>
                  <a:pt x="549894" y="178959"/>
                  <a:pt x="543464" y="172529"/>
                </a:cubicBezTo>
                <a:cubicBezTo>
                  <a:pt x="537034" y="166099"/>
                  <a:pt x="538905" y="154782"/>
                  <a:pt x="534838" y="146649"/>
                </a:cubicBezTo>
                <a:cubicBezTo>
                  <a:pt x="530202" y="137376"/>
                  <a:pt x="523336" y="129396"/>
                  <a:pt x="517585" y="120770"/>
                </a:cubicBezTo>
                <a:cubicBezTo>
                  <a:pt x="495904" y="55725"/>
                  <a:pt x="527672" y="133377"/>
                  <a:pt x="483080" y="77638"/>
                </a:cubicBezTo>
                <a:cubicBezTo>
                  <a:pt x="454549" y="41974"/>
                  <a:pt x="502411" y="55789"/>
                  <a:pt x="448574" y="25880"/>
                </a:cubicBezTo>
                <a:cubicBezTo>
                  <a:pt x="432676" y="17048"/>
                  <a:pt x="414068" y="14378"/>
                  <a:pt x="396815" y="8627"/>
                </a:cubicBezTo>
                <a:lnTo>
                  <a:pt x="370936" y="0"/>
                </a:lnTo>
                <a:cubicBezTo>
                  <a:pt x="347932" y="2876"/>
                  <a:pt x="324734" y="4480"/>
                  <a:pt x="301925" y="8627"/>
                </a:cubicBezTo>
                <a:cubicBezTo>
                  <a:pt x="267851" y="14822"/>
                  <a:pt x="281741" y="18719"/>
                  <a:pt x="250166" y="34506"/>
                </a:cubicBezTo>
                <a:cubicBezTo>
                  <a:pt x="242033" y="38572"/>
                  <a:pt x="232913" y="40257"/>
                  <a:pt x="224287" y="43132"/>
                </a:cubicBezTo>
                <a:cubicBezTo>
                  <a:pt x="173190" y="81456"/>
                  <a:pt x="201749" y="61033"/>
                  <a:pt x="138023" y="103517"/>
                </a:cubicBezTo>
                <a:lnTo>
                  <a:pt x="112144" y="120770"/>
                </a:lnTo>
                <a:lnTo>
                  <a:pt x="86264" y="138023"/>
                </a:lnTo>
                <a:cubicBezTo>
                  <a:pt x="80513" y="146649"/>
                  <a:pt x="76343" y="156571"/>
                  <a:pt x="69012" y="163902"/>
                </a:cubicBezTo>
                <a:cubicBezTo>
                  <a:pt x="61681" y="171233"/>
                  <a:pt x="49959" y="173352"/>
                  <a:pt x="43132" y="181155"/>
                </a:cubicBezTo>
                <a:cubicBezTo>
                  <a:pt x="11190" y="217660"/>
                  <a:pt x="11849" y="223250"/>
                  <a:pt x="0" y="258793"/>
                </a:cubicBezTo>
                <a:cubicBezTo>
                  <a:pt x="6173" y="289654"/>
                  <a:pt x="3667" y="305591"/>
                  <a:pt x="25880" y="327804"/>
                </a:cubicBezTo>
                <a:cubicBezTo>
                  <a:pt x="33211" y="335135"/>
                  <a:pt x="43133" y="339306"/>
                  <a:pt x="51759" y="345057"/>
                </a:cubicBezTo>
                <a:cubicBezTo>
                  <a:pt x="54634" y="353683"/>
                  <a:pt x="55341" y="363370"/>
                  <a:pt x="60385" y="370936"/>
                </a:cubicBezTo>
                <a:cubicBezTo>
                  <a:pt x="73669" y="390862"/>
                  <a:pt x="93048" y="401337"/>
                  <a:pt x="112144" y="414068"/>
                </a:cubicBezTo>
                <a:cubicBezTo>
                  <a:pt x="131347" y="439672"/>
                  <a:pt x="174890" y="501120"/>
                  <a:pt x="198408" y="508959"/>
                </a:cubicBezTo>
                <a:lnTo>
                  <a:pt x="224287" y="517585"/>
                </a:lnTo>
                <a:cubicBezTo>
                  <a:pt x="235789" y="526211"/>
                  <a:pt x="249241" y="532718"/>
                  <a:pt x="258793" y="543464"/>
                </a:cubicBezTo>
                <a:cubicBezTo>
                  <a:pt x="272569" y="558962"/>
                  <a:pt x="293298" y="595223"/>
                  <a:pt x="293298" y="595223"/>
                </a:cubicBezTo>
                <a:cubicBezTo>
                  <a:pt x="281682" y="664922"/>
                  <a:pt x="290203" y="630386"/>
                  <a:pt x="267419" y="698740"/>
                </a:cubicBezTo>
                <a:lnTo>
                  <a:pt x="258793" y="724619"/>
                </a:lnTo>
                <a:cubicBezTo>
                  <a:pt x="261668" y="733245"/>
                  <a:pt x="263353" y="742365"/>
                  <a:pt x="267419" y="750498"/>
                </a:cubicBezTo>
                <a:cubicBezTo>
                  <a:pt x="288504" y="792669"/>
                  <a:pt x="282456" y="758889"/>
                  <a:pt x="293298" y="802257"/>
                </a:cubicBezTo>
                <a:cubicBezTo>
                  <a:pt x="311076" y="873368"/>
                  <a:pt x="292850" y="817941"/>
                  <a:pt x="310551" y="879895"/>
                </a:cubicBezTo>
                <a:cubicBezTo>
                  <a:pt x="313049" y="888638"/>
                  <a:pt x="315111" y="897641"/>
                  <a:pt x="319178" y="905774"/>
                </a:cubicBezTo>
                <a:cubicBezTo>
                  <a:pt x="323815" y="915047"/>
                  <a:pt x="330680" y="923027"/>
                  <a:pt x="336431" y="931653"/>
                </a:cubicBezTo>
                <a:cubicBezTo>
                  <a:pt x="367886" y="1026021"/>
                  <a:pt x="317722" y="883089"/>
                  <a:pt x="362310" y="983412"/>
                </a:cubicBezTo>
                <a:cubicBezTo>
                  <a:pt x="383461" y="1031002"/>
                  <a:pt x="376592" y="1031912"/>
                  <a:pt x="388189" y="1078302"/>
                </a:cubicBezTo>
                <a:cubicBezTo>
                  <a:pt x="393566" y="1099809"/>
                  <a:pt x="403095" y="1119484"/>
                  <a:pt x="414068" y="1138687"/>
                </a:cubicBezTo>
                <a:cubicBezTo>
                  <a:pt x="419212" y="1147689"/>
                  <a:pt x="425570" y="1155940"/>
                  <a:pt x="431321" y="1164566"/>
                </a:cubicBezTo>
                <a:cubicBezTo>
                  <a:pt x="452999" y="1229607"/>
                  <a:pt x="423759" y="1149445"/>
                  <a:pt x="457200" y="1216325"/>
                </a:cubicBezTo>
                <a:cubicBezTo>
                  <a:pt x="492916" y="1287754"/>
                  <a:pt x="433635" y="1193917"/>
                  <a:pt x="483080" y="1268083"/>
                </a:cubicBezTo>
                <a:cubicBezTo>
                  <a:pt x="491622" y="1293711"/>
                  <a:pt x="497078" y="1325214"/>
                  <a:pt x="517585" y="1345721"/>
                </a:cubicBezTo>
                <a:cubicBezTo>
                  <a:pt x="524916" y="1353052"/>
                  <a:pt x="534191" y="1358338"/>
                  <a:pt x="543464" y="1362974"/>
                </a:cubicBezTo>
                <a:cubicBezTo>
                  <a:pt x="551597" y="1367041"/>
                  <a:pt x="560397" y="1369973"/>
                  <a:pt x="569344" y="1371600"/>
                </a:cubicBezTo>
                <a:cubicBezTo>
                  <a:pt x="592153" y="1375747"/>
                  <a:pt x="615351" y="1377351"/>
                  <a:pt x="638355" y="1380227"/>
                </a:cubicBezTo>
                <a:cubicBezTo>
                  <a:pt x="652732" y="1391729"/>
                  <a:pt x="666167" y="1404519"/>
                  <a:pt x="681487" y="1414732"/>
                </a:cubicBezTo>
                <a:cubicBezTo>
                  <a:pt x="692187" y="1421865"/>
                  <a:pt x="704966" y="1425369"/>
                  <a:pt x="715993" y="1431985"/>
                </a:cubicBezTo>
                <a:cubicBezTo>
                  <a:pt x="733773" y="1442653"/>
                  <a:pt x="750498" y="1454989"/>
                  <a:pt x="767751" y="1466491"/>
                </a:cubicBezTo>
                <a:cubicBezTo>
                  <a:pt x="776378" y="1472242"/>
                  <a:pt x="783464" y="1481711"/>
                  <a:pt x="793631" y="1483744"/>
                </a:cubicBezTo>
                <a:cubicBezTo>
                  <a:pt x="808008" y="1486619"/>
                  <a:pt x="822618" y="1488512"/>
                  <a:pt x="836763" y="1492370"/>
                </a:cubicBezTo>
                <a:cubicBezTo>
                  <a:pt x="854308" y="1497155"/>
                  <a:pt x="888521" y="1509623"/>
                  <a:pt x="888521" y="1509623"/>
                </a:cubicBezTo>
                <a:cubicBezTo>
                  <a:pt x="953491" y="1552937"/>
                  <a:pt x="870919" y="1502080"/>
                  <a:pt x="948906" y="1535502"/>
                </a:cubicBezTo>
                <a:cubicBezTo>
                  <a:pt x="958435" y="1539586"/>
                  <a:pt x="966159" y="1547004"/>
                  <a:pt x="974785" y="1552755"/>
                </a:cubicBezTo>
                <a:cubicBezTo>
                  <a:pt x="980536" y="1561381"/>
                  <a:pt x="983942" y="1572157"/>
                  <a:pt x="992038" y="1578634"/>
                </a:cubicBezTo>
                <a:cubicBezTo>
                  <a:pt x="999138" y="1584314"/>
                  <a:pt x="1008904" y="1586059"/>
                  <a:pt x="1017917" y="1587261"/>
                </a:cubicBezTo>
                <a:cubicBezTo>
                  <a:pt x="1052239" y="1591837"/>
                  <a:pt x="1086928" y="1593012"/>
                  <a:pt x="1121434" y="1595887"/>
                </a:cubicBezTo>
                <a:cubicBezTo>
                  <a:pt x="1130061" y="1598763"/>
                  <a:pt x="1138221" y="1604514"/>
                  <a:pt x="1147314" y="1604514"/>
                </a:cubicBezTo>
                <a:cubicBezTo>
                  <a:pt x="1156407" y="1604514"/>
                  <a:pt x="1164450" y="1598385"/>
                  <a:pt x="1173193" y="1595887"/>
                </a:cubicBezTo>
                <a:cubicBezTo>
                  <a:pt x="1184592" y="1592630"/>
                  <a:pt x="1196196" y="1590136"/>
                  <a:pt x="1207698" y="1587261"/>
                </a:cubicBezTo>
                <a:cubicBezTo>
                  <a:pt x="1213966" y="1588306"/>
                  <a:pt x="1271176" y="1595074"/>
                  <a:pt x="1285336" y="1604514"/>
                </a:cubicBezTo>
                <a:cubicBezTo>
                  <a:pt x="1295487" y="1611281"/>
                  <a:pt x="1301952" y="1622454"/>
                  <a:pt x="1311215" y="1630393"/>
                </a:cubicBezTo>
                <a:cubicBezTo>
                  <a:pt x="1316683" y="1635079"/>
                  <a:pt x="1360679" y="1668064"/>
                  <a:pt x="1371600" y="1673525"/>
                </a:cubicBezTo>
                <a:cubicBezTo>
                  <a:pt x="1456018" y="1715735"/>
                  <a:pt x="1380650" y="1668057"/>
                  <a:pt x="1440612" y="1708031"/>
                </a:cubicBezTo>
                <a:cubicBezTo>
                  <a:pt x="1467952" y="1749042"/>
                  <a:pt x="1448029" y="1730632"/>
                  <a:pt x="1509623" y="1751163"/>
                </a:cubicBezTo>
                <a:lnTo>
                  <a:pt x="1535502" y="1759789"/>
                </a:lnTo>
                <a:cubicBezTo>
                  <a:pt x="1541253" y="1751163"/>
                  <a:pt x="1548118" y="1743183"/>
                  <a:pt x="1552755" y="1733910"/>
                </a:cubicBezTo>
                <a:cubicBezTo>
                  <a:pt x="1556821" y="1725777"/>
                  <a:pt x="1554281" y="1713711"/>
                  <a:pt x="1561381" y="1708031"/>
                </a:cubicBezTo>
                <a:cubicBezTo>
                  <a:pt x="1570639" y="1700625"/>
                  <a:pt x="1584487" y="1702661"/>
                  <a:pt x="1595887" y="1699404"/>
                </a:cubicBezTo>
                <a:cubicBezTo>
                  <a:pt x="1604630" y="1696906"/>
                  <a:pt x="1613140" y="1693653"/>
                  <a:pt x="1621766" y="1690778"/>
                </a:cubicBezTo>
                <a:cubicBezTo>
                  <a:pt x="1630393" y="1685027"/>
                  <a:pt x="1641169" y="1681621"/>
                  <a:pt x="1647646" y="1673525"/>
                </a:cubicBezTo>
                <a:cubicBezTo>
                  <a:pt x="1661221" y="1656556"/>
                  <a:pt x="1657073" y="1638735"/>
                  <a:pt x="1647646" y="1621766"/>
                </a:cubicBezTo>
                <a:cubicBezTo>
                  <a:pt x="1637576" y="1603640"/>
                  <a:pt x="1624642" y="1587261"/>
                  <a:pt x="1613140" y="1570008"/>
                </a:cubicBezTo>
                <a:lnTo>
                  <a:pt x="1595887" y="1544129"/>
                </a:lnTo>
                <a:cubicBezTo>
                  <a:pt x="1598763" y="1518250"/>
                  <a:pt x="1609172" y="1492110"/>
                  <a:pt x="1604514" y="1466491"/>
                </a:cubicBezTo>
                <a:cubicBezTo>
                  <a:pt x="1602659" y="1456290"/>
                  <a:pt x="1587636" y="1454382"/>
                  <a:pt x="1578634" y="1449238"/>
                </a:cubicBezTo>
                <a:cubicBezTo>
                  <a:pt x="1548784" y="1432181"/>
                  <a:pt x="1547286" y="1433037"/>
                  <a:pt x="1518249" y="1423359"/>
                </a:cubicBezTo>
                <a:cubicBezTo>
                  <a:pt x="1497560" y="1361290"/>
                  <a:pt x="1522668" y="1438823"/>
                  <a:pt x="1500997" y="1362974"/>
                </a:cubicBezTo>
                <a:cubicBezTo>
                  <a:pt x="1498499" y="1354231"/>
                  <a:pt x="1495246" y="1345721"/>
                  <a:pt x="1492370" y="1337095"/>
                </a:cubicBezTo>
                <a:cubicBezTo>
                  <a:pt x="1532627" y="1276710"/>
                  <a:pt x="1544129" y="1296838"/>
                  <a:pt x="1500997" y="1268083"/>
                </a:cubicBezTo>
                <a:cubicBezTo>
                  <a:pt x="1479311" y="1203029"/>
                  <a:pt x="1508566" y="1283222"/>
                  <a:pt x="1475117" y="1216325"/>
                </a:cubicBezTo>
                <a:cubicBezTo>
                  <a:pt x="1467872" y="1201835"/>
                  <a:pt x="1462008" y="1169752"/>
                  <a:pt x="1457864" y="1155940"/>
                </a:cubicBezTo>
                <a:cubicBezTo>
                  <a:pt x="1452638" y="1138521"/>
                  <a:pt x="1440612" y="1104181"/>
                  <a:pt x="1440612" y="1104181"/>
                </a:cubicBezTo>
                <a:cubicBezTo>
                  <a:pt x="1443925" y="1084303"/>
                  <a:pt x="1447246" y="1047779"/>
                  <a:pt x="1457864" y="1026544"/>
                </a:cubicBezTo>
                <a:cubicBezTo>
                  <a:pt x="1462501" y="1017271"/>
                  <a:pt x="1469366" y="1009291"/>
                  <a:pt x="1475117" y="1000664"/>
                </a:cubicBezTo>
                <a:cubicBezTo>
                  <a:pt x="1495069" y="920864"/>
                  <a:pt x="1475117" y="1016764"/>
                  <a:pt x="1475117" y="871268"/>
                </a:cubicBezTo>
                <a:cubicBezTo>
                  <a:pt x="1475117" y="826594"/>
                  <a:pt x="1480759" y="791136"/>
                  <a:pt x="1492370" y="750498"/>
                </a:cubicBezTo>
                <a:cubicBezTo>
                  <a:pt x="1494868" y="741755"/>
                  <a:pt x="1497415" y="732977"/>
                  <a:pt x="1500997" y="724619"/>
                </a:cubicBezTo>
                <a:cubicBezTo>
                  <a:pt x="1506063" y="712800"/>
                  <a:pt x="1513473" y="702053"/>
                  <a:pt x="1518249" y="690114"/>
                </a:cubicBezTo>
                <a:cubicBezTo>
                  <a:pt x="1525003" y="673228"/>
                  <a:pt x="1529751" y="655608"/>
                  <a:pt x="1535502" y="638355"/>
                </a:cubicBezTo>
                <a:cubicBezTo>
                  <a:pt x="1538378" y="629729"/>
                  <a:pt x="1536563" y="617520"/>
                  <a:pt x="1544129" y="612476"/>
                </a:cubicBezTo>
                <a:lnTo>
                  <a:pt x="1570008" y="595223"/>
                </a:lnTo>
                <a:cubicBezTo>
                  <a:pt x="1575759" y="586597"/>
                  <a:pt x="1582625" y="578617"/>
                  <a:pt x="1587261" y="569344"/>
                </a:cubicBezTo>
                <a:cubicBezTo>
                  <a:pt x="1622975" y="497914"/>
                  <a:pt x="1563696" y="591750"/>
                  <a:pt x="1613140" y="517585"/>
                </a:cubicBezTo>
                <a:cubicBezTo>
                  <a:pt x="1623799" y="485606"/>
                  <a:pt x="1617699" y="499839"/>
                  <a:pt x="1630393" y="474453"/>
                </a:cubicBezTo>
              </a:path>
            </a:pathLst>
          </a:custGeom>
          <a:solidFill>
            <a:srgbClr val="FF0000">
              <a:alpha val="45098"/>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466" name="Text Box 2"/>
          <p:cNvSpPr txBox="1">
            <a:spLocks noChangeArrowheads="1"/>
          </p:cNvSpPr>
          <p:nvPr/>
        </p:nvSpPr>
        <p:spPr bwMode="auto">
          <a:xfrm>
            <a:off x="533400" y="5135940"/>
            <a:ext cx="8077200" cy="1569660"/>
          </a:xfrm>
          <a:prstGeom prst="rect">
            <a:avLst/>
          </a:prstGeom>
          <a:solidFill>
            <a:srgbClr val="000000"/>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Border </a:t>
            </a:r>
            <a:r>
              <a:rPr lang="en-US" sz="3200" b="1" dirty="0">
                <a:solidFill>
                  <a:schemeClr val="bg1"/>
                </a:solidFill>
                <a:latin typeface="Times New Roman" panose="02020603050405020304" pitchFamily="18" charset="0"/>
                <a:cs typeface="Times New Roman" panose="02020603050405020304" pitchFamily="18" charset="0"/>
              </a:rPr>
              <a:t>between Mexico and US undefined (Texas claimed its border at the Rio Grande and not the Nueces River like Mexico)</a:t>
            </a:r>
          </a:p>
        </p:txBody>
      </p:sp>
    </p:spTree>
    <p:extLst>
      <p:ext uri="{BB962C8B-B14F-4D97-AF65-F5344CB8AC3E}">
        <p14:creationId xmlns:p14="http://schemas.microsoft.com/office/powerpoint/2010/main" val="368174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0466"/>
                                        </p:tgtEl>
                                        <p:attrNameLst>
                                          <p:attrName>style.visibility</p:attrName>
                                        </p:attrNameLst>
                                      </p:cBhvr>
                                      <p:to>
                                        <p:strVal val="visible"/>
                                      </p:to>
                                    </p:set>
                                    <p:anim calcmode="lin" valueType="num">
                                      <p:cBhvr additive="base">
                                        <p:cTn id="7" dur="500" fill="hold"/>
                                        <p:tgtEl>
                                          <p:spTgt spid="190466"/>
                                        </p:tgtEl>
                                        <p:attrNameLst>
                                          <p:attrName>ppt_x</p:attrName>
                                        </p:attrNameLst>
                                      </p:cBhvr>
                                      <p:tavLst>
                                        <p:tav tm="0">
                                          <p:val>
                                            <p:strVal val="#ppt_x"/>
                                          </p:val>
                                        </p:tav>
                                        <p:tav tm="100000">
                                          <p:val>
                                            <p:strVal val="#ppt_x"/>
                                          </p:val>
                                        </p:tav>
                                      </p:tavLst>
                                    </p:anim>
                                    <p:anim calcmode="lin" valueType="num">
                                      <p:cBhvr additive="base">
                                        <p:cTn id="8" dur="500" fill="hold"/>
                                        <p:tgtEl>
                                          <p:spTgt spid="1904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jb-hdnp.org/Sarver/Maps/ah13_texasrevolutionm.jpg"/>
          <p:cNvPicPr>
            <a:picLocks noChangeAspect="1" noChangeArrowheads="1"/>
          </p:cNvPicPr>
          <p:nvPr/>
        </p:nvPicPr>
        <p:blipFill rotWithShape="1">
          <a:blip r:embed="rId2">
            <a:extLst>
              <a:ext uri="{28A0092B-C50C-407E-A947-70E740481C1C}">
                <a14:useLocalDpi xmlns:a14="http://schemas.microsoft.com/office/drawing/2010/main" val="0"/>
              </a:ext>
            </a:extLst>
          </a:blip>
          <a:srcRect t="19295"/>
          <a:stretch/>
        </p:blipFill>
        <p:spPr bwMode="auto">
          <a:xfrm>
            <a:off x="0" y="0"/>
            <a:ext cx="9144000" cy="546004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89442" name="Text Box 2"/>
          <p:cNvSpPr txBox="1">
            <a:spLocks noChangeArrowheads="1"/>
          </p:cNvSpPr>
          <p:nvPr/>
        </p:nvSpPr>
        <p:spPr bwMode="auto">
          <a:xfrm>
            <a:off x="381000" y="5029200"/>
            <a:ext cx="8382000" cy="1630363"/>
          </a:xfrm>
          <a:prstGeom prst="rect">
            <a:avLst/>
          </a:prstGeom>
          <a:solidFill>
            <a:srgbClr val="000000"/>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a:t>
            </a:r>
            <a:r>
              <a:rPr lang="en-US" sz="3200" b="1" dirty="0">
                <a:solidFill>
                  <a:schemeClr val="bg1"/>
                </a:solidFill>
                <a:latin typeface="Times New Roman" panose="02020603050405020304" pitchFamily="18" charset="0"/>
                <a:cs typeface="Times New Roman" panose="02020603050405020304" pitchFamily="18" charset="0"/>
              </a:rPr>
              <a:t>Jan, 1846) Polk sent 4000 men under Zachary Taylor to march from the Nueces River to the Rio Grande (near Mexican troops)</a:t>
            </a:r>
          </a:p>
        </p:txBody>
      </p:sp>
      <p:sp>
        <p:nvSpPr>
          <p:cNvPr id="5" name="TextBox 4"/>
          <p:cNvSpPr txBox="1"/>
          <p:nvPr/>
        </p:nvSpPr>
        <p:spPr>
          <a:xfrm>
            <a:off x="381000" y="304800"/>
            <a:ext cx="4191000" cy="2000548"/>
          </a:xfrm>
          <a:prstGeom prst="rect">
            <a:avLst/>
          </a:prstGeom>
          <a:solidFill>
            <a:schemeClr val="tx1"/>
          </a:solidFill>
          <a:effectLst>
            <a:glow rad="88900">
              <a:schemeClr val="bg1"/>
            </a:glow>
          </a:effectLst>
          <a:scene3d>
            <a:camera prst="perspectiveHeroicExtremeRightFacing">
              <a:rot lat="20829963" lon="20334842" rev="300394"/>
            </a:camera>
            <a:lightRig rig="threePt" dir="t"/>
          </a:scene3d>
          <a:sp3d>
            <a:bevelT/>
          </a:sp3d>
        </p:spPr>
        <p:txBody>
          <a:bodyPr wrap="square" rtlCol="0">
            <a:spAutoFit/>
          </a:bodyPr>
          <a:lstStyle/>
          <a:p>
            <a:pPr algn="ctr"/>
            <a:r>
              <a:rPr lang="en-US" sz="3600" dirty="0">
                <a:solidFill>
                  <a:schemeClr val="bg1"/>
                </a:solidFill>
                <a:latin typeface="Earth's Mightiest"/>
              </a:rPr>
              <a:t>“We were sent to provoke a fight but it was essential that Mexico should commence it.”</a:t>
            </a:r>
          </a:p>
          <a:p>
            <a:pPr algn="r"/>
            <a:r>
              <a:rPr lang="en-US" sz="1600" dirty="0">
                <a:solidFill>
                  <a:schemeClr val="bg1"/>
                </a:solidFill>
                <a:latin typeface="Agency FB" pitchFamily="34" charset="0"/>
              </a:rPr>
              <a:t>-Ulysses S. Grant, officer under Taylor</a:t>
            </a:r>
          </a:p>
        </p:txBody>
      </p:sp>
    </p:spTree>
    <p:extLst>
      <p:ext uri="{BB962C8B-B14F-4D97-AF65-F5344CB8AC3E}">
        <p14:creationId xmlns:p14="http://schemas.microsoft.com/office/powerpoint/2010/main" val="384064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9442"/>
                                        </p:tgtEl>
                                        <p:attrNameLst>
                                          <p:attrName>style.visibility</p:attrName>
                                        </p:attrNameLst>
                                      </p:cBhvr>
                                      <p:to>
                                        <p:strVal val="visible"/>
                                      </p:to>
                                    </p:set>
                                    <p:anim calcmode="lin" valueType="num">
                                      <p:cBhvr additive="base">
                                        <p:cTn id="7" dur="500" fill="hold"/>
                                        <p:tgtEl>
                                          <p:spTgt spid="189442"/>
                                        </p:tgtEl>
                                        <p:attrNameLst>
                                          <p:attrName>ppt_x</p:attrName>
                                        </p:attrNameLst>
                                      </p:cBhvr>
                                      <p:tavLst>
                                        <p:tav tm="0">
                                          <p:val>
                                            <p:strVal val="#ppt_x"/>
                                          </p:val>
                                        </p:tav>
                                        <p:tav tm="100000">
                                          <p:val>
                                            <p:strVal val="#ppt_x"/>
                                          </p:val>
                                        </p:tav>
                                      </p:tavLst>
                                    </p:anim>
                                    <p:anim calcmode="lin" valueType="num">
                                      <p:cBhvr additive="base">
                                        <p:cTn id="8" dur="500" fill="hold"/>
                                        <p:tgtEl>
                                          <p:spTgt spid="1894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http://www.il.ngb.army.mil/Images/Museum/HistoricalEvents/Mexican/MexicanWarBatt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0" name="Text Box 2"/>
          <p:cNvSpPr txBox="1">
            <a:spLocks noChangeArrowheads="1"/>
          </p:cNvSpPr>
          <p:nvPr/>
        </p:nvSpPr>
        <p:spPr bwMode="auto">
          <a:xfrm>
            <a:off x="990600" y="4953000"/>
            <a:ext cx="7162800" cy="1630363"/>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a:t>
            </a:r>
            <a:r>
              <a:rPr lang="en-US" sz="3200" b="1" dirty="0">
                <a:solidFill>
                  <a:schemeClr val="bg1"/>
                </a:solidFill>
                <a:latin typeface="Times New Roman" panose="02020603050405020304" pitchFamily="18" charset="0"/>
                <a:cs typeface="Times New Roman" panose="02020603050405020304" pitchFamily="18" charset="0"/>
              </a:rPr>
              <a:t>April, 1846) news of Mexican troops crossing Rio Grande and killing or wounding 16 Americans reached Polk  </a:t>
            </a:r>
          </a:p>
        </p:txBody>
      </p:sp>
      <p:sp>
        <p:nvSpPr>
          <p:cNvPr id="4" name="TextBox 3"/>
          <p:cNvSpPr txBox="1"/>
          <p:nvPr/>
        </p:nvSpPr>
        <p:spPr>
          <a:xfrm>
            <a:off x="2895600" y="406092"/>
            <a:ext cx="6019800" cy="4216539"/>
          </a:xfrm>
          <a:prstGeom prst="rect">
            <a:avLst/>
          </a:prstGeom>
          <a:solidFill>
            <a:schemeClr val="tx1"/>
          </a:solidFill>
          <a:effectLst>
            <a:glow rad="63500">
              <a:schemeClr val="bg1"/>
            </a:glow>
          </a:effectLst>
          <a:scene3d>
            <a:camera prst="orthographicFront"/>
            <a:lightRig rig="threePt" dir="t"/>
          </a:scene3d>
          <a:sp3d>
            <a:bevelT/>
          </a:sp3d>
        </p:spPr>
        <p:txBody>
          <a:bodyPr wrap="square" rtlCol="0">
            <a:spAutoFit/>
          </a:bodyPr>
          <a:lstStyle/>
          <a:p>
            <a:pPr algn="ctr"/>
            <a:r>
              <a:rPr lang="en-US" sz="2800" dirty="0">
                <a:solidFill>
                  <a:schemeClr val="bg1"/>
                </a:solidFill>
                <a:latin typeface="Earth's Mightiest"/>
              </a:rPr>
              <a:t>“I have said from the first that the United States are the aggressors. …We have not one particle of right to be here. …It looks as if the government sent a small force on purpose to bring on a war, so as to have a pretext for taking California and as much of this country (Mexico) as it chooses, for, whatever becomes of this army, there is no doubt of a war between the United States and Mexico. …My heart is not in this business…but, as a military man, I am bound to execute orders.”</a:t>
            </a:r>
          </a:p>
          <a:p>
            <a:pPr algn="r"/>
            <a:r>
              <a:rPr lang="en-US" dirty="0">
                <a:solidFill>
                  <a:schemeClr val="bg1"/>
                </a:solidFill>
                <a:latin typeface="Agency FB" panose="020B0503020202020204" pitchFamily="34" charset="0"/>
              </a:rPr>
              <a:t>-Colonel Ethan Hitchcock</a:t>
            </a:r>
            <a:r>
              <a:rPr lang="en-US" dirty="0">
                <a:solidFill>
                  <a:schemeClr val="bg1"/>
                </a:solidFill>
                <a:latin typeface="Earth's Mightiest"/>
              </a:rPr>
              <a:t> </a:t>
            </a:r>
          </a:p>
        </p:txBody>
      </p:sp>
    </p:spTree>
    <p:extLst>
      <p:ext uri="{BB962C8B-B14F-4D97-AF65-F5344CB8AC3E}">
        <p14:creationId xmlns:p14="http://schemas.microsoft.com/office/powerpoint/2010/main" val="42392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490"/>
                                        </p:tgtEl>
                                        <p:attrNameLst>
                                          <p:attrName>style.visibility</p:attrName>
                                        </p:attrNameLst>
                                      </p:cBhvr>
                                      <p:to>
                                        <p:strVal val="visible"/>
                                      </p:to>
                                    </p:set>
                                    <p:anim calcmode="lin" valueType="num">
                                      <p:cBhvr additive="base">
                                        <p:cTn id="7" dur="500" fill="hold"/>
                                        <p:tgtEl>
                                          <p:spTgt spid="191490"/>
                                        </p:tgtEl>
                                        <p:attrNameLst>
                                          <p:attrName>ppt_x</p:attrName>
                                        </p:attrNameLst>
                                      </p:cBhvr>
                                      <p:tavLst>
                                        <p:tav tm="0">
                                          <p:val>
                                            <p:strVal val="#ppt_x"/>
                                          </p:val>
                                        </p:tav>
                                        <p:tav tm="100000">
                                          <p:val>
                                            <p:strVal val="#ppt_x"/>
                                          </p:val>
                                        </p:tav>
                                      </p:tavLst>
                                    </p:anim>
                                    <p:anim calcmode="lin" valueType="num">
                                      <p:cBhvr additive="base">
                                        <p:cTn id="8" dur="500" fill="hold"/>
                                        <p:tgtEl>
                                          <p:spTgt spid="1914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
                                        </p:tgtEl>
                                        <p:attrNameLst>
                                          <p:attrName>ppt_x</p:attrName>
                                          <p:attrName>ppt_y</p:attrName>
                                        </p:attrNameLst>
                                      </p:cBhvr>
                                    </p:animMotion>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http://www.presidentnixon.org/images/pol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175"/>
            <a:ext cx="5334000" cy="686117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4" name="Text Box 2"/>
          <p:cNvSpPr txBox="1">
            <a:spLocks noChangeArrowheads="1"/>
          </p:cNvSpPr>
          <p:nvPr/>
        </p:nvSpPr>
        <p:spPr bwMode="auto">
          <a:xfrm>
            <a:off x="304800" y="5018782"/>
            <a:ext cx="5257800" cy="1077218"/>
          </a:xfrm>
          <a:prstGeom prst="rect">
            <a:avLst/>
          </a:prstGeom>
          <a:solidFill>
            <a:srgbClr val="000000"/>
          </a:solidFill>
          <a:ln w="76200">
            <a:solidFill>
              <a:srgbClr val="003300"/>
            </a:solidFill>
            <a:miter lim="800000"/>
            <a:headEnd/>
            <a:tailEnd/>
          </a:ln>
          <a:effectLst>
            <a:glow>
              <a:schemeClr val="tx1"/>
            </a:glow>
          </a:effectLst>
          <a:scene3d>
            <a:camera prst="orthographicFront"/>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Polk </a:t>
            </a:r>
            <a:r>
              <a:rPr lang="en-US" sz="3200" b="1" dirty="0">
                <a:solidFill>
                  <a:schemeClr val="bg1"/>
                </a:solidFill>
                <a:latin typeface="Times New Roman" panose="02020603050405020304" pitchFamily="18" charset="0"/>
                <a:cs typeface="Times New Roman" panose="02020603050405020304" pitchFamily="18" charset="0"/>
              </a:rPr>
              <a:t>called for a declaration of war on Mexico</a:t>
            </a:r>
          </a:p>
        </p:txBody>
      </p:sp>
      <p:sp>
        <p:nvSpPr>
          <p:cNvPr id="4" name="TextBox 3"/>
          <p:cNvSpPr txBox="1"/>
          <p:nvPr/>
        </p:nvSpPr>
        <p:spPr>
          <a:xfrm>
            <a:off x="533400" y="457200"/>
            <a:ext cx="4038600" cy="2369880"/>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3200" dirty="0">
                <a:solidFill>
                  <a:schemeClr val="bg1"/>
                </a:solidFill>
                <a:latin typeface="Earth's Mightiest"/>
              </a:rPr>
              <a:t>Mexico “has passed the boundary of the United States, has invaded our territory, and shed American blood upon the American soil.”</a:t>
            </a:r>
          </a:p>
          <a:p>
            <a:pPr algn="r"/>
            <a:r>
              <a:rPr lang="en-US" sz="2000" dirty="0">
                <a:solidFill>
                  <a:schemeClr val="bg1"/>
                </a:solidFill>
                <a:latin typeface="Agency FB" pitchFamily="34" charset="0"/>
              </a:rPr>
              <a:t>-James K. Polk</a:t>
            </a:r>
          </a:p>
        </p:txBody>
      </p:sp>
    </p:spTree>
    <p:extLst>
      <p:ext uri="{BB962C8B-B14F-4D97-AF65-F5344CB8AC3E}">
        <p14:creationId xmlns:p14="http://schemas.microsoft.com/office/powerpoint/2010/main" val="175861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2514"/>
                                        </p:tgtEl>
                                        <p:attrNameLst>
                                          <p:attrName>style.visibility</p:attrName>
                                        </p:attrNameLst>
                                      </p:cBhvr>
                                      <p:to>
                                        <p:strVal val="visible"/>
                                      </p:to>
                                    </p:set>
                                    <p:anim calcmode="lin" valueType="num">
                                      <p:cBhvr additive="base">
                                        <p:cTn id="7" dur="500" fill="hold"/>
                                        <p:tgtEl>
                                          <p:spTgt spid="192514"/>
                                        </p:tgtEl>
                                        <p:attrNameLst>
                                          <p:attrName>ppt_x</p:attrName>
                                        </p:attrNameLst>
                                      </p:cBhvr>
                                      <p:tavLst>
                                        <p:tav tm="0">
                                          <p:val>
                                            <p:strVal val="#ppt_x"/>
                                          </p:val>
                                        </p:tav>
                                        <p:tav tm="100000">
                                          <p:val>
                                            <p:strVal val="#ppt_x"/>
                                          </p:val>
                                        </p:tav>
                                      </p:tavLst>
                                    </p:anim>
                                    <p:anim calcmode="lin" valueType="num">
                                      <p:cBhvr additive="base">
                                        <p:cTn id="8" dur="500" fill="hold"/>
                                        <p:tgtEl>
                                          <p:spTgt spid="1925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
                                        </p:tgtEl>
                                        <p:attrNameLst>
                                          <p:attrName>ppt_x</p:attrName>
                                          <p:attrName>ppt_y</p:attrName>
                                        </p:attrNameLst>
                                      </p:cBhvr>
                                    </p:animMotion>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jb-hdnp.org/Sarver/Maps/ah13_texasrevolutionm.jpg"/>
          <p:cNvPicPr>
            <a:picLocks noChangeAspect="1" noChangeArrowheads="1"/>
          </p:cNvPicPr>
          <p:nvPr/>
        </p:nvPicPr>
        <p:blipFill rotWithShape="1">
          <a:blip r:embed="rId2">
            <a:extLst>
              <a:ext uri="{28A0092B-C50C-407E-A947-70E740481C1C}">
                <a14:useLocalDpi xmlns:a14="http://schemas.microsoft.com/office/drawing/2010/main" val="0"/>
              </a:ext>
            </a:extLst>
          </a:blip>
          <a:srcRect t="15916"/>
          <a:stretch/>
        </p:blipFill>
        <p:spPr bwMode="auto">
          <a:xfrm>
            <a:off x="0" y="0"/>
            <a:ext cx="9144000" cy="568864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93538" name="Text Box 2"/>
          <p:cNvSpPr txBox="1">
            <a:spLocks noChangeArrowheads="1"/>
          </p:cNvSpPr>
          <p:nvPr/>
        </p:nvSpPr>
        <p:spPr bwMode="auto">
          <a:xfrm>
            <a:off x="1094891" y="5105400"/>
            <a:ext cx="6982309" cy="1569660"/>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Some </a:t>
            </a:r>
            <a:r>
              <a:rPr lang="en-US" sz="3200" b="1" dirty="0">
                <a:solidFill>
                  <a:schemeClr val="bg1"/>
                </a:solidFill>
                <a:latin typeface="Times New Roman" panose="02020603050405020304" pitchFamily="18" charset="0"/>
                <a:cs typeface="Times New Roman" panose="02020603050405020304" pitchFamily="18" charset="0"/>
              </a:rPr>
              <a:t>politicians wanted to know </a:t>
            </a:r>
            <a:r>
              <a:rPr lang="en-US" sz="3200" b="1" dirty="0" smtClean="0">
                <a:solidFill>
                  <a:schemeClr val="bg1"/>
                </a:solidFill>
                <a:latin typeface="Times New Roman" panose="02020603050405020304" pitchFamily="18" charset="0"/>
                <a:cs typeface="Times New Roman" panose="02020603050405020304" pitchFamily="18" charset="0"/>
              </a:rPr>
              <a:t>the </a:t>
            </a:r>
            <a:r>
              <a:rPr lang="en-US" sz="3200" b="1" dirty="0">
                <a:solidFill>
                  <a:schemeClr val="bg1"/>
                </a:solidFill>
                <a:latin typeface="Times New Roman" panose="02020603050405020304" pitchFamily="18" charset="0"/>
                <a:cs typeface="Times New Roman" panose="02020603050405020304" pitchFamily="18" charset="0"/>
              </a:rPr>
              <a:t>exact spot of the fighting (including Abraham “Spotty” Lincoln)</a:t>
            </a:r>
          </a:p>
        </p:txBody>
      </p:sp>
      <p:sp>
        <p:nvSpPr>
          <p:cNvPr id="6" name="Freeform 5"/>
          <p:cNvSpPr/>
          <p:nvPr/>
        </p:nvSpPr>
        <p:spPr>
          <a:xfrm>
            <a:off x="3269411" y="3276600"/>
            <a:ext cx="1656340" cy="1759789"/>
          </a:xfrm>
          <a:custGeom>
            <a:avLst/>
            <a:gdLst>
              <a:gd name="connsiteX0" fmla="*/ 1500997 w 1656340"/>
              <a:gd name="connsiteY0" fmla="*/ 422695 h 1759789"/>
              <a:gd name="connsiteX1" fmla="*/ 1431985 w 1656340"/>
              <a:gd name="connsiteY1" fmla="*/ 414068 h 1759789"/>
              <a:gd name="connsiteX2" fmla="*/ 1380227 w 1656340"/>
              <a:gd name="connsiteY2" fmla="*/ 379563 h 1759789"/>
              <a:gd name="connsiteX3" fmla="*/ 1354347 w 1656340"/>
              <a:gd name="connsiteY3" fmla="*/ 362310 h 1759789"/>
              <a:gd name="connsiteX4" fmla="*/ 1302589 w 1656340"/>
              <a:gd name="connsiteY4" fmla="*/ 345057 h 1759789"/>
              <a:gd name="connsiteX5" fmla="*/ 1276710 w 1656340"/>
              <a:gd name="connsiteY5" fmla="*/ 327804 h 1759789"/>
              <a:gd name="connsiteX6" fmla="*/ 1242204 w 1656340"/>
              <a:gd name="connsiteY6" fmla="*/ 276046 h 1759789"/>
              <a:gd name="connsiteX7" fmla="*/ 1216325 w 1656340"/>
              <a:gd name="connsiteY7" fmla="*/ 198408 h 1759789"/>
              <a:gd name="connsiteX8" fmla="*/ 1207698 w 1656340"/>
              <a:gd name="connsiteY8" fmla="*/ 172529 h 1759789"/>
              <a:gd name="connsiteX9" fmla="*/ 1181819 w 1656340"/>
              <a:gd name="connsiteY9" fmla="*/ 155276 h 1759789"/>
              <a:gd name="connsiteX10" fmla="*/ 1130061 w 1656340"/>
              <a:gd name="connsiteY10" fmla="*/ 51759 h 1759789"/>
              <a:gd name="connsiteX11" fmla="*/ 1112808 w 1656340"/>
              <a:gd name="connsiteY11" fmla="*/ 25880 h 1759789"/>
              <a:gd name="connsiteX12" fmla="*/ 1061049 w 1656340"/>
              <a:gd name="connsiteY12" fmla="*/ 8627 h 1759789"/>
              <a:gd name="connsiteX13" fmla="*/ 1009291 w 1656340"/>
              <a:gd name="connsiteY13" fmla="*/ 25880 h 1759789"/>
              <a:gd name="connsiteX14" fmla="*/ 983412 w 1656340"/>
              <a:gd name="connsiteY14" fmla="*/ 34506 h 1759789"/>
              <a:gd name="connsiteX15" fmla="*/ 905774 w 1656340"/>
              <a:gd name="connsiteY15" fmla="*/ 51759 h 1759789"/>
              <a:gd name="connsiteX16" fmla="*/ 854015 w 1656340"/>
              <a:gd name="connsiteY16" fmla="*/ 69012 h 1759789"/>
              <a:gd name="connsiteX17" fmla="*/ 828136 w 1656340"/>
              <a:gd name="connsiteY17" fmla="*/ 77638 h 1759789"/>
              <a:gd name="connsiteX18" fmla="*/ 776378 w 1656340"/>
              <a:gd name="connsiteY18" fmla="*/ 120770 h 1759789"/>
              <a:gd name="connsiteX19" fmla="*/ 741872 w 1656340"/>
              <a:gd name="connsiteY19" fmla="*/ 172529 h 1759789"/>
              <a:gd name="connsiteX20" fmla="*/ 715993 w 1656340"/>
              <a:gd name="connsiteY20" fmla="*/ 189781 h 1759789"/>
              <a:gd name="connsiteX21" fmla="*/ 586597 w 1656340"/>
              <a:gd name="connsiteY21" fmla="*/ 215661 h 1759789"/>
              <a:gd name="connsiteX22" fmla="*/ 569344 w 1656340"/>
              <a:gd name="connsiteY22" fmla="*/ 181155 h 1759789"/>
              <a:gd name="connsiteX23" fmla="*/ 543464 w 1656340"/>
              <a:gd name="connsiteY23" fmla="*/ 172529 h 1759789"/>
              <a:gd name="connsiteX24" fmla="*/ 534838 w 1656340"/>
              <a:gd name="connsiteY24" fmla="*/ 146649 h 1759789"/>
              <a:gd name="connsiteX25" fmla="*/ 517585 w 1656340"/>
              <a:gd name="connsiteY25" fmla="*/ 120770 h 1759789"/>
              <a:gd name="connsiteX26" fmla="*/ 483080 w 1656340"/>
              <a:gd name="connsiteY26" fmla="*/ 77638 h 1759789"/>
              <a:gd name="connsiteX27" fmla="*/ 448574 w 1656340"/>
              <a:gd name="connsiteY27" fmla="*/ 25880 h 1759789"/>
              <a:gd name="connsiteX28" fmla="*/ 396815 w 1656340"/>
              <a:gd name="connsiteY28" fmla="*/ 8627 h 1759789"/>
              <a:gd name="connsiteX29" fmla="*/ 370936 w 1656340"/>
              <a:gd name="connsiteY29" fmla="*/ 0 h 1759789"/>
              <a:gd name="connsiteX30" fmla="*/ 301925 w 1656340"/>
              <a:gd name="connsiteY30" fmla="*/ 8627 h 1759789"/>
              <a:gd name="connsiteX31" fmla="*/ 250166 w 1656340"/>
              <a:gd name="connsiteY31" fmla="*/ 34506 h 1759789"/>
              <a:gd name="connsiteX32" fmla="*/ 224287 w 1656340"/>
              <a:gd name="connsiteY32" fmla="*/ 43132 h 1759789"/>
              <a:gd name="connsiteX33" fmla="*/ 138023 w 1656340"/>
              <a:gd name="connsiteY33" fmla="*/ 103517 h 1759789"/>
              <a:gd name="connsiteX34" fmla="*/ 112144 w 1656340"/>
              <a:gd name="connsiteY34" fmla="*/ 120770 h 1759789"/>
              <a:gd name="connsiteX35" fmla="*/ 86264 w 1656340"/>
              <a:gd name="connsiteY35" fmla="*/ 138023 h 1759789"/>
              <a:gd name="connsiteX36" fmla="*/ 69012 w 1656340"/>
              <a:gd name="connsiteY36" fmla="*/ 163902 h 1759789"/>
              <a:gd name="connsiteX37" fmla="*/ 43132 w 1656340"/>
              <a:gd name="connsiteY37" fmla="*/ 181155 h 1759789"/>
              <a:gd name="connsiteX38" fmla="*/ 0 w 1656340"/>
              <a:gd name="connsiteY38" fmla="*/ 258793 h 1759789"/>
              <a:gd name="connsiteX39" fmla="*/ 25880 w 1656340"/>
              <a:gd name="connsiteY39" fmla="*/ 327804 h 1759789"/>
              <a:gd name="connsiteX40" fmla="*/ 51759 w 1656340"/>
              <a:gd name="connsiteY40" fmla="*/ 345057 h 1759789"/>
              <a:gd name="connsiteX41" fmla="*/ 60385 w 1656340"/>
              <a:gd name="connsiteY41" fmla="*/ 370936 h 1759789"/>
              <a:gd name="connsiteX42" fmla="*/ 112144 w 1656340"/>
              <a:gd name="connsiteY42" fmla="*/ 414068 h 1759789"/>
              <a:gd name="connsiteX43" fmla="*/ 198408 w 1656340"/>
              <a:gd name="connsiteY43" fmla="*/ 508959 h 1759789"/>
              <a:gd name="connsiteX44" fmla="*/ 224287 w 1656340"/>
              <a:gd name="connsiteY44" fmla="*/ 517585 h 1759789"/>
              <a:gd name="connsiteX45" fmla="*/ 258793 w 1656340"/>
              <a:gd name="connsiteY45" fmla="*/ 543464 h 1759789"/>
              <a:gd name="connsiteX46" fmla="*/ 293298 w 1656340"/>
              <a:gd name="connsiteY46" fmla="*/ 595223 h 1759789"/>
              <a:gd name="connsiteX47" fmla="*/ 267419 w 1656340"/>
              <a:gd name="connsiteY47" fmla="*/ 698740 h 1759789"/>
              <a:gd name="connsiteX48" fmla="*/ 258793 w 1656340"/>
              <a:gd name="connsiteY48" fmla="*/ 724619 h 1759789"/>
              <a:gd name="connsiteX49" fmla="*/ 267419 w 1656340"/>
              <a:gd name="connsiteY49" fmla="*/ 750498 h 1759789"/>
              <a:gd name="connsiteX50" fmla="*/ 293298 w 1656340"/>
              <a:gd name="connsiteY50" fmla="*/ 802257 h 1759789"/>
              <a:gd name="connsiteX51" fmla="*/ 310551 w 1656340"/>
              <a:gd name="connsiteY51" fmla="*/ 879895 h 1759789"/>
              <a:gd name="connsiteX52" fmla="*/ 319178 w 1656340"/>
              <a:gd name="connsiteY52" fmla="*/ 905774 h 1759789"/>
              <a:gd name="connsiteX53" fmla="*/ 336431 w 1656340"/>
              <a:gd name="connsiteY53" fmla="*/ 931653 h 1759789"/>
              <a:gd name="connsiteX54" fmla="*/ 362310 w 1656340"/>
              <a:gd name="connsiteY54" fmla="*/ 983412 h 1759789"/>
              <a:gd name="connsiteX55" fmla="*/ 388189 w 1656340"/>
              <a:gd name="connsiteY55" fmla="*/ 1078302 h 1759789"/>
              <a:gd name="connsiteX56" fmla="*/ 414068 w 1656340"/>
              <a:gd name="connsiteY56" fmla="*/ 1138687 h 1759789"/>
              <a:gd name="connsiteX57" fmla="*/ 431321 w 1656340"/>
              <a:gd name="connsiteY57" fmla="*/ 1164566 h 1759789"/>
              <a:gd name="connsiteX58" fmla="*/ 457200 w 1656340"/>
              <a:gd name="connsiteY58" fmla="*/ 1216325 h 1759789"/>
              <a:gd name="connsiteX59" fmla="*/ 483080 w 1656340"/>
              <a:gd name="connsiteY59" fmla="*/ 1268083 h 1759789"/>
              <a:gd name="connsiteX60" fmla="*/ 517585 w 1656340"/>
              <a:gd name="connsiteY60" fmla="*/ 1345721 h 1759789"/>
              <a:gd name="connsiteX61" fmla="*/ 543464 w 1656340"/>
              <a:gd name="connsiteY61" fmla="*/ 1362974 h 1759789"/>
              <a:gd name="connsiteX62" fmla="*/ 569344 w 1656340"/>
              <a:gd name="connsiteY62" fmla="*/ 1371600 h 1759789"/>
              <a:gd name="connsiteX63" fmla="*/ 638355 w 1656340"/>
              <a:gd name="connsiteY63" fmla="*/ 1380227 h 1759789"/>
              <a:gd name="connsiteX64" fmla="*/ 681487 w 1656340"/>
              <a:gd name="connsiteY64" fmla="*/ 1414732 h 1759789"/>
              <a:gd name="connsiteX65" fmla="*/ 715993 w 1656340"/>
              <a:gd name="connsiteY65" fmla="*/ 1431985 h 1759789"/>
              <a:gd name="connsiteX66" fmla="*/ 767751 w 1656340"/>
              <a:gd name="connsiteY66" fmla="*/ 1466491 h 1759789"/>
              <a:gd name="connsiteX67" fmla="*/ 793631 w 1656340"/>
              <a:gd name="connsiteY67" fmla="*/ 1483744 h 1759789"/>
              <a:gd name="connsiteX68" fmla="*/ 836763 w 1656340"/>
              <a:gd name="connsiteY68" fmla="*/ 1492370 h 1759789"/>
              <a:gd name="connsiteX69" fmla="*/ 888521 w 1656340"/>
              <a:gd name="connsiteY69" fmla="*/ 1509623 h 1759789"/>
              <a:gd name="connsiteX70" fmla="*/ 948906 w 1656340"/>
              <a:gd name="connsiteY70" fmla="*/ 1535502 h 1759789"/>
              <a:gd name="connsiteX71" fmla="*/ 974785 w 1656340"/>
              <a:gd name="connsiteY71" fmla="*/ 1552755 h 1759789"/>
              <a:gd name="connsiteX72" fmla="*/ 992038 w 1656340"/>
              <a:gd name="connsiteY72" fmla="*/ 1578634 h 1759789"/>
              <a:gd name="connsiteX73" fmla="*/ 1017917 w 1656340"/>
              <a:gd name="connsiteY73" fmla="*/ 1587261 h 1759789"/>
              <a:gd name="connsiteX74" fmla="*/ 1121434 w 1656340"/>
              <a:gd name="connsiteY74" fmla="*/ 1595887 h 1759789"/>
              <a:gd name="connsiteX75" fmla="*/ 1147314 w 1656340"/>
              <a:gd name="connsiteY75" fmla="*/ 1604514 h 1759789"/>
              <a:gd name="connsiteX76" fmla="*/ 1173193 w 1656340"/>
              <a:gd name="connsiteY76" fmla="*/ 1595887 h 1759789"/>
              <a:gd name="connsiteX77" fmla="*/ 1207698 w 1656340"/>
              <a:gd name="connsiteY77" fmla="*/ 1587261 h 1759789"/>
              <a:gd name="connsiteX78" fmla="*/ 1285336 w 1656340"/>
              <a:gd name="connsiteY78" fmla="*/ 1604514 h 1759789"/>
              <a:gd name="connsiteX79" fmla="*/ 1311215 w 1656340"/>
              <a:gd name="connsiteY79" fmla="*/ 1630393 h 1759789"/>
              <a:gd name="connsiteX80" fmla="*/ 1371600 w 1656340"/>
              <a:gd name="connsiteY80" fmla="*/ 1673525 h 1759789"/>
              <a:gd name="connsiteX81" fmla="*/ 1440612 w 1656340"/>
              <a:gd name="connsiteY81" fmla="*/ 1708031 h 1759789"/>
              <a:gd name="connsiteX82" fmla="*/ 1509623 w 1656340"/>
              <a:gd name="connsiteY82" fmla="*/ 1751163 h 1759789"/>
              <a:gd name="connsiteX83" fmla="*/ 1535502 w 1656340"/>
              <a:gd name="connsiteY83" fmla="*/ 1759789 h 1759789"/>
              <a:gd name="connsiteX84" fmla="*/ 1552755 w 1656340"/>
              <a:gd name="connsiteY84" fmla="*/ 1733910 h 1759789"/>
              <a:gd name="connsiteX85" fmla="*/ 1561381 w 1656340"/>
              <a:gd name="connsiteY85" fmla="*/ 1708031 h 1759789"/>
              <a:gd name="connsiteX86" fmla="*/ 1595887 w 1656340"/>
              <a:gd name="connsiteY86" fmla="*/ 1699404 h 1759789"/>
              <a:gd name="connsiteX87" fmla="*/ 1621766 w 1656340"/>
              <a:gd name="connsiteY87" fmla="*/ 1690778 h 1759789"/>
              <a:gd name="connsiteX88" fmla="*/ 1647646 w 1656340"/>
              <a:gd name="connsiteY88" fmla="*/ 1673525 h 1759789"/>
              <a:gd name="connsiteX89" fmla="*/ 1647646 w 1656340"/>
              <a:gd name="connsiteY89" fmla="*/ 1621766 h 1759789"/>
              <a:gd name="connsiteX90" fmla="*/ 1613140 w 1656340"/>
              <a:gd name="connsiteY90" fmla="*/ 1570008 h 1759789"/>
              <a:gd name="connsiteX91" fmla="*/ 1595887 w 1656340"/>
              <a:gd name="connsiteY91" fmla="*/ 1544129 h 1759789"/>
              <a:gd name="connsiteX92" fmla="*/ 1604514 w 1656340"/>
              <a:gd name="connsiteY92" fmla="*/ 1466491 h 1759789"/>
              <a:gd name="connsiteX93" fmla="*/ 1578634 w 1656340"/>
              <a:gd name="connsiteY93" fmla="*/ 1449238 h 1759789"/>
              <a:gd name="connsiteX94" fmla="*/ 1518249 w 1656340"/>
              <a:gd name="connsiteY94" fmla="*/ 1423359 h 1759789"/>
              <a:gd name="connsiteX95" fmla="*/ 1500997 w 1656340"/>
              <a:gd name="connsiteY95" fmla="*/ 1362974 h 1759789"/>
              <a:gd name="connsiteX96" fmla="*/ 1492370 w 1656340"/>
              <a:gd name="connsiteY96" fmla="*/ 1337095 h 1759789"/>
              <a:gd name="connsiteX97" fmla="*/ 1500997 w 1656340"/>
              <a:gd name="connsiteY97" fmla="*/ 1268083 h 1759789"/>
              <a:gd name="connsiteX98" fmla="*/ 1475117 w 1656340"/>
              <a:gd name="connsiteY98" fmla="*/ 1216325 h 1759789"/>
              <a:gd name="connsiteX99" fmla="*/ 1457864 w 1656340"/>
              <a:gd name="connsiteY99" fmla="*/ 1155940 h 1759789"/>
              <a:gd name="connsiteX100" fmla="*/ 1440612 w 1656340"/>
              <a:gd name="connsiteY100" fmla="*/ 1104181 h 1759789"/>
              <a:gd name="connsiteX101" fmla="*/ 1457864 w 1656340"/>
              <a:gd name="connsiteY101" fmla="*/ 1026544 h 1759789"/>
              <a:gd name="connsiteX102" fmla="*/ 1475117 w 1656340"/>
              <a:gd name="connsiteY102" fmla="*/ 1000664 h 1759789"/>
              <a:gd name="connsiteX103" fmla="*/ 1475117 w 1656340"/>
              <a:gd name="connsiteY103" fmla="*/ 871268 h 1759789"/>
              <a:gd name="connsiteX104" fmla="*/ 1492370 w 1656340"/>
              <a:gd name="connsiteY104" fmla="*/ 750498 h 1759789"/>
              <a:gd name="connsiteX105" fmla="*/ 1500997 w 1656340"/>
              <a:gd name="connsiteY105" fmla="*/ 724619 h 1759789"/>
              <a:gd name="connsiteX106" fmla="*/ 1518249 w 1656340"/>
              <a:gd name="connsiteY106" fmla="*/ 690114 h 1759789"/>
              <a:gd name="connsiteX107" fmla="*/ 1535502 w 1656340"/>
              <a:gd name="connsiteY107" fmla="*/ 638355 h 1759789"/>
              <a:gd name="connsiteX108" fmla="*/ 1544129 w 1656340"/>
              <a:gd name="connsiteY108" fmla="*/ 612476 h 1759789"/>
              <a:gd name="connsiteX109" fmla="*/ 1570008 w 1656340"/>
              <a:gd name="connsiteY109" fmla="*/ 595223 h 1759789"/>
              <a:gd name="connsiteX110" fmla="*/ 1587261 w 1656340"/>
              <a:gd name="connsiteY110" fmla="*/ 569344 h 1759789"/>
              <a:gd name="connsiteX111" fmla="*/ 1613140 w 1656340"/>
              <a:gd name="connsiteY111" fmla="*/ 517585 h 1759789"/>
              <a:gd name="connsiteX112" fmla="*/ 1630393 w 1656340"/>
              <a:gd name="connsiteY112" fmla="*/ 474453 h 17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656340" h="1759789">
                <a:moveTo>
                  <a:pt x="1500997" y="422695"/>
                </a:moveTo>
                <a:cubicBezTo>
                  <a:pt x="1477993" y="419819"/>
                  <a:pt x="1453817" y="421865"/>
                  <a:pt x="1431985" y="414068"/>
                </a:cubicBezTo>
                <a:cubicBezTo>
                  <a:pt x="1412458" y="407094"/>
                  <a:pt x="1397480" y="391065"/>
                  <a:pt x="1380227" y="379563"/>
                </a:cubicBezTo>
                <a:cubicBezTo>
                  <a:pt x="1371600" y="373812"/>
                  <a:pt x="1364183" y="365589"/>
                  <a:pt x="1354347" y="362310"/>
                </a:cubicBezTo>
                <a:lnTo>
                  <a:pt x="1302589" y="345057"/>
                </a:lnTo>
                <a:cubicBezTo>
                  <a:pt x="1293963" y="339306"/>
                  <a:pt x="1283537" y="335606"/>
                  <a:pt x="1276710" y="327804"/>
                </a:cubicBezTo>
                <a:cubicBezTo>
                  <a:pt x="1263056" y="312199"/>
                  <a:pt x="1242204" y="276046"/>
                  <a:pt x="1242204" y="276046"/>
                </a:cubicBezTo>
                <a:lnTo>
                  <a:pt x="1216325" y="198408"/>
                </a:lnTo>
                <a:cubicBezTo>
                  <a:pt x="1213449" y="189782"/>
                  <a:pt x="1215264" y="177573"/>
                  <a:pt x="1207698" y="172529"/>
                </a:cubicBezTo>
                <a:lnTo>
                  <a:pt x="1181819" y="155276"/>
                </a:lnTo>
                <a:cubicBezTo>
                  <a:pt x="1158009" y="83847"/>
                  <a:pt x="1174653" y="118648"/>
                  <a:pt x="1130061" y="51759"/>
                </a:cubicBezTo>
                <a:cubicBezTo>
                  <a:pt x="1124310" y="43133"/>
                  <a:pt x="1122644" y="29159"/>
                  <a:pt x="1112808" y="25880"/>
                </a:cubicBezTo>
                <a:lnTo>
                  <a:pt x="1061049" y="8627"/>
                </a:lnTo>
                <a:lnTo>
                  <a:pt x="1009291" y="25880"/>
                </a:lnTo>
                <a:cubicBezTo>
                  <a:pt x="1000665" y="28755"/>
                  <a:pt x="992328" y="32723"/>
                  <a:pt x="983412" y="34506"/>
                </a:cubicBezTo>
                <a:cubicBezTo>
                  <a:pt x="958776" y="39433"/>
                  <a:pt x="930147" y="44447"/>
                  <a:pt x="905774" y="51759"/>
                </a:cubicBezTo>
                <a:cubicBezTo>
                  <a:pt x="888355" y="56985"/>
                  <a:pt x="871268" y="63261"/>
                  <a:pt x="854015" y="69012"/>
                </a:cubicBezTo>
                <a:lnTo>
                  <a:pt x="828136" y="77638"/>
                </a:lnTo>
                <a:cubicBezTo>
                  <a:pt x="805133" y="92974"/>
                  <a:pt x="794260" y="97779"/>
                  <a:pt x="776378" y="120770"/>
                </a:cubicBezTo>
                <a:cubicBezTo>
                  <a:pt x="763648" y="137138"/>
                  <a:pt x="759125" y="161027"/>
                  <a:pt x="741872" y="172529"/>
                </a:cubicBezTo>
                <a:cubicBezTo>
                  <a:pt x="733246" y="178280"/>
                  <a:pt x="725467" y="185570"/>
                  <a:pt x="715993" y="189781"/>
                </a:cubicBezTo>
                <a:cubicBezTo>
                  <a:pt x="665018" y="212436"/>
                  <a:pt x="645819" y="209080"/>
                  <a:pt x="586597" y="215661"/>
                </a:cubicBezTo>
                <a:cubicBezTo>
                  <a:pt x="580846" y="204159"/>
                  <a:pt x="578437" y="190248"/>
                  <a:pt x="569344" y="181155"/>
                </a:cubicBezTo>
                <a:cubicBezTo>
                  <a:pt x="562914" y="174725"/>
                  <a:pt x="549894" y="178959"/>
                  <a:pt x="543464" y="172529"/>
                </a:cubicBezTo>
                <a:cubicBezTo>
                  <a:pt x="537034" y="166099"/>
                  <a:pt x="538905" y="154782"/>
                  <a:pt x="534838" y="146649"/>
                </a:cubicBezTo>
                <a:cubicBezTo>
                  <a:pt x="530202" y="137376"/>
                  <a:pt x="523336" y="129396"/>
                  <a:pt x="517585" y="120770"/>
                </a:cubicBezTo>
                <a:cubicBezTo>
                  <a:pt x="495904" y="55725"/>
                  <a:pt x="527672" y="133377"/>
                  <a:pt x="483080" y="77638"/>
                </a:cubicBezTo>
                <a:cubicBezTo>
                  <a:pt x="454549" y="41974"/>
                  <a:pt x="502411" y="55789"/>
                  <a:pt x="448574" y="25880"/>
                </a:cubicBezTo>
                <a:cubicBezTo>
                  <a:pt x="432676" y="17048"/>
                  <a:pt x="414068" y="14378"/>
                  <a:pt x="396815" y="8627"/>
                </a:cubicBezTo>
                <a:lnTo>
                  <a:pt x="370936" y="0"/>
                </a:lnTo>
                <a:cubicBezTo>
                  <a:pt x="347932" y="2876"/>
                  <a:pt x="324734" y="4480"/>
                  <a:pt x="301925" y="8627"/>
                </a:cubicBezTo>
                <a:cubicBezTo>
                  <a:pt x="267851" y="14822"/>
                  <a:pt x="281741" y="18719"/>
                  <a:pt x="250166" y="34506"/>
                </a:cubicBezTo>
                <a:cubicBezTo>
                  <a:pt x="242033" y="38572"/>
                  <a:pt x="232913" y="40257"/>
                  <a:pt x="224287" y="43132"/>
                </a:cubicBezTo>
                <a:cubicBezTo>
                  <a:pt x="173190" y="81456"/>
                  <a:pt x="201749" y="61033"/>
                  <a:pt x="138023" y="103517"/>
                </a:cubicBezTo>
                <a:lnTo>
                  <a:pt x="112144" y="120770"/>
                </a:lnTo>
                <a:lnTo>
                  <a:pt x="86264" y="138023"/>
                </a:lnTo>
                <a:cubicBezTo>
                  <a:pt x="80513" y="146649"/>
                  <a:pt x="76343" y="156571"/>
                  <a:pt x="69012" y="163902"/>
                </a:cubicBezTo>
                <a:cubicBezTo>
                  <a:pt x="61681" y="171233"/>
                  <a:pt x="49959" y="173352"/>
                  <a:pt x="43132" y="181155"/>
                </a:cubicBezTo>
                <a:cubicBezTo>
                  <a:pt x="11190" y="217660"/>
                  <a:pt x="11849" y="223250"/>
                  <a:pt x="0" y="258793"/>
                </a:cubicBezTo>
                <a:cubicBezTo>
                  <a:pt x="6173" y="289654"/>
                  <a:pt x="3667" y="305591"/>
                  <a:pt x="25880" y="327804"/>
                </a:cubicBezTo>
                <a:cubicBezTo>
                  <a:pt x="33211" y="335135"/>
                  <a:pt x="43133" y="339306"/>
                  <a:pt x="51759" y="345057"/>
                </a:cubicBezTo>
                <a:cubicBezTo>
                  <a:pt x="54634" y="353683"/>
                  <a:pt x="55341" y="363370"/>
                  <a:pt x="60385" y="370936"/>
                </a:cubicBezTo>
                <a:cubicBezTo>
                  <a:pt x="73669" y="390862"/>
                  <a:pt x="93048" y="401337"/>
                  <a:pt x="112144" y="414068"/>
                </a:cubicBezTo>
                <a:cubicBezTo>
                  <a:pt x="131347" y="439672"/>
                  <a:pt x="174890" y="501120"/>
                  <a:pt x="198408" y="508959"/>
                </a:cubicBezTo>
                <a:lnTo>
                  <a:pt x="224287" y="517585"/>
                </a:lnTo>
                <a:cubicBezTo>
                  <a:pt x="235789" y="526211"/>
                  <a:pt x="249241" y="532718"/>
                  <a:pt x="258793" y="543464"/>
                </a:cubicBezTo>
                <a:cubicBezTo>
                  <a:pt x="272569" y="558962"/>
                  <a:pt x="293298" y="595223"/>
                  <a:pt x="293298" y="595223"/>
                </a:cubicBezTo>
                <a:cubicBezTo>
                  <a:pt x="281682" y="664922"/>
                  <a:pt x="290203" y="630386"/>
                  <a:pt x="267419" y="698740"/>
                </a:cubicBezTo>
                <a:lnTo>
                  <a:pt x="258793" y="724619"/>
                </a:lnTo>
                <a:cubicBezTo>
                  <a:pt x="261668" y="733245"/>
                  <a:pt x="263353" y="742365"/>
                  <a:pt x="267419" y="750498"/>
                </a:cubicBezTo>
                <a:cubicBezTo>
                  <a:pt x="288504" y="792669"/>
                  <a:pt x="282456" y="758889"/>
                  <a:pt x="293298" y="802257"/>
                </a:cubicBezTo>
                <a:cubicBezTo>
                  <a:pt x="311076" y="873368"/>
                  <a:pt x="292850" y="817941"/>
                  <a:pt x="310551" y="879895"/>
                </a:cubicBezTo>
                <a:cubicBezTo>
                  <a:pt x="313049" y="888638"/>
                  <a:pt x="315111" y="897641"/>
                  <a:pt x="319178" y="905774"/>
                </a:cubicBezTo>
                <a:cubicBezTo>
                  <a:pt x="323815" y="915047"/>
                  <a:pt x="330680" y="923027"/>
                  <a:pt x="336431" y="931653"/>
                </a:cubicBezTo>
                <a:cubicBezTo>
                  <a:pt x="367886" y="1026021"/>
                  <a:pt x="317722" y="883089"/>
                  <a:pt x="362310" y="983412"/>
                </a:cubicBezTo>
                <a:cubicBezTo>
                  <a:pt x="383461" y="1031002"/>
                  <a:pt x="376592" y="1031912"/>
                  <a:pt x="388189" y="1078302"/>
                </a:cubicBezTo>
                <a:cubicBezTo>
                  <a:pt x="393566" y="1099809"/>
                  <a:pt x="403095" y="1119484"/>
                  <a:pt x="414068" y="1138687"/>
                </a:cubicBezTo>
                <a:cubicBezTo>
                  <a:pt x="419212" y="1147689"/>
                  <a:pt x="425570" y="1155940"/>
                  <a:pt x="431321" y="1164566"/>
                </a:cubicBezTo>
                <a:cubicBezTo>
                  <a:pt x="452999" y="1229607"/>
                  <a:pt x="423759" y="1149445"/>
                  <a:pt x="457200" y="1216325"/>
                </a:cubicBezTo>
                <a:cubicBezTo>
                  <a:pt x="492916" y="1287754"/>
                  <a:pt x="433635" y="1193917"/>
                  <a:pt x="483080" y="1268083"/>
                </a:cubicBezTo>
                <a:cubicBezTo>
                  <a:pt x="491622" y="1293711"/>
                  <a:pt x="497078" y="1325214"/>
                  <a:pt x="517585" y="1345721"/>
                </a:cubicBezTo>
                <a:cubicBezTo>
                  <a:pt x="524916" y="1353052"/>
                  <a:pt x="534191" y="1358338"/>
                  <a:pt x="543464" y="1362974"/>
                </a:cubicBezTo>
                <a:cubicBezTo>
                  <a:pt x="551597" y="1367041"/>
                  <a:pt x="560397" y="1369973"/>
                  <a:pt x="569344" y="1371600"/>
                </a:cubicBezTo>
                <a:cubicBezTo>
                  <a:pt x="592153" y="1375747"/>
                  <a:pt x="615351" y="1377351"/>
                  <a:pt x="638355" y="1380227"/>
                </a:cubicBezTo>
                <a:cubicBezTo>
                  <a:pt x="652732" y="1391729"/>
                  <a:pt x="666167" y="1404519"/>
                  <a:pt x="681487" y="1414732"/>
                </a:cubicBezTo>
                <a:cubicBezTo>
                  <a:pt x="692187" y="1421865"/>
                  <a:pt x="704966" y="1425369"/>
                  <a:pt x="715993" y="1431985"/>
                </a:cubicBezTo>
                <a:cubicBezTo>
                  <a:pt x="733773" y="1442653"/>
                  <a:pt x="750498" y="1454989"/>
                  <a:pt x="767751" y="1466491"/>
                </a:cubicBezTo>
                <a:cubicBezTo>
                  <a:pt x="776378" y="1472242"/>
                  <a:pt x="783464" y="1481711"/>
                  <a:pt x="793631" y="1483744"/>
                </a:cubicBezTo>
                <a:cubicBezTo>
                  <a:pt x="808008" y="1486619"/>
                  <a:pt x="822618" y="1488512"/>
                  <a:pt x="836763" y="1492370"/>
                </a:cubicBezTo>
                <a:cubicBezTo>
                  <a:pt x="854308" y="1497155"/>
                  <a:pt x="888521" y="1509623"/>
                  <a:pt x="888521" y="1509623"/>
                </a:cubicBezTo>
                <a:cubicBezTo>
                  <a:pt x="953491" y="1552937"/>
                  <a:pt x="870919" y="1502080"/>
                  <a:pt x="948906" y="1535502"/>
                </a:cubicBezTo>
                <a:cubicBezTo>
                  <a:pt x="958435" y="1539586"/>
                  <a:pt x="966159" y="1547004"/>
                  <a:pt x="974785" y="1552755"/>
                </a:cubicBezTo>
                <a:cubicBezTo>
                  <a:pt x="980536" y="1561381"/>
                  <a:pt x="983942" y="1572157"/>
                  <a:pt x="992038" y="1578634"/>
                </a:cubicBezTo>
                <a:cubicBezTo>
                  <a:pt x="999138" y="1584314"/>
                  <a:pt x="1008904" y="1586059"/>
                  <a:pt x="1017917" y="1587261"/>
                </a:cubicBezTo>
                <a:cubicBezTo>
                  <a:pt x="1052239" y="1591837"/>
                  <a:pt x="1086928" y="1593012"/>
                  <a:pt x="1121434" y="1595887"/>
                </a:cubicBezTo>
                <a:cubicBezTo>
                  <a:pt x="1130061" y="1598763"/>
                  <a:pt x="1138221" y="1604514"/>
                  <a:pt x="1147314" y="1604514"/>
                </a:cubicBezTo>
                <a:cubicBezTo>
                  <a:pt x="1156407" y="1604514"/>
                  <a:pt x="1164450" y="1598385"/>
                  <a:pt x="1173193" y="1595887"/>
                </a:cubicBezTo>
                <a:cubicBezTo>
                  <a:pt x="1184592" y="1592630"/>
                  <a:pt x="1196196" y="1590136"/>
                  <a:pt x="1207698" y="1587261"/>
                </a:cubicBezTo>
                <a:cubicBezTo>
                  <a:pt x="1213966" y="1588306"/>
                  <a:pt x="1271176" y="1595074"/>
                  <a:pt x="1285336" y="1604514"/>
                </a:cubicBezTo>
                <a:cubicBezTo>
                  <a:pt x="1295487" y="1611281"/>
                  <a:pt x="1301952" y="1622454"/>
                  <a:pt x="1311215" y="1630393"/>
                </a:cubicBezTo>
                <a:cubicBezTo>
                  <a:pt x="1316683" y="1635079"/>
                  <a:pt x="1360679" y="1668064"/>
                  <a:pt x="1371600" y="1673525"/>
                </a:cubicBezTo>
                <a:cubicBezTo>
                  <a:pt x="1456018" y="1715735"/>
                  <a:pt x="1380650" y="1668057"/>
                  <a:pt x="1440612" y="1708031"/>
                </a:cubicBezTo>
                <a:cubicBezTo>
                  <a:pt x="1467952" y="1749042"/>
                  <a:pt x="1448029" y="1730632"/>
                  <a:pt x="1509623" y="1751163"/>
                </a:cubicBezTo>
                <a:lnTo>
                  <a:pt x="1535502" y="1759789"/>
                </a:lnTo>
                <a:cubicBezTo>
                  <a:pt x="1541253" y="1751163"/>
                  <a:pt x="1548118" y="1743183"/>
                  <a:pt x="1552755" y="1733910"/>
                </a:cubicBezTo>
                <a:cubicBezTo>
                  <a:pt x="1556821" y="1725777"/>
                  <a:pt x="1554281" y="1713711"/>
                  <a:pt x="1561381" y="1708031"/>
                </a:cubicBezTo>
                <a:cubicBezTo>
                  <a:pt x="1570639" y="1700625"/>
                  <a:pt x="1584487" y="1702661"/>
                  <a:pt x="1595887" y="1699404"/>
                </a:cubicBezTo>
                <a:cubicBezTo>
                  <a:pt x="1604630" y="1696906"/>
                  <a:pt x="1613140" y="1693653"/>
                  <a:pt x="1621766" y="1690778"/>
                </a:cubicBezTo>
                <a:cubicBezTo>
                  <a:pt x="1630393" y="1685027"/>
                  <a:pt x="1641169" y="1681621"/>
                  <a:pt x="1647646" y="1673525"/>
                </a:cubicBezTo>
                <a:cubicBezTo>
                  <a:pt x="1661221" y="1656556"/>
                  <a:pt x="1657073" y="1638735"/>
                  <a:pt x="1647646" y="1621766"/>
                </a:cubicBezTo>
                <a:cubicBezTo>
                  <a:pt x="1637576" y="1603640"/>
                  <a:pt x="1624642" y="1587261"/>
                  <a:pt x="1613140" y="1570008"/>
                </a:cubicBezTo>
                <a:lnTo>
                  <a:pt x="1595887" y="1544129"/>
                </a:lnTo>
                <a:cubicBezTo>
                  <a:pt x="1598763" y="1518250"/>
                  <a:pt x="1609172" y="1492110"/>
                  <a:pt x="1604514" y="1466491"/>
                </a:cubicBezTo>
                <a:cubicBezTo>
                  <a:pt x="1602659" y="1456290"/>
                  <a:pt x="1587636" y="1454382"/>
                  <a:pt x="1578634" y="1449238"/>
                </a:cubicBezTo>
                <a:cubicBezTo>
                  <a:pt x="1548784" y="1432181"/>
                  <a:pt x="1547286" y="1433037"/>
                  <a:pt x="1518249" y="1423359"/>
                </a:cubicBezTo>
                <a:cubicBezTo>
                  <a:pt x="1497560" y="1361290"/>
                  <a:pt x="1522668" y="1438823"/>
                  <a:pt x="1500997" y="1362974"/>
                </a:cubicBezTo>
                <a:cubicBezTo>
                  <a:pt x="1498499" y="1354231"/>
                  <a:pt x="1495246" y="1345721"/>
                  <a:pt x="1492370" y="1337095"/>
                </a:cubicBezTo>
                <a:cubicBezTo>
                  <a:pt x="1532627" y="1276710"/>
                  <a:pt x="1544129" y="1296838"/>
                  <a:pt x="1500997" y="1268083"/>
                </a:cubicBezTo>
                <a:cubicBezTo>
                  <a:pt x="1479311" y="1203029"/>
                  <a:pt x="1508566" y="1283222"/>
                  <a:pt x="1475117" y="1216325"/>
                </a:cubicBezTo>
                <a:cubicBezTo>
                  <a:pt x="1467872" y="1201835"/>
                  <a:pt x="1462008" y="1169752"/>
                  <a:pt x="1457864" y="1155940"/>
                </a:cubicBezTo>
                <a:cubicBezTo>
                  <a:pt x="1452638" y="1138521"/>
                  <a:pt x="1440612" y="1104181"/>
                  <a:pt x="1440612" y="1104181"/>
                </a:cubicBezTo>
                <a:cubicBezTo>
                  <a:pt x="1443925" y="1084303"/>
                  <a:pt x="1447246" y="1047779"/>
                  <a:pt x="1457864" y="1026544"/>
                </a:cubicBezTo>
                <a:cubicBezTo>
                  <a:pt x="1462501" y="1017271"/>
                  <a:pt x="1469366" y="1009291"/>
                  <a:pt x="1475117" y="1000664"/>
                </a:cubicBezTo>
                <a:cubicBezTo>
                  <a:pt x="1495069" y="920864"/>
                  <a:pt x="1475117" y="1016764"/>
                  <a:pt x="1475117" y="871268"/>
                </a:cubicBezTo>
                <a:cubicBezTo>
                  <a:pt x="1475117" y="826594"/>
                  <a:pt x="1480759" y="791136"/>
                  <a:pt x="1492370" y="750498"/>
                </a:cubicBezTo>
                <a:cubicBezTo>
                  <a:pt x="1494868" y="741755"/>
                  <a:pt x="1497415" y="732977"/>
                  <a:pt x="1500997" y="724619"/>
                </a:cubicBezTo>
                <a:cubicBezTo>
                  <a:pt x="1506063" y="712800"/>
                  <a:pt x="1513473" y="702053"/>
                  <a:pt x="1518249" y="690114"/>
                </a:cubicBezTo>
                <a:cubicBezTo>
                  <a:pt x="1525003" y="673228"/>
                  <a:pt x="1529751" y="655608"/>
                  <a:pt x="1535502" y="638355"/>
                </a:cubicBezTo>
                <a:cubicBezTo>
                  <a:pt x="1538378" y="629729"/>
                  <a:pt x="1536563" y="617520"/>
                  <a:pt x="1544129" y="612476"/>
                </a:cubicBezTo>
                <a:lnTo>
                  <a:pt x="1570008" y="595223"/>
                </a:lnTo>
                <a:cubicBezTo>
                  <a:pt x="1575759" y="586597"/>
                  <a:pt x="1582625" y="578617"/>
                  <a:pt x="1587261" y="569344"/>
                </a:cubicBezTo>
                <a:cubicBezTo>
                  <a:pt x="1622975" y="497914"/>
                  <a:pt x="1563696" y="591750"/>
                  <a:pt x="1613140" y="517585"/>
                </a:cubicBezTo>
                <a:cubicBezTo>
                  <a:pt x="1623799" y="485606"/>
                  <a:pt x="1617699" y="499839"/>
                  <a:pt x="1630393" y="474453"/>
                </a:cubicBezTo>
              </a:path>
            </a:pathLst>
          </a:custGeom>
          <a:solidFill>
            <a:srgbClr val="FF0000">
              <a:alpha val="45098"/>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96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3538"/>
                                        </p:tgtEl>
                                        <p:attrNameLst>
                                          <p:attrName>style.visibility</p:attrName>
                                        </p:attrNameLst>
                                      </p:cBhvr>
                                      <p:to>
                                        <p:strVal val="visible"/>
                                      </p:to>
                                    </p:set>
                                    <p:anim calcmode="lin" valueType="num">
                                      <p:cBhvr additive="base">
                                        <p:cTn id="7" dur="500" fill="hold"/>
                                        <p:tgtEl>
                                          <p:spTgt spid="193538"/>
                                        </p:tgtEl>
                                        <p:attrNameLst>
                                          <p:attrName>ppt_x</p:attrName>
                                        </p:attrNameLst>
                                      </p:cBhvr>
                                      <p:tavLst>
                                        <p:tav tm="0">
                                          <p:val>
                                            <p:strVal val="#ppt_x"/>
                                          </p:val>
                                        </p:tav>
                                        <p:tav tm="100000">
                                          <p:val>
                                            <p:strVal val="#ppt_x"/>
                                          </p:val>
                                        </p:tav>
                                      </p:tavLst>
                                    </p:anim>
                                    <p:anim calcmode="lin" valueType="num">
                                      <p:cBhvr additive="base">
                                        <p:cTn id="8" dur="500" fill="hold"/>
                                        <p:tgtEl>
                                          <p:spTgt spid="1935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ickadelusion.files.wordpress.com/2011/08/americanprogres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808" y="6086349"/>
            <a:ext cx="9050383" cy="738664"/>
          </a:xfrm>
          <a:prstGeom prst="rect">
            <a:avLst/>
          </a:prstGeom>
          <a:solidFill>
            <a:srgbClr val="FFFF00"/>
          </a:solidFill>
        </p:spPr>
        <p:txBody>
          <a:bodyPr wrap="square" rtlCol="0">
            <a:spAutoFit/>
          </a:bodyPr>
          <a:lstStyle/>
          <a:p>
            <a:r>
              <a:rPr lang="en-US" sz="1400" dirty="0"/>
              <a:t>Columbia, the female figure of America, leads Americans into the West </a:t>
            </a:r>
            <a:r>
              <a:rPr lang="en-US" sz="1400" dirty="0" smtClean="0"/>
              <a:t>and </a:t>
            </a:r>
            <a:r>
              <a:rPr lang="en-US" sz="1400" dirty="0"/>
              <a:t>into the future by carrying the values of republicanism (as seen through </a:t>
            </a:r>
            <a:r>
              <a:rPr lang="en-US" sz="1400" dirty="0" smtClean="0"/>
              <a:t>her </a:t>
            </a:r>
            <a:r>
              <a:rPr lang="en-US" sz="1400" dirty="0"/>
              <a:t>Roman garb) and progress (shown through the inclusion of technological </a:t>
            </a:r>
            <a:r>
              <a:rPr lang="en-US" sz="1400" dirty="0" smtClean="0"/>
              <a:t>innovations </a:t>
            </a:r>
            <a:r>
              <a:rPr lang="en-US" sz="1400" dirty="0"/>
              <a:t>like the telegraph) and clearing native peoples and animals, seen </a:t>
            </a:r>
            <a:r>
              <a:rPr lang="en-US" sz="1400" dirty="0" smtClean="0"/>
              <a:t>being </a:t>
            </a:r>
            <a:r>
              <a:rPr lang="en-US" sz="1400" dirty="0"/>
              <a:t>pushed into the darkness</a:t>
            </a:r>
            <a:r>
              <a:rPr lang="en-US" sz="1400" dirty="0" smtClean="0"/>
              <a:t>.</a:t>
            </a:r>
            <a:endParaRPr lang="en-US" sz="1400" dirty="0"/>
          </a:p>
        </p:txBody>
      </p:sp>
      <p:sp>
        <p:nvSpPr>
          <p:cNvPr id="5" name="TextBox 4"/>
          <p:cNvSpPr txBox="1"/>
          <p:nvPr/>
        </p:nvSpPr>
        <p:spPr>
          <a:xfrm>
            <a:off x="26126" y="17417"/>
            <a:ext cx="7593874" cy="707886"/>
          </a:xfrm>
          <a:prstGeom prst="rect">
            <a:avLst/>
          </a:prstGeom>
          <a:noFill/>
        </p:spPr>
        <p:txBody>
          <a:bodyPr wrap="square" rtlCol="0">
            <a:spAutoFit/>
          </a:bodyPr>
          <a:lstStyle/>
          <a:p>
            <a:r>
              <a:rPr lang="en-US" sz="4000" dirty="0">
                <a:effectLst>
                  <a:glow rad="139700">
                    <a:schemeClr val="bg1"/>
                  </a:glow>
                </a:effectLst>
                <a:latin typeface="Earth's Mightiest"/>
              </a:rPr>
              <a:t>John </a:t>
            </a:r>
            <a:r>
              <a:rPr lang="en-US" sz="4000" dirty="0" err="1">
                <a:effectLst>
                  <a:glow rad="139700">
                    <a:schemeClr val="bg1"/>
                  </a:glow>
                </a:effectLst>
                <a:latin typeface="Earth's Mightiest"/>
              </a:rPr>
              <a:t>Gast’s</a:t>
            </a:r>
            <a:r>
              <a:rPr lang="en-US" sz="4000" dirty="0">
                <a:effectLst>
                  <a:glow rad="139700">
                    <a:schemeClr val="bg1"/>
                  </a:glow>
                </a:effectLst>
                <a:latin typeface="Earth's Mightiest"/>
              </a:rPr>
              <a:t> </a:t>
            </a:r>
            <a:r>
              <a:rPr lang="en-US" sz="4000" dirty="0">
                <a:effectLst>
                  <a:glow>
                    <a:schemeClr val="bg1"/>
                  </a:glow>
                </a:effectLst>
                <a:latin typeface="Beyond Wonderland" charset="0"/>
              </a:rPr>
              <a:t>American </a:t>
            </a:r>
            <a:r>
              <a:rPr lang="en-US" sz="4000" dirty="0" smtClean="0">
                <a:effectLst>
                  <a:glow>
                    <a:schemeClr val="bg1"/>
                  </a:glow>
                </a:effectLst>
                <a:latin typeface="Beyond Wonderland" charset="0"/>
              </a:rPr>
              <a:t>Progress, 1872</a:t>
            </a:r>
            <a:endParaRPr lang="en-US" sz="4000" dirty="0">
              <a:effectLst>
                <a:glow>
                  <a:schemeClr val="bg1"/>
                </a:glow>
              </a:effectLst>
              <a:latin typeface="Beyond Wonderland" charset="0"/>
            </a:endParaRPr>
          </a:p>
        </p:txBody>
      </p:sp>
    </p:spTree>
    <p:extLst>
      <p:ext uri="{BB962C8B-B14F-4D97-AF65-F5344CB8AC3E}">
        <p14:creationId xmlns:p14="http://schemas.microsoft.com/office/powerpoint/2010/main" val="152338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873750"/>
          </a:xfrm>
          <a:prstGeom prst="rect">
            <a:avLst/>
          </a:prstGeom>
          <a:effectLst>
            <a:softEdge rad="63500"/>
          </a:effectLst>
        </p:spPr>
      </p:pic>
      <p:sp>
        <p:nvSpPr>
          <p:cNvPr id="194562" name="Text Box 2"/>
          <p:cNvSpPr txBox="1">
            <a:spLocks noChangeArrowheads="1"/>
          </p:cNvSpPr>
          <p:nvPr/>
        </p:nvSpPr>
        <p:spPr bwMode="auto">
          <a:xfrm>
            <a:off x="1688306" y="5562600"/>
            <a:ext cx="57912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Congress </a:t>
            </a:r>
            <a:r>
              <a:rPr lang="en-US" sz="3200" b="1" dirty="0">
                <a:solidFill>
                  <a:schemeClr val="bg1"/>
                </a:solidFill>
                <a:latin typeface="Times New Roman" panose="02020603050405020304" pitchFamily="18" charset="0"/>
                <a:cs typeface="Times New Roman" panose="02020603050405020304" pitchFamily="18" charset="0"/>
              </a:rPr>
              <a:t>declared war (the Mexican-American War began)</a:t>
            </a:r>
          </a:p>
        </p:txBody>
      </p:sp>
    </p:spTree>
    <p:extLst>
      <p:ext uri="{BB962C8B-B14F-4D97-AF65-F5344CB8AC3E}">
        <p14:creationId xmlns:p14="http://schemas.microsoft.com/office/powerpoint/2010/main" val="403068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562"/>
                                        </p:tgtEl>
                                        <p:attrNameLst>
                                          <p:attrName>style.visibility</p:attrName>
                                        </p:attrNameLst>
                                      </p:cBhvr>
                                      <p:to>
                                        <p:strVal val="visible"/>
                                      </p:to>
                                    </p:set>
                                    <p:anim calcmode="lin" valueType="num">
                                      <p:cBhvr additive="base">
                                        <p:cTn id="7" dur="500" fill="hold"/>
                                        <p:tgtEl>
                                          <p:spTgt spid="194562"/>
                                        </p:tgtEl>
                                        <p:attrNameLst>
                                          <p:attrName>ppt_x</p:attrName>
                                        </p:attrNameLst>
                                      </p:cBhvr>
                                      <p:tavLst>
                                        <p:tav tm="0">
                                          <p:val>
                                            <p:strVal val="#ppt_x"/>
                                          </p:val>
                                        </p:tav>
                                        <p:tav tm="100000">
                                          <p:val>
                                            <p:strVal val="#ppt_x"/>
                                          </p:val>
                                        </p:tav>
                                      </p:tavLst>
                                    </p:anim>
                                    <p:anim calcmode="lin" valueType="num">
                                      <p:cBhvr additive="base">
                                        <p:cTn id="8" dur="500" fill="hold"/>
                                        <p:tgtEl>
                                          <p:spTgt spid="1945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http://www.presidentnixon.org/images/polk.gif"/>
          <p:cNvPicPr>
            <a:picLocks noChangeAspect="1" noChangeArrowheads="1"/>
          </p:cNvPicPr>
          <p:nvPr/>
        </p:nvPicPr>
        <p:blipFill rotWithShape="1">
          <a:blip r:embed="rId2">
            <a:extLst>
              <a:ext uri="{28A0092B-C50C-407E-A947-70E740481C1C}">
                <a14:useLocalDpi xmlns:a14="http://schemas.microsoft.com/office/drawing/2010/main" val="0"/>
              </a:ext>
            </a:extLst>
          </a:blip>
          <a:srcRect r="12857"/>
          <a:stretch/>
        </p:blipFill>
        <p:spPr bwMode="auto">
          <a:xfrm>
            <a:off x="4495800" y="0"/>
            <a:ext cx="4648200" cy="686117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0" name="Text Box 2"/>
          <p:cNvSpPr txBox="1">
            <a:spLocks noChangeArrowheads="1"/>
          </p:cNvSpPr>
          <p:nvPr/>
        </p:nvSpPr>
        <p:spPr bwMode="auto">
          <a:xfrm>
            <a:off x="1905000" y="5486400"/>
            <a:ext cx="53340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Polk </a:t>
            </a:r>
            <a:r>
              <a:rPr lang="en-US" sz="3200" b="1" dirty="0">
                <a:solidFill>
                  <a:schemeClr val="bg1"/>
                </a:solidFill>
                <a:latin typeface="Times New Roman" panose="02020603050405020304" pitchFamily="18" charset="0"/>
                <a:cs typeface="Times New Roman" panose="02020603050405020304" pitchFamily="18" charset="0"/>
              </a:rPr>
              <a:t>hoped to beat Mexico enough so they would sell CA</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5062" y="381000"/>
            <a:ext cx="5503738" cy="4724400"/>
          </a:xfrm>
          <a:prstGeom prst="rect">
            <a:avLst/>
          </a:prstGeom>
          <a:effectLst>
            <a:glow rad="88900">
              <a:schemeClr val="tx1"/>
            </a:glow>
          </a:effectLst>
        </p:spPr>
      </p:pic>
    </p:spTree>
    <p:extLst>
      <p:ext uri="{BB962C8B-B14F-4D97-AF65-F5344CB8AC3E}">
        <p14:creationId xmlns:p14="http://schemas.microsoft.com/office/powerpoint/2010/main" val="351698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6610"/>
                                        </p:tgtEl>
                                        <p:attrNameLst>
                                          <p:attrName>style.visibility</p:attrName>
                                        </p:attrNameLst>
                                      </p:cBhvr>
                                      <p:to>
                                        <p:strVal val="visible"/>
                                      </p:to>
                                    </p:set>
                                    <p:anim calcmode="lin" valueType="num">
                                      <p:cBhvr additive="base">
                                        <p:cTn id="7" dur="500" fill="hold"/>
                                        <p:tgtEl>
                                          <p:spTgt spid="196610"/>
                                        </p:tgtEl>
                                        <p:attrNameLst>
                                          <p:attrName>ppt_x</p:attrName>
                                        </p:attrNameLst>
                                      </p:cBhvr>
                                      <p:tavLst>
                                        <p:tav tm="0">
                                          <p:val>
                                            <p:strVal val="#ppt_x"/>
                                          </p:val>
                                        </p:tav>
                                        <p:tav tm="100000">
                                          <p:val>
                                            <p:strVal val="#ppt_x"/>
                                          </p:val>
                                        </p:tav>
                                      </p:tavLst>
                                    </p:anim>
                                    <p:anim calcmode="lin" valueType="num">
                                      <p:cBhvr additive="base">
                                        <p:cTn id="8" dur="500" fill="hold"/>
                                        <p:tgtEl>
                                          <p:spTgt spid="1966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drtlibrary.files.wordpress.com/2009/08/sc01-001wtmk.jpg"/>
          <p:cNvPicPr>
            <a:picLocks noChangeAspect="1" noChangeArrowheads="1"/>
          </p:cNvPicPr>
          <p:nvPr/>
        </p:nvPicPr>
        <p:blipFill rotWithShape="1">
          <a:blip r:embed="rId2">
            <a:extLst>
              <a:ext uri="{28A0092B-C50C-407E-A947-70E740481C1C}">
                <a14:useLocalDpi xmlns:a14="http://schemas.microsoft.com/office/drawing/2010/main" val="0"/>
              </a:ext>
            </a:extLst>
          </a:blip>
          <a:srcRect l="11129" t="5210" r="10479" b="9392"/>
          <a:stretch/>
        </p:blipFill>
        <p:spPr bwMode="auto">
          <a:xfrm>
            <a:off x="4198327" y="0"/>
            <a:ext cx="4945674"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97634" name="Text Box 2"/>
          <p:cNvSpPr txBox="1">
            <a:spLocks noChangeArrowheads="1"/>
          </p:cNvSpPr>
          <p:nvPr/>
        </p:nvSpPr>
        <p:spPr bwMode="auto">
          <a:xfrm>
            <a:off x="762000" y="4999038"/>
            <a:ext cx="7620000" cy="1569660"/>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The </a:t>
            </a:r>
            <a:r>
              <a:rPr lang="en-US" sz="3200" b="1" dirty="0">
                <a:solidFill>
                  <a:schemeClr val="bg1"/>
                </a:solidFill>
                <a:latin typeface="Times New Roman" panose="02020603050405020304" pitchFamily="18" charset="0"/>
                <a:cs typeface="Times New Roman" panose="02020603050405020304" pitchFamily="18" charset="0"/>
              </a:rPr>
              <a:t>recently dethroned Santa Anna promised the US if he returned to power he would end war and give US CA (he lied)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62" y="381000"/>
            <a:ext cx="4817938" cy="4135710"/>
          </a:xfrm>
          <a:prstGeom prst="rect">
            <a:avLst/>
          </a:prstGeom>
          <a:effectLst>
            <a:glow rad="88900">
              <a:schemeClr val="tx1"/>
            </a:glow>
          </a:effectLst>
        </p:spPr>
      </p:pic>
    </p:spTree>
    <p:extLst>
      <p:ext uri="{BB962C8B-B14F-4D97-AF65-F5344CB8AC3E}">
        <p14:creationId xmlns:p14="http://schemas.microsoft.com/office/powerpoint/2010/main" val="72116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7634"/>
                                        </p:tgtEl>
                                        <p:attrNameLst>
                                          <p:attrName>style.visibility</p:attrName>
                                        </p:attrNameLst>
                                      </p:cBhvr>
                                      <p:to>
                                        <p:strVal val="visible"/>
                                      </p:to>
                                    </p:set>
                                    <p:anim calcmode="lin" valueType="num">
                                      <p:cBhvr additive="base">
                                        <p:cTn id="7" dur="500" fill="hold"/>
                                        <p:tgtEl>
                                          <p:spTgt spid="197634"/>
                                        </p:tgtEl>
                                        <p:attrNameLst>
                                          <p:attrName>ppt_x</p:attrName>
                                        </p:attrNameLst>
                                      </p:cBhvr>
                                      <p:tavLst>
                                        <p:tav tm="0">
                                          <p:val>
                                            <p:strVal val="#ppt_x"/>
                                          </p:val>
                                        </p:tav>
                                        <p:tav tm="100000">
                                          <p:val>
                                            <p:strVal val="#ppt_x"/>
                                          </p:val>
                                        </p:tav>
                                      </p:tavLst>
                                    </p:anim>
                                    <p:anim calcmode="lin" valueType="num">
                                      <p:cBhvr additive="base">
                                        <p:cTn id="8" dur="500" fill="hold"/>
                                        <p:tgtEl>
                                          <p:spTgt spid="1976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Image:Stephen W. Kearny.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843"/>
          <a:stretch/>
        </p:blipFill>
        <p:spPr bwMode="auto">
          <a:xfrm>
            <a:off x="4038600" y="1"/>
            <a:ext cx="51054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8" name="Text Box 2"/>
          <p:cNvSpPr txBox="1">
            <a:spLocks noChangeArrowheads="1"/>
          </p:cNvSpPr>
          <p:nvPr/>
        </p:nvSpPr>
        <p:spPr bwMode="auto">
          <a:xfrm>
            <a:off x="152400" y="5398827"/>
            <a:ext cx="5410200" cy="1077218"/>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Operations </a:t>
            </a:r>
            <a:r>
              <a:rPr lang="en-US" sz="3200" b="1" dirty="0">
                <a:solidFill>
                  <a:schemeClr val="bg1"/>
                </a:solidFill>
                <a:latin typeface="Times New Roman" panose="02020603050405020304" pitchFamily="18" charset="0"/>
                <a:cs typeface="Times New Roman" panose="02020603050405020304" pitchFamily="18" charset="0"/>
              </a:rPr>
              <a:t>under Stephen Kearny captured Santa Fe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062" y="381000"/>
            <a:ext cx="4971118" cy="4267200"/>
          </a:xfrm>
          <a:prstGeom prst="rect">
            <a:avLst/>
          </a:prstGeom>
          <a:effectLst>
            <a:glow rad="88900">
              <a:schemeClr val="tx1"/>
            </a:glow>
          </a:effectLst>
        </p:spPr>
      </p:pic>
    </p:spTree>
    <p:extLst>
      <p:ext uri="{BB962C8B-B14F-4D97-AF65-F5344CB8AC3E}">
        <p14:creationId xmlns:p14="http://schemas.microsoft.com/office/powerpoint/2010/main" val="319152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658"/>
                                        </p:tgtEl>
                                        <p:attrNameLst>
                                          <p:attrName>style.visibility</p:attrName>
                                        </p:attrNameLst>
                                      </p:cBhvr>
                                      <p:to>
                                        <p:strVal val="visible"/>
                                      </p:to>
                                    </p:set>
                                    <p:anim calcmode="lin" valueType="num">
                                      <p:cBhvr additive="base">
                                        <p:cTn id="7" dur="500" fill="hold"/>
                                        <p:tgtEl>
                                          <p:spTgt spid="198658"/>
                                        </p:tgtEl>
                                        <p:attrNameLst>
                                          <p:attrName>ppt_x</p:attrName>
                                        </p:attrNameLst>
                                      </p:cBhvr>
                                      <p:tavLst>
                                        <p:tav tm="0">
                                          <p:val>
                                            <p:strVal val="#ppt_x"/>
                                          </p:val>
                                        </p:tav>
                                        <p:tav tm="100000">
                                          <p:val>
                                            <p:strVal val="#ppt_x"/>
                                          </p:val>
                                        </p:tav>
                                      </p:tavLst>
                                    </p:anim>
                                    <p:anim calcmode="lin" valueType="num">
                                      <p:cBhvr additive="base">
                                        <p:cTn id="8" dur="500" fill="hold"/>
                                        <p:tgtEl>
                                          <p:spTgt spid="1986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5942013"/>
            <a:chOff x="0" y="0"/>
            <a:chExt cx="9144000" cy="5942013"/>
          </a:xfrm>
        </p:grpSpPr>
        <p:pic>
          <p:nvPicPr>
            <p:cNvPr id="87042" name="Picture 4" descr="Image:1stBearFlag.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2013"/>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4" descr="Image:1stBearFlag.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b="15254"/>
            <a:stretch>
              <a:fillRect/>
            </a:stretch>
          </p:blipFill>
          <p:spPr bwMode="auto">
            <a:xfrm>
              <a:off x="152400" y="152400"/>
              <a:ext cx="83820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t="2919" r="14838"/>
          <a:stretch/>
        </p:blipFill>
        <p:spPr>
          <a:xfrm>
            <a:off x="4333185" y="0"/>
            <a:ext cx="4810815" cy="6858000"/>
          </a:xfrm>
          <a:prstGeom prst="rect">
            <a:avLst/>
          </a:prstGeom>
        </p:spPr>
      </p:pic>
      <p:sp>
        <p:nvSpPr>
          <p:cNvPr id="199682" name="Text Box 2"/>
          <p:cNvSpPr txBox="1">
            <a:spLocks noChangeArrowheads="1"/>
          </p:cNvSpPr>
          <p:nvPr/>
        </p:nvSpPr>
        <p:spPr bwMode="auto">
          <a:xfrm>
            <a:off x="304800" y="5181600"/>
            <a:ext cx="5562600" cy="1569660"/>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John </a:t>
            </a:r>
            <a:r>
              <a:rPr lang="en-US" sz="3200" b="1" dirty="0">
                <a:solidFill>
                  <a:schemeClr val="bg1"/>
                </a:solidFill>
                <a:latin typeface="Times New Roman" panose="02020603050405020304" pitchFamily="18" charset="0"/>
                <a:cs typeface="Times New Roman" panose="02020603050405020304" pitchFamily="18" charset="0"/>
              </a:rPr>
              <a:t>Fremont successfully led the Bear Flag Revolt in </a:t>
            </a:r>
            <a:r>
              <a:rPr lang="en-US" sz="3200" b="1" dirty="0" smtClean="0">
                <a:solidFill>
                  <a:schemeClr val="bg1"/>
                </a:solidFill>
                <a:latin typeface="Times New Roman" panose="02020603050405020304" pitchFamily="18" charset="0"/>
                <a:cs typeface="Times New Roman" panose="02020603050405020304" pitchFamily="18" charset="0"/>
              </a:rPr>
              <a:t>CA in 1846</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46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682"/>
                                        </p:tgtEl>
                                        <p:attrNameLst>
                                          <p:attrName>style.visibility</p:attrName>
                                        </p:attrNameLst>
                                      </p:cBhvr>
                                      <p:to>
                                        <p:strVal val="visible"/>
                                      </p:to>
                                    </p:set>
                                    <p:anim calcmode="lin" valueType="num">
                                      <p:cBhvr additive="base">
                                        <p:cTn id="7" dur="500" fill="hold"/>
                                        <p:tgtEl>
                                          <p:spTgt spid="199682"/>
                                        </p:tgtEl>
                                        <p:attrNameLst>
                                          <p:attrName>ppt_x</p:attrName>
                                        </p:attrNameLst>
                                      </p:cBhvr>
                                      <p:tavLst>
                                        <p:tav tm="0">
                                          <p:val>
                                            <p:strVal val="#ppt_x"/>
                                          </p:val>
                                        </p:tav>
                                        <p:tav tm="100000">
                                          <p:val>
                                            <p:strVal val="#ppt_x"/>
                                          </p:val>
                                        </p:tav>
                                      </p:tavLst>
                                    </p:anim>
                                    <p:anim calcmode="lin" valueType="num">
                                      <p:cBhvr additive="base">
                                        <p:cTn id="8" dur="500" fill="hold"/>
                                        <p:tgtEl>
                                          <p:spTgt spid="1996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ile:Battle-of-Buena-Vista-Robinson.jpeg"/>
          <p:cNvPicPr>
            <a:picLocks noChangeAspect="1" noChangeArrowheads="1"/>
          </p:cNvPicPr>
          <p:nvPr/>
        </p:nvPicPr>
        <p:blipFill rotWithShape="1">
          <a:blip r:embed="rId2">
            <a:extLst>
              <a:ext uri="{28A0092B-C50C-407E-A947-70E740481C1C}">
                <a14:useLocalDpi xmlns:a14="http://schemas.microsoft.com/office/drawing/2010/main" val="0"/>
              </a:ext>
            </a:extLst>
          </a:blip>
          <a:srcRect l="1227" t="2898" r="1698" b="90942"/>
          <a:stretch/>
        </p:blipFill>
        <p:spPr bwMode="auto">
          <a:xfrm>
            <a:off x="-1143" y="0"/>
            <a:ext cx="9144000" cy="13716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3314" name="Picture 2" descr="File:Battle-of-Buena-Vista-Robinson.jpeg"/>
          <p:cNvPicPr>
            <a:picLocks noChangeAspect="1" noChangeArrowheads="1"/>
          </p:cNvPicPr>
          <p:nvPr/>
        </p:nvPicPr>
        <p:blipFill rotWithShape="1">
          <a:blip r:embed="rId2">
            <a:extLst>
              <a:ext uri="{28A0092B-C50C-407E-A947-70E740481C1C}">
                <a14:useLocalDpi xmlns:a14="http://schemas.microsoft.com/office/drawing/2010/main" val="0"/>
              </a:ext>
            </a:extLst>
          </a:blip>
          <a:srcRect l="1227" t="2898" r="1698" b="1978"/>
          <a:stretch/>
        </p:blipFill>
        <p:spPr bwMode="auto">
          <a:xfrm>
            <a:off x="0" y="1056295"/>
            <a:ext cx="9144000" cy="580170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00706" name="Text Box 2"/>
          <p:cNvSpPr txBox="1">
            <a:spLocks noChangeArrowheads="1"/>
          </p:cNvSpPr>
          <p:nvPr/>
        </p:nvSpPr>
        <p:spPr bwMode="auto">
          <a:xfrm>
            <a:off x="1676400" y="609600"/>
            <a:ext cx="7162800" cy="1569660"/>
          </a:xfrm>
          <a:prstGeom prst="rect">
            <a:avLst/>
          </a:prstGeom>
          <a:solidFill>
            <a:srgbClr val="000000"/>
          </a:solidFill>
          <a:ln w="76200">
            <a:solidFill>
              <a:srgbClr val="003300"/>
            </a:solidFill>
            <a:miter lim="800000"/>
            <a:headEnd/>
            <a:tailEnd/>
          </a:ln>
          <a:effectLst>
            <a:glow>
              <a:schemeClr val="tx1"/>
            </a:glow>
          </a:effectLst>
          <a:scene3d>
            <a:camera prst="perspectiveFront"/>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General </a:t>
            </a:r>
            <a:r>
              <a:rPr lang="en-US" sz="3200" b="1" dirty="0">
                <a:solidFill>
                  <a:schemeClr val="bg1"/>
                </a:solidFill>
                <a:latin typeface="Times New Roman" panose="02020603050405020304" pitchFamily="18" charset="0"/>
                <a:cs typeface="Times New Roman" panose="02020603050405020304" pitchFamily="18" charset="0"/>
              </a:rPr>
              <a:t>Zachary Taylor pushed into Mexico with 5,000 men and defeated 20,000 Mexican troops at Buena Vista</a:t>
            </a: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3482" r="90387">
                        <a14:foregroundMark x1="50625" y1="22885" x2="50625" y2="22885"/>
                        <a14:backgroundMark x1="45625" y1="20385" x2="45625" y2="20385"/>
                        <a14:backgroundMark x1="46375" y1="20769" x2="46375" y2="20769"/>
                        <a14:backgroundMark x1="45625" y1="21154" x2="45625" y2="21154"/>
                      </a14:backgroundRemoval>
                    </a14:imgEffect>
                  </a14:imgLayer>
                </a14:imgProps>
              </a:ext>
              <a:ext uri="{28A0092B-C50C-407E-A947-70E740481C1C}">
                <a14:useLocalDpi xmlns:a14="http://schemas.microsoft.com/office/drawing/2010/main" val="0"/>
              </a:ext>
            </a:extLst>
          </a:blip>
          <a:srcRect l="3868"/>
          <a:stretch/>
        </p:blipFill>
        <p:spPr>
          <a:xfrm>
            <a:off x="353682" y="1058743"/>
            <a:ext cx="8789175" cy="5799257"/>
          </a:xfrm>
          <a:prstGeom prst="rect">
            <a:avLst/>
          </a:prstGeom>
        </p:spPr>
      </p:pic>
    </p:spTree>
    <p:extLst>
      <p:ext uri="{BB962C8B-B14F-4D97-AF65-F5344CB8AC3E}">
        <p14:creationId xmlns:p14="http://schemas.microsoft.com/office/powerpoint/2010/main" val="178961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anim calcmode="lin" valueType="num">
                                      <p:cBhvr additive="base">
                                        <p:cTn id="7" dur="2000" fill="hold"/>
                                        <p:tgtEl>
                                          <p:spTgt spid="200706"/>
                                        </p:tgtEl>
                                        <p:attrNameLst>
                                          <p:attrName>ppt_x</p:attrName>
                                        </p:attrNameLst>
                                      </p:cBhvr>
                                      <p:tavLst>
                                        <p:tav tm="0">
                                          <p:val>
                                            <p:strVal val="#ppt_x"/>
                                          </p:val>
                                        </p:tav>
                                        <p:tav tm="100000">
                                          <p:val>
                                            <p:strVal val="#ppt_x"/>
                                          </p:val>
                                        </p:tav>
                                      </p:tavLst>
                                    </p:anim>
                                    <p:anim calcmode="lin" valueType="num">
                                      <p:cBhvr additive="base">
                                        <p:cTn id="8" dur="2000" fill="hold"/>
                                        <p:tgtEl>
                                          <p:spTgt spid="2007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ile:Mexico neb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1125" cy="597029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02754" name="Text Box 2"/>
          <p:cNvSpPr txBox="1">
            <a:spLocks noChangeArrowheads="1"/>
          </p:cNvSpPr>
          <p:nvPr/>
        </p:nvSpPr>
        <p:spPr bwMode="auto">
          <a:xfrm>
            <a:off x="1828800" y="5552182"/>
            <a:ext cx="5524500" cy="1077218"/>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General </a:t>
            </a:r>
            <a:r>
              <a:rPr lang="en-US" sz="3200" b="1" dirty="0">
                <a:solidFill>
                  <a:schemeClr val="bg1"/>
                </a:solidFill>
                <a:latin typeface="Times New Roman" panose="02020603050405020304" pitchFamily="18" charset="0"/>
                <a:cs typeface="Times New Roman" panose="02020603050405020304" pitchFamily="18" charset="0"/>
              </a:rPr>
              <a:t>Winfield Scott led US troops into Mexico City </a:t>
            </a:r>
          </a:p>
        </p:txBody>
      </p:sp>
    </p:spTree>
    <p:extLst>
      <p:ext uri="{BB962C8B-B14F-4D97-AF65-F5344CB8AC3E}">
        <p14:creationId xmlns:p14="http://schemas.microsoft.com/office/powerpoint/2010/main" val="405104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2754"/>
                                        </p:tgtEl>
                                        <p:attrNameLst>
                                          <p:attrName>style.visibility</p:attrName>
                                        </p:attrNameLst>
                                      </p:cBhvr>
                                      <p:to>
                                        <p:strVal val="visible"/>
                                      </p:to>
                                    </p:set>
                                    <p:anim calcmode="lin" valueType="num">
                                      <p:cBhvr additive="base">
                                        <p:cTn id="7" dur="500" fill="hold"/>
                                        <p:tgtEl>
                                          <p:spTgt spid="202754"/>
                                        </p:tgtEl>
                                        <p:attrNameLst>
                                          <p:attrName>ppt_x</p:attrName>
                                        </p:attrNameLst>
                                      </p:cBhvr>
                                      <p:tavLst>
                                        <p:tav tm="0">
                                          <p:val>
                                            <p:strVal val="#ppt_x"/>
                                          </p:val>
                                        </p:tav>
                                        <p:tav tm="100000">
                                          <p:val>
                                            <p:strVal val="#ppt_x"/>
                                          </p:val>
                                        </p:tav>
                                      </p:tavLst>
                                    </p:anim>
                                    <p:anim calcmode="lin" valueType="num">
                                      <p:cBhvr additive="base">
                                        <p:cTn id="8" dur="500" fill="hold"/>
                                        <p:tgtEl>
                                          <p:spTgt spid="2027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le:Nicholas Philip Trist - Brady-Hand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5781" y="0"/>
            <a:ext cx="5558219" cy="68199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2162" name="Picture 5" descr="Treaty of Guadalupe-Hidalgo"/>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l="2545" t="4477" r="4997" b="636"/>
          <a:stretch>
            <a:fillRect/>
          </a:stretch>
        </p:blipFill>
        <p:spPr bwMode="auto">
          <a:xfrm>
            <a:off x="152400" y="152399"/>
            <a:ext cx="3360882" cy="5410201"/>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93189" name="Line 10"/>
          <p:cNvSpPr>
            <a:spLocks noChangeShapeType="1"/>
          </p:cNvSpPr>
          <p:nvPr/>
        </p:nvSpPr>
        <p:spPr bwMode="auto">
          <a:xfrm flipH="1">
            <a:off x="3429000" y="5181600"/>
            <a:ext cx="2057400" cy="990600"/>
          </a:xfrm>
          <a:prstGeom prst="line">
            <a:avLst/>
          </a:prstGeom>
          <a:noFill/>
          <a:ln w="38100">
            <a:solidFill>
              <a:schemeClr val="bg1"/>
            </a:solidFill>
            <a:round/>
            <a:headEnd/>
            <a:tailEnd type="triangle" w="med" len="med"/>
          </a:ln>
          <a:scene3d>
            <a:camera prst="orthographicFront"/>
            <a:lightRig rig="threePt" dir="t"/>
          </a:scene3d>
          <a:sp3d>
            <a:bevelT/>
          </a:sp3d>
        </p:spPr>
        <p:txBody>
          <a:bodyPr wrap="none"/>
          <a:lstStyle/>
          <a:p>
            <a:pPr>
              <a:defRPr/>
            </a:pPr>
            <a:endParaRPr lang="en-US" dirty="0"/>
          </a:p>
        </p:txBody>
      </p:sp>
      <p:sp>
        <p:nvSpPr>
          <p:cNvPr id="204802" name="Text Box 2"/>
          <p:cNvSpPr txBox="1">
            <a:spLocks noChangeArrowheads="1"/>
          </p:cNvSpPr>
          <p:nvPr/>
        </p:nvSpPr>
        <p:spPr bwMode="auto">
          <a:xfrm>
            <a:off x="1447800" y="5638800"/>
            <a:ext cx="6248400" cy="1077218"/>
          </a:xfrm>
          <a:prstGeom prst="rect">
            <a:avLst/>
          </a:prstGeom>
          <a:solidFill>
            <a:srgbClr val="000000"/>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Polk </a:t>
            </a:r>
            <a:r>
              <a:rPr lang="en-US" sz="3200" b="1" dirty="0">
                <a:solidFill>
                  <a:schemeClr val="bg1"/>
                </a:solidFill>
                <a:latin typeface="Times New Roman" panose="02020603050405020304" pitchFamily="18" charset="0"/>
                <a:cs typeface="Times New Roman" panose="02020603050405020304" pitchFamily="18" charset="0"/>
              </a:rPr>
              <a:t>sent Nicholas Trist to negotiate an armistice with Mexico</a:t>
            </a:r>
          </a:p>
        </p:txBody>
      </p:sp>
      <p:sp>
        <p:nvSpPr>
          <p:cNvPr id="204803" name="Text Box 3"/>
          <p:cNvSpPr txBox="1">
            <a:spLocks noChangeArrowheads="1"/>
          </p:cNvSpPr>
          <p:nvPr/>
        </p:nvSpPr>
        <p:spPr bwMode="auto">
          <a:xfrm>
            <a:off x="152400" y="152399"/>
            <a:ext cx="3360882" cy="3323987"/>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200" dirty="0">
                <a:effectLst>
                  <a:glow rad="127000">
                    <a:schemeClr val="bg1"/>
                  </a:glow>
                </a:effectLst>
                <a:latin typeface="Earth's Mightiest" pitchFamily="2" charset="0"/>
              </a:rPr>
              <a:t>Cost us a $10,000 bribe to Santa Anna just to negotiate (he used the money for his defenses)</a:t>
            </a:r>
          </a:p>
        </p:txBody>
      </p:sp>
    </p:spTree>
    <p:extLst>
      <p:ext uri="{BB962C8B-B14F-4D97-AF65-F5344CB8AC3E}">
        <p14:creationId xmlns:p14="http://schemas.microsoft.com/office/powerpoint/2010/main" val="178699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02"/>
                                        </p:tgtEl>
                                        <p:attrNameLst>
                                          <p:attrName>style.visibility</p:attrName>
                                        </p:attrNameLst>
                                      </p:cBhvr>
                                      <p:to>
                                        <p:strVal val="visible"/>
                                      </p:to>
                                    </p:set>
                                    <p:anim calcmode="lin" valueType="num">
                                      <p:cBhvr additive="base">
                                        <p:cTn id="7" dur="500" fill="hold"/>
                                        <p:tgtEl>
                                          <p:spTgt spid="204802"/>
                                        </p:tgtEl>
                                        <p:attrNameLst>
                                          <p:attrName>ppt_x</p:attrName>
                                        </p:attrNameLst>
                                      </p:cBhvr>
                                      <p:tavLst>
                                        <p:tav tm="0">
                                          <p:val>
                                            <p:strVal val="#ppt_x"/>
                                          </p:val>
                                        </p:tav>
                                        <p:tav tm="100000">
                                          <p:val>
                                            <p:strVal val="#ppt_x"/>
                                          </p:val>
                                        </p:tav>
                                      </p:tavLst>
                                    </p:anim>
                                    <p:anim calcmode="lin" valueType="num">
                                      <p:cBhvr additive="base">
                                        <p:cTn id="8" dur="500" fill="hold"/>
                                        <p:tgtEl>
                                          <p:spTgt spid="20480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03"/>
                                        </p:tgtEl>
                                        <p:attrNameLst>
                                          <p:attrName>style.visibility</p:attrName>
                                        </p:attrNameLst>
                                      </p:cBhvr>
                                      <p:to>
                                        <p:strVal val="visible"/>
                                      </p:to>
                                    </p:set>
                                    <p:anim calcmode="lin" valueType="num">
                                      <p:cBhvr additive="base">
                                        <p:cTn id="13" dur="500" fill="hold"/>
                                        <p:tgtEl>
                                          <p:spTgt spid="204803"/>
                                        </p:tgtEl>
                                        <p:attrNameLst>
                                          <p:attrName>ppt_x</p:attrName>
                                        </p:attrNameLst>
                                      </p:cBhvr>
                                      <p:tavLst>
                                        <p:tav tm="0">
                                          <p:val>
                                            <p:strVal val="#ppt_x"/>
                                          </p:val>
                                        </p:tav>
                                        <p:tav tm="100000">
                                          <p:val>
                                            <p:strVal val="#ppt_x"/>
                                          </p:val>
                                        </p:tav>
                                      </p:tavLst>
                                    </p:anim>
                                    <p:anim calcmode="lin" valueType="num">
                                      <p:cBhvr additive="base">
                                        <p:cTn id="14" dur="500" fill="hold"/>
                                        <p:tgtEl>
                                          <p:spTgt spid="2048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le:TreatyOfGuadalupeHidalgo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81534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05826" name="Text Box 2"/>
          <p:cNvSpPr txBox="1">
            <a:spLocks noChangeArrowheads="1"/>
          </p:cNvSpPr>
          <p:nvPr/>
        </p:nvSpPr>
        <p:spPr bwMode="auto">
          <a:xfrm>
            <a:off x="2667000" y="3962400"/>
            <a:ext cx="60960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Left"/>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Trist </a:t>
            </a:r>
            <a:r>
              <a:rPr lang="en-US" sz="3200" b="1" dirty="0">
                <a:solidFill>
                  <a:schemeClr val="bg1"/>
                </a:solidFill>
                <a:latin typeface="Times New Roman" panose="02020603050405020304" pitchFamily="18" charset="0"/>
                <a:cs typeface="Times New Roman" panose="02020603050405020304" pitchFamily="18" charset="0"/>
              </a:rPr>
              <a:t>negotiated the Treaty   of Guadalupe Hidalgo (Feb, 1848)</a:t>
            </a:r>
          </a:p>
        </p:txBody>
      </p:sp>
    </p:spTree>
    <p:extLst>
      <p:ext uri="{BB962C8B-B14F-4D97-AF65-F5344CB8AC3E}">
        <p14:creationId xmlns:p14="http://schemas.microsoft.com/office/powerpoint/2010/main" val="50082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5826"/>
                                        </p:tgtEl>
                                        <p:attrNameLst>
                                          <p:attrName>style.visibility</p:attrName>
                                        </p:attrNameLst>
                                      </p:cBhvr>
                                      <p:to>
                                        <p:strVal val="visible"/>
                                      </p:to>
                                    </p:set>
                                    <p:anim calcmode="lin" valueType="num">
                                      <p:cBhvr additive="base">
                                        <p:cTn id="7" dur="500" fill="hold"/>
                                        <p:tgtEl>
                                          <p:spTgt spid="205826"/>
                                        </p:tgtEl>
                                        <p:attrNameLst>
                                          <p:attrName>ppt_x</p:attrName>
                                        </p:attrNameLst>
                                      </p:cBhvr>
                                      <p:tavLst>
                                        <p:tav tm="0">
                                          <p:val>
                                            <p:strVal val="#ppt_x"/>
                                          </p:val>
                                        </p:tav>
                                        <p:tav tm="100000">
                                          <p:val>
                                            <p:strVal val="#ppt_x"/>
                                          </p:val>
                                        </p:tav>
                                      </p:tavLst>
                                    </p:anim>
                                    <p:anim calcmode="lin" valueType="num">
                                      <p:cBhvr additive="base">
                                        <p:cTn id="8" dur="500" fill="hold"/>
                                        <p:tgtEl>
                                          <p:spTgt spid="2058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5" descr="map-Mexican Cessio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5813425"/>
          </a:xfrm>
          <a:prstGeom prst="rect">
            <a:avLst/>
          </a:prstGeom>
          <a:noFill/>
          <a:ln w="9525">
            <a:solidFill>
              <a:srgbClr val="663300"/>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206850" name="Text Box 2"/>
          <p:cNvSpPr txBox="1">
            <a:spLocks noChangeArrowheads="1"/>
          </p:cNvSpPr>
          <p:nvPr/>
        </p:nvSpPr>
        <p:spPr bwMode="auto">
          <a:xfrm>
            <a:off x="457200" y="5562600"/>
            <a:ext cx="8229600" cy="1077218"/>
          </a:xfrm>
          <a:prstGeom prst="rect">
            <a:avLst/>
          </a:prstGeom>
          <a:solidFill>
            <a:srgbClr val="000000"/>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Mexico </a:t>
            </a:r>
            <a:r>
              <a:rPr lang="en-US" sz="3200" b="1" dirty="0">
                <a:solidFill>
                  <a:schemeClr val="bg1"/>
                </a:solidFill>
                <a:latin typeface="Times New Roman" panose="02020603050405020304" pitchFamily="18" charset="0"/>
                <a:cs typeface="Times New Roman" panose="02020603050405020304" pitchFamily="18" charset="0"/>
              </a:rPr>
              <a:t>gave US all land north of the Rio Grande from CA to TX (cost only $15 million)</a:t>
            </a:r>
          </a:p>
        </p:txBody>
      </p:sp>
    </p:spTree>
    <p:extLst>
      <p:ext uri="{BB962C8B-B14F-4D97-AF65-F5344CB8AC3E}">
        <p14:creationId xmlns:p14="http://schemas.microsoft.com/office/powerpoint/2010/main" val="154663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6850"/>
                                        </p:tgtEl>
                                        <p:attrNameLst>
                                          <p:attrName>style.visibility</p:attrName>
                                        </p:attrNameLst>
                                      </p:cBhvr>
                                      <p:to>
                                        <p:strVal val="visible"/>
                                      </p:to>
                                    </p:set>
                                    <p:anim calcmode="lin" valueType="num">
                                      <p:cBhvr additive="base">
                                        <p:cTn id="7" dur="500" fill="hold"/>
                                        <p:tgtEl>
                                          <p:spTgt spid="206850"/>
                                        </p:tgtEl>
                                        <p:attrNameLst>
                                          <p:attrName>ppt_x</p:attrName>
                                        </p:attrNameLst>
                                      </p:cBhvr>
                                      <p:tavLst>
                                        <p:tav tm="0">
                                          <p:val>
                                            <p:strVal val="#ppt_x"/>
                                          </p:val>
                                        </p:tav>
                                        <p:tav tm="100000">
                                          <p:val>
                                            <p:strVal val="#ppt_x"/>
                                          </p:val>
                                        </p:tav>
                                      </p:tavLst>
                                    </p:anim>
                                    <p:anim calcmode="lin" valueType="num">
                                      <p:cBhvr additive="base">
                                        <p:cTn id="8" dur="500" fill="hold"/>
                                        <p:tgtEl>
                                          <p:spTgt spid="2068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mapearth.info/wp-content/uploads/2011/08/earth_map_-_world_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572135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762000" y="5059740"/>
            <a:ext cx="76200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Struggling </a:t>
            </a:r>
            <a:r>
              <a:rPr lang="en-US" sz="3200" b="1" dirty="0">
                <a:solidFill>
                  <a:schemeClr val="bg1"/>
                </a:solidFill>
                <a:latin typeface="Times New Roman" panose="02020603050405020304" pitchFamily="18" charset="0"/>
                <a:cs typeface="Times New Roman" panose="02020603050405020304" pitchFamily="18" charset="0"/>
              </a:rPr>
              <a:t>to create a stronger global presence, US policymakers (expansionists) sought to dominate North America</a:t>
            </a:r>
          </a:p>
        </p:txBody>
      </p:sp>
      <p:sp>
        <p:nvSpPr>
          <p:cNvPr id="5" name="TextBox 4"/>
          <p:cNvSpPr txBox="1"/>
          <p:nvPr/>
        </p:nvSpPr>
        <p:spPr>
          <a:xfrm>
            <a:off x="3886200" y="406092"/>
            <a:ext cx="5029200" cy="4247317"/>
          </a:xfrm>
          <a:prstGeom prst="rect">
            <a:avLst/>
          </a:prstGeom>
          <a:solidFill>
            <a:schemeClr val="tx1"/>
          </a:solidFill>
          <a:effectLst>
            <a:glow rad="63500">
              <a:schemeClr val="bg1"/>
            </a:glow>
          </a:effectLst>
          <a:scene3d>
            <a:camera prst="orthographicFront"/>
            <a:lightRig rig="threePt" dir="t"/>
          </a:scene3d>
          <a:sp3d>
            <a:bevelT/>
          </a:sp3d>
        </p:spPr>
        <p:txBody>
          <a:bodyPr wrap="square" rtlCol="0">
            <a:spAutoFit/>
          </a:bodyPr>
          <a:lstStyle/>
          <a:p>
            <a:pPr algn="ctr"/>
            <a:r>
              <a:rPr lang="en-US" sz="2400" dirty="0">
                <a:solidFill>
                  <a:schemeClr val="bg1"/>
                </a:solidFill>
                <a:latin typeface="Earth's Mightiest" panose="020B0604020202020204"/>
              </a:rPr>
              <a:t>“</a:t>
            </a:r>
            <a:r>
              <a:rPr lang="en-US" sz="2800" dirty="0">
                <a:solidFill>
                  <a:schemeClr val="bg1"/>
                </a:solidFill>
                <a:latin typeface="Earth's Mightiest" panose="020B0604020202020204"/>
              </a:rPr>
              <a:t>The whole continent of North America appears to be destined by Divine Providence to be peopled by one </a:t>
            </a:r>
            <a:r>
              <a:rPr lang="en-US" sz="2800" i="1" dirty="0">
                <a:solidFill>
                  <a:schemeClr val="bg1"/>
                </a:solidFill>
                <a:latin typeface="Earth's Mightiest" panose="020B0604020202020204"/>
              </a:rPr>
              <a:t>nation</a:t>
            </a:r>
            <a:r>
              <a:rPr lang="en-US" sz="2800" dirty="0">
                <a:solidFill>
                  <a:schemeClr val="bg1"/>
                </a:solidFill>
                <a:latin typeface="Earth's Mightiest" panose="020B0604020202020204"/>
              </a:rPr>
              <a:t>, speaking one language, professing one general system of religious and political principles, and accustomed to one general tenor of social usages and customs. For the common happiness of them all, for their peace and prosperity, I believe it is indispensable that they should be associated in one federal Union”</a:t>
            </a:r>
          </a:p>
          <a:p>
            <a:pPr algn="r"/>
            <a:r>
              <a:rPr lang="en-US" dirty="0">
                <a:solidFill>
                  <a:schemeClr val="bg1"/>
                </a:solidFill>
                <a:latin typeface="Agency FB" panose="020B0503020202020204" pitchFamily="34" charset="0"/>
              </a:rPr>
              <a:t>-John Quincy Adams, 1811</a:t>
            </a:r>
          </a:p>
        </p:txBody>
      </p:sp>
    </p:spTree>
    <p:extLst>
      <p:ext uri="{BB962C8B-B14F-4D97-AF65-F5344CB8AC3E}">
        <p14:creationId xmlns:p14="http://schemas.microsoft.com/office/powerpoint/2010/main" val="324527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jb-hdnp.org/Sarver/Maps/ah13_usgrowthm.jpg"/>
          <p:cNvPicPr>
            <a:picLocks noChangeAspect="1" noChangeArrowheads="1"/>
          </p:cNvPicPr>
          <p:nvPr/>
        </p:nvPicPr>
        <p:blipFill rotWithShape="1">
          <a:blip r:embed="rId2">
            <a:extLst>
              <a:ext uri="{28A0092B-C50C-407E-A947-70E740481C1C}">
                <a14:useLocalDpi xmlns:a14="http://schemas.microsoft.com/office/drawing/2010/main" val="0"/>
              </a:ext>
            </a:extLst>
          </a:blip>
          <a:srcRect t="7034"/>
          <a:stretch/>
        </p:blipFill>
        <p:spPr bwMode="auto">
          <a:xfrm>
            <a:off x="0" y="568387"/>
            <a:ext cx="9144000" cy="628961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07874" name="Text Box 2"/>
          <p:cNvSpPr txBox="1">
            <a:spLocks noChangeArrowheads="1"/>
          </p:cNvSpPr>
          <p:nvPr/>
        </p:nvSpPr>
        <p:spPr bwMode="auto">
          <a:xfrm>
            <a:off x="914400" y="182940"/>
            <a:ext cx="7315200" cy="1569660"/>
          </a:xfrm>
          <a:prstGeom prst="rect">
            <a:avLst/>
          </a:prstGeom>
          <a:solidFill>
            <a:srgbClr val="000000"/>
          </a:solidFill>
          <a:ln w="76200">
            <a:solidFill>
              <a:srgbClr val="003300"/>
            </a:solidFill>
            <a:miter lim="800000"/>
            <a:headEnd/>
            <a:tailEnd/>
          </a:ln>
          <a:effectLst>
            <a:glow>
              <a:schemeClr val="tx1"/>
            </a:glow>
          </a:effectLst>
          <a:scene3d>
            <a:camera prst="perspectiveFront"/>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Some </a:t>
            </a:r>
            <a:r>
              <a:rPr lang="en-US" sz="3200" b="1" dirty="0">
                <a:solidFill>
                  <a:schemeClr val="bg1"/>
                </a:solidFill>
                <a:latin typeface="Times New Roman" panose="02020603050405020304" pitchFamily="18" charset="0"/>
                <a:cs typeface="Times New Roman" panose="02020603050405020304" pitchFamily="18" charset="0"/>
              </a:rPr>
              <a:t>people in US wanted to end the war (northerners) while others wanted all of Mexico (many Southerners)</a:t>
            </a:r>
          </a:p>
        </p:txBody>
      </p:sp>
    </p:spTree>
    <p:extLst>
      <p:ext uri="{BB962C8B-B14F-4D97-AF65-F5344CB8AC3E}">
        <p14:creationId xmlns:p14="http://schemas.microsoft.com/office/powerpoint/2010/main" val="127478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7874"/>
                                        </p:tgtEl>
                                        <p:attrNameLst>
                                          <p:attrName>style.visibility</p:attrName>
                                        </p:attrNameLst>
                                      </p:cBhvr>
                                      <p:to>
                                        <p:strVal val="visible"/>
                                      </p:to>
                                    </p:set>
                                    <p:anim calcmode="lin" valueType="num">
                                      <p:cBhvr additive="base">
                                        <p:cTn id="7" dur="500" fill="hold"/>
                                        <p:tgtEl>
                                          <p:spTgt spid="207874"/>
                                        </p:tgtEl>
                                        <p:attrNameLst>
                                          <p:attrName>ppt_x</p:attrName>
                                        </p:attrNameLst>
                                      </p:cBhvr>
                                      <p:tavLst>
                                        <p:tav tm="0">
                                          <p:val>
                                            <p:strVal val="#ppt_x"/>
                                          </p:val>
                                        </p:tav>
                                        <p:tav tm="100000">
                                          <p:val>
                                            <p:strVal val="#ppt_x"/>
                                          </p:val>
                                        </p:tav>
                                      </p:tavLst>
                                    </p:anim>
                                    <p:anim calcmode="lin" valueType="num">
                                      <p:cBhvr additive="base">
                                        <p:cTn id="8" dur="500" fill="hold"/>
                                        <p:tgtEl>
                                          <p:spTgt spid="2078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http://www.presidentnixon.org/images/pol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0"/>
            <a:ext cx="5334000" cy="686117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8" name="Text Box 2"/>
          <p:cNvSpPr txBox="1">
            <a:spLocks noChangeArrowheads="1"/>
          </p:cNvSpPr>
          <p:nvPr/>
        </p:nvSpPr>
        <p:spPr bwMode="auto">
          <a:xfrm>
            <a:off x="1371600" y="5399782"/>
            <a:ext cx="6400800" cy="1077218"/>
          </a:xfrm>
          <a:prstGeom prst="rect">
            <a:avLst/>
          </a:prstGeom>
          <a:solidFill>
            <a:srgbClr val="000000"/>
          </a:solidFill>
          <a:ln w="76200">
            <a:solidFill>
              <a:srgbClr val="003300"/>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Polk </a:t>
            </a:r>
            <a:r>
              <a:rPr lang="en-US" sz="3200" b="1" dirty="0">
                <a:solidFill>
                  <a:schemeClr val="bg1"/>
                </a:solidFill>
                <a:latin typeface="Times New Roman" panose="02020603050405020304" pitchFamily="18" charset="0"/>
                <a:cs typeface="Times New Roman" panose="02020603050405020304" pitchFamily="18" charset="0"/>
              </a:rPr>
              <a:t>speedily passed the bill to the Senate who approved it 38 to 14</a:t>
            </a:r>
          </a:p>
        </p:txBody>
      </p:sp>
      <p:pic>
        <p:nvPicPr>
          <p:cNvPr id="97284" name="Picture 4" descr="Image:Senate cap.PNG">
            <a:hlinkClick r:id="rId3"/>
          </p:cNvPr>
          <p:cNvPicPr>
            <a:picLocks noChangeAspect="1" noChangeArrowheads="1"/>
          </p:cNvPicPr>
          <p:nvPr/>
        </p:nvPicPr>
        <p:blipFill>
          <a:blip r:embed="rId4" cstate="print"/>
          <a:srcRect/>
          <a:stretch>
            <a:fillRect/>
          </a:stretch>
        </p:blipFill>
        <p:spPr bwMode="auto">
          <a:xfrm>
            <a:off x="115888" y="152400"/>
            <a:ext cx="4684712" cy="4724400"/>
          </a:xfrm>
          <a:prstGeom prst="rect">
            <a:avLst/>
          </a:prstGeom>
          <a:noFill/>
          <a:ln w="9525">
            <a:noFill/>
            <a:miter lim="800000"/>
            <a:headEnd/>
            <a:tailEnd/>
          </a:ln>
          <a:effectLst>
            <a:glow rad="101600">
              <a:schemeClr val="accent4">
                <a:satMod val="175000"/>
                <a:alpha val="40000"/>
              </a:schemeClr>
            </a:glow>
          </a:effectLst>
          <a:scene3d>
            <a:camera prst="orthographicFront"/>
            <a:lightRig rig="threePt" dir="t"/>
          </a:scene3d>
          <a:sp3d>
            <a:bevelT/>
          </a:sp3d>
        </p:spPr>
      </p:pic>
    </p:spTree>
    <p:extLst>
      <p:ext uri="{BB962C8B-B14F-4D97-AF65-F5344CB8AC3E}">
        <p14:creationId xmlns:p14="http://schemas.microsoft.com/office/powerpoint/2010/main" val="48437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8898"/>
                                        </p:tgtEl>
                                        <p:attrNameLst>
                                          <p:attrName>style.visibility</p:attrName>
                                        </p:attrNameLst>
                                      </p:cBhvr>
                                      <p:to>
                                        <p:strVal val="visible"/>
                                      </p:to>
                                    </p:set>
                                    <p:anim calcmode="lin" valueType="num">
                                      <p:cBhvr additive="base">
                                        <p:cTn id="7" dur="500" fill="hold"/>
                                        <p:tgtEl>
                                          <p:spTgt spid="208898"/>
                                        </p:tgtEl>
                                        <p:attrNameLst>
                                          <p:attrName>ppt_x</p:attrName>
                                        </p:attrNameLst>
                                      </p:cBhvr>
                                      <p:tavLst>
                                        <p:tav tm="0">
                                          <p:val>
                                            <p:strVal val="#ppt_x"/>
                                          </p:val>
                                        </p:tav>
                                        <p:tav tm="100000">
                                          <p:val>
                                            <p:strVal val="#ppt_x"/>
                                          </p:val>
                                        </p:tav>
                                      </p:tavLst>
                                    </p:anim>
                                    <p:anim calcmode="lin" valueType="num">
                                      <p:cBhvr additive="base">
                                        <p:cTn id="8" dur="500" fill="hold"/>
                                        <p:tgtEl>
                                          <p:spTgt spid="2088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upload.wikimedia.org/wikipedia/commons/e/e6/Battle_of_Veracru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8643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2057400" y="5552182"/>
            <a:ext cx="5029200" cy="1077218"/>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US </a:t>
            </a:r>
            <a:r>
              <a:rPr lang="en-US" sz="3200" b="1" dirty="0">
                <a:solidFill>
                  <a:schemeClr val="bg1"/>
                </a:solidFill>
                <a:latin typeface="Times New Roman" panose="02020603050405020304" pitchFamily="18" charset="0"/>
                <a:cs typeface="Times New Roman" panose="02020603050405020304" pitchFamily="18" charset="0"/>
              </a:rPr>
              <a:t>lost 13,000 soldiers in the war (most by disease)</a:t>
            </a:r>
          </a:p>
        </p:txBody>
      </p:sp>
    </p:spTree>
    <p:extLst>
      <p:ext uri="{BB962C8B-B14F-4D97-AF65-F5344CB8AC3E}">
        <p14:creationId xmlns:p14="http://schemas.microsoft.com/office/powerpoint/2010/main" val="229399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0" descr="http://www.rootsweb.com/~arwoodru/graphics/grant43a.jpg"/>
          <p:cNvPicPr>
            <a:picLocks noChangeAspect="1" noChangeArrowheads="1"/>
          </p:cNvPicPr>
          <p:nvPr/>
        </p:nvPicPr>
        <p:blipFill rotWithShape="1">
          <a:blip r:embed="rId2">
            <a:extLst>
              <a:ext uri="{28A0092B-C50C-407E-A947-70E740481C1C}">
                <a14:useLocalDpi xmlns:a14="http://schemas.microsoft.com/office/drawing/2010/main" val="0"/>
              </a:ext>
            </a:extLst>
          </a:blip>
          <a:srcRect t="3206"/>
          <a:stretch/>
        </p:blipFill>
        <p:spPr bwMode="auto">
          <a:xfrm>
            <a:off x="0" y="0"/>
            <a:ext cx="4552707" cy="54102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8" descr="Image:Ulysses Grant 1870-1880.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35" t="8888" r="15282"/>
          <a:stretch/>
        </p:blipFill>
        <p:spPr bwMode="auto">
          <a:xfrm>
            <a:off x="0" y="-25400"/>
            <a:ext cx="4572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4" descr="Image:Robert E. Lee.jpg">
            <a:hlinkClick r:id="rId5"/>
          </p:cNvPr>
          <p:cNvPicPr>
            <a:picLocks noChangeAspect="1" noChangeArrowheads="1"/>
          </p:cNvPicPr>
          <p:nvPr/>
        </p:nvPicPr>
        <p:blipFill>
          <a:blip r:embed="rId6" cstate="print">
            <a:duotone>
              <a:prstClr val="black"/>
              <a:schemeClr val="accent4">
                <a:tint val="45000"/>
                <a:satMod val="400000"/>
              </a:schemeClr>
            </a:duotone>
            <a:lum bright="10000"/>
          </a:blip>
          <a:srcRect l="1976" b="4000"/>
          <a:stretch>
            <a:fillRect/>
          </a:stretch>
        </p:blipFill>
        <p:spPr bwMode="auto">
          <a:xfrm>
            <a:off x="4552707" y="0"/>
            <a:ext cx="4591293" cy="5410200"/>
          </a:xfrm>
          <a:prstGeom prst="rect">
            <a:avLst/>
          </a:prstGeom>
          <a:noFill/>
          <a:effectLst>
            <a:softEdge rad="63500"/>
          </a:effectLst>
        </p:spPr>
      </p:pic>
      <p:pic>
        <p:nvPicPr>
          <p:cNvPr id="99334" name="Picture 6" descr="Image:Robert Edward Lee.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17463"/>
            <a:ext cx="46482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4" name="Text Box 2"/>
          <p:cNvSpPr txBox="1">
            <a:spLocks noChangeArrowheads="1"/>
          </p:cNvSpPr>
          <p:nvPr/>
        </p:nvSpPr>
        <p:spPr bwMode="auto">
          <a:xfrm>
            <a:off x="304800" y="5627688"/>
            <a:ext cx="8534400" cy="1077218"/>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The </a:t>
            </a:r>
            <a:r>
              <a:rPr lang="en-US" sz="3200" b="1" dirty="0">
                <a:solidFill>
                  <a:schemeClr val="bg1"/>
                </a:solidFill>
                <a:latin typeface="Times New Roman" panose="02020603050405020304" pitchFamily="18" charset="0"/>
                <a:cs typeface="Times New Roman" panose="02020603050405020304" pitchFamily="18" charset="0"/>
              </a:rPr>
              <a:t>war proved a practicing ground for the Civil War (Ulysses S. Grant and Robert E. Lee)</a:t>
            </a:r>
          </a:p>
        </p:txBody>
      </p:sp>
    </p:spTree>
    <p:extLst>
      <p:ext uri="{BB962C8B-B14F-4D97-AF65-F5344CB8AC3E}">
        <p14:creationId xmlns:p14="http://schemas.microsoft.com/office/powerpoint/2010/main" val="200622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2994"/>
                                        </p:tgtEl>
                                        <p:attrNameLst>
                                          <p:attrName>style.visibility</p:attrName>
                                        </p:attrNameLst>
                                      </p:cBhvr>
                                      <p:to>
                                        <p:strVal val="visible"/>
                                      </p:to>
                                    </p:set>
                                    <p:anim calcmode="lin" valueType="num">
                                      <p:cBhvr additive="base">
                                        <p:cTn id="7" dur="500" fill="hold"/>
                                        <p:tgtEl>
                                          <p:spTgt spid="212994"/>
                                        </p:tgtEl>
                                        <p:attrNameLst>
                                          <p:attrName>ppt_x</p:attrName>
                                        </p:attrNameLst>
                                      </p:cBhvr>
                                      <p:tavLst>
                                        <p:tav tm="0">
                                          <p:val>
                                            <p:strVal val="#ppt_x"/>
                                          </p:val>
                                        </p:tav>
                                        <p:tav tm="100000">
                                          <p:val>
                                            <p:strVal val="#ppt_x"/>
                                          </p:val>
                                        </p:tav>
                                      </p:tavLst>
                                    </p:anim>
                                    <p:anim calcmode="lin" valueType="num">
                                      <p:cBhvr additive="base">
                                        <p:cTn id="8" dur="500" fill="hold"/>
                                        <p:tgtEl>
                                          <p:spTgt spid="2129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99336"/>
                                        </p:tgtEl>
                                        <p:attrNameLst>
                                          <p:attrName>style.visibility</p:attrName>
                                        </p:attrNameLst>
                                      </p:cBhvr>
                                      <p:to>
                                        <p:strVal val="visible"/>
                                      </p:to>
                                    </p:set>
                                    <p:animEffect transition="in" filter="fade">
                                      <p:cBhvr>
                                        <p:cTn id="13" dur="5000"/>
                                        <p:tgtEl>
                                          <p:spTgt spid="99336"/>
                                        </p:tgtEl>
                                      </p:cBhvr>
                                    </p:animEffect>
                                  </p:childTnLst>
                                </p:cTn>
                              </p:par>
                              <p:par>
                                <p:cTn id="14" presetID="10" presetClass="entr" presetSubtype="0" fill="hold" nodeType="withEffect">
                                  <p:stCondLst>
                                    <p:cond delay="0"/>
                                  </p:stCondLst>
                                  <p:childTnLst>
                                    <p:set>
                                      <p:cBhvr>
                                        <p:cTn id="15" dur="1" fill="hold">
                                          <p:stCondLst>
                                            <p:cond delay="0"/>
                                          </p:stCondLst>
                                        </p:cTn>
                                        <p:tgtEl>
                                          <p:spTgt spid="99334"/>
                                        </p:tgtEl>
                                        <p:attrNameLst>
                                          <p:attrName>style.visibility</p:attrName>
                                        </p:attrNameLst>
                                      </p:cBhvr>
                                      <p:to>
                                        <p:strVal val="visible"/>
                                      </p:to>
                                    </p:set>
                                    <p:animEffect transition="in" filter="fade">
                                      <p:cBhvr>
                                        <p:cTn id="16" dur="5000"/>
                                        <p:tgtEl>
                                          <p:spTgt spid="99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ile:Nebel Mexican War 01 Battle of Palo Alto.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170" t="1192" r="1359" b="12921"/>
          <a:stretch/>
        </p:blipFill>
        <p:spPr bwMode="auto">
          <a:xfrm>
            <a:off x="0" y="-1"/>
            <a:ext cx="9144000" cy="60428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4018" name="Text Box 2"/>
          <p:cNvSpPr txBox="1">
            <a:spLocks noChangeArrowheads="1"/>
          </p:cNvSpPr>
          <p:nvPr/>
        </p:nvSpPr>
        <p:spPr bwMode="auto">
          <a:xfrm>
            <a:off x="609600" y="5628382"/>
            <a:ext cx="79248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With </a:t>
            </a:r>
            <a:r>
              <a:rPr lang="en-US" sz="3200" b="1" dirty="0">
                <a:solidFill>
                  <a:schemeClr val="bg1"/>
                </a:solidFill>
                <a:latin typeface="Times New Roman" panose="02020603050405020304" pitchFamily="18" charset="0"/>
                <a:cs typeface="Times New Roman" panose="02020603050405020304" pitchFamily="18" charset="0"/>
              </a:rPr>
              <a:t>no major blunders </a:t>
            </a:r>
            <a:r>
              <a:rPr lang="en-US" sz="3200" b="1" dirty="0" smtClean="0">
                <a:solidFill>
                  <a:schemeClr val="bg1"/>
                </a:solidFill>
                <a:latin typeface="Times New Roman" panose="02020603050405020304" pitchFamily="18" charset="0"/>
                <a:cs typeface="Times New Roman" panose="02020603050405020304" pitchFamily="18" charset="0"/>
              </a:rPr>
              <a:t>regarding Mexico, </a:t>
            </a:r>
            <a:r>
              <a:rPr lang="en-US" sz="3200" b="1" dirty="0">
                <a:solidFill>
                  <a:schemeClr val="bg1"/>
                </a:solidFill>
                <a:latin typeface="Times New Roman" panose="02020603050405020304" pitchFamily="18" charset="0"/>
                <a:cs typeface="Times New Roman" panose="02020603050405020304" pitchFamily="18" charset="0"/>
              </a:rPr>
              <a:t>other countries now respected U.S. militarily </a:t>
            </a:r>
          </a:p>
        </p:txBody>
      </p:sp>
    </p:spTree>
    <p:extLst>
      <p:ext uri="{BB962C8B-B14F-4D97-AF65-F5344CB8AC3E}">
        <p14:creationId xmlns:p14="http://schemas.microsoft.com/office/powerpoint/2010/main" val="102438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4018"/>
                                        </p:tgtEl>
                                        <p:attrNameLst>
                                          <p:attrName>style.visibility</p:attrName>
                                        </p:attrNameLst>
                                      </p:cBhvr>
                                      <p:to>
                                        <p:strVal val="visible"/>
                                      </p:to>
                                    </p:set>
                                    <p:anim calcmode="lin" valueType="num">
                                      <p:cBhvr additive="base">
                                        <p:cTn id="7" dur="500" fill="hold"/>
                                        <p:tgtEl>
                                          <p:spTgt spid="214018"/>
                                        </p:tgtEl>
                                        <p:attrNameLst>
                                          <p:attrName>ppt_x</p:attrName>
                                        </p:attrNameLst>
                                      </p:cBhvr>
                                      <p:tavLst>
                                        <p:tav tm="0">
                                          <p:val>
                                            <p:strVal val="#ppt_x"/>
                                          </p:val>
                                        </p:tav>
                                        <p:tav tm="100000">
                                          <p:val>
                                            <p:strVal val="#ppt_x"/>
                                          </p:val>
                                        </p:tav>
                                      </p:tavLst>
                                    </p:anim>
                                    <p:anim calcmode="lin" valueType="num">
                                      <p:cBhvr additive="base">
                                        <p:cTn id="8" dur="500" fill="hold"/>
                                        <p:tgtEl>
                                          <p:spTgt spid="2140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jb-hdnp.org/Sarver/Maps/compromise_185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5792"/>
          <a:stretch/>
        </p:blipFill>
        <p:spPr bwMode="auto">
          <a:xfrm>
            <a:off x="0" y="0"/>
            <a:ext cx="9144000" cy="526556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5042" name="Text Box 2"/>
          <p:cNvSpPr txBox="1">
            <a:spLocks noChangeArrowheads="1"/>
          </p:cNvSpPr>
          <p:nvPr/>
        </p:nvSpPr>
        <p:spPr bwMode="auto">
          <a:xfrm>
            <a:off x="838200" y="4648200"/>
            <a:ext cx="7467600" cy="2062103"/>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The </a:t>
            </a:r>
            <a:r>
              <a:rPr lang="en-US" sz="3200" b="1" dirty="0">
                <a:solidFill>
                  <a:schemeClr val="bg1"/>
                </a:solidFill>
                <a:latin typeface="Times New Roman" panose="02020603050405020304" pitchFamily="18" charset="0"/>
                <a:cs typeface="Times New Roman" panose="02020603050405020304" pitchFamily="18" charset="0"/>
              </a:rPr>
              <a:t>acquisition of new territory in the West after the Mexican-American War led to a heated controversy over allowing or forbidding slavery in these territories</a:t>
            </a:r>
          </a:p>
        </p:txBody>
      </p:sp>
    </p:spTree>
    <p:extLst>
      <p:ext uri="{BB962C8B-B14F-4D97-AF65-F5344CB8AC3E}">
        <p14:creationId xmlns:p14="http://schemas.microsoft.com/office/powerpoint/2010/main" val="351814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5042"/>
                                        </p:tgtEl>
                                        <p:attrNameLst>
                                          <p:attrName>style.visibility</p:attrName>
                                        </p:attrNameLst>
                                      </p:cBhvr>
                                      <p:to>
                                        <p:strVal val="visible"/>
                                      </p:to>
                                    </p:set>
                                    <p:anim calcmode="lin" valueType="num">
                                      <p:cBhvr additive="base">
                                        <p:cTn id="7" dur="500" fill="hold"/>
                                        <p:tgtEl>
                                          <p:spTgt spid="215042"/>
                                        </p:tgtEl>
                                        <p:attrNameLst>
                                          <p:attrName>ppt_x</p:attrName>
                                        </p:attrNameLst>
                                      </p:cBhvr>
                                      <p:tavLst>
                                        <p:tav tm="0">
                                          <p:val>
                                            <p:strVal val="#ppt_x"/>
                                          </p:val>
                                        </p:tav>
                                        <p:tav tm="100000">
                                          <p:val>
                                            <p:strVal val="#ppt_x"/>
                                          </p:val>
                                        </p:tav>
                                      </p:tavLst>
                                    </p:anim>
                                    <p:anim calcmode="lin" valueType="num">
                                      <p:cBhvr additive="base">
                                        <p:cTn id="8" dur="500" fill="hold"/>
                                        <p:tgtEl>
                                          <p:spTgt spid="2150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map-Mexican Cessio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5813425"/>
          </a:xfrm>
          <a:prstGeom prst="rect">
            <a:avLst/>
          </a:prstGeom>
          <a:noFill/>
          <a:ln w="9525">
            <a:solidFill>
              <a:srgbClr val="663300"/>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214018" name="Text Box 2"/>
          <p:cNvSpPr txBox="1">
            <a:spLocks noChangeArrowheads="1"/>
          </p:cNvSpPr>
          <p:nvPr/>
        </p:nvSpPr>
        <p:spPr bwMode="auto">
          <a:xfrm>
            <a:off x="685799" y="4648200"/>
            <a:ext cx="7772401" cy="2062103"/>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As </a:t>
            </a:r>
            <a:r>
              <a:rPr lang="en-US" sz="3200" b="1" dirty="0">
                <a:solidFill>
                  <a:schemeClr val="bg1"/>
                </a:solidFill>
                <a:latin typeface="Times New Roman" panose="02020603050405020304" pitchFamily="18" charset="0"/>
                <a:cs typeface="Times New Roman" panose="02020603050405020304" pitchFamily="18" charset="0"/>
              </a:rPr>
              <a:t>overcultivation depleted arable land in the Southeast, slaveholders sought to relocate agricultural enterprises to the new Southwest (increasing sectional tensions)</a:t>
            </a:r>
          </a:p>
        </p:txBody>
      </p:sp>
    </p:spTree>
    <p:extLst>
      <p:ext uri="{BB962C8B-B14F-4D97-AF65-F5344CB8AC3E}">
        <p14:creationId xmlns:p14="http://schemas.microsoft.com/office/powerpoint/2010/main" val="346124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4018"/>
                                        </p:tgtEl>
                                        <p:attrNameLst>
                                          <p:attrName>style.visibility</p:attrName>
                                        </p:attrNameLst>
                                      </p:cBhvr>
                                      <p:to>
                                        <p:strVal val="visible"/>
                                      </p:to>
                                    </p:set>
                                    <p:anim calcmode="lin" valueType="num">
                                      <p:cBhvr additive="base">
                                        <p:cTn id="7" dur="500" fill="hold"/>
                                        <p:tgtEl>
                                          <p:spTgt spid="214018"/>
                                        </p:tgtEl>
                                        <p:attrNameLst>
                                          <p:attrName>ppt_x</p:attrName>
                                        </p:attrNameLst>
                                      </p:cBhvr>
                                      <p:tavLst>
                                        <p:tav tm="0">
                                          <p:val>
                                            <p:strVal val="#ppt_x"/>
                                          </p:val>
                                        </p:tav>
                                        <p:tav tm="100000">
                                          <p:val>
                                            <p:strVal val="#ppt_x"/>
                                          </p:val>
                                        </p:tav>
                                      </p:tavLst>
                                    </p:anim>
                                    <p:anim calcmode="lin" valueType="num">
                                      <p:cBhvr additive="base">
                                        <p:cTn id="8" dur="500" fill="hold"/>
                                        <p:tgtEl>
                                          <p:spTgt spid="2140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http://www.americaslibrary.gov/assets/aa/polk/aa_polk_wilmot_1_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0" y="0"/>
            <a:ext cx="37465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6" name="Text Box 2"/>
          <p:cNvSpPr txBox="1">
            <a:spLocks noChangeArrowheads="1"/>
          </p:cNvSpPr>
          <p:nvPr/>
        </p:nvSpPr>
        <p:spPr bwMode="auto">
          <a:xfrm>
            <a:off x="1143000" y="5105400"/>
            <a:ext cx="68580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Northerners </a:t>
            </a:r>
            <a:r>
              <a:rPr lang="en-US" sz="3200" b="1" dirty="0">
                <a:solidFill>
                  <a:schemeClr val="bg1"/>
                </a:solidFill>
                <a:latin typeface="Times New Roman" panose="02020603050405020304" pitchFamily="18" charset="0"/>
                <a:cs typeface="Times New Roman" panose="02020603050405020304" pitchFamily="18" charset="0"/>
              </a:rPr>
              <a:t>proposed the Wilmot Proviso hoping to ban slavery in the lands gained from Mexico</a:t>
            </a:r>
          </a:p>
        </p:txBody>
      </p:sp>
      <p:sp>
        <p:nvSpPr>
          <p:cNvPr id="3" name="Text Box 3"/>
          <p:cNvSpPr txBox="1">
            <a:spLocks noChangeArrowheads="1"/>
          </p:cNvSpPr>
          <p:nvPr/>
        </p:nvSpPr>
        <p:spPr bwMode="auto">
          <a:xfrm>
            <a:off x="76200" y="399395"/>
            <a:ext cx="5245100" cy="4401205"/>
          </a:xfrm>
          <a:prstGeom prst="rect">
            <a:avLst/>
          </a:prstGeom>
          <a:solidFill>
            <a:schemeClr val="tx1"/>
          </a:solidFill>
          <a:ln w="9525">
            <a:noFill/>
            <a:miter lim="800000"/>
            <a:headEnd/>
            <a:tailEnd/>
          </a:ln>
          <a:effectLst>
            <a:glow rad="101600">
              <a:schemeClr val="bg1"/>
            </a:glow>
            <a:outerShdw dist="35921" dir="2700000" algn="ctr" rotWithShape="0">
              <a:schemeClr val="bg2"/>
            </a:outerShdw>
          </a:effectLst>
          <a:scene3d>
            <a:camera prst="perspectiveFront"/>
            <a:lightRig rig="threePt" dir="t"/>
          </a:scene3d>
          <a:sp3d>
            <a:bevelT/>
          </a:sp3d>
        </p:spPr>
        <p:txBody>
          <a:bodyPr wrap="square">
            <a:spAutoFit/>
          </a:bodyPr>
          <a:lstStyle/>
          <a:p>
            <a:pPr algn="ctr">
              <a:spcBef>
                <a:spcPct val="50000"/>
              </a:spcBef>
              <a:buClr>
                <a:schemeClr val="folHlink"/>
              </a:buClr>
              <a:buSzPct val="110000"/>
              <a:buFont typeface="Wingdings" pitchFamily="2" charset="2"/>
              <a:buNone/>
              <a:defRPr/>
            </a:pPr>
            <a:r>
              <a:rPr lang="en-US" sz="3500" dirty="0">
                <a:solidFill>
                  <a:schemeClr val="bg1"/>
                </a:solidFill>
                <a:latin typeface="Earth's Mightiest" pitchFamily="2" charset="0"/>
              </a:rPr>
              <a:t>Provided,...as an express and fundamental condition to the acquisition of any (of the land from) the Republic of Mexico by the United States, by virtue of any treaty which may be negotiated between them,…</a:t>
            </a:r>
            <a:r>
              <a:rPr lang="en-US" sz="3500" u="sng" dirty="0">
                <a:solidFill>
                  <a:srgbClr val="FF0000"/>
                </a:solidFill>
                <a:effectLst>
                  <a:glow rad="127000">
                    <a:schemeClr val="bg1"/>
                  </a:glow>
                </a:effectLst>
                <a:latin typeface="Earth's Mightiest" pitchFamily="2" charset="0"/>
              </a:rPr>
              <a:t>neither slavery nor involuntary servitude shall ever exist in any part of said territory.</a:t>
            </a:r>
            <a:endParaRPr lang="en-US" sz="3500" dirty="0">
              <a:solidFill>
                <a:schemeClr val="bg1"/>
              </a:solidFill>
              <a:effectLst>
                <a:glow rad="127000">
                  <a:schemeClr val="bg1"/>
                </a:glow>
              </a:effectLst>
              <a:latin typeface="Earth's Mightiest" pitchFamily="2" charset="0"/>
            </a:endParaRPr>
          </a:p>
        </p:txBody>
      </p:sp>
    </p:spTree>
    <p:extLst>
      <p:ext uri="{BB962C8B-B14F-4D97-AF65-F5344CB8AC3E}">
        <p14:creationId xmlns:p14="http://schemas.microsoft.com/office/powerpoint/2010/main" val="20999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6066"/>
                                        </p:tgtEl>
                                        <p:attrNameLst>
                                          <p:attrName>style.visibility</p:attrName>
                                        </p:attrNameLst>
                                      </p:cBhvr>
                                      <p:to>
                                        <p:strVal val="visible"/>
                                      </p:to>
                                    </p:set>
                                    <p:anim calcmode="lin" valueType="num">
                                      <p:cBhvr additive="base">
                                        <p:cTn id="7" dur="500" fill="hold"/>
                                        <p:tgtEl>
                                          <p:spTgt spid="216066"/>
                                        </p:tgtEl>
                                        <p:attrNameLst>
                                          <p:attrName>ppt_x</p:attrName>
                                        </p:attrNameLst>
                                      </p:cBhvr>
                                      <p:tavLst>
                                        <p:tav tm="0">
                                          <p:val>
                                            <p:strVal val="#ppt_x"/>
                                          </p:val>
                                        </p:tav>
                                        <p:tav tm="100000">
                                          <p:val>
                                            <p:strVal val="#ppt_x"/>
                                          </p:val>
                                        </p:tav>
                                      </p:tavLst>
                                    </p:anim>
                                    <p:anim calcmode="lin" valueType="num">
                                      <p:cBhvr additive="base">
                                        <p:cTn id="8" dur="500" fill="hold"/>
                                        <p:tgtEl>
                                          <p:spTgt spid="2160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iterate type="wd">
                                    <p:tmPct val="100000"/>
                                  </p:iterate>
                                  <p:childTnLst>
                                    <p:set>
                                      <p:cBhvr>
                                        <p:cTn id="12" dur="1" fill="hold">
                                          <p:stCondLst>
                                            <p:cond delay="0"/>
                                          </p:stCondLst>
                                        </p:cTn>
                                        <p:tgtEl>
                                          <p:spTgt spid="3"/>
                                        </p:tgtEl>
                                        <p:attrNameLst>
                                          <p:attrName>style.visibility</p:attrName>
                                        </p:attrNameLst>
                                      </p:cBhvr>
                                      <p:to>
                                        <p:strVal val="visible"/>
                                      </p:to>
                                    </p:set>
                                    <p:animEffect transition="in" filter="wipe(up)">
                                      <p:cBhvr>
                                        <p:cTn id="13"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ile:Whig harmony.jpg"/>
          <p:cNvPicPr>
            <a:picLocks noChangeAspect="1" noChangeArrowheads="1"/>
          </p:cNvPicPr>
          <p:nvPr/>
        </p:nvPicPr>
        <p:blipFill rotWithShape="1">
          <a:blip r:embed="rId2">
            <a:extLst>
              <a:ext uri="{28A0092B-C50C-407E-A947-70E740481C1C}">
                <a14:useLocalDpi xmlns:a14="http://schemas.microsoft.com/office/drawing/2010/main" val="0"/>
              </a:ext>
            </a:extLst>
          </a:blip>
          <a:srcRect l="2831" t="2811" r="4453" b="12133"/>
          <a:stretch/>
        </p:blipFill>
        <p:spPr bwMode="auto">
          <a:xfrm>
            <a:off x="0" y="0"/>
            <a:ext cx="9144000" cy="608162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8114" name="Text Box 2"/>
          <p:cNvSpPr txBox="1">
            <a:spLocks noChangeArrowheads="1"/>
          </p:cNvSpPr>
          <p:nvPr/>
        </p:nvSpPr>
        <p:spPr bwMode="auto">
          <a:xfrm>
            <a:off x="457200" y="5628382"/>
            <a:ext cx="8229600" cy="1077218"/>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The </a:t>
            </a:r>
            <a:r>
              <a:rPr lang="en-US" sz="3200" b="1" dirty="0">
                <a:solidFill>
                  <a:schemeClr val="bg1"/>
                </a:solidFill>
                <a:latin typeface="Times New Roman" panose="02020603050405020304" pitchFamily="18" charset="0"/>
                <a:cs typeface="Times New Roman" panose="02020603050405020304" pitchFamily="18" charset="0"/>
              </a:rPr>
              <a:t>Wilmot Proviso passed House of Reps. (controlled by North) twice but not the Senate</a:t>
            </a:r>
          </a:p>
        </p:txBody>
      </p:sp>
    </p:spTree>
    <p:extLst>
      <p:ext uri="{BB962C8B-B14F-4D97-AF65-F5344CB8AC3E}">
        <p14:creationId xmlns:p14="http://schemas.microsoft.com/office/powerpoint/2010/main" val="160091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8114"/>
                                        </p:tgtEl>
                                        <p:attrNameLst>
                                          <p:attrName>style.visibility</p:attrName>
                                        </p:attrNameLst>
                                      </p:cBhvr>
                                      <p:to>
                                        <p:strVal val="visible"/>
                                      </p:to>
                                    </p:set>
                                    <p:anim calcmode="lin" valueType="num">
                                      <p:cBhvr additive="base">
                                        <p:cTn id="7" dur="500" fill="hold"/>
                                        <p:tgtEl>
                                          <p:spTgt spid="218114"/>
                                        </p:tgtEl>
                                        <p:attrNameLst>
                                          <p:attrName>ppt_x</p:attrName>
                                        </p:attrNameLst>
                                      </p:cBhvr>
                                      <p:tavLst>
                                        <p:tav tm="0">
                                          <p:val>
                                            <p:strVal val="#ppt_x"/>
                                          </p:val>
                                        </p:tav>
                                        <p:tav tm="100000">
                                          <p:val>
                                            <p:strVal val="#ppt_x"/>
                                          </p:val>
                                        </p:tav>
                                      </p:tavLst>
                                    </p:anim>
                                    <p:anim calcmode="lin" valueType="num">
                                      <p:cBhvr additive="base">
                                        <p:cTn id="8" dur="500" fill="hold"/>
                                        <p:tgtEl>
                                          <p:spTgt spid="218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5" descr="map-Mexican Cessio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5813425"/>
          </a:xfrm>
          <a:prstGeom prst="rect">
            <a:avLst/>
          </a:prstGeom>
          <a:noFill/>
          <a:ln w="9525">
            <a:solidFill>
              <a:srgbClr val="663300"/>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219138" name="Text Box 2"/>
          <p:cNvSpPr txBox="1">
            <a:spLocks noChangeArrowheads="1"/>
          </p:cNvSpPr>
          <p:nvPr/>
        </p:nvSpPr>
        <p:spPr bwMode="auto">
          <a:xfrm>
            <a:off x="647700" y="5075238"/>
            <a:ext cx="7848600" cy="1630362"/>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Mexico </a:t>
            </a:r>
            <a:r>
              <a:rPr lang="en-US" sz="3200" b="1" dirty="0">
                <a:solidFill>
                  <a:schemeClr val="bg1"/>
                </a:solidFill>
                <a:latin typeface="Times New Roman" panose="02020603050405020304" pitchFamily="18" charset="0"/>
                <a:cs typeface="Times New Roman" panose="02020603050405020304" pitchFamily="18" charset="0"/>
              </a:rPr>
              <a:t>lost ½ its land in the war but took satisfaction that this land helped cause Civil War in U.S. (“Santa Anna’s Revenge”)</a:t>
            </a:r>
          </a:p>
        </p:txBody>
      </p:sp>
      <p:pic>
        <p:nvPicPr>
          <p:cNvPr id="4" name="Picture 4" descr="Image:Santaanna1.JPG">
            <a:hlinkClick r:id="rId4"/>
          </p:cNvPr>
          <p:cNvPicPr>
            <a:picLocks noChangeAspect="1" noChangeArrowheads="1"/>
          </p:cNvPicPr>
          <p:nvPr/>
        </p:nvPicPr>
        <p:blipFill>
          <a:blip r:embed="rId5" cstate="print"/>
          <a:srcRect/>
          <a:stretch>
            <a:fillRect/>
          </a:stretch>
        </p:blipFill>
        <p:spPr bwMode="auto">
          <a:xfrm>
            <a:off x="6553200" y="0"/>
            <a:ext cx="2590800" cy="3338739"/>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180946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9138"/>
                                        </p:tgtEl>
                                        <p:attrNameLst>
                                          <p:attrName>style.visibility</p:attrName>
                                        </p:attrNameLst>
                                      </p:cBhvr>
                                      <p:to>
                                        <p:strVal val="visible"/>
                                      </p:to>
                                    </p:set>
                                    <p:anim calcmode="lin" valueType="num">
                                      <p:cBhvr additive="base">
                                        <p:cTn id="7" dur="500" fill="hold"/>
                                        <p:tgtEl>
                                          <p:spTgt spid="219138"/>
                                        </p:tgtEl>
                                        <p:attrNameLst>
                                          <p:attrName>ppt_x</p:attrName>
                                        </p:attrNameLst>
                                      </p:cBhvr>
                                      <p:tavLst>
                                        <p:tav tm="0">
                                          <p:val>
                                            <p:strVal val="#ppt_x"/>
                                          </p:val>
                                        </p:tav>
                                        <p:tav tm="100000">
                                          <p:val>
                                            <p:strVal val="#ppt_x"/>
                                          </p:val>
                                        </p:tav>
                                      </p:tavLst>
                                    </p:anim>
                                    <p:anim calcmode="lin" valueType="num">
                                      <p:cBhvr additive="base">
                                        <p:cTn id="8" dur="500" fill="hold"/>
                                        <p:tgtEl>
                                          <p:spTgt spid="2191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785"/>
          <a:stretch/>
        </p:blipFill>
        <p:spPr>
          <a:xfrm>
            <a:off x="0" y="0"/>
            <a:ext cx="9143999" cy="6858000"/>
          </a:xfrm>
          <a:prstGeom prst="rect">
            <a:avLst/>
          </a:prstGeom>
          <a:effectLst>
            <a:softEdge rad="63500"/>
          </a:effectLst>
        </p:spPr>
      </p:pic>
      <p:sp>
        <p:nvSpPr>
          <p:cNvPr id="4" name="Text Box 2"/>
          <p:cNvSpPr txBox="1">
            <a:spLocks noChangeArrowheads="1"/>
          </p:cNvSpPr>
          <p:nvPr/>
        </p:nvSpPr>
        <p:spPr bwMode="auto">
          <a:xfrm>
            <a:off x="1371600" y="4567297"/>
            <a:ext cx="6400800" cy="2062103"/>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Manifest </a:t>
            </a:r>
            <a:r>
              <a:rPr lang="en-US" sz="3200" b="1" dirty="0">
                <a:solidFill>
                  <a:schemeClr val="bg1"/>
                </a:solidFill>
                <a:latin typeface="Times New Roman" panose="02020603050405020304" pitchFamily="18" charset="0"/>
                <a:cs typeface="Times New Roman" panose="02020603050405020304" pitchFamily="18" charset="0"/>
              </a:rPr>
              <a:t>Destiny (US expansion in North America) built on belief of white racial superiority and sense of American cultural superiority</a:t>
            </a:r>
          </a:p>
        </p:txBody>
      </p:sp>
    </p:spTree>
    <p:extLst>
      <p:ext uri="{BB962C8B-B14F-4D97-AF65-F5344CB8AC3E}">
        <p14:creationId xmlns:p14="http://schemas.microsoft.com/office/powerpoint/2010/main" val="414736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http://upload.wikimedia.org/wikipedia/commons/0/07/James_Polk.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971" t="4260" r="14137"/>
          <a:stretch/>
        </p:blipFill>
        <p:spPr bwMode="auto">
          <a:xfrm>
            <a:off x="0" y="-1"/>
            <a:ext cx="4572000" cy="684890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3554" name="Picture 2" descr="http://www.common-place.org/pasley/wp-content/uploads/2009/01/clay-daguerroty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4458" t="15418" r="13253"/>
          <a:stretch/>
        </p:blipFill>
        <p:spPr bwMode="auto">
          <a:xfrm>
            <a:off x="4572000" y="-1"/>
            <a:ext cx="4572000" cy="684890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67938" name="Text Box 2"/>
          <p:cNvSpPr txBox="1">
            <a:spLocks noChangeArrowheads="1"/>
          </p:cNvSpPr>
          <p:nvPr/>
        </p:nvSpPr>
        <p:spPr bwMode="auto">
          <a:xfrm>
            <a:off x="381000" y="5247382"/>
            <a:ext cx="8382000" cy="1077218"/>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a:t>
            </a:r>
            <a:r>
              <a:rPr lang="en-US" sz="3200" b="1" dirty="0">
                <a:solidFill>
                  <a:schemeClr val="bg1"/>
                </a:solidFill>
                <a:latin typeface="Times New Roman" panose="02020603050405020304" pitchFamily="18" charset="0"/>
                <a:cs typeface="Times New Roman" panose="02020603050405020304" pitchFamily="18" charset="0"/>
              </a:rPr>
              <a:t>1844) Henry Clay (Whig) ran against a long-shot candidate James K. Polk (Democrat) </a:t>
            </a:r>
          </a:p>
        </p:txBody>
      </p:sp>
    </p:spTree>
    <p:extLst>
      <p:ext uri="{BB962C8B-B14F-4D97-AF65-F5344CB8AC3E}">
        <p14:creationId xmlns:p14="http://schemas.microsoft.com/office/powerpoint/2010/main" val="304561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additive="base">
                                        <p:cTn id="7" dur="500" fill="hold"/>
                                        <p:tgtEl>
                                          <p:spTgt spid="167938"/>
                                        </p:tgtEl>
                                        <p:attrNameLst>
                                          <p:attrName>ppt_x</p:attrName>
                                        </p:attrNameLst>
                                      </p:cBhvr>
                                      <p:tavLst>
                                        <p:tav tm="0">
                                          <p:val>
                                            <p:strVal val="#ppt_x"/>
                                          </p:val>
                                        </p:tav>
                                        <p:tav tm="100000">
                                          <p:val>
                                            <p:strVal val="#ppt_x"/>
                                          </p:val>
                                        </p:tav>
                                      </p:tavLst>
                                    </p:anim>
                                    <p:anim calcmode="lin" valueType="num">
                                      <p:cBhvr additive="base">
                                        <p:cTn id="8" dur="500" fill="hold"/>
                                        <p:tgtEl>
                                          <p:spTgt spid="1679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http://www.presidentnixon.org/images/pol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175"/>
            <a:ext cx="5334000" cy="686117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0" name="Text Box 2"/>
          <p:cNvSpPr txBox="1">
            <a:spLocks noChangeArrowheads="1"/>
          </p:cNvSpPr>
          <p:nvPr/>
        </p:nvSpPr>
        <p:spPr bwMode="auto">
          <a:xfrm>
            <a:off x="1028700" y="5135940"/>
            <a:ext cx="7124700" cy="1569660"/>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Polk </a:t>
            </a:r>
            <a:r>
              <a:rPr lang="en-US" sz="3200" b="1" dirty="0">
                <a:solidFill>
                  <a:schemeClr val="bg1"/>
                </a:solidFill>
                <a:latin typeface="Times New Roman" panose="02020603050405020304" pitchFamily="18" charset="0"/>
                <a:cs typeface="Times New Roman" panose="02020603050405020304" pitchFamily="18" charset="0"/>
              </a:rPr>
              <a:t>had been Speaker of the House, governor of Tennessee and “Young Hickory” was sponsored by Jackson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641" t="2222" r="5357" b="7778"/>
          <a:stretch/>
        </p:blipFill>
        <p:spPr>
          <a:xfrm>
            <a:off x="304800" y="76200"/>
            <a:ext cx="3276600" cy="5007634"/>
          </a:xfrm>
          <a:prstGeom prst="rect">
            <a:avLst/>
          </a:prstGeom>
        </p:spPr>
      </p:pic>
      <p:sp>
        <p:nvSpPr>
          <p:cNvPr id="3" name="TextBox 2"/>
          <p:cNvSpPr txBox="1"/>
          <p:nvPr/>
        </p:nvSpPr>
        <p:spPr>
          <a:xfrm>
            <a:off x="0" y="3828871"/>
            <a:ext cx="2209800" cy="1200329"/>
          </a:xfrm>
          <a:prstGeom prst="rect">
            <a:avLst/>
          </a:prstGeom>
          <a:noFill/>
        </p:spPr>
        <p:txBody>
          <a:bodyPr wrap="square" rtlCol="0">
            <a:spAutoFit/>
          </a:bodyPr>
          <a:lstStyle/>
          <a:p>
            <a:pPr algn="ctr"/>
            <a:r>
              <a:rPr lang="en-US" sz="3600" dirty="0">
                <a:effectLst>
                  <a:glow rad="114300">
                    <a:schemeClr val="bg1"/>
                  </a:glow>
                </a:effectLst>
                <a:latin typeface="Earth's Mightiest" panose="020B0604020202020204"/>
              </a:rPr>
              <a:t>Polk Bursting </a:t>
            </a:r>
          </a:p>
          <a:p>
            <a:pPr algn="ctr"/>
            <a:r>
              <a:rPr lang="en-US" sz="3600" dirty="0">
                <a:effectLst>
                  <a:glow rad="114300">
                    <a:schemeClr val="bg1"/>
                  </a:glow>
                </a:effectLst>
                <a:latin typeface="Earth's Mightiest" panose="020B0604020202020204"/>
              </a:rPr>
              <a:t>Clay’s Balloon</a:t>
            </a:r>
          </a:p>
        </p:txBody>
      </p:sp>
    </p:spTree>
    <p:extLst>
      <p:ext uri="{BB962C8B-B14F-4D97-AF65-F5344CB8AC3E}">
        <p14:creationId xmlns:p14="http://schemas.microsoft.com/office/powerpoint/2010/main" val="147350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1010"/>
                                        </p:tgtEl>
                                        <p:attrNameLst>
                                          <p:attrName>style.visibility</p:attrName>
                                        </p:attrNameLst>
                                      </p:cBhvr>
                                      <p:to>
                                        <p:strVal val="visible"/>
                                      </p:to>
                                    </p:set>
                                    <p:anim calcmode="lin" valueType="num">
                                      <p:cBhvr additive="base">
                                        <p:cTn id="7" dur="500" fill="hold"/>
                                        <p:tgtEl>
                                          <p:spTgt spid="171010"/>
                                        </p:tgtEl>
                                        <p:attrNameLst>
                                          <p:attrName>ppt_x</p:attrName>
                                        </p:attrNameLst>
                                      </p:cBhvr>
                                      <p:tavLst>
                                        <p:tav tm="0">
                                          <p:val>
                                            <p:strVal val="#ppt_x"/>
                                          </p:val>
                                        </p:tav>
                                        <p:tav tm="100000">
                                          <p:val>
                                            <p:strVal val="#ppt_x"/>
                                          </p:val>
                                        </p:tav>
                                      </p:tavLst>
                                    </p:anim>
                                    <p:anim calcmode="lin" valueType="num">
                                      <p:cBhvr additive="base">
                                        <p:cTn id="8" dur="500" fill="hold"/>
                                        <p:tgtEl>
                                          <p:spTgt spid="1710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mericanProgress-JohnGast-1872"/>
          <p:cNvPicPr>
            <a:picLocks noChangeAspect="1" noChangeArrowheads="1"/>
          </p:cNvPicPr>
          <p:nvPr/>
        </p:nvPicPr>
        <p:blipFill>
          <a:blip r:embed="rId2" cstate="print">
            <a:lum bright="12000" contrast="6000"/>
          </a:blip>
          <a:srcRect l="1537"/>
          <a:stretch>
            <a:fillRect/>
          </a:stretch>
        </p:blipFill>
        <p:spPr bwMode="auto">
          <a:xfrm>
            <a:off x="152400" y="304800"/>
            <a:ext cx="3491832" cy="4438398"/>
          </a:xfrm>
          <a:prstGeom prst="rect">
            <a:avLst/>
          </a:prstGeom>
          <a:noFill/>
          <a:ln w="9525">
            <a:solidFill>
              <a:schemeClr val="tx1"/>
            </a:solidFill>
            <a:miter lim="800000"/>
            <a:headEnd/>
            <a:tailEnd/>
          </a:ln>
          <a:effectLst>
            <a:glow rad="88900">
              <a:schemeClr val="tx1"/>
            </a:glow>
            <a:reflection blurRad="6350" stA="50000" endA="295" endPos="92000" dist="101600" dir="5400000" sy="-100000" algn="bl" rotWithShape="0"/>
            <a:softEdge rad="127000"/>
          </a:effectLst>
          <a:scene3d>
            <a:camera prst="orthographicFront"/>
            <a:lightRig rig="threePt" dir="t"/>
          </a:scene3d>
          <a:sp3d>
            <a:bevelT/>
          </a:sp3d>
        </p:spPr>
      </p:pic>
      <p:pic>
        <p:nvPicPr>
          <p:cNvPr id="39938" name="Picture 4" descr="http://www.presidentnixon.org/images/pol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175"/>
            <a:ext cx="5334000" cy="686117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4" name="Text Box 2"/>
          <p:cNvSpPr txBox="1">
            <a:spLocks noChangeArrowheads="1"/>
          </p:cNvSpPr>
          <p:nvPr/>
        </p:nvSpPr>
        <p:spPr bwMode="auto">
          <a:xfrm>
            <a:off x="609600" y="5399782"/>
            <a:ext cx="7924800" cy="1077218"/>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Polk </a:t>
            </a:r>
            <a:r>
              <a:rPr lang="en-US" sz="3200" b="1" dirty="0">
                <a:solidFill>
                  <a:schemeClr val="bg1"/>
                </a:solidFill>
                <a:latin typeface="Times New Roman" panose="02020603050405020304" pitchFamily="18" charset="0"/>
                <a:cs typeface="Times New Roman" panose="02020603050405020304" pitchFamily="18" charset="0"/>
              </a:rPr>
              <a:t>and Democrats advocated “Manifest Destiny” (</a:t>
            </a:r>
            <a:r>
              <a:rPr lang="en-US" sz="3200" b="1" dirty="0" smtClean="0">
                <a:solidFill>
                  <a:schemeClr val="bg1"/>
                </a:solidFill>
                <a:latin typeface="Times New Roman" panose="02020603050405020304" pitchFamily="18" charset="0"/>
                <a:cs typeface="Times New Roman" panose="02020603050405020304" pitchFamily="18" charset="0"/>
              </a:rPr>
              <a:t>God-supported </a:t>
            </a:r>
            <a:r>
              <a:rPr lang="en-US" sz="3200" b="1" dirty="0">
                <a:solidFill>
                  <a:schemeClr val="bg1"/>
                </a:solidFill>
                <a:latin typeface="Times New Roman" panose="02020603050405020304" pitchFamily="18" charset="0"/>
                <a:cs typeface="Times New Roman" panose="02020603050405020304" pitchFamily="18" charset="0"/>
              </a:rPr>
              <a:t>US expansion)</a:t>
            </a:r>
          </a:p>
        </p:txBody>
      </p:sp>
    </p:spTree>
    <p:extLst>
      <p:ext uri="{BB962C8B-B14F-4D97-AF65-F5344CB8AC3E}">
        <p14:creationId xmlns:p14="http://schemas.microsoft.com/office/powerpoint/2010/main" val="134705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http://www.historycooperative.org/journals/jah/90.1/images/kornblith_fig0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42556"/>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
          <p:cNvSpPr txBox="1">
            <a:spLocks noChangeArrowheads="1"/>
          </p:cNvSpPr>
          <p:nvPr/>
        </p:nvSpPr>
        <p:spPr bwMode="auto">
          <a:xfrm>
            <a:off x="609600" y="4876800"/>
            <a:ext cx="7924800" cy="1569660"/>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anose="02020603050405020304" pitchFamily="18" charset="0"/>
                <a:cs typeface="Times New Roman" panose="02020603050405020304" pitchFamily="18" charset="0"/>
              </a:rPr>
              <a:t>The </a:t>
            </a:r>
            <a:r>
              <a:rPr lang="en-US" sz="3200" b="1" dirty="0">
                <a:solidFill>
                  <a:schemeClr val="bg1"/>
                </a:solidFill>
                <a:latin typeface="Times New Roman" panose="02020603050405020304" pitchFamily="18" charset="0"/>
                <a:cs typeface="Times New Roman" panose="02020603050405020304" pitchFamily="18" charset="0"/>
              </a:rPr>
              <a:t>possible annexation of Texas was major campaign issue (Clay was inconsistent on the issue and he lost election)</a:t>
            </a:r>
          </a:p>
        </p:txBody>
      </p:sp>
    </p:spTree>
    <p:extLst>
      <p:ext uri="{BB962C8B-B14F-4D97-AF65-F5344CB8AC3E}">
        <p14:creationId xmlns:p14="http://schemas.microsoft.com/office/powerpoint/2010/main" val="284942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20282</TotalTime>
  <Words>1577</Words>
  <Application>Microsoft Office PowerPoint</Application>
  <PresentationFormat>On-screen Show (4:3)</PresentationFormat>
  <Paragraphs>91</Paragraphs>
  <Slides>49</Slides>
  <Notes>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49</vt:i4>
      </vt:variant>
    </vt:vector>
  </HeadingPairs>
  <TitlesOfParts>
    <vt:vector size="65" baseType="lpstr">
      <vt:lpstr>Arial</vt:lpstr>
      <vt:lpstr>Times New Roman</vt:lpstr>
      <vt:lpstr>Wingdings</vt:lpstr>
      <vt:lpstr>Rockwell Light</vt:lpstr>
      <vt:lpstr>Beyond Wonderland</vt:lpstr>
      <vt:lpstr>Calibri</vt:lpstr>
      <vt:lpstr>Northern Territories</vt:lpstr>
      <vt:lpstr>Corbel</vt:lpstr>
      <vt:lpstr>Shermlock</vt:lpstr>
      <vt:lpstr>calame</vt:lpstr>
      <vt:lpstr>Earth's Mightiest</vt:lpstr>
      <vt:lpstr>Agency FB</vt:lpstr>
      <vt:lpstr>Mixed up</vt:lpstr>
      <vt:lpstr>Joint by PizzaDude</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Jeffry Smith</dc:creator>
  <cp:lastModifiedBy>Alison Mc Lin</cp:lastModifiedBy>
  <cp:revision>740</cp:revision>
  <dcterms:created xsi:type="dcterms:W3CDTF">2007-10-26T21:11:03Z</dcterms:created>
  <dcterms:modified xsi:type="dcterms:W3CDTF">2018-09-18T16:08:40Z</dcterms:modified>
</cp:coreProperties>
</file>