
<file path=[Content_Types].xml><?xml version="1.0" encoding="utf-8"?>
<Types xmlns="http://schemas.openxmlformats.org/package/2006/content-types">
  <Default Extension="png" ContentType="image/png"/>
  <Default Extension="jpeg" ContentType="image/jpeg"/>
  <Default Extension="m4a" ContentType="audio/unknown"/>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100"/>
  </p:notesMasterIdLst>
  <p:sldIdLst>
    <p:sldId id="2091" r:id="rId3"/>
    <p:sldId id="2092" r:id="rId4"/>
    <p:sldId id="2095" r:id="rId5"/>
    <p:sldId id="2097" r:id="rId6"/>
    <p:sldId id="2098" r:id="rId7"/>
    <p:sldId id="2099" r:id="rId8"/>
    <p:sldId id="2100" r:id="rId9"/>
    <p:sldId id="2106" r:id="rId10"/>
    <p:sldId id="2107" r:id="rId11"/>
    <p:sldId id="2127" r:id="rId12"/>
    <p:sldId id="2128" r:id="rId13"/>
    <p:sldId id="2129" r:id="rId14"/>
    <p:sldId id="2131" r:id="rId15"/>
    <p:sldId id="2133" r:id="rId16"/>
    <p:sldId id="2134" r:id="rId17"/>
    <p:sldId id="2137" r:id="rId18"/>
    <p:sldId id="2138" r:id="rId19"/>
    <p:sldId id="2139" r:id="rId20"/>
    <p:sldId id="2140" r:id="rId21"/>
    <p:sldId id="2141" r:id="rId22"/>
    <p:sldId id="2142" r:id="rId23"/>
    <p:sldId id="2143" r:id="rId24"/>
    <p:sldId id="2144" r:id="rId25"/>
    <p:sldId id="2145" r:id="rId26"/>
    <p:sldId id="2146" r:id="rId27"/>
    <p:sldId id="2147" r:id="rId28"/>
    <p:sldId id="2148" r:id="rId29"/>
    <p:sldId id="2149" r:id="rId30"/>
    <p:sldId id="2150" r:id="rId31"/>
    <p:sldId id="2151" r:id="rId32"/>
    <p:sldId id="2152" r:id="rId33"/>
    <p:sldId id="2153" r:id="rId34"/>
    <p:sldId id="2155" r:id="rId35"/>
    <p:sldId id="2156" r:id="rId36"/>
    <p:sldId id="2157" r:id="rId37"/>
    <p:sldId id="2158" r:id="rId38"/>
    <p:sldId id="2159" r:id="rId39"/>
    <p:sldId id="2160" r:id="rId40"/>
    <p:sldId id="2161" r:id="rId41"/>
    <p:sldId id="2162" r:id="rId42"/>
    <p:sldId id="2163" r:id="rId43"/>
    <p:sldId id="2164" r:id="rId44"/>
    <p:sldId id="2165" r:id="rId45"/>
    <p:sldId id="2166" r:id="rId46"/>
    <p:sldId id="2213" r:id="rId47"/>
    <p:sldId id="2214" r:id="rId48"/>
    <p:sldId id="2215" r:id="rId49"/>
    <p:sldId id="2216" r:id="rId50"/>
    <p:sldId id="2217" r:id="rId51"/>
    <p:sldId id="2218" r:id="rId52"/>
    <p:sldId id="2219" r:id="rId53"/>
    <p:sldId id="2222" r:id="rId54"/>
    <p:sldId id="2224" r:id="rId55"/>
    <p:sldId id="2225" r:id="rId56"/>
    <p:sldId id="2226" r:id="rId57"/>
    <p:sldId id="2227" r:id="rId58"/>
    <p:sldId id="2228" r:id="rId59"/>
    <p:sldId id="2229" r:id="rId60"/>
    <p:sldId id="2230" r:id="rId61"/>
    <p:sldId id="2231" r:id="rId62"/>
    <p:sldId id="2232" r:id="rId63"/>
    <p:sldId id="2233" r:id="rId64"/>
    <p:sldId id="2234" r:id="rId65"/>
    <p:sldId id="2235" r:id="rId66"/>
    <p:sldId id="2236" r:id="rId67"/>
    <p:sldId id="2237" r:id="rId68"/>
    <p:sldId id="2238" r:id="rId69"/>
    <p:sldId id="2239" r:id="rId70"/>
    <p:sldId id="2240" r:id="rId71"/>
    <p:sldId id="2241" r:id="rId72"/>
    <p:sldId id="2242" r:id="rId73"/>
    <p:sldId id="2243" r:id="rId74"/>
    <p:sldId id="2244" r:id="rId75"/>
    <p:sldId id="2245" r:id="rId76"/>
    <p:sldId id="2246" r:id="rId77"/>
    <p:sldId id="2247" r:id="rId78"/>
    <p:sldId id="2248" r:id="rId79"/>
    <p:sldId id="2249" r:id="rId80"/>
    <p:sldId id="2250" r:id="rId81"/>
    <p:sldId id="2251" r:id="rId82"/>
    <p:sldId id="2252" r:id="rId83"/>
    <p:sldId id="2253" r:id="rId84"/>
    <p:sldId id="2254" r:id="rId85"/>
    <p:sldId id="2255" r:id="rId86"/>
    <p:sldId id="2256" r:id="rId87"/>
    <p:sldId id="2257" r:id="rId88"/>
    <p:sldId id="2258" r:id="rId89"/>
    <p:sldId id="2259" r:id="rId90"/>
    <p:sldId id="2260" r:id="rId91"/>
    <p:sldId id="2261" r:id="rId92"/>
    <p:sldId id="2262" r:id="rId93"/>
    <p:sldId id="2263" r:id="rId94"/>
    <p:sldId id="2264" r:id="rId95"/>
    <p:sldId id="2265" r:id="rId96"/>
    <p:sldId id="2266" r:id="rId97"/>
    <p:sldId id="2267" r:id="rId98"/>
    <p:sldId id="2268" r:id="rId99"/>
  </p:sldIdLst>
  <p:sldSz cx="9144000" cy="6858000" type="screen4x3"/>
  <p:notesSz cx="6858000" cy="9144000"/>
  <p:embeddedFontLst>
    <p:embeddedFont>
      <p:font typeface="Northern Territories" panose="020B0604020202020204" charset="0"/>
      <p:regular r:id="rId101"/>
    </p:embeddedFont>
    <p:embeddedFont>
      <p:font typeface="BlackChancery" panose="020B0604020202020204"/>
      <p:regular r:id="rId102"/>
    </p:embeddedFont>
    <p:embeddedFont>
      <p:font typeface="Blackadder ITC" panose="04020505051007020D02" pitchFamily="82" charset="0"/>
      <p:regular r:id="rId103"/>
    </p:embeddedFont>
    <p:embeddedFont>
      <p:font typeface="calame" panose="020B0604020202020204" charset="0"/>
      <p:regular r:id="rId104"/>
    </p:embeddedFont>
    <p:embeddedFont>
      <p:font typeface="Caslon Antique" panose="020B0604020202020204" charset="0"/>
      <p:regular r:id="rId105"/>
    </p:embeddedFont>
    <p:embeddedFont>
      <p:font typeface="Earth's Mightiest" panose="020B0604020202020204"/>
      <p:regular r:id="rId106"/>
    </p:embeddedFont>
    <p:embeddedFont>
      <p:font typeface="Calibri" panose="020F0502020204030204" pitchFamily="34" charset="0"/>
      <p:regular r:id="rId107"/>
      <p:bold r:id="rId108"/>
      <p:italic r:id="rId109"/>
      <p:boldItalic r:id="rId110"/>
    </p:embeddedFont>
    <p:embeddedFont>
      <p:font typeface="Agency FB" panose="00010606040000040003" pitchFamily="2" charset="0"/>
      <p:regular r:id="rId111"/>
      <p:bold r:id="rId112"/>
    </p:embeddedFont>
    <p:embeddedFont>
      <p:font typeface="Vrinda" panose="020B0502040204020203" pitchFamily="34" charset="0"/>
      <p:regular r:id="rId113"/>
      <p:bold r:id="rId114"/>
    </p:embeddedFont>
    <p:embeddedFont>
      <p:font typeface="Corbel" panose="020B0503020204020204" pitchFamily="34" charset="0"/>
      <p:regular r:id="rId115"/>
      <p:bold r:id="rId116"/>
      <p:italic r:id="rId117"/>
      <p:boldItalic r:id="rId118"/>
    </p:embeddedFont>
    <p:embeddedFont>
      <p:font typeface="Cordelina" panose="020B0604020202020204" charset="0"/>
      <p:regular r:id="rId119"/>
    </p:embeddedFont>
    <p:embeddedFont>
      <p:font typeface="Perpetua" panose="02020502060401020303" pitchFamily="18" charset="0"/>
      <p:regular r:id="rId120"/>
      <p:bold r:id="rId121"/>
      <p:italic r:id="rId122"/>
      <p:boldItalic r:id="rId1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000000"/>
    <a:srgbClr val="800000"/>
    <a:srgbClr val="333300"/>
    <a:srgbClr val="0033CC"/>
    <a:srgbClr val="6633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39" autoAdjust="0"/>
    <p:restoredTop sz="94671" autoAdjust="0"/>
  </p:normalViewPr>
  <p:slideViewPr>
    <p:cSldViewPr>
      <p:cViewPr varScale="1">
        <p:scale>
          <a:sx n="109" d="100"/>
          <a:sy n="109" d="100"/>
        </p:scale>
        <p:origin x="-468" y="-90"/>
      </p:cViewPr>
      <p:guideLst>
        <p:guide orient="horz" pos="2160"/>
        <p:guide pos="2880"/>
      </p:guideLst>
    </p:cSldViewPr>
  </p:slideViewPr>
  <p:notesTextViewPr>
    <p:cViewPr>
      <p:scale>
        <a:sx n="1" d="1"/>
        <a:sy n="1" d="1"/>
      </p:scale>
      <p:origin x="0" y="0"/>
    </p:cViewPr>
  </p:notesTextViewPr>
  <p:sorterViewPr>
    <p:cViewPr varScale="1">
      <p:scale>
        <a:sx n="1" d="1"/>
        <a:sy n="1" d="1"/>
      </p:scale>
      <p:origin x="0" y="-699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font" Target="fonts/font17.fntdata"/><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font" Target="fonts/font12.fntdata"/><Relationship Id="rId16" Type="http://schemas.openxmlformats.org/officeDocument/2006/relationships/slide" Target="slides/slide14.xml"/><Relationship Id="rId107" Type="http://schemas.openxmlformats.org/officeDocument/2006/relationships/font" Target="fonts/font7.fntdata"/><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font" Target="fonts/font2.fntdata"/><Relationship Id="rId123" Type="http://schemas.openxmlformats.org/officeDocument/2006/relationships/font" Target="fonts/font23.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notesMaster" Target="notesMasters/notesMaster1.xml"/><Relationship Id="rId105" Type="http://schemas.openxmlformats.org/officeDocument/2006/relationships/font" Target="fonts/font5.fntdata"/><Relationship Id="rId113" Type="http://schemas.openxmlformats.org/officeDocument/2006/relationships/font" Target="fonts/font13.fntdata"/><Relationship Id="rId118" Type="http://schemas.openxmlformats.org/officeDocument/2006/relationships/font" Target="fonts/font18.fntdata"/><Relationship Id="rId12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font" Target="fonts/font2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font" Target="fonts/font3.fntdata"/><Relationship Id="rId108" Type="http://schemas.openxmlformats.org/officeDocument/2006/relationships/font" Target="fonts/font8.fntdata"/><Relationship Id="rId116" Type="http://schemas.openxmlformats.org/officeDocument/2006/relationships/font" Target="fonts/font16.fntdata"/><Relationship Id="rId124"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font" Target="fonts/font6.fntdata"/><Relationship Id="rId114" Type="http://schemas.openxmlformats.org/officeDocument/2006/relationships/font" Target="fonts/font14.fntdata"/><Relationship Id="rId119" Type="http://schemas.openxmlformats.org/officeDocument/2006/relationships/font" Target="fonts/font19.fntdata"/><Relationship Id="rId12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font" Target="fonts/font1.fntdata"/><Relationship Id="rId122" Type="http://schemas.openxmlformats.org/officeDocument/2006/relationships/font" Target="fonts/font22.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font" Target="fonts/font9.fntdata"/><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font" Target="fonts/font4.fntdata"/><Relationship Id="rId120" Type="http://schemas.openxmlformats.org/officeDocument/2006/relationships/font" Target="fonts/font20.fntdata"/><Relationship Id="rId125"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font" Target="fonts/font10.fntdata"/><Relationship Id="rId115" Type="http://schemas.openxmlformats.org/officeDocument/2006/relationships/font" Target="fonts/font15.fntdata"/><Relationship Id="rId61" Type="http://schemas.openxmlformats.org/officeDocument/2006/relationships/slide" Target="slides/slide59.xml"/><Relationship Id="rId82" Type="http://schemas.openxmlformats.org/officeDocument/2006/relationships/slide" Target="slides/slide8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8A9232-52B8-4EA2-9E45-2BCBDD3B8FDB}" type="datetimeFigureOut">
              <a:rPr lang="en-US" smtClean="0"/>
              <a:t>9/19/2018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4F0628-2B1D-4409-9F35-962318AD6729}" type="slidenum">
              <a:rPr lang="en-US" smtClean="0"/>
              <a:t>‹#›</a:t>
            </a:fld>
            <a:endParaRPr lang="en-US"/>
          </a:p>
        </p:txBody>
      </p:sp>
    </p:spTree>
    <p:extLst>
      <p:ext uri="{BB962C8B-B14F-4D97-AF65-F5344CB8AC3E}">
        <p14:creationId xmlns:p14="http://schemas.microsoft.com/office/powerpoint/2010/main" val="2674845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AD38224-A3A0-4815-96AB-8D4795D9629D}" type="datetimeFigureOut">
              <a:rPr lang="en-US" smtClean="0"/>
              <a:t>9/19/2018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923963-E85C-43B4-8065-A745ADC5F168}" type="slidenum">
              <a:rPr lang="en-US" smtClean="0"/>
              <a:t>‹#›</a:t>
            </a:fld>
            <a:endParaRPr lang="en-US"/>
          </a:p>
        </p:txBody>
      </p:sp>
    </p:spTree>
    <p:extLst>
      <p:ext uri="{BB962C8B-B14F-4D97-AF65-F5344CB8AC3E}">
        <p14:creationId xmlns:p14="http://schemas.microsoft.com/office/powerpoint/2010/main" val="3841088518"/>
      </p:ext>
    </p:extLst>
  </p:cSld>
  <p:clrMapOvr>
    <a:masterClrMapping/>
  </p:clrMapOvr>
  <p:transition spd="slow">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D38224-A3A0-4815-96AB-8D4795D9629D}" type="datetimeFigureOut">
              <a:rPr lang="en-US" smtClean="0"/>
              <a:t>9/19/2018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923963-E85C-43B4-8065-A745ADC5F168}" type="slidenum">
              <a:rPr lang="en-US" smtClean="0"/>
              <a:t>‹#›</a:t>
            </a:fld>
            <a:endParaRPr lang="en-US"/>
          </a:p>
        </p:txBody>
      </p:sp>
    </p:spTree>
    <p:extLst>
      <p:ext uri="{BB962C8B-B14F-4D97-AF65-F5344CB8AC3E}">
        <p14:creationId xmlns:p14="http://schemas.microsoft.com/office/powerpoint/2010/main" val="4277229989"/>
      </p:ext>
    </p:extLst>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D38224-A3A0-4815-96AB-8D4795D9629D}" type="datetimeFigureOut">
              <a:rPr lang="en-US" smtClean="0"/>
              <a:t>9/19/2018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923963-E85C-43B4-8065-A745ADC5F168}" type="slidenum">
              <a:rPr lang="en-US" smtClean="0"/>
              <a:t>‹#›</a:t>
            </a:fld>
            <a:endParaRPr lang="en-US"/>
          </a:p>
        </p:txBody>
      </p:sp>
    </p:spTree>
    <p:extLst>
      <p:ext uri="{BB962C8B-B14F-4D97-AF65-F5344CB8AC3E}">
        <p14:creationId xmlns:p14="http://schemas.microsoft.com/office/powerpoint/2010/main" val="2101491999"/>
      </p:ext>
    </p:extLst>
  </p:cSld>
  <p:clrMapOvr>
    <a:masterClrMapping/>
  </p:clrMapOvr>
  <p:transition spd="slow">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6CAB85-808D-486E-AD11-356D6F0F0B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9249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EB3ABC-2035-4B26-97A5-ED25996054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4446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0FBDCC-E92B-409A-A5F4-203C99D99D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667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D4254DA-94EC-4FC2-9A66-B357D16688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960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6C75BE5-2ADA-4417-BE9E-E44639D730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8291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EA01629-3086-4AAE-874F-5B7BB56040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9017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B90DD70-44D8-4969-9A8B-161F5F4349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6300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E08430-5950-4C4F-86B7-95EDC1D66D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0247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D38224-A3A0-4815-96AB-8D4795D9629D}" type="datetimeFigureOut">
              <a:rPr lang="en-US" smtClean="0"/>
              <a:t>9/19/2018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923963-E85C-43B4-8065-A745ADC5F168}" type="slidenum">
              <a:rPr lang="en-US" smtClean="0"/>
              <a:t>‹#›</a:t>
            </a:fld>
            <a:endParaRPr lang="en-US"/>
          </a:p>
        </p:txBody>
      </p:sp>
    </p:spTree>
    <p:extLst>
      <p:ext uri="{BB962C8B-B14F-4D97-AF65-F5344CB8AC3E}">
        <p14:creationId xmlns:p14="http://schemas.microsoft.com/office/powerpoint/2010/main" val="904573963"/>
      </p:ext>
    </p:extLst>
  </p:cSld>
  <p:clrMapOvr>
    <a:masterClrMapping/>
  </p:clrMapOvr>
  <p:transition spd="slow">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C1597FF-A64B-4650-82EB-7C15781EB0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8080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7D3F85-89F4-4EB5-8B34-A8C227587F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4312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C593CE-CBEE-4902-B607-63F8E44AC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5077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D38224-A3A0-4815-96AB-8D4795D9629D}" type="datetimeFigureOut">
              <a:rPr lang="en-US" smtClean="0"/>
              <a:t>9/19/2018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923963-E85C-43B4-8065-A745ADC5F168}" type="slidenum">
              <a:rPr lang="en-US" smtClean="0"/>
              <a:t>‹#›</a:t>
            </a:fld>
            <a:endParaRPr lang="en-US"/>
          </a:p>
        </p:txBody>
      </p:sp>
    </p:spTree>
    <p:extLst>
      <p:ext uri="{BB962C8B-B14F-4D97-AF65-F5344CB8AC3E}">
        <p14:creationId xmlns:p14="http://schemas.microsoft.com/office/powerpoint/2010/main" val="3215507495"/>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AD38224-A3A0-4815-96AB-8D4795D9629D}" type="datetimeFigureOut">
              <a:rPr lang="en-US" smtClean="0"/>
              <a:t>9/19/2018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923963-E85C-43B4-8065-A745ADC5F168}" type="slidenum">
              <a:rPr lang="en-US" smtClean="0"/>
              <a:t>‹#›</a:t>
            </a:fld>
            <a:endParaRPr lang="en-US"/>
          </a:p>
        </p:txBody>
      </p:sp>
    </p:spTree>
    <p:extLst>
      <p:ext uri="{BB962C8B-B14F-4D97-AF65-F5344CB8AC3E}">
        <p14:creationId xmlns:p14="http://schemas.microsoft.com/office/powerpoint/2010/main" val="1565548957"/>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AD38224-A3A0-4815-96AB-8D4795D9629D}" type="datetimeFigureOut">
              <a:rPr lang="en-US" smtClean="0"/>
              <a:t>9/19/2018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923963-E85C-43B4-8065-A745ADC5F168}" type="slidenum">
              <a:rPr lang="en-US" smtClean="0"/>
              <a:t>‹#›</a:t>
            </a:fld>
            <a:endParaRPr lang="en-US"/>
          </a:p>
        </p:txBody>
      </p:sp>
    </p:spTree>
    <p:extLst>
      <p:ext uri="{BB962C8B-B14F-4D97-AF65-F5344CB8AC3E}">
        <p14:creationId xmlns:p14="http://schemas.microsoft.com/office/powerpoint/2010/main" val="1235519889"/>
      </p:ext>
    </p:extLst>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AD38224-A3A0-4815-96AB-8D4795D9629D}" type="datetimeFigureOut">
              <a:rPr lang="en-US" smtClean="0"/>
              <a:t>9/19/2018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923963-E85C-43B4-8065-A745ADC5F168}" type="slidenum">
              <a:rPr lang="en-US" smtClean="0"/>
              <a:t>‹#›</a:t>
            </a:fld>
            <a:endParaRPr lang="en-US"/>
          </a:p>
        </p:txBody>
      </p:sp>
    </p:spTree>
    <p:extLst>
      <p:ext uri="{BB962C8B-B14F-4D97-AF65-F5344CB8AC3E}">
        <p14:creationId xmlns:p14="http://schemas.microsoft.com/office/powerpoint/2010/main" val="1428656180"/>
      </p:ext>
    </p:extLst>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D38224-A3A0-4815-96AB-8D4795D9629D}" type="datetimeFigureOut">
              <a:rPr lang="en-US" smtClean="0"/>
              <a:t>9/19/2018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923963-E85C-43B4-8065-A745ADC5F168}" type="slidenum">
              <a:rPr lang="en-US" smtClean="0"/>
              <a:t>‹#›</a:t>
            </a:fld>
            <a:endParaRPr lang="en-US"/>
          </a:p>
        </p:txBody>
      </p:sp>
    </p:spTree>
    <p:extLst>
      <p:ext uri="{BB962C8B-B14F-4D97-AF65-F5344CB8AC3E}">
        <p14:creationId xmlns:p14="http://schemas.microsoft.com/office/powerpoint/2010/main" val="4285061178"/>
      </p:ext>
    </p:extLst>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D38224-A3A0-4815-96AB-8D4795D9629D}" type="datetimeFigureOut">
              <a:rPr lang="en-US" smtClean="0"/>
              <a:t>9/19/2018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923963-E85C-43B4-8065-A745ADC5F168}" type="slidenum">
              <a:rPr lang="en-US" smtClean="0"/>
              <a:t>‹#›</a:t>
            </a:fld>
            <a:endParaRPr lang="en-US"/>
          </a:p>
        </p:txBody>
      </p:sp>
    </p:spTree>
    <p:extLst>
      <p:ext uri="{BB962C8B-B14F-4D97-AF65-F5344CB8AC3E}">
        <p14:creationId xmlns:p14="http://schemas.microsoft.com/office/powerpoint/2010/main" val="1500680198"/>
      </p:ext>
    </p:extLst>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D38224-A3A0-4815-96AB-8D4795D9629D}" type="datetimeFigureOut">
              <a:rPr lang="en-US" smtClean="0"/>
              <a:t>9/19/2018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923963-E85C-43B4-8065-A745ADC5F168}" type="slidenum">
              <a:rPr lang="en-US" smtClean="0"/>
              <a:t>‹#›</a:t>
            </a:fld>
            <a:endParaRPr lang="en-US"/>
          </a:p>
        </p:txBody>
      </p:sp>
    </p:spTree>
    <p:extLst>
      <p:ext uri="{BB962C8B-B14F-4D97-AF65-F5344CB8AC3E}">
        <p14:creationId xmlns:p14="http://schemas.microsoft.com/office/powerpoint/2010/main" val="410614562"/>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D38224-A3A0-4815-96AB-8D4795D9629D}" type="datetimeFigureOut">
              <a:rPr lang="en-US" smtClean="0"/>
              <a:t>9/19/2018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923963-E85C-43B4-8065-A745ADC5F168}" type="slidenum">
              <a:rPr lang="en-US" smtClean="0"/>
              <a:t>‹#›</a:t>
            </a:fld>
            <a:endParaRPr lang="en-US"/>
          </a:p>
        </p:txBody>
      </p:sp>
    </p:spTree>
    <p:extLst>
      <p:ext uri="{BB962C8B-B14F-4D97-AF65-F5344CB8AC3E}">
        <p14:creationId xmlns:p14="http://schemas.microsoft.com/office/powerpoint/2010/main" val="7841090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ll/>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C7D6242C-05E9-43DB-AC2B-12AAF9DF607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0237684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upload.wikimedia.org/wikipedia/en/0/0f/1839-meth.jpg"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loc.harpweek.com/LCPoliticalCartoons/IndexDisplayCartoonLarge.asp?SourceIndex=Topics&amp;IndexText=Temperance+movement&amp;UniqueID=74&amp;Year=1855" TargetMode="Externa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loc.harpweek.com/LCPoliticalCartoons/IndexDisplayCartoonLarge.asp?SourceIndex=Topics&amp;IndexText=Temperance+movement&amp;UniqueID=18&amp;Year=1874"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file:///\\localhost\upload.wikimedia.org\wikipedia\commons\a\a2\The_Drunkard's_Progress_-_Color.jpg" TargetMode="External"/><Relationship Id="rId1" Type="http://schemas.openxmlformats.org/officeDocument/2006/relationships/slideLayout" Target="../slideLayouts/slideLayout7.xml"/><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eg"/><Relationship Id="rId1" Type="http://schemas.openxmlformats.org/officeDocument/2006/relationships/slideLayout" Target="../slideLayouts/slideLayout7.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41.jpeg"/><Relationship Id="rId7" Type="http://schemas.openxmlformats.org/officeDocument/2006/relationships/hyperlink" Target="http://en.wikipedia.org/wiki/Image:Mottsig.JPG" TargetMode="External"/><Relationship Id="rId2" Type="http://schemas.openxmlformats.org/officeDocument/2006/relationships/hyperlink" Target="http://upload.wikimedia.org/wikipedia/en/1/1c/Lucretiamott2.jpg" TargetMode="Externa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42.png"/><Relationship Id="rId4" Type="http://schemas.openxmlformats.org/officeDocument/2006/relationships/hyperlink" Target="http://upload.wikimedia.org/wikipedia/commons/a/a4/Flag_of_the_United_States.svg"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en.wikipedia.org/wiki/Image:Anthony_dollar_coin.jpg" TargetMode="External"/><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2.gif"/></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55.jpeg"/></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59.png"/><Relationship Id="rId4" Type="http://schemas.microsoft.com/office/2007/relationships/hdphoto" Target="../media/hdphoto10.wdp"/></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0.png"/><Relationship Id="rId1" Type="http://schemas.openxmlformats.org/officeDocument/2006/relationships/slideLayout" Target="../slideLayouts/slideLayout7.xml"/><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9.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55.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70.jpeg"/><Relationship Id="rId1" Type="http://schemas.openxmlformats.org/officeDocument/2006/relationships/slideLayout" Target="../slideLayouts/slideLayout18.xml"/><Relationship Id="rId6" Type="http://schemas.openxmlformats.org/officeDocument/2006/relationships/image" Target="../media/image74.jpeg"/><Relationship Id="rId11" Type="http://schemas.openxmlformats.org/officeDocument/2006/relationships/image" Target="../media/image78.jpeg"/><Relationship Id="rId5" Type="http://schemas.openxmlformats.org/officeDocument/2006/relationships/image" Target="../media/image73.jpeg"/><Relationship Id="rId10" Type="http://schemas.openxmlformats.org/officeDocument/2006/relationships/hyperlink" Target="http://images.google.com/imgres?imgurl=http://www.loc.gov/exhibits/treasures/images/s99.2p1.jpg&amp;imgrefurl=http://www.mahalo.com/Frederick_Douglass&amp;h=861&amp;w=640&amp;sz=153&amp;hl=en&amp;start=60&amp;um=1&amp;tbnid=a1arjWpfCZiiHM:&amp;tbnh=145&amp;tbnw=108&amp;prev=/images?q=frederick+douglass&amp;start=40&amp;gbv=2&amp;ndsp=20&amp;um=1&amp;hl=en&amp;sa=N" TargetMode="External"/><Relationship Id="rId4" Type="http://schemas.openxmlformats.org/officeDocument/2006/relationships/image" Target="../media/image72.jpeg"/><Relationship Id="rId9" Type="http://schemas.openxmlformats.org/officeDocument/2006/relationships/image" Target="../media/image77.jpeg"/></Relationships>
</file>

<file path=ppt/slides/_rels/slide5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82.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83.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89.jpe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g"/><Relationship Id="rId1" Type="http://schemas.openxmlformats.org/officeDocument/2006/relationships/slideLayout" Target="../slideLayouts/slideLayout18.xml"/><Relationship Id="rId5" Type="http://schemas.openxmlformats.org/officeDocument/2006/relationships/image" Target="../media/image92.png"/><Relationship Id="rId4" Type="http://schemas.microsoft.com/office/2007/relationships/hdphoto" Target="../media/hdphoto15.wdp"/></Relationships>
</file>

<file path=ppt/slides/_rels/slide6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2.xml"/><Relationship Id="rId4" Type="http://schemas.microsoft.com/office/2007/relationships/hdphoto" Target="../media/hdphoto16.wdp"/></Relationships>
</file>

<file path=ppt/slides/_rels/slide6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98.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99.jpeg"/><Relationship Id="rId1" Type="http://schemas.openxmlformats.org/officeDocument/2006/relationships/slideLayout" Target="../slideLayouts/slideLayout12.xml"/><Relationship Id="rId5" Type="http://schemas.openxmlformats.org/officeDocument/2006/relationships/image" Target="../media/image100.png"/><Relationship Id="rId4" Type="http://schemas.openxmlformats.org/officeDocument/2006/relationships/hyperlink" Target="http://upload.wikimedia.org/wikipedia/en/3/3c/Walkerappeal.gif" TargetMode="External"/></Relationships>
</file>

<file path=ppt/slides/_rels/slide72.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101.jpeg"/><Relationship Id="rId1" Type="http://schemas.openxmlformats.org/officeDocument/2006/relationships/slideLayout" Target="../slideLayouts/slideLayout12.xml"/><Relationship Id="rId6" Type="http://schemas.microsoft.com/office/2007/relationships/hdphoto" Target="../media/hdphoto20.wdp"/><Relationship Id="rId5" Type="http://schemas.openxmlformats.org/officeDocument/2006/relationships/image" Target="../media/image102.jpeg"/><Relationship Id="rId4" Type="http://schemas.openxmlformats.org/officeDocument/2006/relationships/hyperlink" Target="http://upload.wikimedia.org/wikipedia/en/f/f6/SisterSlave.jpg" TargetMode="External"/></Relationships>
</file>

<file path=ppt/slides/_rels/slide7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hyperlink" Target="//upload.wikimedia.org/wikipedia/commons/b/b3/Motto_frederick_douglass_2.gif" TargetMode="External"/><Relationship Id="rId1" Type="http://schemas.openxmlformats.org/officeDocument/2006/relationships/slideLayout" Target="../slideLayouts/slideLayout12.xml"/><Relationship Id="rId5" Type="http://schemas.microsoft.com/office/2007/relationships/hdphoto" Target="../media/hdphoto21.wdp"/><Relationship Id="rId4" Type="http://schemas.openxmlformats.org/officeDocument/2006/relationships/image" Target="../media/image106.jpeg"/></Relationships>
</file>

<file path=ppt/slides/_rels/slide7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109.jpe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hyperlink" Target="file:///\\localhost\upload.wikimedia.org\wikipedia\commons\0\00\Peter-Cartwright.jpg" TargetMode="External"/><Relationship Id="rId2" Type="http://schemas.openxmlformats.org/officeDocument/2006/relationships/image" Target="../media/image8.jpe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12.xml"/><Relationship Id="rId5" Type="http://schemas.microsoft.com/office/2007/relationships/hdphoto" Target="../media/hdphoto23.wdp"/><Relationship Id="rId4" Type="http://schemas.openxmlformats.org/officeDocument/2006/relationships/image" Target="../media/image116.jpeg"/></Relationships>
</file>

<file path=ppt/slides/_rels/slide8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118.jpe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hyperlink" Target="http://upload.wikimedia.org/wikipedia/commons/3/31/UncleTomsCabinCover.jpg" TargetMode="External"/><Relationship Id="rId2" Type="http://schemas.openxmlformats.org/officeDocument/2006/relationships/image" Target="../media/image119.jpeg"/><Relationship Id="rId1" Type="http://schemas.openxmlformats.org/officeDocument/2006/relationships/slideLayout" Target="../slideLayouts/slideLayout12.xml"/><Relationship Id="rId5" Type="http://schemas.microsoft.com/office/2007/relationships/hdphoto" Target="../media/hdphoto25.wdp"/><Relationship Id="rId4" Type="http://schemas.openxmlformats.org/officeDocument/2006/relationships/image" Target="../media/image120.jpeg"/></Relationships>
</file>

<file path=ppt/slides/_rels/slide87.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121.jpe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png"/><Relationship Id="rId1" Type="http://schemas.openxmlformats.org/officeDocument/2006/relationships/slideLayout" Target="../slideLayouts/slideLayout12.xml"/><Relationship Id="rId4" Type="http://schemas.microsoft.com/office/2007/relationships/hdphoto" Target="../media/hdphoto27.wdp"/></Relationships>
</file>

<file path=ppt/slides/_rels/slide8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128.png"/><Relationship Id="rId1" Type="http://schemas.openxmlformats.org/officeDocument/2006/relationships/slideLayout" Target="../slideLayouts/slideLayout12.xml"/><Relationship Id="rId4" Type="http://schemas.openxmlformats.org/officeDocument/2006/relationships/image" Target="../media/image129.jpeg"/></Relationships>
</file>

<file path=ppt/slides/_rels/slide94.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theclydebankstory.com/images/TCSA00309_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2"/>
          <p:cNvSpPr txBox="1">
            <a:spLocks noChangeArrowheads="1"/>
          </p:cNvSpPr>
          <p:nvPr/>
        </p:nvSpPr>
        <p:spPr bwMode="auto">
          <a:xfrm>
            <a:off x="685800" y="5410200"/>
            <a:ext cx="7772400" cy="1107996"/>
          </a:xfrm>
          <a:prstGeom prst="rect">
            <a:avLst/>
          </a:prstGeom>
          <a:solidFill>
            <a:schemeClr val="tx1"/>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6600" dirty="0" smtClean="0">
                <a:solidFill>
                  <a:schemeClr val="bg1"/>
                </a:solidFill>
                <a:latin typeface="Earth's Mightiest"/>
              </a:rPr>
              <a:t>The Second Great Awakening</a:t>
            </a:r>
            <a:endParaRPr lang="en-US" sz="6600" dirty="0">
              <a:solidFill>
                <a:schemeClr val="bg1"/>
              </a:solidFill>
              <a:latin typeface="Earth's Mightiest"/>
            </a:endParaRPr>
          </a:p>
        </p:txBody>
      </p:sp>
      <p:grpSp>
        <p:nvGrpSpPr>
          <p:cNvPr id="5" name="Group 4"/>
          <p:cNvGrpSpPr/>
          <p:nvPr/>
        </p:nvGrpSpPr>
        <p:grpSpPr>
          <a:xfrm>
            <a:off x="3429000" y="152400"/>
            <a:ext cx="6255404" cy="3326578"/>
            <a:chOff x="-228600" y="457200"/>
            <a:chExt cx="6255404" cy="3326578"/>
          </a:xfrm>
          <a:effectLst>
            <a:outerShdw blurRad="76200" dir="13500000" sy="23000" kx="1200000" algn="br" rotWithShape="0">
              <a:prstClr val="black">
                <a:alpha val="20000"/>
              </a:prstClr>
            </a:outerShdw>
          </a:effectLst>
        </p:grpSpPr>
        <p:grpSp>
          <p:nvGrpSpPr>
            <p:cNvPr id="6" name="Group 5"/>
            <p:cNvGrpSpPr/>
            <p:nvPr/>
          </p:nvGrpSpPr>
          <p:grpSpPr>
            <a:xfrm>
              <a:off x="-228600" y="457200"/>
              <a:ext cx="6255404" cy="3326578"/>
              <a:chOff x="2027985" y="567690"/>
              <a:chExt cx="6255404" cy="3326578"/>
            </a:xfrm>
          </p:grpSpPr>
          <p:grpSp>
            <p:nvGrpSpPr>
              <p:cNvPr id="8" name="Group 7"/>
              <p:cNvGrpSpPr/>
              <p:nvPr/>
            </p:nvGrpSpPr>
            <p:grpSpPr>
              <a:xfrm>
                <a:off x="2027985" y="567690"/>
                <a:ext cx="6255404" cy="3326578"/>
                <a:chOff x="2027984" y="567690"/>
                <a:chExt cx="7019197" cy="5483232"/>
              </a:xfrm>
            </p:grpSpPr>
            <p:sp>
              <p:nvSpPr>
                <p:cNvPr id="10" name="Freeform 9"/>
                <p:cNvSpPr/>
                <p:nvPr/>
              </p:nvSpPr>
              <p:spPr>
                <a:xfrm>
                  <a:off x="3291840" y="1097280"/>
                  <a:ext cx="4001845" cy="4109421"/>
                </a:xfrm>
                <a:custGeom>
                  <a:avLst/>
                  <a:gdLst>
                    <a:gd name="connsiteX0" fmla="*/ 215153 w 4001845"/>
                    <a:gd name="connsiteY0" fmla="*/ 742278 h 4109421"/>
                    <a:gd name="connsiteX1" fmla="*/ 161365 w 4001845"/>
                    <a:gd name="connsiteY1" fmla="*/ 806824 h 4109421"/>
                    <a:gd name="connsiteX2" fmla="*/ 150607 w 4001845"/>
                    <a:gd name="connsiteY2" fmla="*/ 839096 h 4109421"/>
                    <a:gd name="connsiteX3" fmla="*/ 96819 w 4001845"/>
                    <a:gd name="connsiteY3" fmla="*/ 957431 h 4109421"/>
                    <a:gd name="connsiteX4" fmla="*/ 53788 w 4001845"/>
                    <a:gd name="connsiteY4" fmla="*/ 1075765 h 4109421"/>
                    <a:gd name="connsiteX5" fmla="*/ 32273 w 4001845"/>
                    <a:gd name="connsiteY5" fmla="*/ 1172584 h 4109421"/>
                    <a:gd name="connsiteX6" fmla="*/ 0 w 4001845"/>
                    <a:gd name="connsiteY6" fmla="*/ 1258645 h 4109421"/>
                    <a:gd name="connsiteX7" fmla="*/ 10758 w 4001845"/>
                    <a:gd name="connsiteY7" fmla="*/ 2355925 h 4109421"/>
                    <a:gd name="connsiteX8" fmla="*/ 32273 w 4001845"/>
                    <a:gd name="connsiteY8" fmla="*/ 2388198 h 4109421"/>
                    <a:gd name="connsiteX9" fmla="*/ 43031 w 4001845"/>
                    <a:gd name="connsiteY9" fmla="*/ 2420471 h 4109421"/>
                    <a:gd name="connsiteX10" fmla="*/ 86061 w 4001845"/>
                    <a:gd name="connsiteY10" fmla="*/ 2506532 h 4109421"/>
                    <a:gd name="connsiteX11" fmla="*/ 118334 w 4001845"/>
                    <a:gd name="connsiteY11" fmla="*/ 2603351 h 4109421"/>
                    <a:gd name="connsiteX12" fmla="*/ 150607 w 4001845"/>
                    <a:gd name="connsiteY12" fmla="*/ 2700169 h 4109421"/>
                    <a:gd name="connsiteX13" fmla="*/ 182880 w 4001845"/>
                    <a:gd name="connsiteY13" fmla="*/ 2818504 h 4109421"/>
                    <a:gd name="connsiteX14" fmla="*/ 225911 w 4001845"/>
                    <a:gd name="connsiteY14" fmla="*/ 2872292 h 4109421"/>
                    <a:gd name="connsiteX15" fmla="*/ 236668 w 4001845"/>
                    <a:gd name="connsiteY15" fmla="*/ 2904565 h 4109421"/>
                    <a:gd name="connsiteX16" fmla="*/ 247426 w 4001845"/>
                    <a:gd name="connsiteY16" fmla="*/ 2947595 h 4109421"/>
                    <a:gd name="connsiteX17" fmla="*/ 268941 w 4001845"/>
                    <a:gd name="connsiteY17" fmla="*/ 2990626 h 4109421"/>
                    <a:gd name="connsiteX18" fmla="*/ 290456 w 4001845"/>
                    <a:gd name="connsiteY18" fmla="*/ 3087445 h 4109421"/>
                    <a:gd name="connsiteX19" fmla="*/ 301214 w 4001845"/>
                    <a:gd name="connsiteY19" fmla="*/ 3119718 h 4109421"/>
                    <a:gd name="connsiteX20" fmla="*/ 311972 w 4001845"/>
                    <a:gd name="connsiteY20" fmla="*/ 3173506 h 4109421"/>
                    <a:gd name="connsiteX21" fmla="*/ 322729 w 4001845"/>
                    <a:gd name="connsiteY21" fmla="*/ 3216536 h 4109421"/>
                    <a:gd name="connsiteX22" fmla="*/ 333487 w 4001845"/>
                    <a:gd name="connsiteY22" fmla="*/ 3334871 h 4109421"/>
                    <a:gd name="connsiteX23" fmla="*/ 355002 w 4001845"/>
                    <a:gd name="connsiteY23" fmla="*/ 3442447 h 4109421"/>
                    <a:gd name="connsiteX24" fmla="*/ 365760 w 4001845"/>
                    <a:gd name="connsiteY24" fmla="*/ 3646842 h 4109421"/>
                    <a:gd name="connsiteX25" fmla="*/ 376518 w 4001845"/>
                    <a:gd name="connsiteY25" fmla="*/ 3689873 h 4109421"/>
                    <a:gd name="connsiteX26" fmla="*/ 430306 w 4001845"/>
                    <a:gd name="connsiteY26" fmla="*/ 3786692 h 4109421"/>
                    <a:gd name="connsiteX27" fmla="*/ 505609 w 4001845"/>
                    <a:gd name="connsiteY27" fmla="*/ 3861995 h 4109421"/>
                    <a:gd name="connsiteX28" fmla="*/ 548640 w 4001845"/>
                    <a:gd name="connsiteY28" fmla="*/ 3872753 h 4109421"/>
                    <a:gd name="connsiteX29" fmla="*/ 591671 w 4001845"/>
                    <a:gd name="connsiteY29" fmla="*/ 3894268 h 4109421"/>
                    <a:gd name="connsiteX30" fmla="*/ 688489 w 4001845"/>
                    <a:gd name="connsiteY30" fmla="*/ 3905026 h 4109421"/>
                    <a:gd name="connsiteX31" fmla="*/ 753035 w 4001845"/>
                    <a:gd name="connsiteY31" fmla="*/ 3915784 h 4109421"/>
                    <a:gd name="connsiteX32" fmla="*/ 1635162 w 4001845"/>
                    <a:gd name="connsiteY32" fmla="*/ 3915784 h 4109421"/>
                    <a:gd name="connsiteX33" fmla="*/ 1742739 w 4001845"/>
                    <a:gd name="connsiteY33" fmla="*/ 3937299 h 4109421"/>
                    <a:gd name="connsiteX34" fmla="*/ 1861073 w 4001845"/>
                    <a:gd name="connsiteY34" fmla="*/ 3958814 h 4109421"/>
                    <a:gd name="connsiteX35" fmla="*/ 1914861 w 4001845"/>
                    <a:gd name="connsiteY35" fmla="*/ 3980329 h 4109421"/>
                    <a:gd name="connsiteX36" fmla="*/ 2097741 w 4001845"/>
                    <a:gd name="connsiteY36" fmla="*/ 4023360 h 4109421"/>
                    <a:gd name="connsiteX37" fmla="*/ 2388198 w 4001845"/>
                    <a:gd name="connsiteY37" fmla="*/ 4077148 h 4109421"/>
                    <a:gd name="connsiteX38" fmla="*/ 3108960 w 4001845"/>
                    <a:gd name="connsiteY38" fmla="*/ 4109421 h 4109421"/>
                    <a:gd name="connsiteX39" fmla="*/ 3593054 w 4001845"/>
                    <a:gd name="connsiteY39" fmla="*/ 4098664 h 4109421"/>
                    <a:gd name="connsiteX40" fmla="*/ 3700631 w 4001845"/>
                    <a:gd name="connsiteY40" fmla="*/ 4044875 h 4109421"/>
                    <a:gd name="connsiteX41" fmla="*/ 3775934 w 4001845"/>
                    <a:gd name="connsiteY41" fmla="*/ 3969572 h 4109421"/>
                    <a:gd name="connsiteX42" fmla="*/ 3797449 w 4001845"/>
                    <a:gd name="connsiteY42" fmla="*/ 3915784 h 4109421"/>
                    <a:gd name="connsiteX43" fmla="*/ 3840480 w 4001845"/>
                    <a:gd name="connsiteY43" fmla="*/ 3851238 h 4109421"/>
                    <a:gd name="connsiteX44" fmla="*/ 3851238 w 4001845"/>
                    <a:gd name="connsiteY44" fmla="*/ 3808207 h 4109421"/>
                    <a:gd name="connsiteX45" fmla="*/ 3872753 w 4001845"/>
                    <a:gd name="connsiteY45" fmla="*/ 3743661 h 4109421"/>
                    <a:gd name="connsiteX46" fmla="*/ 3883511 w 4001845"/>
                    <a:gd name="connsiteY46" fmla="*/ 3689873 h 4109421"/>
                    <a:gd name="connsiteX47" fmla="*/ 3926541 w 4001845"/>
                    <a:gd name="connsiteY47" fmla="*/ 3539266 h 4109421"/>
                    <a:gd name="connsiteX48" fmla="*/ 3948056 w 4001845"/>
                    <a:gd name="connsiteY48" fmla="*/ 3324113 h 4109421"/>
                    <a:gd name="connsiteX49" fmla="*/ 3969572 w 4001845"/>
                    <a:gd name="connsiteY49" fmla="*/ 3055172 h 4109421"/>
                    <a:gd name="connsiteX50" fmla="*/ 3980329 w 4001845"/>
                    <a:gd name="connsiteY50" fmla="*/ 2312894 h 4109421"/>
                    <a:gd name="connsiteX51" fmla="*/ 4001845 w 4001845"/>
                    <a:gd name="connsiteY51" fmla="*/ 462579 h 4109421"/>
                    <a:gd name="connsiteX52" fmla="*/ 3948056 w 4001845"/>
                    <a:gd name="connsiteY52" fmla="*/ 139849 h 4109421"/>
                    <a:gd name="connsiteX53" fmla="*/ 3937299 w 4001845"/>
                    <a:gd name="connsiteY53" fmla="*/ 107576 h 4109421"/>
                    <a:gd name="connsiteX54" fmla="*/ 3894268 w 4001845"/>
                    <a:gd name="connsiteY54" fmla="*/ 53788 h 4109421"/>
                    <a:gd name="connsiteX55" fmla="*/ 3775934 w 4001845"/>
                    <a:gd name="connsiteY55" fmla="*/ 21515 h 4109421"/>
                    <a:gd name="connsiteX56" fmla="*/ 3550024 w 4001845"/>
                    <a:gd name="connsiteY56" fmla="*/ 0 h 4109421"/>
                    <a:gd name="connsiteX57" fmla="*/ 3065929 w 4001845"/>
                    <a:gd name="connsiteY57" fmla="*/ 10758 h 4109421"/>
                    <a:gd name="connsiteX58" fmla="*/ 2872292 w 4001845"/>
                    <a:gd name="connsiteY58" fmla="*/ 32273 h 4109421"/>
                    <a:gd name="connsiteX59" fmla="*/ 2506532 w 4001845"/>
                    <a:gd name="connsiteY59" fmla="*/ 86061 h 4109421"/>
                    <a:gd name="connsiteX60" fmla="*/ 2355925 w 4001845"/>
                    <a:gd name="connsiteY60" fmla="*/ 107576 h 4109421"/>
                    <a:gd name="connsiteX61" fmla="*/ 2108499 w 4001845"/>
                    <a:gd name="connsiteY61" fmla="*/ 139849 h 4109421"/>
                    <a:gd name="connsiteX62" fmla="*/ 2022438 w 4001845"/>
                    <a:gd name="connsiteY62" fmla="*/ 161365 h 4109421"/>
                    <a:gd name="connsiteX63" fmla="*/ 1775012 w 4001845"/>
                    <a:gd name="connsiteY63" fmla="*/ 215153 h 4109421"/>
                    <a:gd name="connsiteX64" fmla="*/ 1613647 w 4001845"/>
                    <a:gd name="connsiteY64" fmla="*/ 268941 h 4109421"/>
                    <a:gd name="connsiteX65" fmla="*/ 1527586 w 4001845"/>
                    <a:gd name="connsiteY65" fmla="*/ 279699 h 4109421"/>
                    <a:gd name="connsiteX66" fmla="*/ 1430767 w 4001845"/>
                    <a:gd name="connsiteY66" fmla="*/ 301214 h 4109421"/>
                    <a:gd name="connsiteX67" fmla="*/ 1301675 w 4001845"/>
                    <a:gd name="connsiteY67" fmla="*/ 322729 h 4109421"/>
                    <a:gd name="connsiteX68" fmla="*/ 1258645 w 4001845"/>
                    <a:gd name="connsiteY68" fmla="*/ 333487 h 4109421"/>
                    <a:gd name="connsiteX69" fmla="*/ 1161826 w 4001845"/>
                    <a:gd name="connsiteY69" fmla="*/ 344245 h 4109421"/>
                    <a:gd name="connsiteX70" fmla="*/ 1118795 w 4001845"/>
                    <a:gd name="connsiteY70" fmla="*/ 355002 h 4109421"/>
                    <a:gd name="connsiteX71" fmla="*/ 935915 w 4001845"/>
                    <a:gd name="connsiteY71" fmla="*/ 387275 h 4109421"/>
                    <a:gd name="connsiteX72" fmla="*/ 892885 w 4001845"/>
                    <a:gd name="connsiteY72" fmla="*/ 398033 h 4109421"/>
                    <a:gd name="connsiteX73" fmla="*/ 785308 w 4001845"/>
                    <a:gd name="connsiteY73" fmla="*/ 408791 h 4109421"/>
                    <a:gd name="connsiteX74" fmla="*/ 720762 w 4001845"/>
                    <a:gd name="connsiteY74" fmla="*/ 419548 h 4109421"/>
                    <a:gd name="connsiteX75" fmla="*/ 634701 w 4001845"/>
                    <a:gd name="connsiteY75" fmla="*/ 430306 h 4109421"/>
                    <a:gd name="connsiteX76" fmla="*/ 580913 w 4001845"/>
                    <a:gd name="connsiteY76" fmla="*/ 451821 h 4109421"/>
                    <a:gd name="connsiteX77" fmla="*/ 537882 w 4001845"/>
                    <a:gd name="connsiteY77" fmla="*/ 462579 h 4109421"/>
                    <a:gd name="connsiteX78" fmla="*/ 505609 w 4001845"/>
                    <a:gd name="connsiteY78" fmla="*/ 484094 h 4109421"/>
                    <a:gd name="connsiteX79" fmla="*/ 473336 w 4001845"/>
                    <a:gd name="connsiteY79" fmla="*/ 494852 h 4109421"/>
                    <a:gd name="connsiteX80" fmla="*/ 408791 w 4001845"/>
                    <a:gd name="connsiteY80" fmla="*/ 537882 h 4109421"/>
                    <a:gd name="connsiteX81" fmla="*/ 355002 w 4001845"/>
                    <a:gd name="connsiteY81" fmla="*/ 548640 h 4109421"/>
                    <a:gd name="connsiteX82" fmla="*/ 311972 w 4001845"/>
                    <a:gd name="connsiteY82" fmla="*/ 570155 h 4109421"/>
                    <a:gd name="connsiteX83" fmla="*/ 268941 w 4001845"/>
                    <a:gd name="connsiteY83" fmla="*/ 602428 h 4109421"/>
                    <a:gd name="connsiteX84" fmla="*/ 129092 w 4001845"/>
                    <a:gd name="connsiteY84" fmla="*/ 656216 h 4109421"/>
                    <a:gd name="connsiteX85" fmla="*/ 107576 w 4001845"/>
                    <a:gd name="connsiteY85" fmla="*/ 677732 h 4109421"/>
                    <a:gd name="connsiteX86" fmla="*/ 75304 w 4001845"/>
                    <a:gd name="connsiteY86" fmla="*/ 699247 h 4109421"/>
                    <a:gd name="connsiteX87" fmla="*/ 107576 w 4001845"/>
                    <a:gd name="connsiteY87" fmla="*/ 720762 h 4109421"/>
                    <a:gd name="connsiteX88" fmla="*/ 193638 w 4001845"/>
                    <a:gd name="connsiteY88" fmla="*/ 742278 h 4109421"/>
                    <a:gd name="connsiteX89" fmla="*/ 215153 w 4001845"/>
                    <a:gd name="connsiteY89" fmla="*/ 742278 h 4109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001845" h="4109421">
                      <a:moveTo>
                        <a:pt x="215153" y="742278"/>
                      </a:moveTo>
                      <a:cubicBezTo>
                        <a:pt x="209774" y="753036"/>
                        <a:pt x="176900" y="783521"/>
                        <a:pt x="161365" y="806824"/>
                      </a:cubicBezTo>
                      <a:cubicBezTo>
                        <a:pt x="155075" y="816259"/>
                        <a:pt x="154589" y="828479"/>
                        <a:pt x="150607" y="839096"/>
                      </a:cubicBezTo>
                      <a:cubicBezTo>
                        <a:pt x="127767" y="900002"/>
                        <a:pt x="128250" y="894569"/>
                        <a:pt x="96819" y="957431"/>
                      </a:cubicBezTo>
                      <a:cubicBezTo>
                        <a:pt x="75193" y="1065556"/>
                        <a:pt x="102329" y="954411"/>
                        <a:pt x="53788" y="1075765"/>
                      </a:cubicBezTo>
                      <a:cubicBezTo>
                        <a:pt x="40005" y="1110223"/>
                        <a:pt x="44189" y="1136837"/>
                        <a:pt x="32273" y="1172584"/>
                      </a:cubicBezTo>
                      <a:cubicBezTo>
                        <a:pt x="-23984" y="1341355"/>
                        <a:pt x="40582" y="1096319"/>
                        <a:pt x="0" y="1258645"/>
                      </a:cubicBezTo>
                      <a:cubicBezTo>
                        <a:pt x="3586" y="1624405"/>
                        <a:pt x="311" y="1990297"/>
                        <a:pt x="10758" y="2355925"/>
                      </a:cubicBezTo>
                      <a:cubicBezTo>
                        <a:pt x="11127" y="2368849"/>
                        <a:pt x="26491" y="2376634"/>
                        <a:pt x="32273" y="2388198"/>
                      </a:cubicBezTo>
                      <a:cubicBezTo>
                        <a:pt x="37344" y="2398340"/>
                        <a:pt x="38339" y="2410148"/>
                        <a:pt x="43031" y="2420471"/>
                      </a:cubicBezTo>
                      <a:cubicBezTo>
                        <a:pt x="56303" y="2449669"/>
                        <a:pt x="75919" y="2476105"/>
                        <a:pt x="86061" y="2506532"/>
                      </a:cubicBezTo>
                      <a:cubicBezTo>
                        <a:pt x="96819" y="2538805"/>
                        <a:pt x="111662" y="2569993"/>
                        <a:pt x="118334" y="2603351"/>
                      </a:cubicBezTo>
                      <a:cubicBezTo>
                        <a:pt x="132237" y="2672864"/>
                        <a:pt x="120915" y="2640785"/>
                        <a:pt x="150607" y="2700169"/>
                      </a:cubicBezTo>
                      <a:cubicBezTo>
                        <a:pt x="156380" y="2729035"/>
                        <a:pt x="167282" y="2795108"/>
                        <a:pt x="182880" y="2818504"/>
                      </a:cubicBezTo>
                      <a:cubicBezTo>
                        <a:pt x="210021" y="2859215"/>
                        <a:pt x="195253" y="2841634"/>
                        <a:pt x="225911" y="2872292"/>
                      </a:cubicBezTo>
                      <a:cubicBezTo>
                        <a:pt x="229497" y="2883050"/>
                        <a:pt x="233553" y="2893662"/>
                        <a:pt x="236668" y="2904565"/>
                      </a:cubicBezTo>
                      <a:cubicBezTo>
                        <a:pt x="240730" y="2918781"/>
                        <a:pt x="242235" y="2933752"/>
                        <a:pt x="247426" y="2947595"/>
                      </a:cubicBezTo>
                      <a:cubicBezTo>
                        <a:pt x="253057" y="2962611"/>
                        <a:pt x="263310" y="2975610"/>
                        <a:pt x="268941" y="2990626"/>
                      </a:cubicBezTo>
                      <a:cubicBezTo>
                        <a:pt x="277228" y="3012724"/>
                        <a:pt x="285341" y="3066984"/>
                        <a:pt x="290456" y="3087445"/>
                      </a:cubicBezTo>
                      <a:cubicBezTo>
                        <a:pt x="293206" y="3098446"/>
                        <a:pt x="298464" y="3108717"/>
                        <a:pt x="301214" y="3119718"/>
                      </a:cubicBezTo>
                      <a:cubicBezTo>
                        <a:pt x="305649" y="3137456"/>
                        <a:pt x="308006" y="3155657"/>
                        <a:pt x="311972" y="3173506"/>
                      </a:cubicBezTo>
                      <a:cubicBezTo>
                        <a:pt x="315179" y="3187939"/>
                        <a:pt x="319143" y="3202193"/>
                        <a:pt x="322729" y="3216536"/>
                      </a:cubicBezTo>
                      <a:cubicBezTo>
                        <a:pt x="326315" y="3255981"/>
                        <a:pt x="327886" y="3295661"/>
                        <a:pt x="333487" y="3334871"/>
                      </a:cubicBezTo>
                      <a:cubicBezTo>
                        <a:pt x="338659" y="3371072"/>
                        <a:pt x="355002" y="3442447"/>
                        <a:pt x="355002" y="3442447"/>
                      </a:cubicBezTo>
                      <a:cubicBezTo>
                        <a:pt x="358588" y="3510579"/>
                        <a:pt x="359849" y="3578873"/>
                        <a:pt x="365760" y="3646842"/>
                      </a:cubicBezTo>
                      <a:cubicBezTo>
                        <a:pt x="367041" y="3661572"/>
                        <a:pt x="372456" y="3675657"/>
                        <a:pt x="376518" y="3689873"/>
                      </a:cubicBezTo>
                      <a:cubicBezTo>
                        <a:pt x="389420" y="3735030"/>
                        <a:pt x="394740" y="3739271"/>
                        <a:pt x="430306" y="3786692"/>
                      </a:cubicBezTo>
                      <a:cubicBezTo>
                        <a:pt x="456124" y="3821115"/>
                        <a:pt x="465449" y="3841915"/>
                        <a:pt x="505609" y="3861995"/>
                      </a:cubicBezTo>
                      <a:cubicBezTo>
                        <a:pt x="518833" y="3868607"/>
                        <a:pt x="534796" y="3867562"/>
                        <a:pt x="548640" y="3872753"/>
                      </a:cubicBezTo>
                      <a:cubicBezTo>
                        <a:pt x="563656" y="3878384"/>
                        <a:pt x="576045" y="3890662"/>
                        <a:pt x="591671" y="3894268"/>
                      </a:cubicBezTo>
                      <a:cubicBezTo>
                        <a:pt x="623311" y="3901570"/>
                        <a:pt x="656303" y="3900734"/>
                        <a:pt x="688489" y="3905026"/>
                      </a:cubicBezTo>
                      <a:cubicBezTo>
                        <a:pt x="710110" y="3907909"/>
                        <a:pt x="731520" y="3912198"/>
                        <a:pt x="753035" y="3915784"/>
                      </a:cubicBezTo>
                      <a:cubicBezTo>
                        <a:pt x="1170714" y="3907082"/>
                        <a:pt x="1253633" y="3896708"/>
                        <a:pt x="1635162" y="3915784"/>
                      </a:cubicBezTo>
                      <a:cubicBezTo>
                        <a:pt x="1693252" y="3918688"/>
                        <a:pt x="1692809" y="3928221"/>
                        <a:pt x="1742739" y="3937299"/>
                      </a:cubicBezTo>
                      <a:cubicBezTo>
                        <a:pt x="1792024" y="3946260"/>
                        <a:pt x="1817149" y="3944173"/>
                        <a:pt x="1861073" y="3958814"/>
                      </a:cubicBezTo>
                      <a:cubicBezTo>
                        <a:pt x="1879393" y="3964921"/>
                        <a:pt x="1896404" y="3974650"/>
                        <a:pt x="1914861" y="3980329"/>
                      </a:cubicBezTo>
                      <a:cubicBezTo>
                        <a:pt x="1945251" y="3989680"/>
                        <a:pt x="2070157" y="4017997"/>
                        <a:pt x="2097741" y="4023360"/>
                      </a:cubicBezTo>
                      <a:cubicBezTo>
                        <a:pt x="2194396" y="4042154"/>
                        <a:pt x="2290046" y="4069296"/>
                        <a:pt x="2388198" y="4077148"/>
                      </a:cubicBezTo>
                      <a:cubicBezTo>
                        <a:pt x="2807309" y="4110678"/>
                        <a:pt x="2567231" y="4096523"/>
                        <a:pt x="3108960" y="4109421"/>
                      </a:cubicBezTo>
                      <a:lnTo>
                        <a:pt x="3593054" y="4098664"/>
                      </a:lnTo>
                      <a:cubicBezTo>
                        <a:pt x="3632909" y="4094316"/>
                        <a:pt x="3672282" y="4073224"/>
                        <a:pt x="3700631" y="4044875"/>
                      </a:cubicBezTo>
                      <a:lnTo>
                        <a:pt x="3775934" y="3969572"/>
                      </a:lnTo>
                      <a:cubicBezTo>
                        <a:pt x="3783106" y="3951643"/>
                        <a:pt x="3787868" y="3932550"/>
                        <a:pt x="3797449" y="3915784"/>
                      </a:cubicBezTo>
                      <a:cubicBezTo>
                        <a:pt x="3845203" y="3832215"/>
                        <a:pt x="3790873" y="3983522"/>
                        <a:pt x="3840480" y="3851238"/>
                      </a:cubicBezTo>
                      <a:cubicBezTo>
                        <a:pt x="3845671" y="3837394"/>
                        <a:pt x="3846990" y="3822369"/>
                        <a:pt x="3851238" y="3808207"/>
                      </a:cubicBezTo>
                      <a:cubicBezTo>
                        <a:pt x="3857755" y="3786484"/>
                        <a:pt x="3866786" y="3765541"/>
                        <a:pt x="3872753" y="3743661"/>
                      </a:cubicBezTo>
                      <a:cubicBezTo>
                        <a:pt x="3877564" y="3726021"/>
                        <a:pt x="3878858" y="3707555"/>
                        <a:pt x="3883511" y="3689873"/>
                      </a:cubicBezTo>
                      <a:cubicBezTo>
                        <a:pt x="3896798" y="3639381"/>
                        <a:pt x="3914448" y="3590057"/>
                        <a:pt x="3926541" y="3539266"/>
                      </a:cubicBezTo>
                      <a:cubicBezTo>
                        <a:pt x="3938039" y="3490975"/>
                        <a:pt x="3946182" y="3354092"/>
                        <a:pt x="3948056" y="3324113"/>
                      </a:cubicBezTo>
                      <a:cubicBezTo>
                        <a:pt x="3963531" y="3076515"/>
                        <a:pt x="3946456" y="3193864"/>
                        <a:pt x="3969572" y="3055172"/>
                      </a:cubicBezTo>
                      <a:cubicBezTo>
                        <a:pt x="3973158" y="2807746"/>
                        <a:pt x="3978149" y="2560336"/>
                        <a:pt x="3980329" y="2312894"/>
                      </a:cubicBezTo>
                      <a:cubicBezTo>
                        <a:pt x="3996359" y="493517"/>
                        <a:pt x="3950278" y="1184486"/>
                        <a:pt x="4001845" y="462579"/>
                      </a:cubicBezTo>
                      <a:cubicBezTo>
                        <a:pt x="3985345" y="132592"/>
                        <a:pt x="4019807" y="355114"/>
                        <a:pt x="3948056" y="139849"/>
                      </a:cubicBezTo>
                      <a:cubicBezTo>
                        <a:pt x="3944470" y="129091"/>
                        <a:pt x="3942370" y="117718"/>
                        <a:pt x="3937299" y="107576"/>
                      </a:cubicBezTo>
                      <a:cubicBezTo>
                        <a:pt x="3927981" y="88939"/>
                        <a:pt x="3910944" y="67129"/>
                        <a:pt x="3894268" y="53788"/>
                      </a:cubicBezTo>
                      <a:cubicBezTo>
                        <a:pt x="3850092" y="18447"/>
                        <a:pt x="3847653" y="28934"/>
                        <a:pt x="3775934" y="21515"/>
                      </a:cubicBezTo>
                      <a:lnTo>
                        <a:pt x="3550024" y="0"/>
                      </a:lnTo>
                      <a:cubicBezTo>
                        <a:pt x="3388659" y="3586"/>
                        <a:pt x="3227151" y="3081"/>
                        <a:pt x="3065929" y="10758"/>
                      </a:cubicBezTo>
                      <a:cubicBezTo>
                        <a:pt x="3001060" y="13847"/>
                        <a:pt x="2936654" y="23609"/>
                        <a:pt x="2872292" y="32273"/>
                      </a:cubicBezTo>
                      <a:cubicBezTo>
                        <a:pt x="2750162" y="48713"/>
                        <a:pt x="2628473" y="68278"/>
                        <a:pt x="2506532" y="86061"/>
                      </a:cubicBezTo>
                      <a:lnTo>
                        <a:pt x="2355925" y="107576"/>
                      </a:lnTo>
                      <a:cubicBezTo>
                        <a:pt x="2159682" y="136649"/>
                        <a:pt x="2278879" y="122812"/>
                        <a:pt x="2108499" y="139849"/>
                      </a:cubicBezTo>
                      <a:cubicBezTo>
                        <a:pt x="2079812" y="147021"/>
                        <a:pt x="2051282" y="154852"/>
                        <a:pt x="2022438" y="161365"/>
                      </a:cubicBezTo>
                      <a:cubicBezTo>
                        <a:pt x="1940109" y="179955"/>
                        <a:pt x="1854040" y="185517"/>
                        <a:pt x="1775012" y="215153"/>
                      </a:cubicBezTo>
                      <a:cubicBezTo>
                        <a:pt x="1724723" y="234011"/>
                        <a:pt x="1667101" y="258250"/>
                        <a:pt x="1613647" y="268941"/>
                      </a:cubicBezTo>
                      <a:cubicBezTo>
                        <a:pt x="1585298" y="274611"/>
                        <a:pt x="1556056" y="274675"/>
                        <a:pt x="1527586" y="279699"/>
                      </a:cubicBezTo>
                      <a:cubicBezTo>
                        <a:pt x="1495029" y="285444"/>
                        <a:pt x="1463243" y="295028"/>
                        <a:pt x="1430767" y="301214"/>
                      </a:cubicBezTo>
                      <a:cubicBezTo>
                        <a:pt x="1387913" y="309376"/>
                        <a:pt x="1343997" y="312148"/>
                        <a:pt x="1301675" y="322729"/>
                      </a:cubicBezTo>
                      <a:cubicBezTo>
                        <a:pt x="1287332" y="326315"/>
                        <a:pt x="1273258" y="331239"/>
                        <a:pt x="1258645" y="333487"/>
                      </a:cubicBezTo>
                      <a:cubicBezTo>
                        <a:pt x="1226551" y="338425"/>
                        <a:pt x="1194099" y="340659"/>
                        <a:pt x="1161826" y="344245"/>
                      </a:cubicBezTo>
                      <a:cubicBezTo>
                        <a:pt x="1147482" y="347831"/>
                        <a:pt x="1133319" y="352236"/>
                        <a:pt x="1118795" y="355002"/>
                      </a:cubicBezTo>
                      <a:cubicBezTo>
                        <a:pt x="1057986" y="366584"/>
                        <a:pt x="995969" y="372261"/>
                        <a:pt x="935915" y="387275"/>
                      </a:cubicBezTo>
                      <a:cubicBezTo>
                        <a:pt x="921572" y="390861"/>
                        <a:pt x="907521" y="395942"/>
                        <a:pt x="892885" y="398033"/>
                      </a:cubicBezTo>
                      <a:cubicBezTo>
                        <a:pt x="857209" y="403130"/>
                        <a:pt x="821068" y="404321"/>
                        <a:pt x="785308" y="408791"/>
                      </a:cubicBezTo>
                      <a:cubicBezTo>
                        <a:pt x="763664" y="411496"/>
                        <a:pt x="742355" y="416463"/>
                        <a:pt x="720762" y="419548"/>
                      </a:cubicBezTo>
                      <a:cubicBezTo>
                        <a:pt x="692142" y="423636"/>
                        <a:pt x="663388" y="426720"/>
                        <a:pt x="634701" y="430306"/>
                      </a:cubicBezTo>
                      <a:cubicBezTo>
                        <a:pt x="616772" y="437478"/>
                        <a:pt x="599233" y="445714"/>
                        <a:pt x="580913" y="451821"/>
                      </a:cubicBezTo>
                      <a:cubicBezTo>
                        <a:pt x="566887" y="456496"/>
                        <a:pt x="551472" y="456755"/>
                        <a:pt x="537882" y="462579"/>
                      </a:cubicBezTo>
                      <a:cubicBezTo>
                        <a:pt x="525998" y="467672"/>
                        <a:pt x="517173" y="478312"/>
                        <a:pt x="505609" y="484094"/>
                      </a:cubicBezTo>
                      <a:cubicBezTo>
                        <a:pt x="495467" y="489165"/>
                        <a:pt x="483249" y="489345"/>
                        <a:pt x="473336" y="494852"/>
                      </a:cubicBezTo>
                      <a:cubicBezTo>
                        <a:pt x="450732" y="507410"/>
                        <a:pt x="434147" y="532811"/>
                        <a:pt x="408791" y="537882"/>
                      </a:cubicBezTo>
                      <a:lnTo>
                        <a:pt x="355002" y="548640"/>
                      </a:lnTo>
                      <a:cubicBezTo>
                        <a:pt x="340659" y="555812"/>
                        <a:pt x="325571" y="561656"/>
                        <a:pt x="311972" y="570155"/>
                      </a:cubicBezTo>
                      <a:cubicBezTo>
                        <a:pt x="296768" y="579658"/>
                        <a:pt x="284978" y="594410"/>
                        <a:pt x="268941" y="602428"/>
                      </a:cubicBezTo>
                      <a:cubicBezTo>
                        <a:pt x="221687" y="626055"/>
                        <a:pt x="177202" y="640180"/>
                        <a:pt x="129092" y="656216"/>
                      </a:cubicBezTo>
                      <a:cubicBezTo>
                        <a:pt x="121920" y="663388"/>
                        <a:pt x="115496" y="671396"/>
                        <a:pt x="107576" y="677732"/>
                      </a:cubicBezTo>
                      <a:cubicBezTo>
                        <a:pt x="97480" y="685809"/>
                        <a:pt x="75304" y="686318"/>
                        <a:pt x="75304" y="699247"/>
                      </a:cubicBezTo>
                      <a:cubicBezTo>
                        <a:pt x="75304" y="712176"/>
                        <a:pt x="95470" y="716222"/>
                        <a:pt x="107576" y="720762"/>
                      </a:cubicBezTo>
                      <a:cubicBezTo>
                        <a:pt x="156682" y="739177"/>
                        <a:pt x="153819" y="722368"/>
                        <a:pt x="193638" y="742278"/>
                      </a:cubicBezTo>
                      <a:cubicBezTo>
                        <a:pt x="244624" y="767771"/>
                        <a:pt x="220532" y="731520"/>
                        <a:pt x="215153" y="742278"/>
                      </a:cubicBez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backgroundMark x1="14588" y1="12651" x2="12000" y2="2711"/>
                              <a14:backgroundMark x1="18118" y1="74699" x2="18118" y2="74699"/>
                              <a14:backgroundMark x1="28000" y1="28012" x2="65412" y2="74699"/>
                              <a14:backgroundMark x1="27294" y1="27108" x2="68471" y2="21084"/>
                            </a14:backgroundRemoval>
                          </a14:imgEffect>
                        </a14:imgLayer>
                      </a14:imgProps>
                    </a:ext>
                    <a:ext uri="{28A0092B-C50C-407E-A947-70E740481C1C}">
                      <a14:useLocalDpi xmlns:a14="http://schemas.microsoft.com/office/drawing/2010/main" val="0"/>
                    </a:ext>
                  </a:extLst>
                </a:blip>
                <a:stretch>
                  <a:fillRect/>
                </a:stretch>
              </p:blipFill>
              <p:spPr>
                <a:xfrm>
                  <a:off x="2027984" y="567690"/>
                  <a:ext cx="7019197" cy="5483232"/>
                </a:xfrm>
                <a:prstGeom prst="rect">
                  <a:avLst/>
                </a:prstGeom>
              </p:spPr>
            </p:pic>
          </p:grpSp>
          <p:sp>
            <p:nvSpPr>
              <p:cNvPr id="9" name="TextBox 8"/>
              <p:cNvSpPr txBox="1"/>
              <p:nvPr/>
            </p:nvSpPr>
            <p:spPr>
              <a:xfrm rot="21411707">
                <a:off x="3624588" y="872829"/>
                <a:ext cx="2808834" cy="461665"/>
              </a:xfrm>
              <a:prstGeom prst="rect">
                <a:avLst/>
              </a:prstGeom>
              <a:noFill/>
              <a:scene3d>
                <a:camera prst="orthographicFront"/>
                <a:lightRig rig="threePt" dir="t"/>
              </a:scene3d>
              <a:sp3d>
                <a:bevelT/>
              </a:sp3d>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latin typeface="Corbel" panose="020B0503020204020204" pitchFamily="34" charset="0"/>
                  </a:rPr>
                  <a:t>The Big Picture</a:t>
                </a:r>
                <a:endParaRPr lang="en-US" sz="2400" b="1" dirty="0">
                  <a:latin typeface="Corbel" panose="020B0503020204020204" pitchFamily="34" charset="0"/>
                </a:endParaRPr>
              </a:p>
            </p:txBody>
          </p:sp>
        </p:grpSp>
        <p:sp>
          <p:nvSpPr>
            <p:cNvPr id="7" name="TextBox 6"/>
            <p:cNvSpPr txBox="1"/>
            <p:nvPr/>
          </p:nvSpPr>
          <p:spPr>
            <a:xfrm rot="21421055">
              <a:off x="1478566" y="1148581"/>
              <a:ext cx="2667000" cy="184665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900" dirty="0" smtClean="0">
                  <a:solidFill>
                    <a:schemeClr val="bg1"/>
                  </a:solidFill>
                  <a:latin typeface="Earth's Mightiest" panose="020B0604020202020204"/>
                </a:rPr>
                <a:t>The political democratization occurring in the US in the early 1800s ultimately affected religion as Americans were challenged as individual Christians to support the fundamental reform of society. </a:t>
              </a:r>
              <a:endParaRPr lang="en-US" sz="1900" dirty="0">
                <a:solidFill>
                  <a:schemeClr val="bg1"/>
                </a:solidFill>
                <a:latin typeface="Earth's Mightiest" panose="020B0604020202020204"/>
              </a:endParaRPr>
            </a:p>
          </p:txBody>
        </p:sp>
      </p:grpSp>
    </p:spTree>
    <p:extLst>
      <p:ext uri="{BB962C8B-B14F-4D97-AF65-F5344CB8AC3E}">
        <p14:creationId xmlns:p14="http://schemas.microsoft.com/office/powerpoint/2010/main" val="3483369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Navenby school class"/>
          <p:cNvPicPr>
            <a:picLocks noChangeAspect="1" noChangeArrowheads="1"/>
          </p:cNvPicPr>
          <p:nvPr/>
        </p:nvPicPr>
        <p:blipFill>
          <a:blip r:embed="rId2">
            <a:extLst>
              <a:ext uri="{28A0092B-C50C-407E-A947-70E740481C1C}">
                <a14:useLocalDpi xmlns:a14="http://schemas.microsoft.com/office/drawing/2010/main" val="0"/>
              </a:ext>
            </a:extLst>
          </a:blip>
          <a:srcRect l="7831" t="3699" r="3613" b="3815"/>
          <a:stretch>
            <a:fillRect/>
          </a:stretch>
        </p:blipFill>
        <p:spPr bwMode="auto">
          <a:xfrm>
            <a:off x="0" y="0"/>
            <a:ext cx="9144000" cy="622080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
          <p:cNvSpPr txBox="1">
            <a:spLocks noChangeArrowheads="1"/>
          </p:cNvSpPr>
          <p:nvPr/>
        </p:nvSpPr>
        <p:spPr bwMode="auto">
          <a:xfrm>
            <a:off x="622813" y="5486400"/>
            <a:ext cx="7835387" cy="1200329"/>
          </a:xfrm>
          <a:prstGeom prst="rect">
            <a:avLst/>
          </a:prstGeom>
          <a:solidFill>
            <a:schemeClr val="tx1"/>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7200" dirty="0" smtClean="0">
                <a:solidFill>
                  <a:schemeClr val="bg1"/>
                </a:solidFill>
                <a:latin typeface="Earth's Mightiest"/>
              </a:rPr>
              <a:t>Education </a:t>
            </a:r>
            <a:r>
              <a:rPr lang="en-US" sz="6000" dirty="0" smtClean="0">
                <a:solidFill>
                  <a:schemeClr val="bg1"/>
                </a:solidFill>
                <a:latin typeface="Earth's Mightiest"/>
              </a:rPr>
              <a:t>for </a:t>
            </a:r>
            <a:r>
              <a:rPr lang="en-US" sz="6000" dirty="0">
                <a:solidFill>
                  <a:schemeClr val="bg1"/>
                </a:solidFill>
                <a:latin typeface="Earth's Mightiest"/>
              </a:rPr>
              <a:t>a</a:t>
            </a:r>
            <a:r>
              <a:rPr lang="en-US" sz="7200" dirty="0">
                <a:solidFill>
                  <a:schemeClr val="bg1"/>
                </a:solidFill>
                <a:latin typeface="Earth's Mightiest"/>
              </a:rPr>
              <a:t> Free People</a:t>
            </a:r>
          </a:p>
        </p:txBody>
      </p:sp>
      <p:grpSp>
        <p:nvGrpSpPr>
          <p:cNvPr id="7" name="Group 6"/>
          <p:cNvGrpSpPr/>
          <p:nvPr/>
        </p:nvGrpSpPr>
        <p:grpSpPr>
          <a:xfrm>
            <a:off x="3352800" y="2179315"/>
            <a:ext cx="6255404" cy="3326578"/>
            <a:chOff x="-228600" y="457200"/>
            <a:chExt cx="6255404" cy="3326578"/>
          </a:xfrm>
          <a:effectLst>
            <a:outerShdw blurRad="76200" dir="13500000" sy="23000" kx="1200000" algn="br" rotWithShape="0">
              <a:prstClr val="black">
                <a:alpha val="20000"/>
              </a:prstClr>
            </a:outerShdw>
          </a:effectLst>
        </p:grpSpPr>
        <p:grpSp>
          <p:nvGrpSpPr>
            <p:cNvPr id="8" name="Group 7"/>
            <p:cNvGrpSpPr/>
            <p:nvPr/>
          </p:nvGrpSpPr>
          <p:grpSpPr>
            <a:xfrm>
              <a:off x="-228600" y="457200"/>
              <a:ext cx="6255404" cy="3326578"/>
              <a:chOff x="2027985" y="567690"/>
              <a:chExt cx="6255404" cy="3326578"/>
            </a:xfrm>
          </p:grpSpPr>
          <p:grpSp>
            <p:nvGrpSpPr>
              <p:cNvPr id="10" name="Group 9"/>
              <p:cNvGrpSpPr/>
              <p:nvPr/>
            </p:nvGrpSpPr>
            <p:grpSpPr>
              <a:xfrm>
                <a:off x="2027985" y="567690"/>
                <a:ext cx="6255404" cy="3326578"/>
                <a:chOff x="2027984" y="567690"/>
                <a:chExt cx="7019197" cy="5483232"/>
              </a:xfrm>
            </p:grpSpPr>
            <p:sp>
              <p:nvSpPr>
                <p:cNvPr id="12" name="Freeform 11"/>
                <p:cNvSpPr/>
                <p:nvPr/>
              </p:nvSpPr>
              <p:spPr>
                <a:xfrm>
                  <a:off x="3291840" y="1097280"/>
                  <a:ext cx="4001845" cy="4109421"/>
                </a:xfrm>
                <a:custGeom>
                  <a:avLst/>
                  <a:gdLst>
                    <a:gd name="connsiteX0" fmla="*/ 215153 w 4001845"/>
                    <a:gd name="connsiteY0" fmla="*/ 742278 h 4109421"/>
                    <a:gd name="connsiteX1" fmla="*/ 161365 w 4001845"/>
                    <a:gd name="connsiteY1" fmla="*/ 806824 h 4109421"/>
                    <a:gd name="connsiteX2" fmla="*/ 150607 w 4001845"/>
                    <a:gd name="connsiteY2" fmla="*/ 839096 h 4109421"/>
                    <a:gd name="connsiteX3" fmla="*/ 96819 w 4001845"/>
                    <a:gd name="connsiteY3" fmla="*/ 957431 h 4109421"/>
                    <a:gd name="connsiteX4" fmla="*/ 53788 w 4001845"/>
                    <a:gd name="connsiteY4" fmla="*/ 1075765 h 4109421"/>
                    <a:gd name="connsiteX5" fmla="*/ 32273 w 4001845"/>
                    <a:gd name="connsiteY5" fmla="*/ 1172584 h 4109421"/>
                    <a:gd name="connsiteX6" fmla="*/ 0 w 4001845"/>
                    <a:gd name="connsiteY6" fmla="*/ 1258645 h 4109421"/>
                    <a:gd name="connsiteX7" fmla="*/ 10758 w 4001845"/>
                    <a:gd name="connsiteY7" fmla="*/ 2355925 h 4109421"/>
                    <a:gd name="connsiteX8" fmla="*/ 32273 w 4001845"/>
                    <a:gd name="connsiteY8" fmla="*/ 2388198 h 4109421"/>
                    <a:gd name="connsiteX9" fmla="*/ 43031 w 4001845"/>
                    <a:gd name="connsiteY9" fmla="*/ 2420471 h 4109421"/>
                    <a:gd name="connsiteX10" fmla="*/ 86061 w 4001845"/>
                    <a:gd name="connsiteY10" fmla="*/ 2506532 h 4109421"/>
                    <a:gd name="connsiteX11" fmla="*/ 118334 w 4001845"/>
                    <a:gd name="connsiteY11" fmla="*/ 2603351 h 4109421"/>
                    <a:gd name="connsiteX12" fmla="*/ 150607 w 4001845"/>
                    <a:gd name="connsiteY12" fmla="*/ 2700169 h 4109421"/>
                    <a:gd name="connsiteX13" fmla="*/ 182880 w 4001845"/>
                    <a:gd name="connsiteY13" fmla="*/ 2818504 h 4109421"/>
                    <a:gd name="connsiteX14" fmla="*/ 225911 w 4001845"/>
                    <a:gd name="connsiteY14" fmla="*/ 2872292 h 4109421"/>
                    <a:gd name="connsiteX15" fmla="*/ 236668 w 4001845"/>
                    <a:gd name="connsiteY15" fmla="*/ 2904565 h 4109421"/>
                    <a:gd name="connsiteX16" fmla="*/ 247426 w 4001845"/>
                    <a:gd name="connsiteY16" fmla="*/ 2947595 h 4109421"/>
                    <a:gd name="connsiteX17" fmla="*/ 268941 w 4001845"/>
                    <a:gd name="connsiteY17" fmla="*/ 2990626 h 4109421"/>
                    <a:gd name="connsiteX18" fmla="*/ 290456 w 4001845"/>
                    <a:gd name="connsiteY18" fmla="*/ 3087445 h 4109421"/>
                    <a:gd name="connsiteX19" fmla="*/ 301214 w 4001845"/>
                    <a:gd name="connsiteY19" fmla="*/ 3119718 h 4109421"/>
                    <a:gd name="connsiteX20" fmla="*/ 311972 w 4001845"/>
                    <a:gd name="connsiteY20" fmla="*/ 3173506 h 4109421"/>
                    <a:gd name="connsiteX21" fmla="*/ 322729 w 4001845"/>
                    <a:gd name="connsiteY21" fmla="*/ 3216536 h 4109421"/>
                    <a:gd name="connsiteX22" fmla="*/ 333487 w 4001845"/>
                    <a:gd name="connsiteY22" fmla="*/ 3334871 h 4109421"/>
                    <a:gd name="connsiteX23" fmla="*/ 355002 w 4001845"/>
                    <a:gd name="connsiteY23" fmla="*/ 3442447 h 4109421"/>
                    <a:gd name="connsiteX24" fmla="*/ 365760 w 4001845"/>
                    <a:gd name="connsiteY24" fmla="*/ 3646842 h 4109421"/>
                    <a:gd name="connsiteX25" fmla="*/ 376518 w 4001845"/>
                    <a:gd name="connsiteY25" fmla="*/ 3689873 h 4109421"/>
                    <a:gd name="connsiteX26" fmla="*/ 430306 w 4001845"/>
                    <a:gd name="connsiteY26" fmla="*/ 3786692 h 4109421"/>
                    <a:gd name="connsiteX27" fmla="*/ 505609 w 4001845"/>
                    <a:gd name="connsiteY27" fmla="*/ 3861995 h 4109421"/>
                    <a:gd name="connsiteX28" fmla="*/ 548640 w 4001845"/>
                    <a:gd name="connsiteY28" fmla="*/ 3872753 h 4109421"/>
                    <a:gd name="connsiteX29" fmla="*/ 591671 w 4001845"/>
                    <a:gd name="connsiteY29" fmla="*/ 3894268 h 4109421"/>
                    <a:gd name="connsiteX30" fmla="*/ 688489 w 4001845"/>
                    <a:gd name="connsiteY30" fmla="*/ 3905026 h 4109421"/>
                    <a:gd name="connsiteX31" fmla="*/ 753035 w 4001845"/>
                    <a:gd name="connsiteY31" fmla="*/ 3915784 h 4109421"/>
                    <a:gd name="connsiteX32" fmla="*/ 1635162 w 4001845"/>
                    <a:gd name="connsiteY32" fmla="*/ 3915784 h 4109421"/>
                    <a:gd name="connsiteX33" fmla="*/ 1742739 w 4001845"/>
                    <a:gd name="connsiteY33" fmla="*/ 3937299 h 4109421"/>
                    <a:gd name="connsiteX34" fmla="*/ 1861073 w 4001845"/>
                    <a:gd name="connsiteY34" fmla="*/ 3958814 h 4109421"/>
                    <a:gd name="connsiteX35" fmla="*/ 1914861 w 4001845"/>
                    <a:gd name="connsiteY35" fmla="*/ 3980329 h 4109421"/>
                    <a:gd name="connsiteX36" fmla="*/ 2097741 w 4001845"/>
                    <a:gd name="connsiteY36" fmla="*/ 4023360 h 4109421"/>
                    <a:gd name="connsiteX37" fmla="*/ 2388198 w 4001845"/>
                    <a:gd name="connsiteY37" fmla="*/ 4077148 h 4109421"/>
                    <a:gd name="connsiteX38" fmla="*/ 3108960 w 4001845"/>
                    <a:gd name="connsiteY38" fmla="*/ 4109421 h 4109421"/>
                    <a:gd name="connsiteX39" fmla="*/ 3593054 w 4001845"/>
                    <a:gd name="connsiteY39" fmla="*/ 4098664 h 4109421"/>
                    <a:gd name="connsiteX40" fmla="*/ 3700631 w 4001845"/>
                    <a:gd name="connsiteY40" fmla="*/ 4044875 h 4109421"/>
                    <a:gd name="connsiteX41" fmla="*/ 3775934 w 4001845"/>
                    <a:gd name="connsiteY41" fmla="*/ 3969572 h 4109421"/>
                    <a:gd name="connsiteX42" fmla="*/ 3797449 w 4001845"/>
                    <a:gd name="connsiteY42" fmla="*/ 3915784 h 4109421"/>
                    <a:gd name="connsiteX43" fmla="*/ 3840480 w 4001845"/>
                    <a:gd name="connsiteY43" fmla="*/ 3851238 h 4109421"/>
                    <a:gd name="connsiteX44" fmla="*/ 3851238 w 4001845"/>
                    <a:gd name="connsiteY44" fmla="*/ 3808207 h 4109421"/>
                    <a:gd name="connsiteX45" fmla="*/ 3872753 w 4001845"/>
                    <a:gd name="connsiteY45" fmla="*/ 3743661 h 4109421"/>
                    <a:gd name="connsiteX46" fmla="*/ 3883511 w 4001845"/>
                    <a:gd name="connsiteY46" fmla="*/ 3689873 h 4109421"/>
                    <a:gd name="connsiteX47" fmla="*/ 3926541 w 4001845"/>
                    <a:gd name="connsiteY47" fmla="*/ 3539266 h 4109421"/>
                    <a:gd name="connsiteX48" fmla="*/ 3948056 w 4001845"/>
                    <a:gd name="connsiteY48" fmla="*/ 3324113 h 4109421"/>
                    <a:gd name="connsiteX49" fmla="*/ 3969572 w 4001845"/>
                    <a:gd name="connsiteY49" fmla="*/ 3055172 h 4109421"/>
                    <a:gd name="connsiteX50" fmla="*/ 3980329 w 4001845"/>
                    <a:gd name="connsiteY50" fmla="*/ 2312894 h 4109421"/>
                    <a:gd name="connsiteX51" fmla="*/ 4001845 w 4001845"/>
                    <a:gd name="connsiteY51" fmla="*/ 462579 h 4109421"/>
                    <a:gd name="connsiteX52" fmla="*/ 3948056 w 4001845"/>
                    <a:gd name="connsiteY52" fmla="*/ 139849 h 4109421"/>
                    <a:gd name="connsiteX53" fmla="*/ 3937299 w 4001845"/>
                    <a:gd name="connsiteY53" fmla="*/ 107576 h 4109421"/>
                    <a:gd name="connsiteX54" fmla="*/ 3894268 w 4001845"/>
                    <a:gd name="connsiteY54" fmla="*/ 53788 h 4109421"/>
                    <a:gd name="connsiteX55" fmla="*/ 3775934 w 4001845"/>
                    <a:gd name="connsiteY55" fmla="*/ 21515 h 4109421"/>
                    <a:gd name="connsiteX56" fmla="*/ 3550024 w 4001845"/>
                    <a:gd name="connsiteY56" fmla="*/ 0 h 4109421"/>
                    <a:gd name="connsiteX57" fmla="*/ 3065929 w 4001845"/>
                    <a:gd name="connsiteY57" fmla="*/ 10758 h 4109421"/>
                    <a:gd name="connsiteX58" fmla="*/ 2872292 w 4001845"/>
                    <a:gd name="connsiteY58" fmla="*/ 32273 h 4109421"/>
                    <a:gd name="connsiteX59" fmla="*/ 2506532 w 4001845"/>
                    <a:gd name="connsiteY59" fmla="*/ 86061 h 4109421"/>
                    <a:gd name="connsiteX60" fmla="*/ 2355925 w 4001845"/>
                    <a:gd name="connsiteY60" fmla="*/ 107576 h 4109421"/>
                    <a:gd name="connsiteX61" fmla="*/ 2108499 w 4001845"/>
                    <a:gd name="connsiteY61" fmla="*/ 139849 h 4109421"/>
                    <a:gd name="connsiteX62" fmla="*/ 2022438 w 4001845"/>
                    <a:gd name="connsiteY62" fmla="*/ 161365 h 4109421"/>
                    <a:gd name="connsiteX63" fmla="*/ 1775012 w 4001845"/>
                    <a:gd name="connsiteY63" fmla="*/ 215153 h 4109421"/>
                    <a:gd name="connsiteX64" fmla="*/ 1613647 w 4001845"/>
                    <a:gd name="connsiteY64" fmla="*/ 268941 h 4109421"/>
                    <a:gd name="connsiteX65" fmla="*/ 1527586 w 4001845"/>
                    <a:gd name="connsiteY65" fmla="*/ 279699 h 4109421"/>
                    <a:gd name="connsiteX66" fmla="*/ 1430767 w 4001845"/>
                    <a:gd name="connsiteY66" fmla="*/ 301214 h 4109421"/>
                    <a:gd name="connsiteX67" fmla="*/ 1301675 w 4001845"/>
                    <a:gd name="connsiteY67" fmla="*/ 322729 h 4109421"/>
                    <a:gd name="connsiteX68" fmla="*/ 1258645 w 4001845"/>
                    <a:gd name="connsiteY68" fmla="*/ 333487 h 4109421"/>
                    <a:gd name="connsiteX69" fmla="*/ 1161826 w 4001845"/>
                    <a:gd name="connsiteY69" fmla="*/ 344245 h 4109421"/>
                    <a:gd name="connsiteX70" fmla="*/ 1118795 w 4001845"/>
                    <a:gd name="connsiteY70" fmla="*/ 355002 h 4109421"/>
                    <a:gd name="connsiteX71" fmla="*/ 935915 w 4001845"/>
                    <a:gd name="connsiteY71" fmla="*/ 387275 h 4109421"/>
                    <a:gd name="connsiteX72" fmla="*/ 892885 w 4001845"/>
                    <a:gd name="connsiteY72" fmla="*/ 398033 h 4109421"/>
                    <a:gd name="connsiteX73" fmla="*/ 785308 w 4001845"/>
                    <a:gd name="connsiteY73" fmla="*/ 408791 h 4109421"/>
                    <a:gd name="connsiteX74" fmla="*/ 720762 w 4001845"/>
                    <a:gd name="connsiteY74" fmla="*/ 419548 h 4109421"/>
                    <a:gd name="connsiteX75" fmla="*/ 634701 w 4001845"/>
                    <a:gd name="connsiteY75" fmla="*/ 430306 h 4109421"/>
                    <a:gd name="connsiteX76" fmla="*/ 580913 w 4001845"/>
                    <a:gd name="connsiteY76" fmla="*/ 451821 h 4109421"/>
                    <a:gd name="connsiteX77" fmla="*/ 537882 w 4001845"/>
                    <a:gd name="connsiteY77" fmla="*/ 462579 h 4109421"/>
                    <a:gd name="connsiteX78" fmla="*/ 505609 w 4001845"/>
                    <a:gd name="connsiteY78" fmla="*/ 484094 h 4109421"/>
                    <a:gd name="connsiteX79" fmla="*/ 473336 w 4001845"/>
                    <a:gd name="connsiteY79" fmla="*/ 494852 h 4109421"/>
                    <a:gd name="connsiteX80" fmla="*/ 408791 w 4001845"/>
                    <a:gd name="connsiteY80" fmla="*/ 537882 h 4109421"/>
                    <a:gd name="connsiteX81" fmla="*/ 355002 w 4001845"/>
                    <a:gd name="connsiteY81" fmla="*/ 548640 h 4109421"/>
                    <a:gd name="connsiteX82" fmla="*/ 311972 w 4001845"/>
                    <a:gd name="connsiteY82" fmla="*/ 570155 h 4109421"/>
                    <a:gd name="connsiteX83" fmla="*/ 268941 w 4001845"/>
                    <a:gd name="connsiteY83" fmla="*/ 602428 h 4109421"/>
                    <a:gd name="connsiteX84" fmla="*/ 129092 w 4001845"/>
                    <a:gd name="connsiteY84" fmla="*/ 656216 h 4109421"/>
                    <a:gd name="connsiteX85" fmla="*/ 107576 w 4001845"/>
                    <a:gd name="connsiteY85" fmla="*/ 677732 h 4109421"/>
                    <a:gd name="connsiteX86" fmla="*/ 75304 w 4001845"/>
                    <a:gd name="connsiteY86" fmla="*/ 699247 h 4109421"/>
                    <a:gd name="connsiteX87" fmla="*/ 107576 w 4001845"/>
                    <a:gd name="connsiteY87" fmla="*/ 720762 h 4109421"/>
                    <a:gd name="connsiteX88" fmla="*/ 193638 w 4001845"/>
                    <a:gd name="connsiteY88" fmla="*/ 742278 h 4109421"/>
                    <a:gd name="connsiteX89" fmla="*/ 215153 w 4001845"/>
                    <a:gd name="connsiteY89" fmla="*/ 742278 h 4109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001845" h="4109421">
                      <a:moveTo>
                        <a:pt x="215153" y="742278"/>
                      </a:moveTo>
                      <a:cubicBezTo>
                        <a:pt x="209774" y="753036"/>
                        <a:pt x="176900" y="783521"/>
                        <a:pt x="161365" y="806824"/>
                      </a:cubicBezTo>
                      <a:cubicBezTo>
                        <a:pt x="155075" y="816259"/>
                        <a:pt x="154589" y="828479"/>
                        <a:pt x="150607" y="839096"/>
                      </a:cubicBezTo>
                      <a:cubicBezTo>
                        <a:pt x="127767" y="900002"/>
                        <a:pt x="128250" y="894569"/>
                        <a:pt x="96819" y="957431"/>
                      </a:cubicBezTo>
                      <a:cubicBezTo>
                        <a:pt x="75193" y="1065556"/>
                        <a:pt x="102329" y="954411"/>
                        <a:pt x="53788" y="1075765"/>
                      </a:cubicBezTo>
                      <a:cubicBezTo>
                        <a:pt x="40005" y="1110223"/>
                        <a:pt x="44189" y="1136837"/>
                        <a:pt x="32273" y="1172584"/>
                      </a:cubicBezTo>
                      <a:cubicBezTo>
                        <a:pt x="-23984" y="1341355"/>
                        <a:pt x="40582" y="1096319"/>
                        <a:pt x="0" y="1258645"/>
                      </a:cubicBezTo>
                      <a:cubicBezTo>
                        <a:pt x="3586" y="1624405"/>
                        <a:pt x="311" y="1990297"/>
                        <a:pt x="10758" y="2355925"/>
                      </a:cubicBezTo>
                      <a:cubicBezTo>
                        <a:pt x="11127" y="2368849"/>
                        <a:pt x="26491" y="2376634"/>
                        <a:pt x="32273" y="2388198"/>
                      </a:cubicBezTo>
                      <a:cubicBezTo>
                        <a:pt x="37344" y="2398340"/>
                        <a:pt x="38339" y="2410148"/>
                        <a:pt x="43031" y="2420471"/>
                      </a:cubicBezTo>
                      <a:cubicBezTo>
                        <a:pt x="56303" y="2449669"/>
                        <a:pt x="75919" y="2476105"/>
                        <a:pt x="86061" y="2506532"/>
                      </a:cubicBezTo>
                      <a:cubicBezTo>
                        <a:pt x="96819" y="2538805"/>
                        <a:pt x="111662" y="2569993"/>
                        <a:pt x="118334" y="2603351"/>
                      </a:cubicBezTo>
                      <a:cubicBezTo>
                        <a:pt x="132237" y="2672864"/>
                        <a:pt x="120915" y="2640785"/>
                        <a:pt x="150607" y="2700169"/>
                      </a:cubicBezTo>
                      <a:cubicBezTo>
                        <a:pt x="156380" y="2729035"/>
                        <a:pt x="167282" y="2795108"/>
                        <a:pt x="182880" y="2818504"/>
                      </a:cubicBezTo>
                      <a:cubicBezTo>
                        <a:pt x="210021" y="2859215"/>
                        <a:pt x="195253" y="2841634"/>
                        <a:pt x="225911" y="2872292"/>
                      </a:cubicBezTo>
                      <a:cubicBezTo>
                        <a:pt x="229497" y="2883050"/>
                        <a:pt x="233553" y="2893662"/>
                        <a:pt x="236668" y="2904565"/>
                      </a:cubicBezTo>
                      <a:cubicBezTo>
                        <a:pt x="240730" y="2918781"/>
                        <a:pt x="242235" y="2933752"/>
                        <a:pt x="247426" y="2947595"/>
                      </a:cubicBezTo>
                      <a:cubicBezTo>
                        <a:pt x="253057" y="2962611"/>
                        <a:pt x="263310" y="2975610"/>
                        <a:pt x="268941" y="2990626"/>
                      </a:cubicBezTo>
                      <a:cubicBezTo>
                        <a:pt x="277228" y="3012724"/>
                        <a:pt x="285341" y="3066984"/>
                        <a:pt x="290456" y="3087445"/>
                      </a:cubicBezTo>
                      <a:cubicBezTo>
                        <a:pt x="293206" y="3098446"/>
                        <a:pt x="298464" y="3108717"/>
                        <a:pt x="301214" y="3119718"/>
                      </a:cubicBezTo>
                      <a:cubicBezTo>
                        <a:pt x="305649" y="3137456"/>
                        <a:pt x="308006" y="3155657"/>
                        <a:pt x="311972" y="3173506"/>
                      </a:cubicBezTo>
                      <a:cubicBezTo>
                        <a:pt x="315179" y="3187939"/>
                        <a:pt x="319143" y="3202193"/>
                        <a:pt x="322729" y="3216536"/>
                      </a:cubicBezTo>
                      <a:cubicBezTo>
                        <a:pt x="326315" y="3255981"/>
                        <a:pt x="327886" y="3295661"/>
                        <a:pt x="333487" y="3334871"/>
                      </a:cubicBezTo>
                      <a:cubicBezTo>
                        <a:pt x="338659" y="3371072"/>
                        <a:pt x="355002" y="3442447"/>
                        <a:pt x="355002" y="3442447"/>
                      </a:cubicBezTo>
                      <a:cubicBezTo>
                        <a:pt x="358588" y="3510579"/>
                        <a:pt x="359849" y="3578873"/>
                        <a:pt x="365760" y="3646842"/>
                      </a:cubicBezTo>
                      <a:cubicBezTo>
                        <a:pt x="367041" y="3661572"/>
                        <a:pt x="372456" y="3675657"/>
                        <a:pt x="376518" y="3689873"/>
                      </a:cubicBezTo>
                      <a:cubicBezTo>
                        <a:pt x="389420" y="3735030"/>
                        <a:pt x="394740" y="3739271"/>
                        <a:pt x="430306" y="3786692"/>
                      </a:cubicBezTo>
                      <a:cubicBezTo>
                        <a:pt x="456124" y="3821115"/>
                        <a:pt x="465449" y="3841915"/>
                        <a:pt x="505609" y="3861995"/>
                      </a:cubicBezTo>
                      <a:cubicBezTo>
                        <a:pt x="518833" y="3868607"/>
                        <a:pt x="534796" y="3867562"/>
                        <a:pt x="548640" y="3872753"/>
                      </a:cubicBezTo>
                      <a:cubicBezTo>
                        <a:pt x="563656" y="3878384"/>
                        <a:pt x="576045" y="3890662"/>
                        <a:pt x="591671" y="3894268"/>
                      </a:cubicBezTo>
                      <a:cubicBezTo>
                        <a:pt x="623311" y="3901570"/>
                        <a:pt x="656303" y="3900734"/>
                        <a:pt x="688489" y="3905026"/>
                      </a:cubicBezTo>
                      <a:cubicBezTo>
                        <a:pt x="710110" y="3907909"/>
                        <a:pt x="731520" y="3912198"/>
                        <a:pt x="753035" y="3915784"/>
                      </a:cubicBezTo>
                      <a:cubicBezTo>
                        <a:pt x="1170714" y="3907082"/>
                        <a:pt x="1253633" y="3896708"/>
                        <a:pt x="1635162" y="3915784"/>
                      </a:cubicBezTo>
                      <a:cubicBezTo>
                        <a:pt x="1693252" y="3918688"/>
                        <a:pt x="1692809" y="3928221"/>
                        <a:pt x="1742739" y="3937299"/>
                      </a:cubicBezTo>
                      <a:cubicBezTo>
                        <a:pt x="1792024" y="3946260"/>
                        <a:pt x="1817149" y="3944173"/>
                        <a:pt x="1861073" y="3958814"/>
                      </a:cubicBezTo>
                      <a:cubicBezTo>
                        <a:pt x="1879393" y="3964921"/>
                        <a:pt x="1896404" y="3974650"/>
                        <a:pt x="1914861" y="3980329"/>
                      </a:cubicBezTo>
                      <a:cubicBezTo>
                        <a:pt x="1945251" y="3989680"/>
                        <a:pt x="2070157" y="4017997"/>
                        <a:pt x="2097741" y="4023360"/>
                      </a:cubicBezTo>
                      <a:cubicBezTo>
                        <a:pt x="2194396" y="4042154"/>
                        <a:pt x="2290046" y="4069296"/>
                        <a:pt x="2388198" y="4077148"/>
                      </a:cubicBezTo>
                      <a:cubicBezTo>
                        <a:pt x="2807309" y="4110678"/>
                        <a:pt x="2567231" y="4096523"/>
                        <a:pt x="3108960" y="4109421"/>
                      </a:cubicBezTo>
                      <a:lnTo>
                        <a:pt x="3593054" y="4098664"/>
                      </a:lnTo>
                      <a:cubicBezTo>
                        <a:pt x="3632909" y="4094316"/>
                        <a:pt x="3672282" y="4073224"/>
                        <a:pt x="3700631" y="4044875"/>
                      </a:cubicBezTo>
                      <a:lnTo>
                        <a:pt x="3775934" y="3969572"/>
                      </a:lnTo>
                      <a:cubicBezTo>
                        <a:pt x="3783106" y="3951643"/>
                        <a:pt x="3787868" y="3932550"/>
                        <a:pt x="3797449" y="3915784"/>
                      </a:cubicBezTo>
                      <a:cubicBezTo>
                        <a:pt x="3845203" y="3832215"/>
                        <a:pt x="3790873" y="3983522"/>
                        <a:pt x="3840480" y="3851238"/>
                      </a:cubicBezTo>
                      <a:cubicBezTo>
                        <a:pt x="3845671" y="3837394"/>
                        <a:pt x="3846990" y="3822369"/>
                        <a:pt x="3851238" y="3808207"/>
                      </a:cubicBezTo>
                      <a:cubicBezTo>
                        <a:pt x="3857755" y="3786484"/>
                        <a:pt x="3866786" y="3765541"/>
                        <a:pt x="3872753" y="3743661"/>
                      </a:cubicBezTo>
                      <a:cubicBezTo>
                        <a:pt x="3877564" y="3726021"/>
                        <a:pt x="3878858" y="3707555"/>
                        <a:pt x="3883511" y="3689873"/>
                      </a:cubicBezTo>
                      <a:cubicBezTo>
                        <a:pt x="3896798" y="3639381"/>
                        <a:pt x="3914448" y="3590057"/>
                        <a:pt x="3926541" y="3539266"/>
                      </a:cubicBezTo>
                      <a:cubicBezTo>
                        <a:pt x="3938039" y="3490975"/>
                        <a:pt x="3946182" y="3354092"/>
                        <a:pt x="3948056" y="3324113"/>
                      </a:cubicBezTo>
                      <a:cubicBezTo>
                        <a:pt x="3963531" y="3076515"/>
                        <a:pt x="3946456" y="3193864"/>
                        <a:pt x="3969572" y="3055172"/>
                      </a:cubicBezTo>
                      <a:cubicBezTo>
                        <a:pt x="3973158" y="2807746"/>
                        <a:pt x="3978149" y="2560336"/>
                        <a:pt x="3980329" y="2312894"/>
                      </a:cubicBezTo>
                      <a:cubicBezTo>
                        <a:pt x="3996359" y="493517"/>
                        <a:pt x="3950278" y="1184486"/>
                        <a:pt x="4001845" y="462579"/>
                      </a:cubicBezTo>
                      <a:cubicBezTo>
                        <a:pt x="3985345" y="132592"/>
                        <a:pt x="4019807" y="355114"/>
                        <a:pt x="3948056" y="139849"/>
                      </a:cubicBezTo>
                      <a:cubicBezTo>
                        <a:pt x="3944470" y="129091"/>
                        <a:pt x="3942370" y="117718"/>
                        <a:pt x="3937299" y="107576"/>
                      </a:cubicBezTo>
                      <a:cubicBezTo>
                        <a:pt x="3927981" y="88939"/>
                        <a:pt x="3910944" y="67129"/>
                        <a:pt x="3894268" y="53788"/>
                      </a:cubicBezTo>
                      <a:cubicBezTo>
                        <a:pt x="3850092" y="18447"/>
                        <a:pt x="3847653" y="28934"/>
                        <a:pt x="3775934" y="21515"/>
                      </a:cubicBezTo>
                      <a:lnTo>
                        <a:pt x="3550024" y="0"/>
                      </a:lnTo>
                      <a:cubicBezTo>
                        <a:pt x="3388659" y="3586"/>
                        <a:pt x="3227151" y="3081"/>
                        <a:pt x="3065929" y="10758"/>
                      </a:cubicBezTo>
                      <a:cubicBezTo>
                        <a:pt x="3001060" y="13847"/>
                        <a:pt x="2936654" y="23609"/>
                        <a:pt x="2872292" y="32273"/>
                      </a:cubicBezTo>
                      <a:cubicBezTo>
                        <a:pt x="2750162" y="48713"/>
                        <a:pt x="2628473" y="68278"/>
                        <a:pt x="2506532" y="86061"/>
                      </a:cubicBezTo>
                      <a:lnTo>
                        <a:pt x="2355925" y="107576"/>
                      </a:lnTo>
                      <a:cubicBezTo>
                        <a:pt x="2159682" y="136649"/>
                        <a:pt x="2278879" y="122812"/>
                        <a:pt x="2108499" y="139849"/>
                      </a:cubicBezTo>
                      <a:cubicBezTo>
                        <a:pt x="2079812" y="147021"/>
                        <a:pt x="2051282" y="154852"/>
                        <a:pt x="2022438" y="161365"/>
                      </a:cubicBezTo>
                      <a:cubicBezTo>
                        <a:pt x="1940109" y="179955"/>
                        <a:pt x="1854040" y="185517"/>
                        <a:pt x="1775012" y="215153"/>
                      </a:cubicBezTo>
                      <a:cubicBezTo>
                        <a:pt x="1724723" y="234011"/>
                        <a:pt x="1667101" y="258250"/>
                        <a:pt x="1613647" y="268941"/>
                      </a:cubicBezTo>
                      <a:cubicBezTo>
                        <a:pt x="1585298" y="274611"/>
                        <a:pt x="1556056" y="274675"/>
                        <a:pt x="1527586" y="279699"/>
                      </a:cubicBezTo>
                      <a:cubicBezTo>
                        <a:pt x="1495029" y="285444"/>
                        <a:pt x="1463243" y="295028"/>
                        <a:pt x="1430767" y="301214"/>
                      </a:cubicBezTo>
                      <a:cubicBezTo>
                        <a:pt x="1387913" y="309376"/>
                        <a:pt x="1343997" y="312148"/>
                        <a:pt x="1301675" y="322729"/>
                      </a:cubicBezTo>
                      <a:cubicBezTo>
                        <a:pt x="1287332" y="326315"/>
                        <a:pt x="1273258" y="331239"/>
                        <a:pt x="1258645" y="333487"/>
                      </a:cubicBezTo>
                      <a:cubicBezTo>
                        <a:pt x="1226551" y="338425"/>
                        <a:pt x="1194099" y="340659"/>
                        <a:pt x="1161826" y="344245"/>
                      </a:cubicBezTo>
                      <a:cubicBezTo>
                        <a:pt x="1147482" y="347831"/>
                        <a:pt x="1133319" y="352236"/>
                        <a:pt x="1118795" y="355002"/>
                      </a:cubicBezTo>
                      <a:cubicBezTo>
                        <a:pt x="1057986" y="366584"/>
                        <a:pt x="995969" y="372261"/>
                        <a:pt x="935915" y="387275"/>
                      </a:cubicBezTo>
                      <a:cubicBezTo>
                        <a:pt x="921572" y="390861"/>
                        <a:pt x="907521" y="395942"/>
                        <a:pt x="892885" y="398033"/>
                      </a:cubicBezTo>
                      <a:cubicBezTo>
                        <a:pt x="857209" y="403130"/>
                        <a:pt x="821068" y="404321"/>
                        <a:pt x="785308" y="408791"/>
                      </a:cubicBezTo>
                      <a:cubicBezTo>
                        <a:pt x="763664" y="411496"/>
                        <a:pt x="742355" y="416463"/>
                        <a:pt x="720762" y="419548"/>
                      </a:cubicBezTo>
                      <a:cubicBezTo>
                        <a:pt x="692142" y="423636"/>
                        <a:pt x="663388" y="426720"/>
                        <a:pt x="634701" y="430306"/>
                      </a:cubicBezTo>
                      <a:cubicBezTo>
                        <a:pt x="616772" y="437478"/>
                        <a:pt x="599233" y="445714"/>
                        <a:pt x="580913" y="451821"/>
                      </a:cubicBezTo>
                      <a:cubicBezTo>
                        <a:pt x="566887" y="456496"/>
                        <a:pt x="551472" y="456755"/>
                        <a:pt x="537882" y="462579"/>
                      </a:cubicBezTo>
                      <a:cubicBezTo>
                        <a:pt x="525998" y="467672"/>
                        <a:pt x="517173" y="478312"/>
                        <a:pt x="505609" y="484094"/>
                      </a:cubicBezTo>
                      <a:cubicBezTo>
                        <a:pt x="495467" y="489165"/>
                        <a:pt x="483249" y="489345"/>
                        <a:pt x="473336" y="494852"/>
                      </a:cubicBezTo>
                      <a:cubicBezTo>
                        <a:pt x="450732" y="507410"/>
                        <a:pt x="434147" y="532811"/>
                        <a:pt x="408791" y="537882"/>
                      </a:cubicBezTo>
                      <a:lnTo>
                        <a:pt x="355002" y="548640"/>
                      </a:lnTo>
                      <a:cubicBezTo>
                        <a:pt x="340659" y="555812"/>
                        <a:pt x="325571" y="561656"/>
                        <a:pt x="311972" y="570155"/>
                      </a:cubicBezTo>
                      <a:cubicBezTo>
                        <a:pt x="296768" y="579658"/>
                        <a:pt x="284978" y="594410"/>
                        <a:pt x="268941" y="602428"/>
                      </a:cubicBezTo>
                      <a:cubicBezTo>
                        <a:pt x="221687" y="626055"/>
                        <a:pt x="177202" y="640180"/>
                        <a:pt x="129092" y="656216"/>
                      </a:cubicBezTo>
                      <a:cubicBezTo>
                        <a:pt x="121920" y="663388"/>
                        <a:pt x="115496" y="671396"/>
                        <a:pt x="107576" y="677732"/>
                      </a:cubicBezTo>
                      <a:cubicBezTo>
                        <a:pt x="97480" y="685809"/>
                        <a:pt x="75304" y="686318"/>
                        <a:pt x="75304" y="699247"/>
                      </a:cubicBezTo>
                      <a:cubicBezTo>
                        <a:pt x="75304" y="712176"/>
                        <a:pt x="95470" y="716222"/>
                        <a:pt x="107576" y="720762"/>
                      </a:cubicBezTo>
                      <a:cubicBezTo>
                        <a:pt x="156682" y="739177"/>
                        <a:pt x="153819" y="722368"/>
                        <a:pt x="193638" y="742278"/>
                      </a:cubicBezTo>
                      <a:cubicBezTo>
                        <a:pt x="244624" y="767771"/>
                        <a:pt x="220532" y="731520"/>
                        <a:pt x="215153" y="742278"/>
                      </a:cubicBez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backgroundMark x1="14588" y1="12651" x2="12000" y2="2711"/>
                              <a14:backgroundMark x1="18118" y1="74699" x2="18118" y2="74699"/>
                              <a14:backgroundMark x1="28000" y1="28012" x2="65412" y2="74699"/>
                              <a14:backgroundMark x1="27294" y1="27108" x2="68471" y2="21084"/>
                            </a14:backgroundRemoval>
                          </a14:imgEffect>
                        </a14:imgLayer>
                      </a14:imgProps>
                    </a:ext>
                    <a:ext uri="{28A0092B-C50C-407E-A947-70E740481C1C}">
                      <a14:useLocalDpi xmlns:a14="http://schemas.microsoft.com/office/drawing/2010/main" val="0"/>
                    </a:ext>
                  </a:extLst>
                </a:blip>
                <a:stretch>
                  <a:fillRect/>
                </a:stretch>
              </p:blipFill>
              <p:spPr>
                <a:xfrm>
                  <a:off x="2027984" y="567690"/>
                  <a:ext cx="7019197" cy="5483232"/>
                </a:xfrm>
                <a:prstGeom prst="rect">
                  <a:avLst/>
                </a:prstGeom>
              </p:spPr>
            </p:pic>
          </p:grpSp>
          <p:sp>
            <p:nvSpPr>
              <p:cNvPr id="11" name="TextBox 10"/>
              <p:cNvSpPr txBox="1"/>
              <p:nvPr/>
            </p:nvSpPr>
            <p:spPr>
              <a:xfrm rot="21411707">
                <a:off x="3624588" y="872829"/>
                <a:ext cx="2808834" cy="461665"/>
              </a:xfrm>
              <a:prstGeom prst="rect">
                <a:avLst/>
              </a:prstGeom>
              <a:noFill/>
              <a:scene3d>
                <a:camera prst="orthographicFront"/>
                <a:lightRig rig="threePt" dir="t"/>
              </a:scene3d>
              <a:sp3d>
                <a:bevelT/>
              </a:sp3d>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latin typeface="Corbel" panose="020B0503020204020204" pitchFamily="34" charset="0"/>
                  </a:rPr>
                  <a:t>The Big Picture</a:t>
                </a:r>
                <a:endParaRPr lang="en-US" sz="2400" b="1" dirty="0">
                  <a:latin typeface="Corbel" panose="020B0503020204020204" pitchFamily="34" charset="0"/>
                </a:endParaRPr>
              </a:p>
            </p:txBody>
          </p:sp>
        </p:grpSp>
        <p:sp>
          <p:nvSpPr>
            <p:cNvPr id="9" name="TextBox 8"/>
            <p:cNvSpPr txBox="1"/>
            <p:nvPr/>
          </p:nvSpPr>
          <p:spPr>
            <a:xfrm rot="21421055">
              <a:off x="1478566" y="1287080"/>
              <a:ext cx="2667000" cy="156966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bg1"/>
                  </a:solidFill>
                  <a:latin typeface="Earth's Mightiest" panose="020B0604020202020204"/>
                </a:rPr>
                <a:t>Political democratization coupled with a zeal for reform emerging from the 2</a:t>
              </a:r>
              <a:r>
                <a:rPr lang="en-US" sz="1600" baseline="30000" dirty="0" smtClean="0">
                  <a:solidFill>
                    <a:schemeClr val="bg1"/>
                  </a:solidFill>
                  <a:latin typeface="Earth's Mightiest" panose="020B0604020202020204"/>
                </a:rPr>
                <a:t>nd</a:t>
              </a:r>
              <a:r>
                <a:rPr lang="en-US" sz="1600" dirty="0" smtClean="0">
                  <a:solidFill>
                    <a:schemeClr val="bg1"/>
                  </a:solidFill>
                  <a:latin typeface="Earth's Mightiest" panose="020B0604020202020204"/>
                </a:rPr>
                <a:t> Great Awakening promoted massive improvements in the American education system, with the ultimate goal being the production of an informed and involved citizenry.</a:t>
              </a:r>
              <a:endParaRPr lang="en-US" sz="1600" dirty="0">
                <a:solidFill>
                  <a:schemeClr val="bg1"/>
                </a:solidFill>
                <a:latin typeface="Earth's Mightiest" panose="020B0604020202020204"/>
              </a:endParaRPr>
            </a:p>
          </p:txBody>
        </p:sp>
      </p:grpSp>
    </p:spTree>
    <p:extLst>
      <p:ext uri="{BB962C8B-B14F-4D97-AF65-F5344CB8AC3E}">
        <p14:creationId xmlns:p14="http://schemas.microsoft.com/office/powerpoint/2010/main" val="1181524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2.bp.blogspot.com/_kWnD1qfyTls/SxNKw1pxgjI/AAAAAAAAEZ0/PQ1WHtzBz0k/s1600/MountZio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9" y="-1"/>
            <a:ext cx="9136811" cy="585940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4" name="Text Box 2"/>
          <p:cNvSpPr txBox="1">
            <a:spLocks noChangeArrowheads="1"/>
          </p:cNvSpPr>
          <p:nvPr/>
        </p:nvSpPr>
        <p:spPr bwMode="auto">
          <a:xfrm>
            <a:off x="152400" y="5552182"/>
            <a:ext cx="8839200" cy="1077218"/>
          </a:xfrm>
          <a:prstGeom prst="rect">
            <a:avLst/>
          </a:prstGeom>
          <a:solidFill>
            <a:schemeClr val="tx1"/>
          </a:solidFill>
          <a:ln w="76200">
            <a:solidFill>
              <a:srgbClr val="003300"/>
            </a:solidFill>
            <a:miter lim="800000"/>
            <a:headEnd/>
            <a:tailEnd/>
          </a:ln>
          <a:effectLst>
            <a:glow>
              <a:schemeClr val="tx1"/>
            </a:glow>
          </a:effectLst>
          <a:scene3d>
            <a:camera prst="orthographicFront"/>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Tax-supported </a:t>
            </a:r>
            <a:r>
              <a:rPr lang="en-US" sz="3200" b="1" dirty="0">
                <a:solidFill>
                  <a:schemeClr val="bg1"/>
                </a:solidFill>
                <a:latin typeface="Times New Roman" pitchFamily="18" charset="0"/>
              </a:rPr>
              <a:t>primary school was opposed because poor people might benefit without paying</a:t>
            </a:r>
          </a:p>
        </p:txBody>
      </p:sp>
    </p:spTree>
    <p:extLst>
      <p:ext uri="{BB962C8B-B14F-4D97-AF65-F5344CB8AC3E}">
        <p14:creationId xmlns:p14="http://schemas.microsoft.com/office/powerpoint/2010/main" val="4088776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abcnewspapers.com/wp-content/uploads/2010/10/eb-school-2mid.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395" r="10067"/>
          <a:stretch/>
        </p:blipFill>
        <p:spPr bwMode="auto">
          <a:xfrm>
            <a:off x="0" y="224294"/>
            <a:ext cx="9144000" cy="472870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3" name="Text Box 2"/>
          <p:cNvSpPr txBox="1">
            <a:spLocks noChangeArrowheads="1"/>
          </p:cNvSpPr>
          <p:nvPr/>
        </p:nvSpPr>
        <p:spPr bwMode="auto">
          <a:xfrm>
            <a:off x="152400" y="5323582"/>
            <a:ext cx="8839200" cy="1077218"/>
          </a:xfrm>
          <a:prstGeom prst="rect">
            <a:avLst/>
          </a:prstGeom>
          <a:solidFill>
            <a:schemeClr val="tx1"/>
          </a:solidFill>
          <a:ln w="76200">
            <a:solidFill>
              <a:srgbClr val="003300"/>
            </a:solidFill>
            <a:miter lim="800000"/>
            <a:headEnd/>
            <a:tailEnd/>
          </a:ln>
          <a:effectLst>
            <a:glow rad="88900">
              <a:schemeClr val="tx1"/>
            </a:glow>
          </a:effectLst>
          <a:scene3d>
            <a:camera prst="orthographicFront"/>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Public education gained </a:t>
            </a:r>
            <a:r>
              <a:rPr lang="en-US" sz="3200" b="1" dirty="0">
                <a:solidFill>
                  <a:schemeClr val="bg1"/>
                </a:solidFill>
                <a:latin typeface="Times New Roman" pitchFamily="18" charset="0"/>
              </a:rPr>
              <a:t>support </a:t>
            </a:r>
            <a:r>
              <a:rPr lang="en-US" sz="3200" b="1" dirty="0" smtClean="0">
                <a:solidFill>
                  <a:schemeClr val="bg1"/>
                </a:solidFill>
                <a:latin typeface="Times New Roman" pitchFamily="18" charset="0"/>
              </a:rPr>
              <a:t>once the poor allowed to vote (they needed to be educated)</a:t>
            </a:r>
            <a:endParaRPr lang="en-US" sz="3200" b="1" dirty="0">
              <a:solidFill>
                <a:schemeClr val="bg1"/>
              </a:solidFill>
              <a:latin typeface="Times New Roman" pitchFamily="18" charset="0"/>
            </a:endParaRPr>
          </a:p>
        </p:txBody>
      </p:sp>
      <p:sp>
        <p:nvSpPr>
          <p:cNvPr id="5" name="TextBox 4"/>
          <p:cNvSpPr txBox="1"/>
          <p:nvPr/>
        </p:nvSpPr>
        <p:spPr>
          <a:xfrm>
            <a:off x="4419600" y="304800"/>
            <a:ext cx="4419600" cy="2123658"/>
          </a:xfrm>
          <a:prstGeom prst="rect">
            <a:avLst/>
          </a:prstGeom>
          <a:solidFill>
            <a:schemeClr val="tx1"/>
          </a:solidFill>
          <a:effectLst>
            <a:glow rad="88900">
              <a:schemeClr val="bg1"/>
            </a:glow>
          </a:effectLst>
          <a:scene3d>
            <a:camera prst="perspectiveHeroicExtremeLeftFacing">
              <a:rot lat="20178413" lon="759289" rev="21204020"/>
            </a:camera>
            <a:lightRig rig="threePt" dir="t"/>
          </a:scene3d>
          <a:sp3d>
            <a:bevelT/>
          </a:sp3d>
        </p:spPr>
        <p:txBody>
          <a:bodyPr wrap="square" rtlCol="0">
            <a:spAutoFit/>
          </a:bodyPr>
          <a:lstStyle/>
          <a:p>
            <a:pPr algn="ctr"/>
            <a:r>
              <a:rPr lang="en-US" sz="2800" dirty="0" smtClean="0">
                <a:solidFill>
                  <a:schemeClr val="bg1"/>
                </a:solidFill>
                <a:latin typeface="Earth's Mightiest"/>
              </a:rPr>
              <a:t>“We were taught every day and in every way that ours was the freest, the happiest, and soon to be the greatest and most powerful country of the world.”</a:t>
            </a:r>
          </a:p>
          <a:p>
            <a:pPr algn="r"/>
            <a:r>
              <a:rPr lang="en-US" sz="2000" dirty="0" smtClean="0">
                <a:solidFill>
                  <a:schemeClr val="bg1"/>
                </a:solidFill>
                <a:latin typeface="Agency FB" pitchFamily="34" charset="0"/>
              </a:rPr>
              <a:t>-</a:t>
            </a:r>
            <a:r>
              <a:rPr lang="en-US" sz="1200" dirty="0" smtClean="0">
                <a:solidFill>
                  <a:schemeClr val="bg1"/>
                </a:solidFill>
                <a:latin typeface="Agency FB" pitchFamily="34" charset="0"/>
              </a:rPr>
              <a:t>Thomas Low, NH</a:t>
            </a:r>
            <a:endParaRPr lang="en-US" sz="1100" dirty="0">
              <a:solidFill>
                <a:schemeClr val="bg1"/>
              </a:solidFill>
              <a:latin typeface="Agency FB" pitchFamily="34" charset="0"/>
            </a:endParaRPr>
          </a:p>
        </p:txBody>
      </p:sp>
    </p:spTree>
    <p:extLst>
      <p:ext uri="{BB962C8B-B14F-4D97-AF65-F5344CB8AC3E}">
        <p14:creationId xmlns:p14="http://schemas.microsoft.com/office/powerpoint/2010/main" val="3528658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2"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Scale>
                                      <p:cBhvr>
                                        <p:cTn id="12"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5"/>
                                        </p:tgtEl>
                                        <p:attrNameLst>
                                          <p:attrName>ppt_x</p:attrName>
                                          <p:attrName>ppt_y</p:attrName>
                                        </p:attrNameLst>
                                      </p:cBhvr>
                                    </p:animMotion>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le:Horace Mann - Daguerreotype by Southworth &amp; Hawes, c1850.jpg"/>
          <p:cNvPicPr>
            <a:picLocks noChangeAspect="1" noChangeArrowheads="1"/>
          </p:cNvPicPr>
          <p:nvPr/>
        </p:nvPicPr>
        <p:blipFill rotWithShape="1">
          <a:blip r:embed="rId2">
            <a:extLst>
              <a:ext uri="{28A0092B-C50C-407E-A947-70E740481C1C}">
                <a14:useLocalDpi xmlns:a14="http://schemas.microsoft.com/office/drawing/2010/main" val="0"/>
              </a:ext>
            </a:extLst>
          </a:blip>
          <a:srcRect t="4332"/>
          <a:stretch/>
        </p:blipFill>
        <p:spPr bwMode="auto">
          <a:xfrm>
            <a:off x="0" y="0"/>
            <a:ext cx="5105400" cy="685482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28002" name="Text Box 2"/>
          <p:cNvSpPr txBox="1">
            <a:spLocks noChangeArrowheads="1"/>
          </p:cNvSpPr>
          <p:nvPr/>
        </p:nvSpPr>
        <p:spPr bwMode="auto">
          <a:xfrm>
            <a:off x="1295400" y="5486400"/>
            <a:ext cx="6553200" cy="1077218"/>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Horace </a:t>
            </a:r>
            <a:r>
              <a:rPr lang="en-US" sz="3200" b="1" dirty="0">
                <a:solidFill>
                  <a:schemeClr val="bg1"/>
                </a:solidFill>
                <a:latin typeface="Times New Roman" pitchFamily="18" charset="0"/>
              </a:rPr>
              <a:t>Mann fought for better </a:t>
            </a:r>
            <a:r>
              <a:rPr lang="en-US" sz="3200" b="1" dirty="0" smtClean="0">
                <a:solidFill>
                  <a:schemeClr val="bg1"/>
                </a:solidFill>
                <a:latin typeface="Times New Roman" pitchFamily="18" charset="0"/>
              </a:rPr>
              <a:t>schools (improve quality of teachers)</a:t>
            </a:r>
            <a:endParaRPr lang="en-US" sz="3200" b="1" dirty="0">
              <a:solidFill>
                <a:schemeClr val="bg1"/>
              </a:solidFill>
              <a:latin typeface="Times New Roman" pitchFamily="18" charset="0"/>
            </a:endParaRPr>
          </a:p>
        </p:txBody>
      </p:sp>
      <p:sp>
        <p:nvSpPr>
          <p:cNvPr id="33797" name="Rectangle 2"/>
          <p:cNvSpPr>
            <a:spLocks noChangeArrowheads="1"/>
          </p:cNvSpPr>
          <p:nvPr/>
        </p:nvSpPr>
        <p:spPr bwMode="auto">
          <a:xfrm>
            <a:off x="3810000" y="152400"/>
            <a:ext cx="5105400" cy="946150"/>
          </a:xfrm>
          <a:prstGeom prst="rect">
            <a:avLst/>
          </a:prstGeom>
          <a:noFill/>
          <a:ln w="9525">
            <a:noFill/>
            <a:miter lim="800000"/>
            <a:headEnd type="none" w="sm" len="sm"/>
            <a:tailEnd type="none" w="sm" len="sm"/>
          </a:ln>
          <a:scene3d>
            <a:camera prst="perspectiveAbove"/>
            <a:lightRig rig="threePt" dir="t"/>
          </a:scene3d>
        </p:spPr>
        <p:txBody>
          <a:bodyPr wrap="square">
            <a:spAutoFit/>
          </a:bodyPr>
          <a:lstStyle/>
          <a:p>
            <a:pPr algn="ctr">
              <a:defRPr/>
            </a:pPr>
            <a:r>
              <a:rPr lang="en-US" sz="2800" dirty="0">
                <a:ln>
                  <a:solidFill>
                    <a:srgbClr val="0070C0"/>
                  </a:solidFill>
                </a:ln>
                <a:solidFill>
                  <a:srgbClr val="FF0000"/>
                </a:solidFill>
                <a:effectLst>
                  <a:glow rad="127000">
                    <a:schemeClr val="bg1"/>
                  </a:glow>
                </a:effectLst>
                <a:latin typeface="Northern Territories" pitchFamily="2" charset="0"/>
              </a:rPr>
              <a:t>“Father of </a:t>
            </a:r>
          </a:p>
          <a:p>
            <a:pPr algn="ctr">
              <a:defRPr/>
            </a:pPr>
            <a:r>
              <a:rPr lang="en-US" sz="2800" dirty="0">
                <a:ln>
                  <a:solidFill>
                    <a:srgbClr val="0070C0"/>
                  </a:solidFill>
                </a:ln>
                <a:solidFill>
                  <a:srgbClr val="FF0000"/>
                </a:solidFill>
                <a:effectLst>
                  <a:glow rad="127000">
                    <a:schemeClr val="bg1"/>
                  </a:glow>
                </a:effectLst>
                <a:latin typeface="Northern Territories" pitchFamily="2" charset="0"/>
              </a:rPr>
              <a:t>American Education”</a:t>
            </a:r>
          </a:p>
        </p:txBody>
      </p:sp>
      <p:sp>
        <p:nvSpPr>
          <p:cNvPr id="6" name="Rectangle 5"/>
          <p:cNvSpPr>
            <a:spLocks noChangeArrowheads="1"/>
          </p:cNvSpPr>
          <p:nvPr/>
        </p:nvSpPr>
        <p:spPr bwMode="auto">
          <a:xfrm>
            <a:off x="5029200" y="1174750"/>
            <a:ext cx="4114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p>
            <a:pPr algn="ctr">
              <a:buClr>
                <a:srgbClr val="FF0000"/>
              </a:buClr>
            </a:pPr>
            <a:r>
              <a:rPr lang="en-US" sz="3200" dirty="0">
                <a:effectLst>
                  <a:glow rad="127000">
                    <a:schemeClr val="bg1"/>
                  </a:glow>
                </a:effectLst>
                <a:latin typeface="Earth's Mightiest" pitchFamily="2" charset="0"/>
              </a:rPr>
              <a:t>children </a:t>
            </a:r>
            <a:r>
              <a:rPr lang="en-US" sz="3200" dirty="0" smtClean="0">
                <a:effectLst>
                  <a:glow rad="127000">
                    <a:schemeClr val="bg1"/>
                  </a:glow>
                </a:effectLst>
                <a:latin typeface="Earth's Mightiest" pitchFamily="2" charset="0"/>
              </a:rPr>
              <a:t>are </a:t>
            </a:r>
            <a:r>
              <a:rPr lang="en-US" sz="3200" dirty="0">
                <a:effectLst>
                  <a:glow rad="127000">
                    <a:schemeClr val="bg1"/>
                  </a:glow>
                </a:effectLst>
                <a:latin typeface="Earth's Mightiest" pitchFamily="2" charset="0"/>
              </a:rPr>
              <a:t>clay in the hands </a:t>
            </a:r>
            <a:br>
              <a:rPr lang="en-US" sz="3200" dirty="0">
                <a:effectLst>
                  <a:glow rad="127000">
                    <a:schemeClr val="bg1"/>
                  </a:glow>
                </a:effectLst>
                <a:latin typeface="Earth's Mightiest" pitchFamily="2" charset="0"/>
              </a:rPr>
            </a:br>
            <a:r>
              <a:rPr lang="en-US" sz="3200" dirty="0">
                <a:effectLst>
                  <a:glow rad="127000">
                    <a:schemeClr val="bg1"/>
                  </a:glow>
                </a:effectLst>
                <a:latin typeface="Earth's Mightiest" pitchFamily="2" charset="0"/>
              </a:rPr>
              <a:t>of teachers and school officials</a:t>
            </a:r>
          </a:p>
        </p:txBody>
      </p:sp>
      <p:sp>
        <p:nvSpPr>
          <p:cNvPr id="7" name="Rectangle 6"/>
          <p:cNvSpPr>
            <a:spLocks noChangeArrowheads="1"/>
          </p:cNvSpPr>
          <p:nvPr/>
        </p:nvSpPr>
        <p:spPr bwMode="auto">
          <a:xfrm>
            <a:off x="5029200" y="2286000"/>
            <a:ext cx="4114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p>
            <a:pPr algn="ctr">
              <a:buClr>
                <a:srgbClr val="FF0000"/>
              </a:buClr>
            </a:pPr>
            <a:r>
              <a:rPr lang="en-US" sz="3200" dirty="0">
                <a:effectLst>
                  <a:glow rad="127000">
                    <a:schemeClr val="bg1"/>
                  </a:glow>
                </a:effectLst>
                <a:latin typeface="Earth's Mightiest" pitchFamily="2" charset="0"/>
              </a:rPr>
              <a:t>children should be “molded” </a:t>
            </a:r>
            <a:br>
              <a:rPr lang="en-US" sz="3200" dirty="0">
                <a:effectLst>
                  <a:glow rad="127000">
                    <a:schemeClr val="bg1"/>
                  </a:glow>
                </a:effectLst>
                <a:latin typeface="Earth's Mightiest" pitchFamily="2" charset="0"/>
              </a:rPr>
            </a:br>
            <a:r>
              <a:rPr lang="en-US" sz="3200" dirty="0">
                <a:effectLst>
                  <a:glow rad="127000">
                    <a:schemeClr val="bg1"/>
                  </a:glow>
                </a:effectLst>
                <a:latin typeface="Earth's Mightiest" pitchFamily="2" charset="0"/>
              </a:rPr>
              <a:t>into a state of perfection</a:t>
            </a:r>
          </a:p>
        </p:txBody>
      </p:sp>
      <p:sp>
        <p:nvSpPr>
          <p:cNvPr id="8" name="Rectangle 7"/>
          <p:cNvSpPr>
            <a:spLocks noChangeArrowheads="1"/>
          </p:cNvSpPr>
          <p:nvPr/>
        </p:nvSpPr>
        <p:spPr bwMode="auto">
          <a:xfrm>
            <a:off x="5029200" y="3453825"/>
            <a:ext cx="41133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p>
            <a:pPr algn="ctr">
              <a:buClr>
                <a:srgbClr val="FF0000"/>
              </a:buClr>
            </a:pPr>
            <a:r>
              <a:rPr lang="en-US" sz="3200" dirty="0">
                <a:effectLst>
                  <a:glow rad="127000">
                    <a:schemeClr val="bg1"/>
                  </a:glow>
                </a:effectLst>
                <a:latin typeface="Earth's Mightiest" pitchFamily="2" charset="0"/>
              </a:rPr>
              <a:t>discouraged corporal punishment</a:t>
            </a:r>
          </a:p>
        </p:txBody>
      </p:sp>
      <p:sp>
        <p:nvSpPr>
          <p:cNvPr id="9" name="Rectangle 8"/>
          <p:cNvSpPr>
            <a:spLocks noChangeArrowheads="1"/>
          </p:cNvSpPr>
          <p:nvPr/>
        </p:nvSpPr>
        <p:spPr bwMode="auto">
          <a:xfrm>
            <a:off x="5029200" y="4133671"/>
            <a:ext cx="41133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p>
            <a:pPr algn="ctr">
              <a:buClr>
                <a:srgbClr val="FF0000"/>
              </a:buClr>
            </a:pPr>
            <a:r>
              <a:rPr lang="en-US" sz="3600" dirty="0">
                <a:effectLst>
                  <a:glow rad="127000">
                    <a:schemeClr val="bg1"/>
                  </a:glow>
                </a:effectLst>
                <a:latin typeface="Earth's Mightiest" pitchFamily="2" charset="0"/>
              </a:rPr>
              <a:t>established state teacher-training programs</a:t>
            </a:r>
          </a:p>
        </p:txBody>
      </p:sp>
    </p:spTree>
    <p:extLst>
      <p:ext uri="{BB962C8B-B14F-4D97-AF65-F5344CB8AC3E}">
        <p14:creationId xmlns:p14="http://schemas.microsoft.com/office/powerpoint/2010/main" val="9737523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28002"/>
                                        </p:tgtEl>
                                        <p:attrNameLst>
                                          <p:attrName>style.visibility</p:attrName>
                                        </p:attrNameLst>
                                      </p:cBhvr>
                                      <p:to>
                                        <p:strVal val="visible"/>
                                      </p:to>
                                    </p:set>
                                    <p:anim calcmode="lin" valueType="num">
                                      <p:cBhvr additive="base">
                                        <p:cTn id="7" dur="500" fill="hold"/>
                                        <p:tgtEl>
                                          <p:spTgt spid="128002"/>
                                        </p:tgtEl>
                                        <p:attrNameLst>
                                          <p:attrName>ppt_x</p:attrName>
                                        </p:attrNameLst>
                                      </p:cBhvr>
                                      <p:tavLst>
                                        <p:tav tm="0">
                                          <p:val>
                                            <p:strVal val="#ppt_x"/>
                                          </p:val>
                                        </p:tav>
                                        <p:tav tm="100000">
                                          <p:val>
                                            <p:strVal val="#ppt_x"/>
                                          </p:val>
                                        </p:tav>
                                      </p:tavLst>
                                    </p:anim>
                                    <p:anim calcmode="lin" valueType="num">
                                      <p:cBhvr additive="base">
                                        <p:cTn id="8" dur="500" fill="hold"/>
                                        <p:tgtEl>
                                          <p:spTgt spid="12800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7"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7"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7"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sonofthesouth.net/slavery/photographs/plantation-slaves.jpg"/>
          <p:cNvPicPr>
            <a:picLocks noChangeAspect="1" noChangeArrowheads="1"/>
          </p:cNvPicPr>
          <p:nvPr/>
        </p:nvPicPr>
        <p:blipFill rotWithShape="1">
          <a:blip r:embed="rId2">
            <a:extLst>
              <a:ext uri="{28A0092B-C50C-407E-A947-70E740481C1C}">
                <a14:useLocalDpi xmlns:a14="http://schemas.microsoft.com/office/drawing/2010/main" val="0"/>
              </a:ext>
            </a:extLst>
          </a:blip>
          <a:srcRect t="24370"/>
          <a:stretch/>
        </p:blipFill>
        <p:spPr bwMode="auto">
          <a:xfrm>
            <a:off x="-729" y="-1"/>
            <a:ext cx="9144729" cy="685800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29026" name="Text Box 2"/>
          <p:cNvSpPr txBox="1">
            <a:spLocks noChangeArrowheads="1"/>
          </p:cNvSpPr>
          <p:nvPr/>
        </p:nvSpPr>
        <p:spPr bwMode="auto">
          <a:xfrm>
            <a:off x="356079" y="5452098"/>
            <a:ext cx="8406921" cy="1077218"/>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Schools </a:t>
            </a:r>
            <a:r>
              <a:rPr lang="en-US" sz="3200" b="1" dirty="0">
                <a:solidFill>
                  <a:schemeClr val="bg1"/>
                </a:solidFill>
                <a:latin typeface="Times New Roman" pitchFamily="18" charset="0"/>
              </a:rPr>
              <a:t>too expensive for many </a:t>
            </a:r>
            <a:r>
              <a:rPr lang="en-US" sz="3200" b="1" dirty="0" smtClean="0">
                <a:solidFill>
                  <a:schemeClr val="bg1"/>
                </a:solidFill>
                <a:latin typeface="Times New Roman" pitchFamily="18" charset="0"/>
              </a:rPr>
              <a:t>communities (blacks </a:t>
            </a:r>
            <a:r>
              <a:rPr lang="en-US" sz="3200" b="1" dirty="0">
                <a:solidFill>
                  <a:schemeClr val="bg1"/>
                </a:solidFill>
                <a:latin typeface="Times New Roman" pitchFamily="18" charset="0"/>
              </a:rPr>
              <a:t>exempted from </a:t>
            </a:r>
            <a:r>
              <a:rPr lang="en-US" sz="3200" b="1" dirty="0" smtClean="0">
                <a:solidFill>
                  <a:schemeClr val="bg1"/>
                </a:solidFill>
                <a:latin typeface="Times New Roman" pitchFamily="18" charset="0"/>
              </a:rPr>
              <a:t>education)</a:t>
            </a:r>
            <a:endParaRPr lang="en-US" sz="3200" b="1" dirty="0">
              <a:solidFill>
                <a:schemeClr val="bg1"/>
              </a:solidFill>
              <a:latin typeface="Times New Roman" pitchFamily="18" charset="0"/>
            </a:endParaRPr>
          </a:p>
        </p:txBody>
      </p:sp>
      <p:sp>
        <p:nvSpPr>
          <p:cNvPr id="5" name="TextBox 4"/>
          <p:cNvSpPr txBox="1"/>
          <p:nvPr/>
        </p:nvSpPr>
        <p:spPr>
          <a:xfrm>
            <a:off x="4800600" y="304800"/>
            <a:ext cx="4038600" cy="1692771"/>
          </a:xfrm>
          <a:prstGeom prst="rect">
            <a:avLst/>
          </a:prstGeom>
          <a:solidFill>
            <a:schemeClr val="tx1"/>
          </a:solidFill>
          <a:effectLst>
            <a:glow rad="88900">
              <a:schemeClr val="bg1"/>
            </a:glow>
          </a:effectLst>
          <a:scene3d>
            <a:camera prst="orthographicFront"/>
            <a:lightRig rig="threePt" dir="t"/>
          </a:scene3d>
          <a:sp3d>
            <a:bevelT/>
          </a:sp3d>
        </p:spPr>
        <p:txBody>
          <a:bodyPr wrap="square" rtlCol="0">
            <a:spAutoFit/>
          </a:bodyPr>
          <a:lstStyle/>
          <a:p>
            <a:pPr algn="ctr"/>
            <a:r>
              <a:rPr lang="en-US" sz="2800" dirty="0" smtClean="0">
                <a:solidFill>
                  <a:schemeClr val="bg1"/>
                </a:solidFill>
                <a:latin typeface="Earth's Mightiest"/>
              </a:rPr>
              <a:t>“None of us was ‘lowed to see a book but we </a:t>
            </a:r>
            <a:r>
              <a:rPr lang="en-US" sz="2800" dirty="0" err="1" smtClean="0">
                <a:solidFill>
                  <a:schemeClr val="bg1"/>
                </a:solidFill>
                <a:latin typeface="Earth's Mightiest"/>
              </a:rPr>
              <a:t>gits</a:t>
            </a:r>
            <a:r>
              <a:rPr lang="en-US" sz="2800" dirty="0" smtClean="0">
                <a:solidFill>
                  <a:schemeClr val="bg1"/>
                </a:solidFill>
                <a:latin typeface="Earth's Mightiest"/>
              </a:rPr>
              <a:t> hold of that Webster’s old speller and we studies it.”</a:t>
            </a:r>
          </a:p>
          <a:p>
            <a:pPr algn="r"/>
            <a:r>
              <a:rPr lang="en-US" sz="2000" dirty="0" smtClean="0">
                <a:solidFill>
                  <a:schemeClr val="bg1"/>
                </a:solidFill>
                <a:latin typeface="Agency FB" pitchFamily="34" charset="0"/>
              </a:rPr>
              <a:t>-</a:t>
            </a:r>
            <a:r>
              <a:rPr lang="en-US" sz="1600" dirty="0" smtClean="0">
                <a:solidFill>
                  <a:schemeClr val="bg1"/>
                </a:solidFill>
                <a:latin typeface="Agency FB" pitchFamily="34" charset="0"/>
              </a:rPr>
              <a:t>slave</a:t>
            </a:r>
            <a:endParaRPr lang="en-US" sz="1400" dirty="0">
              <a:solidFill>
                <a:schemeClr val="bg1"/>
              </a:solidFill>
              <a:latin typeface="Agency FB" pitchFamily="34" charset="0"/>
            </a:endParaRPr>
          </a:p>
        </p:txBody>
      </p:sp>
    </p:spTree>
    <p:extLst>
      <p:ext uri="{BB962C8B-B14F-4D97-AF65-F5344CB8AC3E}">
        <p14:creationId xmlns:p14="http://schemas.microsoft.com/office/powerpoint/2010/main" val="1549282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29026"/>
                                        </p:tgtEl>
                                        <p:attrNameLst>
                                          <p:attrName>style.visibility</p:attrName>
                                        </p:attrNameLst>
                                      </p:cBhvr>
                                      <p:to>
                                        <p:strVal val="visible"/>
                                      </p:to>
                                    </p:set>
                                    <p:anim calcmode="lin" valueType="num">
                                      <p:cBhvr additive="base">
                                        <p:cTn id="7" dur="500" fill="hold"/>
                                        <p:tgtEl>
                                          <p:spTgt spid="129026"/>
                                        </p:tgtEl>
                                        <p:attrNameLst>
                                          <p:attrName>ppt_x</p:attrName>
                                        </p:attrNameLst>
                                      </p:cBhvr>
                                      <p:tavLst>
                                        <p:tav tm="0">
                                          <p:val>
                                            <p:strVal val="#ppt_x"/>
                                          </p:val>
                                        </p:tav>
                                        <p:tav tm="100000">
                                          <p:val>
                                            <p:strVal val="#ppt_x"/>
                                          </p:val>
                                        </p:tav>
                                      </p:tavLst>
                                    </p:anim>
                                    <p:anim calcmode="lin" valueType="num">
                                      <p:cBhvr additive="base">
                                        <p:cTn id="8" dur="500" fill="hold"/>
                                        <p:tgtEl>
                                          <p:spTgt spid="12902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2"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Scale>
                                      <p:cBhvr>
                                        <p:cTn id="12"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5"/>
                                        </p:tgtEl>
                                        <p:attrNameLst>
                                          <p:attrName>ppt_x</p:attrName>
                                          <p:attrName>ppt_y</p:attrName>
                                        </p:attrNameLst>
                                      </p:cBhvr>
                                    </p:animMotion>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Image:1839-meth.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l="807" r="2400"/>
          <a:stretch>
            <a:fillRect/>
          </a:stretch>
        </p:blipFill>
        <p:spPr bwMode="auto">
          <a:xfrm>
            <a:off x="0" y="0"/>
            <a:ext cx="9144000" cy="685800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2"/>
          <p:cNvSpPr txBox="1">
            <a:spLocks noChangeArrowheads="1"/>
          </p:cNvSpPr>
          <p:nvPr/>
        </p:nvSpPr>
        <p:spPr bwMode="auto">
          <a:xfrm>
            <a:off x="1028700" y="5410200"/>
            <a:ext cx="7086600" cy="1077912"/>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2</a:t>
            </a:r>
            <a:r>
              <a:rPr lang="en-US" sz="3200" b="1" baseline="30000" dirty="0" smtClean="0">
                <a:solidFill>
                  <a:schemeClr val="bg1"/>
                </a:solidFill>
                <a:latin typeface="Times New Roman" pitchFamily="18" charset="0"/>
              </a:rPr>
              <a:t>nd</a:t>
            </a:r>
            <a:r>
              <a:rPr lang="en-US" sz="3200" b="1" dirty="0" smtClean="0">
                <a:solidFill>
                  <a:schemeClr val="bg1"/>
                </a:solidFill>
                <a:latin typeface="Times New Roman" pitchFamily="18" charset="0"/>
              </a:rPr>
              <a:t> </a:t>
            </a:r>
            <a:r>
              <a:rPr lang="en-US" sz="3200" b="1" dirty="0">
                <a:solidFill>
                  <a:schemeClr val="bg1"/>
                </a:solidFill>
                <a:latin typeface="Times New Roman" pitchFamily="18" charset="0"/>
              </a:rPr>
              <a:t>Great Awakening led to building of small </a:t>
            </a:r>
            <a:r>
              <a:rPr lang="en-US" sz="3200" b="1" dirty="0" smtClean="0">
                <a:solidFill>
                  <a:schemeClr val="bg1"/>
                </a:solidFill>
                <a:latin typeface="Times New Roman" pitchFamily="18" charset="0"/>
              </a:rPr>
              <a:t>colleges </a:t>
            </a:r>
            <a:r>
              <a:rPr lang="en-US" sz="3200" b="1" dirty="0">
                <a:solidFill>
                  <a:schemeClr val="bg1"/>
                </a:solidFill>
                <a:latin typeface="Times New Roman" pitchFamily="18" charset="0"/>
              </a:rPr>
              <a:t>in South and West</a:t>
            </a:r>
          </a:p>
        </p:txBody>
      </p:sp>
    </p:spTree>
    <p:extLst>
      <p:ext uri="{BB962C8B-B14F-4D97-AF65-F5344CB8AC3E}">
        <p14:creationId xmlns:p14="http://schemas.microsoft.com/office/powerpoint/2010/main" val="3334524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42" name="Picture 6" descr="http://www.rootsweb.com/~nenemaha/robertson/picture161.jpg"/>
          <p:cNvPicPr>
            <a:picLocks noChangeAspect="1" noChangeArrowheads="1"/>
          </p:cNvPicPr>
          <p:nvPr/>
        </p:nvPicPr>
        <p:blipFill rotWithShape="1">
          <a:blip r:embed="rId2" cstate="print"/>
          <a:srcRect l="4848" t="9712" r="4646" b="20358"/>
          <a:stretch/>
        </p:blipFill>
        <p:spPr bwMode="auto">
          <a:xfrm>
            <a:off x="3810000" y="0"/>
            <a:ext cx="5334000" cy="6858000"/>
          </a:xfrm>
          <a:prstGeom prst="rect">
            <a:avLst/>
          </a:prstGeom>
          <a:noFill/>
          <a:effectLst>
            <a:softEdge rad="63500"/>
          </a:effectLst>
        </p:spPr>
      </p:pic>
      <p:sp>
        <p:nvSpPr>
          <p:cNvPr id="135170" name="Text Box 2"/>
          <p:cNvSpPr txBox="1">
            <a:spLocks noChangeArrowheads="1"/>
          </p:cNvSpPr>
          <p:nvPr/>
        </p:nvSpPr>
        <p:spPr bwMode="auto">
          <a:xfrm>
            <a:off x="304800" y="5018782"/>
            <a:ext cx="5181600" cy="1077218"/>
          </a:xfrm>
          <a:prstGeom prst="rect">
            <a:avLst/>
          </a:prstGeom>
          <a:solidFill>
            <a:schemeClr val="tx1"/>
          </a:solidFill>
          <a:ln w="76200">
            <a:solidFill>
              <a:srgbClr val="003300"/>
            </a:solidFill>
            <a:miter lim="800000"/>
            <a:headEnd/>
            <a:tailEnd/>
          </a:ln>
          <a:effectLst>
            <a:glow rad="101600">
              <a:schemeClr val="tx1"/>
            </a:glow>
          </a:effectLst>
          <a:scene3d>
            <a:camera prst="perspectiveRight"/>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Women were discouraged </a:t>
            </a:r>
            <a:r>
              <a:rPr lang="en-US" sz="3200" b="1" dirty="0">
                <a:solidFill>
                  <a:schemeClr val="bg1"/>
                </a:solidFill>
                <a:latin typeface="Times New Roman" pitchFamily="18" charset="0"/>
              </a:rPr>
              <a:t>from becoming too educated</a:t>
            </a:r>
          </a:p>
        </p:txBody>
      </p:sp>
    </p:spTree>
    <p:extLst>
      <p:ext uri="{BB962C8B-B14F-4D97-AF65-F5344CB8AC3E}">
        <p14:creationId xmlns:p14="http://schemas.microsoft.com/office/powerpoint/2010/main" val="16063157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35170"/>
                                        </p:tgtEl>
                                        <p:attrNameLst>
                                          <p:attrName>style.visibility</p:attrName>
                                        </p:attrNameLst>
                                      </p:cBhvr>
                                      <p:to>
                                        <p:strVal val="visible"/>
                                      </p:to>
                                    </p:set>
                                    <p:anim calcmode="lin" valueType="num">
                                      <p:cBhvr additive="base">
                                        <p:cTn id="7" dur="500" fill="hold"/>
                                        <p:tgtEl>
                                          <p:spTgt spid="135170"/>
                                        </p:tgtEl>
                                        <p:attrNameLst>
                                          <p:attrName>ppt_x</p:attrName>
                                        </p:attrNameLst>
                                      </p:cBhvr>
                                      <p:tavLst>
                                        <p:tav tm="0">
                                          <p:val>
                                            <p:strVal val="#ppt_x"/>
                                          </p:val>
                                        </p:tav>
                                        <p:tav tm="100000">
                                          <p:val>
                                            <p:strVal val="#ppt_x"/>
                                          </p:val>
                                        </p:tav>
                                      </p:tavLst>
                                    </p:anim>
                                    <p:anim calcmode="lin" valueType="num">
                                      <p:cBhvr additive="base">
                                        <p:cTn id="8" dur="500" fill="hold"/>
                                        <p:tgtEl>
                                          <p:spTgt spid="135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americanantiquarian.org/GrantBurr/willar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941" b="26373"/>
          <a:stretch/>
        </p:blipFill>
        <p:spPr bwMode="auto">
          <a:xfrm>
            <a:off x="0" y="1"/>
            <a:ext cx="9144000" cy="685799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36194" name="Text Box 2"/>
          <p:cNvSpPr txBox="1">
            <a:spLocks noChangeArrowheads="1"/>
          </p:cNvSpPr>
          <p:nvPr/>
        </p:nvSpPr>
        <p:spPr bwMode="auto">
          <a:xfrm>
            <a:off x="304800" y="5105400"/>
            <a:ext cx="8534400" cy="1569660"/>
          </a:xfrm>
          <a:prstGeom prst="rect">
            <a:avLst/>
          </a:prstGeom>
          <a:solidFill>
            <a:schemeClr val="tx1"/>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Emma Willard established </a:t>
            </a:r>
            <a:r>
              <a:rPr lang="en-US" sz="3200" b="1" dirty="0">
                <a:solidFill>
                  <a:schemeClr val="bg1"/>
                </a:solidFill>
                <a:latin typeface="Times New Roman" pitchFamily="18" charset="0"/>
              </a:rPr>
              <a:t>Tory Female Seminary (1821) and Mount Holyoke Seminary (1837</a:t>
            </a:r>
            <a:r>
              <a:rPr lang="en-US" sz="3200" b="1" dirty="0" smtClean="0">
                <a:solidFill>
                  <a:schemeClr val="bg1"/>
                </a:solidFill>
                <a:latin typeface="Times New Roman" pitchFamily="18" charset="0"/>
              </a:rPr>
              <a:t>) to promote women’s education</a:t>
            </a:r>
            <a:endParaRPr lang="en-US" sz="3200" b="1" dirty="0">
              <a:solidFill>
                <a:schemeClr val="bg1"/>
              </a:solidFill>
              <a:latin typeface="Times New Roman" pitchFamily="18" charset="0"/>
            </a:endParaRPr>
          </a:p>
        </p:txBody>
      </p:sp>
    </p:spTree>
    <p:extLst>
      <p:ext uri="{BB962C8B-B14F-4D97-AF65-F5344CB8AC3E}">
        <p14:creationId xmlns:p14="http://schemas.microsoft.com/office/powerpoint/2010/main" val="32571688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36194"/>
                                        </p:tgtEl>
                                        <p:attrNameLst>
                                          <p:attrName>style.visibility</p:attrName>
                                        </p:attrNameLst>
                                      </p:cBhvr>
                                      <p:to>
                                        <p:strVal val="visible"/>
                                      </p:to>
                                    </p:set>
                                    <p:anim calcmode="lin" valueType="num">
                                      <p:cBhvr additive="base">
                                        <p:cTn id="7" dur="500" fill="hold"/>
                                        <p:tgtEl>
                                          <p:spTgt spid="136194"/>
                                        </p:tgtEl>
                                        <p:attrNameLst>
                                          <p:attrName>ppt_x</p:attrName>
                                        </p:attrNameLst>
                                      </p:cBhvr>
                                      <p:tavLst>
                                        <p:tav tm="0">
                                          <p:val>
                                            <p:strVal val="#ppt_x"/>
                                          </p:val>
                                        </p:tav>
                                        <p:tav tm="100000">
                                          <p:val>
                                            <p:strVal val="#ppt_x"/>
                                          </p:val>
                                        </p:tav>
                                      </p:tavLst>
                                    </p:anim>
                                    <p:anim calcmode="lin" valueType="num">
                                      <p:cBhvr additive="base">
                                        <p:cTn id="8" dur="500" fill="hold"/>
                                        <p:tgtEl>
                                          <p:spTgt spid="1361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us.123rf.com/400wm/400/400/fyletto/fyletto0803/fyletto080300001/2628710-library-shelves-with-ancient-medieval-medical-books.jpg"/>
          <p:cNvPicPr>
            <a:picLocks noChangeAspect="1" noChangeArrowheads="1"/>
          </p:cNvPicPr>
          <p:nvPr/>
        </p:nvPicPr>
        <p:blipFill rotWithShape="1">
          <a:blip r:embed="rId2">
            <a:extLst>
              <a:ext uri="{28A0092B-C50C-407E-A947-70E740481C1C}">
                <a14:useLocalDpi xmlns:a14="http://schemas.microsoft.com/office/drawing/2010/main" val="0"/>
              </a:ext>
            </a:extLst>
          </a:blip>
          <a:srcRect r="6588"/>
          <a:stretch/>
        </p:blipFill>
        <p:spPr bwMode="auto">
          <a:xfrm>
            <a:off x="0" y="5751"/>
            <a:ext cx="9144000" cy="685224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37218" name="Text Box 2"/>
          <p:cNvSpPr txBox="1">
            <a:spLocks noChangeArrowheads="1"/>
          </p:cNvSpPr>
          <p:nvPr/>
        </p:nvSpPr>
        <p:spPr bwMode="auto">
          <a:xfrm>
            <a:off x="1905000" y="5410200"/>
            <a:ext cx="5334000" cy="1077218"/>
          </a:xfrm>
          <a:prstGeom prst="rect">
            <a:avLst/>
          </a:prstGeom>
          <a:solidFill>
            <a:schemeClr val="tx1"/>
          </a:solidFill>
          <a:ln w="76200">
            <a:solidFill>
              <a:srgbClr val="000000"/>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Libraries</a:t>
            </a:r>
            <a:r>
              <a:rPr lang="en-US" sz="3200" b="1" dirty="0">
                <a:solidFill>
                  <a:schemeClr val="bg1"/>
                </a:solidFill>
                <a:latin typeface="Times New Roman" pitchFamily="18" charset="0"/>
              </a:rPr>
              <a:t>, public lectures, magazines flourished</a:t>
            </a:r>
          </a:p>
        </p:txBody>
      </p:sp>
    </p:spTree>
    <p:extLst>
      <p:ext uri="{BB962C8B-B14F-4D97-AF65-F5344CB8AC3E}">
        <p14:creationId xmlns:p14="http://schemas.microsoft.com/office/powerpoint/2010/main" val="11939459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37218"/>
                                        </p:tgtEl>
                                        <p:attrNameLst>
                                          <p:attrName>style.visibility</p:attrName>
                                        </p:attrNameLst>
                                      </p:cBhvr>
                                      <p:to>
                                        <p:strVal val="visible"/>
                                      </p:to>
                                    </p:set>
                                    <p:anim calcmode="lin" valueType="num">
                                      <p:cBhvr additive="base">
                                        <p:cTn id="7" dur="500" fill="hold"/>
                                        <p:tgtEl>
                                          <p:spTgt spid="137218"/>
                                        </p:tgtEl>
                                        <p:attrNameLst>
                                          <p:attrName>ppt_x</p:attrName>
                                        </p:attrNameLst>
                                      </p:cBhvr>
                                      <p:tavLst>
                                        <p:tav tm="0">
                                          <p:val>
                                            <p:strVal val="#ppt_x"/>
                                          </p:val>
                                        </p:tav>
                                        <p:tav tm="100000">
                                          <p:val>
                                            <p:strVal val="#ppt_x"/>
                                          </p:val>
                                        </p:tav>
                                      </p:tavLst>
                                    </p:anim>
                                    <p:anim calcmode="lin" valueType="num">
                                      <p:cBhvr additive="base">
                                        <p:cTn id="8" dur="500" fill="hold"/>
                                        <p:tgtEl>
                                          <p:spTgt spid="1372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6" name="Picture 4" descr="http://loc.harpweek.com/LCPoliticalCartoons/Disk2/5w/3b02442v5w.jpg">
            <a:hlinkClick r:id="rId2"/>
          </p:cNvPr>
          <p:cNvPicPr>
            <a:picLocks noChangeAspect="1" noChangeArrowheads="1"/>
          </p:cNvPicPr>
          <p:nvPr/>
        </p:nvPicPr>
        <p:blipFill rotWithShape="1">
          <a:blip r:embed="rId3" cstate="print"/>
          <a:srcRect l="4977" t="3581" r="3719" b="-1110"/>
          <a:stretch/>
        </p:blipFill>
        <p:spPr bwMode="auto">
          <a:xfrm>
            <a:off x="4234155" y="0"/>
            <a:ext cx="4909845" cy="6849374"/>
          </a:xfrm>
          <a:prstGeom prst="rect">
            <a:avLst/>
          </a:prstGeom>
          <a:noFill/>
          <a:effectLst>
            <a:softEdge rad="63500"/>
          </a:effectLst>
        </p:spPr>
      </p:pic>
      <p:sp>
        <p:nvSpPr>
          <p:cNvPr id="3" name="Text Box 2"/>
          <p:cNvSpPr txBox="1">
            <a:spLocks noChangeArrowheads="1"/>
          </p:cNvSpPr>
          <p:nvPr/>
        </p:nvSpPr>
        <p:spPr bwMode="auto">
          <a:xfrm>
            <a:off x="838200" y="4800600"/>
            <a:ext cx="7467600" cy="1569660"/>
          </a:xfrm>
          <a:prstGeom prst="rect">
            <a:avLst/>
          </a:prstGeom>
          <a:solidFill>
            <a:schemeClr val="tx1"/>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9600" dirty="0" smtClean="0">
                <a:solidFill>
                  <a:schemeClr val="bg1"/>
                </a:solidFill>
                <a:latin typeface="Earth's Mightiest"/>
              </a:rPr>
              <a:t>An </a:t>
            </a:r>
            <a:r>
              <a:rPr lang="en-US" sz="9600" dirty="0">
                <a:solidFill>
                  <a:schemeClr val="bg1"/>
                </a:solidFill>
                <a:latin typeface="Earth's Mightiest"/>
              </a:rPr>
              <a:t>Age </a:t>
            </a:r>
            <a:r>
              <a:rPr lang="en-US" sz="8000" dirty="0">
                <a:solidFill>
                  <a:schemeClr val="bg1"/>
                </a:solidFill>
                <a:latin typeface="Earth's Mightiest"/>
              </a:rPr>
              <a:t>of</a:t>
            </a:r>
            <a:r>
              <a:rPr lang="en-US" sz="9600" dirty="0">
                <a:solidFill>
                  <a:schemeClr val="bg1"/>
                </a:solidFill>
                <a:latin typeface="Earth's Mightiest"/>
              </a:rPr>
              <a:t> Reform</a:t>
            </a:r>
          </a:p>
        </p:txBody>
      </p:sp>
      <p:sp>
        <p:nvSpPr>
          <p:cNvPr id="4" name="TextBox 3"/>
          <p:cNvSpPr txBox="1"/>
          <p:nvPr/>
        </p:nvSpPr>
        <p:spPr>
          <a:xfrm>
            <a:off x="304800" y="304800"/>
            <a:ext cx="3881168" cy="3970318"/>
          </a:xfrm>
          <a:prstGeom prst="rect">
            <a:avLst/>
          </a:prstGeom>
          <a:solidFill>
            <a:schemeClr val="tx1"/>
          </a:solidFill>
          <a:effectLst>
            <a:glow rad="88900">
              <a:schemeClr val="bg1"/>
            </a:glow>
          </a:effectLst>
          <a:scene3d>
            <a:camera prst="perspectiveRight"/>
            <a:lightRig rig="threePt" dir="t"/>
          </a:scene3d>
          <a:sp3d>
            <a:bevelT/>
          </a:sp3d>
        </p:spPr>
        <p:txBody>
          <a:bodyPr wrap="square" rtlCol="0">
            <a:spAutoFit/>
          </a:bodyPr>
          <a:lstStyle/>
          <a:p>
            <a:pPr algn="ctr"/>
            <a:r>
              <a:rPr lang="en-US" sz="2400" dirty="0" smtClean="0">
                <a:solidFill>
                  <a:schemeClr val="bg1"/>
                </a:solidFill>
                <a:latin typeface="Earth's Mightiest"/>
              </a:rPr>
              <a:t>“The spirit of reform is everywhere. The laborer with a family says ‘reform the common schools’; the merchant and the planter say ‘reform the tariff’; the lawyer ‘reform the laws’; the politician ‘reform the government’; the abolitionist ‘reform the slave laws’; the moralist ‘reform intemperance,’…the ladies wish their legal privileges extended, and in short, the whole country is wanting reform.”</a:t>
            </a:r>
          </a:p>
          <a:p>
            <a:pPr algn="r"/>
            <a:r>
              <a:rPr lang="en-US" sz="1200" dirty="0" smtClean="0">
                <a:solidFill>
                  <a:schemeClr val="bg1"/>
                </a:solidFill>
                <a:latin typeface="Agency FB" pitchFamily="34" charset="0"/>
              </a:rPr>
              <a:t>-David Dudley Field, </a:t>
            </a:r>
            <a:r>
              <a:rPr lang="en-US" sz="1200" i="1" dirty="0" smtClean="0">
                <a:solidFill>
                  <a:schemeClr val="bg1"/>
                </a:solidFill>
                <a:latin typeface="Agency FB" pitchFamily="34" charset="0"/>
              </a:rPr>
              <a:t>Gazette</a:t>
            </a:r>
            <a:r>
              <a:rPr lang="en-US" sz="1200" dirty="0" smtClean="0">
                <a:solidFill>
                  <a:schemeClr val="bg1"/>
                </a:solidFill>
                <a:latin typeface="Agency FB" pitchFamily="34" charset="0"/>
              </a:rPr>
              <a:t> magazine, 1842</a:t>
            </a:r>
            <a:endParaRPr lang="en-US" sz="1100" dirty="0">
              <a:solidFill>
                <a:schemeClr val="bg1"/>
              </a:solidFill>
              <a:latin typeface="Agency FB" pitchFamily="34" charset="0"/>
            </a:endParaRPr>
          </a:p>
        </p:txBody>
      </p:sp>
      <p:grpSp>
        <p:nvGrpSpPr>
          <p:cNvPr id="5" name="Group 4"/>
          <p:cNvGrpSpPr/>
          <p:nvPr/>
        </p:nvGrpSpPr>
        <p:grpSpPr>
          <a:xfrm>
            <a:off x="3276600" y="152400"/>
            <a:ext cx="6255404" cy="3326578"/>
            <a:chOff x="-228600" y="457200"/>
            <a:chExt cx="6255404" cy="3326578"/>
          </a:xfrm>
          <a:effectLst>
            <a:outerShdw blurRad="76200" dir="13500000" sy="23000" kx="1200000" algn="br" rotWithShape="0">
              <a:prstClr val="black">
                <a:alpha val="20000"/>
              </a:prstClr>
            </a:outerShdw>
          </a:effectLst>
        </p:grpSpPr>
        <p:grpSp>
          <p:nvGrpSpPr>
            <p:cNvPr id="6" name="Group 5"/>
            <p:cNvGrpSpPr/>
            <p:nvPr/>
          </p:nvGrpSpPr>
          <p:grpSpPr>
            <a:xfrm>
              <a:off x="-228600" y="457200"/>
              <a:ext cx="6255404" cy="3326578"/>
              <a:chOff x="2027985" y="567690"/>
              <a:chExt cx="6255404" cy="3326578"/>
            </a:xfrm>
          </p:grpSpPr>
          <p:grpSp>
            <p:nvGrpSpPr>
              <p:cNvPr id="8" name="Group 7"/>
              <p:cNvGrpSpPr/>
              <p:nvPr/>
            </p:nvGrpSpPr>
            <p:grpSpPr>
              <a:xfrm>
                <a:off x="2027985" y="567690"/>
                <a:ext cx="6255404" cy="3326578"/>
                <a:chOff x="2027984" y="567690"/>
                <a:chExt cx="7019197" cy="5483232"/>
              </a:xfrm>
            </p:grpSpPr>
            <p:sp>
              <p:nvSpPr>
                <p:cNvPr id="10" name="Freeform 9"/>
                <p:cNvSpPr/>
                <p:nvPr/>
              </p:nvSpPr>
              <p:spPr>
                <a:xfrm>
                  <a:off x="3291840" y="1097280"/>
                  <a:ext cx="4001845" cy="4109421"/>
                </a:xfrm>
                <a:custGeom>
                  <a:avLst/>
                  <a:gdLst>
                    <a:gd name="connsiteX0" fmla="*/ 215153 w 4001845"/>
                    <a:gd name="connsiteY0" fmla="*/ 742278 h 4109421"/>
                    <a:gd name="connsiteX1" fmla="*/ 161365 w 4001845"/>
                    <a:gd name="connsiteY1" fmla="*/ 806824 h 4109421"/>
                    <a:gd name="connsiteX2" fmla="*/ 150607 w 4001845"/>
                    <a:gd name="connsiteY2" fmla="*/ 839096 h 4109421"/>
                    <a:gd name="connsiteX3" fmla="*/ 96819 w 4001845"/>
                    <a:gd name="connsiteY3" fmla="*/ 957431 h 4109421"/>
                    <a:gd name="connsiteX4" fmla="*/ 53788 w 4001845"/>
                    <a:gd name="connsiteY4" fmla="*/ 1075765 h 4109421"/>
                    <a:gd name="connsiteX5" fmla="*/ 32273 w 4001845"/>
                    <a:gd name="connsiteY5" fmla="*/ 1172584 h 4109421"/>
                    <a:gd name="connsiteX6" fmla="*/ 0 w 4001845"/>
                    <a:gd name="connsiteY6" fmla="*/ 1258645 h 4109421"/>
                    <a:gd name="connsiteX7" fmla="*/ 10758 w 4001845"/>
                    <a:gd name="connsiteY7" fmla="*/ 2355925 h 4109421"/>
                    <a:gd name="connsiteX8" fmla="*/ 32273 w 4001845"/>
                    <a:gd name="connsiteY8" fmla="*/ 2388198 h 4109421"/>
                    <a:gd name="connsiteX9" fmla="*/ 43031 w 4001845"/>
                    <a:gd name="connsiteY9" fmla="*/ 2420471 h 4109421"/>
                    <a:gd name="connsiteX10" fmla="*/ 86061 w 4001845"/>
                    <a:gd name="connsiteY10" fmla="*/ 2506532 h 4109421"/>
                    <a:gd name="connsiteX11" fmla="*/ 118334 w 4001845"/>
                    <a:gd name="connsiteY11" fmla="*/ 2603351 h 4109421"/>
                    <a:gd name="connsiteX12" fmla="*/ 150607 w 4001845"/>
                    <a:gd name="connsiteY12" fmla="*/ 2700169 h 4109421"/>
                    <a:gd name="connsiteX13" fmla="*/ 182880 w 4001845"/>
                    <a:gd name="connsiteY13" fmla="*/ 2818504 h 4109421"/>
                    <a:gd name="connsiteX14" fmla="*/ 225911 w 4001845"/>
                    <a:gd name="connsiteY14" fmla="*/ 2872292 h 4109421"/>
                    <a:gd name="connsiteX15" fmla="*/ 236668 w 4001845"/>
                    <a:gd name="connsiteY15" fmla="*/ 2904565 h 4109421"/>
                    <a:gd name="connsiteX16" fmla="*/ 247426 w 4001845"/>
                    <a:gd name="connsiteY16" fmla="*/ 2947595 h 4109421"/>
                    <a:gd name="connsiteX17" fmla="*/ 268941 w 4001845"/>
                    <a:gd name="connsiteY17" fmla="*/ 2990626 h 4109421"/>
                    <a:gd name="connsiteX18" fmla="*/ 290456 w 4001845"/>
                    <a:gd name="connsiteY18" fmla="*/ 3087445 h 4109421"/>
                    <a:gd name="connsiteX19" fmla="*/ 301214 w 4001845"/>
                    <a:gd name="connsiteY19" fmla="*/ 3119718 h 4109421"/>
                    <a:gd name="connsiteX20" fmla="*/ 311972 w 4001845"/>
                    <a:gd name="connsiteY20" fmla="*/ 3173506 h 4109421"/>
                    <a:gd name="connsiteX21" fmla="*/ 322729 w 4001845"/>
                    <a:gd name="connsiteY21" fmla="*/ 3216536 h 4109421"/>
                    <a:gd name="connsiteX22" fmla="*/ 333487 w 4001845"/>
                    <a:gd name="connsiteY22" fmla="*/ 3334871 h 4109421"/>
                    <a:gd name="connsiteX23" fmla="*/ 355002 w 4001845"/>
                    <a:gd name="connsiteY23" fmla="*/ 3442447 h 4109421"/>
                    <a:gd name="connsiteX24" fmla="*/ 365760 w 4001845"/>
                    <a:gd name="connsiteY24" fmla="*/ 3646842 h 4109421"/>
                    <a:gd name="connsiteX25" fmla="*/ 376518 w 4001845"/>
                    <a:gd name="connsiteY25" fmla="*/ 3689873 h 4109421"/>
                    <a:gd name="connsiteX26" fmla="*/ 430306 w 4001845"/>
                    <a:gd name="connsiteY26" fmla="*/ 3786692 h 4109421"/>
                    <a:gd name="connsiteX27" fmla="*/ 505609 w 4001845"/>
                    <a:gd name="connsiteY27" fmla="*/ 3861995 h 4109421"/>
                    <a:gd name="connsiteX28" fmla="*/ 548640 w 4001845"/>
                    <a:gd name="connsiteY28" fmla="*/ 3872753 h 4109421"/>
                    <a:gd name="connsiteX29" fmla="*/ 591671 w 4001845"/>
                    <a:gd name="connsiteY29" fmla="*/ 3894268 h 4109421"/>
                    <a:gd name="connsiteX30" fmla="*/ 688489 w 4001845"/>
                    <a:gd name="connsiteY30" fmla="*/ 3905026 h 4109421"/>
                    <a:gd name="connsiteX31" fmla="*/ 753035 w 4001845"/>
                    <a:gd name="connsiteY31" fmla="*/ 3915784 h 4109421"/>
                    <a:gd name="connsiteX32" fmla="*/ 1635162 w 4001845"/>
                    <a:gd name="connsiteY32" fmla="*/ 3915784 h 4109421"/>
                    <a:gd name="connsiteX33" fmla="*/ 1742739 w 4001845"/>
                    <a:gd name="connsiteY33" fmla="*/ 3937299 h 4109421"/>
                    <a:gd name="connsiteX34" fmla="*/ 1861073 w 4001845"/>
                    <a:gd name="connsiteY34" fmla="*/ 3958814 h 4109421"/>
                    <a:gd name="connsiteX35" fmla="*/ 1914861 w 4001845"/>
                    <a:gd name="connsiteY35" fmla="*/ 3980329 h 4109421"/>
                    <a:gd name="connsiteX36" fmla="*/ 2097741 w 4001845"/>
                    <a:gd name="connsiteY36" fmla="*/ 4023360 h 4109421"/>
                    <a:gd name="connsiteX37" fmla="*/ 2388198 w 4001845"/>
                    <a:gd name="connsiteY37" fmla="*/ 4077148 h 4109421"/>
                    <a:gd name="connsiteX38" fmla="*/ 3108960 w 4001845"/>
                    <a:gd name="connsiteY38" fmla="*/ 4109421 h 4109421"/>
                    <a:gd name="connsiteX39" fmla="*/ 3593054 w 4001845"/>
                    <a:gd name="connsiteY39" fmla="*/ 4098664 h 4109421"/>
                    <a:gd name="connsiteX40" fmla="*/ 3700631 w 4001845"/>
                    <a:gd name="connsiteY40" fmla="*/ 4044875 h 4109421"/>
                    <a:gd name="connsiteX41" fmla="*/ 3775934 w 4001845"/>
                    <a:gd name="connsiteY41" fmla="*/ 3969572 h 4109421"/>
                    <a:gd name="connsiteX42" fmla="*/ 3797449 w 4001845"/>
                    <a:gd name="connsiteY42" fmla="*/ 3915784 h 4109421"/>
                    <a:gd name="connsiteX43" fmla="*/ 3840480 w 4001845"/>
                    <a:gd name="connsiteY43" fmla="*/ 3851238 h 4109421"/>
                    <a:gd name="connsiteX44" fmla="*/ 3851238 w 4001845"/>
                    <a:gd name="connsiteY44" fmla="*/ 3808207 h 4109421"/>
                    <a:gd name="connsiteX45" fmla="*/ 3872753 w 4001845"/>
                    <a:gd name="connsiteY45" fmla="*/ 3743661 h 4109421"/>
                    <a:gd name="connsiteX46" fmla="*/ 3883511 w 4001845"/>
                    <a:gd name="connsiteY46" fmla="*/ 3689873 h 4109421"/>
                    <a:gd name="connsiteX47" fmla="*/ 3926541 w 4001845"/>
                    <a:gd name="connsiteY47" fmla="*/ 3539266 h 4109421"/>
                    <a:gd name="connsiteX48" fmla="*/ 3948056 w 4001845"/>
                    <a:gd name="connsiteY48" fmla="*/ 3324113 h 4109421"/>
                    <a:gd name="connsiteX49" fmla="*/ 3969572 w 4001845"/>
                    <a:gd name="connsiteY49" fmla="*/ 3055172 h 4109421"/>
                    <a:gd name="connsiteX50" fmla="*/ 3980329 w 4001845"/>
                    <a:gd name="connsiteY50" fmla="*/ 2312894 h 4109421"/>
                    <a:gd name="connsiteX51" fmla="*/ 4001845 w 4001845"/>
                    <a:gd name="connsiteY51" fmla="*/ 462579 h 4109421"/>
                    <a:gd name="connsiteX52" fmla="*/ 3948056 w 4001845"/>
                    <a:gd name="connsiteY52" fmla="*/ 139849 h 4109421"/>
                    <a:gd name="connsiteX53" fmla="*/ 3937299 w 4001845"/>
                    <a:gd name="connsiteY53" fmla="*/ 107576 h 4109421"/>
                    <a:gd name="connsiteX54" fmla="*/ 3894268 w 4001845"/>
                    <a:gd name="connsiteY54" fmla="*/ 53788 h 4109421"/>
                    <a:gd name="connsiteX55" fmla="*/ 3775934 w 4001845"/>
                    <a:gd name="connsiteY55" fmla="*/ 21515 h 4109421"/>
                    <a:gd name="connsiteX56" fmla="*/ 3550024 w 4001845"/>
                    <a:gd name="connsiteY56" fmla="*/ 0 h 4109421"/>
                    <a:gd name="connsiteX57" fmla="*/ 3065929 w 4001845"/>
                    <a:gd name="connsiteY57" fmla="*/ 10758 h 4109421"/>
                    <a:gd name="connsiteX58" fmla="*/ 2872292 w 4001845"/>
                    <a:gd name="connsiteY58" fmla="*/ 32273 h 4109421"/>
                    <a:gd name="connsiteX59" fmla="*/ 2506532 w 4001845"/>
                    <a:gd name="connsiteY59" fmla="*/ 86061 h 4109421"/>
                    <a:gd name="connsiteX60" fmla="*/ 2355925 w 4001845"/>
                    <a:gd name="connsiteY60" fmla="*/ 107576 h 4109421"/>
                    <a:gd name="connsiteX61" fmla="*/ 2108499 w 4001845"/>
                    <a:gd name="connsiteY61" fmla="*/ 139849 h 4109421"/>
                    <a:gd name="connsiteX62" fmla="*/ 2022438 w 4001845"/>
                    <a:gd name="connsiteY62" fmla="*/ 161365 h 4109421"/>
                    <a:gd name="connsiteX63" fmla="*/ 1775012 w 4001845"/>
                    <a:gd name="connsiteY63" fmla="*/ 215153 h 4109421"/>
                    <a:gd name="connsiteX64" fmla="*/ 1613647 w 4001845"/>
                    <a:gd name="connsiteY64" fmla="*/ 268941 h 4109421"/>
                    <a:gd name="connsiteX65" fmla="*/ 1527586 w 4001845"/>
                    <a:gd name="connsiteY65" fmla="*/ 279699 h 4109421"/>
                    <a:gd name="connsiteX66" fmla="*/ 1430767 w 4001845"/>
                    <a:gd name="connsiteY66" fmla="*/ 301214 h 4109421"/>
                    <a:gd name="connsiteX67" fmla="*/ 1301675 w 4001845"/>
                    <a:gd name="connsiteY67" fmla="*/ 322729 h 4109421"/>
                    <a:gd name="connsiteX68" fmla="*/ 1258645 w 4001845"/>
                    <a:gd name="connsiteY68" fmla="*/ 333487 h 4109421"/>
                    <a:gd name="connsiteX69" fmla="*/ 1161826 w 4001845"/>
                    <a:gd name="connsiteY69" fmla="*/ 344245 h 4109421"/>
                    <a:gd name="connsiteX70" fmla="*/ 1118795 w 4001845"/>
                    <a:gd name="connsiteY70" fmla="*/ 355002 h 4109421"/>
                    <a:gd name="connsiteX71" fmla="*/ 935915 w 4001845"/>
                    <a:gd name="connsiteY71" fmla="*/ 387275 h 4109421"/>
                    <a:gd name="connsiteX72" fmla="*/ 892885 w 4001845"/>
                    <a:gd name="connsiteY72" fmla="*/ 398033 h 4109421"/>
                    <a:gd name="connsiteX73" fmla="*/ 785308 w 4001845"/>
                    <a:gd name="connsiteY73" fmla="*/ 408791 h 4109421"/>
                    <a:gd name="connsiteX74" fmla="*/ 720762 w 4001845"/>
                    <a:gd name="connsiteY74" fmla="*/ 419548 h 4109421"/>
                    <a:gd name="connsiteX75" fmla="*/ 634701 w 4001845"/>
                    <a:gd name="connsiteY75" fmla="*/ 430306 h 4109421"/>
                    <a:gd name="connsiteX76" fmla="*/ 580913 w 4001845"/>
                    <a:gd name="connsiteY76" fmla="*/ 451821 h 4109421"/>
                    <a:gd name="connsiteX77" fmla="*/ 537882 w 4001845"/>
                    <a:gd name="connsiteY77" fmla="*/ 462579 h 4109421"/>
                    <a:gd name="connsiteX78" fmla="*/ 505609 w 4001845"/>
                    <a:gd name="connsiteY78" fmla="*/ 484094 h 4109421"/>
                    <a:gd name="connsiteX79" fmla="*/ 473336 w 4001845"/>
                    <a:gd name="connsiteY79" fmla="*/ 494852 h 4109421"/>
                    <a:gd name="connsiteX80" fmla="*/ 408791 w 4001845"/>
                    <a:gd name="connsiteY80" fmla="*/ 537882 h 4109421"/>
                    <a:gd name="connsiteX81" fmla="*/ 355002 w 4001845"/>
                    <a:gd name="connsiteY81" fmla="*/ 548640 h 4109421"/>
                    <a:gd name="connsiteX82" fmla="*/ 311972 w 4001845"/>
                    <a:gd name="connsiteY82" fmla="*/ 570155 h 4109421"/>
                    <a:gd name="connsiteX83" fmla="*/ 268941 w 4001845"/>
                    <a:gd name="connsiteY83" fmla="*/ 602428 h 4109421"/>
                    <a:gd name="connsiteX84" fmla="*/ 129092 w 4001845"/>
                    <a:gd name="connsiteY84" fmla="*/ 656216 h 4109421"/>
                    <a:gd name="connsiteX85" fmla="*/ 107576 w 4001845"/>
                    <a:gd name="connsiteY85" fmla="*/ 677732 h 4109421"/>
                    <a:gd name="connsiteX86" fmla="*/ 75304 w 4001845"/>
                    <a:gd name="connsiteY86" fmla="*/ 699247 h 4109421"/>
                    <a:gd name="connsiteX87" fmla="*/ 107576 w 4001845"/>
                    <a:gd name="connsiteY87" fmla="*/ 720762 h 4109421"/>
                    <a:gd name="connsiteX88" fmla="*/ 193638 w 4001845"/>
                    <a:gd name="connsiteY88" fmla="*/ 742278 h 4109421"/>
                    <a:gd name="connsiteX89" fmla="*/ 215153 w 4001845"/>
                    <a:gd name="connsiteY89" fmla="*/ 742278 h 4109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001845" h="4109421">
                      <a:moveTo>
                        <a:pt x="215153" y="742278"/>
                      </a:moveTo>
                      <a:cubicBezTo>
                        <a:pt x="209774" y="753036"/>
                        <a:pt x="176900" y="783521"/>
                        <a:pt x="161365" y="806824"/>
                      </a:cubicBezTo>
                      <a:cubicBezTo>
                        <a:pt x="155075" y="816259"/>
                        <a:pt x="154589" y="828479"/>
                        <a:pt x="150607" y="839096"/>
                      </a:cubicBezTo>
                      <a:cubicBezTo>
                        <a:pt x="127767" y="900002"/>
                        <a:pt x="128250" y="894569"/>
                        <a:pt x="96819" y="957431"/>
                      </a:cubicBezTo>
                      <a:cubicBezTo>
                        <a:pt x="75193" y="1065556"/>
                        <a:pt x="102329" y="954411"/>
                        <a:pt x="53788" y="1075765"/>
                      </a:cubicBezTo>
                      <a:cubicBezTo>
                        <a:pt x="40005" y="1110223"/>
                        <a:pt x="44189" y="1136837"/>
                        <a:pt x="32273" y="1172584"/>
                      </a:cubicBezTo>
                      <a:cubicBezTo>
                        <a:pt x="-23984" y="1341355"/>
                        <a:pt x="40582" y="1096319"/>
                        <a:pt x="0" y="1258645"/>
                      </a:cubicBezTo>
                      <a:cubicBezTo>
                        <a:pt x="3586" y="1624405"/>
                        <a:pt x="311" y="1990297"/>
                        <a:pt x="10758" y="2355925"/>
                      </a:cubicBezTo>
                      <a:cubicBezTo>
                        <a:pt x="11127" y="2368849"/>
                        <a:pt x="26491" y="2376634"/>
                        <a:pt x="32273" y="2388198"/>
                      </a:cubicBezTo>
                      <a:cubicBezTo>
                        <a:pt x="37344" y="2398340"/>
                        <a:pt x="38339" y="2410148"/>
                        <a:pt x="43031" y="2420471"/>
                      </a:cubicBezTo>
                      <a:cubicBezTo>
                        <a:pt x="56303" y="2449669"/>
                        <a:pt x="75919" y="2476105"/>
                        <a:pt x="86061" y="2506532"/>
                      </a:cubicBezTo>
                      <a:cubicBezTo>
                        <a:pt x="96819" y="2538805"/>
                        <a:pt x="111662" y="2569993"/>
                        <a:pt x="118334" y="2603351"/>
                      </a:cubicBezTo>
                      <a:cubicBezTo>
                        <a:pt x="132237" y="2672864"/>
                        <a:pt x="120915" y="2640785"/>
                        <a:pt x="150607" y="2700169"/>
                      </a:cubicBezTo>
                      <a:cubicBezTo>
                        <a:pt x="156380" y="2729035"/>
                        <a:pt x="167282" y="2795108"/>
                        <a:pt x="182880" y="2818504"/>
                      </a:cubicBezTo>
                      <a:cubicBezTo>
                        <a:pt x="210021" y="2859215"/>
                        <a:pt x="195253" y="2841634"/>
                        <a:pt x="225911" y="2872292"/>
                      </a:cubicBezTo>
                      <a:cubicBezTo>
                        <a:pt x="229497" y="2883050"/>
                        <a:pt x="233553" y="2893662"/>
                        <a:pt x="236668" y="2904565"/>
                      </a:cubicBezTo>
                      <a:cubicBezTo>
                        <a:pt x="240730" y="2918781"/>
                        <a:pt x="242235" y="2933752"/>
                        <a:pt x="247426" y="2947595"/>
                      </a:cubicBezTo>
                      <a:cubicBezTo>
                        <a:pt x="253057" y="2962611"/>
                        <a:pt x="263310" y="2975610"/>
                        <a:pt x="268941" y="2990626"/>
                      </a:cubicBezTo>
                      <a:cubicBezTo>
                        <a:pt x="277228" y="3012724"/>
                        <a:pt x="285341" y="3066984"/>
                        <a:pt x="290456" y="3087445"/>
                      </a:cubicBezTo>
                      <a:cubicBezTo>
                        <a:pt x="293206" y="3098446"/>
                        <a:pt x="298464" y="3108717"/>
                        <a:pt x="301214" y="3119718"/>
                      </a:cubicBezTo>
                      <a:cubicBezTo>
                        <a:pt x="305649" y="3137456"/>
                        <a:pt x="308006" y="3155657"/>
                        <a:pt x="311972" y="3173506"/>
                      </a:cubicBezTo>
                      <a:cubicBezTo>
                        <a:pt x="315179" y="3187939"/>
                        <a:pt x="319143" y="3202193"/>
                        <a:pt x="322729" y="3216536"/>
                      </a:cubicBezTo>
                      <a:cubicBezTo>
                        <a:pt x="326315" y="3255981"/>
                        <a:pt x="327886" y="3295661"/>
                        <a:pt x="333487" y="3334871"/>
                      </a:cubicBezTo>
                      <a:cubicBezTo>
                        <a:pt x="338659" y="3371072"/>
                        <a:pt x="355002" y="3442447"/>
                        <a:pt x="355002" y="3442447"/>
                      </a:cubicBezTo>
                      <a:cubicBezTo>
                        <a:pt x="358588" y="3510579"/>
                        <a:pt x="359849" y="3578873"/>
                        <a:pt x="365760" y="3646842"/>
                      </a:cubicBezTo>
                      <a:cubicBezTo>
                        <a:pt x="367041" y="3661572"/>
                        <a:pt x="372456" y="3675657"/>
                        <a:pt x="376518" y="3689873"/>
                      </a:cubicBezTo>
                      <a:cubicBezTo>
                        <a:pt x="389420" y="3735030"/>
                        <a:pt x="394740" y="3739271"/>
                        <a:pt x="430306" y="3786692"/>
                      </a:cubicBezTo>
                      <a:cubicBezTo>
                        <a:pt x="456124" y="3821115"/>
                        <a:pt x="465449" y="3841915"/>
                        <a:pt x="505609" y="3861995"/>
                      </a:cubicBezTo>
                      <a:cubicBezTo>
                        <a:pt x="518833" y="3868607"/>
                        <a:pt x="534796" y="3867562"/>
                        <a:pt x="548640" y="3872753"/>
                      </a:cubicBezTo>
                      <a:cubicBezTo>
                        <a:pt x="563656" y="3878384"/>
                        <a:pt x="576045" y="3890662"/>
                        <a:pt x="591671" y="3894268"/>
                      </a:cubicBezTo>
                      <a:cubicBezTo>
                        <a:pt x="623311" y="3901570"/>
                        <a:pt x="656303" y="3900734"/>
                        <a:pt x="688489" y="3905026"/>
                      </a:cubicBezTo>
                      <a:cubicBezTo>
                        <a:pt x="710110" y="3907909"/>
                        <a:pt x="731520" y="3912198"/>
                        <a:pt x="753035" y="3915784"/>
                      </a:cubicBezTo>
                      <a:cubicBezTo>
                        <a:pt x="1170714" y="3907082"/>
                        <a:pt x="1253633" y="3896708"/>
                        <a:pt x="1635162" y="3915784"/>
                      </a:cubicBezTo>
                      <a:cubicBezTo>
                        <a:pt x="1693252" y="3918688"/>
                        <a:pt x="1692809" y="3928221"/>
                        <a:pt x="1742739" y="3937299"/>
                      </a:cubicBezTo>
                      <a:cubicBezTo>
                        <a:pt x="1792024" y="3946260"/>
                        <a:pt x="1817149" y="3944173"/>
                        <a:pt x="1861073" y="3958814"/>
                      </a:cubicBezTo>
                      <a:cubicBezTo>
                        <a:pt x="1879393" y="3964921"/>
                        <a:pt x="1896404" y="3974650"/>
                        <a:pt x="1914861" y="3980329"/>
                      </a:cubicBezTo>
                      <a:cubicBezTo>
                        <a:pt x="1945251" y="3989680"/>
                        <a:pt x="2070157" y="4017997"/>
                        <a:pt x="2097741" y="4023360"/>
                      </a:cubicBezTo>
                      <a:cubicBezTo>
                        <a:pt x="2194396" y="4042154"/>
                        <a:pt x="2290046" y="4069296"/>
                        <a:pt x="2388198" y="4077148"/>
                      </a:cubicBezTo>
                      <a:cubicBezTo>
                        <a:pt x="2807309" y="4110678"/>
                        <a:pt x="2567231" y="4096523"/>
                        <a:pt x="3108960" y="4109421"/>
                      </a:cubicBezTo>
                      <a:lnTo>
                        <a:pt x="3593054" y="4098664"/>
                      </a:lnTo>
                      <a:cubicBezTo>
                        <a:pt x="3632909" y="4094316"/>
                        <a:pt x="3672282" y="4073224"/>
                        <a:pt x="3700631" y="4044875"/>
                      </a:cubicBezTo>
                      <a:lnTo>
                        <a:pt x="3775934" y="3969572"/>
                      </a:lnTo>
                      <a:cubicBezTo>
                        <a:pt x="3783106" y="3951643"/>
                        <a:pt x="3787868" y="3932550"/>
                        <a:pt x="3797449" y="3915784"/>
                      </a:cubicBezTo>
                      <a:cubicBezTo>
                        <a:pt x="3845203" y="3832215"/>
                        <a:pt x="3790873" y="3983522"/>
                        <a:pt x="3840480" y="3851238"/>
                      </a:cubicBezTo>
                      <a:cubicBezTo>
                        <a:pt x="3845671" y="3837394"/>
                        <a:pt x="3846990" y="3822369"/>
                        <a:pt x="3851238" y="3808207"/>
                      </a:cubicBezTo>
                      <a:cubicBezTo>
                        <a:pt x="3857755" y="3786484"/>
                        <a:pt x="3866786" y="3765541"/>
                        <a:pt x="3872753" y="3743661"/>
                      </a:cubicBezTo>
                      <a:cubicBezTo>
                        <a:pt x="3877564" y="3726021"/>
                        <a:pt x="3878858" y="3707555"/>
                        <a:pt x="3883511" y="3689873"/>
                      </a:cubicBezTo>
                      <a:cubicBezTo>
                        <a:pt x="3896798" y="3639381"/>
                        <a:pt x="3914448" y="3590057"/>
                        <a:pt x="3926541" y="3539266"/>
                      </a:cubicBezTo>
                      <a:cubicBezTo>
                        <a:pt x="3938039" y="3490975"/>
                        <a:pt x="3946182" y="3354092"/>
                        <a:pt x="3948056" y="3324113"/>
                      </a:cubicBezTo>
                      <a:cubicBezTo>
                        <a:pt x="3963531" y="3076515"/>
                        <a:pt x="3946456" y="3193864"/>
                        <a:pt x="3969572" y="3055172"/>
                      </a:cubicBezTo>
                      <a:cubicBezTo>
                        <a:pt x="3973158" y="2807746"/>
                        <a:pt x="3978149" y="2560336"/>
                        <a:pt x="3980329" y="2312894"/>
                      </a:cubicBezTo>
                      <a:cubicBezTo>
                        <a:pt x="3996359" y="493517"/>
                        <a:pt x="3950278" y="1184486"/>
                        <a:pt x="4001845" y="462579"/>
                      </a:cubicBezTo>
                      <a:cubicBezTo>
                        <a:pt x="3985345" y="132592"/>
                        <a:pt x="4019807" y="355114"/>
                        <a:pt x="3948056" y="139849"/>
                      </a:cubicBezTo>
                      <a:cubicBezTo>
                        <a:pt x="3944470" y="129091"/>
                        <a:pt x="3942370" y="117718"/>
                        <a:pt x="3937299" y="107576"/>
                      </a:cubicBezTo>
                      <a:cubicBezTo>
                        <a:pt x="3927981" y="88939"/>
                        <a:pt x="3910944" y="67129"/>
                        <a:pt x="3894268" y="53788"/>
                      </a:cubicBezTo>
                      <a:cubicBezTo>
                        <a:pt x="3850092" y="18447"/>
                        <a:pt x="3847653" y="28934"/>
                        <a:pt x="3775934" y="21515"/>
                      </a:cubicBezTo>
                      <a:lnTo>
                        <a:pt x="3550024" y="0"/>
                      </a:lnTo>
                      <a:cubicBezTo>
                        <a:pt x="3388659" y="3586"/>
                        <a:pt x="3227151" y="3081"/>
                        <a:pt x="3065929" y="10758"/>
                      </a:cubicBezTo>
                      <a:cubicBezTo>
                        <a:pt x="3001060" y="13847"/>
                        <a:pt x="2936654" y="23609"/>
                        <a:pt x="2872292" y="32273"/>
                      </a:cubicBezTo>
                      <a:cubicBezTo>
                        <a:pt x="2750162" y="48713"/>
                        <a:pt x="2628473" y="68278"/>
                        <a:pt x="2506532" y="86061"/>
                      </a:cubicBezTo>
                      <a:lnTo>
                        <a:pt x="2355925" y="107576"/>
                      </a:lnTo>
                      <a:cubicBezTo>
                        <a:pt x="2159682" y="136649"/>
                        <a:pt x="2278879" y="122812"/>
                        <a:pt x="2108499" y="139849"/>
                      </a:cubicBezTo>
                      <a:cubicBezTo>
                        <a:pt x="2079812" y="147021"/>
                        <a:pt x="2051282" y="154852"/>
                        <a:pt x="2022438" y="161365"/>
                      </a:cubicBezTo>
                      <a:cubicBezTo>
                        <a:pt x="1940109" y="179955"/>
                        <a:pt x="1854040" y="185517"/>
                        <a:pt x="1775012" y="215153"/>
                      </a:cubicBezTo>
                      <a:cubicBezTo>
                        <a:pt x="1724723" y="234011"/>
                        <a:pt x="1667101" y="258250"/>
                        <a:pt x="1613647" y="268941"/>
                      </a:cubicBezTo>
                      <a:cubicBezTo>
                        <a:pt x="1585298" y="274611"/>
                        <a:pt x="1556056" y="274675"/>
                        <a:pt x="1527586" y="279699"/>
                      </a:cubicBezTo>
                      <a:cubicBezTo>
                        <a:pt x="1495029" y="285444"/>
                        <a:pt x="1463243" y="295028"/>
                        <a:pt x="1430767" y="301214"/>
                      </a:cubicBezTo>
                      <a:cubicBezTo>
                        <a:pt x="1387913" y="309376"/>
                        <a:pt x="1343997" y="312148"/>
                        <a:pt x="1301675" y="322729"/>
                      </a:cubicBezTo>
                      <a:cubicBezTo>
                        <a:pt x="1287332" y="326315"/>
                        <a:pt x="1273258" y="331239"/>
                        <a:pt x="1258645" y="333487"/>
                      </a:cubicBezTo>
                      <a:cubicBezTo>
                        <a:pt x="1226551" y="338425"/>
                        <a:pt x="1194099" y="340659"/>
                        <a:pt x="1161826" y="344245"/>
                      </a:cubicBezTo>
                      <a:cubicBezTo>
                        <a:pt x="1147482" y="347831"/>
                        <a:pt x="1133319" y="352236"/>
                        <a:pt x="1118795" y="355002"/>
                      </a:cubicBezTo>
                      <a:cubicBezTo>
                        <a:pt x="1057986" y="366584"/>
                        <a:pt x="995969" y="372261"/>
                        <a:pt x="935915" y="387275"/>
                      </a:cubicBezTo>
                      <a:cubicBezTo>
                        <a:pt x="921572" y="390861"/>
                        <a:pt x="907521" y="395942"/>
                        <a:pt x="892885" y="398033"/>
                      </a:cubicBezTo>
                      <a:cubicBezTo>
                        <a:pt x="857209" y="403130"/>
                        <a:pt x="821068" y="404321"/>
                        <a:pt x="785308" y="408791"/>
                      </a:cubicBezTo>
                      <a:cubicBezTo>
                        <a:pt x="763664" y="411496"/>
                        <a:pt x="742355" y="416463"/>
                        <a:pt x="720762" y="419548"/>
                      </a:cubicBezTo>
                      <a:cubicBezTo>
                        <a:pt x="692142" y="423636"/>
                        <a:pt x="663388" y="426720"/>
                        <a:pt x="634701" y="430306"/>
                      </a:cubicBezTo>
                      <a:cubicBezTo>
                        <a:pt x="616772" y="437478"/>
                        <a:pt x="599233" y="445714"/>
                        <a:pt x="580913" y="451821"/>
                      </a:cubicBezTo>
                      <a:cubicBezTo>
                        <a:pt x="566887" y="456496"/>
                        <a:pt x="551472" y="456755"/>
                        <a:pt x="537882" y="462579"/>
                      </a:cubicBezTo>
                      <a:cubicBezTo>
                        <a:pt x="525998" y="467672"/>
                        <a:pt x="517173" y="478312"/>
                        <a:pt x="505609" y="484094"/>
                      </a:cubicBezTo>
                      <a:cubicBezTo>
                        <a:pt x="495467" y="489165"/>
                        <a:pt x="483249" y="489345"/>
                        <a:pt x="473336" y="494852"/>
                      </a:cubicBezTo>
                      <a:cubicBezTo>
                        <a:pt x="450732" y="507410"/>
                        <a:pt x="434147" y="532811"/>
                        <a:pt x="408791" y="537882"/>
                      </a:cubicBezTo>
                      <a:lnTo>
                        <a:pt x="355002" y="548640"/>
                      </a:lnTo>
                      <a:cubicBezTo>
                        <a:pt x="340659" y="555812"/>
                        <a:pt x="325571" y="561656"/>
                        <a:pt x="311972" y="570155"/>
                      </a:cubicBezTo>
                      <a:cubicBezTo>
                        <a:pt x="296768" y="579658"/>
                        <a:pt x="284978" y="594410"/>
                        <a:pt x="268941" y="602428"/>
                      </a:cubicBezTo>
                      <a:cubicBezTo>
                        <a:pt x="221687" y="626055"/>
                        <a:pt x="177202" y="640180"/>
                        <a:pt x="129092" y="656216"/>
                      </a:cubicBezTo>
                      <a:cubicBezTo>
                        <a:pt x="121920" y="663388"/>
                        <a:pt x="115496" y="671396"/>
                        <a:pt x="107576" y="677732"/>
                      </a:cubicBezTo>
                      <a:cubicBezTo>
                        <a:pt x="97480" y="685809"/>
                        <a:pt x="75304" y="686318"/>
                        <a:pt x="75304" y="699247"/>
                      </a:cubicBezTo>
                      <a:cubicBezTo>
                        <a:pt x="75304" y="712176"/>
                        <a:pt x="95470" y="716222"/>
                        <a:pt x="107576" y="720762"/>
                      </a:cubicBezTo>
                      <a:cubicBezTo>
                        <a:pt x="156682" y="739177"/>
                        <a:pt x="153819" y="722368"/>
                        <a:pt x="193638" y="742278"/>
                      </a:cubicBezTo>
                      <a:cubicBezTo>
                        <a:pt x="244624" y="767771"/>
                        <a:pt x="220532" y="731520"/>
                        <a:pt x="215153" y="742278"/>
                      </a:cubicBez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backgroundMark x1="14588" y1="12651" x2="12000" y2="2711"/>
                              <a14:backgroundMark x1="18118" y1="74699" x2="18118" y2="74699"/>
                              <a14:backgroundMark x1="28000" y1="28012" x2="65412" y2="74699"/>
                              <a14:backgroundMark x1="27294" y1="27108" x2="68471" y2="21084"/>
                            </a14:backgroundRemoval>
                          </a14:imgEffect>
                        </a14:imgLayer>
                      </a14:imgProps>
                    </a:ext>
                    <a:ext uri="{28A0092B-C50C-407E-A947-70E740481C1C}">
                      <a14:useLocalDpi xmlns:a14="http://schemas.microsoft.com/office/drawing/2010/main" val="0"/>
                    </a:ext>
                  </a:extLst>
                </a:blip>
                <a:stretch>
                  <a:fillRect/>
                </a:stretch>
              </p:blipFill>
              <p:spPr>
                <a:xfrm>
                  <a:off x="2027984" y="567690"/>
                  <a:ext cx="7019197" cy="5483232"/>
                </a:xfrm>
                <a:prstGeom prst="rect">
                  <a:avLst/>
                </a:prstGeom>
              </p:spPr>
            </p:pic>
          </p:grpSp>
          <p:sp>
            <p:nvSpPr>
              <p:cNvPr id="9" name="TextBox 8"/>
              <p:cNvSpPr txBox="1"/>
              <p:nvPr/>
            </p:nvSpPr>
            <p:spPr>
              <a:xfrm rot="21411707">
                <a:off x="3624588" y="872829"/>
                <a:ext cx="2808834" cy="461665"/>
              </a:xfrm>
              <a:prstGeom prst="rect">
                <a:avLst/>
              </a:prstGeom>
              <a:noFill/>
              <a:scene3d>
                <a:camera prst="orthographicFront"/>
                <a:lightRig rig="threePt" dir="t"/>
              </a:scene3d>
              <a:sp3d>
                <a:bevelT/>
              </a:sp3d>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latin typeface="Corbel" panose="020B0503020204020204" pitchFamily="34" charset="0"/>
                  </a:rPr>
                  <a:t>The Big Picture</a:t>
                </a:r>
                <a:endParaRPr lang="en-US" sz="2400" b="1" dirty="0">
                  <a:latin typeface="Corbel" panose="020B0503020204020204" pitchFamily="34" charset="0"/>
                </a:endParaRPr>
              </a:p>
            </p:txBody>
          </p:sp>
        </p:grpSp>
        <p:sp>
          <p:nvSpPr>
            <p:cNvPr id="7" name="TextBox 6"/>
            <p:cNvSpPr txBox="1"/>
            <p:nvPr/>
          </p:nvSpPr>
          <p:spPr>
            <a:xfrm rot="21421055">
              <a:off x="1478566" y="1179359"/>
              <a:ext cx="2667000" cy="178510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dirty="0" smtClean="0">
                  <a:solidFill>
                    <a:schemeClr val="bg1"/>
                  </a:solidFill>
                  <a:latin typeface="Earth's Mightiest" panose="020B0604020202020204"/>
                </a:rPr>
                <a:t>The 2</a:t>
              </a:r>
              <a:r>
                <a:rPr lang="en-US" sz="2200" baseline="30000" dirty="0" smtClean="0">
                  <a:solidFill>
                    <a:schemeClr val="bg1"/>
                  </a:solidFill>
                  <a:latin typeface="Earth's Mightiest" panose="020B0604020202020204"/>
                </a:rPr>
                <a:t>nd</a:t>
              </a:r>
              <a:r>
                <a:rPr lang="en-US" sz="2200" dirty="0" smtClean="0">
                  <a:solidFill>
                    <a:schemeClr val="bg1"/>
                  </a:solidFill>
                  <a:latin typeface="Earth's Mightiest" panose="020B0604020202020204"/>
                </a:rPr>
                <a:t> Great Awakening unleashed a liberal reform movement that saw Christians hoping to make the country a better place.</a:t>
              </a:r>
              <a:endParaRPr lang="en-US" sz="2200" dirty="0">
                <a:solidFill>
                  <a:schemeClr val="bg1"/>
                </a:solidFill>
                <a:latin typeface="Earth's Mightiest" panose="020B0604020202020204"/>
              </a:endParaRPr>
            </a:p>
          </p:txBody>
        </p:sp>
      </p:grpSp>
    </p:spTree>
    <p:extLst>
      <p:ext uri="{BB962C8B-B14F-4D97-AF65-F5344CB8AC3E}">
        <p14:creationId xmlns:p14="http://schemas.microsoft.com/office/powerpoint/2010/main" val="757998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2"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Scale>
                                      <p:cBhvr>
                                        <p:cTn id="12"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
                                        </p:tgtEl>
                                        <p:attrNameLst>
                                          <p:attrName>ppt_x</p:attrName>
                                          <p:attrName>ppt_y</p:attrName>
                                        </p:attrNameLst>
                                      </p:cBhvr>
                                    </p:animMotion>
                                    <p:animEffect transition="in" filter="fade">
                                      <p:cBhvr>
                                        <p:cTn id="14" dur="1000"/>
                                        <p:tgtEl>
                                          <p:spTgt spid="4"/>
                                        </p:tgtEl>
                                      </p:cBhvr>
                                    </p:animEffect>
                                  </p:childTnLst>
                                </p:cTn>
                              </p:par>
                            </p:childTnLst>
                          </p:cTn>
                        </p:par>
                        <p:par>
                          <p:cTn id="15" fill="hold">
                            <p:stCondLst>
                              <p:cond delay="1500"/>
                            </p:stCondLst>
                            <p:childTnLst>
                              <p:par>
                                <p:cTn id="16" presetID="26"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80">
                                          <p:stCondLst>
                                            <p:cond delay="0"/>
                                          </p:stCondLst>
                                        </p:cTn>
                                        <p:tgtEl>
                                          <p:spTgt spid="5"/>
                                        </p:tgtEl>
                                      </p:cBhvr>
                                    </p:animEffect>
                                    <p:anim calcmode="lin" valueType="num">
                                      <p:cBhvr>
                                        <p:cTn id="1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4" dur="26">
                                          <p:stCondLst>
                                            <p:cond delay="650"/>
                                          </p:stCondLst>
                                        </p:cTn>
                                        <p:tgtEl>
                                          <p:spTgt spid="5"/>
                                        </p:tgtEl>
                                      </p:cBhvr>
                                      <p:to x="100000" y="60000"/>
                                    </p:animScale>
                                    <p:animScale>
                                      <p:cBhvr>
                                        <p:cTn id="25" dur="166" decel="50000">
                                          <p:stCondLst>
                                            <p:cond delay="676"/>
                                          </p:stCondLst>
                                        </p:cTn>
                                        <p:tgtEl>
                                          <p:spTgt spid="5"/>
                                        </p:tgtEl>
                                      </p:cBhvr>
                                      <p:to x="100000" y="100000"/>
                                    </p:animScale>
                                    <p:animScale>
                                      <p:cBhvr>
                                        <p:cTn id="26" dur="26">
                                          <p:stCondLst>
                                            <p:cond delay="1312"/>
                                          </p:stCondLst>
                                        </p:cTn>
                                        <p:tgtEl>
                                          <p:spTgt spid="5"/>
                                        </p:tgtEl>
                                      </p:cBhvr>
                                      <p:to x="100000" y="80000"/>
                                    </p:animScale>
                                    <p:animScale>
                                      <p:cBhvr>
                                        <p:cTn id="27" dur="166" decel="50000">
                                          <p:stCondLst>
                                            <p:cond delay="1338"/>
                                          </p:stCondLst>
                                        </p:cTn>
                                        <p:tgtEl>
                                          <p:spTgt spid="5"/>
                                        </p:tgtEl>
                                      </p:cBhvr>
                                      <p:to x="100000" y="100000"/>
                                    </p:animScale>
                                    <p:animScale>
                                      <p:cBhvr>
                                        <p:cTn id="28" dur="26">
                                          <p:stCondLst>
                                            <p:cond delay="1642"/>
                                          </p:stCondLst>
                                        </p:cTn>
                                        <p:tgtEl>
                                          <p:spTgt spid="5"/>
                                        </p:tgtEl>
                                      </p:cBhvr>
                                      <p:to x="100000" y="90000"/>
                                    </p:animScale>
                                    <p:animScale>
                                      <p:cBhvr>
                                        <p:cTn id="29" dur="166" decel="50000">
                                          <p:stCondLst>
                                            <p:cond delay="1668"/>
                                          </p:stCondLst>
                                        </p:cTn>
                                        <p:tgtEl>
                                          <p:spTgt spid="5"/>
                                        </p:tgtEl>
                                      </p:cBhvr>
                                      <p:to x="100000" y="100000"/>
                                    </p:animScale>
                                    <p:animScale>
                                      <p:cBhvr>
                                        <p:cTn id="30" dur="26">
                                          <p:stCondLst>
                                            <p:cond delay="1808"/>
                                          </p:stCondLst>
                                        </p:cTn>
                                        <p:tgtEl>
                                          <p:spTgt spid="5"/>
                                        </p:tgtEl>
                                      </p:cBhvr>
                                      <p:to x="100000" y="95000"/>
                                    </p:animScale>
                                    <p:animScale>
                                      <p:cBhvr>
                                        <p:cTn id="31"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upload.wikimedia.org/wikipedia/commons/5/52/Growth_of_Denominations_in_America_1780_to_1860.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487416" y="-319826"/>
            <a:ext cx="6208784" cy="6187226"/>
          </a:xfrm>
          <a:prstGeom prst="rect">
            <a:avLst/>
          </a:prstGeom>
          <a:noFill/>
          <a:ln>
            <a:solidFill>
              <a:schemeClr val="tx1"/>
            </a:solidFill>
          </a:ln>
          <a:effectLst>
            <a:reflection blurRad="6350" stA="50000" endA="295" endPos="92000" dist="101600" dir="5400000" sy="-100000" algn="bl" rotWithShape="0"/>
          </a:effectLst>
          <a:scene3d>
            <a:camera prst="perspectiveAbove" fov="1200000"/>
            <a:lightRig rig="threePt" dir="t"/>
          </a:scene3d>
          <a:sp3d z="6350">
            <a:bevelT/>
          </a:sp3d>
          <a:extLst>
            <a:ext uri="{909E8E84-426E-40DD-AFC4-6F175D3DCCD1}">
              <a14:hiddenFill xmlns:a14="http://schemas.microsoft.com/office/drawing/2010/main">
                <a:solidFill>
                  <a:srgbClr val="FFFFFF"/>
                </a:solidFill>
              </a14:hiddenFill>
            </a:ext>
          </a:extLst>
        </p:spPr>
      </p:pic>
      <p:sp>
        <p:nvSpPr>
          <p:cNvPr id="3" name="Text Box 2"/>
          <p:cNvSpPr txBox="1">
            <a:spLocks noChangeArrowheads="1"/>
          </p:cNvSpPr>
          <p:nvPr/>
        </p:nvSpPr>
        <p:spPr bwMode="auto">
          <a:xfrm>
            <a:off x="533400" y="5892800"/>
            <a:ext cx="8458200" cy="584775"/>
          </a:xfrm>
          <a:prstGeom prst="rect">
            <a:avLst/>
          </a:prstGeom>
          <a:solidFill>
            <a:schemeClr val="tx1"/>
          </a:solidFill>
          <a:ln w="76200">
            <a:solidFill>
              <a:srgbClr val="003300"/>
            </a:solidFill>
            <a:miter lim="800000"/>
            <a:headEnd/>
            <a:tailEnd/>
          </a:ln>
          <a:effectLst>
            <a:glow>
              <a:schemeClr val="tx1"/>
            </a:glow>
          </a:effectLst>
          <a:scene3d>
            <a:camera prst="orthographicFront"/>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Church attendance was high </a:t>
            </a:r>
            <a:r>
              <a:rPr lang="en-US" sz="3200" b="1" dirty="0">
                <a:solidFill>
                  <a:schemeClr val="bg1"/>
                </a:solidFill>
                <a:latin typeface="Times New Roman" pitchFamily="18" charset="0"/>
              </a:rPr>
              <a:t>(1850 = 75% pop.)</a:t>
            </a:r>
          </a:p>
        </p:txBody>
      </p:sp>
    </p:spTree>
    <p:extLst>
      <p:ext uri="{BB962C8B-B14F-4D97-AF65-F5344CB8AC3E}">
        <p14:creationId xmlns:p14="http://schemas.microsoft.com/office/powerpoint/2010/main" val="4306819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ile:The Anti-Slavery Society Convention, 1840 by Benjamin Robert Haydon.jpg"/>
          <p:cNvPicPr>
            <a:picLocks noChangeAspect="1" noChangeArrowheads="1"/>
          </p:cNvPicPr>
          <p:nvPr/>
        </p:nvPicPr>
        <p:blipFill rotWithShape="1">
          <a:blip r:embed="rId2">
            <a:extLst>
              <a:ext uri="{28A0092B-C50C-407E-A947-70E740481C1C}">
                <a14:useLocalDpi xmlns:a14="http://schemas.microsoft.com/office/drawing/2010/main" val="0"/>
              </a:ext>
            </a:extLst>
          </a:blip>
          <a:srcRect t="3614"/>
          <a:stretch/>
        </p:blipFill>
        <p:spPr bwMode="auto">
          <a:xfrm>
            <a:off x="0" y="0"/>
            <a:ext cx="9144000"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 name="Text Box 2"/>
          <p:cNvSpPr txBox="1">
            <a:spLocks noChangeArrowheads="1"/>
          </p:cNvSpPr>
          <p:nvPr/>
        </p:nvSpPr>
        <p:spPr bwMode="auto">
          <a:xfrm>
            <a:off x="152400" y="4907340"/>
            <a:ext cx="8839200" cy="1569660"/>
          </a:xfrm>
          <a:prstGeom prst="rect">
            <a:avLst/>
          </a:prstGeom>
          <a:solidFill>
            <a:schemeClr val="tx1"/>
          </a:solidFill>
          <a:ln w="76200">
            <a:solidFill>
              <a:srgbClr val="003300"/>
            </a:solidFill>
            <a:miter lim="800000"/>
            <a:headEnd/>
            <a:tailEnd/>
          </a:ln>
          <a:effectLst>
            <a:glow>
              <a:schemeClr val="tx1"/>
            </a:glow>
          </a:effectLst>
          <a:scene3d>
            <a:camera prst="orthographicFront"/>
            <a:lightRig rig="threePt" dir="t"/>
          </a:scene3d>
          <a:sp3d>
            <a:bevelT/>
          </a:sp3d>
        </p:spPr>
        <p:txBody>
          <a:bodyPr>
            <a:spAutoFit/>
          </a:bodyPr>
          <a:lstStyle/>
          <a:p>
            <a:pPr algn="ctr">
              <a:spcBef>
                <a:spcPct val="50000"/>
              </a:spcBef>
              <a:defRPr/>
            </a:pPr>
            <a:r>
              <a:rPr lang="en-US" sz="3200" b="1" dirty="0" smtClean="0">
                <a:solidFill>
                  <a:schemeClr val="bg1"/>
                </a:solidFill>
                <a:latin typeface="Times New Roman" pitchFamily="18" charset="0"/>
              </a:rPr>
              <a:t>2</a:t>
            </a:r>
            <a:r>
              <a:rPr lang="en-US" sz="3200" b="1" baseline="30000" dirty="0" smtClean="0">
                <a:solidFill>
                  <a:schemeClr val="bg1"/>
                </a:solidFill>
                <a:latin typeface="Times New Roman" pitchFamily="18" charset="0"/>
              </a:rPr>
              <a:t>nd</a:t>
            </a:r>
            <a:r>
              <a:rPr lang="en-US" sz="3200" b="1" dirty="0" smtClean="0">
                <a:solidFill>
                  <a:schemeClr val="bg1"/>
                </a:solidFill>
                <a:latin typeface="Times New Roman" pitchFamily="18" charset="0"/>
              </a:rPr>
              <a:t> Great Awakening inspired reformers to combat </a:t>
            </a:r>
            <a:r>
              <a:rPr lang="en-US" sz="3200" b="1" dirty="0">
                <a:solidFill>
                  <a:schemeClr val="bg1"/>
                </a:solidFill>
                <a:latin typeface="Times New Roman" pitchFamily="18" charset="0"/>
              </a:rPr>
              <a:t>tobacco, alcohol, profanity, transit of mail on Sabbath, women’s rights, polygamy, medicines</a:t>
            </a:r>
          </a:p>
        </p:txBody>
      </p:sp>
      <p:sp>
        <p:nvSpPr>
          <p:cNvPr id="3" name="TextBox 2"/>
          <p:cNvSpPr txBox="1"/>
          <p:nvPr/>
        </p:nvSpPr>
        <p:spPr>
          <a:xfrm>
            <a:off x="3733800" y="381000"/>
            <a:ext cx="4724400" cy="2031325"/>
          </a:xfrm>
          <a:prstGeom prst="rect">
            <a:avLst/>
          </a:prstGeom>
          <a:solidFill>
            <a:schemeClr val="tx1"/>
          </a:solidFill>
          <a:effectLst>
            <a:glow rad="88900">
              <a:schemeClr val="bg1"/>
            </a:glow>
          </a:effectLst>
          <a:scene3d>
            <a:camera prst="orthographicFront"/>
            <a:lightRig rig="threePt" dir="t"/>
          </a:scene3d>
          <a:sp3d>
            <a:bevelT/>
          </a:sp3d>
        </p:spPr>
        <p:txBody>
          <a:bodyPr wrap="square" rtlCol="0">
            <a:spAutoFit/>
          </a:bodyPr>
          <a:lstStyle/>
          <a:p>
            <a:pPr algn="ctr"/>
            <a:r>
              <a:rPr lang="en-US" sz="2800" dirty="0" smtClean="0">
                <a:solidFill>
                  <a:schemeClr val="bg1"/>
                </a:solidFill>
                <a:latin typeface="Earth's Mightiest"/>
              </a:rPr>
              <a:t>“A peaceable man can hardly venture to eat or drink, …to correct his child or kiss his wife, without obtaining the permission…of some moral or other reform society.”</a:t>
            </a:r>
          </a:p>
          <a:p>
            <a:pPr algn="r"/>
            <a:r>
              <a:rPr lang="en-US" sz="1400" dirty="0" smtClean="0">
                <a:solidFill>
                  <a:schemeClr val="bg1"/>
                </a:solidFill>
                <a:latin typeface="Agency FB" pitchFamily="34" charset="0"/>
              </a:rPr>
              <a:t>-Henry Bellows, Unitarian minister</a:t>
            </a:r>
            <a:endParaRPr lang="en-US" sz="1200" dirty="0">
              <a:solidFill>
                <a:schemeClr val="bg1"/>
              </a:solidFill>
              <a:latin typeface="Agency FB" pitchFamily="34" charset="0"/>
            </a:endParaRPr>
          </a:p>
        </p:txBody>
      </p:sp>
    </p:spTree>
    <p:extLst>
      <p:ext uri="{BB962C8B-B14F-4D97-AF65-F5344CB8AC3E}">
        <p14:creationId xmlns:p14="http://schemas.microsoft.com/office/powerpoint/2010/main" val="14205113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2"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Scale>
                                      <p:cBhvr>
                                        <p:cTn id="12"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
                                        </p:tgtEl>
                                        <p:attrNameLst>
                                          <p:attrName>ppt_x</p:attrName>
                                          <p:attrName>ppt_y</p:attrName>
                                        </p:attrNameLst>
                                      </p:cBhvr>
                                    </p:animMotion>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1447800" y="5506591"/>
            <a:ext cx="6934200" cy="1077218"/>
          </a:xfrm>
          <a:prstGeom prst="rect">
            <a:avLst/>
          </a:prstGeom>
          <a:solidFill>
            <a:schemeClr val="tx1"/>
          </a:solidFill>
          <a:ln w="76200">
            <a:solidFill>
              <a:srgbClr val="003300"/>
            </a:solidFill>
            <a:miter lim="800000"/>
            <a:headEnd/>
            <a:tailEnd/>
          </a:ln>
          <a:effectLst>
            <a:glow rad="1143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Reformers were optimistic that society could be perfected (Perfectionism)</a:t>
            </a:r>
            <a:endParaRPr lang="en-US" sz="3200" b="1" dirty="0">
              <a:solidFill>
                <a:schemeClr val="bg1"/>
              </a:solidFill>
              <a:latin typeface="Times New Roman" pitchFamily="18" charset="0"/>
            </a:endParaRPr>
          </a:p>
        </p:txBody>
      </p:sp>
      <p:pic>
        <p:nvPicPr>
          <p:cNvPr id="4" name="Picture 2" descr="Click to Zoom Ou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41"/>
            <a:ext cx="9143999" cy="547365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7247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6" name="Picture 6" descr="http://loc.harpweek.com/LCPoliticalCartoons/Disk3/5w/3a04601v5w.jpg">
            <a:hlinkClick r:id="rId2"/>
          </p:cNvPr>
          <p:cNvPicPr>
            <a:picLocks noChangeAspect="1" noChangeArrowheads="1"/>
          </p:cNvPicPr>
          <p:nvPr/>
        </p:nvPicPr>
        <p:blipFill>
          <a:blip r:embed="rId3" cstate="print"/>
          <a:srcRect l="4693" t="3333" r="1440" b="11111"/>
          <a:stretch>
            <a:fillRect/>
          </a:stretch>
        </p:blipFill>
        <p:spPr bwMode="auto">
          <a:xfrm>
            <a:off x="0" y="12700"/>
            <a:ext cx="5334000" cy="6845300"/>
          </a:xfrm>
          <a:prstGeom prst="rect">
            <a:avLst/>
          </a:prstGeom>
          <a:noFill/>
          <a:effectLst>
            <a:softEdge rad="63500"/>
          </a:effectLst>
        </p:spPr>
      </p:pic>
      <p:sp>
        <p:nvSpPr>
          <p:cNvPr id="137218" name="Text Box 2"/>
          <p:cNvSpPr txBox="1">
            <a:spLocks noChangeArrowheads="1"/>
          </p:cNvSpPr>
          <p:nvPr/>
        </p:nvSpPr>
        <p:spPr bwMode="auto">
          <a:xfrm>
            <a:off x="3200400" y="3652838"/>
            <a:ext cx="5638800" cy="1077218"/>
          </a:xfrm>
          <a:prstGeom prst="rect">
            <a:avLst/>
          </a:prstGeom>
          <a:solidFill>
            <a:schemeClr val="tx1"/>
          </a:solidFill>
          <a:ln w="76200">
            <a:solidFill>
              <a:srgbClr val="003300"/>
            </a:solidFill>
            <a:miter lim="800000"/>
            <a:headEnd/>
            <a:tailEnd/>
          </a:ln>
          <a:effectLst>
            <a:glow rad="88900">
              <a:schemeClr val="tx1"/>
            </a:glow>
          </a:effectLst>
          <a:scene3d>
            <a:camera prst="perspectiveLeft"/>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Women </a:t>
            </a:r>
            <a:r>
              <a:rPr lang="en-US" sz="3200" b="1" dirty="0">
                <a:solidFill>
                  <a:schemeClr val="bg1"/>
                </a:solidFill>
                <a:latin typeface="Times New Roman" pitchFamily="18" charset="0"/>
              </a:rPr>
              <a:t>were important part of many reform movements</a:t>
            </a:r>
          </a:p>
        </p:txBody>
      </p:sp>
    </p:spTree>
    <p:extLst>
      <p:ext uri="{BB962C8B-B14F-4D97-AF65-F5344CB8AC3E}">
        <p14:creationId xmlns:p14="http://schemas.microsoft.com/office/powerpoint/2010/main" val="30334018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37218"/>
                                        </p:tgtEl>
                                        <p:attrNameLst>
                                          <p:attrName>style.visibility</p:attrName>
                                        </p:attrNameLst>
                                      </p:cBhvr>
                                      <p:to>
                                        <p:strVal val="visible"/>
                                      </p:to>
                                    </p:set>
                                    <p:anim calcmode="lin" valueType="num">
                                      <p:cBhvr additive="base">
                                        <p:cTn id="7" dur="500" fill="hold"/>
                                        <p:tgtEl>
                                          <p:spTgt spid="137218"/>
                                        </p:tgtEl>
                                        <p:attrNameLst>
                                          <p:attrName>ppt_x</p:attrName>
                                        </p:attrNameLst>
                                      </p:cBhvr>
                                      <p:tavLst>
                                        <p:tav tm="0">
                                          <p:val>
                                            <p:strVal val="#ppt_x"/>
                                          </p:val>
                                        </p:tav>
                                        <p:tav tm="100000">
                                          <p:val>
                                            <p:strVal val="#ppt_x"/>
                                          </p:val>
                                        </p:tav>
                                      </p:tavLst>
                                    </p:anim>
                                    <p:anim calcmode="lin" valueType="num">
                                      <p:cBhvr additive="base">
                                        <p:cTn id="8" dur="500" fill="hold"/>
                                        <p:tgtEl>
                                          <p:spTgt spid="1372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ext Box 2"/>
          <p:cNvSpPr txBox="1">
            <a:spLocks noChangeArrowheads="1"/>
          </p:cNvSpPr>
          <p:nvPr/>
        </p:nvSpPr>
        <p:spPr bwMode="auto">
          <a:xfrm>
            <a:off x="1967132" y="5334000"/>
            <a:ext cx="5181600" cy="1077218"/>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Reformers successfully helped close debtor’s prisons</a:t>
            </a:r>
            <a:endParaRPr lang="en-US" sz="3200" b="1" dirty="0">
              <a:solidFill>
                <a:schemeClr val="bg1"/>
              </a:solidFill>
              <a:latin typeface="Times New Roman" pitchFamily="18" charset="0"/>
            </a:endParaRPr>
          </a:p>
        </p:txBody>
      </p:sp>
      <p:pic>
        <p:nvPicPr>
          <p:cNvPr id="405508" name="Picture 4" descr="http://www.ldsces.org/inst_manuals/chft/images/33-05.gif"/>
          <p:cNvPicPr>
            <a:picLocks noChangeAspect="1" noChangeArrowheads="1"/>
          </p:cNvPicPr>
          <p:nvPr/>
        </p:nvPicPr>
        <p:blipFill>
          <a:blip r:embed="rId2" cstate="print"/>
          <a:srcRect/>
          <a:stretch>
            <a:fillRect/>
          </a:stretch>
        </p:blipFill>
        <p:spPr bwMode="auto">
          <a:xfrm>
            <a:off x="0" y="444500"/>
            <a:ext cx="9144000" cy="4127500"/>
          </a:xfrm>
          <a:prstGeom prst="rect">
            <a:avLst/>
          </a:prstGeom>
          <a:noFill/>
          <a:effectLst>
            <a:softEdge rad="63500"/>
          </a:effectLst>
        </p:spPr>
      </p:pic>
    </p:spTree>
    <p:extLst>
      <p:ext uri="{BB962C8B-B14F-4D97-AF65-F5344CB8AC3E}">
        <p14:creationId xmlns:p14="http://schemas.microsoft.com/office/powerpoint/2010/main" val="35191491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37218"/>
                                        </p:tgtEl>
                                        <p:attrNameLst>
                                          <p:attrName>style.visibility</p:attrName>
                                        </p:attrNameLst>
                                      </p:cBhvr>
                                      <p:to>
                                        <p:strVal val="visible"/>
                                      </p:to>
                                    </p:set>
                                    <p:anim calcmode="lin" valueType="num">
                                      <p:cBhvr additive="base">
                                        <p:cTn id="7" dur="500" fill="hold"/>
                                        <p:tgtEl>
                                          <p:spTgt spid="137218"/>
                                        </p:tgtEl>
                                        <p:attrNameLst>
                                          <p:attrName>ppt_x</p:attrName>
                                        </p:attrNameLst>
                                      </p:cBhvr>
                                      <p:tavLst>
                                        <p:tav tm="0">
                                          <p:val>
                                            <p:strVal val="#ppt_x"/>
                                          </p:val>
                                        </p:tav>
                                        <p:tav tm="100000">
                                          <p:val>
                                            <p:strVal val="#ppt_x"/>
                                          </p:val>
                                        </p:tav>
                                      </p:tavLst>
                                    </p:anim>
                                    <p:anim calcmode="lin" valueType="num">
                                      <p:cBhvr additive="base">
                                        <p:cTn id="8" dur="500" fill="hold"/>
                                        <p:tgtEl>
                                          <p:spTgt spid="1372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ext Box 2"/>
          <p:cNvSpPr txBox="1">
            <a:spLocks noChangeArrowheads="1"/>
          </p:cNvSpPr>
          <p:nvPr/>
        </p:nvSpPr>
        <p:spPr bwMode="auto">
          <a:xfrm>
            <a:off x="1752600" y="5399088"/>
            <a:ext cx="5562600" cy="1077218"/>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Criminal </a:t>
            </a:r>
            <a:r>
              <a:rPr lang="en-US" sz="3200" b="1" dirty="0">
                <a:solidFill>
                  <a:schemeClr val="bg1"/>
                </a:solidFill>
                <a:latin typeface="Times New Roman" pitchFamily="18" charset="0"/>
              </a:rPr>
              <a:t>codes </a:t>
            </a:r>
            <a:r>
              <a:rPr lang="en-US" sz="3200" b="1" dirty="0" smtClean="0">
                <a:solidFill>
                  <a:schemeClr val="bg1"/>
                </a:solidFill>
                <a:latin typeface="Times New Roman" pitchFamily="18" charset="0"/>
              </a:rPr>
              <a:t>were softened </a:t>
            </a:r>
            <a:r>
              <a:rPr lang="en-US" sz="3200" b="1" dirty="0">
                <a:solidFill>
                  <a:schemeClr val="bg1"/>
                </a:solidFill>
                <a:latin typeface="Times New Roman" pitchFamily="18" charset="0"/>
              </a:rPr>
              <a:t>&amp; reformatories built</a:t>
            </a:r>
          </a:p>
        </p:txBody>
      </p:sp>
      <p:pic>
        <p:nvPicPr>
          <p:cNvPr id="4" name="Picture 4" descr="http://www.ldsces.org/inst_manuals/chft/images/33-05.gif"/>
          <p:cNvPicPr>
            <a:picLocks noChangeAspect="1" noChangeArrowheads="1"/>
          </p:cNvPicPr>
          <p:nvPr/>
        </p:nvPicPr>
        <p:blipFill>
          <a:blip r:embed="rId2" cstate="print"/>
          <a:srcRect/>
          <a:stretch>
            <a:fillRect/>
          </a:stretch>
        </p:blipFill>
        <p:spPr bwMode="auto">
          <a:xfrm>
            <a:off x="0" y="444500"/>
            <a:ext cx="9144000" cy="4127500"/>
          </a:xfrm>
          <a:prstGeom prst="rect">
            <a:avLst/>
          </a:prstGeom>
          <a:noFill/>
          <a:effectLst>
            <a:softEdge rad="63500"/>
          </a:effectLst>
        </p:spPr>
      </p:pic>
    </p:spTree>
    <p:extLst>
      <p:ext uri="{BB962C8B-B14F-4D97-AF65-F5344CB8AC3E}">
        <p14:creationId xmlns:p14="http://schemas.microsoft.com/office/powerpoint/2010/main" val="19557407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37218"/>
                                        </p:tgtEl>
                                        <p:attrNameLst>
                                          <p:attrName>style.visibility</p:attrName>
                                        </p:attrNameLst>
                                      </p:cBhvr>
                                      <p:to>
                                        <p:strVal val="visible"/>
                                      </p:to>
                                    </p:set>
                                    <p:anim calcmode="lin" valueType="num">
                                      <p:cBhvr additive="base">
                                        <p:cTn id="7" dur="500" fill="hold"/>
                                        <p:tgtEl>
                                          <p:spTgt spid="137218"/>
                                        </p:tgtEl>
                                        <p:attrNameLst>
                                          <p:attrName>ppt_x</p:attrName>
                                        </p:attrNameLst>
                                      </p:cBhvr>
                                      <p:tavLst>
                                        <p:tav tm="0">
                                          <p:val>
                                            <p:strVal val="#ppt_x"/>
                                          </p:val>
                                        </p:tav>
                                        <p:tav tm="100000">
                                          <p:val>
                                            <p:strVal val="#ppt_x"/>
                                          </p:val>
                                        </p:tav>
                                      </p:tavLst>
                                    </p:anim>
                                    <p:anim calcmode="lin" valueType="num">
                                      <p:cBhvr additive="base">
                                        <p:cTn id="8" dur="500" fill="hold"/>
                                        <p:tgtEl>
                                          <p:spTgt spid="1372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File:Dix-Dorothea-LOC.jpg"/>
          <p:cNvPicPr>
            <a:picLocks noChangeAspect="1" noChangeArrowheads="1"/>
          </p:cNvPicPr>
          <p:nvPr/>
        </p:nvPicPr>
        <p:blipFill rotWithShape="1">
          <a:blip r:embed="rId2">
            <a:extLst>
              <a:ext uri="{28A0092B-C50C-407E-A947-70E740481C1C}">
                <a14:useLocalDpi xmlns:a14="http://schemas.microsoft.com/office/drawing/2010/main" val="0"/>
              </a:ext>
            </a:extLst>
          </a:blip>
          <a:srcRect l="19909" t="9404" r="26601"/>
          <a:stretch/>
        </p:blipFill>
        <p:spPr bwMode="auto">
          <a:xfrm>
            <a:off x="5926347" y="0"/>
            <a:ext cx="3217653"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407559" name="Picture 7" descr="http://www.lib.unc.edu/ncc/ref/nchistory/jan2006/asylum-lg.jpg"/>
          <p:cNvPicPr>
            <a:picLocks noChangeAspect="1" noChangeArrowheads="1"/>
          </p:cNvPicPr>
          <p:nvPr/>
        </p:nvPicPr>
        <p:blipFill rotWithShape="1">
          <a:blip r:embed="rId3" cstate="print"/>
          <a:srcRect l="3958" t="1966" r="2715" b="8106"/>
          <a:stretch/>
        </p:blipFill>
        <p:spPr bwMode="auto">
          <a:xfrm>
            <a:off x="76200" y="3581400"/>
            <a:ext cx="5831456" cy="3062378"/>
          </a:xfrm>
          <a:prstGeom prst="rect">
            <a:avLst/>
          </a:prstGeom>
          <a:noFill/>
          <a:effectLst>
            <a:softEdge rad="317500"/>
          </a:effectLst>
          <a:scene3d>
            <a:camera prst="orthographicFront"/>
            <a:lightRig rig="threePt" dir="t"/>
          </a:scene3d>
          <a:sp3d>
            <a:bevelT/>
          </a:sp3d>
        </p:spPr>
      </p:pic>
      <p:sp>
        <p:nvSpPr>
          <p:cNvPr id="137218" name="Text Box 2"/>
          <p:cNvSpPr txBox="1">
            <a:spLocks noChangeArrowheads="1"/>
          </p:cNvSpPr>
          <p:nvPr/>
        </p:nvSpPr>
        <p:spPr bwMode="auto">
          <a:xfrm>
            <a:off x="76200" y="2286000"/>
            <a:ext cx="6248400" cy="1077218"/>
          </a:xfrm>
          <a:prstGeom prst="rect">
            <a:avLst/>
          </a:prstGeom>
          <a:solidFill>
            <a:schemeClr val="tx1"/>
          </a:solidFill>
          <a:ln w="76200">
            <a:solidFill>
              <a:srgbClr val="003300"/>
            </a:solidFill>
            <a:miter lim="800000"/>
            <a:headEnd/>
            <a:tailEnd/>
          </a:ln>
          <a:effectLst>
            <a:glow rad="88900">
              <a:schemeClr val="tx1"/>
            </a:glow>
          </a:effectLst>
          <a:scene3d>
            <a:camera prst="perspectiveFront"/>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Dorothea Dix fought to improve treatment of mentally insane </a:t>
            </a:r>
            <a:endParaRPr lang="en-US" sz="3200" b="1" dirty="0">
              <a:solidFill>
                <a:schemeClr val="bg1"/>
              </a:solidFill>
              <a:latin typeface="Times New Roman" pitchFamily="18" charset="0"/>
            </a:endParaRPr>
          </a:p>
        </p:txBody>
      </p:sp>
      <p:sp>
        <p:nvSpPr>
          <p:cNvPr id="6" name="TextBox 5"/>
          <p:cNvSpPr txBox="1">
            <a:spLocks noChangeArrowheads="1"/>
          </p:cNvSpPr>
          <p:nvPr/>
        </p:nvSpPr>
        <p:spPr bwMode="auto">
          <a:xfrm>
            <a:off x="0" y="152400"/>
            <a:ext cx="6248400"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3100" dirty="0">
                <a:solidFill>
                  <a:schemeClr val="bg1"/>
                </a:solidFill>
                <a:latin typeface="Earth's Mightiest" pitchFamily="2" charset="0"/>
              </a:rPr>
              <a:t>"I proceed, Gentlemen, briefly to call your attention to the present state of Insane Persons confined within this Commonwealth, in cages, stalls, pens! Chained, naked, beaten with rods, and lashed into obedience." </a:t>
            </a:r>
            <a:endParaRPr lang="en-US" sz="3100" b="1" dirty="0">
              <a:solidFill>
                <a:schemeClr val="bg1"/>
              </a:solidFill>
              <a:latin typeface="Earth's Mightiest" pitchFamily="2" charset="0"/>
            </a:endParaRPr>
          </a:p>
        </p:txBody>
      </p:sp>
    </p:spTree>
    <p:extLst>
      <p:ext uri="{BB962C8B-B14F-4D97-AF65-F5344CB8AC3E}">
        <p14:creationId xmlns:p14="http://schemas.microsoft.com/office/powerpoint/2010/main" val="16328375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37218"/>
                                        </p:tgtEl>
                                        <p:attrNameLst>
                                          <p:attrName>style.visibility</p:attrName>
                                        </p:attrNameLst>
                                      </p:cBhvr>
                                      <p:to>
                                        <p:strVal val="visible"/>
                                      </p:to>
                                    </p:set>
                                    <p:anim calcmode="lin" valueType="num">
                                      <p:cBhvr additive="base">
                                        <p:cTn id="7" dur="500" fill="hold"/>
                                        <p:tgtEl>
                                          <p:spTgt spid="137218"/>
                                        </p:tgtEl>
                                        <p:attrNameLst>
                                          <p:attrName>ppt_x</p:attrName>
                                        </p:attrNameLst>
                                      </p:cBhvr>
                                      <p:tavLst>
                                        <p:tav tm="0">
                                          <p:val>
                                            <p:strVal val="#ppt_x"/>
                                          </p:val>
                                        </p:tav>
                                        <p:tav tm="100000">
                                          <p:val>
                                            <p:strVal val="#ppt_x"/>
                                          </p:val>
                                        </p:tav>
                                      </p:tavLst>
                                    </p:anim>
                                    <p:anim calcmode="lin" valueType="num">
                                      <p:cBhvr additive="base">
                                        <p:cTn id="8" dur="500" fill="hold"/>
                                        <p:tgtEl>
                                          <p:spTgt spid="137218"/>
                                        </p:tgtEl>
                                        <p:attrNameLst>
                                          <p:attrName>ppt_y</p:attrName>
                                        </p:attrNameLst>
                                      </p:cBhvr>
                                      <p:tavLst>
                                        <p:tav tm="0">
                                          <p:val>
                                            <p:strVal val="1+#ppt_h/2"/>
                                          </p:val>
                                        </p:tav>
                                        <p:tav tm="100000">
                                          <p:val>
                                            <p:strVal val="#ppt_y"/>
                                          </p:val>
                                        </p:tav>
                                      </p:tavLst>
                                    </p:anim>
                                  </p:childTnLst>
                                </p:cTn>
                              </p:par>
                            </p:childTnLst>
                          </p:cTn>
                        </p:par>
                        <p:par>
                          <p:cTn id="9" fill="hold" nodeType="withGroup">
                            <p:stCondLst>
                              <p:cond delay="500"/>
                            </p:stCondLst>
                            <p:childTnLst>
                              <p:par>
                                <p:cTn id="10" presetID="53"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80" name="Picture 4" descr="http://www.swarthmore.edu/Library/peace/Exhibits/aps.and.trueblood/photos.trueblood/BFT.Birdsall.jpg"/>
          <p:cNvPicPr>
            <a:picLocks noChangeAspect="1" noChangeArrowheads="1"/>
          </p:cNvPicPr>
          <p:nvPr/>
        </p:nvPicPr>
        <p:blipFill rotWithShape="1">
          <a:blip r:embed="rId2" cstate="print"/>
          <a:srcRect l="9583" t="17127" r="11470" b="16615"/>
          <a:stretch/>
        </p:blipFill>
        <p:spPr bwMode="auto">
          <a:xfrm>
            <a:off x="0" y="0"/>
            <a:ext cx="9144000" cy="6096000"/>
          </a:xfrm>
          <a:prstGeom prst="rect">
            <a:avLst/>
          </a:prstGeom>
          <a:noFill/>
          <a:effectLst>
            <a:softEdge rad="63500"/>
          </a:effectLst>
        </p:spPr>
      </p:pic>
      <p:sp>
        <p:nvSpPr>
          <p:cNvPr id="137218" name="Text Box 2"/>
          <p:cNvSpPr txBox="1">
            <a:spLocks noChangeArrowheads="1"/>
          </p:cNvSpPr>
          <p:nvPr/>
        </p:nvSpPr>
        <p:spPr bwMode="auto">
          <a:xfrm>
            <a:off x="1752600" y="5638800"/>
            <a:ext cx="5638800" cy="1077218"/>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 American </a:t>
            </a:r>
            <a:r>
              <a:rPr lang="en-US" sz="3200" b="1" dirty="0">
                <a:solidFill>
                  <a:schemeClr val="bg1"/>
                </a:solidFill>
                <a:latin typeface="Times New Roman" pitchFamily="18" charset="0"/>
              </a:rPr>
              <a:t>Peace </a:t>
            </a:r>
            <a:r>
              <a:rPr lang="en-US" sz="3200" b="1" dirty="0" smtClean="0">
                <a:solidFill>
                  <a:schemeClr val="bg1"/>
                </a:solidFill>
                <a:latin typeface="Times New Roman" pitchFamily="18" charset="0"/>
              </a:rPr>
              <a:t>Society sought to end fighting and war</a:t>
            </a:r>
            <a:endParaRPr lang="en-US" sz="3200" b="1" dirty="0">
              <a:solidFill>
                <a:schemeClr val="bg1"/>
              </a:solidFill>
              <a:latin typeface="Times New Roman" pitchFamily="18" charset="0"/>
            </a:endParaRPr>
          </a:p>
        </p:txBody>
      </p:sp>
    </p:spTree>
    <p:extLst>
      <p:ext uri="{BB962C8B-B14F-4D97-AF65-F5344CB8AC3E}">
        <p14:creationId xmlns:p14="http://schemas.microsoft.com/office/powerpoint/2010/main" val="1193433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37218"/>
                                        </p:tgtEl>
                                        <p:attrNameLst>
                                          <p:attrName>style.visibility</p:attrName>
                                        </p:attrNameLst>
                                      </p:cBhvr>
                                      <p:to>
                                        <p:strVal val="visible"/>
                                      </p:to>
                                    </p:set>
                                    <p:anim calcmode="lin" valueType="num">
                                      <p:cBhvr additive="base">
                                        <p:cTn id="7" dur="500" fill="hold"/>
                                        <p:tgtEl>
                                          <p:spTgt spid="137218"/>
                                        </p:tgtEl>
                                        <p:attrNameLst>
                                          <p:attrName>ppt_x</p:attrName>
                                        </p:attrNameLst>
                                      </p:cBhvr>
                                      <p:tavLst>
                                        <p:tav tm="0">
                                          <p:val>
                                            <p:strVal val="#ppt_x"/>
                                          </p:val>
                                        </p:tav>
                                        <p:tav tm="100000">
                                          <p:val>
                                            <p:strVal val="#ppt_x"/>
                                          </p:val>
                                        </p:tav>
                                      </p:tavLst>
                                    </p:anim>
                                    <p:anim calcmode="lin" valueType="num">
                                      <p:cBhvr additive="base">
                                        <p:cTn id="8" dur="500" fill="hold"/>
                                        <p:tgtEl>
                                          <p:spTgt spid="1372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8" descr="http://www.assumption.edu/ahc/Theresa's%20Main%20Folder/Pictures%20Temp/drunk%20with%20snake.jpe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3916363" cy="6172200"/>
          </a:xfrm>
          <a:prstGeom prst="rect">
            <a:avLst/>
          </a:prstGeom>
          <a:solidFill>
            <a:schemeClr val="bg1"/>
          </a:solidFill>
          <a:ln>
            <a:noFill/>
          </a:ln>
          <a:effectLst>
            <a:softEdge rad="63500"/>
          </a:effectLst>
          <a:extLst>
            <a:ext uri="{91240B29-F687-4F45-9708-019B960494DF}">
              <a14:hiddenLine xmlns:a14="http://schemas.microsoft.com/office/drawing/2010/main" w="9525">
                <a:solidFill>
                  <a:srgbClr val="000000"/>
                </a:solidFill>
                <a:miter lim="800000"/>
                <a:headEnd/>
                <a:tailEnd/>
              </a14:hiddenLine>
            </a:ext>
          </a:extLst>
        </p:spPr>
      </p:pic>
      <p:sp>
        <p:nvSpPr>
          <p:cNvPr id="137218" name="Text Box 2"/>
          <p:cNvSpPr txBox="1">
            <a:spLocks noChangeArrowheads="1"/>
          </p:cNvSpPr>
          <p:nvPr/>
        </p:nvSpPr>
        <p:spPr bwMode="auto">
          <a:xfrm>
            <a:off x="304800" y="5029200"/>
            <a:ext cx="8534400" cy="1569660"/>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a:t>
            </a:r>
            <a:r>
              <a:rPr lang="en-US" sz="3200" b="1" dirty="0">
                <a:solidFill>
                  <a:schemeClr val="bg1"/>
                </a:solidFill>
                <a:latin typeface="Times New Roman" pitchFamily="18" charset="0"/>
              </a:rPr>
              <a:t>1826) American Temperance Society formed </a:t>
            </a:r>
            <a:r>
              <a:rPr lang="en-US" sz="3200" b="1" dirty="0" smtClean="0">
                <a:solidFill>
                  <a:schemeClr val="bg1"/>
                </a:solidFill>
                <a:latin typeface="Times New Roman" pitchFamily="18" charset="0"/>
              </a:rPr>
              <a:t>to oppose drunkenness in US (caused disease, domestic abuse, financial ruin of families)</a:t>
            </a:r>
            <a:endParaRPr lang="en-US" sz="3200" b="1" dirty="0">
              <a:solidFill>
                <a:schemeClr val="bg1"/>
              </a:solidFill>
              <a:latin typeface="Times New Roman" pitchFamily="18" charset="0"/>
            </a:endParaRPr>
          </a:p>
        </p:txBody>
      </p:sp>
      <p:pic>
        <p:nvPicPr>
          <p:cNvPr id="13314" name="Picture 2" descr="http://animesh.edublogs.org/files/2011/05/temperance_1-1zogaj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6080" y="76200"/>
            <a:ext cx="4895520" cy="4895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263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37218"/>
                                        </p:tgtEl>
                                        <p:attrNameLst>
                                          <p:attrName>style.visibility</p:attrName>
                                        </p:attrNameLst>
                                      </p:cBhvr>
                                      <p:to>
                                        <p:strVal val="visible"/>
                                      </p:to>
                                    </p:set>
                                    <p:anim calcmode="lin" valueType="num">
                                      <p:cBhvr additive="base">
                                        <p:cTn id="7" dur="500" fill="hold"/>
                                        <p:tgtEl>
                                          <p:spTgt spid="137218"/>
                                        </p:tgtEl>
                                        <p:attrNameLst>
                                          <p:attrName>ppt_x</p:attrName>
                                        </p:attrNameLst>
                                      </p:cBhvr>
                                      <p:tavLst>
                                        <p:tav tm="0">
                                          <p:val>
                                            <p:strVal val="#ppt_x"/>
                                          </p:val>
                                        </p:tav>
                                        <p:tav tm="100000">
                                          <p:val>
                                            <p:strVal val="#ppt_x"/>
                                          </p:val>
                                        </p:tav>
                                      </p:tavLst>
                                    </p:anim>
                                    <p:anim calcmode="lin" valueType="num">
                                      <p:cBhvr additive="base">
                                        <p:cTn id="8" dur="500" fill="hold"/>
                                        <p:tgtEl>
                                          <p:spTgt spid="1372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http://freaky_freya.tripod.com/Drunktionary/images/Man_Table_Beer.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091"/>
          <a:stretch/>
        </p:blipFill>
        <p:spPr bwMode="auto">
          <a:xfrm>
            <a:off x="1093432" y="-1"/>
            <a:ext cx="6983768" cy="6858001"/>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54" name="Picture 6" descr="http://www.reed.lib.oh.us/drinkdevil.gif"/>
          <p:cNvPicPr>
            <a:picLocks noChangeAspect="1" noChangeArrowheads="1"/>
          </p:cNvPicPr>
          <p:nvPr/>
        </p:nvPicPr>
        <p:blipFill>
          <a:blip r:embed="rId3" cstate="print"/>
          <a:srcRect r="71429"/>
          <a:stretch>
            <a:fillRect/>
          </a:stretch>
        </p:blipFill>
        <p:spPr bwMode="auto">
          <a:xfrm>
            <a:off x="1219200" y="304800"/>
            <a:ext cx="2057400" cy="2971800"/>
          </a:xfrm>
          <a:prstGeom prst="rect">
            <a:avLst/>
          </a:prstGeom>
          <a:solidFill>
            <a:schemeClr val="bg1"/>
          </a:solidFill>
          <a:effectLst>
            <a:softEdge rad="63500"/>
          </a:effectLst>
        </p:spPr>
      </p:pic>
      <p:sp>
        <p:nvSpPr>
          <p:cNvPr id="4" name="Text Box 2"/>
          <p:cNvSpPr txBox="1">
            <a:spLocks noChangeArrowheads="1"/>
          </p:cNvSpPr>
          <p:nvPr/>
        </p:nvSpPr>
        <p:spPr bwMode="auto">
          <a:xfrm>
            <a:off x="457200" y="5323582"/>
            <a:ext cx="8229600" cy="1077218"/>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Temperance movement the most widely active of early 19</a:t>
            </a:r>
            <a:r>
              <a:rPr lang="en-US" sz="3200" b="1" baseline="30000" dirty="0" smtClean="0">
                <a:solidFill>
                  <a:schemeClr val="bg1"/>
                </a:solidFill>
                <a:latin typeface="Times New Roman" pitchFamily="18" charset="0"/>
              </a:rPr>
              <a:t>th</a:t>
            </a:r>
            <a:r>
              <a:rPr lang="en-US" sz="3200" b="1" dirty="0" smtClean="0">
                <a:solidFill>
                  <a:schemeClr val="bg1"/>
                </a:solidFill>
                <a:latin typeface="Times New Roman" pitchFamily="18" charset="0"/>
              </a:rPr>
              <a:t> century reform movements</a:t>
            </a:r>
            <a:endParaRPr lang="en-US" sz="3200" b="1" dirty="0">
              <a:solidFill>
                <a:schemeClr val="bg1"/>
              </a:solidFill>
              <a:latin typeface="Times New Roman" pitchFamily="18" charset="0"/>
            </a:endParaRPr>
          </a:p>
        </p:txBody>
      </p:sp>
    </p:spTree>
    <p:extLst>
      <p:ext uri="{BB962C8B-B14F-4D97-AF65-F5344CB8AC3E}">
        <p14:creationId xmlns:p14="http://schemas.microsoft.com/office/powerpoint/2010/main" val="36860132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nodeType="clickEffect">
                                  <p:stCondLst>
                                    <p:cond delay="0"/>
                                  </p:stCondLst>
                                  <p:childTnLst>
                                    <p:set>
                                      <p:cBhvr>
                                        <p:cTn id="6" dur="1" fill="hold">
                                          <p:stCondLst>
                                            <p:cond delay="0"/>
                                          </p:stCondLst>
                                        </p:cTn>
                                        <p:tgtEl>
                                          <p:spTgt spid="411654"/>
                                        </p:tgtEl>
                                        <p:attrNameLst>
                                          <p:attrName>style.visibility</p:attrName>
                                        </p:attrNameLst>
                                      </p:cBhvr>
                                      <p:to>
                                        <p:strVal val="visible"/>
                                      </p:to>
                                    </p:set>
                                    <p:animEffect transition="in" filter="slide(fromTop)">
                                      <p:cBhvr>
                                        <p:cTn id="7" dur="1000"/>
                                        <p:tgtEl>
                                          <p:spTgt spid="411654"/>
                                        </p:tgtEl>
                                      </p:cBhvr>
                                    </p:animEffect>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le:The Drunkard's Progress - Color.jpg">
            <a:hlinkClick r:id="rId2"/>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8626" y="383305"/>
            <a:ext cx="9135374" cy="647469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626" y="0"/>
            <a:ext cx="9135374" cy="830997"/>
          </a:xfrm>
          <a:prstGeom prst="rect">
            <a:avLst/>
          </a:prstGeom>
          <a:noFill/>
          <a:scene3d>
            <a:camera prst="perspectiveAbove"/>
            <a:lightRig rig="threePt" dir="t"/>
          </a:scene3d>
        </p:spPr>
        <p:txBody>
          <a:bodyPr wrap="square" rtlCol="0">
            <a:spAutoFit/>
          </a:bodyPr>
          <a:lstStyle/>
          <a:p>
            <a:pPr algn="ctr"/>
            <a:r>
              <a:rPr lang="en-US" sz="4800" dirty="0" smtClean="0">
                <a:solidFill>
                  <a:schemeClr val="accent3">
                    <a:lumMod val="75000"/>
                  </a:schemeClr>
                </a:solidFill>
                <a:effectLst>
                  <a:glow rad="127000">
                    <a:schemeClr val="bg1"/>
                  </a:glow>
                </a:effectLst>
                <a:latin typeface="calame" pitchFamily="2" charset="0"/>
              </a:rPr>
              <a:t>The Temperance Movement</a:t>
            </a:r>
            <a:endParaRPr lang="en-US" sz="4800" dirty="0">
              <a:solidFill>
                <a:schemeClr val="accent3">
                  <a:lumMod val="75000"/>
                </a:schemeClr>
              </a:solidFill>
              <a:effectLst>
                <a:glow rad="127000">
                  <a:schemeClr val="bg1"/>
                </a:glow>
              </a:effectLst>
              <a:latin typeface="calame" pitchFamily="2" charset="0"/>
            </a:endParaRPr>
          </a:p>
        </p:txBody>
      </p:sp>
    </p:spTree>
    <p:extLst>
      <p:ext uri="{BB962C8B-B14F-4D97-AF65-F5344CB8AC3E}">
        <p14:creationId xmlns:p14="http://schemas.microsoft.com/office/powerpoint/2010/main" val="5453124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www.oleanfirstbaptist.org/portal/Portals/0/church_images/old%20church%20painting.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156"/>
          <a:stretch/>
        </p:blipFill>
        <p:spPr bwMode="auto">
          <a:xfrm>
            <a:off x="0" y="-1"/>
            <a:ext cx="9144000" cy="685800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4" name="Text Box 2"/>
          <p:cNvSpPr txBox="1">
            <a:spLocks noChangeArrowheads="1"/>
          </p:cNvSpPr>
          <p:nvPr/>
        </p:nvSpPr>
        <p:spPr bwMode="auto">
          <a:xfrm>
            <a:off x="708546" y="5410200"/>
            <a:ext cx="7749654" cy="1077218"/>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Political democratization led to religious democratization in US in early 1800s</a:t>
            </a:r>
            <a:endParaRPr lang="en-US" sz="3200" b="1" dirty="0">
              <a:solidFill>
                <a:schemeClr val="bg1"/>
              </a:solidFill>
              <a:latin typeface="Times New Roman" pitchFamily="18" charset="0"/>
            </a:endParaRPr>
          </a:p>
        </p:txBody>
      </p:sp>
    </p:spTree>
    <p:extLst>
      <p:ext uri="{BB962C8B-B14F-4D97-AF65-F5344CB8AC3E}">
        <p14:creationId xmlns:p14="http://schemas.microsoft.com/office/powerpoint/2010/main" val="35488513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File:NSDow2.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1"/>
            <a:ext cx="4953000" cy="685800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7" name="Picture 12" descr="Alcohol Consumption"/>
          <p:cNvPicPr>
            <a:picLocks noChangeAspect="1" noChangeArrowheads="1"/>
          </p:cNvPicPr>
          <p:nvPr/>
        </p:nvPicPr>
        <p:blipFill>
          <a:blip r:embed="rId4" cstate="print">
            <a:lum bright="-24000" contrast="48000"/>
          </a:blip>
          <a:srcRect l="50150" t="23293" r="3163" b="30526"/>
          <a:stretch>
            <a:fillRect/>
          </a:stretch>
        </p:blipFill>
        <p:spPr bwMode="auto">
          <a:xfrm>
            <a:off x="4038600" y="609600"/>
            <a:ext cx="4724400" cy="3505200"/>
          </a:xfrm>
          <a:prstGeom prst="rect">
            <a:avLst/>
          </a:prstGeom>
          <a:noFill/>
          <a:ln w="9525">
            <a:noFill/>
            <a:miter lim="800000"/>
            <a:headEnd/>
            <a:tailEnd/>
          </a:ln>
          <a:effectLst>
            <a:glow rad="152400">
              <a:schemeClr val="tx1"/>
            </a:glow>
            <a:outerShdw blurRad="184150" dist="241300" dir="11520000" sx="110000" sy="110000" algn="ctr">
              <a:srgbClr val="000000">
                <a:alpha val="18000"/>
              </a:srgbClr>
            </a:outerShdw>
            <a:softEdge rad="63500"/>
          </a:effectLst>
          <a:scene3d>
            <a:camera prst="perspectiveFront" fov="5100000">
              <a:rot lat="0" lon="900001" rev="0"/>
            </a:camera>
            <a:lightRig rig="flood" dir="t">
              <a:rot lat="0" lon="0" rev="13800000"/>
            </a:lightRig>
          </a:scene3d>
          <a:sp3d extrusionH="107950" prstMaterial="plastic">
            <a:bevelT w="82550" h="63500" prst="divot"/>
            <a:bevelB/>
          </a:sp3d>
        </p:spPr>
      </p:pic>
      <p:sp>
        <p:nvSpPr>
          <p:cNvPr id="4" name="Text Box 2"/>
          <p:cNvSpPr txBox="1">
            <a:spLocks noChangeArrowheads="1"/>
          </p:cNvSpPr>
          <p:nvPr/>
        </p:nvSpPr>
        <p:spPr bwMode="auto">
          <a:xfrm>
            <a:off x="381000" y="4868627"/>
            <a:ext cx="8382000" cy="1569660"/>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Temperance (an individual’s will to resist) aided by local or state laws prohibiting alcohol (Maine briefly banned alcohol in 1851) </a:t>
            </a:r>
            <a:endParaRPr lang="en-US" sz="3200" b="1" dirty="0">
              <a:solidFill>
                <a:schemeClr val="bg1"/>
              </a:solidFill>
              <a:latin typeface="Times New Roman" pitchFamily="18" charset="0"/>
            </a:endParaRPr>
          </a:p>
        </p:txBody>
      </p:sp>
      <p:sp>
        <p:nvSpPr>
          <p:cNvPr id="137218" name="Text Box 2"/>
          <p:cNvSpPr txBox="1">
            <a:spLocks noChangeArrowheads="1"/>
          </p:cNvSpPr>
          <p:nvPr/>
        </p:nvSpPr>
        <p:spPr bwMode="auto">
          <a:xfrm>
            <a:off x="533400" y="3391314"/>
            <a:ext cx="3429000" cy="1323439"/>
          </a:xfrm>
          <a:prstGeom prst="rect">
            <a:avLst/>
          </a:prstGeom>
          <a:noFill/>
          <a:ln w="76200">
            <a:noFill/>
            <a:miter lim="800000"/>
            <a:headEnd/>
            <a:tailEnd/>
          </a:ln>
          <a:scene3d>
            <a:camera prst="orthographicFront"/>
            <a:lightRig rig="threePt" dir="t"/>
          </a:scene3d>
          <a:sp3d>
            <a:bevelT/>
          </a:sp3d>
        </p:spPr>
        <p:txBody>
          <a:bodyPr wrap="square">
            <a:spAutoFit/>
          </a:bodyPr>
          <a:lstStyle/>
          <a:p>
            <a:pPr algn="ctr">
              <a:spcBef>
                <a:spcPct val="50000"/>
              </a:spcBef>
              <a:defRPr/>
            </a:pPr>
            <a:r>
              <a:rPr lang="en-US" sz="4000" dirty="0" smtClean="0">
                <a:effectLst>
                  <a:glow rad="127000">
                    <a:schemeClr val="bg1"/>
                  </a:glow>
                </a:effectLst>
                <a:latin typeface="Earth's Mightiest" pitchFamily="2" charset="0"/>
              </a:rPr>
              <a:t>Neal </a:t>
            </a:r>
            <a:r>
              <a:rPr lang="en-US" sz="4000" dirty="0">
                <a:effectLst>
                  <a:glow rad="127000">
                    <a:schemeClr val="bg1"/>
                  </a:glow>
                </a:effectLst>
                <a:latin typeface="Earth's Mightiest" pitchFamily="2" charset="0"/>
              </a:rPr>
              <a:t>S. Dow </a:t>
            </a:r>
            <a:r>
              <a:rPr lang="en-US" sz="4000" dirty="0" smtClean="0">
                <a:effectLst>
                  <a:glow rad="127000">
                    <a:schemeClr val="bg1"/>
                  </a:glow>
                </a:effectLst>
                <a:latin typeface="Earth's Mightiest" pitchFamily="2" charset="0"/>
              </a:rPr>
              <a:t>                                            “</a:t>
            </a:r>
            <a:r>
              <a:rPr lang="en-US" sz="4000" dirty="0">
                <a:effectLst>
                  <a:glow rad="127000">
                    <a:schemeClr val="bg1"/>
                  </a:glow>
                </a:effectLst>
                <a:latin typeface="Earth's Mightiest" pitchFamily="2" charset="0"/>
              </a:rPr>
              <a:t>Father of Prohibition</a:t>
            </a:r>
            <a:r>
              <a:rPr lang="en-US" sz="4000" dirty="0" smtClean="0">
                <a:effectLst>
                  <a:glow rad="127000">
                    <a:schemeClr val="bg1"/>
                  </a:glow>
                </a:effectLst>
                <a:latin typeface="Earth's Mightiest" pitchFamily="2" charset="0"/>
              </a:rPr>
              <a:t>”</a:t>
            </a:r>
            <a:endParaRPr lang="en-US" sz="4000" dirty="0">
              <a:effectLst>
                <a:glow rad="127000">
                  <a:schemeClr val="bg1"/>
                </a:glow>
              </a:effectLst>
              <a:latin typeface="Earth's Mightiest" pitchFamily="2" charset="0"/>
            </a:endParaRPr>
          </a:p>
        </p:txBody>
      </p:sp>
    </p:spTree>
    <p:extLst>
      <p:ext uri="{BB962C8B-B14F-4D97-AF65-F5344CB8AC3E}">
        <p14:creationId xmlns:p14="http://schemas.microsoft.com/office/powerpoint/2010/main" val="195402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nodeType="with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137218"/>
                                        </p:tgtEl>
                                        <p:attrNameLst>
                                          <p:attrName>style.visibility</p:attrName>
                                        </p:attrNameLst>
                                      </p:cBhvr>
                                      <p:to>
                                        <p:strVal val="visible"/>
                                      </p:to>
                                    </p:set>
                                    <p:anim calcmode="lin" valueType="num">
                                      <p:cBhvr additive="base">
                                        <p:cTn id="12" dur="500" fill="hold"/>
                                        <p:tgtEl>
                                          <p:spTgt spid="137218"/>
                                        </p:tgtEl>
                                        <p:attrNameLst>
                                          <p:attrName>ppt_x</p:attrName>
                                        </p:attrNameLst>
                                      </p:cBhvr>
                                      <p:tavLst>
                                        <p:tav tm="0">
                                          <p:val>
                                            <p:strVal val="#ppt_x"/>
                                          </p:val>
                                        </p:tav>
                                        <p:tav tm="100000">
                                          <p:val>
                                            <p:strVal val="#ppt_x"/>
                                          </p:val>
                                        </p:tav>
                                      </p:tavLst>
                                    </p:anim>
                                    <p:anim calcmode="lin" valueType="num">
                                      <p:cBhvr additive="base">
                                        <p:cTn id="13" dur="500" fill="hold"/>
                                        <p:tgtEl>
                                          <p:spTgt spid="13721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http://www.loc.gov/exhibits/treasures/images/vc006204.jpg"/>
          <p:cNvPicPr>
            <a:picLocks noChangeAspect="1" noChangeArrowheads="1"/>
          </p:cNvPicPr>
          <p:nvPr/>
        </p:nvPicPr>
        <p:blipFill>
          <a:blip r:embed="rId2">
            <a:extLst>
              <a:ext uri="{28A0092B-C50C-407E-A947-70E740481C1C}">
                <a14:useLocalDpi xmlns:a14="http://schemas.microsoft.com/office/drawing/2010/main" val="0"/>
              </a:ext>
            </a:extLst>
          </a:blip>
          <a:srcRect t="9167" b="3363"/>
          <a:stretch>
            <a:fillRect/>
          </a:stretch>
        </p:blipFill>
        <p:spPr bwMode="auto">
          <a:xfrm>
            <a:off x="0" y="0"/>
            <a:ext cx="9144000" cy="685800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8" name="Text Box 2"/>
          <p:cNvSpPr txBox="1">
            <a:spLocks noChangeArrowheads="1"/>
          </p:cNvSpPr>
          <p:nvPr/>
        </p:nvSpPr>
        <p:spPr bwMode="auto">
          <a:xfrm>
            <a:off x="1257300" y="4876800"/>
            <a:ext cx="6629400" cy="1569660"/>
          </a:xfrm>
          <a:prstGeom prst="rect">
            <a:avLst/>
          </a:prstGeom>
          <a:solidFill>
            <a:schemeClr val="tx1"/>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9600" dirty="0" smtClean="0">
                <a:solidFill>
                  <a:schemeClr val="bg1"/>
                </a:solidFill>
                <a:latin typeface="Earth's Mightiest"/>
              </a:rPr>
              <a:t>Women </a:t>
            </a:r>
            <a:r>
              <a:rPr lang="en-US" sz="8000" dirty="0">
                <a:solidFill>
                  <a:schemeClr val="bg1"/>
                </a:solidFill>
                <a:latin typeface="Earth's Mightiest"/>
              </a:rPr>
              <a:t>in</a:t>
            </a:r>
            <a:r>
              <a:rPr lang="en-US" sz="9600" dirty="0">
                <a:solidFill>
                  <a:schemeClr val="bg1"/>
                </a:solidFill>
                <a:latin typeface="Earth's Mightiest"/>
              </a:rPr>
              <a:t> Revolt</a:t>
            </a:r>
          </a:p>
        </p:txBody>
      </p:sp>
      <p:sp>
        <p:nvSpPr>
          <p:cNvPr id="4" name="TextBox 3"/>
          <p:cNvSpPr txBox="1"/>
          <p:nvPr/>
        </p:nvSpPr>
        <p:spPr>
          <a:xfrm>
            <a:off x="152400" y="757172"/>
            <a:ext cx="4267200" cy="3510027"/>
          </a:xfrm>
          <a:prstGeom prst="rect">
            <a:avLst/>
          </a:prstGeom>
          <a:solidFill>
            <a:schemeClr val="tx1"/>
          </a:solidFill>
          <a:effectLst>
            <a:glow rad="88900">
              <a:schemeClr val="bg1"/>
            </a:glow>
          </a:effectLst>
          <a:scene3d>
            <a:camera prst="orthographicFront"/>
            <a:lightRig rig="threePt" dir="t"/>
          </a:scene3d>
          <a:sp3d>
            <a:bevelT/>
          </a:sp3d>
        </p:spPr>
        <p:txBody>
          <a:bodyPr wrap="square" rtlCol="0">
            <a:spAutoFit/>
          </a:bodyPr>
          <a:lstStyle/>
          <a:p>
            <a:pPr algn="ctr"/>
            <a:r>
              <a:rPr lang="en-US" sz="2800" dirty="0">
                <a:solidFill>
                  <a:schemeClr val="bg1"/>
                </a:solidFill>
                <a:latin typeface="Earth's Mightiest"/>
              </a:rPr>
              <a:t>“The time of action is now. We have to sow the fields—the harvest is sure. The greatest triumph of this progression is redeeming woman from her inferior position and placing her side by side with man, a help-mate for him in all his pursuits</a:t>
            </a:r>
            <a:r>
              <a:rPr lang="en-US" sz="2800" dirty="0" smtClean="0">
                <a:solidFill>
                  <a:schemeClr val="bg1"/>
                </a:solidFill>
                <a:latin typeface="Earth's Mightiest"/>
              </a:rPr>
              <a:t>.”</a:t>
            </a:r>
          </a:p>
          <a:p>
            <a:pPr algn="r"/>
            <a:r>
              <a:rPr lang="en-US" sz="2400" dirty="0" smtClean="0">
                <a:solidFill>
                  <a:schemeClr val="bg1"/>
                </a:solidFill>
                <a:latin typeface="Agency FB" pitchFamily="34" charset="0"/>
              </a:rPr>
              <a:t>-</a:t>
            </a:r>
            <a:r>
              <a:rPr lang="en-US" dirty="0" smtClean="0">
                <a:solidFill>
                  <a:schemeClr val="bg1"/>
                </a:solidFill>
                <a:latin typeface="Agency FB" pitchFamily="34" charset="0"/>
              </a:rPr>
              <a:t>Sarah Hale, 1846</a:t>
            </a:r>
            <a:endParaRPr lang="en-US" i="1" dirty="0">
              <a:solidFill>
                <a:schemeClr val="bg1"/>
              </a:solidFill>
              <a:latin typeface="Agency FB" pitchFamily="34" charset="0"/>
            </a:endParaRPr>
          </a:p>
        </p:txBody>
      </p:sp>
      <p:grpSp>
        <p:nvGrpSpPr>
          <p:cNvPr id="5" name="Group 4"/>
          <p:cNvGrpSpPr/>
          <p:nvPr/>
        </p:nvGrpSpPr>
        <p:grpSpPr>
          <a:xfrm>
            <a:off x="3733800" y="533400"/>
            <a:ext cx="6255404" cy="3326578"/>
            <a:chOff x="-228600" y="457200"/>
            <a:chExt cx="6255404" cy="3326578"/>
          </a:xfrm>
          <a:effectLst>
            <a:outerShdw blurRad="76200" dir="13500000" sy="23000" kx="1200000" algn="br" rotWithShape="0">
              <a:prstClr val="black">
                <a:alpha val="20000"/>
              </a:prstClr>
            </a:outerShdw>
          </a:effectLst>
        </p:grpSpPr>
        <p:grpSp>
          <p:nvGrpSpPr>
            <p:cNvPr id="6" name="Group 5"/>
            <p:cNvGrpSpPr/>
            <p:nvPr/>
          </p:nvGrpSpPr>
          <p:grpSpPr>
            <a:xfrm>
              <a:off x="-228600" y="457200"/>
              <a:ext cx="6255404" cy="3326578"/>
              <a:chOff x="2027985" y="567690"/>
              <a:chExt cx="6255404" cy="3326578"/>
            </a:xfrm>
          </p:grpSpPr>
          <p:grpSp>
            <p:nvGrpSpPr>
              <p:cNvPr id="8" name="Group 7"/>
              <p:cNvGrpSpPr/>
              <p:nvPr/>
            </p:nvGrpSpPr>
            <p:grpSpPr>
              <a:xfrm>
                <a:off x="2027985" y="567690"/>
                <a:ext cx="6255404" cy="3326578"/>
                <a:chOff x="2027984" y="567690"/>
                <a:chExt cx="7019197" cy="5483232"/>
              </a:xfrm>
            </p:grpSpPr>
            <p:sp>
              <p:nvSpPr>
                <p:cNvPr id="10" name="Freeform 9"/>
                <p:cNvSpPr/>
                <p:nvPr/>
              </p:nvSpPr>
              <p:spPr>
                <a:xfrm>
                  <a:off x="3291840" y="1097280"/>
                  <a:ext cx="4001845" cy="4109421"/>
                </a:xfrm>
                <a:custGeom>
                  <a:avLst/>
                  <a:gdLst>
                    <a:gd name="connsiteX0" fmla="*/ 215153 w 4001845"/>
                    <a:gd name="connsiteY0" fmla="*/ 742278 h 4109421"/>
                    <a:gd name="connsiteX1" fmla="*/ 161365 w 4001845"/>
                    <a:gd name="connsiteY1" fmla="*/ 806824 h 4109421"/>
                    <a:gd name="connsiteX2" fmla="*/ 150607 w 4001845"/>
                    <a:gd name="connsiteY2" fmla="*/ 839096 h 4109421"/>
                    <a:gd name="connsiteX3" fmla="*/ 96819 w 4001845"/>
                    <a:gd name="connsiteY3" fmla="*/ 957431 h 4109421"/>
                    <a:gd name="connsiteX4" fmla="*/ 53788 w 4001845"/>
                    <a:gd name="connsiteY4" fmla="*/ 1075765 h 4109421"/>
                    <a:gd name="connsiteX5" fmla="*/ 32273 w 4001845"/>
                    <a:gd name="connsiteY5" fmla="*/ 1172584 h 4109421"/>
                    <a:gd name="connsiteX6" fmla="*/ 0 w 4001845"/>
                    <a:gd name="connsiteY6" fmla="*/ 1258645 h 4109421"/>
                    <a:gd name="connsiteX7" fmla="*/ 10758 w 4001845"/>
                    <a:gd name="connsiteY7" fmla="*/ 2355925 h 4109421"/>
                    <a:gd name="connsiteX8" fmla="*/ 32273 w 4001845"/>
                    <a:gd name="connsiteY8" fmla="*/ 2388198 h 4109421"/>
                    <a:gd name="connsiteX9" fmla="*/ 43031 w 4001845"/>
                    <a:gd name="connsiteY9" fmla="*/ 2420471 h 4109421"/>
                    <a:gd name="connsiteX10" fmla="*/ 86061 w 4001845"/>
                    <a:gd name="connsiteY10" fmla="*/ 2506532 h 4109421"/>
                    <a:gd name="connsiteX11" fmla="*/ 118334 w 4001845"/>
                    <a:gd name="connsiteY11" fmla="*/ 2603351 h 4109421"/>
                    <a:gd name="connsiteX12" fmla="*/ 150607 w 4001845"/>
                    <a:gd name="connsiteY12" fmla="*/ 2700169 h 4109421"/>
                    <a:gd name="connsiteX13" fmla="*/ 182880 w 4001845"/>
                    <a:gd name="connsiteY13" fmla="*/ 2818504 h 4109421"/>
                    <a:gd name="connsiteX14" fmla="*/ 225911 w 4001845"/>
                    <a:gd name="connsiteY14" fmla="*/ 2872292 h 4109421"/>
                    <a:gd name="connsiteX15" fmla="*/ 236668 w 4001845"/>
                    <a:gd name="connsiteY15" fmla="*/ 2904565 h 4109421"/>
                    <a:gd name="connsiteX16" fmla="*/ 247426 w 4001845"/>
                    <a:gd name="connsiteY16" fmla="*/ 2947595 h 4109421"/>
                    <a:gd name="connsiteX17" fmla="*/ 268941 w 4001845"/>
                    <a:gd name="connsiteY17" fmla="*/ 2990626 h 4109421"/>
                    <a:gd name="connsiteX18" fmla="*/ 290456 w 4001845"/>
                    <a:gd name="connsiteY18" fmla="*/ 3087445 h 4109421"/>
                    <a:gd name="connsiteX19" fmla="*/ 301214 w 4001845"/>
                    <a:gd name="connsiteY19" fmla="*/ 3119718 h 4109421"/>
                    <a:gd name="connsiteX20" fmla="*/ 311972 w 4001845"/>
                    <a:gd name="connsiteY20" fmla="*/ 3173506 h 4109421"/>
                    <a:gd name="connsiteX21" fmla="*/ 322729 w 4001845"/>
                    <a:gd name="connsiteY21" fmla="*/ 3216536 h 4109421"/>
                    <a:gd name="connsiteX22" fmla="*/ 333487 w 4001845"/>
                    <a:gd name="connsiteY22" fmla="*/ 3334871 h 4109421"/>
                    <a:gd name="connsiteX23" fmla="*/ 355002 w 4001845"/>
                    <a:gd name="connsiteY23" fmla="*/ 3442447 h 4109421"/>
                    <a:gd name="connsiteX24" fmla="*/ 365760 w 4001845"/>
                    <a:gd name="connsiteY24" fmla="*/ 3646842 h 4109421"/>
                    <a:gd name="connsiteX25" fmla="*/ 376518 w 4001845"/>
                    <a:gd name="connsiteY25" fmla="*/ 3689873 h 4109421"/>
                    <a:gd name="connsiteX26" fmla="*/ 430306 w 4001845"/>
                    <a:gd name="connsiteY26" fmla="*/ 3786692 h 4109421"/>
                    <a:gd name="connsiteX27" fmla="*/ 505609 w 4001845"/>
                    <a:gd name="connsiteY27" fmla="*/ 3861995 h 4109421"/>
                    <a:gd name="connsiteX28" fmla="*/ 548640 w 4001845"/>
                    <a:gd name="connsiteY28" fmla="*/ 3872753 h 4109421"/>
                    <a:gd name="connsiteX29" fmla="*/ 591671 w 4001845"/>
                    <a:gd name="connsiteY29" fmla="*/ 3894268 h 4109421"/>
                    <a:gd name="connsiteX30" fmla="*/ 688489 w 4001845"/>
                    <a:gd name="connsiteY30" fmla="*/ 3905026 h 4109421"/>
                    <a:gd name="connsiteX31" fmla="*/ 753035 w 4001845"/>
                    <a:gd name="connsiteY31" fmla="*/ 3915784 h 4109421"/>
                    <a:gd name="connsiteX32" fmla="*/ 1635162 w 4001845"/>
                    <a:gd name="connsiteY32" fmla="*/ 3915784 h 4109421"/>
                    <a:gd name="connsiteX33" fmla="*/ 1742739 w 4001845"/>
                    <a:gd name="connsiteY33" fmla="*/ 3937299 h 4109421"/>
                    <a:gd name="connsiteX34" fmla="*/ 1861073 w 4001845"/>
                    <a:gd name="connsiteY34" fmla="*/ 3958814 h 4109421"/>
                    <a:gd name="connsiteX35" fmla="*/ 1914861 w 4001845"/>
                    <a:gd name="connsiteY35" fmla="*/ 3980329 h 4109421"/>
                    <a:gd name="connsiteX36" fmla="*/ 2097741 w 4001845"/>
                    <a:gd name="connsiteY36" fmla="*/ 4023360 h 4109421"/>
                    <a:gd name="connsiteX37" fmla="*/ 2388198 w 4001845"/>
                    <a:gd name="connsiteY37" fmla="*/ 4077148 h 4109421"/>
                    <a:gd name="connsiteX38" fmla="*/ 3108960 w 4001845"/>
                    <a:gd name="connsiteY38" fmla="*/ 4109421 h 4109421"/>
                    <a:gd name="connsiteX39" fmla="*/ 3593054 w 4001845"/>
                    <a:gd name="connsiteY39" fmla="*/ 4098664 h 4109421"/>
                    <a:gd name="connsiteX40" fmla="*/ 3700631 w 4001845"/>
                    <a:gd name="connsiteY40" fmla="*/ 4044875 h 4109421"/>
                    <a:gd name="connsiteX41" fmla="*/ 3775934 w 4001845"/>
                    <a:gd name="connsiteY41" fmla="*/ 3969572 h 4109421"/>
                    <a:gd name="connsiteX42" fmla="*/ 3797449 w 4001845"/>
                    <a:gd name="connsiteY42" fmla="*/ 3915784 h 4109421"/>
                    <a:gd name="connsiteX43" fmla="*/ 3840480 w 4001845"/>
                    <a:gd name="connsiteY43" fmla="*/ 3851238 h 4109421"/>
                    <a:gd name="connsiteX44" fmla="*/ 3851238 w 4001845"/>
                    <a:gd name="connsiteY44" fmla="*/ 3808207 h 4109421"/>
                    <a:gd name="connsiteX45" fmla="*/ 3872753 w 4001845"/>
                    <a:gd name="connsiteY45" fmla="*/ 3743661 h 4109421"/>
                    <a:gd name="connsiteX46" fmla="*/ 3883511 w 4001845"/>
                    <a:gd name="connsiteY46" fmla="*/ 3689873 h 4109421"/>
                    <a:gd name="connsiteX47" fmla="*/ 3926541 w 4001845"/>
                    <a:gd name="connsiteY47" fmla="*/ 3539266 h 4109421"/>
                    <a:gd name="connsiteX48" fmla="*/ 3948056 w 4001845"/>
                    <a:gd name="connsiteY48" fmla="*/ 3324113 h 4109421"/>
                    <a:gd name="connsiteX49" fmla="*/ 3969572 w 4001845"/>
                    <a:gd name="connsiteY49" fmla="*/ 3055172 h 4109421"/>
                    <a:gd name="connsiteX50" fmla="*/ 3980329 w 4001845"/>
                    <a:gd name="connsiteY50" fmla="*/ 2312894 h 4109421"/>
                    <a:gd name="connsiteX51" fmla="*/ 4001845 w 4001845"/>
                    <a:gd name="connsiteY51" fmla="*/ 462579 h 4109421"/>
                    <a:gd name="connsiteX52" fmla="*/ 3948056 w 4001845"/>
                    <a:gd name="connsiteY52" fmla="*/ 139849 h 4109421"/>
                    <a:gd name="connsiteX53" fmla="*/ 3937299 w 4001845"/>
                    <a:gd name="connsiteY53" fmla="*/ 107576 h 4109421"/>
                    <a:gd name="connsiteX54" fmla="*/ 3894268 w 4001845"/>
                    <a:gd name="connsiteY54" fmla="*/ 53788 h 4109421"/>
                    <a:gd name="connsiteX55" fmla="*/ 3775934 w 4001845"/>
                    <a:gd name="connsiteY55" fmla="*/ 21515 h 4109421"/>
                    <a:gd name="connsiteX56" fmla="*/ 3550024 w 4001845"/>
                    <a:gd name="connsiteY56" fmla="*/ 0 h 4109421"/>
                    <a:gd name="connsiteX57" fmla="*/ 3065929 w 4001845"/>
                    <a:gd name="connsiteY57" fmla="*/ 10758 h 4109421"/>
                    <a:gd name="connsiteX58" fmla="*/ 2872292 w 4001845"/>
                    <a:gd name="connsiteY58" fmla="*/ 32273 h 4109421"/>
                    <a:gd name="connsiteX59" fmla="*/ 2506532 w 4001845"/>
                    <a:gd name="connsiteY59" fmla="*/ 86061 h 4109421"/>
                    <a:gd name="connsiteX60" fmla="*/ 2355925 w 4001845"/>
                    <a:gd name="connsiteY60" fmla="*/ 107576 h 4109421"/>
                    <a:gd name="connsiteX61" fmla="*/ 2108499 w 4001845"/>
                    <a:gd name="connsiteY61" fmla="*/ 139849 h 4109421"/>
                    <a:gd name="connsiteX62" fmla="*/ 2022438 w 4001845"/>
                    <a:gd name="connsiteY62" fmla="*/ 161365 h 4109421"/>
                    <a:gd name="connsiteX63" fmla="*/ 1775012 w 4001845"/>
                    <a:gd name="connsiteY63" fmla="*/ 215153 h 4109421"/>
                    <a:gd name="connsiteX64" fmla="*/ 1613647 w 4001845"/>
                    <a:gd name="connsiteY64" fmla="*/ 268941 h 4109421"/>
                    <a:gd name="connsiteX65" fmla="*/ 1527586 w 4001845"/>
                    <a:gd name="connsiteY65" fmla="*/ 279699 h 4109421"/>
                    <a:gd name="connsiteX66" fmla="*/ 1430767 w 4001845"/>
                    <a:gd name="connsiteY66" fmla="*/ 301214 h 4109421"/>
                    <a:gd name="connsiteX67" fmla="*/ 1301675 w 4001845"/>
                    <a:gd name="connsiteY67" fmla="*/ 322729 h 4109421"/>
                    <a:gd name="connsiteX68" fmla="*/ 1258645 w 4001845"/>
                    <a:gd name="connsiteY68" fmla="*/ 333487 h 4109421"/>
                    <a:gd name="connsiteX69" fmla="*/ 1161826 w 4001845"/>
                    <a:gd name="connsiteY69" fmla="*/ 344245 h 4109421"/>
                    <a:gd name="connsiteX70" fmla="*/ 1118795 w 4001845"/>
                    <a:gd name="connsiteY70" fmla="*/ 355002 h 4109421"/>
                    <a:gd name="connsiteX71" fmla="*/ 935915 w 4001845"/>
                    <a:gd name="connsiteY71" fmla="*/ 387275 h 4109421"/>
                    <a:gd name="connsiteX72" fmla="*/ 892885 w 4001845"/>
                    <a:gd name="connsiteY72" fmla="*/ 398033 h 4109421"/>
                    <a:gd name="connsiteX73" fmla="*/ 785308 w 4001845"/>
                    <a:gd name="connsiteY73" fmla="*/ 408791 h 4109421"/>
                    <a:gd name="connsiteX74" fmla="*/ 720762 w 4001845"/>
                    <a:gd name="connsiteY74" fmla="*/ 419548 h 4109421"/>
                    <a:gd name="connsiteX75" fmla="*/ 634701 w 4001845"/>
                    <a:gd name="connsiteY75" fmla="*/ 430306 h 4109421"/>
                    <a:gd name="connsiteX76" fmla="*/ 580913 w 4001845"/>
                    <a:gd name="connsiteY76" fmla="*/ 451821 h 4109421"/>
                    <a:gd name="connsiteX77" fmla="*/ 537882 w 4001845"/>
                    <a:gd name="connsiteY77" fmla="*/ 462579 h 4109421"/>
                    <a:gd name="connsiteX78" fmla="*/ 505609 w 4001845"/>
                    <a:gd name="connsiteY78" fmla="*/ 484094 h 4109421"/>
                    <a:gd name="connsiteX79" fmla="*/ 473336 w 4001845"/>
                    <a:gd name="connsiteY79" fmla="*/ 494852 h 4109421"/>
                    <a:gd name="connsiteX80" fmla="*/ 408791 w 4001845"/>
                    <a:gd name="connsiteY80" fmla="*/ 537882 h 4109421"/>
                    <a:gd name="connsiteX81" fmla="*/ 355002 w 4001845"/>
                    <a:gd name="connsiteY81" fmla="*/ 548640 h 4109421"/>
                    <a:gd name="connsiteX82" fmla="*/ 311972 w 4001845"/>
                    <a:gd name="connsiteY82" fmla="*/ 570155 h 4109421"/>
                    <a:gd name="connsiteX83" fmla="*/ 268941 w 4001845"/>
                    <a:gd name="connsiteY83" fmla="*/ 602428 h 4109421"/>
                    <a:gd name="connsiteX84" fmla="*/ 129092 w 4001845"/>
                    <a:gd name="connsiteY84" fmla="*/ 656216 h 4109421"/>
                    <a:gd name="connsiteX85" fmla="*/ 107576 w 4001845"/>
                    <a:gd name="connsiteY85" fmla="*/ 677732 h 4109421"/>
                    <a:gd name="connsiteX86" fmla="*/ 75304 w 4001845"/>
                    <a:gd name="connsiteY86" fmla="*/ 699247 h 4109421"/>
                    <a:gd name="connsiteX87" fmla="*/ 107576 w 4001845"/>
                    <a:gd name="connsiteY87" fmla="*/ 720762 h 4109421"/>
                    <a:gd name="connsiteX88" fmla="*/ 193638 w 4001845"/>
                    <a:gd name="connsiteY88" fmla="*/ 742278 h 4109421"/>
                    <a:gd name="connsiteX89" fmla="*/ 215153 w 4001845"/>
                    <a:gd name="connsiteY89" fmla="*/ 742278 h 4109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001845" h="4109421">
                      <a:moveTo>
                        <a:pt x="215153" y="742278"/>
                      </a:moveTo>
                      <a:cubicBezTo>
                        <a:pt x="209774" y="753036"/>
                        <a:pt x="176900" y="783521"/>
                        <a:pt x="161365" y="806824"/>
                      </a:cubicBezTo>
                      <a:cubicBezTo>
                        <a:pt x="155075" y="816259"/>
                        <a:pt x="154589" y="828479"/>
                        <a:pt x="150607" y="839096"/>
                      </a:cubicBezTo>
                      <a:cubicBezTo>
                        <a:pt x="127767" y="900002"/>
                        <a:pt x="128250" y="894569"/>
                        <a:pt x="96819" y="957431"/>
                      </a:cubicBezTo>
                      <a:cubicBezTo>
                        <a:pt x="75193" y="1065556"/>
                        <a:pt x="102329" y="954411"/>
                        <a:pt x="53788" y="1075765"/>
                      </a:cubicBezTo>
                      <a:cubicBezTo>
                        <a:pt x="40005" y="1110223"/>
                        <a:pt x="44189" y="1136837"/>
                        <a:pt x="32273" y="1172584"/>
                      </a:cubicBezTo>
                      <a:cubicBezTo>
                        <a:pt x="-23984" y="1341355"/>
                        <a:pt x="40582" y="1096319"/>
                        <a:pt x="0" y="1258645"/>
                      </a:cubicBezTo>
                      <a:cubicBezTo>
                        <a:pt x="3586" y="1624405"/>
                        <a:pt x="311" y="1990297"/>
                        <a:pt x="10758" y="2355925"/>
                      </a:cubicBezTo>
                      <a:cubicBezTo>
                        <a:pt x="11127" y="2368849"/>
                        <a:pt x="26491" y="2376634"/>
                        <a:pt x="32273" y="2388198"/>
                      </a:cubicBezTo>
                      <a:cubicBezTo>
                        <a:pt x="37344" y="2398340"/>
                        <a:pt x="38339" y="2410148"/>
                        <a:pt x="43031" y="2420471"/>
                      </a:cubicBezTo>
                      <a:cubicBezTo>
                        <a:pt x="56303" y="2449669"/>
                        <a:pt x="75919" y="2476105"/>
                        <a:pt x="86061" y="2506532"/>
                      </a:cubicBezTo>
                      <a:cubicBezTo>
                        <a:pt x="96819" y="2538805"/>
                        <a:pt x="111662" y="2569993"/>
                        <a:pt x="118334" y="2603351"/>
                      </a:cubicBezTo>
                      <a:cubicBezTo>
                        <a:pt x="132237" y="2672864"/>
                        <a:pt x="120915" y="2640785"/>
                        <a:pt x="150607" y="2700169"/>
                      </a:cubicBezTo>
                      <a:cubicBezTo>
                        <a:pt x="156380" y="2729035"/>
                        <a:pt x="167282" y="2795108"/>
                        <a:pt x="182880" y="2818504"/>
                      </a:cubicBezTo>
                      <a:cubicBezTo>
                        <a:pt x="210021" y="2859215"/>
                        <a:pt x="195253" y="2841634"/>
                        <a:pt x="225911" y="2872292"/>
                      </a:cubicBezTo>
                      <a:cubicBezTo>
                        <a:pt x="229497" y="2883050"/>
                        <a:pt x="233553" y="2893662"/>
                        <a:pt x="236668" y="2904565"/>
                      </a:cubicBezTo>
                      <a:cubicBezTo>
                        <a:pt x="240730" y="2918781"/>
                        <a:pt x="242235" y="2933752"/>
                        <a:pt x="247426" y="2947595"/>
                      </a:cubicBezTo>
                      <a:cubicBezTo>
                        <a:pt x="253057" y="2962611"/>
                        <a:pt x="263310" y="2975610"/>
                        <a:pt x="268941" y="2990626"/>
                      </a:cubicBezTo>
                      <a:cubicBezTo>
                        <a:pt x="277228" y="3012724"/>
                        <a:pt x="285341" y="3066984"/>
                        <a:pt x="290456" y="3087445"/>
                      </a:cubicBezTo>
                      <a:cubicBezTo>
                        <a:pt x="293206" y="3098446"/>
                        <a:pt x="298464" y="3108717"/>
                        <a:pt x="301214" y="3119718"/>
                      </a:cubicBezTo>
                      <a:cubicBezTo>
                        <a:pt x="305649" y="3137456"/>
                        <a:pt x="308006" y="3155657"/>
                        <a:pt x="311972" y="3173506"/>
                      </a:cubicBezTo>
                      <a:cubicBezTo>
                        <a:pt x="315179" y="3187939"/>
                        <a:pt x="319143" y="3202193"/>
                        <a:pt x="322729" y="3216536"/>
                      </a:cubicBezTo>
                      <a:cubicBezTo>
                        <a:pt x="326315" y="3255981"/>
                        <a:pt x="327886" y="3295661"/>
                        <a:pt x="333487" y="3334871"/>
                      </a:cubicBezTo>
                      <a:cubicBezTo>
                        <a:pt x="338659" y="3371072"/>
                        <a:pt x="355002" y="3442447"/>
                        <a:pt x="355002" y="3442447"/>
                      </a:cubicBezTo>
                      <a:cubicBezTo>
                        <a:pt x="358588" y="3510579"/>
                        <a:pt x="359849" y="3578873"/>
                        <a:pt x="365760" y="3646842"/>
                      </a:cubicBezTo>
                      <a:cubicBezTo>
                        <a:pt x="367041" y="3661572"/>
                        <a:pt x="372456" y="3675657"/>
                        <a:pt x="376518" y="3689873"/>
                      </a:cubicBezTo>
                      <a:cubicBezTo>
                        <a:pt x="389420" y="3735030"/>
                        <a:pt x="394740" y="3739271"/>
                        <a:pt x="430306" y="3786692"/>
                      </a:cubicBezTo>
                      <a:cubicBezTo>
                        <a:pt x="456124" y="3821115"/>
                        <a:pt x="465449" y="3841915"/>
                        <a:pt x="505609" y="3861995"/>
                      </a:cubicBezTo>
                      <a:cubicBezTo>
                        <a:pt x="518833" y="3868607"/>
                        <a:pt x="534796" y="3867562"/>
                        <a:pt x="548640" y="3872753"/>
                      </a:cubicBezTo>
                      <a:cubicBezTo>
                        <a:pt x="563656" y="3878384"/>
                        <a:pt x="576045" y="3890662"/>
                        <a:pt x="591671" y="3894268"/>
                      </a:cubicBezTo>
                      <a:cubicBezTo>
                        <a:pt x="623311" y="3901570"/>
                        <a:pt x="656303" y="3900734"/>
                        <a:pt x="688489" y="3905026"/>
                      </a:cubicBezTo>
                      <a:cubicBezTo>
                        <a:pt x="710110" y="3907909"/>
                        <a:pt x="731520" y="3912198"/>
                        <a:pt x="753035" y="3915784"/>
                      </a:cubicBezTo>
                      <a:cubicBezTo>
                        <a:pt x="1170714" y="3907082"/>
                        <a:pt x="1253633" y="3896708"/>
                        <a:pt x="1635162" y="3915784"/>
                      </a:cubicBezTo>
                      <a:cubicBezTo>
                        <a:pt x="1693252" y="3918688"/>
                        <a:pt x="1692809" y="3928221"/>
                        <a:pt x="1742739" y="3937299"/>
                      </a:cubicBezTo>
                      <a:cubicBezTo>
                        <a:pt x="1792024" y="3946260"/>
                        <a:pt x="1817149" y="3944173"/>
                        <a:pt x="1861073" y="3958814"/>
                      </a:cubicBezTo>
                      <a:cubicBezTo>
                        <a:pt x="1879393" y="3964921"/>
                        <a:pt x="1896404" y="3974650"/>
                        <a:pt x="1914861" y="3980329"/>
                      </a:cubicBezTo>
                      <a:cubicBezTo>
                        <a:pt x="1945251" y="3989680"/>
                        <a:pt x="2070157" y="4017997"/>
                        <a:pt x="2097741" y="4023360"/>
                      </a:cubicBezTo>
                      <a:cubicBezTo>
                        <a:pt x="2194396" y="4042154"/>
                        <a:pt x="2290046" y="4069296"/>
                        <a:pt x="2388198" y="4077148"/>
                      </a:cubicBezTo>
                      <a:cubicBezTo>
                        <a:pt x="2807309" y="4110678"/>
                        <a:pt x="2567231" y="4096523"/>
                        <a:pt x="3108960" y="4109421"/>
                      </a:cubicBezTo>
                      <a:lnTo>
                        <a:pt x="3593054" y="4098664"/>
                      </a:lnTo>
                      <a:cubicBezTo>
                        <a:pt x="3632909" y="4094316"/>
                        <a:pt x="3672282" y="4073224"/>
                        <a:pt x="3700631" y="4044875"/>
                      </a:cubicBezTo>
                      <a:lnTo>
                        <a:pt x="3775934" y="3969572"/>
                      </a:lnTo>
                      <a:cubicBezTo>
                        <a:pt x="3783106" y="3951643"/>
                        <a:pt x="3787868" y="3932550"/>
                        <a:pt x="3797449" y="3915784"/>
                      </a:cubicBezTo>
                      <a:cubicBezTo>
                        <a:pt x="3845203" y="3832215"/>
                        <a:pt x="3790873" y="3983522"/>
                        <a:pt x="3840480" y="3851238"/>
                      </a:cubicBezTo>
                      <a:cubicBezTo>
                        <a:pt x="3845671" y="3837394"/>
                        <a:pt x="3846990" y="3822369"/>
                        <a:pt x="3851238" y="3808207"/>
                      </a:cubicBezTo>
                      <a:cubicBezTo>
                        <a:pt x="3857755" y="3786484"/>
                        <a:pt x="3866786" y="3765541"/>
                        <a:pt x="3872753" y="3743661"/>
                      </a:cubicBezTo>
                      <a:cubicBezTo>
                        <a:pt x="3877564" y="3726021"/>
                        <a:pt x="3878858" y="3707555"/>
                        <a:pt x="3883511" y="3689873"/>
                      </a:cubicBezTo>
                      <a:cubicBezTo>
                        <a:pt x="3896798" y="3639381"/>
                        <a:pt x="3914448" y="3590057"/>
                        <a:pt x="3926541" y="3539266"/>
                      </a:cubicBezTo>
                      <a:cubicBezTo>
                        <a:pt x="3938039" y="3490975"/>
                        <a:pt x="3946182" y="3354092"/>
                        <a:pt x="3948056" y="3324113"/>
                      </a:cubicBezTo>
                      <a:cubicBezTo>
                        <a:pt x="3963531" y="3076515"/>
                        <a:pt x="3946456" y="3193864"/>
                        <a:pt x="3969572" y="3055172"/>
                      </a:cubicBezTo>
                      <a:cubicBezTo>
                        <a:pt x="3973158" y="2807746"/>
                        <a:pt x="3978149" y="2560336"/>
                        <a:pt x="3980329" y="2312894"/>
                      </a:cubicBezTo>
                      <a:cubicBezTo>
                        <a:pt x="3996359" y="493517"/>
                        <a:pt x="3950278" y="1184486"/>
                        <a:pt x="4001845" y="462579"/>
                      </a:cubicBezTo>
                      <a:cubicBezTo>
                        <a:pt x="3985345" y="132592"/>
                        <a:pt x="4019807" y="355114"/>
                        <a:pt x="3948056" y="139849"/>
                      </a:cubicBezTo>
                      <a:cubicBezTo>
                        <a:pt x="3944470" y="129091"/>
                        <a:pt x="3942370" y="117718"/>
                        <a:pt x="3937299" y="107576"/>
                      </a:cubicBezTo>
                      <a:cubicBezTo>
                        <a:pt x="3927981" y="88939"/>
                        <a:pt x="3910944" y="67129"/>
                        <a:pt x="3894268" y="53788"/>
                      </a:cubicBezTo>
                      <a:cubicBezTo>
                        <a:pt x="3850092" y="18447"/>
                        <a:pt x="3847653" y="28934"/>
                        <a:pt x="3775934" y="21515"/>
                      </a:cubicBezTo>
                      <a:lnTo>
                        <a:pt x="3550024" y="0"/>
                      </a:lnTo>
                      <a:cubicBezTo>
                        <a:pt x="3388659" y="3586"/>
                        <a:pt x="3227151" y="3081"/>
                        <a:pt x="3065929" y="10758"/>
                      </a:cubicBezTo>
                      <a:cubicBezTo>
                        <a:pt x="3001060" y="13847"/>
                        <a:pt x="2936654" y="23609"/>
                        <a:pt x="2872292" y="32273"/>
                      </a:cubicBezTo>
                      <a:cubicBezTo>
                        <a:pt x="2750162" y="48713"/>
                        <a:pt x="2628473" y="68278"/>
                        <a:pt x="2506532" y="86061"/>
                      </a:cubicBezTo>
                      <a:lnTo>
                        <a:pt x="2355925" y="107576"/>
                      </a:lnTo>
                      <a:cubicBezTo>
                        <a:pt x="2159682" y="136649"/>
                        <a:pt x="2278879" y="122812"/>
                        <a:pt x="2108499" y="139849"/>
                      </a:cubicBezTo>
                      <a:cubicBezTo>
                        <a:pt x="2079812" y="147021"/>
                        <a:pt x="2051282" y="154852"/>
                        <a:pt x="2022438" y="161365"/>
                      </a:cubicBezTo>
                      <a:cubicBezTo>
                        <a:pt x="1940109" y="179955"/>
                        <a:pt x="1854040" y="185517"/>
                        <a:pt x="1775012" y="215153"/>
                      </a:cubicBezTo>
                      <a:cubicBezTo>
                        <a:pt x="1724723" y="234011"/>
                        <a:pt x="1667101" y="258250"/>
                        <a:pt x="1613647" y="268941"/>
                      </a:cubicBezTo>
                      <a:cubicBezTo>
                        <a:pt x="1585298" y="274611"/>
                        <a:pt x="1556056" y="274675"/>
                        <a:pt x="1527586" y="279699"/>
                      </a:cubicBezTo>
                      <a:cubicBezTo>
                        <a:pt x="1495029" y="285444"/>
                        <a:pt x="1463243" y="295028"/>
                        <a:pt x="1430767" y="301214"/>
                      </a:cubicBezTo>
                      <a:cubicBezTo>
                        <a:pt x="1387913" y="309376"/>
                        <a:pt x="1343997" y="312148"/>
                        <a:pt x="1301675" y="322729"/>
                      </a:cubicBezTo>
                      <a:cubicBezTo>
                        <a:pt x="1287332" y="326315"/>
                        <a:pt x="1273258" y="331239"/>
                        <a:pt x="1258645" y="333487"/>
                      </a:cubicBezTo>
                      <a:cubicBezTo>
                        <a:pt x="1226551" y="338425"/>
                        <a:pt x="1194099" y="340659"/>
                        <a:pt x="1161826" y="344245"/>
                      </a:cubicBezTo>
                      <a:cubicBezTo>
                        <a:pt x="1147482" y="347831"/>
                        <a:pt x="1133319" y="352236"/>
                        <a:pt x="1118795" y="355002"/>
                      </a:cubicBezTo>
                      <a:cubicBezTo>
                        <a:pt x="1057986" y="366584"/>
                        <a:pt x="995969" y="372261"/>
                        <a:pt x="935915" y="387275"/>
                      </a:cubicBezTo>
                      <a:cubicBezTo>
                        <a:pt x="921572" y="390861"/>
                        <a:pt x="907521" y="395942"/>
                        <a:pt x="892885" y="398033"/>
                      </a:cubicBezTo>
                      <a:cubicBezTo>
                        <a:pt x="857209" y="403130"/>
                        <a:pt x="821068" y="404321"/>
                        <a:pt x="785308" y="408791"/>
                      </a:cubicBezTo>
                      <a:cubicBezTo>
                        <a:pt x="763664" y="411496"/>
                        <a:pt x="742355" y="416463"/>
                        <a:pt x="720762" y="419548"/>
                      </a:cubicBezTo>
                      <a:cubicBezTo>
                        <a:pt x="692142" y="423636"/>
                        <a:pt x="663388" y="426720"/>
                        <a:pt x="634701" y="430306"/>
                      </a:cubicBezTo>
                      <a:cubicBezTo>
                        <a:pt x="616772" y="437478"/>
                        <a:pt x="599233" y="445714"/>
                        <a:pt x="580913" y="451821"/>
                      </a:cubicBezTo>
                      <a:cubicBezTo>
                        <a:pt x="566887" y="456496"/>
                        <a:pt x="551472" y="456755"/>
                        <a:pt x="537882" y="462579"/>
                      </a:cubicBezTo>
                      <a:cubicBezTo>
                        <a:pt x="525998" y="467672"/>
                        <a:pt x="517173" y="478312"/>
                        <a:pt x="505609" y="484094"/>
                      </a:cubicBezTo>
                      <a:cubicBezTo>
                        <a:pt x="495467" y="489165"/>
                        <a:pt x="483249" y="489345"/>
                        <a:pt x="473336" y="494852"/>
                      </a:cubicBezTo>
                      <a:cubicBezTo>
                        <a:pt x="450732" y="507410"/>
                        <a:pt x="434147" y="532811"/>
                        <a:pt x="408791" y="537882"/>
                      </a:cubicBezTo>
                      <a:lnTo>
                        <a:pt x="355002" y="548640"/>
                      </a:lnTo>
                      <a:cubicBezTo>
                        <a:pt x="340659" y="555812"/>
                        <a:pt x="325571" y="561656"/>
                        <a:pt x="311972" y="570155"/>
                      </a:cubicBezTo>
                      <a:cubicBezTo>
                        <a:pt x="296768" y="579658"/>
                        <a:pt x="284978" y="594410"/>
                        <a:pt x="268941" y="602428"/>
                      </a:cubicBezTo>
                      <a:cubicBezTo>
                        <a:pt x="221687" y="626055"/>
                        <a:pt x="177202" y="640180"/>
                        <a:pt x="129092" y="656216"/>
                      </a:cubicBezTo>
                      <a:cubicBezTo>
                        <a:pt x="121920" y="663388"/>
                        <a:pt x="115496" y="671396"/>
                        <a:pt x="107576" y="677732"/>
                      </a:cubicBezTo>
                      <a:cubicBezTo>
                        <a:pt x="97480" y="685809"/>
                        <a:pt x="75304" y="686318"/>
                        <a:pt x="75304" y="699247"/>
                      </a:cubicBezTo>
                      <a:cubicBezTo>
                        <a:pt x="75304" y="712176"/>
                        <a:pt x="95470" y="716222"/>
                        <a:pt x="107576" y="720762"/>
                      </a:cubicBezTo>
                      <a:cubicBezTo>
                        <a:pt x="156682" y="739177"/>
                        <a:pt x="153819" y="722368"/>
                        <a:pt x="193638" y="742278"/>
                      </a:cubicBezTo>
                      <a:cubicBezTo>
                        <a:pt x="244624" y="767771"/>
                        <a:pt x="220532" y="731520"/>
                        <a:pt x="215153" y="742278"/>
                      </a:cubicBez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backgroundMark x1="14588" y1="12651" x2="12000" y2="2711"/>
                              <a14:backgroundMark x1="18118" y1="74699" x2="18118" y2="74699"/>
                              <a14:backgroundMark x1="28000" y1="28012" x2="65412" y2="74699"/>
                              <a14:backgroundMark x1="27294" y1="27108" x2="68471" y2="21084"/>
                            </a14:backgroundRemoval>
                          </a14:imgEffect>
                        </a14:imgLayer>
                      </a14:imgProps>
                    </a:ext>
                    <a:ext uri="{28A0092B-C50C-407E-A947-70E740481C1C}">
                      <a14:useLocalDpi xmlns:a14="http://schemas.microsoft.com/office/drawing/2010/main" val="0"/>
                    </a:ext>
                  </a:extLst>
                </a:blip>
                <a:stretch>
                  <a:fillRect/>
                </a:stretch>
              </p:blipFill>
              <p:spPr>
                <a:xfrm>
                  <a:off x="2027984" y="567690"/>
                  <a:ext cx="7019197" cy="5483232"/>
                </a:xfrm>
                <a:prstGeom prst="rect">
                  <a:avLst/>
                </a:prstGeom>
              </p:spPr>
            </p:pic>
          </p:grpSp>
          <p:sp>
            <p:nvSpPr>
              <p:cNvPr id="9" name="TextBox 8"/>
              <p:cNvSpPr txBox="1"/>
              <p:nvPr/>
            </p:nvSpPr>
            <p:spPr>
              <a:xfrm rot="21411707">
                <a:off x="3624588" y="872829"/>
                <a:ext cx="2808834" cy="461665"/>
              </a:xfrm>
              <a:prstGeom prst="rect">
                <a:avLst/>
              </a:prstGeom>
              <a:noFill/>
              <a:scene3d>
                <a:camera prst="orthographicFront"/>
                <a:lightRig rig="threePt" dir="t"/>
              </a:scene3d>
              <a:sp3d>
                <a:bevelT/>
              </a:sp3d>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latin typeface="Corbel" panose="020B0503020204020204" pitchFamily="34" charset="0"/>
                  </a:rPr>
                  <a:t>The Big Picture</a:t>
                </a:r>
                <a:endParaRPr lang="en-US" sz="2400" b="1" dirty="0">
                  <a:latin typeface="Corbel" panose="020B0503020204020204" pitchFamily="34" charset="0"/>
                </a:endParaRPr>
              </a:p>
            </p:txBody>
          </p:sp>
        </p:grpSp>
        <p:sp>
          <p:nvSpPr>
            <p:cNvPr id="7" name="TextBox 6"/>
            <p:cNvSpPr txBox="1"/>
            <p:nvPr/>
          </p:nvSpPr>
          <p:spPr>
            <a:xfrm rot="21421055">
              <a:off x="1478566" y="1294774"/>
              <a:ext cx="2667000" cy="15542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900" dirty="0" smtClean="0">
                  <a:solidFill>
                    <a:schemeClr val="bg1"/>
                  </a:solidFill>
                  <a:latin typeface="Earth's Mightiest" panose="020B0604020202020204"/>
                </a:rPr>
                <a:t>Women were heavily involved in Antebellum reform movements and sought to integrate their gender into the political democratization of the age by extending suffrage to women.</a:t>
              </a:r>
              <a:endParaRPr lang="en-US" sz="1900" dirty="0">
                <a:solidFill>
                  <a:schemeClr val="bg1"/>
                </a:solidFill>
                <a:latin typeface="Earth's Mightiest" panose="020B0604020202020204"/>
              </a:endParaRPr>
            </a:p>
          </p:txBody>
        </p:sp>
      </p:grpSp>
    </p:spTree>
    <p:extLst>
      <p:ext uri="{BB962C8B-B14F-4D97-AF65-F5344CB8AC3E}">
        <p14:creationId xmlns:p14="http://schemas.microsoft.com/office/powerpoint/2010/main" val="3438977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37218"/>
                                        </p:tgtEl>
                                        <p:attrNameLst>
                                          <p:attrName>style.visibility</p:attrName>
                                        </p:attrNameLst>
                                      </p:cBhvr>
                                      <p:to>
                                        <p:strVal val="visible"/>
                                      </p:to>
                                    </p:set>
                                    <p:anim calcmode="lin" valueType="num">
                                      <p:cBhvr additive="base">
                                        <p:cTn id="7" dur="500" fill="hold"/>
                                        <p:tgtEl>
                                          <p:spTgt spid="137218"/>
                                        </p:tgtEl>
                                        <p:attrNameLst>
                                          <p:attrName>ppt_x</p:attrName>
                                        </p:attrNameLst>
                                      </p:cBhvr>
                                      <p:tavLst>
                                        <p:tav tm="0">
                                          <p:val>
                                            <p:strVal val="#ppt_x"/>
                                          </p:val>
                                        </p:tav>
                                        <p:tav tm="100000">
                                          <p:val>
                                            <p:strVal val="#ppt_x"/>
                                          </p:val>
                                        </p:tav>
                                      </p:tavLst>
                                    </p:anim>
                                    <p:anim calcmode="lin" valueType="num">
                                      <p:cBhvr additive="base">
                                        <p:cTn id="8" dur="500" fill="hold"/>
                                        <p:tgtEl>
                                          <p:spTgt spid="1372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2"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Scale>
                                      <p:cBhvr>
                                        <p:cTn id="12"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
                                        </p:tgtEl>
                                        <p:attrNameLst>
                                          <p:attrName>ppt_x</p:attrName>
                                          <p:attrName>ppt_y</p:attrName>
                                        </p:attrNameLst>
                                      </p:cBhvr>
                                    </p:animMotion>
                                    <p:animEffect transition="in" filter="fade">
                                      <p:cBhvr>
                                        <p:cTn id="14" dur="1000"/>
                                        <p:tgtEl>
                                          <p:spTgt spid="4"/>
                                        </p:tgtEl>
                                      </p:cBhvr>
                                    </p:animEffect>
                                  </p:childTnLst>
                                </p:cTn>
                              </p:par>
                            </p:childTnLst>
                          </p:cTn>
                        </p:par>
                        <p:par>
                          <p:cTn id="15" fill="hold">
                            <p:stCondLst>
                              <p:cond delay="1500"/>
                            </p:stCondLst>
                            <p:childTnLst>
                              <p:par>
                                <p:cTn id="16" presetID="26"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80">
                                          <p:stCondLst>
                                            <p:cond delay="0"/>
                                          </p:stCondLst>
                                        </p:cTn>
                                        <p:tgtEl>
                                          <p:spTgt spid="5"/>
                                        </p:tgtEl>
                                      </p:cBhvr>
                                    </p:animEffect>
                                    <p:anim calcmode="lin" valueType="num">
                                      <p:cBhvr>
                                        <p:cTn id="1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4" dur="26">
                                          <p:stCondLst>
                                            <p:cond delay="650"/>
                                          </p:stCondLst>
                                        </p:cTn>
                                        <p:tgtEl>
                                          <p:spTgt spid="5"/>
                                        </p:tgtEl>
                                      </p:cBhvr>
                                      <p:to x="100000" y="60000"/>
                                    </p:animScale>
                                    <p:animScale>
                                      <p:cBhvr>
                                        <p:cTn id="25" dur="166" decel="50000">
                                          <p:stCondLst>
                                            <p:cond delay="676"/>
                                          </p:stCondLst>
                                        </p:cTn>
                                        <p:tgtEl>
                                          <p:spTgt spid="5"/>
                                        </p:tgtEl>
                                      </p:cBhvr>
                                      <p:to x="100000" y="100000"/>
                                    </p:animScale>
                                    <p:animScale>
                                      <p:cBhvr>
                                        <p:cTn id="26" dur="26">
                                          <p:stCondLst>
                                            <p:cond delay="1312"/>
                                          </p:stCondLst>
                                        </p:cTn>
                                        <p:tgtEl>
                                          <p:spTgt spid="5"/>
                                        </p:tgtEl>
                                      </p:cBhvr>
                                      <p:to x="100000" y="80000"/>
                                    </p:animScale>
                                    <p:animScale>
                                      <p:cBhvr>
                                        <p:cTn id="27" dur="166" decel="50000">
                                          <p:stCondLst>
                                            <p:cond delay="1338"/>
                                          </p:stCondLst>
                                        </p:cTn>
                                        <p:tgtEl>
                                          <p:spTgt spid="5"/>
                                        </p:tgtEl>
                                      </p:cBhvr>
                                      <p:to x="100000" y="100000"/>
                                    </p:animScale>
                                    <p:animScale>
                                      <p:cBhvr>
                                        <p:cTn id="28" dur="26">
                                          <p:stCondLst>
                                            <p:cond delay="1642"/>
                                          </p:stCondLst>
                                        </p:cTn>
                                        <p:tgtEl>
                                          <p:spTgt spid="5"/>
                                        </p:tgtEl>
                                      </p:cBhvr>
                                      <p:to x="100000" y="90000"/>
                                    </p:animScale>
                                    <p:animScale>
                                      <p:cBhvr>
                                        <p:cTn id="29" dur="166" decel="50000">
                                          <p:stCondLst>
                                            <p:cond delay="1668"/>
                                          </p:stCondLst>
                                        </p:cTn>
                                        <p:tgtEl>
                                          <p:spTgt spid="5"/>
                                        </p:tgtEl>
                                      </p:cBhvr>
                                      <p:to x="100000" y="100000"/>
                                    </p:animScale>
                                    <p:animScale>
                                      <p:cBhvr>
                                        <p:cTn id="30" dur="26">
                                          <p:stCondLst>
                                            <p:cond delay="1808"/>
                                          </p:stCondLst>
                                        </p:cTn>
                                        <p:tgtEl>
                                          <p:spTgt spid="5"/>
                                        </p:tgtEl>
                                      </p:cBhvr>
                                      <p:to x="100000" y="95000"/>
                                    </p:animScale>
                                    <p:animScale>
                                      <p:cBhvr>
                                        <p:cTn id="31"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www.artchive.com/artchive/e/eakins/eakins_coo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0"/>
            <a:ext cx="5522913" cy="685800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8" name="Text Box 2"/>
          <p:cNvSpPr txBox="1">
            <a:spLocks noChangeArrowheads="1"/>
          </p:cNvSpPr>
          <p:nvPr/>
        </p:nvSpPr>
        <p:spPr bwMode="auto">
          <a:xfrm>
            <a:off x="609600" y="5410200"/>
            <a:ext cx="7924800" cy="1077218"/>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Women </a:t>
            </a:r>
            <a:r>
              <a:rPr lang="en-US" sz="3200" b="1" dirty="0">
                <a:solidFill>
                  <a:schemeClr val="bg1"/>
                </a:solidFill>
                <a:latin typeface="Times New Roman" pitchFamily="18" charset="0"/>
              </a:rPr>
              <a:t>stayed home without voting </a:t>
            </a:r>
            <a:r>
              <a:rPr lang="en-US" sz="3200" b="1" dirty="0" smtClean="0">
                <a:solidFill>
                  <a:schemeClr val="bg1"/>
                </a:solidFill>
                <a:latin typeface="Times New Roman" pitchFamily="18" charset="0"/>
              </a:rPr>
              <a:t>rights (but better </a:t>
            </a:r>
            <a:r>
              <a:rPr lang="en-US" sz="3200" b="1" dirty="0">
                <a:solidFill>
                  <a:schemeClr val="bg1"/>
                </a:solidFill>
                <a:latin typeface="Times New Roman" pitchFamily="18" charset="0"/>
              </a:rPr>
              <a:t>than European women in </a:t>
            </a:r>
            <a:r>
              <a:rPr lang="en-US" sz="3200" b="1" dirty="0" smtClean="0">
                <a:solidFill>
                  <a:schemeClr val="bg1"/>
                </a:solidFill>
                <a:latin typeface="Times New Roman" pitchFamily="18" charset="0"/>
              </a:rPr>
              <a:t>1800s)</a:t>
            </a:r>
            <a:endParaRPr lang="en-US" sz="3200" b="1" dirty="0">
              <a:solidFill>
                <a:schemeClr val="bg1"/>
              </a:solidFill>
              <a:latin typeface="Times New Roman" pitchFamily="18" charset="0"/>
            </a:endParaRPr>
          </a:p>
        </p:txBody>
      </p:sp>
    </p:spTree>
    <p:extLst>
      <p:ext uri="{BB962C8B-B14F-4D97-AF65-F5344CB8AC3E}">
        <p14:creationId xmlns:p14="http://schemas.microsoft.com/office/powerpoint/2010/main" val="582533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37218"/>
                                        </p:tgtEl>
                                        <p:attrNameLst>
                                          <p:attrName>style.visibility</p:attrName>
                                        </p:attrNameLst>
                                      </p:cBhvr>
                                      <p:to>
                                        <p:strVal val="visible"/>
                                      </p:to>
                                    </p:set>
                                    <p:anim calcmode="lin" valueType="num">
                                      <p:cBhvr additive="base">
                                        <p:cTn id="7" dur="500" fill="hold"/>
                                        <p:tgtEl>
                                          <p:spTgt spid="137218"/>
                                        </p:tgtEl>
                                        <p:attrNameLst>
                                          <p:attrName>ppt_x</p:attrName>
                                        </p:attrNameLst>
                                      </p:cBhvr>
                                      <p:tavLst>
                                        <p:tav tm="0">
                                          <p:val>
                                            <p:strVal val="#ppt_x"/>
                                          </p:val>
                                        </p:tav>
                                        <p:tav tm="100000">
                                          <p:val>
                                            <p:strVal val="#ppt_x"/>
                                          </p:val>
                                        </p:tav>
                                      </p:tavLst>
                                    </p:anim>
                                    <p:anim calcmode="lin" valueType="num">
                                      <p:cBhvr additive="base">
                                        <p:cTn id="8" dur="500" fill="hold"/>
                                        <p:tgtEl>
                                          <p:spTgt spid="1372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www.isbe.state.il.us/150_years/photos/images/sc-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32460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8" name="Text Box 2"/>
          <p:cNvSpPr txBox="1">
            <a:spLocks noChangeArrowheads="1"/>
          </p:cNvSpPr>
          <p:nvPr/>
        </p:nvSpPr>
        <p:spPr bwMode="auto">
          <a:xfrm>
            <a:off x="327256" y="5552182"/>
            <a:ext cx="8458200" cy="1077218"/>
          </a:xfrm>
          <a:prstGeom prst="rect">
            <a:avLst/>
          </a:prstGeom>
          <a:solidFill>
            <a:schemeClr val="tx1"/>
          </a:solidFill>
          <a:ln w="76200">
            <a:solidFill>
              <a:srgbClr val="003300"/>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Gender </a:t>
            </a:r>
            <a:r>
              <a:rPr lang="en-US" sz="3200" b="1" dirty="0">
                <a:solidFill>
                  <a:schemeClr val="bg1"/>
                </a:solidFill>
                <a:latin typeface="Times New Roman" pitchFamily="18" charset="0"/>
              </a:rPr>
              <a:t>differences existed in the workplace (women seen as physically &amp; emotionally </a:t>
            </a:r>
            <a:r>
              <a:rPr lang="en-US" sz="3200" b="1" dirty="0" smtClean="0">
                <a:solidFill>
                  <a:schemeClr val="bg1"/>
                </a:solidFill>
                <a:latin typeface="Times New Roman" pitchFamily="18" charset="0"/>
              </a:rPr>
              <a:t>weak)</a:t>
            </a:r>
            <a:endParaRPr lang="en-US" sz="3200" b="1" dirty="0">
              <a:solidFill>
                <a:schemeClr val="bg1"/>
              </a:solidFill>
              <a:latin typeface="Times New Roman" pitchFamily="18" charset="0"/>
            </a:endParaRPr>
          </a:p>
        </p:txBody>
      </p:sp>
    </p:spTree>
    <p:extLst>
      <p:ext uri="{BB962C8B-B14F-4D97-AF65-F5344CB8AC3E}">
        <p14:creationId xmlns:p14="http://schemas.microsoft.com/office/powerpoint/2010/main" val="6562310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37218"/>
                                        </p:tgtEl>
                                        <p:attrNameLst>
                                          <p:attrName>style.visibility</p:attrName>
                                        </p:attrNameLst>
                                      </p:cBhvr>
                                      <p:to>
                                        <p:strVal val="visible"/>
                                      </p:to>
                                    </p:set>
                                    <p:anim calcmode="lin" valueType="num">
                                      <p:cBhvr additive="base">
                                        <p:cTn id="7" dur="500" fill="hold"/>
                                        <p:tgtEl>
                                          <p:spTgt spid="137218"/>
                                        </p:tgtEl>
                                        <p:attrNameLst>
                                          <p:attrName>ppt_x</p:attrName>
                                        </p:attrNameLst>
                                      </p:cBhvr>
                                      <p:tavLst>
                                        <p:tav tm="0">
                                          <p:val>
                                            <p:strVal val="#ppt_x"/>
                                          </p:val>
                                        </p:tav>
                                        <p:tav tm="100000">
                                          <p:val>
                                            <p:strVal val="#ppt_x"/>
                                          </p:val>
                                        </p:tav>
                                      </p:tavLst>
                                    </p:anim>
                                    <p:anim calcmode="lin" valueType="num">
                                      <p:cBhvr additive="base">
                                        <p:cTn id="8" dur="500" fill="hold"/>
                                        <p:tgtEl>
                                          <p:spTgt spid="1372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http://newman.baruch.cuny.edu/digital/2001/beecher/images/beecher_008.jpg"/>
          <p:cNvPicPr>
            <a:picLocks noChangeAspect="1" noChangeArrowheads="1"/>
          </p:cNvPicPr>
          <p:nvPr/>
        </p:nvPicPr>
        <p:blipFill>
          <a:blip r:embed="rId2">
            <a:extLst>
              <a:ext uri="{28A0092B-C50C-407E-A947-70E740481C1C}">
                <a14:useLocalDpi xmlns:a14="http://schemas.microsoft.com/office/drawing/2010/main" val="0"/>
              </a:ext>
            </a:extLst>
          </a:blip>
          <a:srcRect t="7254"/>
          <a:stretch>
            <a:fillRect/>
          </a:stretch>
        </p:blipFill>
        <p:spPr bwMode="auto">
          <a:xfrm>
            <a:off x="2057400" y="0"/>
            <a:ext cx="4953000" cy="685800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8" name="Text Box 2"/>
          <p:cNvSpPr txBox="1">
            <a:spLocks noChangeArrowheads="1"/>
          </p:cNvSpPr>
          <p:nvPr/>
        </p:nvSpPr>
        <p:spPr bwMode="auto">
          <a:xfrm>
            <a:off x="838200" y="5029200"/>
            <a:ext cx="7467600" cy="1569660"/>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Home considered a woman’s sphere (even </a:t>
            </a:r>
            <a:r>
              <a:rPr lang="en-US" sz="3200" b="1" dirty="0">
                <a:solidFill>
                  <a:schemeClr val="bg1"/>
                </a:solidFill>
                <a:latin typeface="Times New Roman" pitchFamily="18" charset="0"/>
              </a:rPr>
              <a:t>reformer Catherine Beecher argued </a:t>
            </a:r>
            <a:r>
              <a:rPr lang="en-US" sz="3200" b="1" dirty="0" smtClean="0">
                <a:solidFill>
                  <a:schemeClr val="bg1"/>
                </a:solidFill>
                <a:latin typeface="Times New Roman" pitchFamily="18" charset="0"/>
              </a:rPr>
              <a:t>that but some women wanted more)</a:t>
            </a:r>
            <a:endParaRPr lang="en-US" sz="3200" b="1" dirty="0">
              <a:solidFill>
                <a:schemeClr val="bg1"/>
              </a:solidFill>
              <a:latin typeface="Times New Roman" pitchFamily="18" charset="0"/>
            </a:endParaRPr>
          </a:p>
        </p:txBody>
      </p:sp>
    </p:spTree>
    <p:extLst>
      <p:ext uri="{BB962C8B-B14F-4D97-AF65-F5344CB8AC3E}">
        <p14:creationId xmlns:p14="http://schemas.microsoft.com/office/powerpoint/2010/main" val="2359223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37218"/>
                                        </p:tgtEl>
                                        <p:attrNameLst>
                                          <p:attrName>style.visibility</p:attrName>
                                        </p:attrNameLst>
                                      </p:cBhvr>
                                      <p:to>
                                        <p:strVal val="visible"/>
                                      </p:to>
                                    </p:set>
                                    <p:anim calcmode="lin" valueType="num">
                                      <p:cBhvr additive="base">
                                        <p:cTn id="7" dur="500" fill="hold"/>
                                        <p:tgtEl>
                                          <p:spTgt spid="137218"/>
                                        </p:tgtEl>
                                        <p:attrNameLst>
                                          <p:attrName>ppt_x</p:attrName>
                                        </p:attrNameLst>
                                      </p:cBhvr>
                                      <p:tavLst>
                                        <p:tav tm="0">
                                          <p:val>
                                            <p:strVal val="#ppt_x"/>
                                          </p:val>
                                        </p:tav>
                                        <p:tav tm="100000">
                                          <p:val>
                                            <p:strVal val="#ppt_x"/>
                                          </p:val>
                                        </p:tav>
                                      </p:tavLst>
                                    </p:anim>
                                    <p:anim calcmode="lin" valueType="num">
                                      <p:cBhvr additive="base">
                                        <p:cTn id="8" dur="500" fill="hold"/>
                                        <p:tgtEl>
                                          <p:spTgt spid="1372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File:Angelina Emily Grimke.jpg"/>
          <p:cNvPicPr>
            <a:picLocks noChangeAspect="1" noChangeArrowheads="1"/>
          </p:cNvPicPr>
          <p:nvPr/>
        </p:nvPicPr>
        <p:blipFill rotWithShape="1">
          <a:blip r:embed="rId2">
            <a:extLst>
              <a:ext uri="{28A0092B-C50C-407E-A947-70E740481C1C}">
                <a14:useLocalDpi xmlns:a14="http://schemas.microsoft.com/office/drawing/2010/main" val="0"/>
              </a:ext>
            </a:extLst>
          </a:blip>
          <a:srcRect l="3167" t="1258" r="9901" b="12100"/>
          <a:stretch/>
        </p:blipFill>
        <p:spPr bwMode="auto">
          <a:xfrm>
            <a:off x="4572000" y="-11502"/>
            <a:ext cx="4572000" cy="6869502"/>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5362" name="Picture 2" descr="File:Sarah Moore Grimke.jpg"/>
          <p:cNvPicPr>
            <a:picLocks noChangeAspect="1" noChangeArrowheads="1"/>
          </p:cNvPicPr>
          <p:nvPr/>
        </p:nvPicPr>
        <p:blipFill rotWithShape="1">
          <a:blip r:embed="rId3">
            <a:extLst>
              <a:ext uri="{28A0092B-C50C-407E-A947-70E740481C1C}">
                <a14:useLocalDpi xmlns:a14="http://schemas.microsoft.com/office/drawing/2010/main" val="0"/>
              </a:ext>
            </a:extLst>
          </a:blip>
          <a:srcRect l="9298" t="2037" r="1658" b="9661"/>
          <a:stretch/>
        </p:blipFill>
        <p:spPr bwMode="auto">
          <a:xfrm>
            <a:off x="0" y="0"/>
            <a:ext cx="4572000"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37218" name="Text Box 2"/>
          <p:cNvSpPr txBox="1">
            <a:spLocks noChangeArrowheads="1"/>
          </p:cNvSpPr>
          <p:nvPr/>
        </p:nvSpPr>
        <p:spPr bwMode="auto">
          <a:xfrm>
            <a:off x="990600" y="5410200"/>
            <a:ext cx="7086600" cy="1077218"/>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Women were very active in </a:t>
            </a:r>
            <a:r>
              <a:rPr lang="en-US" sz="3200" b="1" dirty="0">
                <a:solidFill>
                  <a:schemeClr val="bg1"/>
                </a:solidFill>
                <a:latin typeface="Times New Roman" pitchFamily="18" charset="0"/>
              </a:rPr>
              <a:t>abolitionist movements (Grimke sisters)</a:t>
            </a:r>
          </a:p>
        </p:txBody>
      </p:sp>
    </p:spTree>
    <p:extLst>
      <p:ext uri="{BB962C8B-B14F-4D97-AF65-F5344CB8AC3E}">
        <p14:creationId xmlns:p14="http://schemas.microsoft.com/office/powerpoint/2010/main" val="1106484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37218"/>
                                        </p:tgtEl>
                                        <p:attrNameLst>
                                          <p:attrName>style.visibility</p:attrName>
                                        </p:attrNameLst>
                                      </p:cBhvr>
                                      <p:to>
                                        <p:strVal val="visible"/>
                                      </p:to>
                                    </p:set>
                                    <p:anim calcmode="lin" valueType="num">
                                      <p:cBhvr additive="base">
                                        <p:cTn id="7" dur="500" fill="hold"/>
                                        <p:tgtEl>
                                          <p:spTgt spid="137218"/>
                                        </p:tgtEl>
                                        <p:attrNameLst>
                                          <p:attrName>ppt_x</p:attrName>
                                        </p:attrNameLst>
                                      </p:cBhvr>
                                      <p:tavLst>
                                        <p:tav tm="0">
                                          <p:val>
                                            <p:strVal val="#ppt_x"/>
                                          </p:val>
                                        </p:tav>
                                        <p:tav tm="100000">
                                          <p:val>
                                            <p:strVal val="#ppt_x"/>
                                          </p:val>
                                        </p:tav>
                                      </p:tavLst>
                                    </p:anim>
                                    <p:anim calcmode="lin" valueType="num">
                                      <p:cBhvr additive="base">
                                        <p:cTn id="8" dur="500" fill="hold"/>
                                        <p:tgtEl>
                                          <p:spTgt spid="1372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Image:Lucretiamott2.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l="16666" t="26392" r="15279" b="6693"/>
          <a:stretch>
            <a:fillRect/>
          </a:stretch>
        </p:blipFill>
        <p:spPr bwMode="auto">
          <a:xfrm>
            <a:off x="-1" y="0"/>
            <a:ext cx="5600193" cy="685800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8" name="Text Box 2"/>
          <p:cNvSpPr txBox="1">
            <a:spLocks noChangeArrowheads="1"/>
          </p:cNvSpPr>
          <p:nvPr/>
        </p:nvSpPr>
        <p:spPr bwMode="auto">
          <a:xfrm>
            <a:off x="609600" y="5892800"/>
            <a:ext cx="7924800" cy="584200"/>
          </a:xfrm>
          <a:prstGeom prst="rect">
            <a:avLst/>
          </a:prstGeom>
          <a:solidFill>
            <a:schemeClr val="tx1"/>
          </a:solidFill>
          <a:ln w="76200">
            <a:solidFill>
              <a:srgbClr val="003300"/>
            </a:solidFill>
            <a:miter lim="800000"/>
            <a:headEnd/>
            <a:tailEnd/>
          </a:ln>
          <a:effectLst>
            <a:glow>
              <a:schemeClr val="tx1"/>
            </a:glow>
          </a:effectLst>
          <a:scene3d>
            <a:camera prst="orthographicFront"/>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Women’s </a:t>
            </a:r>
            <a:r>
              <a:rPr lang="en-US" sz="3200" b="1" dirty="0">
                <a:solidFill>
                  <a:schemeClr val="bg1"/>
                </a:solidFill>
                <a:latin typeface="Times New Roman" pitchFamily="18" charset="0"/>
              </a:rPr>
              <a:t>movement led by Lucretia Mott,</a:t>
            </a:r>
          </a:p>
        </p:txBody>
      </p:sp>
      <p:pic>
        <p:nvPicPr>
          <p:cNvPr id="64518" name="Picture 6" descr="Image:Flag of the United States.svg">
            <a:hlinkClick r:id="rId4"/>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597670" y="76200"/>
            <a:ext cx="3474720" cy="1828800"/>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867400" y="1905000"/>
            <a:ext cx="2895600" cy="1323975"/>
          </a:xfrm>
          <a:prstGeom prst="rect">
            <a:avLst/>
          </a:prstGeom>
          <a:noFill/>
        </p:spPr>
        <p:txBody>
          <a:bodyPr>
            <a:spAutoFit/>
            <a:scene3d>
              <a:camera prst="orthographicFront"/>
              <a:lightRig rig="threePt" dir="t"/>
            </a:scene3d>
            <a:sp3d extrusionH="57150">
              <a:bevelT w="38100" h="38100"/>
            </a:sp3d>
          </a:bodyPr>
          <a:lstStyle/>
          <a:p>
            <a:pPr algn="ctr">
              <a:defRPr/>
            </a:pPr>
            <a:r>
              <a:rPr lang="en-US" sz="4000" dirty="0">
                <a:effectLst>
                  <a:glow rad="127000">
                    <a:schemeClr val="bg1"/>
                  </a:glow>
                </a:effectLst>
                <a:latin typeface="Blackadder ITC" pitchFamily="82" charset="0"/>
              </a:rPr>
              <a:t>“America’s First Feminist”</a:t>
            </a:r>
          </a:p>
        </p:txBody>
      </p:sp>
      <p:pic>
        <p:nvPicPr>
          <p:cNvPr id="419848" name="Picture 8" descr="Image:Mottsig.JPG">
            <a:hlinkClick r:id="rId7" tooltip="Image:Mottsig.JPG"/>
          </p:cNvPr>
          <p:cNvPicPr>
            <a:picLocks noChangeAspect="1" noChangeArrowheads="1"/>
          </p:cNvPicPr>
          <p:nvPr/>
        </p:nvPicPr>
        <p:blipFill>
          <a:blip r:embed="rId8" cstate="print"/>
          <a:srcRect/>
          <a:stretch>
            <a:fillRect/>
          </a:stretch>
        </p:blipFill>
        <p:spPr bwMode="auto">
          <a:xfrm>
            <a:off x="5630738" y="3200400"/>
            <a:ext cx="3437062" cy="2438400"/>
          </a:xfrm>
          <a:prstGeom prst="rect">
            <a:avLst/>
          </a:prstGeom>
          <a:noFill/>
          <a:effectLst>
            <a:softEdge rad="63500"/>
          </a:effectLst>
        </p:spPr>
      </p:pic>
    </p:spTree>
    <p:extLst>
      <p:ext uri="{BB962C8B-B14F-4D97-AF65-F5344CB8AC3E}">
        <p14:creationId xmlns:p14="http://schemas.microsoft.com/office/powerpoint/2010/main" val="2211824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37218"/>
                                        </p:tgtEl>
                                        <p:attrNameLst>
                                          <p:attrName>style.visibility</p:attrName>
                                        </p:attrNameLst>
                                      </p:cBhvr>
                                      <p:to>
                                        <p:strVal val="visible"/>
                                      </p:to>
                                    </p:set>
                                    <p:anim calcmode="lin" valueType="num">
                                      <p:cBhvr additive="base">
                                        <p:cTn id="7" dur="500" fill="hold"/>
                                        <p:tgtEl>
                                          <p:spTgt spid="137218"/>
                                        </p:tgtEl>
                                        <p:attrNameLst>
                                          <p:attrName>ppt_x</p:attrName>
                                        </p:attrNameLst>
                                      </p:cBhvr>
                                      <p:tavLst>
                                        <p:tav tm="0">
                                          <p:val>
                                            <p:strVal val="#ppt_x"/>
                                          </p:val>
                                        </p:tav>
                                        <p:tav tm="100000">
                                          <p:val>
                                            <p:strVal val="#ppt_x"/>
                                          </p:val>
                                        </p:tav>
                                      </p:tavLst>
                                    </p:anim>
                                    <p:anim calcmode="lin" valueType="num">
                                      <p:cBhvr additive="base">
                                        <p:cTn id="8" dur="500" fill="hold"/>
                                        <p:tgtEl>
                                          <p:spTgt spid="137218"/>
                                        </p:tgtEl>
                                        <p:attrNameLst>
                                          <p:attrName>ppt_y</p:attrName>
                                        </p:attrNameLst>
                                      </p:cBhvr>
                                      <p:tavLst>
                                        <p:tav tm="0">
                                          <p:val>
                                            <p:strVal val="1+#ppt_h/2"/>
                                          </p:val>
                                        </p:tav>
                                        <p:tav tm="100000">
                                          <p:val>
                                            <p:strVal val="#ppt_y"/>
                                          </p:val>
                                        </p:tav>
                                      </p:tavLst>
                                    </p:anim>
                                  </p:childTnLst>
                                </p:cTn>
                              </p:par>
                            </p:childTnLst>
                          </p:cTn>
                        </p:par>
                        <p:par>
                          <p:cTn id="9" fill="hold" nodeType="withGroup">
                            <p:stCondLst>
                              <p:cond delay="500"/>
                            </p:stCondLst>
                            <p:childTnLst>
                              <p:par>
                                <p:cTn id="10" presetID="9" presetClass="entr" presetSubtype="0" fill="hold" nodeType="afterEffect">
                                  <p:stCondLst>
                                    <p:cond delay="0"/>
                                  </p:stCondLst>
                                  <p:childTnLst>
                                    <p:set>
                                      <p:cBhvr>
                                        <p:cTn id="11" dur="1" fill="hold">
                                          <p:stCondLst>
                                            <p:cond delay="0"/>
                                          </p:stCondLst>
                                        </p:cTn>
                                        <p:tgtEl>
                                          <p:spTgt spid="419848"/>
                                        </p:tgtEl>
                                        <p:attrNameLst>
                                          <p:attrName>style.visibility</p:attrName>
                                        </p:attrNameLst>
                                      </p:cBhvr>
                                      <p:to>
                                        <p:strVal val="visible"/>
                                      </p:to>
                                    </p:set>
                                    <p:animEffect transition="in" filter="dissolve">
                                      <p:cBhvr>
                                        <p:cTn id="12" dur="500"/>
                                        <p:tgtEl>
                                          <p:spTgt spid="4198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04" name="Picture 4" descr="http://ncwhs.oah.org/images/YoungSusanB.jpg"/>
          <p:cNvPicPr>
            <a:picLocks noChangeAspect="1" noChangeArrowheads="1"/>
          </p:cNvPicPr>
          <p:nvPr/>
        </p:nvPicPr>
        <p:blipFill>
          <a:blip r:embed="rId2" cstate="print"/>
          <a:srcRect l="4225"/>
          <a:stretch>
            <a:fillRect/>
          </a:stretch>
        </p:blipFill>
        <p:spPr bwMode="auto">
          <a:xfrm>
            <a:off x="0" y="1"/>
            <a:ext cx="5226498" cy="6858000"/>
          </a:xfrm>
          <a:prstGeom prst="rect">
            <a:avLst/>
          </a:prstGeom>
          <a:noFill/>
          <a:effectLst>
            <a:softEdge rad="63500"/>
          </a:effectLst>
        </p:spPr>
      </p:pic>
      <p:sp>
        <p:nvSpPr>
          <p:cNvPr id="137218" name="Text Box 2"/>
          <p:cNvSpPr txBox="1">
            <a:spLocks noChangeArrowheads="1"/>
          </p:cNvSpPr>
          <p:nvPr/>
        </p:nvSpPr>
        <p:spPr bwMode="auto">
          <a:xfrm>
            <a:off x="990600" y="5791199"/>
            <a:ext cx="3505200" cy="584775"/>
          </a:xfrm>
          <a:prstGeom prst="rect">
            <a:avLst/>
          </a:prstGeom>
          <a:solidFill>
            <a:schemeClr val="tx1"/>
          </a:solidFill>
          <a:ln w="76200">
            <a:solidFill>
              <a:srgbClr val="003300"/>
            </a:solidFill>
            <a:miter lim="800000"/>
            <a:headEnd/>
            <a:tailEnd/>
          </a:ln>
          <a:effectLst>
            <a:glow>
              <a:schemeClr val="tx1"/>
            </a:glow>
          </a:effectLst>
          <a:scene3d>
            <a:camera prst="orthographicFront"/>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itchFamily="18" charset="0"/>
              </a:rPr>
              <a:t>Susan B. </a:t>
            </a:r>
            <a:r>
              <a:rPr lang="en-US" sz="3200" b="1" dirty="0" smtClean="0">
                <a:solidFill>
                  <a:schemeClr val="bg1"/>
                </a:solidFill>
                <a:latin typeface="Times New Roman" pitchFamily="18" charset="0"/>
              </a:rPr>
              <a:t>Anthony </a:t>
            </a:r>
            <a:endParaRPr lang="en-US" sz="3200" b="1" dirty="0">
              <a:solidFill>
                <a:schemeClr val="bg1"/>
              </a:solidFill>
              <a:latin typeface="Times New Roman" pitchFamily="18" charset="0"/>
            </a:endParaRPr>
          </a:p>
        </p:txBody>
      </p:sp>
      <p:sp>
        <p:nvSpPr>
          <p:cNvPr id="5" name="TextBox 4"/>
          <p:cNvSpPr txBox="1">
            <a:spLocks noChangeArrowheads="1"/>
          </p:cNvSpPr>
          <p:nvPr/>
        </p:nvSpPr>
        <p:spPr bwMode="auto">
          <a:xfrm rot="294625">
            <a:off x="4489911" y="967417"/>
            <a:ext cx="4716827"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3200" dirty="0">
                <a:effectLst>
                  <a:glow rad="127000">
                    <a:schemeClr val="bg1"/>
                  </a:glow>
                </a:effectLst>
                <a:latin typeface="Earth's Mightiest" pitchFamily="2" charset="0"/>
              </a:rPr>
              <a:t>"Where, under our Declaration of Independence, does the Saxon man get his power to deprive all women and Negroes of their inalienable rights?"</a:t>
            </a:r>
          </a:p>
        </p:txBody>
      </p:sp>
      <p:pic>
        <p:nvPicPr>
          <p:cNvPr id="512006" name="Picture 6" descr="A Susan B. Anthony dollar coin">
            <a:hlinkClick r:id="rId3" tooltip="A Susan B. Anthony dollar coin"/>
          </p:cNvPr>
          <p:cNvPicPr>
            <a:picLocks noChangeAspect="1" noChangeArrowheads="1"/>
          </p:cNvPicPr>
          <p:nvPr/>
        </p:nvPicPr>
        <p:blipFill>
          <a:blip r:embed="rId4" cstate="print"/>
          <a:srcRect/>
          <a:stretch>
            <a:fillRect/>
          </a:stretch>
        </p:blipFill>
        <p:spPr bwMode="auto">
          <a:xfrm rot="1302771">
            <a:off x="6019800" y="4114800"/>
            <a:ext cx="2514600" cy="2514600"/>
          </a:xfrm>
          <a:prstGeom prst="ellipse">
            <a:avLst/>
          </a:prstGeom>
          <a:noFill/>
          <a:scene3d>
            <a:camera prst="orthographicFront"/>
            <a:lightRig rig="threePt" dir="t"/>
          </a:scene3d>
          <a:sp3d>
            <a:bevelT/>
          </a:sp3d>
        </p:spPr>
      </p:pic>
    </p:spTree>
    <p:extLst>
      <p:ext uri="{BB962C8B-B14F-4D97-AF65-F5344CB8AC3E}">
        <p14:creationId xmlns:p14="http://schemas.microsoft.com/office/powerpoint/2010/main" val="24548141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37218"/>
                                        </p:tgtEl>
                                        <p:attrNameLst>
                                          <p:attrName>style.visibility</p:attrName>
                                        </p:attrNameLst>
                                      </p:cBhvr>
                                      <p:to>
                                        <p:strVal val="visible"/>
                                      </p:to>
                                    </p:set>
                                    <p:anim calcmode="lin" valueType="num">
                                      <p:cBhvr additive="base">
                                        <p:cTn id="7" dur="500" fill="hold"/>
                                        <p:tgtEl>
                                          <p:spTgt spid="137218"/>
                                        </p:tgtEl>
                                        <p:attrNameLst>
                                          <p:attrName>ppt_x</p:attrName>
                                        </p:attrNameLst>
                                      </p:cBhvr>
                                      <p:tavLst>
                                        <p:tav tm="0">
                                          <p:val>
                                            <p:strVal val="#ppt_x"/>
                                          </p:val>
                                        </p:tav>
                                        <p:tav tm="100000">
                                          <p:val>
                                            <p:strVal val="#ppt_x"/>
                                          </p:val>
                                        </p:tav>
                                      </p:tavLst>
                                    </p:anim>
                                    <p:anim calcmode="lin" valueType="num">
                                      <p:cBhvr additive="base">
                                        <p:cTn id="8" dur="500" fill="hold"/>
                                        <p:tgtEl>
                                          <p:spTgt spid="137218"/>
                                        </p:tgtEl>
                                        <p:attrNameLst>
                                          <p:attrName>ppt_y</p:attrName>
                                        </p:attrNameLst>
                                      </p:cBhvr>
                                      <p:tavLst>
                                        <p:tav tm="0">
                                          <p:val>
                                            <p:strVal val="1+#ppt_h/2"/>
                                          </p:val>
                                        </p:tav>
                                        <p:tav tm="100000">
                                          <p:val>
                                            <p:strVal val="#ppt_y"/>
                                          </p:val>
                                        </p:tav>
                                      </p:tavLst>
                                    </p:anim>
                                  </p:childTnLst>
                                </p:cTn>
                              </p:par>
                            </p:childTnLst>
                          </p:cTn>
                        </p:par>
                        <p:par>
                          <p:cTn id="9" fill="hold" nodeType="withGroup">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Bottom)">
                                      <p:cBhvr>
                                        <p:cTn id="12" dur="500"/>
                                        <p:tgtEl>
                                          <p:spTgt spid="5"/>
                                        </p:tgtEl>
                                      </p:cBhvr>
                                    </p:animEffect>
                                  </p:childTnLst>
                                </p:cTn>
                              </p:par>
                            </p:childTnLst>
                          </p:cTn>
                        </p:par>
                        <p:par>
                          <p:cTn id="13" fill="hold" nodeType="withGroup">
                            <p:stCondLst>
                              <p:cond delay="1000"/>
                            </p:stCondLst>
                            <p:childTnLst>
                              <p:par>
                                <p:cTn id="14" presetID="51" presetClass="entr" presetSubtype="0" fill="hold" nodeType="afterEffect">
                                  <p:stCondLst>
                                    <p:cond delay="0"/>
                                  </p:stCondLst>
                                  <p:childTnLst>
                                    <p:set>
                                      <p:cBhvr>
                                        <p:cTn id="15" dur="1" fill="hold">
                                          <p:stCondLst>
                                            <p:cond delay="0"/>
                                          </p:stCondLst>
                                        </p:cTn>
                                        <p:tgtEl>
                                          <p:spTgt spid="512006"/>
                                        </p:tgtEl>
                                        <p:attrNameLst>
                                          <p:attrName>style.visibility</p:attrName>
                                        </p:attrNameLst>
                                      </p:cBhvr>
                                      <p:to>
                                        <p:strVal val="visible"/>
                                      </p:to>
                                    </p:set>
                                    <p:animEffect transition="in" filter="fade">
                                      <p:cBhvr>
                                        <p:cTn id="16" dur="770" decel="100000"/>
                                        <p:tgtEl>
                                          <p:spTgt spid="512006"/>
                                        </p:tgtEl>
                                      </p:cBhvr>
                                    </p:animEffect>
                                    <p:animScale>
                                      <p:cBhvr>
                                        <p:cTn id="17" dur="770" decel="100000"/>
                                        <p:tgtEl>
                                          <p:spTgt spid="512006"/>
                                        </p:tgtEl>
                                      </p:cBhvr>
                                      <p:from x="10000" y="10000"/>
                                      <p:to x="200000" y="450000"/>
                                    </p:animScale>
                                    <p:animScale>
                                      <p:cBhvr>
                                        <p:cTn id="18" dur="1230" accel="100000" fill="hold">
                                          <p:stCondLst>
                                            <p:cond delay="770"/>
                                          </p:stCondLst>
                                        </p:cTn>
                                        <p:tgtEl>
                                          <p:spTgt spid="512006"/>
                                        </p:tgtEl>
                                      </p:cBhvr>
                                      <p:from x="200000" y="450000"/>
                                      <p:to x="100000" y="100000"/>
                                    </p:animScale>
                                    <p:set>
                                      <p:cBhvr>
                                        <p:cTn id="19" dur="770" fill="hold"/>
                                        <p:tgtEl>
                                          <p:spTgt spid="512006"/>
                                        </p:tgtEl>
                                        <p:attrNameLst>
                                          <p:attrName>ppt_x</p:attrName>
                                        </p:attrNameLst>
                                      </p:cBhvr>
                                      <p:to>
                                        <p:strVal val="(0.5)"/>
                                      </p:to>
                                    </p:set>
                                    <p:anim from="(0.5)" to="(#ppt_x)" calcmode="lin" valueType="num">
                                      <p:cBhvr>
                                        <p:cTn id="20" dur="1230" accel="100000" fill="hold">
                                          <p:stCondLst>
                                            <p:cond delay="770"/>
                                          </p:stCondLst>
                                        </p:cTn>
                                        <p:tgtEl>
                                          <p:spTgt spid="512006"/>
                                        </p:tgtEl>
                                        <p:attrNameLst>
                                          <p:attrName>ppt_x</p:attrName>
                                        </p:attrNameLst>
                                      </p:cBhvr>
                                    </p:anim>
                                    <p:set>
                                      <p:cBhvr>
                                        <p:cTn id="21" dur="770" fill="hold"/>
                                        <p:tgtEl>
                                          <p:spTgt spid="512006"/>
                                        </p:tgtEl>
                                        <p:attrNameLst>
                                          <p:attrName>ppt_y</p:attrName>
                                        </p:attrNameLst>
                                      </p:cBhvr>
                                      <p:to>
                                        <p:strVal val="(#ppt_y+0.4)"/>
                                      </p:to>
                                    </p:set>
                                    <p:anim from="(#ppt_y+0.4)" to="(#ppt_y)" calcmode="lin" valueType="num">
                                      <p:cBhvr>
                                        <p:cTn id="22" dur="1230" accel="100000" fill="hold">
                                          <p:stCondLst>
                                            <p:cond delay="770"/>
                                          </p:stCondLst>
                                        </p:cTn>
                                        <p:tgtEl>
                                          <p:spTgt spid="51200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File:ElizabethCadyStanton-1848-Daniel-Henry.jpg"/>
          <p:cNvPicPr>
            <a:picLocks noChangeAspect="1" noChangeArrowheads="1"/>
          </p:cNvPicPr>
          <p:nvPr/>
        </p:nvPicPr>
        <p:blipFill rotWithShape="1">
          <a:blip r:embed="rId2">
            <a:extLst>
              <a:ext uri="{28A0092B-C50C-407E-A947-70E740481C1C}">
                <a14:useLocalDpi xmlns:a14="http://schemas.microsoft.com/office/drawing/2010/main" val="0"/>
              </a:ext>
            </a:extLst>
          </a:blip>
          <a:srcRect l="10829"/>
          <a:stretch/>
        </p:blipFill>
        <p:spPr bwMode="auto">
          <a:xfrm>
            <a:off x="0" y="0"/>
            <a:ext cx="5257800"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37218" name="Text Box 2"/>
          <p:cNvSpPr txBox="1">
            <a:spLocks noChangeArrowheads="1"/>
          </p:cNvSpPr>
          <p:nvPr/>
        </p:nvSpPr>
        <p:spPr bwMode="auto">
          <a:xfrm>
            <a:off x="4343400" y="5676612"/>
            <a:ext cx="4419600" cy="584775"/>
          </a:xfrm>
          <a:prstGeom prst="rect">
            <a:avLst/>
          </a:prstGeom>
          <a:solidFill>
            <a:schemeClr val="tx1"/>
          </a:solidFill>
          <a:ln w="76200">
            <a:solidFill>
              <a:srgbClr val="003300"/>
            </a:solidFill>
            <a:miter lim="800000"/>
            <a:headEnd/>
            <a:tailEnd/>
          </a:ln>
          <a:effectLst>
            <a:glow>
              <a:schemeClr val="tx1"/>
            </a:glow>
          </a:effectLst>
          <a:scene3d>
            <a:camera prst="orthographicFront"/>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itchFamily="18" charset="0"/>
              </a:rPr>
              <a:t>Elizabeth Cady </a:t>
            </a:r>
            <a:r>
              <a:rPr lang="en-US" sz="3200" b="1" dirty="0" smtClean="0">
                <a:solidFill>
                  <a:schemeClr val="bg1"/>
                </a:solidFill>
                <a:latin typeface="Times New Roman" pitchFamily="18" charset="0"/>
              </a:rPr>
              <a:t>Stanton </a:t>
            </a:r>
            <a:endParaRPr lang="en-US" sz="3200" b="1" dirty="0">
              <a:solidFill>
                <a:schemeClr val="bg1"/>
              </a:solidFill>
              <a:latin typeface="Times New Roman" pitchFamily="18" charset="0"/>
            </a:endParaRPr>
          </a:p>
        </p:txBody>
      </p:sp>
      <p:sp>
        <p:nvSpPr>
          <p:cNvPr id="4" name="TextBox 3"/>
          <p:cNvSpPr txBox="1">
            <a:spLocks noChangeArrowheads="1"/>
          </p:cNvSpPr>
          <p:nvPr/>
        </p:nvSpPr>
        <p:spPr bwMode="auto">
          <a:xfrm rot="346153">
            <a:off x="4685853" y="524180"/>
            <a:ext cx="4493533"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3200" dirty="0">
                <a:effectLst>
                  <a:glow rad="127000">
                    <a:schemeClr val="bg1"/>
                  </a:glow>
                </a:effectLst>
                <a:latin typeface="Earth's Mightiest" pitchFamily="2" charset="0"/>
              </a:rPr>
              <a:t>“The prejudice against color, of which we hear so much, is no stronger than that against sex. It is produced by the same cause, and manifested very much in the same way.”</a:t>
            </a:r>
          </a:p>
        </p:txBody>
      </p:sp>
    </p:spTree>
    <p:extLst>
      <p:ext uri="{BB962C8B-B14F-4D97-AF65-F5344CB8AC3E}">
        <p14:creationId xmlns:p14="http://schemas.microsoft.com/office/powerpoint/2010/main" val="1071638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37218"/>
                                        </p:tgtEl>
                                        <p:attrNameLst>
                                          <p:attrName>style.visibility</p:attrName>
                                        </p:attrNameLst>
                                      </p:cBhvr>
                                      <p:to>
                                        <p:strVal val="visible"/>
                                      </p:to>
                                    </p:set>
                                    <p:anim calcmode="lin" valueType="num">
                                      <p:cBhvr additive="base">
                                        <p:cTn id="7" dur="500" fill="hold"/>
                                        <p:tgtEl>
                                          <p:spTgt spid="137218"/>
                                        </p:tgtEl>
                                        <p:attrNameLst>
                                          <p:attrName>ppt_x</p:attrName>
                                        </p:attrNameLst>
                                      </p:cBhvr>
                                      <p:tavLst>
                                        <p:tav tm="0">
                                          <p:val>
                                            <p:strVal val="#ppt_x"/>
                                          </p:val>
                                        </p:tav>
                                        <p:tav tm="100000">
                                          <p:val>
                                            <p:strVal val="#ppt_x"/>
                                          </p:val>
                                        </p:tav>
                                      </p:tavLst>
                                    </p:anim>
                                    <p:anim calcmode="lin" valueType="num">
                                      <p:cBhvr additive="base">
                                        <p:cTn id="8" dur="500" fill="hold"/>
                                        <p:tgtEl>
                                          <p:spTgt spid="137218"/>
                                        </p:tgtEl>
                                        <p:attrNameLst>
                                          <p:attrName>ppt_y</p:attrName>
                                        </p:attrNameLst>
                                      </p:cBhvr>
                                      <p:tavLst>
                                        <p:tav tm="0">
                                          <p:val>
                                            <p:strVal val="1+#ppt_h/2"/>
                                          </p:val>
                                        </p:tav>
                                        <p:tav tm="100000">
                                          <p:val>
                                            <p:strVal val="#ppt_y"/>
                                          </p:val>
                                        </p:tav>
                                      </p:tavLst>
                                    </p:anim>
                                  </p:childTnLst>
                                </p:cTn>
                              </p:par>
                            </p:childTnLst>
                          </p:cTn>
                        </p:par>
                        <p:par>
                          <p:cTn id="9" fill="hold" nodeType="withGroup">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lide(fromBottom)">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File:EBlackwell19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4234" y="0"/>
            <a:ext cx="596976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7586" name="Picture 4" descr="http://aitl.uc.edu/changingthefaceofmedicine/images/illus.jpg"/>
          <p:cNvPicPr>
            <a:picLocks noChangeAspect="1" noChangeArrowheads="1"/>
          </p:cNvPicPr>
          <p:nvPr/>
        </p:nvPicPr>
        <p:blipFill>
          <a:blip r:embed="rId3" cstate="print"/>
          <a:srcRect/>
          <a:stretch>
            <a:fillRect/>
          </a:stretch>
        </p:blipFill>
        <p:spPr bwMode="auto">
          <a:xfrm rot="20989847">
            <a:off x="560768" y="563244"/>
            <a:ext cx="3184034" cy="4909236"/>
          </a:xfrm>
          <a:prstGeom prst="rect">
            <a:avLst/>
          </a:prstGeom>
          <a:noFill/>
          <a:ln w="9525">
            <a:noFill/>
            <a:miter lim="800000"/>
            <a:headEnd/>
            <a:tailEnd/>
          </a:ln>
          <a:effectLst>
            <a:glow rad="101600">
              <a:schemeClr val="tx1"/>
            </a:glow>
          </a:effectLst>
          <a:scene3d>
            <a:camera prst="orthographicFront"/>
            <a:lightRig rig="threePt" dir="t"/>
          </a:scene3d>
          <a:sp3d>
            <a:bevelT/>
          </a:sp3d>
        </p:spPr>
      </p:pic>
      <p:sp>
        <p:nvSpPr>
          <p:cNvPr id="137218" name="Text Box 2"/>
          <p:cNvSpPr txBox="1">
            <a:spLocks noChangeArrowheads="1"/>
          </p:cNvSpPr>
          <p:nvPr/>
        </p:nvSpPr>
        <p:spPr bwMode="auto">
          <a:xfrm>
            <a:off x="304800" y="6045200"/>
            <a:ext cx="8458200" cy="584200"/>
          </a:xfrm>
          <a:prstGeom prst="rect">
            <a:avLst/>
          </a:prstGeom>
          <a:solidFill>
            <a:schemeClr val="tx1"/>
          </a:solidFill>
          <a:ln w="76200">
            <a:solidFill>
              <a:srgbClr val="003300"/>
            </a:solidFill>
            <a:miter lim="800000"/>
            <a:headEnd/>
            <a:tailEnd/>
          </a:ln>
          <a:effectLst>
            <a:glow>
              <a:schemeClr val="tx1"/>
            </a:glow>
          </a:effectLst>
          <a:scene3d>
            <a:camera prst="orthographicFront"/>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itchFamily="18" charset="0"/>
              </a:rPr>
              <a:t>Elizabeth Blackwell (1</a:t>
            </a:r>
            <a:r>
              <a:rPr lang="en-US" sz="3200" b="1" baseline="30000" dirty="0">
                <a:solidFill>
                  <a:schemeClr val="bg1"/>
                </a:solidFill>
                <a:latin typeface="Times New Roman" pitchFamily="18" charset="0"/>
              </a:rPr>
              <a:t>st</a:t>
            </a:r>
            <a:r>
              <a:rPr lang="en-US" sz="3200" b="1" dirty="0">
                <a:solidFill>
                  <a:schemeClr val="bg1"/>
                </a:solidFill>
                <a:latin typeface="Times New Roman" pitchFamily="18" charset="0"/>
              </a:rPr>
              <a:t> female med. graduate),</a:t>
            </a:r>
          </a:p>
        </p:txBody>
      </p:sp>
    </p:spTree>
    <p:extLst>
      <p:ext uri="{BB962C8B-B14F-4D97-AF65-F5344CB8AC3E}">
        <p14:creationId xmlns:p14="http://schemas.microsoft.com/office/powerpoint/2010/main" val="739634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37218"/>
                                        </p:tgtEl>
                                        <p:attrNameLst>
                                          <p:attrName>style.visibility</p:attrName>
                                        </p:attrNameLst>
                                      </p:cBhvr>
                                      <p:to>
                                        <p:strVal val="visible"/>
                                      </p:to>
                                    </p:set>
                                    <p:anim calcmode="lin" valueType="num">
                                      <p:cBhvr additive="base">
                                        <p:cTn id="7" dur="500" fill="hold"/>
                                        <p:tgtEl>
                                          <p:spTgt spid="137218"/>
                                        </p:tgtEl>
                                        <p:attrNameLst>
                                          <p:attrName>ppt_x</p:attrName>
                                        </p:attrNameLst>
                                      </p:cBhvr>
                                      <p:tavLst>
                                        <p:tav tm="0">
                                          <p:val>
                                            <p:strVal val="#ppt_x"/>
                                          </p:val>
                                        </p:tav>
                                        <p:tav tm="100000">
                                          <p:val>
                                            <p:strVal val="#ppt_x"/>
                                          </p:val>
                                        </p:tav>
                                      </p:tavLst>
                                    </p:anim>
                                    <p:anim calcmode="lin" valueType="num">
                                      <p:cBhvr additive="base">
                                        <p:cTn id="8" dur="500" fill="hold"/>
                                        <p:tgtEl>
                                          <p:spTgt spid="1372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www.pragmatism.org/american/second_awakening.jpg"/>
          <p:cNvPicPr>
            <a:picLocks noChangeAspect="1" noChangeArrowheads="1"/>
          </p:cNvPicPr>
          <p:nvPr/>
        </p:nvPicPr>
        <p:blipFill>
          <a:blip r:embed="rId2">
            <a:extLst>
              <a:ext uri="{28A0092B-C50C-407E-A947-70E740481C1C}">
                <a14:useLocalDpi xmlns:a14="http://schemas.microsoft.com/office/drawing/2010/main" val="0"/>
              </a:ext>
            </a:extLst>
          </a:blip>
          <a:srcRect l="5013" t="3488" r="6995" b="4651"/>
          <a:stretch>
            <a:fillRect/>
          </a:stretch>
        </p:blipFill>
        <p:spPr bwMode="auto">
          <a:xfrm>
            <a:off x="0" y="0"/>
            <a:ext cx="9144000" cy="685800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2"/>
          <p:cNvSpPr txBox="1">
            <a:spLocks noChangeArrowheads="1"/>
          </p:cNvSpPr>
          <p:nvPr/>
        </p:nvSpPr>
        <p:spPr bwMode="auto">
          <a:xfrm>
            <a:off x="1066800" y="5486400"/>
            <a:ext cx="7010400" cy="1077218"/>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The Second Great Awakening was a religious revival of the 1820s and 1830s</a:t>
            </a:r>
            <a:endParaRPr lang="en-US" sz="3200" b="1" dirty="0">
              <a:solidFill>
                <a:schemeClr val="bg1"/>
              </a:solidFill>
              <a:latin typeface="Times New Roman" pitchFamily="18" charset="0"/>
            </a:endParaRPr>
          </a:p>
        </p:txBody>
      </p:sp>
    </p:spTree>
    <p:extLst>
      <p:ext uri="{BB962C8B-B14F-4D97-AF65-F5344CB8AC3E}">
        <p14:creationId xmlns:p14="http://schemas.microsoft.com/office/powerpoint/2010/main" val="3639972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8932" name="Picture 4" descr="http://www.sc.edu/library/spcoll/hist/garib/fuller.jpg"/>
          <p:cNvPicPr>
            <a:picLocks noChangeAspect="1" noChangeArrowheads="1"/>
          </p:cNvPicPr>
          <p:nvPr/>
        </p:nvPicPr>
        <p:blipFill>
          <a:blip r:embed="rId2" cstate="print"/>
          <a:srcRect/>
          <a:stretch>
            <a:fillRect/>
          </a:stretch>
        </p:blipFill>
        <p:spPr bwMode="auto">
          <a:xfrm rot="20609953">
            <a:off x="747625" y="464319"/>
            <a:ext cx="3376552" cy="5284492"/>
          </a:xfrm>
          <a:prstGeom prst="rect">
            <a:avLst/>
          </a:prstGeom>
          <a:noFill/>
          <a:effectLst>
            <a:glow rad="88900">
              <a:schemeClr val="tx1"/>
            </a:glow>
            <a:softEdge rad="63500"/>
          </a:effectLst>
        </p:spPr>
      </p:pic>
      <p:pic>
        <p:nvPicPr>
          <p:cNvPr id="508930" name="Picture 2" descr="http://cenhum.artsci.wustl.edu/assets/bl/sep02fuller.jpg"/>
          <p:cNvPicPr>
            <a:picLocks noChangeAspect="1" noChangeArrowheads="1"/>
          </p:cNvPicPr>
          <p:nvPr/>
        </p:nvPicPr>
        <p:blipFill>
          <a:blip r:embed="rId3" cstate="print"/>
          <a:srcRect/>
          <a:stretch>
            <a:fillRect/>
          </a:stretch>
        </p:blipFill>
        <p:spPr bwMode="auto">
          <a:xfrm>
            <a:off x="4336991" y="0"/>
            <a:ext cx="4807009" cy="6845060"/>
          </a:xfrm>
          <a:prstGeom prst="rect">
            <a:avLst/>
          </a:prstGeom>
          <a:noFill/>
          <a:effectLst>
            <a:softEdge rad="63500"/>
          </a:effectLst>
        </p:spPr>
      </p:pic>
      <p:sp>
        <p:nvSpPr>
          <p:cNvPr id="137218" name="Text Box 2"/>
          <p:cNvSpPr txBox="1">
            <a:spLocks noChangeArrowheads="1"/>
          </p:cNvSpPr>
          <p:nvPr/>
        </p:nvSpPr>
        <p:spPr bwMode="auto">
          <a:xfrm>
            <a:off x="152400" y="5892800"/>
            <a:ext cx="3200400" cy="584775"/>
          </a:xfrm>
          <a:prstGeom prst="rect">
            <a:avLst/>
          </a:prstGeom>
          <a:solidFill>
            <a:schemeClr val="tx1"/>
          </a:solidFill>
          <a:ln w="76200">
            <a:solidFill>
              <a:srgbClr val="003300"/>
            </a:solidFill>
            <a:miter lim="800000"/>
            <a:headEnd/>
            <a:tailEnd/>
          </a:ln>
          <a:effectLst>
            <a:glow>
              <a:schemeClr val="tx1"/>
            </a:glow>
          </a:effectLst>
          <a:scene3d>
            <a:camera prst="orthographicFront"/>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itchFamily="18" charset="0"/>
              </a:rPr>
              <a:t>Margaret </a:t>
            </a:r>
            <a:r>
              <a:rPr lang="en-US" sz="3200" b="1" dirty="0" smtClean="0">
                <a:solidFill>
                  <a:schemeClr val="bg1"/>
                </a:solidFill>
                <a:latin typeface="Times New Roman" pitchFamily="18" charset="0"/>
              </a:rPr>
              <a:t>Fuller </a:t>
            </a:r>
            <a:endParaRPr lang="en-US" sz="3200" b="1" dirty="0">
              <a:solidFill>
                <a:schemeClr val="bg1"/>
              </a:solidFill>
              <a:latin typeface="Times New Roman" pitchFamily="18" charset="0"/>
            </a:endParaRPr>
          </a:p>
        </p:txBody>
      </p:sp>
      <p:grpSp>
        <p:nvGrpSpPr>
          <p:cNvPr id="2" name="Group 6"/>
          <p:cNvGrpSpPr>
            <a:grpSpLocks/>
          </p:cNvGrpSpPr>
          <p:nvPr/>
        </p:nvGrpSpPr>
        <p:grpSpPr bwMode="auto">
          <a:xfrm>
            <a:off x="1133475" y="2254250"/>
            <a:ext cx="3046413" cy="3154363"/>
            <a:chOff x="1133227" y="2254562"/>
            <a:chExt cx="3046379" cy="3153931"/>
          </a:xfrm>
        </p:grpSpPr>
        <p:pic>
          <p:nvPicPr>
            <p:cNvPr id="8" name="Picture 4" descr="http://www.sc.edu/library/spcoll/hist/garib/fuller.jpg"/>
            <p:cNvPicPr>
              <a:picLocks noChangeAspect="1" noChangeArrowheads="1"/>
            </p:cNvPicPr>
            <p:nvPr/>
          </p:nvPicPr>
          <p:blipFill>
            <a:blip r:embed="rId2" cstate="print"/>
            <a:srcRect l="67702" t="56236" r="4055" b="23577"/>
            <a:stretch>
              <a:fillRect/>
            </a:stretch>
          </p:blipFill>
          <p:spPr bwMode="auto">
            <a:xfrm rot="20655786">
              <a:off x="1133227" y="2254562"/>
              <a:ext cx="3013565" cy="3153931"/>
            </a:xfrm>
            <a:prstGeom prst="rect">
              <a:avLst/>
            </a:prstGeom>
            <a:noFill/>
            <a:effectLst>
              <a:softEdge rad="63500"/>
            </a:effectLst>
          </p:spPr>
        </p:pic>
        <p:sp>
          <p:nvSpPr>
            <p:cNvPr id="68617" name="TextBox 8"/>
            <p:cNvSpPr txBox="1">
              <a:spLocks noChangeArrowheads="1"/>
            </p:cNvSpPr>
            <p:nvPr/>
          </p:nvSpPr>
          <p:spPr bwMode="auto">
            <a:xfrm rot="20599629">
              <a:off x="1155133" y="2619001"/>
              <a:ext cx="3024473" cy="2308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400" dirty="0">
                  <a:latin typeface="BauerBodni BT" pitchFamily="18" charset="0"/>
                </a:rPr>
                <a:t>“If you ask me what offices [women] may fill, I reply—any. I do not care what case you put; let them be sea captains, if you will.”</a:t>
              </a:r>
              <a:endParaRPr lang="en-US" sz="2400" b="1" dirty="0">
                <a:latin typeface="BauerBodni BT" pitchFamily="18" charset="0"/>
              </a:endParaRPr>
            </a:p>
          </p:txBody>
        </p:sp>
      </p:grpSp>
    </p:spTree>
    <p:extLst>
      <p:ext uri="{BB962C8B-B14F-4D97-AF65-F5344CB8AC3E}">
        <p14:creationId xmlns:p14="http://schemas.microsoft.com/office/powerpoint/2010/main" val="35555933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37218"/>
                                        </p:tgtEl>
                                        <p:attrNameLst>
                                          <p:attrName>style.visibility</p:attrName>
                                        </p:attrNameLst>
                                      </p:cBhvr>
                                      <p:to>
                                        <p:strVal val="visible"/>
                                      </p:to>
                                    </p:set>
                                    <p:anim calcmode="lin" valueType="num">
                                      <p:cBhvr additive="base">
                                        <p:cTn id="7" dur="500" fill="hold"/>
                                        <p:tgtEl>
                                          <p:spTgt spid="137218"/>
                                        </p:tgtEl>
                                        <p:attrNameLst>
                                          <p:attrName>ppt_x</p:attrName>
                                        </p:attrNameLst>
                                      </p:cBhvr>
                                      <p:tavLst>
                                        <p:tav tm="0">
                                          <p:val>
                                            <p:strVal val="#ppt_x"/>
                                          </p:val>
                                        </p:tav>
                                        <p:tav tm="100000">
                                          <p:val>
                                            <p:strVal val="#ppt_x"/>
                                          </p:val>
                                        </p:tav>
                                      </p:tavLst>
                                    </p:anim>
                                    <p:anim calcmode="lin" valueType="num">
                                      <p:cBhvr additive="base">
                                        <p:cTn id="8" dur="500" fill="hold"/>
                                        <p:tgtEl>
                                          <p:spTgt spid="13721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File:AmeliaBloomer-sig.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80" b="89542" l="5098" r="89804">
                        <a14:foregroundMark x1="52157" y1="13399" x2="53725" y2="21569"/>
                        <a14:foregroundMark x1="61569" y1="12092" x2="61569" y2="12092"/>
                        <a14:foregroundMark x1="63137" y1="4575" x2="61569" y2="6863"/>
                        <a14:foregroundMark x1="63137" y1="3268" x2="63137" y2="3268"/>
                        <a14:foregroundMark x1="54902" y1="3595" x2="56863" y2="4248"/>
                      </a14:backgroundRemoval>
                    </a14:imgEffect>
                  </a14:imgLayer>
                </a14:imgProps>
              </a:ext>
              <a:ext uri="{28A0092B-C50C-407E-A947-70E740481C1C}">
                <a14:useLocalDpi xmlns:a14="http://schemas.microsoft.com/office/drawing/2010/main" val="0"/>
              </a:ext>
            </a:extLst>
          </a:blip>
          <a:srcRect l="11122" b="32622"/>
          <a:stretch/>
        </p:blipFill>
        <p:spPr bwMode="auto">
          <a:xfrm>
            <a:off x="0" y="2426323"/>
            <a:ext cx="4871529" cy="4431678"/>
          </a:xfrm>
          <a:prstGeom prst="rect">
            <a:avLst/>
          </a:prstGeom>
          <a:noFill/>
          <a:extLst>
            <a:ext uri="{909E8E84-426E-40DD-AFC4-6F175D3DCCD1}">
              <a14:hiddenFill xmlns:a14="http://schemas.microsoft.com/office/drawing/2010/main">
                <a:solidFill>
                  <a:srgbClr val="FFFFFF"/>
                </a:solidFill>
              </a14:hiddenFill>
            </a:ext>
          </a:extLst>
        </p:spPr>
      </p:pic>
      <p:sp>
        <p:nvSpPr>
          <p:cNvPr id="137218" name="Text Box 2"/>
          <p:cNvSpPr txBox="1">
            <a:spLocks noChangeArrowheads="1"/>
          </p:cNvSpPr>
          <p:nvPr/>
        </p:nvSpPr>
        <p:spPr bwMode="auto">
          <a:xfrm>
            <a:off x="2514600" y="5791200"/>
            <a:ext cx="6324601" cy="584775"/>
          </a:xfrm>
          <a:prstGeom prst="rect">
            <a:avLst/>
          </a:prstGeom>
          <a:solidFill>
            <a:schemeClr val="tx1"/>
          </a:solidFill>
          <a:ln w="76200">
            <a:solidFill>
              <a:srgbClr val="003300"/>
            </a:solidFill>
            <a:miter lim="800000"/>
            <a:headEnd/>
            <a:tailEnd/>
          </a:ln>
          <a:effectLst>
            <a:glow>
              <a:schemeClr val="tx1"/>
            </a:glow>
          </a:effectLst>
          <a:scene3d>
            <a:camera prst="perspectiveLeft"/>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itchFamily="18" charset="0"/>
              </a:rPr>
              <a:t>Amelia Bloomer (semi-short skirts) </a:t>
            </a:r>
          </a:p>
        </p:txBody>
      </p:sp>
      <p:pic>
        <p:nvPicPr>
          <p:cNvPr id="507908" name="Picture 4" descr="http://upload.wikimedia.org/wikipedia/en/8/8e/Bloomer.gif"/>
          <p:cNvPicPr>
            <a:picLocks noChangeAspect="1" noChangeArrowheads="1"/>
          </p:cNvPicPr>
          <p:nvPr/>
        </p:nvPicPr>
        <p:blipFill>
          <a:blip r:embed="rId4" cstate="print"/>
          <a:srcRect/>
          <a:stretch>
            <a:fillRect/>
          </a:stretch>
        </p:blipFill>
        <p:spPr bwMode="auto">
          <a:xfrm>
            <a:off x="5700856" y="990600"/>
            <a:ext cx="3113903" cy="4267200"/>
          </a:xfrm>
          <a:prstGeom prst="bevel">
            <a:avLst/>
          </a:prstGeom>
          <a:noFill/>
        </p:spPr>
      </p:pic>
      <p:sp>
        <p:nvSpPr>
          <p:cNvPr id="5" name="TextBox 4"/>
          <p:cNvSpPr txBox="1">
            <a:spLocks noChangeArrowheads="1"/>
          </p:cNvSpPr>
          <p:nvPr/>
        </p:nvSpPr>
        <p:spPr bwMode="auto">
          <a:xfrm>
            <a:off x="114300" y="112144"/>
            <a:ext cx="5562600"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700" dirty="0">
                <a:solidFill>
                  <a:schemeClr val="bg1"/>
                </a:solidFill>
                <a:latin typeface="Earth's Mightiest" pitchFamily="2" charset="0"/>
              </a:rPr>
              <a:t>“The costume of women should be suited to her wants and necessities. It should conduce at once to her health, comfort, and usefulness; and, while it should not fail also to conduce to her personal adornment, </a:t>
            </a:r>
            <a:r>
              <a:rPr lang="en-US" sz="2700" dirty="0" smtClean="0">
                <a:solidFill>
                  <a:schemeClr val="bg1"/>
                </a:solidFill>
                <a:latin typeface="Earth's Mightiest" pitchFamily="2" charset="0"/>
              </a:rPr>
              <a:t>  it </a:t>
            </a:r>
            <a:r>
              <a:rPr lang="en-US" sz="2700" dirty="0">
                <a:solidFill>
                  <a:schemeClr val="bg1"/>
                </a:solidFill>
                <a:latin typeface="Earth's Mightiest" pitchFamily="2" charset="0"/>
              </a:rPr>
              <a:t>should make that end of secondary importance.”</a:t>
            </a:r>
          </a:p>
        </p:txBody>
      </p:sp>
    </p:spTree>
    <p:extLst>
      <p:ext uri="{BB962C8B-B14F-4D97-AF65-F5344CB8AC3E}">
        <p14:creationId xmlns:p14="http://schemas.microsoft.com/office/powerpoint/2010/main" val="2485973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37218"/>
                                        </p:tgtEl>
                                        <p:attrNameLst>
                                          <p:attrName>style.visibility</p:attrName>
                                        </p:attrNameLst>
                                      </p:cBhvr>
                                      <p:to>
                                        <p:strVal val="visible"/>
                                      </p:to>
                                    </p:set>
                                    <p:anim calcmode="lin" valueType="num">
                                      <p:cBhvr additive="base">
                                        <p:cTn id="7" dur="500" fill="hold"/>
                                        <p:tgtEl>
                                          <p:spTgt spid="137218"/>
                                        </p:tgtEl>
                                        <p:attrNameLst>
                                          <p:attrName>ppt_x</p:attrName>
                                        </p:attrNameLst>
                                      </p:cBhvr>
                                      <p:tavLst>
                                        <p:tav tm="0">
                                          <p:val>
                                            <p:strVal val="#ppt_x"/>
                                          </p:val>
                                        </p:tav>
                                        <p:tav tm="100000">
                                          <p:val>
                                            <p:strVal val="#ppt_x"/>
                                          </p:val>
                                        </p:tav>
                                      </p:tavLst>
                                    </p:anim>
                                    <p:anim calcmode="lin" valueType="num">
                                      <p:cBhvr additive="base">
                                        <p:cTn id="8" dur="500" fill="hold"/>
                                        <p:tgtEl>
                                          <p:spTgt spid="137218"/>
                                        </p:tgtEl>
                                        <p:attrNameLst>
                                          <p:attrName>ppt_y</p:attrName>
                                        </p:attrNameLst>
                                      </p:cBhvr>
                                      <p:tavLst>
                                        <p:tav tm="0">
                                          <p:val>
                                            <p:strVal val="1+#ppt_h/2"/>
                                          </p:val>
                                        </p:tav>
                                        <p:tav tm="100000">
                                          <p:val>
                                            <p:strVal val="#ppt_y"/>
                                          </p:val>
                                        </p:tav>
                                      </p:tavLst>
                                    </p:anim>
                                  </p:childTnLst>
                                </p:cTn>
                              </p:par>
                            </p:childTnLst>
                          </p:cTn>
                        </p:par>
                        <p:par>
                          <p:cTn id="9" fill="hold" nodeType="withGroup">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Bottom)">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6" descr="http://www.constitutioncenter.org/timeline/flash/assets/asset_upload_file556_1198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6858000" cy="685800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8" name="Text Box 2"/>
          <p:cNvSpPr txBox="1">
            <a:spLocks noChangeArrowheads="1"/>
          </p:cNvSpPr>
          <p:nvPr/>
        </p:nvSpPr>
        <p:spPr bwMode="auto">
          <a:xfrm>
            <a:off x="914400" y="5551488"/>
            <a:ext cx="7315200" cy="1077218"/>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a:t>
            </a:r>
            <a:r>
              <a:rPr lang="en-US" sz="3200" b="1" dirty="0">
                <a:solidFill>
                  <a:schemeClr val="bg1"/>
                </a:solidFill>
                <a:latin typeface="Times New Roman" pitchFamily="18" charset="0"/>
              </a:rPr>
              <a:t>1848) Women’s Rights Convention in Seneca Falls, </a:t>
            </a:r>
            <a:r>
              <a:rPr lang="en-US" sz="3200" b="1" dirty="0" smtClean="0">
                <a:solidFill>
                  <a:schemeClr val="bg1"/>
                </a:solidFill>
                <a:latin typeface="Times New Roman" pitchFamily="18" charset="0"/>
              </a:rPr>
              <a:t>NY demanded voting rights </a:t>
            </a:r>
            <a:endParaRPr lang="en-US" sz="3200" b="1" dirty="0">
              <a:solidFill>
                <a:schemeClr val="bg1"/>
              </a:solidFill>
              <a:latin typeface="Times New Roman" pitchFamily="18" charset="0"/>
            </a:endParaRPr>
          </a:p>
        </p:txBody>
      </p:sp>
      <p:pic>
        <p:nvPicPr>
          <p:cNvPr id="70662" name="Picture 4" descr="http://www.npg.si.edu/img2/seneca/seneca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0"/>
            <a:ext cx="2514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872" name="Picture 8" descr="http://www.loc.gov/exhibits/treasures/images/vc006195.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Lst>
          </a:blip>
          <a:srcRect l="12280" t="9767" r="10526"/>
          <a:stretch>
            <a:fillRect/>
          </a:stretch>
        </p:blipFill>
        <p:spPr bwMode="auto">
          <a:xfrm>
            <a:off x="76200" y="150813"/>
            <a:ext cx="3505200" cy="5307012"/>
          </a:xfrm>
          <a:prstGeom prst="rect">
            <a:avLst/>
          </a:prstGeom>
          <a:noFill/>
          <a:ln w="9525">
            <a:noFill/>
            <a:miter lim="800000"/>
            <a:headEnd/>
            <a:tailEnd/>
          </a:ln>
          <a:effectLst>
            <a:glow rad="88900">
              <a:schemeClr val="tx1"/>
            </a:glow>
          </a:effectLst>
          <a:scene3d>
            <a:camera prst="orthographicFront"/>
            <a:lightRig rig="threePt" dir="t"/>
          </a:scene3d>
          <a:sp3d>
            <a:bevelT/>
          </a:sp3d>
        </p:spPr>
      </p:pic>
      <p:sp>
        <p:nvSpPr>
          <p:cNvPr id="7" name="TextBox 6"/>
          <p:cNvSpPr txBox="1"/>
          <p:nvPr/>
        </p:nvSpPr>
        <p:spPr>
          <a:xfrm>
            <a:off x="3886200" y="2286000"/>
            <a:ext cx="4876800" cy="2923877"/>
          </a:xfrm>
          <a:prstGeom prst="rect">
            <a:avLst/>
          </a:prstGeom>
          <a:solidFill>
            <a:schemeClr val="tx1"/>
          </a:solidFill>
          <a:effectLst>
            <a:glow rad="88900">
              <a:schemeClr val="bg1"/>
            </a:glow>
          </a:effectLst>
          <a:scene3d>
            <a:camera prst="orthographicFront"/>
            <a:lightRig rig="threePt" dir="t"/>
          </a:scene3d>
          <a:sp3d>
            <a:bevelT/>
          </a:sp3d>
        </p:spPr>
        <p:txBody>
          <a:bodyPr wrap="square" rtlCol="0">
            <a:spAutoFit/>
          </a:bodyPr>
          <a:lstStyle/>
          <a:p>
            <a:pPr algn="ctr"/>
            <a:r>
              <a:rPr lang="en-US" sz="3200" dirty="0" smtClean="0">
                <a:solidFill>
                  <a:schemeClr val="bg1"/>
                </a:solidFill>
                <a:latin typeface="Earth's Mightiest"/>
              </a:rPr>
              <a:t>“Women, generally, are neither by nature, nor habit, nor education, nor by their necessary condition in society fitted to perform this duty (voting) with credit to themselves or advantage to the public.”</a:t>
            </a:r>
          </a:p>
          <a:p>
            <a:pPr algn="r"/>
            <a:r>
              <a:rPr lang="en-US" sz="2000" dirty="0" smtClean="0">
                <a:solidFill>
                  <a:schemeClr val="bg1"/>
                </a:solidFill>
                <a:latin typeface="Agency FB" pitchFamily="34" charset="0"/>
              </a:rPr>
              <a:t>-NJ State Assembly</a:t>
            </a:r>
            <a:endParaRPr lang="en-US" sz="1100" dirty="0">
              <a:solidFill>
                <a:schemeClr val="bg1"/>
              </a:solidFill>
              <a:latin typeface="Agency FB" pitchFamily="34" charset="0"/>
            </a:endParaRPr>
          </a:p>
        </p:txBody>
      </p:sp>
    </p:spTree>
    <p:extLst>
      <p:ext uri="{BB962C8B-B14F-4D97-AF65-F5344CB8AC3E}">
        <p14:creationId xmlns:p14="http://schemas.microsoft.com/office/powerpoint/2010/main" val="36663653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37218"/>
                                        </p:tgtEl>
                                        <p:attrNameLst>
                                          <p:attrName>style.visibility</p:attrName>
                                        </p:attrNameLst>
                                      </p:cBhvr>
                                      <p:to>
                                        <p:strVal val="visible"/>
                                      </p:to>
                                    </p:set>
                                    <p:anim calcmode="lin" valueType="num">
                                      <p:cBhvr additive="base">
                                        <p:cTn id="7" dur="500" fill="hold"/>
                                        <p:tgtEl>
                                          <p:spTgt spid="137218"/>
                                        </p:tgtEl>
                                        <p:attrNameLst>
                                          <p:attrName>ppt_x</p:attrName>
                                        </p:attrNameLst>
                                      </p:cBhvr>
                                      <p:tavLst>
                                        <p:tav tm="0">
                                          <p:val>
                                            <p:strVal val="#ppt_x"/>
                                          </p:val>
                                        </p:tav>
                                        <p:tav tm="100000">
                                          <p:val>
                                            <p:strVal val="#ppt_x"/>
                                          </p:val>
                                        </p:tav>
                                      </p:tavLst>
                                    </p:anim>
                                    <p:anim calcmode="lin" valueType="num">
                                      <p:cBhvr additive="base">
                                        <p:cTn id="8" dur="500" fill="hold"/>
                                        <p:tgtEl>
                                          <p:spTgt spid="137218"/>
                                        </p:tgtEl>
                                        <p:attrNameLst>
                                          <p:attrName>ppt_y</p:attrName>
                                        </p:attrNameLst>
                                      </p:cBhvr>
                                      <p:tavLst>
                                        <p:tav tm="0">
                                          <p:val>
                                            <p:strVal val="1+#ppt_h/2"/>
                                          </p:val>
                                        </p:tav>
                                        <p:tav tm="100000">
                                          <p:val>
                                            <p:strVal val="#ppt_y"/>
                                          </p:val>
                                        </p:tav>
                                      </p:tavLst>
                                    </p:anim>
                                  </p:childTnLst>
                                </p:cTn>
                              </p:par>
                            </p:childTnLst>
                          </p:cTn>
                        </p:par>
                        <p:par>
                          <p:cTn id="9" fill="hold" nodeType="withGroup">
                            <p:stCondLst>
                              <p:cond delay="500"/>
                            </p:stCondLst>
                            <p:childTnLst>
                              <p:par>
                                <p:cTn id="10" presetID="12" presetClass="entr" presetSubtype="8" fill="hold" nodeType="afterEffect">
                                  <p:stCondLst>
                                    <p:cond delay="0"/>
                                  </p:stCondLst>
                                  <p:childTnLst>
                                    <p:set>
                                      <p:cBhvr>
                                        <p:cTn id="11" dur="1" fill="hold">
                                          <p:stCondLst>
                                            <p:cond delay="0"/>
                                          </p:stCondLst>
                                        </p:cTn>
                                        <p:tgtEl>
                                          <p:spTgt spid="420872"/>
                                        </p:tgtEl>
                                        <p:attrNameLst>
                                          <p:attrName>style.visibility</p:attrName>
                                        </p:attrNameLst>
                                      </p:cBhvr>
                                      <p:to>
                                        <p:strVal val="visible"/>
                                      </p:to>
                                    </p:set>
                                    <p:animEffect transition="in" filter="slide(fromLeft)">
                                      <p:cBhvr>
                                        <p:cTn id="12" dur="1000"/>
                                        <p:tgtEl>
                                          <p:spTgt spid="420872"/>
                                        </p:tgtEl>
                                      </p:cBhvr>
                                    </p:animEffect>
                                  </p:childTnLst>
                                </p:cTn>
                              </p:par>
                            </p:childTnLst>
                          </p:cTn>
                        </p:par>
                        <p:par>
                          <p:cTn id="13" fill="hold">
                            <p:stCondLst>
                              <p:cond delay="1500"/>
                            </p:stCondLst>
                            <p:childTnLst>
                              <p:par>
                                <p:cTn id="14" presetID="52"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Scale>
                                      <p:cBhvr>
                                        <p:cTn id="16"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7"/>
                                        </p:tgtEl>
                                        <p:attrNameLst>
                                          <p:attrName>ppt_x</p:attrName>
                                          <p:attrName>ppt_y</p:attrName>
                                        </p:attrNameLst>
                                      </p:cBhvr>
                                    </p:animMotion>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6" descr="http://www.libertybellmuseum.com/MuseumShop/images/13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8450" y="0"/>
            <a:ext cx="5035550" cy="685800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8" name="Text Box 2"/>
          <p:cNvSpPr txBox="1">
            <a:spLocks noChangeArrowheads="1"/>
          </p:cNvSpPr>
          <p:nvPr/>
        </p:nvSpPr>
        <p:spPr bwMode="auto">
          <a:xfrm>
            <a:off x="609600" y="5627688"/>
            <a:ext cx="7924800" cy="1077912"/>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Declaration </a:t>
            </a:r>
            <a:r>
              <a:rPr lang="en-US" sz="3200" b="1" dirty="0">
                <a:solidFill>
                  <a:schemeClr val="bg1"/>
                </a:solidFill>
                <a:latin typeface="Times New Roman" pitchFamily="18" charset="0"/>
              </a:rPr>
              <a:t>of </a:t>
            </a:r>
            <a:r>
              <a:rPr lang="en-US" sz="3200" b="1" dirty="0" smtClean="0">
                <a:solidFill>
                  <a:schemeClr val="bg1"/>
                </a:solidFill>
                <a:latin typeface="Times New Roman" pitchFamily="18" charset="0"/>
              </a:rPr>
              <a:t>Sentiments (spirit </a:t>
            </a:r>
            <a:r>
              <a:rPr lang="en-US" sz="3200" b="1" dirty="0">
                <a:solidFill>
                  <a:schemeClr val="bg1"/>
                </a:solidFill>
                <a:latin typeface="Times New Roman" pitchFamily="18" charset="0"/>
              </a:rPr>
              <a:t>of Dec. of Ind. = “all men &amp; women created equal</a:t>
            </a:r>
            <a:r>
              <a:rPr lang="en-US" sz="3200" b="1" dirty="0" smtClean="0">
                <a:solidFill>
                  <a:schemeClr val="bg1"/>
                </a:solidFill>
                <a:latin typeface="Times New Roman" pitchFamily="18" charset="0"/>
              </a:rPr>
              <a:t>”)</a:t>
            </a:r>
            <a:endParaRPr lang="en-US" sz="3200" b="1" dirty="0">
              <a:solidFill>
                <a:schemeClr val="bg1"/>
              </a:solidFill>
              <a:latin typeface="Times New Roman" pitchFamily="18" charset="0"/>
            </a:endParaRPr>
          </a:p>
        </p:txBody>
      </p:sp>
      <p:pic>
        <p:nvPicPr>
          <p:cNvPr id="427012" name="Picture 4" descr="http://www.library.csi.cuny.edu/dept/americanstudies/lavender/graphics/dauliber.jpg"/>
          <p:cNvPicPr>
            <a:picLocks noChangeAspect="1" noChangeArrowheads="1"/>
          </p:cNvPicPr>
          <p:nvPr/>
        </p:nvPicPr>
        <p:blipFill rotWithShape="1">
          <a:blip r:embed="rId3" cstate="print"/>
          <a:srcRect l="7967" t="4059" r="4058" b="5815"/>
          <a:stretch/>
        </p:blipFill>
        <p:spPr bwMode="auto">
          <a:xfrm>
            <a:off x="0" y="0"/>
            <a:ext cx="4139623" cy="5579492"/>
          </a:xfrm>
          <a:prstGeom prst="rect">
            <a:avLst/>
          </a:prstGeom>
          <a:noFill/>
          <a:effectLst>
            <a:softEdge rad="63500"/>
          </a:effectLst>
        </p:spPr>
      </p:pic>
      <p:sp>
        <p:nvSpPr>
          <p:cNvPr id="6" name="TextBox 5"/>
          <p:cNvSpPr txBox="1"/>
          <p:nvPr/>
        </p:nvSpPr>
        <p:spPr>
          <a:xfrm>
            <a:off x="3124200" y="381000"/>
            <a:ext cx="5867400" cy="5016758"/>
          </a:xfrm>
          <a:prstGeom prst="rect">
            <a:avLst/>
          </a:prstGeom>
          <a:solidFill>
            <a:schemeClr val="tx1"/>
          </a:solidFill>
          <a:effectLst>
            <a:glow rad="88900">
              <a:schemeClr val="bg1"/>
            </a:glow>
          </a:effectLst>
          <a:scene3d>
            <a:camera prst="orthographicFront"/>
            <a:lightRig rig="threePt" dir="t"/>
          </a:scene3d>
          <a:sp3d>
            <a:bevelT/>
          </a:sp3d>
        </p:spPr>
        <p:txBody>
          <a:bodyPr wrap="square" rtlCol="0">
            <a:spAutoFit/>
          </a:bodyPr>
          <a:lstStyle/>
          <a:p>
            <a:pPr algn="ctr"/>
            <a:r>
              <a:rPr lang="en-US" sz="3000" dirty="0" smtClean="0">
                <a:solidFill>
                  <a:schemeClr val="bg1"/>
                </a:solidFill>
                <a:latin typeface="Earth's Mightiest"/>
              </a:rPr>
              <a:t>“The history of mankind is a history of repeated injuries and usurpations on the part of man toward woman, having in direct object the establishment of an absolute tyranny over her. To prove this, let facts be submitted to a candid world. He has never permitted her to exercise her inalienable right to the elective franchise. …He has made her, if married, in the eye of the law, civilly dead. …He has denied her the facilities for obtaining a thorough education, all colleges being closed against her…”</a:t>
            </a:r>
          </a:p>
          <a:p>
            <a:pPr algn="r"/>
            <a:r>
              <a:rPr lang="en-US" sz="2000" dirty="0" smtClean="0">
                <a:solidFill>
                  <a:schemeClr val="bg1"/>
                </a:solidFill>
                <a:latin typeface="Agency FB" pitchFamily="34" charset="0"/>
              </a:rPr>
              <a:t>-Declaration of Sentiments</a:t>
            </a:r>
            <a:endParaRPr lang="en-US" sz="1100" dirty="0">
              <a:solidFill>
                <a:schemeClr val="bg1"/>
              </a:solidFill>
              <a:latin typeface="Agency FB" pitchFamily="34" charset="0"/>
            </a:endParaRPr>
          </a:p>
        </p:txBody>
      </p:sp>
    </p:spTree>
    <p:extLst>
      <p:ext uri="{BB962C8B-B14F-4D97-AF65-F5344CB8AC3E}">
        <p14:creationId xmlns:p14="http://schemas.microsoft.com/office/powerpoint/2010/main" val="2020856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37218"/>
                                        </p:tgtEl>
                                        <p:attrNameLst>
                                          <p:attrName>style.visibility</p:attrName>
                                        </p:attrNameLst>
                                      </p:cBhvr>
                                      <p:to>
                                        <p:strVal val="visible"/>
                                      </p:to>
                                    </p:set>
                                    <p:anim calcmode="lin" valueType="num">
                                      <p:cBhvr additive="base">
                                        <p:cTn id="7" dur="500" fill="hold"/>
                                        <p:tgtEl>
                                          <p:spTgt spid="137218"/>
                                        </p:tgtEl>
                                        <p:attrNameLst>
                                          <p:attrName>ppt_x</p:attrName>
                                        </p:attrNameLst>
                                      </p:cBhvr>
                                      <p:tavLst>
                                        <p:tav tm="0">
                                          <p:val>
                                            <p:strVal val="#ppt_x"/>
                                          </p:val>
                                        </p:tav>
                                        <p:tav tm="100000">
                                          <p:val>
                                            <p:strVal val="#ppt_x"/>
                                          </p:val>
                                        </p:tav>
                                      </p:tavLst>
                                    </p:anim>
                                    <p:anim calcmode="lin" valueType="num">
                                      <p:cBhvr additive="base">
                                        <p:cTn id="8" dur="500" fill="hold"/>
                                        <p:tgtEl>
                                          <p:spTgt spid="1372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Scale>
                                      <p:cBhvr>
                                        <p:cTn id="13"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6"/>
                                        </p:tgtEl>
                                        <p:attrNameLst>
                                          <p:attrName>ppt_x</p:attrName>
                                          <p:attrName>ppt_y</p:attrName>
                                        </p:attrNameLst>
                                      </p:cBhvr>
                                    </p:animMotion>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historymatters.gmu.edu/mpimages/mp049.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035675"/>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8" name="Text Box 2"/>
          <p:cNvSpPr txBox="1">
            <a:spLocks noChangeArrowheads="1"/>
          </p:cNvSpPr>
          <p:nvPr/>
        </p:nvSpPr>
        <p:spPr bwMode="auto">
          <a:xfrm>
            <a:off x="1143000" y="5552182"/>
            <a:ext cx="6896100" cy="1077218"/>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Seneca Fall’s Convention launched the modern </a:t>
            </a:r>
            <a:r>
              <a:rPr lang="en-US" sz="3200" b="1" dirty="0">
                <a:solidFill>
                  <a:schemeClr val="bg1"/>
                </a:solidFill>
                <a:latin typeface="Times New Roman" pitchFamily="18" charset="0"/>
              </a:rPr>
              <a:t>women’s rights movement</a:t>
            </a:r>
          </a:p>
        </p:txBody>
      </p:sp>
      <p:grpSp>
        <p:nvGrpSpPr>
          <p:cNvPr id="4" name="Group 3"/>
          <p:cNvGrpSpPr/>
          <p:nvPr/>
        </p:nvGrpSpPr>
        <p:grpSpPr>
          <a:xfrm>
            <a:off x="-457200" y="731837"/>
            <a:ext cx="6096000" cy="4572000"/>
            <a:chOff x="-218440" y="762000"/>
            <a:chExt cx="6096000" cy="4572000"/>
          </a:xfrm>
        </p:grpSpPr>
        <p:sp>
          <p:nvSpPr>
            <p:cNvPr id="6" name="Rectangle 5"/>
            <p:cNvSpPr/>
            <p:nvPr/>
          </p:nvSpPr>
          <p:spPr>
            <a:xfrm rot="21260256">
              <a:off x="1052646" y="1239345"/>
              <a:ext cx="2987372" cy="3336440"/>
            </a:xfrm>
            <a:prstGeom prst="rect">
              <a:avLst/>
            </a:prstGeom>
            <a:solidFill>
              <a:srgbClr val="000000">
                <a:alpha val="3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http://www.psdpsds.com/wp-content/uppsd/20120507/sticky-notes.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900" b="90000" l="10000" r="93175"/>
                      </a14:imgEffect>
                    </a14:imgLayer>
                  </a14:imgProps>
                </a:ext>
                <a:ext uri="{28A0092B-C50C-407E-A947-70E740481C1C}">
                  <a14:useLocalDpi xmlns:a14="http://schemas.microsoft.com/office/drawing/2010/main" val="0"/>
                </a:ext>
              </a:extLst>
            </a:blip>
            <a:srcRect/>
            <a:stretch>
              <a:fillRect/>
            </a:stretch>
          </p:blipFill>
          <p:spPr bwMode="auto">
            <a:xfrm>
              <a:off x="-218440" y="762000"/>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rot="21282380">
              <a:off x="995217" y="1473081"/>
              <a:ext cx="2819400" cy="531592"/>
            </a:xfrm>
            <a:prstGeom prst="rect">
              <a:avLst/>
            </a:prstGeom>
            <a:solidFill>
              <a:srgbClr val="00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bg1"/>
                  </a:solidFill>
                  <a:latin typeface="Caslon Antique" pitchFamily="18" charset="0"/>
                </a:rPr>
                <a:t>Essential Question</a:t>
              </a:r>
              <a:endParaRPr lang="en-US" sz="2400" dirty="0">
                <a:solidFill>
                  <a:schemeClr val="bg1"/>
                </a:solidFill>
                <a:latin typeface="Caslon Antique" pitchFamily="18" charset="0"/>
              </a:endParaRPr>
            </a:p>
          </p:txBody>
        </p:sp>
        <p:sp>
          <p:nvSpPr>
            <p:cNvPr id="9" name="12-Point Star 8"/>
            <p:cNvSpPr/>
            <p:nvPr/>
          </p:nvSpPr>
          <p:spPr>
            <a:xfrm rot="349929">
              <a:off x="3200400" y="1100107"/>
              <a:ext cx="1295400" cy="957293"/>
            </a:xfrm>
            <a:prstGeom prst="star12">
              <a:avLst/>
            </a:prstGeom>
            <a:solidFill>
              <a:srgbClr val="80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US" sz="1250" dirty="0" smtClean="0">
                  <a:latin typeface="vin's dojo" pitchFamily="2" charset="0"/>
                </a:rPr>
                <a:t>Essay</a:t>
              </a:r>
              <a:endParaRPr lang="en-US" sz="1250" dirty="0">
                <a:latin typeface="vin's dojo" pitchFamily="2" charset="0"/>
              </a:endParaRPr>
            </a:p>
          </p:txBody>
        </p:sp>
        <p:sp>
          <p:nvSpPr>
            <p:cNvPr id="10" name="TextBox 9"/>
            <p:cNvSpPr txBox="1"/>
            <p:nvPr/>
          </p:nvSpPr>
          <p:spPr>
            <a:xfrm rot="21292382">
              <a:off x="1297551" y="2306447"/>
              <a:ext cx="3276600" cy="2031325"/>
            </a:xfrm>
            <a:prstGeom prst="rect">
              <a:avLst/>
            </a:prstGeom>
            <a:noFill/>
          </p:spPr>
          <p:txBody>
            <a:bodyPr wrap="square" rtlCol="0">
              <a:spAutoFit/>
            </a:bodyPr>
            <a:lstStyle/>
            <a:p>
              <a:pPr algn="ctr"/>
              <a:r>
                <a:rPr lang="en-US" b="1" dirty="0" smtClean="0">
                  <a:latin typeface="Perpetua" pitchFamily="18" charset="0"/>
                </a:rPr>
                <a:t>To what extent and in what ways did the roles of women change in American society between 1790 and 1860? Respond with reference to the following areas: domestic, economic, political, social.</a:t>
              </a:r>
              <a:endParaRPr lang="en-US" b="1" dirty="0">
                <a:latin typeface="Perpetua" pitchFamily="18" charset="0"/>
              </a:endParaRPr>
            </a:p>
          </p:txBody>
        </p:sp>
      </p:grpSp>
    </p:spTree>
    <p:extLst>
      <p:ext uri="{BB962C8B-B14F-4D97-AF65-F5344CB8AC3E}">
        <p14:creationId xmlns:p14="http://schemas.microsoft.com/office/powerpoint/2010/main" val="465233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37218"/>
                                        </p:tgtEl>
                                        <p:attrNameLst>
                                          <p:attrName>style.visibility</p:attrName>
                                        </p:attrNameLst>
                                      </p:cBhvr>
                                      <p:to>
                                        <p:strVal val="visible"/>
                                      </p:to>
                                    </p:set>
                                    <p:anim calcmode="lin" valueType="num">
                                      <p:cBhvr additive="base">
                                        <p:cTn id="7" dur="500" fill="hold"/>
                                        <p:tgtEl>
                                          <p:spTgt spid="137218"/>
                                        </p:tgtEl>
                                        <p:attrNameLst>
                                          <p:attrName>ppt_x</p:attrName>
                                        </p:attrNameLst>
                                      </p:cBhvr>
                                      <p:tavLst>
                                        <p:tav tm="0">
                                          <p:val>
                                            <p:strVal val="#ppt_x"/>
                                          </p:val>
                                        </p:tav>
                                        <p:tav tm="100000">
                                          <p:val>
                                            <p:strVal val="#ppt_x"/>
                                          </p:val>
                                        </p:tav>
                                      </p:tavLst>
                                    </p:anim>
                                    <p:anim calcmode="lin" valueType="num">
                                      <p:cBhvr additive="base">
                                        <p:cTn id="8" dur="500" fill="hold"/>
                                        <p:tgtEl>
                                          <p:spTgt spid="1372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Scale>
                                      <p:cBhvr>
                                        <p:cTn id="13"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4"/>
                                        </p:tgtEl>
                                        <p:attrNameLst>
                                          <p:attrName>ppt_x</p:attrName>
                                          <p:attrName>ppt_y</p:attrName>
                                        </p:attrNameLst>
                                      </p:cBhvr>
                                    </p:animMotion>
                                    <p:animEffect transition="in" filter="fade">
                                      <p:cBhvr>
                                        <p:cTn id="15" dur="10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4" descr="http://www.vcu.edu/engweb/transcendentalism/images/p-authors.gif"/>
          <p:cNvPicPr>
            <a:picLocks noChangeAspect="1" noChangeArrowheads="1"/>
          </p:cNvPicPr>
          <p:nvPr/>
        </p:nvPicPr>
        <p:blipFill>
          <a:blip r:embed="rId2" cstate="print">
            <a:grayscl/>
          </a:blip>
          <a:srcRect/>
          <a:stretch>
            <a:fillRect/>
          </a:stretch>
        </p:blipFill>
        <p:spPr bwMode="auto">
          <a:xfrm>
            <a:off x="0" y="304800"/>
            <a:ext cx="9137650" cy="5638800"/>
          </a:xfrm>
          <a:prstGeom prst="rect">
            <a:avLst/>
          </a:prstGeom>
          <a:noFill/>
          <a:ln w="9525">
            <a:noFill/>
            <a:miter lim="800000"/>
            <a:headEnd/>
            <a:tailEnd/>
          </a:ln>
          <a:effectLst>
            <a:softEdge rad="127000"/>
          </a:effectLst>
        </p:spPr>
      </p:pic>
      <p:sp>
        <p:nvSpPr>
          <p:cNvPr id="137218" name="Text Box 2"/>
          <p:cNvSpPr txBox="1">
            <a:spLocks noChangeArrowheads="1"/>
          </p:cNvSpPr>
          <p:nvPr/>
        </p:nvSpPr>
        <p:spPr bwMode="auto">
          <a:xfrm>
            <a:off x="685800" y="5059740"/>
            <a:ext cx="7772400" cy="1569660"/>
          </a:xfrm>
          <a:prstGeom prst="rect">
            <a:avLst/>
          </a:prstGeom>
          <a:solidFill>
            <a:schemeClr val="tx1"/>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9600" dirty="0" smtClean="0">
                <a:solidFill>
                  <a:schemeClr val="bg1"/>
                </a:solidFill>
                <a:latin typeface="Earth's Mightiest"/>
              </a:rPr>
              <a:t>Transcendentalism</a:t>
            </a:r>
            <a:endParaRPr lang="en-US" sz="9600" dirty="0">
              <a:solidFill>
                <a:schemeClr val="bg1"/>
              </a:solidFill>
              <a:latin typeface="Earth's Mightiest"/>
            </a:endParaRPr>
          </a:p>
        </p:txBody>
      </p:sp>
      <p:grpSp>
        <p:nvGrpSpPr>
          <p:cNvPr id="4" name="Group 3"/>
          <p:cNvGrpSpPr/>
          <p:nvPr/>
        </p:nvGrpSpPr>
        <p:grpSpPr>
          <a:xfrm>
            <a:off x="-914400" y="1905000"/>
            <a:ext cx="6255404" cy="3326578"/>
            <a:chOff x="-228600" y="457200"/>
            <a:chExt cx="6255404" cy="3326578"/>
          </a:xfrm>
          <a:effectLst>
            <a:outerShdw blurRad="76200" dir="13500000" sy="23000" kx="1200000" algn="br" rotWithShape="0">
              <a:prstClr val="black">
                <a:alpha val="20000"/>
              </a:prstClr>
            </a:outerShdw>
          </a:effectLst>
        </p:grpSpPr>
        <p:grpSp>
          <p:nvGrpSpPr>
            <p:cNvPr id="5" name="Group 4"/>
            <p:cNvGrpSpPr/>
            <p:nvPr/>
          </p:nvGrpSpPr>
          <p:grpSpPr>
            <a:xfrm>
              <a:off x="-228600" y="457200"/>
              <a:ext cx="6255404" cy="3326578"/>
              <a:chOff x="2027985" y="567690"/>
              <a:chExt cx="6255404" cy="3326578"/>
            </a:xfrm>
          </p:grpSpPr>
          <p:grpSp>
            <p:nvGrpSpPr>
              <p:cNvPr id="7" name="Group 6"/>
              <p:cNvGrpSpPr/>
              <p:nvPr/>
            </p:nvGrpSpPr>
            <p:grpSpPr>
              <a:xfrm>
                <a:off x="2027985" y="567690"/>
                <a:ext cx="6255404" cy="3326578"/>
                <a:chOff x="2027984" y="567690"/>
                <a:chExt cx="7019197" cy="5483232"/>
              </a:xfrm>
            </p:grpSpPr>
            <p:sp>
              <p:nvSpPr>
                <p:cNvPr id="9" name="Freeform 8"/>
                <p:cNvSpPr/>
                <p:nvPr/>
              </p:nvSpPr>
              <p:spPr>
                <a:xfrm>
                  <a:off x="3291840" y="1097280"/>
                  <a:ext cx="4001845" cy="4109421"/>
                </a:xfrm>
                <a:custGeom>
                  <a:avLst/>
                  <a:gdLst>
                    <a:gd name="connsiteX0" fmla="*/ 215153 w 4001845"/>
                    <a:gd name="connsiteY0" fmla="*/ 742278 h 4109421"/>
                    <a:gd name="connsiteX1" fmla="*/ 161365 w 4001845"/>
                    <a:gd name="connsiteY1" fmla="*/ 806824 h 4109421"/>
                    <a:gd name="connsiteX2" fmla="*/ 150607 w 4001845"/>
                    <a:gd name="connsiteY2" fmla="*/ 839096 h 4109421"/>
                    <a:gd name="connsiteX3" fmla="*/ 96819 w 4001845"/>
                    <a:gd name="connsiteY3" fmla="*/ 957431 h 4109421"/>
                    <a:gd name="connsiteX4" fmla="*/ 53788 w 4001845"/>
                    <a:gd name="connsiteY4" fmla="*/ 1075765 h 4109421"/>
                    <a:gd name="connsiteX5" fmla="*/ 32273 w 4001845"/>
                    <a:gd name="connsiteY5" fmla="*/ 1172584 h 4109421"/>
                    <a:gd name="connsiteX6" fmla="*/ 0 w 4001845"/>
                    <a:gd name="connsiteY6" fmla="*/ 1258645 h 4109421"/>
                    <a:gd name="connsiteX7" fmla="*/ 10758 w 4001845"/>
                    <a:gd name="connsiteY7" fmla="*/ 2355925 h 4109421"/>
                    <a:gd name="connsiteX8" fmla="*/ 32273 w 4001845"/>
                    <a:gd name="connsiteY8" fmla="*/ 2388198 h 4109421"/>
                    <a:gd name="connsiteX9" fmla="*/ 43031 w 4001845"/>
                    <a:gd name="connsiteY9" fmla="*/ 2420471 h 4109421"/>
                    <a:gd name="connsiteX10" fmla="*/ 86061 w 4001845"/>
                    <a:gd name="connsiteY10" fmla="*/ 2506532 h 4109421"/>
                    <a:gd name="connsiteX11" fmla="*/ 118334 w 4001845"/>
                    <a:gd name="connsiteY11" fmla="*/ 2603351 h 4109421"/>
                    <a:gd name="connsiteX12" fmla="*/ 150607 w 4001845"/>
                    <a:gd name="connsiteY12" fmla="*/ 2700169 h 4109421"/>
                    <a:gd name="connsiteX13" fmla="*/ 182880 w 4001845"/>
                    <a:gd name="connsiteY13" fmla="*/ 2818504 h 4109421"/>
                    <a:gd name="connsiteX14" fmla="*/ 225911 w 4001845"/>
                    <a:gd name="connsiteY14" fmla="*/ 2872292 h 4109421"/>
                    <a:gd name="connsiteX15" fmla="*/ 236668 w 4001845"/>
                    <a:gd name="connsiteY15" fmla="*/ 2904565 h 4109421"/>
                    <a:gd name="connsiteX16" fmla="*/ 247426 w 4001845"/>
                    <a:gd name="connsiteY16" fmla="*/ 2947595 h 4109421"/>
                    <a:gd name="connsiteX17" fmla="*/ 268941 w 4001845"/>
                    <a:gd name="connsiteY17" fmla="*/ 2990626 h 4109421"/>
                    <a:gd name="connsiteX18" fmla="*/ 290456 w 4001845"/>
                    <a:gd name="connsiteY18" fmla="*/ 3087445 h 4109421"/>
                    <a:gd name="connsiteX19" fmla="*/ 301214 w 4001845"/>
                    <a:gd name="connsiteY19" fmla="*/ 3119718 h 4109421"/>
                    <a:gd name="connsiteX20" fmla="*/ 311972 w 4001845"/>
                    <a:gd name="connsiteY20" fmla="*/ 3173506 h 4109421"/>
                    <a:gd name="connsiteX21" fmla="*/ 322729 w 4001845"/>
                    <a:gd name="connsiteY21" fmla="*/ 3216536 h 4109421"/>
                    <a:gd name="connsiteX22" fmla="*/ 333487 w 4001845"/>
                    <a:gd name="connsiteY22" fmla="*/ 3334871 h 4109421"/>
                    <a:gd name="connsiteX23" fmla="*/ 355002 w 4001845"/>
                    <a:gd name="connsiteY23" fmla="*/ 3442447 h 4109421"/>
                    <a:gd name="connsiteX24" fmla="*/ 365760 w 4001845"/>
                    <a:gd name="connsiteY24" fmla="*/ 3646842 h 4109421"/>
                    <a:gd name="connsiteX25" fmla="*/ 376518 w 4001845"/>
                    <a:gd name="connsiteY25" fmla="*/ 3689873 h 4109421"/>
                    <a:gd name="connsiteX26" fmla="*/ 430306 w 4001845"/>
                    <a:gd name="connsiteY26" fmla="*/ 3786692 h 4109421"/>
                    <a:gd name="connsiteX27" fmla="*/ 505609 w 4001845"/>
                    <a:gd name="connsiteY27" fmla="*/ 3861995 h 4109421"/>
                    <a:gd name="connsiteX28" fmla="*/ 548640 w 4001845"/>
                    <a:gd name="connsiteY28" fmla="*/ 3872753 h 4109421"/>
                    <a:gd name="connsiteX29" fmla="*/ 591671 w 4001845"/>
                    <a:gd name="connsiteY29" fmla="*/ 3894268 h 4109421"/>
                    <a:gd name="connsiteX30" fmla="*/ 688489 w 4001845"/>
                    <a:gd name="connsiteY30" fmla="*/ 3905026 h 4109421"/>
                    <a:gd name="connsiteX31" fmla="*/ 753035 w 4001845"/>
                    <a:gd name="connsiteY31" fmla="*/ 3915784 h 4109421"/>
                    <a:gd name="connsiteX32" fmla="*/ 1635162 w 4001845"/>
                    <a:gd name="connsiteY32" fmla="*/ 3915784 h 4109421"/>
                    <a:gd name="connsiteX33" fmla="*/ 1742739 w 4001845"/>
                    <a:gd name="connsiteY33" fmla="*/ 3937299 h 4109421"/>
                    <a:gd name="connsiteX34" fmla="*/ 1861073 w 4001845"/>
                    <a:gd name="connsiteY34" fmla="*/ 3958814 h 4109421"/>
                    <a:gd name="connsiteX35" fmla="*/ 1914861 w 4001845"/>
                    <a:gd name="connsiteY35" fmla="*/ 3980329 h 4109421"/>
                    <a:gd name="connsiteX36" fmla="*/ 2097741 w 4001845"/>
                    <a:gd name="connsiteY36" fmla="*/ 4023360 h 4109421"/>
                    <a:gd name="connsiteX37" fmla="*/ 2388198 w 4001845"/>
                    <a:gd name="connsiteY37" fmla="*/ 4077148 h 4109421"/>
                    <a:gd name="connsiteX38" fmla="*/ 3108960 w 4001845"/>
                    <a:gd name="connsiteY38" fmla="*/ 4109421 h 4109421"/>
                    <a:gd name="connsiteX39" fmla="*/ 3593054 w 4001845"/>
                    <a:gd name="connsiteY39" fmla="*/ 4098664 h 4109421"/>
                    <a:gd name="connsiteX40" fmla="*/ 3700631 w 4001845"/>
                    <a:gd name="connsiteY40" fmla="*/ 4044875 h 4109421"/>
                    <a:gd name="connsiteX41" fmla="*/ 3775934 w 4001845"/>
                    <a:gd name="connsiteY41" fmla="*/ 3969572 h 4109421"/>
                    <a:gd name="connsiteX42" fmla="*/ 3797449 w 4001845"/>
                    <a:gd name="connsiteY42" fmla="*/ 3915784 h 4109421"/>
                    <a:gd name="connsiteX43" fmla="*/ 3840480 w 4001845"/>
                    <a:gd name="connsiteY43" fmla="*/ 3851238 h 4109421"/>
                    <a:gd name="connsiteX44" fmla="*/ 3851238 w 4001845"/>
                    <a:gd name="connsiteY44" fmla="*/ 3808207 h 4109421"/>
                    <a:gd name="connsiteX45" fmla="*/ 3872753 w 4001845"/>
                    <a:gd name="connsiteY45" fmla="*/ 3743661 h 4109421"/>
                    <a:gd name="connsiteX46" fmla="*/ 3883511 w 4001845"/>
                    <a:gd name="connsiteY46" fmla="*/ 3689873 h 4109421"/>
                    <a:gd name="connsiteX47" fmla="*/ 3926541 w 4001845"/>
                    <a:gd name="connsiteY47" fmla="*/ 3539266 h 4109421"/>
                    <a:gd name="connsiteX48" fmla="*/ 3948056 w 4001845"/>
                    <a:gd name="connsiteY48" fmla="*/ 3324113 h 4109421"/>
                    <a:gd name="connsiteX49" fmla="*/ 3969572 w 4001845"/>
                    <a:gd name="connsiteY49" fmla="*/ 3055172 h 4109421"/>
                    <a:gd name="connsiteX50" fmla="*/ 3980329 w 4001845"/>
                    <a:gd name="connsiteY50" fmla="*/ 2312894 h 4109421"/>
                    <a:gd name="connsiteX51" fmla="*/ 4001845 w 4001845"/>
                    <a:gd name="connsiteY51" fmla="*/ 462579 h 4109421"/>
                    <a:gd name="connsiteX52" fmla="*/ 3948056 w 4001845"/>
                    <a:gd name="connsiteY52" fmla="*/ 139849 h 4109421"/>
                    <a:gd name="connsiteX53" fmla="*/ 3937299 w 4001845"/>
                    <a:gd name="connsiteY53" fmla="*/ 107576 h 4109421"/>
                    <a:gd name="connsiteX54" fmla="*/ 3894268 w 4001845"/>
                    <a:gd name="connsiteY54" fmla="*/ 53788 h 4109421"/>
                    <a:gd name="connsiteX55" fmla="*/ 3775934 w 4001845"/>
                    <a:gd name="connsiteY55" fmla="*/ 21515 h 4109421"/>
                    <a:gd name="connsiteX56" fmla="*/ 3550024 w 4001845"/>
                    <a:gd name="connsiteY56" fmla="*/ 0 h 4109421"/>
                    <a:gd name="connsiteX57" fmla="*/ 3065929 w 4001845"/>
                    <a:gd name="connsiteY57" fmla="*/ 10758 h 4109421"/>
                    <a:gd name="connsiteX58" fmla="*/ 2872292 w 4001845"/>
                    <a:gd name="connsiteY58" fmla="*/ 32273 h 4109421"/>
                    <a:gd name="connsiteX59" fmla="*/ 2506532 w 4001845"/>
                    <a:gd name="connsiteY59" fmla="*/ 86061 h 4109421"/>
                    <a:gd name="connsiteX60" fmla="*/ 2355925 w 4001845"/>
                    <a:gd name="connsiteY60" fmla="*/ 107576 h 4109421"/>
                    <a:gd name="connsiteX61" fmla="*/ 2108499 w 4001845"/>
                    <a:gd name="connsiteY61" fmla="*/ 139849 h 4109421"/>
                    <a:gd name="connsiteX62" fmla="*/ 2022438 w 4001845"/>
                    <a:gd name="connsiteY62" fmla="*/ 161365 h 4109421"/>
                    <a:gd name="connsiteX63" fmla="*/ 1775012 w 4001845"/>
                    <a:gd name="connsiteY63" fmla="*/ 215153 h 4109421"/>
                    <a:gd name="connsiteX64" fmla="*/ 1613647 w 4001845"/>
                    <a:gd name="connsiteY64" fmla="*/ 268941 h 4109421"/>
                    <a:gd name="connsiteX65" fmla="*/ 1527586 w 4001845"/>
                    <a:gd name="connsiteY65" fmla="*/ 279699 h 4109421"/>
                    <a:gd name="connsiteX66" fmla="*/ 1430767 w 4001845"/>
                    <a:gd name="connsiteY66" fmla="*/ 301214 h 4109421"/>
                    <a:gd name="connsiteX67" fmla="*/ 1301675 w 4001845"/>
                    <a:gd name="connsiteY67" fmla="*/ 322729 h 4109421"/>
                    <a:gd name="connsiteX68" fmla="*/ 1258645 w 4001845"/>
                    <a:gd name="connsiteY68" fmla="*/ 333487 h 4109421"/>
                    <a:gd name="connsiteX69" fmla="*/ 1161826 w 4001845"/>
                    <a:gd name="connsiteY69" fmla="*/ 344245 h 4109421"/>
                    <a:gd name="connsiteX70" fmla="*/ 1118795 w 4001845"/>
                    <a:gd name="connsiteY70" fmla="*/ 355002 h 4109421"/>
                    <a:gd name="connsiteX71" fmla="*/ 935915 w 4001845"/>
                    <a:gd name="connsiteY71" fmla="*/ 387275 h 4109421"/>
                    <a:gd name="connsiteX72" fmla="*/ 892885 w 4001845"/>
                    <a:gd name="connsiteY72" fmla="*/ 398033 h 4109421"/>
                    <a:gd name="connsiteX73" fmla="*/ 785308 w 4001845"/>
                    <a:gd name="connsiteY73" fmla="*/ 408791 h 4109421"/>
                    <a:gd name="connsiteX74" fmla="*/ 720762 w 4001845"/>
                    <a:gd name="connsiteY74" fmla="*/ 419548 h 4109421"/>
                    <a:gd name="connsiteX75" fmla="*/ 634701 w 4001845"/>
                    <a:gd name="connsiteY75" fmla="*/ 430306 h 4109421"/>
                    <a:gd name="connsiteX76" fmla="*/ 580913 w 4001845"/>
                    <a:gd name="connsiteY76" fmla="*/ 451821 h 4109421"/>
                    <a:gd name="connsiteX77" fmla="*/ 537882 w 4001845"/>
                    <a:gd name="connsiteY77" fmla="*/ 462579 h 4109421"/>
                    <a:gd name="connsiteX78" fmla="*/ 505609 w 4001845"/>
                    <a:gd name="connsiteY78" fmla="*/ 484094 h 4109421"/>
                    <a:gd name="connsiteX79" fmla="*/ 473336 w 4001845"/>
                    <a:gd name="connsiteY79" fmla="*/ 494852 h 4109421"/>
                    <a:gd name="connsiteX80" fmla="*/ 408791 w 4001845"/>
                    <a:gd name="connsiteY80" fmla="*/ 537882 h 4109421"/>
                    <a:gd name="connsiteX81" fmla="*/ 355002 w 4001845"/>
                    <a:gd name="connsiteY81" fmla="*/ 548640 h 4109421"/>
                    <a:gd name="connsiteX82" fmla="*/ 311972 w 4001845"/>
                    <a:gd name="connsiteY82" fmla="*/ 570155 h 4109421"/>
                    <a:gd name="connsiteX83" fmla="*/ 268941 w 4001845"/>
                    <a:gd name="connsiteY83" fmla="*/ 602428 h 4109421"/>
                    <a:gd name="connsiteX84" fmla="*/ 129092 w 4001845"/>
                    <a:gd name="connsiteY84" fmla="*/ 656216 h 4109421"/>
                    <a:gd name="connsiteX85" fmla="*/ 107576 w 4001845"/>
                    <a:gd name="connsiteY85" fmla="*/ 677732 h 4109421"/>
                    <a:gd name="connsiteX86" fmla="*/ 75304 w 4001845"/>
                    <a:gd name="connsiteY86" fmla="*/ 699247 h 4109421"/>
                    <a:gd name="connsiteX87" fmla="*/ 107576 w 4001845"/>
                    <a:gd name="connsiteY87" fmla="*/ 720762 h 4109421"/>
                    <a:gd name="connsiteX88" fmla="*/ 193638 w 4001845"/>
                    <a:gd name="connsiteY88" fmla="*/ 742278 h 4109421"/>
                    <a:gd name="connsiteX89" fmla="*/ 215153 w 4001845"/>
                    <a:gd name="connsiteY89" fmla="*/ 742278 h 4109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001845" h="4109421">
                      <a:moveTo>
                        <a:pt x="215153" y="742278"/>
                      </a:moveTo>
                      <a:cubicBezTo>
                        <a:pt x="209774" y="753036"/>
                        <a:pt x="176900" y="783521"/>
                        <a:pt x="161365" y="806824"/>
                      </a:cubicBezTo>
                      <a:cubicBezTo>
                        <a:pt x="155075" y="816259"/>
                        <a:pt x="154589" y="828479"/>
                        <a:pt x="150607" y="839096"/>
                      </a:cubicBezTo>
                      <a:cubicBezTo>
                        <a:pt x="127767" y="900002"/>
                        <a:pt x="128250" y="894569"/>
                        <a:pt x="96819" y="957431"/>
                      </a:cubicBezTo>
                      <a:cubicBezTo>
                        <a:pt x="75193" y="1065556"/>
                        <a:pt x="102329" y="954411"/>
                        <a:pt x="53788" y="1075765"/>
                      </a:cubicBezTo>
                      <a:cubicBezTo>
                        <a:pt x="40005" y="1110223"/>
                        <a:pt x="44189" y="1136837"/>
                        <a:pt x="32273" y="1172584"/>
                      </a:cubicBezTo>
                      <a:cubicBezTo>
                        <a:pt x="-23984" y="1341355"/>
                        <a:pt x="40582" y="1096319"/>
                        <a:pt x="0" y="1258645"/>
                      </a:cubicBezTo>
                      <a:cubicBezTo>
                        <a:pt x="3586" y="1624405"/>
                        <a:pt x="311" y="1990297"/>
                        <a:pt x="10758" y="2355925"/>
                      </a:cubicBezTo>
                      <a:cubicBezTo>
                        <a:pt x="11127" y="2368849"/>
                        <a:pt x="26491" y="2376634"/>
                        <a:pt x="32273" y="2388198"/>
                      </a:cubicBezTo>
                      <a:cubicBezTo>
                        <a:pt x="37344" y="2398340"/>
                        <a:pt x="38339" y="2410148"/>
                        <a:pt x="43031" y="2420471"/>
                      </a:cubicBezTo>
                      <a:cubicBezTo>
                        <a:pt x="56303" y="2449669"/>
                        <a:pt x="75919" y="2476105"/>
                        <a:pt x="86061" y="2506532"/>
                      </a:cubicBezTo>
                      <a:cubicBezTo>
                        <a:pt x="96819" y="2538805"/>
                        <a:pt x="111662" y="2569993"/>
                        <a:pt x="118334" y="2603351"/>
                      </a:cubicBezTo>
                      <a:cubicBezTo>
                        <a:pt x="132237" y="2672864"/>
                        <a:pt x="120915" y="2640785"/>
                        <a:pt x="150607" y="2700169"/>
                      </a:cubicBezTo>
                      <a:cubicBezTo>
                        <a:pt x="156380" y="2729035"/>
                        <a:pt x="167282" y="2795108"/>
                        <a:pt x="182880" y="2818504"/>
                      </a:cubicBezTo>
                      <a:cubicBezTo>
                        <a:pt x="210021" y="2859215"/>
                        <a:pt x="195253" y="2841634"/>
                        <a:pt x="225911" y="2872292"/>
                      </a:cubicBezTo>
                      <a:cubicBezTo>
                        <a:pt x="229497" y="2883050"/>
                        <a:pt x="233553" y="2893662"/>
                        <a:pt x="236668" y="2904565"/>
                      </a:cubicBezTo>
                      <a:cubicBezTo>
                        <a:pt x="240730" y="2918781"/>
                        <a:pt x="242235" y="2933752"/>
                        <a:pt x="247426" y="2947595"/>
                      </a:cubicBezTo>
                      <a:cubicBezTo>
                        <a:pt x="253057" y="2962611"/>
                        <a:pt x="263310" y="2975610"/>
                        <a:pt x="268941" y="2990626"/>
                      </a:cubicBezTo>
                      <a:cubicBezTo>
                        <a:pt x="277228" y="3012724"/>
                        <a:pt x="285341" y="3066984"/>
                        <a:pt x="290456" y="3087445"/>
                      </a:cubicBezTo>
                      <a:cubicBezTo>
                        <a:pt x="293206" y="3098446"/>
                        <a:pt x="298464" y="3108717"/>
                        <a:pt x="301214" y="3119718"/>
                      </a:cubicBezTo>
                      <a:cubicBezTo>
                        <a:pt x="305649" y="3137456"/>
                        <a:pt x="308006" y="3155657"/>
                        <a:pt x="311972" y="3173506"/>
                      </a:cubicBezTo>
                      <a:cubicBezTo>
                        <a:pt x="315179" y="3187939"/>
                        <a:pt x="319143" y="3202193"/>
                        <a:pt x="322729" y="3216536"/>
                      </a:cubicBezTo>
                      <a:cubicBezTo>
                        <a:pt x="326315" y="3255981"/>
                        <a:pt x="327886" y="3295661"/>
                        <a:pt x="333487" y="3334871"/>
                      </a:cubicBezTo>
                      <a:cubicBezTo>
                        <a:pt x="338659" y="3371072"/>
                        <a:pt x="355002" y="3442447"/>
                        <a:pt x="355002" y="3442447"/>
                      </a:cubicBezTo>
                      <a:cubicBezTo>
                        <a:pt x="358588" y="3510579"/>
                        <a:pt x="359849" y="3578873"/>
                        <a:pt x="365760" y="3646842"/>
                      </a:cubicBezTo>
                      <a:cubicBezTo>
                        <a:pt x="367041" y="3661572"/>
                        <a:pt x="372456" y="3675657"/>
                        <a:pt x="376518" y="3689873"/>
                      </a:cubicBezTo>
                      <a:cubicBezTo>
                        <a:pt x="389420" y="3735030"/>
                        <a:pt x="394740" y="3739271"/>
                        <a:pt x="430306" y="3786692"/>
                      </a:cubicBezTo>
                      <a:cubicBezTo>
                        <a:pt x="456124" y="3821115"/>
                        <a:pt x="465449" y="3841915"/>
                        <a:pt x="505609" y="3861995"/>
                      </a:cubicBezTo>
                      <a:cubicBezTo>
                        <a:pt x="518833" y="3868607"/>
                        <a:pt x="534796" y="3867562"/>
                        <a:pt x="548640" y="3872753"/>
                      </a:cubicBezTo>
                      <a:cubicBezTo>
                        <a:pt x="563656" y="3878384"/>
                        <a:pt x="576045" y="3890662"/>
                        <a:pt x="591671" y="3894268"/>
                      </a:cubicBezTo>
                      <a:cubicBezTo>
                        <a:pt x="623311" y="3901570"/>
                        <a:pt x="656303" y="3900734"/>
                        <a:pt x="688489" y="3905026"/>
                      </a:cubicBezTo>
                      <a:cubicBezTo>
                        <a:pt x="710110" y="3907909"/>
                        <a:pt x="731520" y="3912198"/>
                        <a:pt x="753035" y="3915784"/>
                      </a:cubicBezTo>
                      <a:cubicBezTo>
                        <a:pt x="1170714" y="3907082"/>
                        <a:pt x="1253633" y="3896708"/>
                        <a:pt x="1635162" y="3915784"/>
                      </a:cubicBezTo>
                      <a:cubicBezTo>
                        <a:pt x="1693252" y="3918688"/>
                        <a:pt x="1692809" y="3928221"/>
                        <a:pt x="1742739" y="3937299"/>
                      </a:cubicBezTo>
                      <a:cubicBezTo>
                        <a:pt x="1792024" y="3946260"/>
                        <a:pt x="1817149" y="3944173"/>
                        <a:pt x="1861073" y="3958814"/>
                      </a:cubicBezTo>
                      <a:cubicBezTo>
                        <a:pt x="1879393" y="3964921"/>
                        <a:pt x="1896404" y="3974650"/>
                        <a:pt x="1914861" y="3980329"/>
                      </a:cubicBezTo>
                      <a:cubicBezTo>
                        <a:pt x="1945251" y="3989680"/>
                        <a:pt x="2070157" y="4017997"/>
                        <a:pt x="2097741" y="4023360"/>
                      </a:cubicBezTo>
                      <a:cubicBezTo>
                        <a:pt x="2194396" y="4042154"/>
                        <a:pt x="2290046" y="4069296"/>
                        <a:pt x="2388198" y="4077148"/>
                      </a:cubicBezTo>
                      <a:cubicBezTo>
                        <a:pt x="2807309" y="4110678"/>
                        <a:pt x="2567231" y="4096523"/>
                        <a:pt x="3108960" y="4109421"/>
                      </a:cubicBezTo>
                      <a:lnTo>
                        <a:pt x="3593054" y="4098664"/>
                      </a:lnTo>
                      <a:cubicBezTo>
                        <a:pt x="3632909" y="4094316"/>
                        <a:pt x="3672282" y="4073224"/>
                        <a:pt x="3700631" y="4044875"/>
                      </a:cubicBezTo>
                      <a:lnTo>
                        <a:pt x="3775934" y="3969572"/>
                      </a:lnTo>
                      <a:cubicBezTo>
                        <a:pt x="3783106" y="3951643"/>
                        <a:pt x="3787868" y="3932550"/>
                        <a:pt x="3797449" y="3915784"/>
                      </a:cubicBezTo>
                      <a:cubicBezTo>
                        <a:pt x="3845203" y="3832215"/>
                        <a:pt x="3790873" y="3983522"/>
                        <a:pt x="3840480" y="3851238"/>
                      </a:cubicBezTo>
                      <a:cubicBezTo>
                        <a:pt x="3845671" y="3837394"/>
                        <a:pt x="3846990" y="3822369"/>
                        <a:pt x="3851238" y="3808207"/>
                      </a:cubicBezTo>
                      <a:cubicBezTo>
                        <a:pt x="3857755" y="3786484"/>
                        <a:pt x="3866786" y="3765541"/>
                        <a:pt x="3872753" y="3743661"/>
                      </a:cubicBezTo>
                      <a:cubicBezTo>
                        <a:pt x="3877564" y="3726021"/>
                        <a:pt x="3878858" y="3707555"/>
                        <a:pt x="3883511" y="3689873"/>
                      </a:cubicBezTo>
                      <a:cubicBezTo>
                        <a:pt x="3896798" y="3639381"/>
                        <a:pt x="3914448" y="3590057"/>
                        <a:pt x="3926541" y="3539266"/>
                      </a:cubicBezTo>
                      <a:cubicBezTo>
                        <a:pt x="3938039" y="3490975"/>
                        <a:pt x="3946182" y="3354092"/>
                        <a:pt x="3948056" y="3324113"/>
                      </a:cubicBezTo>
                      <a:cubicBezTo>
                        <a:pt x="3963531" y="3076515"/>
                        <a:pt x="3946456" y="3193864"/>
                        <a:pt x="3969572" y="3055172"/>
                      </a:cubicBezTo>
                      <a:cubicBezTo>
                        <a:pt x="3973158" y="2807746"/>
                        <a:pt x="3978149" y="2560336"/>
                        <a:pt x="3980329" y="2312894"/>
                      </a:cubicBezTo>
                      <a:cubicBezTo>
                        <a:pt x="3996359" y="493517"/>
                        <a:pt x="3950278" y="1184486"/>
                        <a:pt x="4001845" y="462579"/>
                      </a:cubicBezTo>
                      <a:cubicBezTo>
                        <a:pt x="3985345" y="132592"/>
                        <a:pt x="4019807" y="355114"/>
                        <a:pt x="3948056" y="139849"/>
                      </a:cubicBezTo>
                      <a:cubicBezTo>
                        <a:pt x="3944470" y="129091"/>
                        <a:pt x="3942370" y="117718"/>
                        <a:pt x="3937299" y="107576"/>
                      </a:cubicBezTo>
                      <a:cubicBezTo>
                        <a:pt x="3927981" y="88939"/>
                        <a:pt x="3910944" y="67129"/>
                        <a:pt x="3894268" y="53788"/>
                      </a:cubicBezTo>
                      <a:cubicBezTo>
                        <a:pt x="3850092" y="18447"/>
                        <a:pt x="3847653" y="28934"/>
                        <a:pt x="3775934" y="21515"/>
                      </a:cubicBezTo>
                      <a:lnTo>
                        <a:pt x="3550024" y="0"/>
                      </a:lnTo>
                      <a:cubicBezTo>
                        <a:pt x="3388659" y="3586"/>
                        <a:pt x="3227151" y="3081"/>
                        <a:pt x="3065929" y="10758"/>
                      </a:cubicBezTo>
                      <a:cubicBezTo>
                        <a:pt x="3001060" y="13847"/>
                        <a:pt x="2936654" y="23609"/>
                        <a:pt x="2872292" y="32273"/>
                      </a:cubicBezTo>
                      <a:cubicBezTo>
                        <a:pt x="2750162" y="48713"/>
                        <a:pt x="2628473" y="68278"/>
                        <a:pt x="2506532" y="86061"/>
                      </a:cubicBezTo>
                      <a:lnTo>
                        <a:pt x="2355925" y="107576"/>
                      </a:lnTo>
                      <a:cubicBezTo>
                        <a:pt x="2159682" y="136649"/>
                        <a:pt x="2278879" y="122812"/>
                        <a:pt x="2108499" y="139849"/>
                      </a:cubicBezTo>
                      <a:cubicBezTo>
                        <a:pt x="2079812" y="147021"/>
                        <a:pt x="2051282" y="154852"/>
                        <a:pt x="2022438" y="161365"/>
                      </a:cubicBezTo>
                      <a:cubicBezTo>
                        <a:pt x="1940109" y="179955"/>
                        <a:pt x="1854040" y="185517"/>
                        <a:pt x="1775012" y="215153"/>
                      </a:cubicBezTo>
                      <a:cubicBezTo>
                        <a:pt x="1724723" y="234011"/>
                        <a:pt x="1667101" y="258250"/>
                        <a:pt x="1613647" y="268941"/>
                      </a:cubicBezTo>
                      <a:cubicBezTo>
                        <a:pt x="1585298" y="274611"/>
                        <a:pt x="1556056" y="274675"/>
                        <a:pt x="1527586" y="279699"/>
                      </a:cubicBezTo>
                      <a:cubicBezTo>
                        <a:pt x="1495029" y="285444"/>
                        <a:pt x="1463243" y="295028"/>
                        <a:pt x="1430767" y="301214"/>
                      </a:cubicBezTo>
                      <a:cubicBezTo>
                        <a:pt x="1387913" y="309376"/>
                        <a:pt x="1343997" y="312148"/>
                        <a:pt x="1301675" y="322729"/>
                      </a:cubicBezTo>
                      <a:cubicBezTo>
                        <a:pt x="1287332" y="326315"/>
                        <a:pt x="1273258" y="331239"/>
                        <a:pt x="1258645" y="333487"/>
                      </a:cubicBezTo>
                      <a:cubicBezTo>
                        <a:pt x="1226551" y="338425"/>
                        <a:pt x="1194099" y="340659"/>
                        <a:pt x="1161826" y="344245"/>
                      </a:cubicBezTo>
                      <a:cubicBezTo>
                        <a:pt x="1147482" y="347831"/>
                        <a:pt x="1133319" y="352236"/>
                        <a:pt x="1118795" y="355002"/>
                      </a:cubicBezTo>
                      <a:cubicBezTo>
                        <a:pt x="1057986" y="366584"/>
                        <a:pt x="995969" y="372261"/>
                        <a:pt x="935915" y="387275"/>
                      </a:cubicBezTo>
                      <a:cubicBezTo>
                        <a:pt x="921572" y="390861"/>
                        <a:pt x="907521" y="395942"/>
                        <a:pt x="892885" y="398033"/>
                      </a:cubicBezTo>
                      <a:cubicBezTo>
                        <a:pt x="857209" y="403130"/>
                        <a:pt x="821068" y="404321"/>
                        <a:pt x="785308" y="408791"/>
                      </a:cubicBezTo>
                      <a:cubicBezTo>
                        <a:pt x="763664" y="411496"/>
                        <a:pt x="742355" y="416463"/>
                        <a:pt x="720762" y="419548"/>
                      </a:cubicBezTo>
                      <a:cubicBezTo>
                        <a:pt x="692142" y="423636"/>
                        <a:pt x="663388" y="426720"/>
                        <a:pt x="634701" y="430306"/>
                      </a:cubicBezTo>
                      <a:cubicBezTo>
                        <a:pt x="616772" y="437478"/>
                        <a:pt x="599233" y="445714"/>
                        <a:pt x="580913" y="451821"/>
                      </a:cubicBezTo>
                      <a:cubicBezTo>
                        <a:pt x="566887" y="456496"/>
                        <a:pt x="551472" y="456755"/>
                        <a:pt x="537882" y="462579"/>
                      </a:cubicBezTo>
                      <a:cubicBezTo>
                        <a:pt x="525998" y="467672"/>
                        <a:pt x="517173" y="478312"/>
                        <a:pt x="505609" y="484094"/>
                      </a:cubicBezTo>
                      <a:cubicBezTo>
                        <a:pt x="495467" y="489165"/>
                        <a:pt x="483249" y="489345"/>
                        <a:pt x="473336" y="494852"/>
                      </a:cubicBezTo>
                      <a:cubicBezTo>
                        <a:pt x="450732" y="507410"/>
                        <a:pt x="434147" y="532811"/>
                        <a:pt x="408791" y="537882"/>
                      </a:cubicBezTo>
                      <a:lnTo>
                        <a:pt x="355002" y="548640"/>
                      </a:lnTo>
                      <a:cubicBezTo>
                        <a:pt x="340659" y="555812"/>
                        <a:pt x="325571" y="561656"/>
                        <a:pt x="311972" y="570155"/>
                      </a:cubicBezTo>
                      <a:cubicBezTo>
                        <a:pt x="296768" y="579658"/>
                        <a:pt x="284978" y="594410"/>
                        <a:pt x="268941" y="602428"/>
                      </a:cubicBezTo>
                      <a:cubicBezTo>
                        <a:pt x="221687" y="626055"/>
                        <a:pt x="177202" y="640180"/>
                        <a:pt x="129092" y="656216"/>
                      </a:cubicBezTo>
                      <a:cubicBezTo>
                        <a:pt x="121920" y="663388"/>
                        <a:pt x="115496" y="671396"/>
                        <a:pt x="107576" y="677732"/>
                      </a:cubicBezTo>
                      <a:cubicBezTo>
                        <a:pt x="97480" y="685809"/>
                        <a:pt x="75304" y="686318"/>
                        <a:pt x="75304" y="699247"/>
                      </a:cubicBezTo>
                      <a:cubicBezTo>
                        <a:pt x="75304" y="712176"/>
                        <a:pt x="95470" y="716222"/>
                        <a:pt x="107576" y="720762"/>
                      </a:cubicBezTo>
                      <a:cubicBezTo>
                        <a:pt x="156682" y="739177"/>
                        <a:pt x="153819" y="722368"/>
                        <a:pt x="193638" y="742278"/>
                      </a:cubicBezTo>
                      <a:cubicBezTo>
                        <a:pt x="244624" y="767771"/>
                        <a:pt x="220532" y="731520"/>
                        <a:pt x="215153" y="742278"/>
                      </a:cubicBez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backgroundMark x1="14588" y1="12651" x2="12000" y2="2711"/>
                              <a14:backgroundMark x1="18118" y1="74699" x2="18118" y2="74699"/>
                              <a14:backgroundMark x1="28000" y1="28012" x2="65412" y2="74699"/>
                              <a14:backgroundMark x1="27294" y1="27108" x2="68471" y2="21084"/>
                            </a14:backgroundRemoval>
                          </a14:imgEffect>
                        </a14:imgLayer>
                      </a14:imgProps>
                    </a:ext>
                    <a:ext uri="{28A0092B-C50C-407E-A947-70E740481C1C}">
                      <a14:useLocalDpi xmlns:a14="http://schemas.microsoft.com/office/drawing/2010/main" val="0"/>
                    </a:ext>
                  </a:extLst>
                </a:blip>
                <a:stretch>
                  <a:fillRect/>
                </a:stretch>
              </p:blipFill>
              <p:spPr>
                <a:xfrm>
                  <a:off x="2027984" y="567690"/>
                  <a:ext cx="7019197" cy="5483232"/>
                </a:xfrm>
                <a:prstGeom prst="rect">
                  <a:avLst/>
                </a:prstGeom>
              </p:spPr>
            </p:pic>
          </p:grpSp>
          <p:sp>
            <p:nvSpPr>
              <p:cNvPr id="8" name="TextBox 7"/>
              <p:cNvSpPr txBox="1"/>
              <p:nvPr/>
            </p:nvSpPr>
            <p:spPr>
              <a:xfrm rot="21411707">
                <a:off x="3624588" y="872829"/>
                <a:ext cx="2808834" cy="461665"/>
              </a:xfrm>
              <a:prstGeom prst="rect">
                <a:avLst/>
              </a:prstGeom>
              <a:noFill/>
              <a:scene3d>
                <a:camera prst="orthographicFront"/>
                <a:lightRig rig="threePt" dir="t"/>
              </a:scene3d>
              <a:sp3d>
                <a:bevelT/>
              </a:sp3d>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latin typeface="Corbel" panose="020B0503020204020204" pitchFamily="34" charset="0"/>
                  </a:rPr>
                  <a:t>The Big Picture</a:t>
                </a:r>
                <a:endParaRPr lang="en-US" sz="2400" b="1" dirty="0">
                  <a:latin typeface="Corbel" panose="020B0503020204020204" pitchFamily="34" charset="0"/>
                </a:endParaRPr>
              </a:p>
            </p:txBody>
          </p:sp>
        </p:grpSp>
        <p:sp>
          <p:nvSpPr>
            <p:cNvPr id="6" name="TextBox 5"/>
            <p:cNvSpPr txBox="1"/>
            <p:nvPr/>
          </p:nvSpPr>
          <p:spPr>
            <a:xfrm rot="21421055">
              <a:off x="1478566" y="1194748"/>
              <a:ext cx="2667000"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solidFill>
                    <a:schemeClr val="bg1"/>
                  </a:solidFill>
                  <a:latin typeface="Earth's Mightiest" panose="020B0604020202020204"/>
                </a:rPr>
                <a:t>The Transcendentalist movement was a uniquely American philosophy that encouraged people to rise above secular and religious guidelines &amp; norms in an attempt to find inner-peace.</a:t>
              </a:r>
              <a:endParaRPr lang="en-US" dirty="0">
                <a:solidFill>
                  <a:schemeClr val="bg1"/>
                </a:solidFill>
                <a:latin typeface="Earth's Mightiest" panose="020B0604020202020204"/>
              </a:endParaRPr>
            </a:p>
          </p:txBody>
        </p:sp>
      </p:grpSp>
    </p:spTree>
    <p:extLst>
      <p:ext uri="{BB962C8B-B14F-4D97-AF65-F5344CB8AC3E}">
        <p14:creationId xmlns:p14="http://schemas.microsoft.com/office/powerpoint/2010/main" val="2934781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37218"/>
                                        </p:tgtEl>
                                        <p:attrNameLst>
                                          <p:attrName>style.visibility</p:attrName>
                                        </p:attrNameLst>
                                      </p:cBhvr>
                                      <p:to>
                                        <p:strVal val="visible"/>
                                      </p:to>
                                    </p:set>
                                    <p:anim calcmode="lin" valueType="num">
                                      <p:cBhvr additive="base">
                                        <p:cTn id="7" dur="500" fill="hold"/>
                                        <p:tgtEl>
                                          <p:spTgt spid="137218"/>
                                        </p:tgtEl>
                                        <p:attrNameLst>
                                          <p:attrName>ppt_x</p:attrName>
                                        </p:attrNameLst>
                                      </p:cBhvr>
                                      <p:tavLst>
                                        <p:tav tm="0">
                                          <p:val>
                                            <p:strVal val="#ppt_x"/>
                                          </p:val>
                                        </p:tav>
                                        <p:tav tm="100000">
                                          <p:val>
                                            <p:strVal val="#ppt_x"/>
                                          </p:val>
                                        </p:tav>
                                      </p:tavLst>
                                    </p:anim>
                                    <p:anim calcmode="lin" valueType="num">
                                      <p:cBhvr additive="base">
                                        <p:cTn id="8" dur="500" fill="hold"/>
                                        <p:tgtEl>
                                          <p:spTgt spid="1372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www.schillerinstitute.org/graphics/reviews/2009/hudson_river_school_exhibit/COLE-VIEW_FROM_MT_HOLYOK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15816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37218" name="Text Box 2"/>
          <p:cNvSpPr txBox="1">
            <a:spLocks noChangeArrowheads="1"/>
          </p:cNvSpPr>
          <p:nvPr/>
        </p:nvSpPr>
        <p:spPr bwMode="auto">
          <a:xfrm>
            <a:off x="998561" y="5552182"/>
            <a:ext cx="7154839" cy="1077218"/>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Literature </a:t>
            </a:r>
            <a:r>
              <a:rPr lang="en-US" sz="3200" b="1" dirty="0">
                <a:solidFill>
                  <a:schemeClr val="bg1"/>
                </a:solidFill>
                <a:latin typeface="Times New Roman" pitchFamily="18" charset="0"/>
              </a:rPr>
              <a:t>of 1830s heavily influenced by transcendentalist movement</a:t>
            </a:r>
          </a:p>
        </p:txBody>
      </p:sp>
    </p:spTree>
    <p:extLst>
      <p:ext uri="{BB962C8B-B14F-4D97-AF65-F5344CB8AC3E}">
        <p14:creationId xmlns:p14="http://schemas.microsoft.com/office/powerpoint/2010/main" val="760795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37218"/>
                                        </p:tgtEl>
                                        <p:attrNameLst>
                                          <p:attrName>style.visibility</p:attrName>
                                        </p:attrNameLst>
                                      </p:cBhvr>
                                      <p:to>
                                        <p:strVal val="visible"/>
                                      </p:to>
                                    </p:set>
                                    <p:anim calcmode="lin" valueType="num">
                                      <p:cBhvr additive="base">
                                        <p:cTn id="7" dur="500" fill="hold"/>
                                        <p:tgtEl>
                                          <p:spTgt spid="137218"/>
                                        </p:tgtEl>
                                        <p:attrNameLst>
                                          <p:attrName>ppt_x</p:attrName>
                                        </p:attrNameLst>
                                      </p:cBhvr>
                                      <p:tavLst>
                                        <p:tav tm="0">
                                          <p:val>
                                            <p:strVal val="#ppt_x"/>
                                          </p:val>
                                        </p:tav>
                                        <p:tav tm="100000">
                                          <p:val>
                                            <p:strVal val="#ppt_x"/>
                                          </p:val>
                                        </p:tav>
                                      </p:tavLst>
                                    </p:anim>
                                    <p:anim calcmode="lin" valueType="num">
                                      <p:cBhvr additive="base">
                                        <p:cTn id="8" dur="500" fill="hold"/>
                                        <p:tgtEl>
                                          <p:spTgt spid="1372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http://upload.wikimedia.org/wikipedia/commons/c/cd/Henry_David_Thoreau_quote_-_Library_Way_-_NY_Cit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3" name="Text Box 2"/>
          <p:cNvSpPr txBox="1">
            <a:spLocks noChangeArrowheads="1"/>
          </p:cNvSpPr>
          <p:nvPr/>
        </p:nvSpPr>
        <p:spPr bwMode="auto">
          <a:xfrm>
            <a:off x="533400" y="4953000"/>
            <a:ext cx="8077200" cy="1569660"/>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Hoped to “transcend” the limits of intellect and allow the emotions (the soul) to create an original relationship with the universe</a:t>
            </a:r>
            <a:endParaRPr lang="en-US" sz="3200" b="1" dirty="0">
              <a:solidFill>
                <a:schemeClr val="bg1"/>
              </a:solidFill>
              <a:latin typeface="Times New Roman" pitchFamily="18" charset="0"/>
            </a:endParaRPr>
          </a:p>
        </p:txBody>
      </p:sp>
    </p:spTree>
    <p:extLst>
      <p:ext uri="{BB962C8B-B14F-4D97-AF65-F5344CB8AC3E}">
        <p14:creationId xmlns:p14="http://schemas.microsoft.com/office/powerpoint/2010/main" val="1717210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948" name="Picture 4" descr="http://www.cooperativeindividualism.org/locke-john-3.jpg"/>
          <p:cNvPicPr>
            <a:picLocks noChangeAspect="1" noChangeArrowheads="1"/>
          </p:cNvPicPr>
          <p:nvPr/>
        </p:nvPicPr>
        <p:blipFill>
          <a:blip r:embed="rId2" cstate="print"/>
          <a:srcRect/>
          <a:stretch>
            <a:fillRect/>
          </a:stretch>
        </p:blipFill>
        <p:spPr bwMode="auto">
          <a:xfrm>
            <a:off x="1600200" y="0"/>
            <a:ext cx="5867400" cy="6842591"/>
          </a:xfrm>
          <a:prstGeom prst="ellipse">
            <a:avLst/>
          </a:prstGeom>
          <a:noFill/>
          <a:effectLst>
            <a:softEdge rad="127000"/>
          </a:effectLst>
        </p:spPr>
      </p:pic>
      <p:sp>
        <p:nvSpPr>
          <p:cNvPr id="137218" name="Text Box 2"/>
          <p:cNvSpPr txBox="1">
            <a:spLocks noChangeArrowheads="1"/>
          </p:cNvSpPr>
          <p:nvPr/>
        </p:nvSpPr>
        <p:spPr bwMode="auto">
          <a:xfrm>
            <a:off x="304800" y="5399088"/>
            <a:ext cx="8534400" cy="1077218"/>
          </a:xfrm>
          <a:prstGeom prst="rect">
            <a:avLst/>
          </a:prstGeom>
          <a:solidFill>
            <a:schemeClr val="tx1"/>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Rejected John </a:t>
            </a:r>
            <a:r>
              <a:rPr lang="en-US" sz="3200" b="1" dirty="0">
                <a:solidFill>
                  <a:schemeClr val="bg1"/>
                </a:solidFill>
                <a:latin typeface="Times New Roman" pitchFamily="18" charset="0"/>
              </a:rPr>
              <a:t>Locke’s idea of knowledge through reason and </a:t>
            </a:r>
            <a:r>
              <a:rPr lang="en-US" sz="3200" b="1" dirty="0" smtClean="0">
                <a:solidFill>
                  <a:schemeClr val="bg1"/>
                </a:solidFill>
                <a:latin typeface="Times New Roman" pitchFamily="18" charset="0"/>
              </a:rPr>
              <a:t>experience (lacked emotion)</a:t>
            </a:r>
            <a:endParaRPr lang="en-US" sz="3200" b="1" dirty="0">
              <a:solidFill>
                <a:schemeClr val="bg1"/>
              </a:solidFill>
              <a:latin typeface="Times New Roman" pitchFamily="18" charset="0"/>
            </a:endParaRPr>
          </a:p>
        </p:txBody>
      </p:sp>
    </p:spTree>
    <p:extLst>
      <p:ext uri="{BB962C8B-B14F-4D97-AF65-F5344CB8AC3E}">
        <p14:creationId xmlns:p14="http://schemas.microsoft.com/office/powerpoint/2010/main" val="38697952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37218"/>
                                        </p:tgtEl>
                                        <p:attrNameLst>
                                          <p:attrName>style.visibility</p:attrName>
                                        </p:attrNameLst>
                                      </p:cBhvr>
                                      <p:to>
                                        <p:strVal val="visible"/>
                                      </p:to>
                                    </p:set>
                                    <p:anim calcmode="lin" valueType="num">
                                      <p:cBhvr additive="base">
                                        <p:cTn id="7" dur="500" fill="hold"/>
                                        <p:tgtEl>
                                          <p:spTgt spid="137218"/>
                                        </p:tgtEl>
                                        <p:attrNameLst>
                                          <p:attrName>ppt_x</p:attrName>
                                        </p:attrNameLst>
                                      </p:cBhvr>
                                      <p:tavLst>
                                        <p:tav tm="0">
                                          <p:val>
                                            <p:strVal val="#ppt_x"/>
                                          </p:val>
                                        </p:tav>
                                        <p:tav tm="100000">
                                          <p:val>
                                            <p:strVal val="#ppt_x"/>
                                          </p:val>
                                        </p:tav>
                                      </p:tavLst>
                                    </p:anim>
                                    <p:anim calcmode="lin" valueType="num">
                                      <p:cBhvr additive="base">
                                        <p:cTn id="8" dur="500" fill="hold"/>
                                        <p:tgtEl>
                                          <p:spTgt spid="1372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1295400"/>
          </a:xfrm>
          <a:prstGeom prst="rect">
            <a:avLst/>
          </a:prstGeom>
          <a:solidFill>
            <a:schemeClr val="bg1">
              <a:lumMod val="65000"/>
            </a:schemeClr>
          </a:solidFill>
          <a:ln w="9525">
            <a:noFill/>
            <a:miter lim="800000"/>
            <a:headEnd type="none" w="sm" len="sm"/>
            <a:tailEnd type="none" w="sm" len="sm"/>
          </a:ln>
          <a:effectLst>
            <a:outerShdw dist="35921" dir="2700000" algn="ctr" rotWithShape="0">
              <a:schemeClr val="tx1"/>
            </a:outerShdw>
            <a:softEdge rad="317500"/>
          </a:effectLst>
        </p:spPr>
        <p:txBody>
          <a:bodyPr wrap="none">
            <a:scene3d>
              <a:camera prst="orthographicFront"/>
              <a:lightRig rig="threePt" dir="t"/>
            </a:scene3d>
            <a:sp3d extrusionH="57150">
              <a:bevelT w="38100" h="38100"/>
            </a:sp3d>
          </a:bodyPr>
          <a:lstStyle/>
          <a:p>
            <a:pPr algn="ctr">
              <a:defRPr/>
            </a:pPr>
            <a:r>
              <a:rPr lang="en-US" sz="5400" dirty="0">
                <a:solidFill>
                  <a:srgbClr val="002060"/>
                </a:solidFill>
                <a:effectLst>
                  <a:glow rad="228600">
                    <a:schemeClr val="bg1">
                      <a:lumMod val="95000"/>
                    </a:schemeClr>
                  </a:glow>
                </a:effectLst>
                <a:latin typeface="BlackChancery" pitchFamily="2" charset="0"/>
              </a:rPr>
              <a:t>The Transcendentalist Agenda</a:t>
            </a:r>
          </a:p>
        </p:txBody>
      </p:sp>
      <p:sp>
        <p:nvSpPr>
          <p:cNvPr id="3" name="Text Box 3"/>
          <p:cNvSpPr txBox="1">
            <a:spLocks noChangeArrowheads="1"/>
          </p:cNvSpPr>
          <p:nvPr/>
        </p:nvSpPr>
        <p:spPr bwMode="auto">
          <a:xfrm>
            <a:off x="0" y="1413331"/>
            <a:ext cx="9144000" cy="5139869"/>
          </a:xfrm>
          <a:prstGeom prst="rect">
            <a:avLst/>
          </a:prstGeom>
          <a:noFill/>
          <a:ln w="9525">
            <a:noFill/>
            <a:miter lim="800000"/>
            <a:headEnd type="none" w="sm" len="sm"/>
            <a:tailEnd type="none" w="sm" len="sm"/>
          </a:ln>
        </p:spPr>
        <p:txBody>
          <a:bodyPr>
            <a:spAutoFit/>
          </a:bodyPr>
          <a:lstStyle/>
          <a:p>
            <a:pPr marL="457200" indent="-457200">
              <a:spcBef>
                <a:spcPct val="50000"/>
              </a:spcBef>
              <a:buClr>
                <a:srgbClr val="FF0000"/>
              </a:buClr>
              <a:buSzPct val="110000"/>
              <a:buFont typeface="Wingdings" pitchFamily="2" charset="2"/>
              <a:buChar char="§"/>
              <a:defRPr/>
            </a:pPr>
            <a:r>
              <a:rPr lang="en-US" sz="4400" dirty="0">
                <a:effectLst>
                  <a:glow rad="101600">
                    <a:schemeClr val="bg1"/>
                  </a:glow>
                </a:effectLst>
                <a:latin typeface="Earth's Mightiest" pitchFamily="2" charset="0"/>
              </a:rPr>
              <a:t>Give freedom to the slave.</a:t>
            </a:r>
            <a:br>
              <a:rPr lang="en-US" sz="4400" dirty="0">
                <a:effectLst>
                  <a:glow rad="101600">
                    <a:schemeClr val="bg1"/>
                  </a:glow>
                </a:effectLst>
                <a:latin typeface="Earth's Mightiest" pitchFamily="2" charset="0"/>
              </a:rPr>
            </a:br>
            <a:endParaRPr lang="en-US" sz="1200" dirty="0" smtClean="0">
              <a:effectLst>
                <a:glow rad="101600">
                  <a:schemeClr val="bg1"/>
                </a:glow>
              </a:effectLst>
              <a:latin typeface="Earth's Mightiest" pitchFamily="2" charset="0"/>
            </a:endParaRPr>
          </a:p>
          <a:p>
            <a:pPr marL="457200" indent="-457200">
              <a:spcBef>
                <a:spcPct val="50000"/>
              </a:spcBef>
              <a:buClr>
                <a:srgbClr val="FF0000"/>
              </a:buClr>
              <a:buSzPct val="110000"/>
              <a:buFont typeface="Wingdings" pitchFamily="2" charset="2"/>
              <a:buChar char="§"/>
              <a:defRPr/>
            </a:pPr>
            <a:r>
              <a:rPr lang="en-US" sz="4000" dirty="0" smtClean="0">
                <a:effectLst>
                  <a:glow rad="101600">
                    <a:schemeClr val="bg1"/>
                  </a:glow>
                </a:effectLst>
                <a:latin typeface="Earth's Mightiest" pitchFamily="2" charset="0"/>
              </a:rPr>
              <a:t>Give well-being to the poor and the miserable.</a:t>
            </a:r>
            <a:br>
              <a:rPr lang="en-US" sz="4000" dirty="0" smtClean="0">
                <a:effectLst>
                  <a:glow rad="101600">
                    <a:schemeClr val="bg1"/>
                  </a:glow>
                </a:effectLst>
                <a:latin typeface="Earth's Mightiest" pitchFamily="2" charset="0"/>
              </a:rPr>
            </a:br>
            <a:endParaRPr lang="en-US" sz="1100" dirty="0" smtClean="0">
              <a:effectLst>
                <a:glow rad="101600">
                  <a:schemeClr val="bg1"/>
                </a:glow>
              </a:effectLst>
              <a:latin typeface="Earth's Mightiest" pitchFamily="2" charset="0"/>
            </a:endParaRPr>
          </a:p>
          <a:p>
            <a:pPr marL="457200" indent="-457200">
              <a:spcBef>
                <a:spcPct val="50000"/>
              </a:spcBef>
              <a:buClr>
                <a:srgbClr val="FF0000"/>
              </a:buClr>
              <a:buSzPct val="110000"/>
              <a:buFont typeface="Wingdings" pitchFamily="2" charset="2"/>
              <a:buChar char="§"/>
              <a:defRPr/>
            </a:pPr>
            <a:r>
              <a:rPr lang="en-US" sz="4000" dirty="0" smtClean="0">
                <a:effectLst>
                  <a:glow rad="101600">
                    <a:schemeClr val="bg1"/>
                  </a:glow>
                </a:effectLst>
                <a:latin typeface="Earth's Mightiest" pitchFamily="2" charset="0"/>
              </a:rPr>
              <a:t>Give learning </a:t>
            </a:r>
            <a:r>
              <a:rPr lang="en-US" sz="4000" dirty="0">
                <a:effectLst>
                  <a:glow rad="101600">
                    <a:schemeClr val="bg1"/>
                  </a:glow>
                </a:effectLst>
                <a:latin typeface="Earth's Mightiest" pitchFamily="2" charset="0"/>
              </a:rPr>
              <a:t>to the ignorant.</a:t>
            </a:r>
            <a:br>
              <a:rPr lang="en-US" sz="4000" dirty="0">
                <a:effectLst>
                  <a:glow rad="101600">
                    <a:schemeClr val="bg1"/>
                  </a:glow>
                </a:effectLst>
                <a:latin typeface="Earth's Mightiest" pitchFamily="2" charset="0"/>
              </a:rPr>
            </a:br>
            <a:endParaRPr lang="en-US" sz="1100" dirty="0">
              <a:effectLst>
                <a:glow rad="101600">
                  <a:schemeClr val="bg1"/>
                </a:glow>
              </a:effectLst>
              <a:latin typeface="Earth's Mightiest" pitchFamily="2" charset="0"/>
            </a:endParaRPr>
          </a:p>
          <a:p>
            <a:pPr marL="457200" indent="-457200">
              <a:spcBef>
                <a:spcPct val="50000"/>
              </a:spcBef>
              <a:buClr>
                <a:srgbClr val="FF0000"/>
              </a:buClr>
              <a:buSzPct val="110000"/>
              <a:buFont typeface="Wingdings" pitchFamily="2" charset="2"/>
              <a:buChar char="§"/>
              <a:defRPr/>
            </a:pPr>
            <a:r>
              <a:rPr lang="en-US" sz="4000" dirty="0">
                <a:effectLst>
                  <a:glow rad="101600">
                    <a:schemeClr val="bg1"/>
                  </a:glow>
                </a:effectLst>
                <a:latin typeface="Earth's Mightiest" pitchFamily="2" charset="0"/>
              </a:rPr>
              <a:t>Give health to the sick.</a:t>
            </a:r>
            <a:br>
              <a:rPr lang="en-US" sz="4000" dirty="0">
                <a:effectLst>
                  <a:glow rad="101600">
                    <a:schemeClr val="bg1"/>
                  </a:glow>
                </a:effectLst>
                <a:latin typeface="Earth's Mightiest" pitchFamily="2" charset="0"/>
              </a:rPr>
            </a:br>
            <a:endParaRPr lang="en-US" sz="1000" dirty="0">
              <a:effectLst>
                <a:glow rad="101600">
                  <a:schemeClr val="bg1"/>
                </a:glow>
              </a:effectLst>
              <a:latin typeface="Earth's Mightiest" pitchFamily="2" charset="0"/>
            </a:endParaRPr>
          </a:p>
          <a:p>
            <a:pPr marL="457200" indent="-457200">
              <a:spcBef>
                <a:spcPct val="50000"/>
              </a:spcBef>
              <a:buClr>
                <a:srgbClr val="FF0000"/>
              </a:buClr>
              <a:buSzPct val="110000"/>
              <a:buFont typeface="Wingdings" pitchFamily="2" charset="2"/>
              <a:buChar char="§"/>
              <a:defRPr/>
            </a:pPr>
            <a:r>
              <a:rPr lang="en-US" sz="4000" dirty="0">
                <a:effectLst>
                  <a:glow rad="101600">
                    <a:schemeClr val="bg1"/>
                  </a:glow>
                </a:effectLst>
                <a:latin typeface="Earth's Mightiest" pitchFamily="2" charset="0"/>
              </a:rPr>
              <a:t>Give peace and justice to society.</a:t>
            </a:r>
          </a:p>
        </p:txBody>
      </p:sp>
    </p:spTree>
    <p:extLst>
      <p:ext uri="{BB962C8B-B14F-4D97-AF65-F5344CB8AC3E}">
        <p14:creationId xmlns:p14="http://schemas.microsoft.com/office/powerpoint/2010/main" val="3307563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500"/>
                                        <p:tgtEl>
                                          <p:spTgt spid="3">
                                            <p:txEl>
                                              <p:pRg st="3" end="3"/>
                                            </p:tx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www.pragmatism.org/american/second_awakening.jpg"/>
          <p:cNvPicPr>
            <a:picLocks noChangeAspect="1" noChangeArrowheads="1"/>
          </p:cNvPicPr>
          <p:nvPr/>
        </p:nvPicPr>
        <p:blipFill>
          <a:blip r:embed="rId2">
            <a:extLst>
              <a:ext uri="{28A0092B-C50C-407E-A947-70E740481C1C}">
                <a14:useLocalDpi xmlns:a14="http://schemas.microsoft.com/office/drawing/2010/main" val="0"/>
              </a:ext>
            </a:extLst>
          </a:blip>
          <a:srcRect l="5013" t="3488" r="6995" b="4651"/>
          <a:stretch>
            <a:fillRect/>
          </a:stretch>
        </p:blipFill>
        <p:spPr bwMode="auto">
          <a:xfrm>
            <a:off x="0" y="0"/>
            <a:ext cx="9144000" cy="685800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2"/>
          <p:cNvSpPr txBox="1">
            <a:spLocks noChangeArrowheads="1"/>
          </p:cNvSpPr>
          <p:nvPr/>
        </p:nvSpPr>
        <p:spPr bwMode="auto">
          <a:xfrm>
            <a:off x="381000" y="4907340"/>
            <a:ext cx="8382000" cy="1569660"/>
          </a:xfrm>
          <a:prstGeom prst="rect">
            <a:avLst/>
          </a:prstGeom>
          <a:solidFill>
            <a:schemeClr val="tx1"/>
          </a:solidFill>
          <a:ln w="76200">
            <a:solidFill>
              <a:srgbClr val="003300"/>
            </a:solidFill>
            <a:miter lim="800000"/>
            <a:headEnd/>
            <a:tailEnd/>
          </a:ln>
          <a:effectLst>
            <a:glow rad="1016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2</a:t>
            </a:r>
            <a:r>
              <a:rPr lang="en-US" sz="3200" b="1" baseline="30000" dirty="0" smtClean="0">
                <a:solidFill>
                  <a:schemeClr val="bg1"/>
                </a:solidFill>
                <a:latin typeface="Times New Roman" pitchFamily="18" charset="0"/>
              </a:rPr>
              <a:t>nd</a:t>
            </a:r>
            <a:r>
              <a:rPr lang="en-US" sz="3200" b="1" dirty="0" smtClean="0">
                <a:solidFill>
                  <a:schemeClr val="bg1"/>
                </a:solidFill>
                <a:latin typeface="Times New Roman" pitchFamily="18" charset="0"/>
              </a:rPr>
              <a:t> Great Awakening encouraged Christians to improve the world (this conservative social reform called the “Benevolent Empire”)</a:t>
            </a:r>
            <a:endParaRPr lang="en-US" sz="3200" b="1" dirty="0">
              <a:solidFill>
                <a:schemeClr val="bg1"/>
              </a:solidFill>
              <a:latin typeface="Times New Roman" pitchFamily="18" charset="0"/>
            </a:endParaRPr>
          </a:p>
        </p:txBody>
      </p:sp>
      <p:sp>
        <p:nvSpPr>
          <p:cNvPr id="3" name="TextBox 2"/>
          <p:cNvSpPr txBox="1"/>
          <p:nvPr/>
        </p:nvSpPr>
        <p:spPr>
          <a:xfrm>
            <a:off x="370609" y="304800"/>
            <a:ext cx="4152900" cy="2862322"/>
          </a:xfrm>
          <a:prstGeom prst="rect">
            <a:avLst/>
          </a:prstGeom>
          <a:solidFill>
            <a:schemeClr val="tx1"/>
          </a:solidFill>
          <a:effectLst>
            <a:glow rad="88900">
              <a:schemeClr val="bg1"/>
            </a:glow>
          </a:effectLst>
          <a:scene3d>
            <a:camera prst="orthographicFront"/>
            <a:lightRig rig="threePt" dir="t"/>
          </a:scene3d>
          <a:sp3d>
            <a:bevelT/>
          </a:sp3d>
        </p:spPr>
        <p:txBody>
          <a:bodyPr wrap="square" rtlCol="0">
            <a:spAutoFit/>
          </a:bodyPr>
          <a:lstStyle/>
          <a:p>
            <a:pPr algn="ctr"/>
            <a:r>
              <a:rPr lang="en-US" sz="3600" dirty="0" smtClean="0">
                <a:solidFill>
                  <a:schemeClr val="bg1"/>
                </a:solidFill>
                <a:latin typeface="Earth's Mightiest"/>
              </a:rPr>
              <a:t>“The only true church organization is when heads and hearts unite in working for the welfare of the human-race.”</a:t>
            </a:r>
          </a:p>
          <a:p>
            <a:pPr algn="r"/>
            <a:r>
              <a:rPr lang="en-US" sz="3600" dirty="0" smtClean="0">
                <a:solidFill>
                  <a:schemeClr val="bg1"/>
                </a:solidFill>
                <a:latin typeface="Agency FB" pitchFamily="34" charset="0"/>
              </a:rPr>
              <a:t>-</a:t>
            </a:r>
            <a:r>
              <a:rPr lang="en-US" sz="2000" dirty="0" smtClean="0">
                <a:solidFill>
                  <a:schemeClr val="bg1"/>
                </a:solidFill>
                <a:latin typeface="Agency FB" pitchFamily="34" charset="0"/>
              </a:rPr>
              <a:t>Lydia Maria Child</a:t>
            </a:r>
            <a:endParaRPr lang="en-US" dirty="0">
              <a:solidFill>
                <a:schemeClr val="bg1"/>
              </a:solidFill>
              <a:latin typeface="Agency FB" pitchFamily="34" charset="0"/>
            </a:endParaRPr>
          </a:p>
        </p:txBody>
      </p:sp>
    </p:spTree>
    <p:extLst>
      <p:ext uri="{BB962C8B-B14F-4D97-AF65-F5344CB8AC3E}">
        <p14:creationId xmlns:p14="http://schemas.microsoft.com/office/powerpoint/2010/main" val="7469666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2"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Scale>
                                      <p:cBhvr>
                                        <p:cTn id="12"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
                                        </p:tgtEl>
                                        <p:attrNameLst>
                                          <p:attrName>ppt_x</p:attrName>
                                          <p:attrName>ppt_y</p:attrName>
                                        </p:attrNameLst>
                                      </p:cBhvr>
                                    </p:animMotion>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coursesite.cl.uh.edu/hsh/whitec/litr/4232/images/thoreau1.bmp"/>
          <p:cNvPicPr>
            <a:picLocks noChangeAspect="1" noChangeArrowheads="1"/>
          </p:cNvPicPr>
          <p:nvPr/>
        </p:nvPicPr>
        <p:blipFill>
          <a:blip r:embed="rId2" cstate="print"/>
          <a:srcRect/>
          <a:stretch>
            <a:fillRect/>
          </a:stretch>
        </p:blipFill>
        <p:spPr bwMode="auto">
          <a:xfrm>
            <a:off x="1981200" y="0"/>
            <a:ext cx="5105400" cy="6759036"/>
          </a:xfrm>
          <a:prstGeom prst="roundRect">
            <a:avLst/>
          </a:prstGeom>
          <a:noFill/>
          <a:effectLst>
            <a:softEdge rad="127000"/>
          </a:effectLst>
        </p:spPr>
      </p:pic>
      <p:sp>
        <p:nvSpPr>
          <p:cNvPr id="137218" name="Text Box 2"/>
          <p:cNvSpPr txBox="1">
            <a:spLocks noChangeArrowheads="1"/>
          </p:cNvSpPr>
          <p:nvPr/>
        </p:nvSpPr>
        <p:spPr bwMode="auto">
          <a:xfrm>
            <a:off x="609600" y="5399782"/>
            <a:ext cx="7924800" cy="1077218"/>
          </a:xfrm>
          <a:prstGeom prst="rect">
            <a:avLst/>
          </a:prstGeom>
          <a:solidFill>
            <a:schemeClr val="tx1"/>
          </a:solidFill>
          <a:ln w="76200">
            <a:solidFill>
              <a:srgbClr val="003300"/>
            </a:solidFill>
            <a:miter lim="800000"/>
            <a:headEnd/>
            <a:tailEnd/>
          </a:ln>
          <a:effectLst>
            <a:glow rad="1016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Transcendentalists stressed individualism, search for inner truth (non-conformity)</a:t>
            </a:r>
            <a:endParaRPr lang="en-US" sz="3200" b="1" dirty="0">
              <a:solidFill>
                <a:schemeClr val="bg1"/>
              </a:solidFill>
              <a:latin typeface="Times New Roman" pitchFamily="18" charset="0"/>
            </a:endParaRPr>
          </a:p>
        </p:txBody>
      </p:sp>
    </p:spTree>
    <p:extLst>
      <p:ext uri="{BB962C8B-B14F-4D97-AF65-F5344CB8AC3E}">
        <p14:creationId xmlns:p14="http://schemas.microsoft.com/office/powerpoint/2010/main" val="996310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37218"/>
                                        </p:tgtEl>
                                        <p:attrNameLst>
                                          <p:attrName>style.visibility</p:attrName>
                                        </p:attrNameLst>
                                      </p:cBhvr>
                                      <p:to>
                                        <p:strVal val="visible"/>
                                      </p:to>
                                    </p:set>
                                    <p:anim calcmode="lin" valueType="num">
                                      <p:cBhvr additive="base">
                                        <p:cTn id="7" dur="500" fill="hold"/>
                                        <p:tgtEl>
                                          <p:spTgt spid="137218"/>
                                        </p:tgtEl>
                                        <p:attrNameLst>
                                          <p:attrName>ppt_x</p:attrName>
                                        </p:attrNameLst>
                                      </p:cBhvr>
                                      <p:tavLst>
                                        <p:tav tm="0">
                                          <p:val>
                                            <p:strVal val="#ppt_x"/>
                                          </p:val>
                                        </p:tav>
                                        <p:tav tm="100000">
                                          <p:val>
                                            <p:strVal val="#ppt_x"/>
                                          </p:val>
                                        </p:tav>
                                      </p:tavLst>
                                    </p:anim>
                                    <p:anim calcmode="lin" valueType="num">
                                      <p:cBhvr additive="base">
                                        <p:cTn id="8" dur="500" fill="hold"/>
                                        <p:tgtEl>
                                          <p:spTgt spid="1372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File:Ralph Waldo Emerson ca1857 retouch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0" y="0"/>
            <a:ext cx="4286250"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37218" name="Text Box 2"/>
          <p:cNvSpPr txBox="1">
            <a:spLocks noChangeArrowheads="1"/>
          </p:cNvSpPr>
          <p:nvPr/>
        </p:nvSpPr>
        <p:spPr bwMode="auto">
          <a:xfrm>
            <a:off x="1066800" y="5105400"/>
            <a:ext cx="7010400" cy="1569660"/>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Ralph </a:t>
            </a:r>
            <a:r>
              <a:rPr lang="en-US" sz="3200" b="1" dirty="0">
                <a:solidFill>
                  <a:schemeClr val="bg1"/>
                </a:solidFill>
                <a:latin typeface="Times New Roman" pitchFamily="18" charset="0"/>
              </a:rPr>
              <a:t>Waldo Emerson </a:t>
            </a:r>
            <a:r>
              <a:rPr lang="en-US" sz="3200" b="1" dirty="0" smtClean="0">
                <a:solidFill>
                  <a:schemeClr val="bg1"/>
                </a:solidFill>
                <a:latin typeface="Times New Roman" pitchFamily="18" charset="0"/>
              </a:rPr>
              <a:t>very </a:t>
            </a:r>
            <a:r>
              <a:rPr lang="en-US" sz="3200" b="1" dirty="0">
                <a:solidFill>
                  <a:schemeClr val="bg1"/>
                </a:solidFill>
                <a:latin typeface="Times New Roman" pitchFamily="18" charset="0"/>
              </a:rPr>
              <a:t>popular because his </a:t>
            </a:r>
            <a:r>
              <a:rPr lang="en-US" sz="3200" b="1" dirty="0" smtClean="0">
                <a:solidFill>
                  <a:schemeClr val="bg1"/>
                </a:solidFill>
                <a:latin typeface="Times New Roman" pitchFamily="18" charset="0"/>
              </a:rPr>
              <a:t>ideals paralleled American ideals (self-reliance, self-government)</a:t>
            </a:r>
            <a:endParaRPr lang="en-US" sz="3200" b="1" dirty="0">
              <a:solidFill>
                <a:schemeClr val="bg1"/>
              </a:solidFill>
              <a:latin typeface="Times New Roman" pitchFamily="18" charset="0"/>
            </a:endParaRPr>
          </a:p>
        </p:txBody>
      </p:sp>
      <p:sp>
        <p:nvSpPr>
          <p:cNvPr id="4" name="TextBox 3"/>
          <p:cNvSpPr txBox="1">
            <a:spLocks noChangeArrowheads="1"/>
          </p:cNvSpPr>
          <p:nvPr/>
        </p:nvSpPr>
        <p:spPr bwMode="auto">
          <a:xfrm>
            <a:off x="0" y="0"/>
            <a:ext cx="5334000" cy="5078313"/>
          </a:xfrm>
          <a:prstGeom prst="rect">
            <a:avLst/>
          </a:prstGeom>
          <a:noFill/>
          <a:ln>
            <a:noFill/>
          </a:ln>
          <a:effectLst>
            <a:glow rad="127000">
              <a:schemeClr val="tx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3600" dirty="0">
                <a:solidFill>
                  <a:schemeClr val="bg1"/>
                </a:solidFill>
                <a:effectLst>
                  <a:glow rad="127000">
                    <a:schemeClr val="tx1"/>
                  </a:glow>
                </a:effectLst>
                <a:latin typeface="Earth's Mightiest" pitchFamily="2" charset="0"/>
              </a:rPr>
              <a:t>“We live </a:t>
            </a:r>
            <a:r>
              <a:rPr lang="en-US" sz="3600" dirty="0" smtClean="0">
                <a:solidFill>
                  <a:schemeClr val="bg1"/>
                </a:solidFill>
                <a:effectLst>
                  <a:glow rad="127000">
                    <a:schemeClr val="tx1"/>
                  </a:glow>
                </a:effectLst>
                <a:latin typeface="Earth's Mightiest" pitchFamily="2" charset="0"/>
              </a:rPr>
              <a:t>in…division</a:t>
            </a:r>
            <a:r>
              <a:rPr lang="en-US" sz="3600" dirty="0">
                <a:solidFill>
                  <a:schemeClr val="bg1"/>
                </a:solidFill>
                <a:effectLst>
                  <a:glow rad="127000">
                    <a:schemeClr val="tx1"/>
                  </a:glow>
                </a:effectLst>
                <a:latin typeface="Earth's Mightiest" pitchFamily="2" charset="0"/>
              </a:rPr>
              <a:t>, in parts, in particles. Meantime within man is the soul of the whole; the wise silence; the universal beauty, to which every part and particle is equally related, the eternal ONE. </a:t>
            </a:r>
            <a:r>
              <a:rPr lang="en-US" sz="3600" dirty="0" smtClean="0">
                <a:solidFill>
                  <a:schemeClr val="bg1"/>
                </a:solidFill>
                <a:effectLst>
                  <a:glow rad="127000">
                    <a:schemeClr val="tx1"/>
                  </a:glow>
                </a:effectLst>
                <a:latin typeface="Earth's Mightiest" pitchFamily="2" charset="0"/>
              </a:rPr>
              <a:t>We </a:t>
            </a:r>
            <a:r>
              <a:rPr lang="en-US" sz="3600" dirty="0">
                <a:solidFill>
                  <a:schemeClr val="bg1"/>
                </a:solidFill>
                <a:effectLst>
                  <a:glow rad="127000">
                    <a:schemeClr val="tx1"/>
                  </a:glow>
                </a:effectLst>
                <a:latin typeface="Earth's Mightiest" pitchFamily="2" charset="0"/>
              </a:rPr>
              <a:t>see the world piece by piece, as the sun, the moon, the animal, the tree; but the whole, of which these are shining parts, is the soul.”</a:t>
            </a:r>
            <a:endParaRPr lang="en-US" sz="3600" b="1" dirty="0">
              <a:solidFill>
                <a:schemeClr val="bg1"/>
              </a:solidFill>
              <a:effectLst>
                <a:glow rad="127000">
                  <a:schemeClr val="tx1"/>
                </a:glow>
              </a:effectLst>
              <a:latin typeface="Earth's Mightiest" pitchFamily="2" charset="0"/>
            </a:endParaRPr>
          </a:p>
        </p:txBody>
      </p:sp>
    </p:spTree>
    <p:extLst>
      <p:ext uri="{BB962C8B-B14F-4D97-AF65-F5344CB8AC3E}">
        <p14:creationId xmlns:p14="http://schemas.microsoft.com/office/powerpoint/2010/main" val="2839789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37218"/>
                                        </p:tgtEl>
                                        <p:attrNameLst>
                                          <p:attrName>style.visibility</p:attrName>
                                        </p:attrNameLst>
                                      </p:cBhvr>
                                      <p:to>
                                        <p:strVal val="visible"/>
                                      </p:to>
                                    </p:set>
                                    <p:anim calcmode="lin" valueType="num">
                                      <p:cBhvr additive="base">
                                        <p:cTn id="7" dur="500" fill="hold"/>
                                        <p:tgtEl>
                                          <p:spTgt spid="137218"/>
                                        </p:tgtEl>
                                        <p:attrNameLst>
                                          <p:attrName>ppt_x</p:attrName>
                                        </p:attrNameLst>
                                      </p:cBhvr>
                                      <p:tavLst>
                                        <p:tav tm="0">
                                          <p:val>
                                            <p:strVal val="#ppt_x"/>
                                          </p:val>
                                        </p:tav>
                                        <p:tav tm="100000">
                                          <p:val>
                                            <p:strVal val="#ppt_x"/>
                                          </p:val>
                                        </p:tav>
                                      </p:tavLst>
                                    </p:anim>
                                    <p:anim calcmode="lin" valueType="num">
                                      <p:cBhvr additive="base">
                                        <p:cTn id="8" dur="500" fill="hold"/>
                                        <p:tgtEl>
                                          <p:spTgt spid="137218"/>
                                        </p:tgtEl>
                                        <p:attrNameLst>
                                          <p:attrName>ppt_y</p:attrName>
                                        </p:attrNameLst>
                                      </p:cBhvr>
                                      <p:tavLst>
                                        <p:tav tm="0">
                                          <p:val>
                                            <p:strVal val="1+#ppt_h/2"/>
                                          </p:val>
                                        </p:tav>
                                        <p:tav tm="100000">
                                          <p:val>
                                            <p:strVal val="#ppt_y"/>
                                          </p:val>
                                        </p:tav>
                                      </p:tavLst>
                                    </p:anim>
                                  </p:childTnLst>
                                </p:cTn>
                              </p:par>
                            </p:childTnLst>
                          </p:cTn>
                        </p:par>
                        <p:par>
                          <p:cTn id="9" fill="hold" nodeType="withGroup">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lide(fromLeft)">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5142" name="Picture 6" descr="http://www.thoreau.de/thoreau/bilder/th-jung.jpg"/>
          <p:cNvPicPr>
            <a:picLocks noChangeAspect="1" noChangeArrowheads="1"/>
          </p:cNvPicPr>
          <p:nvPr/>
        </p:nvPicPr>
        <p:blipFill>
          <a:blip r:embed="rId2" cstate="print"/>
          <a:srcRect/>
          <a:stretch>
            <a:fillRect/>
          </a:stretch>
        </p:blipFill>
        <p:spPr bwMode="auto">
          <a:xfrm>
            <a:off x="0" y="0"/>
            <a:ext cx="5565576" cy="6858000"/>
          </a:xfrm>
          <a:prstGeom prst="rect">
            <a:avLst/>
          </a:prstGeom>
          <a:noFill/>
          <a:effectLst>
            <a:softEdge rad="63500"/>
          </a:effectLst>
        </p:spPr>
      </p:pic>
      <p:sp>
        <p:nvSpPr>
          <p:cNvPr id="137218" name="Text Box 2"/>
          <p:cNvSpPr txBox="1">
            <a:spLocks noChangeArrowheads="1"/>
          </p:cNvSpPr>
          <p:nvPr/>
        </p:nvSpPr>
        <p:spPr bwMode="auto">
          <a:xfrm>
            <a:off x="304800" y="5323582"/>
            <a:ext cx="8534400" cy="1077218"/>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Henry </a:t>
            </a:r>
            <a:r>
              <a:rPr lang="en-US" sz="3200" b="1" dirty="0">
                <a:solidFill>
                  <a:schemeClr val="bg1"/>
                </a:solidFill>
                <a:latin typeface="Times New Roman" pitchFamily="18" charset="0"/>
              </a:rPr>
              <a:t>David Thoreau </a:t>
            </a:r>
            <a:r>
              <a:rPr lang="en-US" sz="3200" b="1" dirty="0" smtClean="0">
                <a:solidFill>
                  <a:schemeClr val="bg1"/>
                </a:solidFill>
                <a:latin typeface="Times New Roman" pitchFamily="18" charset="0"/>
              </a:rPr>
              <a:t>opposed slavery, promoted civil disobedience against unjust laws</a:t>
            </a:r>
            <a:endParaRPr lang="en-US" sz="3200" b="1" dirty="0">
              <a:solidFill>
                <a:schemeClr val="bg1"/>
              </a:solidFill>
              <a:latin typeface="Times New Roman" pitchFamily="18" charset="0"/>
            </a:endParaRPr>
          </a:p>
        </p:txBody>
      </p:sp>
      <p:pic>
        <p:nvPicPr>
          <p:cNvPr id="122886" name="Picture 4" descr="http://imagecache2.allposters.com/images/pic/QUOMAG/M113~Happiness-Henry-David-Thoreau-Post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717550"/>
            <a:ext cx="3581400"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45416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37218"/>
                                        </p:tgtEl>
                                        <p:attrNameLst>
                                          <p:attrName>style.visibility</p:attrName>
                                        </p:attrNameLst>
                                      </p:cBhvr>
                                      <p:to>
                                        <p:strVal val="visible"/>
                                      </p:to>
                                    </p:set>
                                    <p:anim calcmode="lin" valueType="num">
                                      <p:cBhvr additive="base">
                                        <p:cTn id="7" dur="500" fill="hold"/>
                                        <p:tgtEl>
                                          <p:spTgt spid="137218"/>
                                        </p:tgtEl>
                                        <p:attrNameLst>
                                          <p:attrName>ppt_x</p:attrName>
                                        </p:attrNameLst>
                                      </p:cBhvr>
                                      <p:tavLst>
                                        <p:tav tm="0">
                                          <p:val>
                                            <p:strVal val="#ppt_x"/>
                                          </p:val>
                                        </p:tav>
                                        <p:tav tm="100000">
                                          <p:val>
                                            <p:strVal val="#ppt_x"/>
                                          </p:val>
                                        </p:tav>
                                      </p:tavLst>
                                    </p:anim>
                                    <p:anim calcmode="lin" valueType="num">
                                      <p:cBhvr additive="base">
                                        <p:cTn id="8" dur="500" fill="hold"/>
                                        <p:tgtEl>
                                          <p:spTgt spid="1372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8210" name="Picture 4" descr="http://www.americanswhotellthetruth.org/images/portraits/henry_david_thoreau.jpg"/>
          <p:cNvPicPr>
            <a:picLocks noChangeAspect="1" noChangeArrowheads="1"/>
          </p:cNvPicPr>
          <p:nvPr/>
        </p:nvPicPr>
        <p:blipFill rotWithShape="1">
          <a:blip r:embed="rId2" cstate="print"/>
          <a:srcRect l="6453" t="5542" r="5263" b="4666"/>
          <a:stretch/>
        </p:blipFill>
        <p:spPr bwMode="auto">
          <a:xfrm>
            <a:off x="0" y="1"/>
            <a:ext cx="5651379" cy="6822558"/>
          </a:xfrm>
          <a:prstGeom prst="rect">
            <a:avLst/>
          </a:prstGeom>
          <a:noFill/>
          <a:ln w="9525">
            <a:noFill/>
            <a:miter lim="800000"/>
            <a:headEnd/>
            <a:tailEnd/>
          </a:ln>
          <a:effectLst>
            <a:softEdge rad="317500"/>
          </a:effectLst>
        </p:spPr>
      </p:pic>
      <p:sp>
        <p:nvSpPr>
          <p:cNvPr id="137218" name="Text Box 2"/>
          <p:cNvSpPr txBox="1">
            <a:spLocks noChangeArrowheads="1"/>
          </p:cNvSpPr>
          <p:nvPr/>
        </p:nvSpPr>
        <p:spPr bwMode="auto">
          <a:xfrm>
            <a:off x="-5751" y="-1618"/>
            <a:ext cx="9144000" cy="1200329"/>
          </a:xfrm>
          <a:prstGeom prst="rect">
            <a:avLst/>
          </a:prstGeom>
          <a:noFill/>
          <a:ln w="76200">
            <a:noFill/>
            <a:miter lim="800000"/>
            <a:headEnd/>
            <a:tailEnd/>
          </a:ln>
          <a:scene3d>
            <a:camera prst="orthographicFront"/>
            <a:lightRig rig="threePt" dir="t"/>
          </a:scene3d>
          <a:sp3d>
            <a:bevelT/>
          </a:sp3d>
        </p:spPr>
        <p:txBody>
          <a:bodyPr wrap="square">
            <a:spAutoFit/>
          </a:bodyPr>
          <a:lstStyle/>
          <a:p>
            <a:pPr algn="ctr">
              <a:spcBef>
                <a:spcPct val="50000"/>
              </a:spcBef>
              <a:defRPr/>
            </a:pPr>
            <a:r>
              <a:rPr lang="en-US" sz="7200" dirty="0" smtClean="0">
                <a:effectLst>
                  <a:glow rad="127000">
                    <a:schemeClr val="bg1"/>
                  </a:glow>
                </a:effectLst>
                <a:latin typeface="Earth's Mightiest" pitchFamily="2" charset="0"/>
              </a:rPr>
              <a:t>On </a:t>
            </a:r>
            <a:r>
              <a:rPr lang="en-US" sz="7200" dirty="0">
                <a:effectLst>
                  <a:glow rad="127000">
                    <a:schemeClr val="bg1"/>
                  </a:glow>
                </a:effectLst>
                <a:latin typeface="Earth's Mightiest" pitchFamily="2" charset="0"/>
              </a:rPr>
              <a:t>the Duty of Civil </a:t>
            </a:r>
            <a:r>
              <a:rPr lang="en-US" sz="7200" dirty="0" smtClean="0">
                <a:effectLst>
                  <a:glow rad="127000">
                    <a:schemeClr val="bg1"/>
                  </a:glow>
                </a:effectLst>
                <a:latin typeface="Earth's Mightiest" pitchFamily="2" charset="0"/>
              </a:rPr>
              <a:t>Disobedience</a:t>
            </a:r>
            <a:endParaRPr lang="en-US" sz="7200" dirty="0">
              <a:effectLst>
                <a:glow rad="127000">
                  <a:schemeClr val="bg1"/>
                </a:glow>
              </a:effectLst>
              <a:latin typeface="Earth's Mightiest" pitchFamily="2" charset="0"/>
            </a:endParaRPr>
          </a:p>
        </p:txBody>
      </p:sp>
      <p:sp>
        <p:nvSpPr>
          <p:cNvPr id="5" name="TextBox 4"/>
          <p:cNvSpPr txBox="1">
            <a:spLocks noChangeArrowheads="1"/>
          </p:cNvSpPr>
          <p:nvPr/>
        </p:nvSpPr>
        <p:spPr bwMode="auto">
          <a:xfrm>
            <a:off x="5458363" y="1847909"/>
            <a:ext cx="3679885" cy="1754326"/>
          </a:xfrm>
          <a:prstGeom prst="rect">
            <a:avLst/>
          </a:prstGeom>
          <a:no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3600" dirty="0">
                <a:solidFill>
                  <a:schemeClr val="bg1"/>
                </a:solidFill>
                <a:latin typeface="Earth's Mightiest" pitchFamily="2" charset="0"/>
              </a:rPr>
              <a:t>Disobedience is the true foundation of liberty. The obedient must be slaves. </a:t>
            </a:r>
          </a:p>
        </p:txBody>
      </p:sp>
      <p:sp>
        <p:nvSpPr>
          <p:cNvPr id="7" name="TextBox 6"/>
          <p:cNvSpPr txBox="1">
            <a:spLocks noChangeArrowheads="1"/>
          </p:cNvSpPr>
          <p:nvPr/>
        </p:nvSpPr>
        <p:spPr bwMode="auto">
          <a:xfrm>
            <a:off x="5458363" y="3886200"/>
            <a:ext cx="3667664" cy="2554545"/>
          </a:xfrm>
          <a:prstGeom prst="rect">
            <a:avLst/>
          </a:prstGeom>
          <a:no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3200" dirty="0">
                <a:solidFill>
                  <a:schemeClr val="bg1"/>
                </a:solidFill>
                <a:latin typeface="Earth's Mightiest" pitchFamily="2" charset="0"/>
              </a:rPr>
              <a:t>If the machine of government is of such a nature that it requires you to be the agent of injustice to another, then, I say, break the law. </a:t>
            </a:r>
          </a:p>
        </p:txBody>
      </p:sp>
    </p:spTree>
    <p:extLst>
      <p:ext uri="{BB962C8B-B14F-4D97-AF65-F5344CB8AC3E}">
        <p14:creationId xmlns:p14="http://schemas.microsoft.com/office/powerpoint/2010/main" val="1933666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37218"/>
                                        </p:tgtEl>
                                        <p:attrNameLst>
                                          <p:attrName>style.visibility</p:attrName>
                                        </p:attrNameLst>
                                      </p:cBhvr>
                                      <p:to>
                                        <p:strVal val="visible"/>
                                      </p:to>
                                    </p:set>
                                    <p:anim calcmode="lin" valueType="num">
                                      <p:cBhvr additive="base">
                                        <p:cTn id="7" dur="500" fill="hold"/>
                                        <p:tgtEl>
                                          <p:spTgt spid="137218"/>
                                        </p:tgtEl>
                                        <p:attrNameLst>
                                          <p:attrName>ppt_x</p:attrName>
                                        </p:attrNameLst>
                                      </p:cBhvr>
                                      <p:tavLst>
                                        <p:tav tm="0">
                                          <p:val>
                                            <p:strVal val="#ppt_x"/>
                                          </p:val>
                                        </p:tav>
                                        <p:tav tm="100000">
                                          <p:val>
                                            <p:strVal val="#ppt_x"/>
                                          </p:val>
                                        </p:tav>
                                      </p:tavLst>
                                    </p:anim>
                                    <p:anim calcmode="lin" valueType="num">
                                      <p:cBhvr additive="base">
                                        <p:cTn id="8" dur="500" fill="hold"/>
                                        <p:tgtEl>
                                          <p:spTgt spid="137218"/>
                                        </p:tgtEl>
                                        <p:attrNameLst>
                                          <p:attrName>ppt_y</p:attrName>
                                        </p:attrNameLst>
                                      </p:cBhvr>
                                      <p:tavLst>
                                        <p:tav tm="0">
                                          <p:val>
                                            <p:strVal val="1+#ppt_h/2"/>
                                          </p:val>
                                        </p:tav>
                                        <p:tav tm="100000">
                                          <p:val>
                                            <p:strVal val="#ppt_y"/>
                                          </p:val>
                                        </p:tav>
                                      </p:tavLst>
                                    </p:anim>
                                  </p:childTnLst>
                                </p:cTn>
                              </p:par>
                            </p:childTnLst>
                          </p:cTn>
                        </p:par>
                        <p:par>
                          <p:cTn id="9" fill="hold" nodeType="withGroup">
                            <p:stCondLst>
                              <p:cond delay="500"/>
                            </p:stCondLst>
                            <p:childTnLst>
                              <p:par>
                                <p:cTn id="10" presetID="53"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nodeType="withGroup">
                            <p:stCondLst>
                              <p:cond delay="1000"/>
                            </p:stCondLst>
                            <p:childTnLst>
                              <p:par>
                                <p:cTn id="16" presetID="53" presetClass="exit" presetSubtype="0" fill="hold" grpId="1" nodeType="afterEffect">
                                  <p:stCondLst>
                                    <p:cond delay="0"/>
                                  </p:stCondLst>
                                  <p:childTnLst>
                                    <p:anim calcmode="lin" valueType="num">
                                      <p:cBhvr>
                                        <p:cTn id="17" dur="500"/>
                                        <p:tgtEl>
                                          <p:spTgt spid="5"/>
                                        </p:tgtEl>
                                        <p:attrNameLst>
                                          <p:attrName>ppt_w</p:attrName>
                                        </p:attrNameLst>
                                      </p:cBhvr>
                                      <p:tavLst>
                                        <p:tav tm="0">
                                          <p:val>
                                            <p:strVal val="ppt_w"/>
                                          </p:val>
                                        </p:tav>
                                        <p:tav tm="100000">
                                          <p:val>
                                            <p:fltVal val="0"/>
                                          </p:val>
                                        </p:tav>
                                      </p:tavLst>
                                    </p:anim>
                                    <p:anim calcmode="lin" valueType="num">
                                      <p:cBhvr>
                                        <p:cTn id="18" dur="500"/>
                                        <p:tgtEl>
                                          <p:spTgt spid="5"/>
                                        </p:tgtEl>
                                        <p:attrNameLst>
                                          <p:attrName>ppt_h</p:attrName>
                                        </p:attrNameLst>
                                      </p:cBhvr>
                                      <p:tavLst>
                                        <p:tav tm="0">
                                          <p:val>
                                            <p:strVal val="ppt_h"/>
                                          </p:val>
                                        </p:tav>
                                        <p:tav tm="100000">
                                          <p:val>
                                            <p:fltVal val="0"/>
                                          </p:val>
                                        </p:tav>
                                      </p:tavLst>
                                    </p:anim>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par>
                          <p:cTn id="21" fill="hold" nodeType="withGroup">
                            <p:stCondLst>
                              <p:cond delay="1500"/>
                            </p:stCondLst>
                            <p:childTnLst>
                              <p:par>
                                <p:cTn id="22" presetID="53"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par>
                          <p:cTn id="27" fill="hold" nodeType="withGroup">
                            <p:stCondLst>
                              <p:cond delay="2000"/>
                            </p:stCondLst>
                            <p:childTnLst>
                              <p:par>
                                <p:cTn id="28" presetID="53" presetClass="exit" presetSubtype="0" fill="hold" grpId="1" nodeType="afterEffect">
                                  <p:stCondLst>
                                    <p:cond delay="0"/>
                                  </p:stCondLst>
                                  <p:childTnLst>
                                    <p:anim calcmode="lin" valueType="num">
                                      <p:cBhvr>
                                        <p:cTn id="29" dur="500"/>
                                        <p:tgtEl>
                                          <p:spTgt spid="7"/>
                                        </p:tgtEl>
                                        <p:attrNameLst>
                                          <p:attrName>ppt_w</p:attrName>
                                        </p:attrNameLst>
                                      </p:cBhvr>
                                      <p:tavLst>
                                        <p:tav tm="0">
                                          <p:val>
                                            <p:strVal val="ppt_w"/>
                                          </p:val>
                                        </p:tav>
                                        <p:tav tm="100000">
                                          <p:val>
                                            <p:fltVal val="0"/>
                                          </p:val>
                                        </p:tav>
                                      </p:tavLst>
                                    </p:anim>
                                    <p:anim calcmode="lin" valueType="num">
                                      <p:cBhvr>
                                        <p:cTn id="30" dur="500"/>
                                        <p:tgtEl>
                                          <p:spTgt spid="7"/>
                                        </p:tgtEl>
                                        <p:attrNameLst>
                                          <p:attrName>ppt_h</p:attrName>
                                        </p:attrNameLst>
                                      </p:cBhvr>
                                      <p:tavLst>
                                        <p:tav tm="0">
                                          <p:val>
                                            <p:strVal val="ppt_h"/>
                                          </p:val>
                                        </p:tav>
                                        <p:tav tm="100000">
                                          <p:val>
                                            <p:fltVal val="0"/>
                                          </p:val>
                                        </p:tav>
                                      </p:tavLst>
                                    </p:anim>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highered.mcgraw-hill.com/sites/dl/premium/0073385492/instructor/664083/bri85492_1209.jpg"/>
          <p:cNvPicPr>
            <a:picLocks noChangeAspect="1" noChangeArrowheads="1"/>
          </p:cNvPicPr>
          <p:nvPr/>
        </p:nvPicPr>
        <p:blipFill rotWithShape="1">
          <a:blip r:embed="rId2" cstate="print"/>
          <a:srcRect l="827" b="7304"/>
          <a:stretch/>
        </p:blipFill>
        <p:spPr bwMode="auto">
          <a:xfrm>
            <a:off x="0" y="-1"/>
            <a:ext cx="9144000" cy="6858001"/>
          </a:xfrm>
          <a:prstGeom prst="rect">
            <a:avLst/>
          </a:prstGeom>
          <a:noFill/>
          <a:effectLst>
            <a:softEdge rad="63500"/>
          </a:effectLst>
        </p:spPr>
      </p:pic>
      <p:sp>
        <p:nvSpPr>
          <p:cNvPr id="82946" name="Text Box 2"/>
          <p:cNvSpPr txBox="1">
            <a:spLocks noChangeArrowheads="1"/>
          </p:cNvSpPr>
          <p:nvPr/>
        </p:nvSpPr>
        <p:spPr bwMode="auto">
          <a:xfrm>
            <a:off x="533400" y="5181600"/>
            <a:ext cx="8077200" cy="1200329"/>
          </a:xfrm>
          <a:prstGeom prst="rect">
            <a:avLst/>
          </a:prstGeom>
          <a:solidFill>
            <a:srgbClr val="000000"/>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fontAlgn="base">
              <a:spcBef>
                <a:spcPct val="50000"/>
              </a:spcBef>
              <a:spcAft>
                <a:spcPct val="0"/>
              </a:spcAft>
              <a:defRPr/>
            </a:pPr>
            <a:r>
              <a:rPr lang="en-US" sz="7200" dirty="0" smtClean="0">
                <a:solidFill>
                  <a:srgbClr val="FFFFFF"/>
                </a:solidFill>
                <a:latin typeface="Earth's Mightiest"/>
              </a:rPr>
              <a:t>The </a:t>
            </a:r>
            <a:r>
              <a:rPr lang="en-US" sz="7200" dirty="0">
                <a:solidFill>
                  <a:srgbClr val="FFFFFF"/>
                </a:solidFill>
                <a:latin typeface="Earth's Mightiest"/>
              </a:rPr>
              <a:t>Abolitionist Movement</a:t>
            </a:r>
          </a:p>
        </p:txBody>
      </p:sp>
      <p:grpSp>
        <p:nvGrpSpPr>
          <p:cNvPr id="6" name="Group 5"/>
          <p:cNvGrpSpPr/>
          <p:nvPr/>
        </p:nvGrpSpPr>
        <p:grpSpPr>
          <a:xfrm>
            <a:off x="3276600" y="401471"/>
            <a:ext cx="6255404" cy="3326578"/>
            <a:chOff x="-228600" y="457200"/>
            <a:chExt cx="6255404" cy="3326578"/>
          </a:xfrm>
          <a:effectLst>
            <a:outerShdw blurRad="76200" dir="13500000" sy="23000" kx="1200000" algn="br" rotWithShape="0">
              <a:prstClr val="black">
                <a:alpha val="20000"/>
              </a:prstClr>
            </a:outerShdw>
          </a:effectLst>
        </p:grpSpPr>
        <p:grpSp>
          <p:nvGrpSpPr>
            <p:cNvPr id="7" name="Group 6"/>
            <p:cNvGrpSpPr/>
            <p:nvPr/>
          </p:nvGrpSpPr>
          <p:grpSpPr>
            <a:xfrm>
              <a:off x="-228600" y="457200"/>
              <a:ext cx="6255404" cy="3326578"/>
              <a:chOff x="2027985" y="567690"/>
              <a:chExt cx="6255404" cy="3326578"/>
            </a:xfrm>
          </p:grpSpPr>
          <p:grpSp>
            <p:nvGrpSpPr>
              <p:cNvPr id="9" name="Group 8"/>
              <p:cNvGrpSpPr/>
              <p:nvPr/>
            </p:nvGrpSpPr>
            <p:grpSpPr>
              <a:xfrm>
                <a:off x="2027985" y="567690"/>
                <a:ext cx="6255404" cy="3326578"/>
                <a:chOff x="2027984" y="567690"/>
                <a:chExt cx="7019197" cy="5483232"/>
              </a:xfrm>
            </p:grpSpPr>
            <p:sp>
              <p:nvSpPr>
                <p:cNvPr id="11" name="Freeform 10"/>
                <p:cNvSpPr/>
                <p:nvPr/>
              </p:nvSpPr>
              <p:spPr>
                <a:xfrm>
                  <a:off x="3291840" y="1097280"/>
                  <a:ext cx="4001845" cy="4109421"/>
                </a:xfrm>
                <a:custGeom>
                  <a:avLst/>
                  <a:gdLst>
                    <a:gd name="connsiteX0" fmla="*/ 215153 w 4001845"/>
                    <a:gd name="connsiteY0" fmla="*/ 742278 h 4109421"/>
                    <a:gd name="connsiteX1" fmla="*/ 161365 w 4001845"/>
                    <a:gd name="connsiteY1" fmla="*/ 806824 h 4109421"/>
                    <a:gd name="connsiteX2" fmla="*/ 150607 w 4001845"/>
                    <a:gd name="connsiteY2" fmla="*/ 839096 h 4109421"/>
                    <a:gd name="connsiteX3" fmla="*/ 96819 w 4001845"/>
                    <a:gd name="connsiteY3" fmla="*/ 957431 h 4109421"/>
                    <a:gd name="connsiteX4" fmla="*/ 53788 w 4001845"/>
                    <a:gd name="connsiteY4" fmla="*/ 1075765 h 4109421"/>
                    <a:gd name="connsiteX5" fmla="*/ 32273 w 4001845"/>
                    <a:gd name="connsiteY5" fmla="*/ 1172584 h 4109421"/>
                    <a:gd name="connsiteX6" fmla="*/ 0 w 4001845"/>
                    <a:gd name="connsiteY6" fmla="*/ 1258645 h 4109421"/>
                    <a:gd name="connsiteX7" fmla="*/ 10758 w 4001845"/>
                    <a:gd name="connsiteY7" fmla="*/ 2355925 h 4109421"/>
                    <a:gd name="connsiteX8" fmla="*/ 32273 w 4001845"/>
                    <a:gd name="connsiteY8" fmla="*/ 2388198 h 4109421"/>
                    <a:gd name="connsiteX9" fmla="*/ 43031 w 4001845"/>
                    <a:gd name="connsiteY9" fmla="*/ 2420471 h 4109421"/>
                    <a:gd name="connsiteX10" fmla="*/ 86061 w 4001845"/>
                    <a:gd name="connsiteY10" fmla="*/ 2506532 h 4109421"/>
                    <a:gd name="connsiteX11" fmla="*/ 118334 w 4001845"/>
                    <a:gd name="connsiteY11" fmla="*/ 2603351 h 4109421"/>
                    <a:gd name="connsiteX12" fmla="*/ 150607 w 4001845"/>
                    <a:gd name="connsiteY12" fmla="*/ 2700169 h 4109421"/>
                    <a:gd name="connsiteX13" fmla="*/ 182880 w 4001845"/>
                    <a:gd name="connsiteY13" fmla="*/ 2818504 h 4109421"/>
                    <a:gd name="connsiteX14" fmla="*/ 225911 w 4001845"/>
                    <a:gd name="connsiteY14" fmla="*/ 2872292 h 4109421"/>
                    <a:gd name="connsiteX15" fmla="*/ 236668 w 4001845"/>
                    <a:gd name="connsiteY15" fmla="*/ 2904565 h 4109421"/>
                    <a:gd name="connsiteX16" fmla="*/ 247426 w 4001845"/>
                    <a:gd name="connsiteY16" fmla="*/ 2947595 h 4109421"/>
                    <a:gd name="connsiteX17" fmla="*/ 268941 w 4001845"/>
                    <a:gd name="connsiteY17" fmla="*/ 2990626 h 4109421"/>
                    <a:gd name="connsiteX18" fmla="*/ 290456 w 4001845"/>
                    <a:gd name="connsiteY18" fmla="*/ 3087445 h 4109421"/>
                    <a:gd name="connsiteX19" fmla="*/ 301214 w 4001845"/>
                    <a:gd name="connsiteY19" fmla="*/ 3119718 h 4109421"/>
                    <a:gd name="connsiteX20" fmla="*/ 311972 w 4001845"/>
                    <a:gd name="connsiteY20" fmla="*/ 3173506 h 4109421"/>
                    <a:gd name="connsiteX21" fmla="*/ 322729 w 4001845"/>
                    <a:gd name="connsiteY21" fmla="*/ 3216536 h 4109421"/>
                    <a:gd name="connsiteX22" fmla="*/ 333487 w 4001845"/>
                    <a:gd name="connsiteY22" fmla="*/ 3334871 h 4109421"/>
                    <a:gd name="connsiteX23" fmla="*/ 355002 w 4001845"/>
                    <a:gd name="connsiteY23" fmla="*/ 3442447 h 4109421"/>
                    <a:gd name="connsiteX24" fmla="*/ 365760 w 4001845"/>
                    <a:gd name="connsiteY24" fmla="*/ 3646842 h 4109421"/>
                    <a:gd name="connsiteX25" fmla="*/ 376518 w 4001845"/>
                    <a:gd name="connsiteY25" fmla="*/ 3689873 h 4109421"/>
                    <a:gd name="connsiteX26" fmla="*/ 430306 w 4001845"/>
                    <a:gd name="connsiteY26" fmla="*/ 3786692 h 4109421"/>
                    <a:gd name="connsiteX27" fmla="*/ 505609 w 4001845"/>
                    <a:gd name="connsiteY27" fmla="*/ 3861995 h 4109421"/>
                    <a:gd name="connsiteX28" fmla="*/ 548640 w 4001845"/>
                    <a:gd name="connsiteY28" fmla="*/ 3872753 h 4109421"/>
                    <a:gd name="connsiteX29" fmla="*/ 591671 w 4001845"/>
                    <a:gd name="connsiteY29" fmla="*/ 3894268 h 4109421"/>
                    <a:gd name="connsiteX30" fmla="*/ 688489 w 4001845"/>
                    <a:gd name="connsiteY30" fmla="*/ 3905026 h 4109421"/>
                    <a:gd name="connsiteX31" fmla="*/ 753035 w 4001845"/>
                    <a:gd name="connsiteY31" fmla="*/ 3915784 h 4109421"/>
                    <a:gd name="connsiteX32" fmla="*/ 1635162 w 4001845"/>
                    <a:gd name="connsiteY32" fmla="*/ 3915784 h 4109421"/>
                    <a:gd name="connsiteX33" fmla="*/ 1742739 w 4001845"/>
                    <a:gd name="connsiteY33" fmla="*/ 3937299 h 4109421"/>
                    <a:gd name="connsiteX34" fmla="*/ 1861073 w 4001845"/>
                    <a:gd name="connsiteY34" fmla="*/ 3958814 h 4109421"/>
                    <a:gd name="connsiteX35" fmla="*/ 1914861 w 4001845"/>
                    <a:gd name="connsiteY35" fmla="*/ 3980329 h 4109421"/>
                    <a:gd name="connsiteX36" fmla="*/ 2097741 w 4001845"/>
                    <a:gd name="connsiteY36" fmla="*/ 4023360 h 4109421"/>
                    <a:gd name="connsiteX37" fmla="*/ 2388198 w 4001845"/>
                    <a:gd name="connsiteY37" fmla="*/ 4077148 h 4109421"/>
                    <a:gd name="connsiteX38" fmla="*/ 3108960 w 4001845"/>
                    <a:gd name="connsiteY38" fmla="*/ 4109421 h 4109421"/>
                    <a:gd name="connsiteX39" fmla="*/ 3593054 w 4001845"/>
                    <a:gd name="connsiteY39" fmla="*/ 4098664 h 4109421"/>
                    <a:gd name="connsiteX40" fmla="*/ 3700631 w 4001845"/>
                    <a:gd name="connsiteY40" fmla="*/ 4044875 h 4109421"/>
                    <a:gd name="connsiteX41" fmla="*/ 3775934 w 4001845"/>
                    <a:gd name="connsiteY41" fmla="*/ 3969572 h 4109421"/>
                    <a:gd name="connsiteX42" fmla="*/ 3797449 w 4001845"/>
                    <a:gd name="connsiteY42" fmla="*/ 3915784 h 4109421"/>
                    <a:gd name="connsiteX43" fmla="*/ 3840480 w 4001845"/>
                    <a:gd name="connsiteY43" fmla="*/ 3851238 h 4109421"/>
                    <a:gd name="connsiteX44" fmla="*/ 3851238 w 4001845"/>
                    <a:gd name="connsiteY44" fmla="*/ 3808207 h 4109421"/>
                    <a:gd name="connsiteX45" fmla="*/ 3872753 w 4001845"/>
                    <a:gd name="connsiteY45" fmla="*/ 3743661 h 4109421"/>
                    <a:gd name="connsiteX46" fmla="*/ 3883511 w 4001845"/>
                    <a:gd name="connsiteY46" fmla="*/ 3689873 h 4109421"/>
                    <a:gd name="connsiteX47" fmla="*/ 3926541 w 4001845"/>
                    <a:gd name="connsiteY47" fmla="*/ 3539266 h 4109421"/>
                    <a:gd name="connsiteX48" fmla="*/ 3948056 w 4001845"/>
                    <a:gd name="connsiteY48" fmla="*/ 3324113 h 4109421"/>
                    <a:gd name="connsiteX49" fmla="*/ 3969572 w 4001845"/>
                    <a:gd name="connsiteY49" fmla="*/ 3055172 h 4109421"/>
                    <a:gd name="connsiteX50" fmla="*/ 3980329 w 4001845"/>
                    <a:gd name="connsiteY50" fmla="*/ 2312894 h 4109421"/>
                    <a:gd name="connsiteX51" fmla="*/ 4001845 w 4001845"/>
                    <a:gd name="connsiteY51" fmla="*/ 462579 h 4109421"/>
                    <a:gd name="connsiteX52" fmla="*/ 3948056 w 4001845"/>
                    <a:gd name="connsiteY52" fmla="*/ 139849 h 4109421"/>
                    <a:gd name="connsiteX53" fmla="*/ 3937299 w 4001845"/>
                    <a:gd name="connsiteY53" fmla="*/ 107576 h 4109421"/>
                    <a:gd name="connsiteX54" fmla="*/ 3894268 w 4001845"/>
                    <a:gd name="connsiteY54" fmla="*/ 53788 h 4109421"/>
                    <a:gd name="connsiteX55" fmla="*/ 3775934 w 4001845"/>
                    <a:gd name="connsiteY55" fmla="*/ 21515 h 4109421"/>
                    <a:gd name="connsiteX56" fmla="*/ 3550024 w 4001845"/>
                    <a:gd name="connsiteY56" fmla="*/ 0 h 4109421"/>
                    <a:gd name="connsiteX57" fmla="*/ 3065929 w 4001845"/>
                    <a:gd name="connsiteY57" fmla="*/ 10758 h 4109421"/>
                    <a:gd name="connsiteX58" fmla="*/ 2872292 w 4001845"/>
                    <a:gd name="connsiteY58" fmla="*/ 32273 h 4109421"/>
                    <a:gd name="connsiteX59" fmla="*/ 2506532 w 4001845"/>
                    <a:gd name="connsiteY59" fmla="*/ 86061 h 4109421"/>
                    <a:gd name="connsiteX60" fmla="*/ 2355925 w 4001845"/>
                    <a:gd name="connsiteY60" fmla="*/ 107576 h 4109421"/>
                    <a:gd name="connsiteX61" fmla="*/ 2108499 w 4001845"/>
                    <a:gd name="connsiteY61" fmla="*/ 139849 h 4109421"/>
                    <a:gd name="connsiteX62" fmla="*/ 2022438 w 4001845"/>
                    <a:gd name="connsiteY62" fmla="*/ 161365 h 4109421"/>
                    <a:gd name="connsiteX63" fmla="*/ 1775012 w 4001845"/>
                    <a:gd name="connsiteY63" fmla="*/ 215153 h 4109421"/>
                    <a:gd name="connsiteX64" fmla="*/ 1613647 w 4001845"/>
                    <a:gd name="connsiteY64" fmla="*/ 268941 h 4109421"/>
                    <a:gd name="connsiteX65" fmla="*/ 1527586 w 4001845"/>
                    <a:gd name="connsiteY65" fmla="*/ 279699 h 4109421"/>
                    <a:gd name="connsiteX66" fmla="*/ 1430767 w 4001845"/>
                    <a:gd name="connsiteY66" fmla="*/ 301214 h 4109421"/>
                    <a:gd name="connsiteX67" fmla="*/ 1301675 w 4001845"/>
                    <a:gd name="connsiteY67" fmla="*/ 322729 h 4109421"/>
                    <a:gd name="connsiteX68" fmla="*/ 1258645 w 4001845"/>
                    <a:gd name="connsiteY68" fmla="*/ 333487 h 4109421"/>
                    <a:gd name="connsiteX69" fmla="*/ 1161826 w 4001845"/>
                    <a:gd name="connsiteY69" fmla="*/ 344245 h 4109421"/>
                    <a:gd name="connsiteX70" fmla="*/ 1118795 w 4001845"/>
                    <a:gd name="connsiteY70" fmla="*/ 355002 h 4109421"/>
                    <a:gd name="connsiteX71" fmla="*/ 935915 w 4001845"/>
                    <a:gd name="connsiteY71" fmla="*/ 387275 h 4109421"/>
                    <a:gd name="connsiteX72" fmla="*/ 892885 w 4001845"/>
                    <a:gd name="connsiteY72" fmla="*/ 398033 h 4109421"/>
                    <a:gd name="connsiteX73" fmla="*/ 785308 w 4001845"/>
                    <a:gd name="connsiteY73" fmla="*/ 408791 h 4109421"/>
                    <a:gd name="connsiteX74" fmla="*/ 720762 w 4001845"/>
                    <a:gd name="connsiteY74" fmla="*/ 419548 h 4109421"/>
                    <a:gd name="connsiteX75" fmla="*/ 634701 w 4001845"/>
                    <a:gd name="connsiteY75" fmla="*/ 430306 h 4109421"/>
                    <a:gd name="connsiteX76" fmla="*/ 580913 w 4001845"/>
                    <a:gd name="connsiteY76" fmla="*/ 451821 h 4109421"/>
                    <a:gd name="connsiteX77" fmla="*/ 537882 w 4001845"/>
                    <a:gd name="connsiteY77" fmla="*/ 462579 h 4109421"/>
                    <a:gd name="connsiteX78" fmla="*/ 505609 w 4001845"/>
                    <a:gd name="connsiteY78" fmla="*/ 484094 h 4109421"/>
                    <a:gd name="connsiteX79" fmla="*/ 473336 w 4001845"/>
                    <a:gd name="connsiteY79" fmla="*/ 494852 h 4109421"/>
                    <a:gd name="connsiteX80" fmla="*/ 408791 w 4001845"/>
                    <a:gd name="connsiteY80" fmla="*/ 537882 h 4109421"/>
                    <a:gd name="connsiteX81" fmla="*/ 355002 w 4001845"/>
                    <a:gd name="connsiteY81" fmla="*/ 548640 h 4109421"/>
                    <a:gd name="connsiteX82" fmla="*/ 311972 w 4001845"/>
                    <a:gd name="connsiteY82" fmla="*/ 570155 h 4109421"/>
                    <a:gd name="connsiteX83" fmla="*/ 268941 w 4001845"/>
                    <a:gd name="connsiteY83" fmla="*/ 602428 h 4109421"/>
                    <a:gd name="connsiteX84" fmla="*/ 129092 w 4001845"/>
                    <a:gd name="connsiteY84" fmla="*/ 656216 h 4109421"/>
                    <a:gd name="connsiteX85" fmla="*/ 107576 w 4001845"/>
                    <a:gd name="connsiteY85" fmla="*/ 677732 h 4109421"/>
                    <a:gd name="connsiteX86" fmla="*/ 75304 w 4001845"/>
                    <a:gd name="connsiteY86" fmla="*/ 699247 h 4109421"/>
                    <a:gd name="connsiteX87" fmla="*/ 107576 w 4001845"/>
                    <a:gd name="connsiteY87" fmla="*/ 720762 h 4109421"/>
                    <a:gd name="connsiteX88" fmla="*/ 193638 w 4001845"/>
                    <a:gd name="connsiteY88" fmla="*/ 742278 h 4109421"/>
                    <a:gd name="connsiteX89" fmla="*/ 215153 w 4001845"/>
                    <a:gd name="connsiteY89" fmla="*/ 742278 h 4109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001845" h="4109421">
                      <a:moveTo>
                        <a:pt x="215153" y="742278"/>
                      </a:moveTo>
                      <a:cubicBezTo>
                        <a:pt x="209774" y="753036"/>
                        <a:pt x="176900" y="783521"/>
                        <a:pt x="161365" y="806824"/>
                      </a:cubicBezTo>
                      <a:cubicBezTo>
                        <a:pt x="155075" y="816259"/>
                        <a:pt x="154589" y="828479"/>
                        <a:pt x="150607" y="839096"/>
                      </a:cubicBezTo>
                      <a:cubicBezTo>
                        <a:pt x="127767" y="900002"/>
                        <a:pt x="128250" y="894569"/>
                        <a:pt x="96819" y="957431"/>
                      </a:cubicBezTo>
                      <a:cubicBezTo>
                        <a:pt x="75193" y="1065556"/>
                        <a:pt x="102329" y="954411"/>
                        <a:pt x="53788" y="1075765"/>
                      </a:cubicBezTo>
                      <a:cubicBezTo>
                        <a:pt x="40005" y="1110223"/>
                        <a:pt x="44189" y="1136837"/>
                        <a:pt x="32273" y="1172584"/>
                      </a:cubicBezTo>
                      <a:cubicBezTo>
                        <a:pt x="-23984" y="1341355"/>
                        <a:pt x="40582" y="1096319"/>
                        <a:pt x="0" y="1258645"/>
                      </a:cubicBezTo>
                      <a:cubicBezTo>
                        <a:pt x="3586" y="1624405"/>
                        <a:pt x="311" y="1990297"/>
                        <a:pt x="10758" y="2355925"/>
                      </a:cubicBezTo>
                      <a:cubicBezTo>
                        <a:pt x="11127" y="2368849"/>
                        <a:pt x="26491" y="2376634"/>
                        <a:pt x="32273" y="2388198"/>
                      </a:cubicBezTo>
                      <a:cubicBezTo>
                        <a:pt x="37344" y="2398340"/>
                        <a:pt x="38339" y="2410148"/>
                        <a:pt x="43031" y="2420471"/>
                      </a:cubicBezTo>
                      <a:cubicBezTo>
                        <a:pt x="56303" y="2449669"/>
                        <a:pt x="75919" y="2476105"/>
                        <a:pt x="86061" y="2506532"/>
                      </a:cubicBezTo>
                      <a:cubicBezTo>
                        <a:pt x="96819" y="2538805"/>
                        <a:pt x="111662" y="2569993"/>
                        <a:pt x="118334" y="2603351"/>
                      </a:cubicBezTo>
                      <a:cubicBezTo>
                        <a:pt x="132237" y="2672864"/>
                        <a:pt x="120915" y="2640785"/>
                        <a:pt x="150607" y="2700169"/>
                      </a:cubicBezTo>
                      <a:cubicBezTo>
                        <a:pt x="156380" y="2729035"/>
                        <a:pt x="167282" y="2795108"/>
                        <a:pt x="182880" y="2818504"/>
                      </a:cubicBezTo>
                      <a:cubicBezTo>
                        <a:pt x="210021" y="2859215"/>
                        <a:pt x="195253" y="2841634"/>
                        <a:pt x="225911" y="2872292"/>
                      </a:cubicBezTo>
                      <a:cubicBezTo>
                        <a:pt x="229497" y="2883050"/>
                        <a:pt x="233553" y="2893662"/>
                        <a:pt x="236668" y="2904565"/>
                      </a:cubicBezTo>
                      <a:cubicBezTo>
                        <a:pt x="240730" y="2918781"/>
                        <a:pt x="242235" y="2933752"/>
                        <a:pt x="247426" y="2947595"/>
                      </a:cubicBezTo>
                      <a:cubicBezTo>
                        <a:pt x="253057" y="2962611"/>
                        <a:pt x="263310" y="2975610"/>
                        <a:pt x="268941" y="2990626"/>
                      </a:cubicBezTo>
                      <a:cubicBezTo>
                        <a:pt x="277228" y="3012724"/>
                        <a:pt x="285341" y="3066984"/>
                        <a:pt x="290456" y="3087445"/>
                      </a:cubicBezTo>
                      <a:cubicBezTo>
                        <a:pt x="293206" y="3098446"/>
                        <a:pt x="298464" y="3108717"/>
                        <a:pt x="301214" y="3119718"/>
                      </a:cubicBezTo>
                      <a:cubicBezTo>
                        <a:pt x="305649" y="3137456"/>
                        <a:pt x="308006" y="3155657"/>
                        <a:pt x="311972" y="3173506"/>
                      </a:cubicBezTo>
                      <a:cubicBezTo>
                        <a:pt x="315179" y="3187939"/>
                        <a:pt x="319143" y="3202193"/>
                        <a:pt x="322729" y="3216536"/>
                      </a:cubicBezTo>
                      <a:cubicBezTo>
                        <a:pt x="326315" y="3255981"/>
                        <a:pt x="327886" y="3295661"/>
                        <a:pt x="333487" y="3334871"/>
                      </a:cubicBezTo>
                      <a:cubicBezTo>
                        <a:pt x="338659" y="3371072"/>
                        <a:pt x="355002" y="3442447"/>
                        <a:pt x="355002" y="3442447"/>
                      </a:cubicBezTo>
                      <a:cubicBezTo>
                        <a:pt x="358588" y="3510579"/>
                        <a:pt x="359849" y="3578873"/>
                        <a:pt x="365760" y="3646842"/>
                      </a:cubicBezTo>
                      <a:cubicBezTo>
                        <a:pt x="367041" y="3661572"/>
                        <a:pt x="372456" y="3675657"/>
                        <a:pt x="376518" y="3689873"/>
                      </a:cubicBezTo>
                      <a:cubicBezTo>
                        <a:pt x="389420" y="3735030"/>
                        <a:pt x="394740" y="3739271"/>
                        <a:pt x="430306" y="3786692"/>
                      </a:cubicBezTo>
                      <a:cubicBezTo>
                        <a:pt x="456124" y="3821115"/>
                        <a:pt x="465449" y="3841915"/>
                        <a:pt x="505609" y="3861995"/>
                      </a:cubicBezTo>
                      <a:cubicBezTo>
                        <a:pt x="518833" y="3868607"/>
                        <a:pt x="534796" y="3867562"/>
                        <a:pt x="548640" y="3872753"/>
                      </a:cubicBezTo>
                      <a:cubicBezTo>
                        <a:pt x="563656" y="3878384"/>
                        <a:pt x="576045" y="3890662"/>
                        <a:pt x="591671" y="3894268"/>
                      </a:cubicBezTo>
                      <a:cubicBezTo>
                        <a:pt x="623311" y="3901570"/>
                        <a:pt x="656303" y="3900734"/>
                        <a:pt x="688489" y="3905026"/>
                      </a:cubicBezTo>
                      <a:cubicBezTo>
                        <a:pt x="710110" y="3907909"/>
                        <a:pt x="731520" y="3912198"/>
                        <a:pt x="753035" y="3915784"/>
                      </a:cubicBezTo>
                      <a:cubicBezTo>
                        <a:pt x="1170714" y="3907082"/>
                        <a:pt x="1253633" y="3896708"/>
                        <a:pt x="1635162" y="3915784"/>
                      </a:cubicBezTo>
                      <a:cubicBezTo>
                        <a:pt x="1693252" y="3918688"/>
                        <a:pt x="1692809" y="3928221"/>
                        <a:pt x="1742739" y="3937299"/>
                      </a:cubicBezTo>
                      <a:cubicBezTo>
                        <a:pt x="1792024" y="3946260"/>
                        <a:pt x="1817149" y="3944173"/>
                        <a:pt x="1861073" y="3958814"/>
                      </a:cubicBezTo>
                      <a:cubicBezTo>
                        <a:pt x="1879393" y="3964921"/>
                        <a:pt x="1896404" y="3974650"/>
                        <a:pt x="1914861" y="3980329"/>
                      </a:cubicBezTo>
                      <a:cubicBezTo>
                        <a:pt x="1945251" y="3989680"/>
                        <a:pt x="2070157" y="4017997"/>
                        <a:pt x="2097741" y="4023360"/>
                      </a:cubicBezTo>
                      <a:cubicBezTo>
                        <a:pt x="2194396" y="4042154"/>
                        <a:pt x="2290046" y="4069296"/>
                        <a:pt x="2388198" y="4077148"/>
                      </a:cubicBezTo>
                      <a:cubicBezTo>
                        <a:pt x="2807309" y="4110678"/>
                        <a:pt x="2567231" y="4096523"/>
                        <a:pt x="3108960" y="4109421"/>
                      </a:cubicBezTo>
                      <a:lnTo>
                        <a:pt x="3593054" y="4098664"/>
                      </a:lnTo>
                      <a:cubicBezTo>
                        <a:pt x="3632909" y="4094316"/>
                        <a:pt x="3672282" y="4073224"/>
                        <a:pt x="3700631" y="4044875"/>
                      </a:cubicBezTo>
                      <a:lnTo>
                        <a:pt x="3775934" y="3969572"/>
                      </a:lnTo>
                      <a:cubicBezTo>
                        <a:pt x="3783106" y="3951643"/>
                        <a:pt x="3787868" y="3932550"/>
                        <a:pt x="3797449" y="3915784"/>
                      </a:cubicBezTo>
                      <a:cubicBezTo>
                        <a:pt x="3845203" y="3832215"/>
                        <a:pt x="3790873" y="3983522"/>
                        <a:pt x="3840480" y="3851238"/>
                      </a:cubicBezTo>
                      <a:cubicBezTo>
                        <a:pt x="3845671" y="3837394"/>
                        <a:pt x="3846990" y="3822369"/>
                        <a:pt x="3851238" y="3808207"/>
                      </a:cubicBezTo>
                      <a:cubicBezTo>
                        <a:pt x="3857755" y="3786484"/>
                        <a:pt x="3866786" y="3765541"/>
                        <a:pt x="3872753" y="3743661"/>
                      </a:cubicBezTo>
                      <a:cubicBezTo>
                        <a:pt x="3877564" y="3726021"/>
                        <a:pt x="3878858" y="3707555"/>
                        <a:pt x="3883511" y="3689873"/>
                      </a:cubicBezTo>
                      <a:cubicBezTo>
                        <a:pt x="3896798" y="3639381"/>
                        <a:pt x="3914448" y="3590057"/>
                        <a:pt x="3926541" y="3539266"/>
                      </a:cubicBezTo>
                      <a:cubicBezTo>
                        <a:pt x="3938039" y="3490975"/>
                        <a:pt x="3946182" y="3354092"/>
                        <a:pt x="3948056" y="3324113"/>
                      </a:cubicBezTo>
                      <a:cubicBezTo>
                        <a:pt x="3963531" y="3076515"/>
                        <a:pt x="3946456" y="3193864"/>
                        <a:pt x="3969572" y="3055172"/>
                      </a:cubicBezTo>
                      <a:cubicBezTo>
                        <a:pt x="3973158" y="2807746"/>
                        <a:pt x="3978149" y="2560336"/>
                        <a:pt x="3980329" y="2312894"/>
                      </a:cubicBezTo>
                      <a:cubicBezTo>
                        <a:pt x="3996359" y="493517"/>
                        <a:pt x="3950278" y="1184486"/>
                        <a:pt x="4001845" y="462579"/>
                      </a:cubicBezTo>
                      <a:cubicBezTo>
                        <a:pt x="3985345" y="132592"/>
                        <a:pt x="4019807" y="355114"/>
                        <a:pt x="3948056" y="139849"/>
                      </a:cubicBezTo>
                      <a:cubicBezTo>
                        <a:pt x="3944470" y="129091"/>
                        <a:pt x="3942370" y="117718"/>
                        <a:pt x="3937299" y="107576"/>
                      </a:cubicBezTo>
                      <a:cubicBezTo>
                        <a:pt x="3927981" y="88939"/>
                        <a:pt x="3910944" y="67129"/>
                        <a:pt x="3894268" y="53788"/>
                      </a:cubicBezTo>
                      <a:cubicBezTo>
                        <a:pt x="3850092" y="18447"/>
                        <a:pt x="3847653" y="28934"/>
                        <a:pt x="3775934" y="21515"/>
                      </a:cubicBezTo>
                      <a:lnTo>
                        <a:pt x="3550024" y="0"/>
                      </a:lnTo>
                      <a:cubicBezTo>
                        <a:pt x="3388659" y="3586"/>
                        <a:pt x="3227151" y="3081"/>
                        <a:pt x="3065929" y="10758"/>
                      </a:cubicBezTo>
                      <a:cubicBezTo>
                        <a:pt x="3001060" y="13847"/>
                        <a:pt x="2936654" y="23609"/>
                        <a:pt x="2872292" y="32273"/>
                      </a:cubicBezTo>
                      <a:cubicBezTo>
                        <a:pt x="2750162" y="48713"/>
                        <a:pt x="2628473" y="68278"/>
                        <a:pt x="2506532" y="86061"/>
                      </a:cubicBezTo>
                      <a:lnTo>
                        <a:pt x="2355925" y="107576"/>
                      </a:lnTo>
                      <a:cubicBezTo>
                        <a:pt x="2159682" y="136649"/>
                        <a:pt x="2278879" y="122812"/>
                        <a:pt x="2108499" y="139849"/>
                      </a:cubicBezTo>
                      <a:cubicBezTo>
                        <a:pt x="2079812" y="147021"/>
                        <a:pt x="2051282" y="154852"/>
                        <a:pt x="2022438" y="161365"/>
                      </a:cubicBezTo>
                      <a:cubicBezTo>
                        <a:pt x="1940109" y="179955"/>
                        <a:pt x="1854040" y="185517"/>
                        <a:pt x="1775012" y="215153"/>
                      </a:cubicBezTo>
                      <a:cubicBezTo>
                        <a:pt x="1724723" y="234011"/>
                        <a:pt x="1667101" y="258250"/>
                        <a:pt x="1613647" y="268941"/>
                      </a:cubicBezTo>
                      <a:cubicBezTo>
                        <a:pt x="1585298" y="274611"/>
                        <a:pt x="1556056" y="274675"/>
                        <a:pt x="1527586" y="279699"/>
                      </a:cubicBezTo>
                      <a:cubicBezTo>
                        <a:pt x="1495029" y="285444"/>
                        <a:pt x="1463243" y="295028"/>
                        <a:pt x="1430767" y="301214"/>
                      </a:cubicBezTo>
                      <a:cubicBezTo>
                        <a:pt x="1387913" y="309376"/>
                        <a:pt x="1343997" y="312148"/>
                        <a:pt x="1301675" y="322729"/>
                      </a:cubicBezTo>
                      <a:cubicBezTo>
                        <a:pt x="1287332" y="326315"/>
                        <a:pt x="1273258" y="331239"/>
                        <a:pt x="1258645" y="333487"/>
                      </a:cubicBezTo>
                      <a:cubicBezTo>
                        <a:pt x="1226551" y="338425"/>
                        <a:pt x="1194099" y="340659"/>
                        <a:pt x="1161826" y="344245"/>
                      </a:cubicBezTo>
                      <a:cubicBezTo>
                        <a:pt x="1147482" y="347831"/>
                        <a:pt x="1133319" y="352236"/>
                        <a:pt x="1118795" y="355002"/>
                      </a:cubicBezTo>
                      <a:cubicBezTo>
                        <a:pt x="1057986" y="366584"/>
                        <a:pt x="995969" y="372261"/>
                        <a:pt x="935915" y="387275"/>
                      </a:cubicBezTo>
                      <a:cubicBezTo>
                        <a:pt x="921572" y="390861"/>
                        <a:pt x="907521" y="395942"/>
                        <a:pt x="892885" y="398033"/>
                      </a:cubicBezTo>
                      <a:cubicBezTo>
                        <a:pt x="857209" y="403130"/>
                        <a:pt x="821068" y="404321"/>
                        <a:pt x="785308" y="408791"/>
                      </a:cubicBezTo>
                      <a:cubicBezTo>
                        <a:pt x="763664" y="411496"/>
                        <a:pt x="742355" y="416463"/>
                        <a:pt x="720762" y="419548"/>
                      </a:cubicBezTo>
                      <a:cubicBezTo>
                        <a:pt x="692142" y="423636"/>
                        <a:pt x="663388" y="426720"/>
                        <a:pt x="634701" y="430306"/>
                      </a:cubicBezTo>
                      <a:cubicBezTo>
                        <a:pt x="616772" y="437478"/>
                        <a:pt x="599233" y="445714"/>
                        <a:pt x="580913" y="451821"/>
                      </a:cubicBezTo>
                      <a:cubicBezTo>
                        <a:pt x="566887" y="456496"/>
                        <a:pt x="551472" y="456755"/>
                        <a:pt x="537882" y="462579"/>
                      </a:cubicBezTo>
                      <a:cubicBezTo>
                        <a:pt x="525998" y="467672"/>
                        <a:pt x="517173" y="478312"/>
                        <a:pt x="505609" y="484094"/>
                      </a:cubicBezTo>
                      <a:cubicBezTo>
                        <a:pt x="495467" y="489165"/>
                        <a:pt x="483249" y="489345"/>
                        <a:pt x="473336" y="494852"/>
                      </a:cubicBezTo>
                      <a:cubicBezTo>
                        <a:pt x="450732" y="507410"/>
                        <a:pt x="434147" y="532811"/>
                        <a:pt x="408791" y="537882"/>
                      </a:cubicBezTo>
                      <a:lnTo>
                        <a:pt x="355002" y="548640"/>
                      </a:lnTo>
                      <a:cubicBezTo>
                        <a:pt x="340659" y="555812"/>
                        <a:pt x="325571" y="561656"/>
                        <a:pt x="311972" y="570155"/>
                      </a:cubicBezTo>
                      <a:cubicBezTo>
                        <a:pt x="296768" y="579658"/>
                        <a:pt x="284978" y="594410"/>
                        <a:pt x="268941" y="602428"/>
                      </a:cubicBezTo>
                      <a:cubicBezTo>
                        <a:pt x="221687" y="626055"/>
                        <a:pt x="177202" y="640180"/>
                        <a:pt x="129092" y="656216"/>
                      </a:cubicBezTo>
                      <a:cubicBezTo>
                        <a:pt x="121920" y="663388"/>
                        <a:pt x="115496" y="671396"/>
                        <a:pt x="107576" y="677732"/>
                      </a:cubicBezTo>
                      <a:cubicBezTo>
                        <a:pt x="97480" y="685809"/>
                        <a:pt x="75304" y="686318"/>
                        <a:pt x="75304" y="699247"/>
                      </a:cubicBezTo>
                      <a:cubicBezTo>
                        <a:pt x="75304" y="712176"/>
                        <a:pt x="95470" y="716222"/>
                        <a:pt x="107576" y="720762"/>
                      </a:cubicBezTo>
                      <a:cubicBezTo>
                        <a:pt x="156682" y="739177"/>
                        <a:pt x="153819" y="722368"/>
                        <a:pt x="193638" y="742278"/>
                      </a:cubicBezTo>
                      <a:cubicBezTo>
                        <a:pt x="244624" y="767771"/>
                        <a:pt x="220532" y="731520"/>
                        <a:pt x="215153" y="742278"/>
                      </a:cubicBez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endParaRPr lang="en-US">
                    <a:solidFill>
                      <a:srgbClr val="FFFFFF"/>
                    </a:solidFill>
                  </a:endParaRPr>
                </a:p>
              </p:txBody>
            </p:sp>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backgroundMark x1="14588" y1="12651" x2="12000" y2="2711"/>
                              <a14:backgroundMark x1="18118" y1="74699" x2="18118" y2="74699"/>
                              <a14:backgroundMark x1="28000" y1="28012" x2="65412" y2="74699"/>
                              <a14:backgroundMark x1="27294" y1="27108" x2="68471" y2="21084"/>
                            </a14:backgroundRemoval>
                          </a14:imgEffect>
                        </a14:imgLayer>
                      </a14:imgProps>
                    </a:ext>
                    <a:ext uri="{28A0092B-C50C-407E-A947-70E740481C1C}">
                      <a14:useLocalDpi xmlns:a14="http://schemas.microsoft.com/office/drawing/2010/main" val="0"/>
                    </a:ext>
                  </a:extLst>
                </a:blip>
                <a:stretch>
                  <a:fillRect/>
                </a:stretch>
              </p:blipFill>
              <p:spPr>
                <a:xfrm>
                  <a:off x="2027984" y="567690"/>
                  <a:ext cx="7019197" cy="5483232"/>
                </a:xfrm>
                <a:prstGeom prst="rect">
                  <a:avLst/>
                </a:prstGeom>
              </p:spPr>
            </p:pic>
          </p:grpSp>
          <p:sp>
            <p:nvSpPr>
              <p:cNvPr id="10" name="TextBox 9"/>
              <p:cNvSpPr txBox="1"/>
              <p:nvPr/>
            </p:nvSpPr>
            <p:spPr>
              <a:xfrm rot="21411707">
                <a:off x="3624588" y="872829"/>
                <a:ext cx="2808834" cy="461665"/>
              </a:xfrm>
              <a:prstGeom prst="rect">
                <a:avLst/>
              </a:prstGeom>
              <a:noFill/>
              <a:scene3d>
                <a:camera prst="orthographicFront"/>
                <a:lightRig rig="threePt" dir="t"/>
              </a:scene3d>
              <a:sp3d>
                <a:bevelT/>
              </a:sp3d>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en-US" sz="2400" b="1" dirty="0">
                    <a:solidFill>
                      <a:srgbClr val="000000"/>
                    </a:solidFill>
                    <a:latin typeface="Corbel" panose="020B0503020204020204" pitchFamily="34" charset="0"/>
                  </a:rPr>
                  <a:t>The Big Picture</a:t>
                </a:r>
              </a:p>
            </p:txBody>
          </p:sp>
        </p:grpSp>
        <p:sp>
          <p:nvSpPr>
            <p:cNvPr id="8" name="TextBox 7"/>
            <p:cNvSpPr txBox="1"/>
            <p:nvPr/>
          </p:nvSpPr>
          <p:spPr>
            <a:xfrm rot="21421055">
              <a:off x="1478566" y="1256304"/>
              <a:ext cx="2667000" cy="163121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en-US" sz="2000" dirty="0">
                  <a:solidFill>
                    <a:srgbClr val="FFFFFF"/>
                  </a:solidFill>
                  <a:latin typeface="Earth's Mightiest" panose="020B0604020202020204"/>
                </a:rPr>
                <a:t>the Perfectionist aspirations unleashed by the Second Great Awakening inspired an increasingly more radical abolitionist movement in the North.</a:t>
              </a:r>
            </a:p>
          </p:txBody>
        </p:sp>
      </p:grpSp>
    </p:spTree>
    <p:extLst>
      <p:ext uri="{BB962C8B-B14F-4D97-AF65-F5344CB8AC3E}">
        <p14:creationId xmlns:p14="http://schemas.microsoft.com/office/powerpoint/2010/main" val="1753144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2946"/>
                                        </p:tgtEl>
                                        <p:attrNameLst>
                                          <p:attrName>style.visibility</p:attrName>
                                        </p:attrNameLst>
                                      </p:cBhvr>
                                      <p:to>
                                        <p:strVal val="visible"/>
                                      </p:to>
                                    </p:set>
                                    <p:anim calcmode="lin" valueType="num">
                                      <p:cBhvr additive="base">
                                        <p:cTn id="7" dur="500" fill="hold"/>
                                        <p:tgtEl>
                                          <p:spTgt spid="82946"/>
                                        </p:tgtEl>
                                        <p:attrNameLst>
                                          <p:attrName>ppt_x</p:attrName>
                                        </p:attrNameLst>
                                      </p:cBhvr>
                                      <p:tavLst>
                                        <p:tav tm="0">
                                          <p:val>
                                            <p:strVal val="#ppt_x"/>
                                          </p:val>
                                        </p:tav>
                                        <p:tav tm="100000">
                                          <p:val>
                                            <p:strVal val="#ppt_x"/>
                                          </p:val>
                                        </p:tav>
                                      </p:tavLst>
                                    </p:anim>
                                    <p:anim calcmode="lin" valueType="num">
                                      <p:cBhvr additive="base">
                                        <p:cTn id="8" dur="500" fill="hold"/>
                                        <p:tgtEl>
                                          <p:spTgt spid="8294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www.pbs.org/wgbh/aia/part4/images/4wilg37b.jpg"/>
          <p:cNvPicPr>
            <a:picLocks noChangeAspect="1" noChangeArrowheads="1"/>
          </p:cNvPicPr>
          <p:nvPr/>
        </p:nvPicPr>
        <p:blipFill>
          <a:blip r:embed="rId2" cstate="print">
            <a:lum bright="-7000"/>
          </a:blip>
          <a:srcRect b="8704"/>
          <a:stretch>
            <a:fillRect/>
          </a:stretch>
        </p:blipFill>
        <p:spPr bwMode="auto">
          <a:xfrm>
            <a:off x="6653939" y="2667000"/>
            <a:ext cx="2261461" cy="3421185"/>
          </a:xfrm>
          <a:prstGeom prst="rect">
            <a:avLst/>
          </a:prstGeom>
          <a:noFill/>
          <a:effectLst>
            <a:softEdge rad="635000"/>
          </a:effectLst>
        </p:spPr>
      </p:pic>
      <p:pic>
        <p:nvPicPr>
          <p:cNvPr id="5" name="Picture 6" descr="http://www.pbs.org/wgbh/aia/part4/images/4fred16b.jpg"/>
          <p:cNvPicPr>
            <a:picLocks noChangeAspect="1" noChangeArrowheads="1"/>
          </p:cNvPicPr>
          <p:nvPr/>
        </p:nvPicPr>
        <p:blipFill>
          <a:blip r:embed="rId3" cstate="print">
            <a:lum bright="-17000"/>
          </a:blip>
          <a:srcRect b="18460"/>
          <a:stretch>
            <a:fillRect/>
          </a:stretch>
        </p:blipFill>
        <p:spPr bwMode="auto">
          <a:xfrm>
            <a:off x="235584" y="2743200"/>
            <a:ext cx="3193416" cy="2971800"/>
          </a:xfrm>
          <a:prstGeom prst="rect">
            <a:avLst/>
          </a:prstGeom>
          <a:noFill/>
          <a:effectLst>
            <a:softEdge rad="635000"/>
          </a:effectLst>
        </p:spPr>
      </p:pic>
      <p:pic>
        <p:nvPicPr>
          <p:cNvPr id="6" name="Picture 8" descr="http://cache.viewimages.com/xc/2001082.jpg?v=1&amp;c=ViewImages&amp;k=2&amp;d=B77F3AECC10EB0E5B3C35E72B4E461F7A55A1E4F32AD3138"/>
          <p:cNvPicPr>
            <a:picLocks noChangeAspect="1" noChangeArrowheads="1"/>
          </p:cNvPicPr>
          <p:nvPr/>
        </p:nvPicPr>
        <p:blipFill>
          <a:blip r:embed="rId4" cstate="print">
            <a:lum bright="-8000"/>
          </a:blip>
          <a:srcRect l="9450" r="11801" b="35575"/>
          <a:stretch>
            <a:fillRect/>
          </a:stretch>
        </p:blipFill>
        <p:spPr bwMode="auto">
          <a:xfrm>
            <a:off x="6324600" y="-1"/>
            <a:ext cx="3124200" cy="3303531"/>
          </a:xfrm>
          <a:prstGeom prst="ellipse">
            <a:avLst/>
          </a:prstGeom>
          <a:noFill/>
          <a:effectLst>
            <a:softEdge rad="635000"/>
          </a:effectLst>
        </p:spPr>
      </p:pic>
      <p:pic>
        <p:nvPicPr>
          <p:cNvPr id="7" name="Picture 10" descr="http://www.civilwarphotos.net/files/images/129.jpg"/>
          <p:cNvPicPr>
            <a:picLocks noChangeAspect="1" noChangeArrowheads="1"/>
          </p:cNvPicPr>
          <p:nvPr/>
        </p:nvPicPr>
        <p:blipFill>
          <a:blip r:embed="rId5" cstate="print">
            <a:lum bright="-9000" contrast="5000"/>
          </a:blip>
          <a:srcRect l="9264" r="11062" b="25200"/>
          <a:stretch>
            <a:fillRect/>
          </a:stretch>
        </p:blipFill>
        <p:spPr bwMode="auto">
          <a:xfrm>
            <a:off x="4242771" y="3733800"/>
            <a:ext cx="3148629" cy="3505200"/>
          </a:xfrm>
          <a:prstGeom prst="ellipse">
            <a:avLst/>
          </a:prstGeom>
          <a:noFill/>
          <a:effectLst>
            <a:softEdge rad="635000"/>
          </a:effectLst>
        </p:spPr>
      </p:pic>
      <p:pic>
        <p:nvPicPr>
          <p:cNvPr id="8" name="Picture 12" descr="http://www.harriettubmanbiography.com/db2/00122/harriettubmanbiography.com/_uimages/Tubmancoverphoto5.jpg"/>
          <p:cNvPicPr>
            <a:picLocks noChangeAspect="1" noChangeArrowheads="1"/>
          </p:cNvPicPr>
          <p:nvPr/>
        </p:nvPicPr>
        <p:blipFill>
          <a:blip r:embed="rId6" cstate="print">
            <a:lum bright="-22000"/>
          </a:blip>
          <a:srcRect b="19858"/>
          <a:stretch>
            <a:fillRect/>
          </a:stretch>
        </p:blipFill>
        <p:spPr bwMode="auto">
          <a:xfrm flipH="1">
            <a:off x="2438398" y="3657600"/>
            <a:ext cx="2973455" cy="3581400"/>
          </a:xfrm>
          <a:prstGeom prst="ellipse">
            <a:avLst/>
          </a:prstGeom>
          <a:noFill/>
          <a:effectLst>
            <a:softEdge rad="635000"/>
          </a:effectLst>
        </p:spPr>
      </p:pic>
      <p:pic>
        <p:nvPicPr>
          <p:cNvPr id="9" name="Picture 14" descr="http://artfiles.art.com/images/-/Abolition-in-the-US-the-Masthead-of-William-Lloyd-Garrisons-Abolitionist-Newspaper-the-Liberator-Giclee-Print-C12377652.jpeg"/>
          <p:cNvPicPr>
            <a:picLocks noChangeAspect="1" noChangeArrowheads="1"/>
          </p:cNvPicPr>
          <p:nvPr/>
        </p:nvPicPr>
        <p:blipFill>
          <a:blip r:embed="rId7" cstate="print"/>
          <a:srcRect l="4897" t="23523" r="3205" b="33668"/>
          <a:stretch>
            <a:fillRect/>
          </a:stretch>
        </p:blipFill>
        <p:spPr bwMode="auto">
          <a:xfrm>
            <a:off x="2895600" y="685800"/>
            <a:ext cx="3657600" cy="1273629"/>
          </a:xfrm>
          <a:prstGeom prst="rect">
            <a:avLst/>
          </a:prstGeom>
          <a:noFill/>
          <a:effectLst>
            <a:softEdge rad="127000"/>
          </a:effectLst>
        </p:spPr>
      </p:pic>
      <p:pic>
        <p:nvPicPr>
          <p:cNvPr id="10" name="Picture 16" descr="http://z.about.com/d/womenshistory/1/0/_/7/stowe5a.jpg"/>
          <p:cNvPicPr>
            <a:picLocks noChangeAspect="1" noChangeArrowheads="1"/>
          </p:cNvPicPr>
          <p:nvPr/>
        </p:nvPicPr>
        <p:blipFill>
          <a:blip r:embed="rId8" cstate="print">
            <a:lum bright="-13000"/>
          </a:blip>
          <a:srcRect l="12948" t="15164" r="13402" b="21083"/>
          <a:stretch>
            <a:fillRect/>
          </a:stretch>
        </p:blipFill>
        <p:spPr bwMode="auto">
          <a:xfrm>
            <a:off x="-304800" y="0"/>
            <a:ext cx="3200400" cy="3691390"/>
          </a:xfrm>
          <a:prstGeom prst="ellipse">
            <a:avLst/>
          </a:prstGeom>
          <a:noFill/>
          <a:effectLst>
            <a:softEdge rad="635000"/>
          </a:effectLst>
        </p:spPr>
      </p:pic>
      <p:pic>
        <p:nvPicPr>
          <p:cNvPr id="12" name="Picture 18" descr="http://www.archives.gov.on.ca/English/exhibits/black_history/pics/uncle_toms_cabin_f2076_520.jpg"/>
          <p:cNvPicPr>
            <a:picLocks noChangeAspect="1" noChangeArrowheads="1"/>
          </p:cNvPicPr>
          <p:nvPr/>
        </p:nvPicPr>
        <p:blipFill>
          <a:blip r:embed="rId9" cstate="print"/>
          <a:srcRect/>
          <a:stretch>
            <a:fillRect/>
          </a:stretch>
        </p:blipFill>
        <p:spPr bwMode="auto">
          <a:xfrm rot="20769858">
            <a:off x="3058429" y="1888151"/>
            <a:ext cx="1396761" cy="2168545"/>
          </a:xfrm>
          <a:prstGeom prst="rect">
            <a:avLst/>
          </a:prstGeom>
          <a:noFill/>
          <a:effectLst>
            <a:softEdge rad="127000"/>
          </a:effectLst>
        </p:spPr>
      </p:pic>
      <p:pic>
        <p:nvPicPr>
          <p:cNvPr id="13" name="Picture 22" descr="http://tbn0.google.com/images?q=tbn:a1arjWpfCZiiHM:http://www.loc.gov/exhibits/treasures/images/s99.2p1.jpg">
            <a:hlinkClick r:id="rId10"/>
          </p:cNvPr>
          <p:cNvPicPr>
            <a:picLocks noChangeAspect="1" noChangeArrowheads="1"/>
          </p:cNvPicPr>
          <p:nvPr/>
        </p:nvPicPr>
        <p:blipFill>
          <a:blip r:embed="rId11" cstate="print"/>
          <a:srcRect/>
          <a:stretch>
            <a:fillRect/>
          </a:stretch>
        </p:blipFill>
        <p:spPr bwMode="auto">
          <a:xfrm rot="1061530">
            <a:off x="4973006" y="2012998"/>
            <a:ext cx="1532408" cy="2057400"/>
          </a:xfrm>
          <a:prstGeom prst="rect">
            <a:avLst/>
          </a:prstGeom>
          <a:noFill/>
          <a:effectLst>
            <a:softEdge rad="127000"/>
          </a:effectLst>
        </p:spPr>
      </p:pic>
      <p:sp>
        <p:nvSpPr>
          <p:cNvPr id="14" name="TextBox 13"/>
          <p:cNvSpPr txBox="1"/>
          <p:nvPr/>
        </p:nvSpPr>
        <p:spPr>
          <a:xfrm>
            <a:off x="359256" y="2218533"/>
            <a:ext cx="2242515" cy="1077218"/>
          </a:xfrm>
          <a:prstGeom prst="rect">
            <a:avLst/>
          </a:prstGeom>
          <a:noFill/>
        </p:spPr>
        <p:txBody>
          <a:bodyPr wrap="square">
            <a:spAutoFit/>
          </a:bodyPr>
          <a:lstStyle/>
          <a:p>
            <a:pPr algn="ctr" fontAlgn="base">
              <a:spcBef>
                <a:spcPct val="0"/>
              </a:spcBef>
              <a:spcAft>
                <a:spcPct val="0"/>
              </a:spcAft>
              <a:defRPr/>
            </a:pPr>
            <a:r>
              <a:rPr lang="en-US" sz="3200" b="1" dirty="0">
                <a:solidFill>
                  <a:srgbClr val="000000"/>
                </a:solidFill>
                <a:effectLst>
                  <a:glow rad="127000">
                    <a:srgbClr val="FFFFFF"/>
                  </a:glow>
                </a:effectLst>
                <a:latin typeface="Earth's Mightiest"/>
              </a:rPr>
              <a:t>Harriet </a:t>
            </a:r>
          </a:p>
          <a:p>
            <a:pPr algn="ctr" fontAlgn="base">
              <a:spcBef>
                <a:spcPct val="0"/>
              </a:spcBef>
              <a:spcAft>
                <a:spcPct val="0"/>
              </a:spcAft>
              <a:defRPr/>
            </a:pPr>
            <a:r>
              <a:rPr lang="en-US" sz="3200" b="1" dirty="0">
                <a:solidFill>
                  <a:srgbClr val="000000"/>
                </a:solidFill>
                <a:effectLst>
                  <a:glow rad="127000">
                    <a:srgbClr val="FFFFFF"/>
                  </a:glow>
                </a:effectLst>
                <a:latin typeface="Earth's Mightiest"/>
              </a:rPr>
              <a:t>Beecher Stowe</a:t>
            </a:r>
          </a:p>
        </p:txBody>
      </p:sp>
      <p:sp>
        <p:nvSpPr>
          <p:cNvPr id="15" name="TextBox 14"/>
          <p:cNvSpPr txBox="1"/>
          <p:nvPr/>
        </p:nvSpPr>
        <p:spPr>
          <a:xfrm>
            <a:off x="897875" y="4660710"/>
            <a:ext cx="1741829" cy="1077218"/>
          </a:xfrm>
          <a:prstGeom prst="rect">
            <a:avLst/>
          </a:prstGeom>
          <a:noFill/>
        </p:spPr>
        <p:txBody>
          <a:bodyPr wrap="square">
            <a:spAutoFit/>
          </a:bodyPr>
          <a:lstStyle/>
          <a:p>
            <a:pPr algn="ctr" fontAlgn="base">
              <a:spcBef>
                <a:spcPct val="0"/>
              </a:spcBef>
              <a:spcAft>
                <a:spcPct val="0"/>
              </a:spcAft>
              <a:defRPr/>
            </a:pPr>
            <a:r>
              <a:rPr lang="en-US" sz="3200" b="1" dirty="0">
                <a:solidFill>
                  <a:srgbClr val="000000"/>
                </a:solidFill>
                <a:effectLst>
                  <a:glow rad="127000">
                    <a:srgbClr val="FFFFFF"/>
                  </a:glow>
                </a:effectLst>
                <a:latin typeface="Earth's Mightiest"/>
              </a:rPr>
              <a:t>Frederick </a:t>
            </a:r>
          </a:p>
          <a:p>
            <a:pPr algn="ctr" fontAlgn="base">
              <a:spcBef>
                <a:spcPct val="0"/>
              </a:spcBef>
              <a:spcAft>
                <a:spcPct val="0"/>
              </a:spcAft>
              <a:defRPr/>
            </a:pPr>
            <a:r>
              <a:rPr lang="en-US" sz="3200" b="1" dirty="0">
                <a:solidFill>
                  <a:srgbClr val="000000"/>
                </a:solidFill>
                <a:effectLst>
                  <a:glow rad="127000">
                    <a:srgbClr val="FFFFFF"/>
                  </a:glow>
                </a:effectLst>
                <a:latin typeface="Earth's Mightiest"/>
              </a:rPr>
              <a:t>Douglass</a:t>
            </a:r>
          </a:p>
        </p:txBody>
      </p:sp>
      <p:sp>
        <p:nvSpPr>
          <p:cNvPr id="16" name="TextBox 15"/>
          <p:cNvSpPr txBox="1"/>
          <p:nvPr/>
        </p:nvSpPr>
        <p:spPr>
          <a:xfrm>
            <a:off x="7015785" y="2405881"/>
            <a:ext cx="1600200" cy="1077218"/>
          </a:xfrm>
          <a:prstGeom prst="rect">
            <a:avLst/>
          </a:prstGeom>
          <a:noFill/>
        </p:spPr>
        <p:txBody>
          <a:bodyPr wrap="square">
            <a:spAutoFit/>
          </a:bodyPr>
          <a:lstStyle/>
          <a:p>
            <a:pPr algn="ctr" fontAlgn="base">
              <a:spcBef>
                <a:spcPct val="0"/>
              </a:spcBef>
              <a:spcAft>
                <a:spcPct val="0"/>
              </a:spcAft>
              <a:defRPr/>
            </a:pPr>
            <a:r>
              <a:rPr lang="en-US" sz="3200" b="1" dirty="0">
                <a:solidFill>
                  <a:srgbClr val="000000"/>
                </a:solidFill>
                <a:effectLst>
                  <a:glow rad="127000">
                    <a:srgbClr val="FFFFFF"/>
                  </a:glow>
                </a:effectLst>
                <a:latin typeface="Earth's Mightiest"/>
              </a:rPr>
              <a:t>Sojourner </a:t>
            </a:r>
          </a:p>
          <a:p>
            <a:pPr algn="ctr" fontAlgn="base">
              <a:spcBef>
                <a:spcPct val="0"/>
              </a:spcBef>
              <a:spcAft>
                <a:spcPct val="0"/>
              </a:spcAft>
              <a:defRPr/>
            </a:pPr>
            <a:r>
              <a:rPr lang="en-US" sz="3200" b="1" dirty="0">
                <a:solidFill>
                  <a:srgbClr val="000000"/>
                </a:solidFill>
                <a:effectLst>
                  <a:glow rad="127000">
                    <a:srgbClr val="FFFFFF"/>
                  </a:glow>
                </a:effectLst>
                <a:latin typeface="Earth's Mightiest"/>
              </a:rPr>
              <a:t>Truth</a:t>
            </a:r>
          </a:p>
        </p:txBody>
      </p:sp>
      <p:sp>
        <p:nvSpPr>
          <p:cNvPr id="17" name="TextBox 16"/>
          <p:cNvSpPr txBox="1"/>
          <p:nvPr/>
        </p:nvSpPr>
        <p:spPr>
          <a:xfrm>
            <a:off x="7032845" y="4909691"/>
            <a:ext cx="1442415" cy="1077218"/>
          </a:xfrm>
          <a:prstGeom prst="rect">
            <a:avLst/>
          </a:prstGeom>
          <a:noFill/>
        </p:spPr>
        <p:txBody>
          <a:bodyPr wrap="square">
            <a:spAutoFit/>
          </a:bodyPr>
          <a:lstStyle/>
          <a:p>
            <a:pPr algn="ctr" fontAlgn="base">
              <a:spcBef>
                <a:spcPct val="0"/>
              </a:spcBef>
              <a:spcAft>
                <a:spcPct val="0"/>
              </a:spcAft>
              <a:defRPr/>
            </a:pPr>
            <a:r>
              <a:rPr lang="en-US" sz="3200" b="1" dirty="0">
                <a:solidFill>
                  <a:srgbClr val="000000"/>
                </a:solidFill>
                <a:effectLst>
                  <a:glow rad="127000">
                    <a:srgbClr val="FFFFFF"/>
                  </a:glow>
                </a:effectLst>
                <a:latin typeface="Earth's Mightiest"/>
              </a:rPr>
              <a:t>William </a:t>
            </a:r>
          </a:p>
          <a:p>
            <a:pPr algn="ctr" fontAlgn="base">
              <a:spcBef>
                <a:spcPct val="0"/>
              </a:spcBef>
              <a:spcAft>
                <a:spcPct val="0"/>
              </a:spcAft>
              <a:defRPr/>
            </a:pPr>
            <a:r>
              <a:rPr lang="en-US" sz="3200" b="1" dirty="0">
                <a:solidFill>
                  <a:srgbClr val="000000"/>
                </a:solidFill>
                <a:effectLst>
                  <a:glow rad="127000">
                    <a:srgbClr val="FFFFFF"/>
                  </a:glow>
                </a:effectLst>
                <a:latin typeface="Earth's Mightiest"/>
              </a:rPr>
              <a:t>Garrison</a:t>
            </a:r>
          </a:p>
        </p:txBody>
      </p:sp>
      <p:sp>
        <p:nvSpPr>
          <p:cNvPr id="18" name="TextBox 17"/>
          <p:cNvSpPr txBox="1"/>
          <p:nvPr/>
        </p:nvSpPr>
        <p:spPr>
          <a:xfrm>
            <a:off x="2667000" y="2895600"/>
            <a:ext cx="4485029" cy="1200329"/>
          </a:xfrm>
          <a:prstGeom prst="rect">
            <a:avLst/>
          </a:prstGeom>
          <a:noFill/>
        </p:spPr>
        <p:txBody>
          <a:bodyPr>
            <a:spAutoFit/>
          </a:bodyPr>
          <a:lstStyle/>
          <a:p>
            <a:pPr algn="ctr" fontAlgn="base">
              <a:spcBef>
                <a:spcPct val="0"/>
              </a:spcBef>
              <a:spcAft>
                <a:spcPct val="0"/>
              </a:spcAft>
              <a:defRPr/>
            </a:pPr>
            <a:r>
              <a:rPr lang="en-US" sz="3600" b="1" dirty="0">
                <a:solidFill>
                  <a:srgbClr val="000000"/>
                </a:solidFill>
                <a:effectLst>
                  <a:glow rad="127000">
                    <a:srgbClr val="FFFFFF"/>
                  </a:glow>
                </a:effectLst>
                <a:latin typeface="Earth's Mightiest"/>
              </a:rPr>
              <a:t>Speeches, Newspapers and Books Were Used to Oppose Slavery</a:t>
            </a:r>
          </a:p>
        </p:txBody>
      </p:sp>
      <p:sp>
        <p:nvSpPr>
          <p:cNvPr id="2" name="TextBox 1"/>
          <p:cNvSpPr txBox="1"/>
          <p:nvPr/>
        </p:nvSpPr>
        <p:spPr>
          <a:xfrm>
            <a:off x="0" y="0"/>
            <a:ext cx="9144000" cy="769441"/>
          </a:xfrm>
          <a:prstGeom prst="rect">
            <a:avLst/>
          </a:prstGeom>
          <a:noFill/>
        </p:spPr>
        <p:txBody>
          <a:bodyPr wrap="square" rtlCol="0">
            <a:spAutoFit/>
          </a:bodyPr>
          <a:lstStyle/>
          <a:p>
            <a:pPr algn="ctr" fontAlgn="base">
              <a:spcBef>
                <a:spcPct val="0"/>
              </a:spcBef>
              <a:spcAft>
                <a:spcPct val="0"/>
              </a:spcAft>
            </a:pPr>
            <a:r>
              <a:rPr lang="en-US" sz="4400" dirty="0">
                <a:solidFill>
                  <a:srgbClr val="000000"/>
                </a:solidFill>
                <a:effectLst>
                  <a:glow rad="127000">
                    <a:srgbClr val="FFFFFF"/>
                  </a:glow>
                </a:effectLst>
                <a:latin typeface="Northern Territories" charset="0"/>
              </a:rPr>
              <a:t>The  Abolitionists</a:t>
            </a:r>
          </a:p>
        </p:txBody>
      </p:sp>
      <p:sp>
        <p:nvSpPr>
          <p:cNvPr id="19" name="TextBox 18"/>
          <p:cNvSpPr txBox="1"/>
          <p:nvPr/>
        </p:nvSpPr>
        <p:spPr>
          <a:xfrm>
            <a:off x="2589147" y="6197025"/>
            <a:ext cx="2744853" cy="584775"/>
          </a:xfrm>
          <a:prstGeom prst="rect">
            <a:avLst/>
          </a:prstGeom>
          <a:noFill/>
        </p:spPr>
        <p:txBody>
          <a:bodyPr wrap="square">
            <a:spAutoFit/>
          </a:bodyPr>
          <a:lstStyle/>
          <a:p>
            <a:pPr algn="ctr" fontAlgn="base">
              <a:spcBef>
                <a:spcPct val="0"/>
              </a:spcBef>
              <a:spcAft>
                <a:spcPct val="0"/>
              </a:spcAft>
              <a:defRPr/>
            </a:pPr>
            <a:r>
              <a:rPr lang="en-US" sz="3200" b="1" dirty="0">
                <a:solidFill>
                  <a:srgbClr val="000000"/>
                </a:solidFill>
                <a:effectLst>
                  <a:glow rad="127000">
                    <a:srgbClr val="FFFFFF"/>
                  </a:glow>
                </a:effectLst>
                <a:latin typeface="Earth's Mightiest"/>
              </a:rPr>
              <a:t>Harriet Tubman</a:t>
            </a:r>
          </a:p>
        </p:txBody>
      </p:sp>
      <p:sp>
        <p:nvSpPr>
          <p:cNvPr id="20" name="TextBox 19"/>
          <p:cNvSpPr txBox="1"/>
          <p:nvPr/>
        </p:nvSpPr>
        <p:spPr>
          <a:xfrm>
            <a:off x="4945906" y="6044625"/>
            <a:ext cx="2242515" cy="584775"/>
          </a:xfrm>
          <a:prstGeom prst="rect">
            <a:avLst/>
          </a:prstGeom>
          <a:noFill/>
        </p:spPr>
        <p:txBody>
          <a:bodyPr wrap="square">
            <a:spAutoFit/>
          </a:bodyPr>
          <a:lstStyle/>
          <a:p>
            <a:pPr algn="ctr" fontAlgn="base">
              <a:spcBef>
                <a:spcPct val="0"/>
              </a:spcBef>
              <a:spcAft>
                <a:spcPct val="0"/>
              </a:spcAft>
              <a:defRPr/>
            </a:pPr>
            <a:r>
              <a:rPr lang="en-US" sz="3200" b="1" dirty="0">
                <a:solidFill>
                  <a:srgbClr val="000000"/>
                </a:solidFill>
                <a:effectLst>
                  <a:glow rad="127000">
                    <a:srgbClr val="FFFFFF"/>
                  </a:glow>
                </a:effectLst>
                <a:latin typeface="Earth's Mightiest"/>
              </a:rPr>
              <a:t>John Brown</a:t>
            </a:r>
          </a:p>
        </p:txBody>
      </p:sp>
    </p:spTree>
    <p:extLst>
      <p:ext uri="{BB962C8B-B14F-4D97-AF65-F5344CB8AC3E}">
        <p14:creationId xmlns:p14="http://schemas.microsoft.com/office/powerpoint/2010/main" val="34607683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anim calcmode="lin" valueType="num">
                                      <p:cBhvr>
                                        <p:cTn id="8" dur="2000" fill="hold"/>
                                        <p:tgtEl>
                                          <p:spTgt spid="14"/>
                                        </p:tgtEl>
                                        <p:attrNameLst>
                                          <p:attrName>ppt_x</p:attrName>
                                        </p:attrNameLst>
                                      </p:cBhvr>
                                      <p:tavLst>
                                        <p:tav tm="0">
                                          <p:val>
                                            <p:strVal val="#ppt_x"/>
                                          </p:val>
                                        </p:tav>
                                        <p:tav tm="100000">
                                          <p:val>
                                            <p:strVal val="#ppt_x"/>
                                          </p:val>
                                        </p:tav>
                                      </p:tavLst>
                                    </p:anim>
                                    <p:anim calcmode="lin" valueType="num">
                                      <p:cBhvr>
                                        <p:cTn id="9" dur="2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anim calcmode="lin" valueType="num">
                                      <p:cBhvr>
                                        <p:cTn id="13" dur="2000" fill="hold"/>
                                        <p:tgtEl>
                                          <p:spTgt spid="15"/>
                                        </p:tgtEl>
                                        <p:attrNameLst>
                                          <p:attrName>ppt_x</p:attrName>
                                        </p:attrNameLst>
                                      </p:cBhvr>
                                      <p:tavLst>
                                        <p:tav tm="0">
                                          <p:val>
                                            <p:strVal val="#ppt_x"/>
                                          </p:val>
                                        </p:tav>
                                        <p:tav tm="100000">
                                          <p:val>
                                            <p:strVal val="#ppt_x"/>
                                          </p:val>
                                        </p:tav>
                                      </p:tavLst>
                                    </p:anim>
                                    <p:anim calcmode="lin" valueType="num">
                                      <p:cBhvr>
                                        <p:cTn id="14" dur="2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2000"/>
                                        <p:tgtEl>
                                          <p:spTgt spid="16"/>
                                        </p:tgtEl>
                                      </p:cBhvr>
                                    </p:animEffect>
                                    <p:anim calcmode="lin" valueType="num">
                                      <p:cBhvr>
                                        <p:cTn id="18" dur="2000" fill="hold"/>
                                        <p:tgtEl>
                                          <p:spTgt spid="16"/>
                                        </p:tgtEl>
                                        <p:attrNameLst>
                                          <p:attrName>ppt_x</p:attrName>
                                        </p:attrNameLst>
                                      </p:cBhvr>
                                      <p:tavLst>
                                        <p:tav tm="0">
                                          <p:val>
                                            <p:strVal val="#ppt_x"/>
                                          </p:val>
                                        </p:tav>
                                        <p:tav tm="100000">
                                          <p:val>
                                            <p:strVal val="#ppt_x"/>
                                          </p:val>
                                        </p:tav>
                                      </p:tavLst>
                                    </p:anim>
                                    <p:anim calcmode="lin" valueType="num">
                                      <p:cBhvr>
                                        <p:cTn id="19" dur="2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2000"/>
                                        <p:tgtEl>
                                          <p:spTgt spid="17"/>
                                        </p:tgtEl>
                                      </p:cBhvr>
                                    </p:animEffect>
                                    <p:anim calcmode="lin" valueType="num">
                                      <p:cBhvr>
                                        <p:cTn id="23" dur="2000" fill="hold"/>
                                        <p:tgtEl>
                                          <p:spTgt spid="17"/>
                                        </p:tgtEl>
                                        <p:attrNameLst>
                                          <p:attrName>ppt_x</p:attrName>
                                        </p:attrNameLst>
                                      </p:cBhvr>
                                      <p:tavLst>
                                        <p:tav tm="0">
                                          <p:val>
                                            <p:strVal val="#ppt_x"/>
                                          </p:val>
                                        </p:tav>
                                        <p:tav tm="100000">
                                          <p:val>
                                            <p:strVal val="#ppt_x"/>
                                          </p:val>
                                        </p:tav>
                                      </p:tavLst>
                                    </p:anim>
                                    <p:anim calcmode="lin" valueType="num">
                                      <p:cBhvr>
                                        <p:cTn id="24" dur="2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2000"/>
                                        <p:tgtEl>
                                          <p:spTgt spid="19"/>
                                        </p:tgtEl>
                                      </p:cBhvr>
                                    </p:animEffect>
                                    <p:anim calcmode="lin" valueType="num">
                                      <p:cBhvr>
                                        <p:cTn id="28" dur="2000" fill="hold"/>
                                        <p:tgtEl>
                                          <p:spTgt spid="19"/>
                                        </p:tgtEl>
                                        <p:attrNameLst>
                                          <p:attrName>ppt_x</p:attrName>
                                        </p:attrNameLst>
                                      </p:cBhvr>
                                      <p:tavLst>
                                        <p:tav tm="0">
                                          <p:val>
                                            <p:strVal val="#ppt_x"/>
                                          </p:val>
                                        </p:tav>
                                        <p:tav tm="100000">
                                          <p:val>
                                            <p:strVal val="#ppt_x"/>
                                          </p:val>
                                        </p:tav>
                                      </p:tavLst>
                                    </p:anim>
                                    <p:anim calcmode="lin" valueType="num">
                                      <p:cBhvr>
                                        <p:cTn id="29" dur="2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000"/>
                                        <p:tgtEl>
                                          <p:spTgt spid="20"/>
                                        </p:tgtEl>
                                      </p:cBhvr>
                                    </p:animEffect>
                                    <p:anim calcmode="lin" valueType="num">
                                      <p:cBhvr>
                                        <p:cTn id="33" dur="2000" fill="hold"/>
                                        <p:tgtEl>
                                          <p:spTgt spid="20"/>
                                        </p:tgtEl>
                                        <p:attrNameLst>
                                          <p:attrName>ppt_x</p:attrName>
                                        </p:attrNameLst>
                                      </p:cBhvr>
                                      <p:tavLst>
                                        <p:tav tm="0">
                                          <p:val>
                                            <p:strVal val="#ppt_x"/>
                                          </p:val>
                                        </p:tav>
                                        <p:tav tm="100000">
                                          <p:val>
                                            <p:strVal val="#ppt_x"/>
                                          </p:val>
                                        </p:tav>
                                      </p:tavLst>
                                    </p:anim>
                                    <p:anim calcmode="lin" valueType="num">
                                      <p:cBhvr>
                                        <p:cTn id="34" dur="2000" fill="hold"/>
                                        <p:tgtEl>
                                          <p:spTgt spid="20"/>
                                        </p:tgtEl>
                                        <p:attrNameLst>
                                          <p:attrName>ppt_y</p:attrName>
                                        </p:attrNameLst>
                                      </p:cBhvr>
                                      <p:tavLst>
                                        <p:tav tm="0">
                                          <p:val>
                                            <p:strVal val="#ppt_y+.1"/>
                                          </p:val>
                                        </p:tav>
                                        <p:tav tm="100000">
                                          <p:val>
                                            <p:strVal val="#ppt_y"/>
                                          </p:val>
                                        </p:tav>
                                      </p:tavLst>
                                    </p:anim>
                                  </p:childTnLst>
                                </p:cTn>
                              </p:par>
                            </p:childTnLst>
                          </p:cTn>
                        </p:par>
                        <p:par>
                          <p:cTn id="35" fill="hold">
                            <p:stCondLst>
                              <p:cond delay="2000"/>
                            </p:stCondLst>
                            <p:childTnLst>
                              <p:par>
                                <p:cTn id="36" presetID="49" presetClass="entr" presetSubtype="0" decel="100000"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2000" fill="hold"/>
                                        <p:tgtEl>
                                          <p:spTgt spid="9"/>
                                        </p:tgtEl>
                                        <p:attrNameLst>
                                          <p:attrName>ppt_w</p:attrName>
                                        </p:attrNameLst>
                                      </p:cBhvr>
                                      <p:tavLst>
                                        <p:tav tm="0">
                                          <p:val>
                                            <p:fltVal val="0"/>
                                          </p:val>
                                        </p:tav>
                                        <p:tav tm="100000">
                                          <p:val>
                                            <p:strVal val="#ppt_w"/>
                                          </p:val>
                                        </p:tav>
                                      </p:tavLst>
                                    </p:anim>
                                    <p:anim calcmode="lin" valueType="num">
                                      <p:cBhvr>
                                        <p:cTn id="39" dur="2000" fill="hold"/>
                                        <p:tgtEl>
                                          <p:spTgt spid="9"/>
                                        </p:tgtEl>
                                        <p:attrNameLst>
                                          <p:attrName>ppt_h</p:attrName>
                                        </p:attrNameLst>
                                      </p:cBhvr>
                                      <p:tavLst>
                                        <p:tav tm="0">
                                          <p:val>
                                            <p:fltVal val="0"/>
                                          </p:val>
                                        </p:tav>
                                        <p:tav tm="100000">
                                          <p:val>
                                            <p:strVal val="#ppt_h"/>
                                          </p:val>
                                        </p:tav>
                                      </p:tavLst>
                                    </p:anim>
                                    <p:anim calcmode="lin" valueType="num">
                                      <p:cBhvr>
                                        <p:cTn id="40" dur="2000" fill="hold"/>
                                        <p:tgtEl>
                                          <p:spTgt spid="9"/>
                                        </p:tgtEl>
                                        <p:attrNameLst>
                                          <p:attrName>style.rotation</p:attrName>
                                        </p:attrNameLst>
                                      </p:cBhvr>
                                      <p:tavLst>
                                        <p:tav tm="0">
                                          <p:val>
                                            <p:fltVal val="360"/>
                                          </p:val>
                                        </p:tav>
                                        <p:tav tm="100000">
                                          <p:val>
                                            <p:fltVal val="0"/>
                                          </p:val>
                                        </p:tav>
                                      </p:tavLst>
                                    </p:anim>
                                    <p:animEffect transition="in" filter="fade">
                                      <p:cBhvr>
                                        <p:cTn id="41" dur="2000"/>
                                        <p:tgtEl>
                                          <p:spTgt spid="9"/>
                                        </p:tgtEl>
                                      </p:cBhvr>
                                    </p:animEffect>
                                  </p:childTnLst>
                                </p:cTn>
                              </p:par>
                              <p:par>
                                <p:cTn id="42" presetID="49" presetClass="entr" presetSubtype="0" decel="100000"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2000" fill="hold"/>
                                        <p:tgtEl>
                                          <p:spTgt spid="12"/>
                                        </p:tgtEl>
                                        <p:attrNameLst>
                                          <p:attrName>ppt_w</p:attrName>
                                        </p:attrNameLst>
                                      </p:cBhvr>
                                      <p:tavLst>
                                        <p:tav tm="0">
                                          <p:val>
                                            <p:fltVal val="0"/>
                                          </p:val>
                                        </p:tav>
                                        <p:tav tm="100000">
                                          <p:val>
                                            <p:strVal val="#ppt_w"/>
                                          </p:val>
                                        </p:tav>
                                      </p:tavLst>
                                    </p:anim>
                                    <p:anim calcmode="lin" valueType="num">
                                      <p:cBhvr>
                                        <p:cTn id="45" dur="2000" fill="hold"/>
                                        <p:tgtEl>
                                          <p:spTgt spid="12"/>
                                        </p:tgtEl>
                                        <p:attrNameLst>
                                          <p:attrName>ppt_h</p:attrName>
                                        </p:attrNameLst>
                                      </p:cBhvr>
                                      <p:tavLst>
                                        <p:tav tm="0">
                                          <p:val>
                                            <p:fltVal val="0"/>
                                          </p:val>
                                        </p:tav>
                                        <p:tav tm="100000">
                                          <p:val>
                                            <p:strVal val="#ppt_h"/>
                                          </p:val>
                                        </p:tav>
                                      </p:tavLst>
                                    </p:anim>
                                    <p:anim calcmode="lin" valueType="num">
                                      <p:cBhvr>
                                        <p:cTn id="46" dur="2000" fill="hold"/>
                                        <p:tgtEl>
                                          <p:spTgt spid="12"/>
                                        </p:tgtEl>
                                        <p:attrNameLst>
                                          <p:attrName>style.rotation</p:attrName>
                                        </p:attrNameLst>
                                      </p:cBhvr>
                                      <p:tavLst>
                                        <p:tav tm="0">
                                          <p:val>
                                            <p:fltVal val="360"/>
                                          </p:val>
                                        </p:tav>
                                        <p:tav tm="100000">
                                          <p:val>
                                            <p:fltVal val="0"/>
                                          </p:val>
                                        </p:tav>
                                      </p:tavLst>
                                    </p:anim>
                                    <p:animEffect transition="in" filter="fade">
                                      <p:cBhvr>
                                        <p:cTn id="47" dur="2000"/>
                                        <p:tgtEl>
                                          <p:spTgt spid="12"/>
                                        </p:tgtEl>
                                      </p:cBhvr>
                                    </p:animEffect>
                                  </p:childTnLst>
                                </p:cTn>
                              </p:par>
                              <p:par>
                                <p:cTn id="48" presetID="49" presetClass="entr" presetSubtype="0" decel="10000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2000" fill="hold"/>
                                        <p:tgtEl>
                                          <p:spTgt spid="13"/>
                                        </p:tgtEl>
                                        <p:attrNameLst>
                                          <p:attrName>ppt_w</p:attrName>
                                        </p:attrNameLst>
                                      </p:cBhvr>
                                      <p:tavLst>
                                        <p:tav tm="0">
                                          <p:val>
                                            <p:fltVal val="0"/>
                                          </p:val>
                                        </p:tav>
                                        <p:tav tm="100000">
                                          <p:val>
                                            <p:strVal val="#ppt_w"/>
                                          </p:val>
                                        </p:tav>
                                      </p:tavLst>
                                    </p:anim>
                                    <p:anim calcmode="lin" valueType="num">
                                      <p:cBhvr>
                                        <p:cTn id="51" dur="2000" fill="hold"/>
                                        <p:tgtEl>
                                          <p:spTgt spid="13"/>
                                        </p:tgtEl>
                                        <p:attrNameLst>
                                          <p:attrName>ppt_h</p:attrName>
                                        </p:attrNameLst>
                                      </p:cBhvr>
                                      <p:tavLst>
                                        <p:tav tm="0">
                                          <p:val>
                                            <p:fltVal val="0"/>
                                          </p:val>
                                        </p:tav>
                                        <p:tav tm="100000">
                                          <p:val>
                                            <p:strVal val="#ppt_h"/>
                                          </p:val>
                                        </p:tav>
                                      </p:tavLst>
                                    </p:anim>
                                    <p:anim calcmode="lin" valueType="num">
                                      <p:cBhvr>
                                        <p:cTn id="52" dur="2000" fill="hold"/>
                                        <p:tgtEl>
                                          <p:spTgt spid="13"/>
                                        </p:tgtEl>
                                        <p:attrNameLst>
                                          <p:attrName>style.rotation</p:attrName>
                                        </p:attrNameLst>
                                      </p:cBhvr>
                                      <p:tavLst>
                                        <p:tav tm="0">
                                          <p:val>
                                            <p:fltVal val="360"/>
                                          </p:val>
                                        </p:tav>
                                        <p:tav tm="100000">
                                          <p:val>
                                            <p:fltVal val="0"/>
                                          </p:val>
                                        </p:tav>
                                      </p:tavLst>
                                    </p:anim>
                                    <p:animEffect transition="in" filter="fade">
                                      <p:cBhvr>
                                        <p:cTn id="53" dur="20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2000"/>
                                        <p:tgtEl>
                                          <p:spTgt spid="18"/>
                                        </p:tgtEl>
                                      </p:cBhvr>
                                    </p:animEffect>
                                    <p:anim calcmode="lin" valueType="num">
                                      <p:cBhvr>
                                        <p:cTn id="59" dur="2000" fill="hold"/>
                                        <p:tgtEl>
                                          <p:spTgt spid="18"/>
                                        </p:tgtEl>
                                        <p:attrNameLst>
                                          <p:attrName>ppt_x</p:attrName>
                                        </p:attrNameLst>
                                      </p:cBhvr>
                                      <p:tavLst>
                                        <p:tav tm="0">
                                          <p:val>
                                            <p:strVal val="#ppt_x"/>
                                          </p:val>
                                        </p:tav>
                                        <p:tav tm="100000">
                                          <p:val>
                                            <p:strVal val="#ppt_x"/>
                                          </p:val>
                                        </p:tav>
                                      </p:tavLst>
                                    </p:anim>
                                    <p:anim calcmode="lin" valueType="num">
                                      <p:cBhvr>
                                        <p:cTn id="60" dur="2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3" descr="16_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47775"/>
            <a:ext cx="9144000" cy="5610225"/>
          </a:xfrm>
          <a:prstGeom prst="rect">
            <a:avLst/>
          </a:prstGeom>
          <a:noFill/>
          <a:ln w="9525">
            <a:solidFill>
              <a:schemeClr val="tx1"/>
            </a:solidFill>
            <a:miter lim="800000"/>
            <a:headEnd/>
            <a:tailEnd/>
          </a:ln>
          <a:effectLst>
            <a:softEdge rad="635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76200"/>
            <a:ext cx="9144000" cy="1446550"/>
          </a:xfrm>
          <a:prstGeom prst="rect">
            <a:avLst/>
          </a:prstGeom>
          <a:noFill/>
          <a:scene3d>
            <a:camera prst="perspectiveAbove"/>
            <a:lightRig rig="threePt" dir="t"/>
          </a:scene3d>
        </p:spPr>
        <p:txBody>
          <a:bodyPr wrap="square" rtlCol="0">
            <a:spAutoFit/>
          </a:bodyPr>
          <a:lstStyle/>
          <a:p>
            <a:pPr algn="ctr" fontAlgn="base">
              <a:spcBef>
                <a:spcPct val="0"/>
              </a:spcBef>
              <a:spcAft>
                <a:spcPct val="0"/>
              </a:spcAft>
            </a:pPr>
            <a:r>
              <a:rPr lang="en-US" sz="4400" dirty="0">
                <a:solidFill>
                  <a:srgbClr val="2D2D8A">
                    <a:lumMod val="50000"/>
                  </a:srgbClr>
                </a:solidFill>
                <a:effectLst>
                  <a:glow rad="127000">
                    <a:srgbClr val="FFFFFF"/>
                  </a:glow>
                </a:effectLst>
                <a:latin typeface="Northern Territories" charset="0"/>
              </a:rPr>
              <a:t>Early  Emancipation        in the  North</a:t>
            </a:r>
          </a:p>
        </p:txBody>
      </p:sp>
    </p:spTree>
    <p:extLst>
      <p:ext uri="{BB962C8B-B14F-4D97-AF65-F5344CB8AC3E}">
        <p14:creationId xmlns:p14="http://schemas.microsoft.com/office/powerpoint/2010/main" val="2647845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descr="http://www.4uth.gov.ua/usa/english/facts/afrhist/images/memcert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4" name="Picture 6" descr="http://cache.eb.com/eb/image?id=62283&amp;rendTypeId=4"/>
          <p:cNvPicPr>
            <a:picLocks noChangeAspect="1" noChangeArrowheads="1"/>
          </p:cNvPicPr>
          <p:nvPr/>
        </p:nvPicPr>
        <p:blipFill>
          <a:blip r:embed="rId3" cstate="print"/>
          <a:srcRect/>
          <a:stretch>
            <a:fillRect/>
          </a:stretch>
        </p:blipFill>
        <p:spPr bwMode="auto">
          <a:xfrm>
            <a:off x="5334000" y="2359116"/>
            <a:ext cx="3590377" cy="2974884"/>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cxnSp>
        <p:nvCxnSpPr>
          <p:cNvPr id="7" name="Straight Arrow Connector 6"/>
          <p:cNvCxnSpPr/>
          <p:nvPr/>
        </p:nvCxnSpPr>
        <p:spPr>
          <a:xfrm flipV="1">
            <a:off x="4114800" y="4800600"/>
            <a:ext cx="1828800" cy="762000"/>
          </a:xfrm>
          <a:prstGeom prst="straightConnector1">
            <a:avLst/>
          </a:prstGeom>
          <a:ln w="76200">
            <a:solidFill>
              <a:schemeClr val="tx1"/>
            </a:solidFill>
            <a:tailEnd type="arrow"/>
          </a:ln>
          <a:effectLst>
            <a:glow rad="127000">
              <a:schemeClr val="bg1"/>
            </a:glow>
          </a:effectLst>
        </p:spPr>
        <p:style>
          <a:lnRef idx="1">
            <a:schemeClr val="accent1"/>
          </a:lnRef>
          <a:fillRef idx="0">
            <a:schemeClr val="accent1"/>
          </a:fillRef>
          <a:effectRef idx="0">
            <a:schemeClr val="accent1"/>
          </a:effectRef>
          <a:fontRef idx="minor">
            <a:schemeClr val="tx1"/>
          </a:fontRef>
        </p:style>
      </p:cxnSp>
      <p:sp>
        <p:nvSpPr>
          <p:cNvPr id="2" name="Text Box 2"/>
          <p:cNvSpPr txBox="1">
            <a:spLocks noChangeArrowheads="1"/>
          </p:cNvSpPr>
          <p:nvPr/>
        </p:nvSpPr>
        <p:spPr bwMode="auto">
          <a:xfrm>
            <a:off x="1295400" y="381000"/>
            <a:ext cx="6553200" cy="1569660"/>
          </a:xfrm>
          <a:prstGeom prst="rect">
            <a:avLst/>
          </a:prstGeom>
          <a:solidFill>
            <a:srgbClr val="000000"/>
          </a:solidFill>
          <a:ln w="76200">
            <a:solidFill>
              <a:srgbClr val="003300"/>
            </a:solidFill>
            <a:miter lim="800000"/>
            <a:headEnd/>
            <a:tailEnd/>
          </a:ln>
          <a:effectLst>
            <a:glow>
              <a:schemeClr val="tx1"/>
            </a:glow>
          </a:effectLst>
          <a:scene3d>
            <a:camera prst="perspectiveFront"/>
            <a:lightRig rig="threePt" dir="t"/>
          </a:scene3d>
          <a:sp3d>
            <a:bevelT/>
          </a:sp3d>
        </p:spPr>
        <p:txBody>
          <a:bodyPr wrap="square">
            <a:spAutoFit/>
          </a:bodyPr>
          <a:lstStyle/>
          <a:p>
            <a:pPr algn="ctr" fontAlgn="base">
              <a:spcBef>
                <a:spcPct val="50000"/>
              </a:spcBef>
              <a:spcAft>
                <a:spcPct val="0"/>
              </a:spcAft>
              <a:defRPr/>
            </a:pPr>
            <a:r>
              <a:rPr lang="en-US" sz="3200" b="1" dirty="0" smtClean="0">
                <a:solidFill>
                  <a:srgbClr val="FFFFFF"/>
                </a:solidFill>
                <a:latin typeface="Times New Roman" panose="02020603050405020304" pitchFamily="18" charset="0"/>
                <a:cs typeface="Times New Roman" panose="02020603050405020304" pitchFamily="18" charset="0"/>
              </a:rPr>
              <a:t>(</a:t>
            </a:r>
            <a:r>
              <a:rPr lang="en-US" sz="3200" b="1" dirty="0">
                <a:solidFill>
                  <a:srgbClr val="FFFFFF"/>
                </a:solidFill>
                <a:latin typeface="Times New Roman" panose="02020603050405020304" pitchFamily="18" charset="0"/>
                <a:cs typeface="Times New Roman" panose="02020603050405020304" pitchFamily="18" charset="0"/>
              </a:rPr>
              <a:t>1817) the American Colonization Society founded to transport blacks back to Africa (Liberia)</a:t>
            </a:r>
          </a:p>
        </p:txBody>
      </p:sp>
    </p:spTree>
    <p:extLst>
      <p:ext uri="{BB962C8B-B14F-4D97-AF65-F5344CB8AC3E}">
        <p14:creationId xmlns:p14="http://schemas.microsoft.com/office/powerpoint/2010/main" val="3728750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4" descr="http://cache.eb.com/eb/image?id=78427&amp;rendTypeId=4"/>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3000"/>
                    </a14:imgEffect>
                    <a14:imgEffect>
                      <a14:brightnessContrast bright="6000" contrast="31000"/>
                    </a14:imgEffect>
                  </a14:imgLayer>
                </a14:imgProps>
              </a:ex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8" name="Text Box 2"/>
          <p:cNvSpPr txBox="1">
            <a:spLocks noChangeArrowheads="1"/>
          </p:cNvSpPr>
          <p:nvPr/>
        </p:nvSpPr>
        <p:spPr bwMode="auto">
          <a:xfrm>
            <a:off x="1600200" y="5562600"/>
            <a:ext cx="5943600" cy="1077218"/>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fontAlgn="base">
              <a:spcBef>
                <a:spcPct val="50000"/>
              </a:spcBef>
              <a:spcAft>
                <a:spcPct val="0"/>
              </a:spcAft>
              <a:defRPr/>
            </a:pPr>
            <a:r>
              <a:rPr lang="en-US" sz="3200" b="1" dirty="0" smtClean="0">
                <a:solidFill>
                  <a:srgbClr val="FFFFFF"/>
                </a:solidFill>
                <a:latin typeface="Times New Roman" panose="02020603050405020304" pitchFamily="18" charset="0"/>
                <a:cs typeface="Times New Roman" panose="02020603050405020304" pitchFamily="18" charset="0"/>
              </a:rPr>
              <a:t>Most </a:t>
            </a:r>
            <a:r>
              <a:rPr lang="en-US" sz="3200" b="1" dirty="0">
                <a:solidFill>
                  <a:srgbClr val="FFFFFF"/>
                </a:solidFill>
                <a:latin typeface="Times New Roman" panose="02020603050405020304" pitchFamily="18" charset="0"/>
                <a:cs typeface="Times New Roman" panose="02020603050405020304" pitchFamily="18" charset="0"/>
              </a:rPr>
              <a:t>Americanized blacks had no desire to return to Africa</a:t>
            </a:r>
          </a:p>
        </p:txBody>
      </p:sp>
    </p:spTree>
    <p:extLst>
      <p:ext uri="{BB962C8B-B14F-4D97-AF65-F5344CB8AC3E}">
        <p14:creationId xmlns:p14="http://schemas.microsoft.com/office/powerpoint/2010/main" val="2560736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86018"/>
                                        </p:tgtEl>
                                        <p:attrNameLst>
                                          <p:attrName>style.visibility</p:attrName>
                                        </p:attrNameLst>
                                      </p:cBhvr>
                                      <p:to>
                                        <p:strVal val="visible"/>
                                      </p:to>
                                    </p:set>
                                    <p:anim calcmode="lin" valueType="num">
                                      <p:cBhvr additive="base">
                                        <p:cTn id="7" dur="500" fill="hold"/>
                                        <p:tgtEl>
                                          <p:spTgt spid="86018"/>
                                        </p:tgtEl>
                                        <p:attrNameLst>
                                          <p:attrName>ppt_x</p:attrName>
                                        </p:attrNameLst>
                                      </p:cBhvr>
                                      <p:tavLst>
                                        <p:tav tm="0">
                                          <p:val>
                                            <p:strVal val="#ppt_x"/>
                                          </p:val>
                                        </p:tav>
                                        <p:tav tm="100000">
                                          <p:val>
                                            <p:strVal val="#ppt_x"/>
                                          </p:val>
                                        </p:tav>
                                      </p:tavLst>
                                    </p:anim>
                                    <p:anim calcmode="lin" valueType="num">
                                      <p:cBhvr additive="base">
                                        <p:cTn id="8" dur="500" fill="hold"/>
                                        <p:tgtEl>
                                          <p:spTgt spid="860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http://www.cubagob.gov.cu/otras_info/historia/imagenes/hf10.jpg"/>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5197240" cy="685800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6" name="Text Box 2"/>
          <p:cNvSpPr txBox="1">
            <a:spLocks noChangeArrowheads="1"/>
          </p:cNvSpPr>
          <p:nvPr/>
        </p:nvSpPr>
        <p:spPr bwMode="auto">
          <a:xfrm>
            <a:off x="3886200" y="4395534"/>
            <a:ext cx="4876800" cy="1569660"/>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Left"/>
            <a:lightRig rig="threePt" dir="t"/>
          </a:scene3d>
          <a:sp3d>
            <a:bevelT/>
          </a:sp3d>
        </p:spPr>
        <p:txBody>
          <a:bodyPr wrap="square">
            <a:spAutoFit/>
          </a:bodyPr>
          <a:lstStyle/>
          <a:p>
            <a:pPr algn="ctr" fontAlgn="base">
              <a:spcBef>
                <a:spcPct val="50000"/>
              </a:spcBef>
              <a:spcAft>
                <a:spcPct val="0"/>
              </a:spcAft>
              <a:defRPr/>
            </a:pPr>
            <a:r>
              <a:rPr lang="en-US" sz="3200" b="1" dirty="0" smtClean="0">
                <a:solidFill>
                  <a:srgbClr val="FFFFFF"/>
                </a:solidFill>
                <a:latin typeface="Times New Roman" panose="02020603050405020304" pitchFamily="18" charset="0"/>
                <a:cs typeface="Times New Roman" panose="02020603050405020304" pitchFamily="18" charset="0"/>
              </a:rPr>
              <a:t>Despite </a:t>
            </a:r>
            <a:r>
              <a:rPr lang="en-US" sz="3200" b="1" dirty="0">
                <a:solidFill>
                  <a:srgbClr val="FFFFFF"/>
                </a:solidFill>
                <a:latin typeface="Times New Roman" panose="02020603050405020304" pitchFamily="18" charset="0"/>
                <a:cs typeface="Times New Roman" panose="02020603050405020304" pitchFamily="18" charset="0"/>
              </a:rPr>
              <a:t>no slavery in the North free blacks faced prejudice and hostility </a:t>
            </a:r>
          </a:p>
        </p:txBody>
      </p:sp>
    </p:spTree>
    <p:extLst>
      <p:ext uri="{BB962C8B-B14F-4D97-AF65-F5344CB8AC3E}">
        <p14:creationId xmlns:p14="http://schemas.microsoft.com/office/powerpoint/2010/main" val="3886617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41986"/>
                                        </p:tgtEl>
                                        <p:attrNameLst>
                                          <p:attrName>style.visibility</p:attrName>
                                        </p:attrNameLst>
                                      </p:cBhvr>
                                      <p:to>
                                        <p:strVal val="visible"/>
                                      </p:to>
                                    </p:set>
                                    <p:anim calcmode="lin" valueType="num">
                                      <p:cBhvr additive="base">
                                        <p:cTn id="7" dur="500" fill="hold"/>
                                        <p:tgtEl>
                                          <p:spTgt spid="41986"/>
                                        </p:tgtEl>
                                        <p:attrNameLst>
                                          <p:attrName>ppt_x</p:attrName>
                                        </p:attrNameLst>
                                      </p:cBhvr>
                                      <p:tavLst>
                                        <p:tav tm="0">
                                          <p:val>
                                            <p:strVal val="#ppt_x"/>
                                          </p:val>
                                        </p:tav>
                                        <p:tav tm="100000">
                                          <p:val>
                                            <p:strVal val="#ppt_x"/>
                                          </p:val>
                                        </p:tav>
                                      </p:tavLst>
                                    </p:anim>
                                    <p:anim calcmode="lin" valueType="num">
                                      <p:cBhvr additive="base">
                                        <p:cTn id="8" dur="500" fill="hold"/>
                                        <p:tgtEl>
                                          <p:spTgt spid="419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762000" y="5059740"/>
            <a:ext cx="7620000" cy="1569660"/>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This religious revival led to prison </a:t>
            </a:r>
            <a:r>
              <a:rPr lang="en-US" sz="3200" b="1" dirty="0">
                <a:solidFill>
                  <a:schemeClr val="bg1"/>
                </a:solidFill>
                <a:latin typeface="Times New Roman" pitchFamily="18" charset="0"/>
              </a:rPr>
              <a:t>reform, church reform, temperance cause, women’s movement, </a:t>
            </a:r>
            <a:r>
              <a:rPr lang="en-US" sz="3200" b="1" dirty="0" smtClean="0">
                <a:solidFill>
                  <a:schemeClr val="bg1"/>
                </a:solidFill>
                <a:latin typeface="Times New Roman" pitchFamily="18" charset="0"/>
              </a:rPr>
              <a:t>abolition of </a:t>
            </a:r>
            <a:r>
              <a:rPr lang="en-US" sz="3200" b="1" dirty="0">
                <a:solidFill>
                  <a:schemeClr val="bg1"/>
                </a:solidFill>
                <a:latin typeface="Times New Roman" pitchFamily="18" charset="0"/>
              </a:rPr>
              <a:t>slavery</a:t>
            </a:r>
          </a:p>
        </p:txBody>
      </p:sp>
      <p:sp>
        <p:nvSpPr>
          <p:cNvPr id="3" name="Rectangle 2"/>
          <p:cNvSpPr>
            <a:spLocks noChangeArrowheads="1"/>
          </p:cNvSpPr>
          <p:nvPr/>
        </p:nvSpPr>
        <p:spPr bwMode="auto">
          <a:xfrm>
            <a:off x="0" y="0"/>
            <a:ext cx="9144000" cy="809625"/>
          </a:xfrm>
          <a:prstGeom prst="rect">
            <a:avLst/>
          </a:prstGeom>
          <a:noFill/>
          <a:ln w="9525">
            <a:noFill/>
            <a:miter lim="800000"/>
            <a:headEnd type="none" w="sm" len="sm"/>
            <a:tailEnd type="none" w="sm" len="sm"/>
          </a:ln>
          <a:effectLst>
            <a:outerShdw dist="35921" dir="2700000" algn="ctr" rotWithShape="0">
              <a:schemeClr val="tx1"/>
            </a:outerShdw>
          </a:effectLst>
          <a:scene3d>
            <a:camera prst="perspectiveAbove"/>
            <a:lightRig rig="threePt" dir="t"/>
          </a:scene3d>
          <a:sp3d>
            <a:bevelT/>
          </a:sp3d>
        </p:spPr>
        <p:txBody>
          <a:bodyPr wrap="none" anchor="ctr"/>
          <a:lstStyle/>
          <a:p>
            <a:pPr algn="ctr">
              <a:defRPr/>
            </a:pPr>
            <a:r>
              <a:rPr lang="en-US" sz="5400" dirty="0">
                <a:solidFill>
                  <a:srgbClr val="002060"/>
                </a:solidFill>
                <a:effectLst>
                  <a:glow rad="127000">
                    <a:schemeClr val="bg1"/>
                  </a:glow>
                </a:effectLst>
                <a:latin typeface="Cordelina" charset="0"/>
              </a:rPr>
              <a:t>The Second </a:t>
            </a:r>
            <a:r>
              <a:rPr lang="en-US" sz="5400" dirty="0" smtClean="0">
                <a:solidFill>
                  <a:srgbClr val="002060"/>
                </a:solidFill>
                <a:effectLst>
                  <a:glow rad="127000">
                    <a:schemeClr val="bg1"/>
                  </a:glow>
                </a:effectLst>
                <a:latin typeface="Cordelina" charset="0"/>
              </a:rPr>
              <a:t>Great Awakening</a:t>
            </a:r>
            <a:endParaRPr lang="en-US" sz="5400" dirty="0">
              <a:solidFill>
                <a:srgbClr val="002060"/>
              </a:solidFill>
              <a:effectLst>
                <a:glow rad="127000">
                  <a:schemeClr val="bg1"/>
                </a:glow>
              </a:effectLst>
              <a:latin typeface="Cordelina" charset="0"/>
            </a:endParaRPr>
          </a:p>
        </p:txBody>
      </p:sp>
      <p:sp>
        <p:nvSpPr>
          <p:cNvPr id="4" name="Text Box 13"/>
          <p:cNvSpPr txBox="1">
            <a:spLocks noChangeArrowheads="1"/>
          </p:cNvSpPr>
          <p:nvPr/>
        </p:nvSpPr>
        <p:spPr bwMode="auto">
          <a:xfrm>
            <a:off x="1452563" y="762000"/>
            <a:ext cx="6238875" cy="1138773"/>
          </a:xfrm>
          <a:prstGeom prst="rect">
            <a:avLst/>
          </a:prstGeom>
          <a:noFill/>
          <a:ln w="9525">
            <a:noFill/>
            <a:miter lim="800000"/>
            <a:headEnd type="none" w="sm" len="sm"/>
            <a:tailEnd type="none" w="sm" len="sm"/>
          </a:ln>
          <a:scene3d>
            <a:camera prst="orthographicFront"/>
            <a:lightRig rig="threePt" dir="t"/>
          </a:scene3d>
          <a:sp3d>
            <a:bevelT/>
          </a:sp3d>
        </p:spPr>
        <p:txBody>
          <a:bodyPr>
            <a:spAutoFit/>
          </a:bodyPr>
          <a:lstStyle/>
          <a:p>
            <a:pPr algn="ctr">
              <a:spcBef>
                <a:spcPct val="50000"/>
              </a:spcBef>
              <a:defRPr/>
            </a:pPr>
            <a:r>
              <a:rPr lang="en-US" sz="3200" dirty="0">
                <a:effectLst>
                  <a:glow rad="127000">
                    <a:schemeClr val="bg1"/>
                  </a:glow>
                </a:effectLst>
                <a:latin typeface="Earth's Mightiest"/>
              </a:rPr>
              <a:t>“Spiritual Reform From Within”</a:t>
            </a:r>
            <a:br>
              <a:rPr lang="en-US" sz="3200" dirty="0">
                <a:effectLst>
                  <a:glow rad="127000">
                    <a:schemeClr val="bg1"/>
                  </a:glow>
                </a:effectLst>
                <a:latin typeface="Earth's Mightiest"/>
              </a:rPr>
            </a:br>
            <a:r>
              <a:rPr lang="en-US" sz="3600" dirty="0">
                <a:effectLst>
                  <a:glow rad="127000">
                    <a:schemeClr val="bg1"/>
                  </a:glow>
                </a:effectLst>
                <a:latin typeface="Earth's Mightiest"/>
              </a:rPr>
              <a:t>[Religious Revivalism]</a:t>
            </a:r>
          </a:p>
        </p:txBody>
      </p:sp>
      <p:sp>
        <p:nvSpPr>
          <p:cNvPr id="5" name="Text Box 15"/>
          <p:cNvSpPr txBox="1">
            <a:spLocks noChangeArrowheads="1"/>
          </p:cNvSpPr>
          <p:nvPr/>
        </p:nvSpPr>
        <p:spPr bwMode="auto">
          <a:xfrm>
            <a:off x="0" y="1900773"/>
            <a:ext cx="9144000" cy="830997"/>
          </a:xfrm>
          <a:prstGeom prst="rect">
            <a:avLst/>
          </a:prstGeom>
          <a:noFill/>
          <a:ln w="9525">
            <a:noFill/>
            <a:miter lim="800000"/>
            <a:headEnd type="none" w="sm" len="sm"/>
            <a:tailEnd type="none" w="sm" len="sm"/>
          </a:ln>
          <a:scene3d>
            <a:camera prst="orthographicFront"/>
            <a:lightRig rig="threePt" dir="t"/>
          </a:scene3d>
          <a:sp3d>
            <a:bevelT/>
          </a:sp3d>
        </p:spPr>
        <p:txBody>
          <a:bodyPr wrap="square">
            <a:spAutoFit/>
          </a:bodyPr>
          <a:lstStyle/>
          <a:p>
            <a:pPr algn="ctr">
              <a:spcBef>
                <a:spcPct val="50000"/>
              </a:spcBef>
              <a:defRPr/>
            </a:pPr>
            <a:r>
              <a:rPr lang="en-US" sz="4800" dirty="0">
                <a:solidFill>
                  <a:srgbClr val="FF0000"/>
                </a:solidFill>
                <a:effectLst>
                  <a:glow rad="127000">
                    <a:schemeClr val="bg1"/>
                  </a:glow>
                </a:effectLst>
                <a:latin typeface="Earth's Mightiest"/>
              </a:rPr>
              <a:t>Social Reforms &amp; Redefining the Ideal of Equality</a:t>
            </a:r>
            <a:endParaRPr lang="en-US" sz="5400" dirty="0">
              <a:solidFill>
                <a:srgbClr val="FF0000"/>
              </a:solidFill>
              <a:effectLst>
                <a:glow rad="127000">
                  <a:schemeClr val="bg1"/>
                </a:glow>
              </a:effectLst>
              <a:latin typeface="Earth's Mightiest"/>
            </a:endParaRPr>
          </a:p>
        </p:txBody>
      </p:sp>
      <p:grpSp>
        <p:nvGrpSpPr>
          <p:cNvPr id="21" name="Group 20"/>
          <p:cNvGrpSpPr/>
          <p:nvPr/>
        </p:nvGrpSpPr>
        <p:grpSpPr>
          <a:xfrm>
            <a:off x="149225" y="2754313"/>
            <a:ext cx="2136775" cy="1143000"/>
            <a:chOff x="0" y="2754313"/>
            <a:chExt cx="2136775" cy="1143000"/>
          </a:xfrm>
        </p:grpSpPr>
        <p:sp>
          <p:nvSpPr>
            <p:cNvPr id="11" name="Oval 17"/>
            <p:cNvSpPr>
              <a:spLocks noChangeArrowheads="1"/>
            </p:cNvSpPr>
            <p:nvPr/>
          </p:nvSpPr>
          <p:spPr bwMode="auto">
            <a:xfrm>
              <a:off x="0" y="2754313"/>
              <a:ext cx="2136775" cy="1143000"/>
            </a:xfrm>
            <a:prstGeom prst="ellipse">
              <a:avLst/>
            </a:prstGeom>
            <a:solidFill>
              <a:srgbClr val="002060"/>
            </a:solidFill>
            <a:ln w="9525">
              <a:noFill/>
              <a:round/>
              <a:headEnd type="none" w="sm" len="sm"/>
              <a:tailEnd type="none" w="sm" len="sm"/>
            </a:ln>
            <a:effectLst>
              <a:glow rad="88900">
                <a:schemeClr val="bg1"/>
              </a:glow>
              <a:prstShdw prst="shdw17" dist="17961" dir="2700000">
                <a:srgbClr val="798B99"/>
              </a:prstShdw>
            </a:effectLst>
            <a:scene3d>
              <a:camera prst="orthographicFront"/>
              <a:lightRig rig="threePt" dir="t"/>
            </a:scene3d>
            <a:sp3d>
              <a:bevelT/>
            </a:sp3d>
          </p:spPr>
          <p:txBody>
            <a:bodyPr wrap="none" anchor="ctr"/>
            <a:lstStyle/>
            <a:p>
              <a:pPr>
                <a:defRPr/>
              </a:pPr>
              <a:endParaRPr lang="en-US">
                <a:latin typeface="Arial" charset="0"/>
              </a:endParaRPr>
            </a:p>
          </p:txBody>
        </p:sp>
        <p:sp>
          <p:nvSpPr>
            <p:cNvPr id="16" name="Text Box 18"/>
            <p:cNvSpPr txBox="1">
              <a:spLocks noChangeArrowheads="1"/>
            </p:cNvSpPr>
            <p:nvPr/>
          </p:nvSpPr>
          <p:spPr bwMode="auto">
            <a:xfrm>
              <a:off x="0" y="2949714"/>
              <a:ext cx="2136775" cy="707886"/>
            </a:xfrm>
            <a:prstGeom prst="rect">
              <a:avLst/>
            </a:prstGeom>
            <a:noFill/>
            <a:ln w="9525">
              <a:noFill/>
              <a:miter lim="800000"/>
              <a:headEnd type="none" w="sm" len="sm"/>
              <a:tailEnd type="none" w="sm" len="sm"/>
            </a:ln>
            <a:scene3d>
              <a:camera prst="orthographicFront"/>
              <a:lightRig rig="threePt" dir="t"/>
            </a:scene3d>
            <a:sp3d>
              <a:bevelT/>
            </a:sp3d>
          </p:spPr>
          <p:txBody>
            <a:bodyPr wrap="square">
              <a:spAutoFit/>
            </a:bodyPr>
            <a:lstStyle/>
            <a:p>
              <a:pPr algn="ctr">
                <a:spcBef>
                  <a:spcPct val="50000"/>
                </a:spcBef>
                <a:defRPr/>
              </a:pPr>
              <a:r>
                <a:rPr lang="en-US" sz="4000" dirty="0">
                  <a:effectLst>
                    <a:glow rad="127000">
                      <a:schemeClr val="bg1"/>
                    </a:glow>
                  </a:effectLst>
                  <a:latin typeface="Earth's Mightiest"/>
                </a:rPr>
                <a:t>Temperance</a:t>
              </a:r>
            </a:p>
          </p:txBody>
        </p:sp>
      </p:grpSp>
      <p:grpSp>
        <p:nvGrpSpPr>
          <p:cNvPr id="22" name="Group 21"/>
          <p:cNvGrpSpPr/>
          <p:nvPr/>
        </p:nvGrpSpPr>
        <p:grpSpPr>
          <a:xfrm>
            <a:off x="1749425" y="3799582"/>
            <a:ext cx="2136775" cy="1153418"/>
            <a:chOff x="1624013" y="3799582"/>
            <a:chExt cx="2136775" cy="1153418"/>
          </a:xfrm>
        </p:grpSpPr>
        <p:sp>
          <p:nvSpPr>
            <p:cNvPr id="12" name="Oval 20"/>
            <p:cNvSpPr>
              <a:spLocks noChangeArrowheads="1"/>
            </p:cNvSpPr>
            <p:nvPr/>
          </p:nvSpPr>
          <p:spPr bwMode="auto">
            <a:xfrm>
              <a:off x="1624013" y="3810000"/>
              <a:ext cx="2136775" cy="1143000"/>
            </a:xfrm>
            <a:prstGeom prst="ellipse">
              <a:avLst/>
            </a:prstGeom>
            <a:solidFill>
              <a:srgbClr val="002060"/>
            </a:solidFill>
            <a:ln w="9525">
              <a:noFill/>
              <a:round/>
              <a:headEnd type="none" w="sm" len="sm"/>
              <a:tailEnd type="none" w="sm" len="sm"/>
            </a:ln>
            <a:effectLst>
              <a:glow rad="88900">
                <a:schemeClr val="bg1"/>
              </a:glow>
              <a:prstShdw prst="shdw17" dist="17961" dir="2700000">
                <a:srgbClr val="798B99"/>
              </a:prstShdw>
            </a:effectLst>
            <a:scene3d>
              <a:camera prst="orthographicFront"/>
              <a:lightRig rig="threePt" dir="t"/>
            </a:scene3d>
            <a:sp3d>
              <a:bevelT/>
            </a:sp3d>
          </p:spPr>
          <p:txBody>
            <a:bodyPr wrap="none" anchor="ctr"/>
            <a:lstStyle/>
            <a:p>
              <a:pPr>
                <a:defRPr/>
              </a:pPr>
              <a:endParaRPr lang="en-US">
                <a:latin typeface="Arial" charset="0"/>
              </a:endParaRPr>
            </a:p>
          </p:txBody>
        </p:sp>
        <p:sp>
          <p:nvSpPr>
            <p:cNvPr id="17" name="Text Box 21"/>
            <p:cNvSpPr txBox="1">
              <a:spLocks noChangeArrowheads="1"/>
            </p:cNvSpPr>
            <p:nvPr/>
          </p:nvSpPr>
          <p:spPr bwMode="auto">
            <a:xfrm>
              <a:off x="1709738" y="3799582"/>
              <a:ext cx="2051050" cy="1077218"/>
            </a:xfrm>
            <a:prstGeom prst="rect">
              <a:avLst/>
            </a:prstGeom>
            <a:noFill/>
            <a:ln w="9525">
              <a:noFill/>
              <a:miter lim="800000"/>
              <a:headEnd type="none" w="sm" len="sm"/>
              <a:tailEnd type="none" w="sm" len="sm"/>
            </a:ln>
            <a:scene3d>
              <a:camera prst="orthographicFront"/>
              <a:lightRig rig="threePt" dir="t"/>
            </a:scene3d>
            <a:sp3d>
              <a:bevelT/>
            </a:sp3d>
          </p:spPr>
          <p:txBody>
            <a:bodyPr>
              <a:spAutoFit/>
            </a:bodyPr>
            <a:lstStyle/>
            <a:p>
              <a:pPr algn="ctr">
                <a:spcBef>
                  <a:spcPct val="50000"/>
                </a:spcBef>
                <a:defRPr/>
              </a:pPr>
              <a:r>
                <a:rPr lang="en-US" sz="3200" dirty="0">
                  <a:effectLst>
                    <a:glow rad="127000">
                      <a:schemeClr val="bg1"/>
                    </a:glow>
                  </a:effectLst>
                  <a:latin typeface="Earth's Mightiest"/>
                </a:rPr>
                <a:t>Asylum &amp;</a:t>
              </a:r>
              <a:br>
                <a:rPr lang="en-US" sz="3200" dirty="0">
                  <a:effectLst>
                    <a:glow rad="127000">
                      <a:schemeClr val="bg1"/>
                    </a:glow>
                  </a:effectLst>
                  <a:latin typeface="Earth's Mightiest"/>
                </a:rPr>
              </a:br>
              <a:r>
                <a:rPr lang="en-US" sz="3200" dirty="0" smtClean="0">
                  <a:effectLst>
                    <a:glow rad="127000">
                      <a:schemeClr val="bg1"/>
                    </a:glow>
                  </a:effectLst>
                  <a:latin typeface="Earth's Mightiest"/>
                </a:rPr>
                <a:t>Prison </a:t>
              </a:r>
              <a:r>
                <a:rPr lang="en-US" sz="3200" dirty="0">
                  <a:effectLst>
                    <a:glow rad="127000">
                      <a:schemeClr val="bg1"/>
                    </a:glow>
                  </a:effectLst>
                  <a:latin typeface="Earth's Mightiest"/>
                </a:rPr>
                <a:t>Reform</a:t>
              </a:r>
            </a:p>
          </p:txBody>
        </p:sp>
      </p:grpSp>
      <p:grpSp>
        <p:nvGrpSpPr>
          <p:cNvPr id="23" name="Group 22"/>
          <p:cNvGrpSpPr/>
          <p:nvPr/>
        </p:nvGrpSpPr>
        <p:grpSpPr>
          <a:xfrm>
            <a:off x="3503613" y="2843213"/>
            <a:ext cx="2136775" cy="1143000"/>
            <a:chOff x="3503613" y="2843213"/>
            <a:chExt cx="2136775" cy="1143000"/>
          </a:xfrm>
        </p:grpSpPr>
        <p:sp>
          <p:nvSpPr>
            <p:cNvPr id="15" name="Oval 32"/>
            <p:cNvSpPr>
              <a:spLocks noChangeArrowheads="1"/>
            </p:cNvSpPr>
            <p:nvPr/>
          </p:nvSpPr>
          <p:spPr bwMode="auto">
            <a:xfrm>
              <a:off x="3503613" y="2843213"/>
              <a:ext cx="2136775" cy="1143000"/>
            </a:xfrm>
            <a:prstGeom prst="ellipse">
              <a:avLst/>
            </a:prstGeom>
            <a:solidFill>
              <a:srgbClr val="002060"/>
            </a:solidFill>
            <a:ln w="9525">
              <a:noFill/>
              <a:round/>
              <a:headEnd type="none" w="sm" len="sm"/>
              <a:tailEnd type="none" w="sm" len="sm"/>
            </a:ln>
            <a:effectLst>
              <a:glow rad="88900">
                <a:schemeClr val="bg1"/>
              </a:glow>
              <a:prstShdw prst="shdw17" dist="17961" dir="2700000">
                <a:srgbClr val="798B99"/>
              </a:prstShdw>
            </a:effectLst>
            <a:scene3d>
              <a:camera prst="orthographicFront"/>
              <a:lightRig rig="threePt" dir="t"/>
            </a:scene3d>
            <a:sp3d>
              <a:bevelT/>
            </a:sp3d>
          </p:spPr>
          <p:txBody>
            <a:bodyPr wrap="none" anchor="ctr"/>
            <a:lstStyle/>
            <a:p>
              <a:pPr>
                <a:defRPr/>
              </a:pPr>
              <a:endParaRPr lang="en-US">
                <a:latin typeface="Arial" charset="0"/>
              </a:endParaRPr>
            </a:p>
          </p:txBody>
        </p:sp>
        <p:sp>
          <p:nvSpPr>
            <p:cNvPr id="20" name="Text Box 33"/>
            <p:cNvSpPr txBox="1">
              <a:spLocks noChangeArrowheads="1"/>
            </p:cNvSpPr>
            <p:nvPr/>
          </p:nvSpPr>
          <p:spPr bwMode="auto">
            <a:xfrm>
              <a:off x="3503613" y="3048000"/>
              <a:ext cx="2136775" cy="646331"/>
            </a:xfrm>
            <a:prstGeom prst="rect">
              <a:avLst/>
            </a:prstGeom>
            <a:noFill/>
            <a:ln w="9525">
              <a:noFill/>
              <a:miter lim="800000"/>
              <a:headEnd type="none" w="sm" len="sm"/>
              <a:tailEnd type="none" w="sm" len="sm"/>
            </a:ln>
            <a:scene3d>
              <a:camera prst="orthographicFront"/>
              <a:lightRig rig="threePt" dir="t"/>
            </a:scene3d>
            <a:sp3d>
              <a:bevelT/>
            </a:sp3d>
          </p:spPr>
          <p:txBody>
            <a:bodyPr wrap="square">
              <a:spAutoFit/>
            </a:bodyPr>
            <a:lstStyle/>
            <a:p>
              <a:pPr algn="ctr">
                <a:spcBef>
                  <a:spcPct val="50000"/>
                </a:spcBef>
                <a:defRPr/>
              </a:pPr>
              <a:r>
                <a:rPr lang="en-US" sz="3600" dirty="0">
                  <a:effectLst>
                    <a:glow rad="127000">
                      <a:schemeClr val="bg1"/>
                    </a:glow>
                  </a:effectLst>
                  <a:latin typeface="Earth's Mightiest"/>
                </a:rPr>
                <a:t>Abolitionism</a:t>
              </a:r>
            </a:p>
          </p:txBody>
        </p:sp>
      </p:grpSp>
      <p:grpSp>
        <p:nvGrpSpPr>
          <p:cNvPr id="24" name="Group 23"/>
          <p:cNvGrpSpPr/>
          <p:nvPr/>
        </p:nvGrpSpPr>
        <p:grpSpPr>
          <a:xfrm>
            <a:off x="5299075" y="3810000"/>
            <a:ext cx="2135188" cy="1143000"/>
            <a:chOff x="5299075" y="3810000"/>
            <a:chExt cx="2135188" cy="1143000"/>
          </a:xfrm>
        </p:grpSpPr>
        <p:sp>
          <p:nvSpPr>
            <p:cNvPr id="14" name="Oval 29"/>
            <p:cNvSpPr>
              <a:spLocks noChangeArrowheads="1"/>
            </p:cNvSpPr>
            <p:nvPr/>
          </p:nvSpPr>
          <p:spPr bwMode="auto">
            <a:xfrm>
              <a:off x="5299075" y="3810000"/>
              <a:ext cx="2135188" cy="1143000"/>
            </a:xfrm>
            <a:prstGeom prst="ellipse">
              <a:avLst/>
            </a:prstGeom>
            <a:solidFill>
              <a:srgbClr val="002060"/>
            </a:solidFill>
            <a:ln w="9525">
              <a:noFill/>
              <a:round/>
              <a:headEnd type="none" w="sm" len="sm"/>
              <a:tailEnd type="none" w="sm" len="sm"/>
            </a:ln>
            <a:effectLst>
              <a:glow rad="88900">
                <a:schemeClr val="bg1"/>
              </a:glow>
              <a:prstShdw prst="shdw17" dist="17961" dir="2700000">
                <a:srgbClr val="798B99"/>
              </a:prstShdw>
            </a:effectLst>
            <a:scene3d>
              <a:camera prst="orthographicFront"/>
              <a:lightRig rig="threePt" dir="t"/>
            </a:scene3d>
            <a:sp3d>
              <a:bevelT/>
            </a:sp3d>
          </p:spPr>
          <p:txBody>
            <a:bodyPr wrap="none" anchor="ctr"/>
            <a:lstStyle/>
            <a:p>
              <a:pPr>
                <a:defRPr/>
              </a:pPr>
              <a:endParaRPr lang="en-US">
                <a:latin typeface="Arial" charset="0"/>
              </a:endParaRPr>
            </a:p>
          </p:txBody>
        </p:sp>
        <p:sp>
          <p:nvSpPr>
            <p:cNvPr id="19" name="Text Box 30"/>
            <p:cNvSpPr txBox="1">
              <a:spLocks noChangeArrowheads="1"/>
            </p:cNvSpPr>
            <p:nvPr/>
          </p:nvSpPr>
          <p:spPr bwMode="auto">
            <a:xfrm>
              <a:off x="5299075" y="4038600"/>
              <a:ext cx="2135188" cy="646331"/>
            </a:xfrm>
            <a:prstGeom prst="rect">
              <a:avLst/>
            </a:prstGeom>
            <a:noFill/>
            <a:ln w="9525">
              <a:noFill/>
              <a:miter lim="800000"/>
              <a:headEnd type="none" w="sm" len="sm"/>
              <a:tailEnd type="none" w="sm" len="sm"/>
            </a:ln>
            <a:scene3d>
              <a:camera prst="orthographicFront"/>
              <a:lightRig rig="threePt" dir="t"/>
            </a:scene3d>
            <a:sp3d>
              <a:bevelT/>
            </a:sp3d>
          </p:spPr>
          <p:txBody>
            <a:bodyPr wrap="square">
              <a:spAutoFit/>
            </a:bodyPr>
            <a:lstStyle/>
            <a:p>
              <a:pPr algn="ctr">
                <a:spcBef>
                  <a:spcPct val="50000"/>
                </a:spcBef>
                <a:defRPr/>
              </a:pPr>
              <a:r>
                <a:rPr lang="en-US" sz="3600" dirty="0">
                  <a:effectLst>
                    <a:glow rad="127000">
                      <a:schemeClr val="bg1"/>
                    </a:glow>
                  </a:effectLst>
                  <a:latin typeface="Earth's Mightiest"/>
                </a:rPr>
                <a:t>Women’s Rights</a:t>
              </a:r>
            </a:p>
          </p:txBody>
        </p:sp>
      </p:grpSp>
      <p:grpSp>
        <p:nvGrpSpPr>
          <p:cNvPr id="25" name="Group 24"/>
          <p:cNvGrpSpPr/>
          <p:nvPr/>
        </p:nvGrpSpPr>
        <p:grpSpPr>
          <a:xfrm>
            <a:off x="6858000" y="2754313"/>
            <a:ext cx="2136775" cy="1143000"/>
            <a:chOff x="7007225" y="2754313"/>
            <a:chExt cx="2136775" cy="1143000"/>
          </a:xfrm>
        </p:grpSpPr>
        <p:sp>
          <p:nvSpPr>
            <p:cNvPr id="13" name="Oval 26"/>
            <p:cNvSpPr>
              <a:spLocks noChangeArrowheads="1"/>
            </p:cNvSpPr>
            <p:nvPr/>
          </p:nvSpPr>
          <p:spPr bwMode="auto">
            <a:xfrm>
              <a:off x="7007225" y="2754313"/>
              <a:ext cx="2136775" cy="1143000"/>
            </a:xfrm>
            <a:prstGeom prst="ellipse">
              <a:avLst/>
            </a:prstGeom>
            <a:solidFill>
              <a:srgbClr val="002060"/>
            </a:solidFill>
            <a:ln w="9525">
              <a:noFill/>
              <a:round/>
              <a:headEnd type="none" w="sm" len="sm"/>
              <a:tailEnd type="none" w="sm" len="sm"/>
            </a:ln>
            <a:effectLst>
              <a:glow rad="88900">
                <a:schemeClr val="bg1"/>
              </a:glow>
              <a:prstShdw prst="shdw17" dist="17961" dir="2700000">
                <a:srgbClr val="798B99"/>
              </a:prstShdw>
            </a:effectLst>
            <a:scene3d>
              <a:camera prst="orthographicFront"/>
              <a:lightRig rig="threePt" dir="t"/>
            </a:scene3d>
            <a:sp3d>
              <a:bevelT/>
            </a:sp3d>
          </p:spPr>
          <p:txBody>
            <a:bodyPr wrap="none" anchor="ctr"/>
            <a:lstStyle/>
            <a:p>
              <a:pPr>
                <a:defRPr/>
              </a:pPr>
              <a:endParaRPr lang="en-US">
                <a:latin typeface="Arial" charset="0"/>
              </a:endParaRPr>
            </a:p>
          </p:txBody>
        </p:sp>
        <p:sp>
          <p:nvSpPr>
            <p:cNvPr id="18" name="Text Box 27"/>
            <p:cNvSpPr txBox="1">
              <a:spLocks noChangeArrowheads="1"/>
            </p:cNvSpPr>
            <p:nvPr/>
          </p:nvSpPr>
          <p:spPr bwMode="auto">
            <a:xfrm>
              <a:off x="7007225" y="2971800"/>
              <a:ext cx="2136775" cy="707886"/>
            </a:xfrm>
            <a:prstGeom prst="rect">
              <a:avLst/>
            </a:prstGeom>
            <a:noFill/>
            <a:ln w="9525">
              <a:noFill/>
              <a:miter lim="800000"/>
              <a:headEnd type="none" w="sm" len="sm"/>
              <a:tailEnd type="none" w="sm" len="sm"/>
            </a:ln>
            <a:scene3d>
              <a:camera prst="orthographicFront"/>
              <a:lightRig rig="threePt" dir="t"/>
            </a:scene3d>
            <a:sp3d>
              <a:bevelT/>
            </a:sp3d>
          </p:spPr>
          <p:txBody>
            <a:bodyPr wrap="square">
              <a:spAutoFit/>
            </a:bodyPr>
            <a:lstStyle/>
            <a:p>
              <a:pPr algn="ctr">
                <a:spcBef>
                  <a:spcPct val="50000"/>
                </a:spcBef>
                <a:defRPr/>
              </a:pPr>
              <a:r>
                <a:rPr lang="en-US" sz="4000" dirty="0">
                  <a:effectLst>
                    <a:glow rad="127000">
                      <a:schemeClr val="bg1"/>
                    </a:glow>
                  </a:effectLst>
                  <a:latin typeface="Earth's Mightiest"/>
                </a:rPr>
                <a:t>Education</a:t>
              </a:r>
            </a:p>
          </p:txBody>
        </p:sp>
      </p:grpSp>
      <p:pic>
        <p:nvPicPr>
          <p:cNvPr id="6" name="09 The Cross Of Changes.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48800" y="2949714"/>
            <a:ext cx="609600" cy="609600"/>
          </a:xfrm>
          <a:prstGeom prst="rect">
            <a:avLst/>
          </a:prstGeom>
        </p:spPr>
      </p:pic>
    </p:spTree>
    <p:extLst>
      <p:ext uri="{BB962C8B-B14F-4D97-AF65-F5344CB8AC3E}">
        <p14:creationId xmlns:p14="http://schemas.microsoft.com/office/powerpoint/2010/main" val="3365326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4451" fill="hold"/>
                                        <p:tgtEl>
                                          <p:spTgt spid="6"/>
                                        </p:tgtEl>
                                      </p:cBhvr>
                                    </p:cmd>
                                  </p:childTnLst>
                                </p:cTn>
                              </p:par>
                            </p:childTnLst>
                          </p:cTn>
                        </p:par>
                        <p:par>
                          <p:cTn id="7" fill="hold">
                            <p:stCondLst>
                              <p:cond delay="144451"/>
                            </p:stCondLst>
                            <p:childTnLst>
                              <p:par>
                                <p:cTn id="8" presetID="2" presetClass="entr" presetSubtype="4"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par>
                          <p:cTn id="12" fill="hold">
                            <p:stCondLst>
                              <p:cond delay="144951"/>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par>
                          <p:cTn id="16" fill="hold">
                            <p:stCondLst>
                              <p:cond delay="145951"/>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childTnLst>
                                </p:cTn>
                              </p:par>
                            </p:childTnLst>
                          </p:cTn>
                        </p:par>
                        <p:par>
                          <p:cTn id="20" fill="hold">
                            <p:stCondLst>
                              <p:cond delay="146951"/>
                            </p:stCondLst>
                            <p:childTnLst>
                              <p:par>
                                <p:cTn id="21" presetID="47"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anim calcmode="lin" valueType="num">
                                      <p:cBhvr>
                                        <p:cTn id="24" dur="1000" fill="hold"/>
                                        <p:tgtEl>
                                          <p:spTgt spid="21"/>
                                        </p:tgtEl>
                                        <p:attrNameLst>
                                          <p:attrName>ppt_x</p:attrName>
                                        </p:attrNameLst>
                                      </p:cBhvr>
                                      <p:tavLst>
                                        <p:tav tm="0">
                                          <p:val>
                                            <p:strVal val="#ppt_x"/>
                                          </p:val>
                                        </p:tav>
                                        <p:tav tm="100000">
                                          <p:val>
                                            <p:strVal val="#ppt_x"/>
                                          </p:val>
                                        </p:tav>
                                      </p:tavLst>
                                    </p:anim>
                                    <p:anim calcmode="lin" valueType="num">
                                      <p:cBhvr>
                                        <p:cTn id="25" dur="1000" fill="hold"/>
                                        <p:tgtEl>
                                          <p:spTgt spid="21"/>
                                        </p:tgtEl>
                                        <p:attrNameLst>
                                          <p:attrName>ppt_y</p:attrName>
                                        </p:attrNameLst>
                                      </p:cBhvr>
                                      <p:tavLst>
                                        <p:tav tm="0">
                                          <p:val>
                                            <p:strVal val="#ppt_y-.1"/>
                                          </p:val>
                                        </p:tav>
                                        <p:tav tm="100000">
                                          <p:val>
                                            <p:strVal val="#ppt_y"/>
                                          </p:val>
                                        </p:tav>
                                      </p:tavLst>
                                    </p:anim>
                                  </p:childTnLst>
                                </p:cTn>
                              </p:par>
                            </p:childTnLst>
                          </p:cTn>
                        </p:par>
                        <p:par>
                          <p:cTn id="26" fill="hold">
                            <p:stCondLst>
                              <p:cond delay="147951"/>
                            </p:stCondLst>
                            <p:childTnLst>
                              <p:par>
                                <p:cTn id="27" presetID="47" presetClass="entr" presetSubtype="0"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anim calcmode="lin" valueType="num">
                                      <p:cBhvr>
                                        <p:cTn id="30" dur="1000" fill="hold"/>
                                        <p:tgtEl>
                                          <p:spTgt spid="22"/>
                                        </p:tgtEl>
                                        <p:attrNameLst>
                                          <p:attrName>ppt_x</p:attrName>
                                        </p:attrNameLst>
                                      </p:cBhvr>
                                      <p:tavLst>
                                        <p:tav tm="0">
                                          <p:val>
                                            <p:strVal val="#ppt_x"/>
                                          </p:val>
                                        </p:tav>
                                        <p:tav tm="100000">
                                          <p:val>
                                            <p:strVal val="#ppt_x"/>
                                          </p:val>
                                        </p:tav>
                                      </p:tavLst>
                                    </p:anim>
                                    <p:anim calcmode="lin" valueType="num">
                                      <p:cBhvr>
                                        <p:cTn id="31" dur="1000" fill="hold"/>
                                        <p:tgtEl>
                                          <p:spTgt spid="22"/>
                                        </p:tgtEl>
                                        <p:attrNameLst>
                                          <p:attrName>ppt_y</p:attrName>
                                        </p:attrNameLst>
                                      </p:cBhvr>
                                      <p:tavLst>
                                        <p:tav tm="0">
                                          <p:val>
                                            <p:strVal val="#ppt_y-.1"/>
                                          </p:val>
                                        </p:tav>
                                        <p:tav tm="100000">
                                          <p:val>
                                            <p:strVal val="#ppt_y"/>
                                          </p:val>
                                        </p:tav>
                                      </p:tavLst>
                                    </p:anim>
                                  </p:childTnLst>
                                </p:cTn>
                              </p:par>
                            </p:childTnLst>
                          </p:cTn>
                        </p:par>
                        <p:par>
                          <p:cTn id="32" fill="hold">
                            <p:stCondLst>
                              <p:cond delay="148951"/>
                            </p:stCondLst>
                            <p:childTnLst>
                              <p:par>
                                <p:cTn id="33" presetID="47" presetClass="entr" presetSubtype="0"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childTnLst>
                          </p:cTn>
                        </p:par>
                        <p:par>
                          <p:cTn id="38" fill="hold">
                            <p:stCondLst>
                              <p:cond delay="149951"/>
                            </p:stCondLst>
                            <p:childTnLst>
                              <p:par>
                                <p:cTn id="39" presetID="47" presetClass="entr" presetSubtype="0" fill="hold" nodeType="after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1000"/>
                                        <p:tgtEl>
                                          <p:spTgt spid="24"/>
                                        </p:tgtEl>
                                      </p:cBhvr>
                                    </p:animEffect>
                                    <p:anim calcmode="lin" valueType="num">
                                      <p:cBhvr>
                                        <p:cTn id="42" dur="1000" fill="hold"/>
                                        <p:tgtEl>
                                          <p:spTgt spid="24"/>
                                        </p:tgtEl>
                                        <p:attrNameLst>
                                          <p:attrName>ppt_x</p:attrName>
                                        </p:attrNameLst>
                                      </p:cBhvr>
                                      <p:tavLst>
                                        <p:tav tm="0">
                                          <p:val>
                                            <p:strVal val="#ppt_x"/>
                                          </p:val>
                                        </p:tav>
                                        <p:tav tm="100000">
                                          <p:val>
                                            <p:strVal val="#ppt_x"/>
                                          </p:val>
                                        </p:tav>
                                      </p:tavLst>
                                    </p:anim>
                                    <p:anim calcmode="lin" valueType="num">
                                      <p:cBhvr>
                                        <p:cTn id="43" dur="1000" fill="hold"/>
                                        <p:tgtEl>
                                          <p:spTgt spid="24"/>
                                        </p:tgtEl>
                                        <p:attrNameLst>
                                          <p:attrName>ppt_y</p:attrName>
                                        </p:attrNameLst>
                                      </p:cBhvr>
                                      <p:tavLst>
                                        <p:tav tm="0">
                                          <p:val>
                                            <p:strVal val="#ppt_y-.1"/>
                                          </p:val>
                                        </p:tav>
                                        <p:tav tm="100000">
                                          <p:val>
                                            <p:strVal val="#ppt_y"/>
                                          </p:val>
                                        </p:tav>
                                      </p:tavLst>
                                    </p:anim>
                                  </p:childTnLst>
                                </p:cTn>
                              </p:par>
                            </p:childTnLst>
                          </p:cTn>
                        </p:par>
                        <p:par>
                          <p:cTn id="44" fill="hold">
                            <p:stCondLst>
                              <p:cond delay="150951"/>
                            </p:stCondLst>
                            <p:childTnLst>
                              <p:par>
                                <p:cTn id="45" presetID="47" presetClass="entr" presetSubtype="0" fill="hold" nodeType="after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1000"/>
                                        <p:tgtEl>
                                          <p:spTgt spid="25"/>
                                        </p:tgtEl>
                                      </p:cBhvr>
                                    </p:animEffect>
                                    <p:anim calcmode="lin" valueType="num">
                                      <p:cBhvr>
                                        <p:cTn id="48" dur="1000" fill="hold"/>
                                        <p:tgtEl>
                                          <p:spTgt spid="25"/>
                                        </p:tgtEl>
                                        <p:attrNameLst>
                                          <p:attrName>ppt_x</p:attrName>
                                        </p:attrNameLst>
                                      </p:cBhvr>
                                      <p:tavLst>
                                        <p:tav tm="0">
                                          <p:val>
                                            <p:strVal val="#ppt_x"/>
                                          </p:val>
                                        </p:tav>
                                        <p:tav tm="100000">
                                          <p:val>
                                            <p:strVal val="#ppt_x"/>
                                          </p:val>
                                        </p:tav>
                                      </p:tavLst>
                                    </p:anim>
                                    <p:anim calcmode="lin" valueType="num">
                                      <p:cBhvr>
                                        <p:cTn id="4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6"/>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http://upload.wikimedia.org/wikipedia/commons/2/2d/USA_topo_en.jpg"/>
          <p:cNvPicPr>
            <a:picLocks noChangeAspect="1" noChangeArrowheads="1"/>
          </p:cNvPicPr>
          <p:nvPr/>
        </p:nvPicPr>
        <p:blipFill>
          <a:blip r:embed="rId2">
            <a:extLst>
              <a:ext uri="{28A0092B-C50C-407E-A947-70E740481C1C}">
                <a14:useLocalDpi xmlns:a14="http://schemas.microsoft.com/office/drawing/2010/main" val="0"/>
              </a:ext>
            </a:extLst>
          </a:blip>
          <a:srcRect l="2621" t="14104" r="2988" b="3847"/>
          <a:stretch>
            <a:fillRect/>
          </a:stretch>
        </p:blipFill>
        <p:spPr bwMode="auto">
          <a:xfrm>
            <a:off x="0" y="0"/>
            <a:ext cx="9144000" cy="5418138"/>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Text Box 2"/>
          <p:cNvSpPr txBox="1">
            <a:spLocks noChangeArrowheads="1"/>
          </p:cNvSpPr>
          <p:nvPr/>
        </p:nvSpPr>
        <p:spPr bwMode="auto">
          <a:xfrm>
            <a:off x="457200" y="5562600"/>
            <a:ext cx="8229600" cy="1077218"/>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fontAlgn="base">
              <a:spcBef>
                <a:spcPct val="50000"/>
              </a:spcBef>
              <a:spcAft>
                <a:spcPct val="0"/>
              </a:spcAft>
              <a:defRPr/>
            </a:pPr>
            <a:r>
              <a:rPr lang="en-US" sz="3200" b="1" dirty="0" smtClean="0">
                <a:solidFill>
                  <a:srgbClr val="FFFFFF"/>
                </a:solidFill>
                <a:latin typeface="Times New Roman" panose="02020603050405020304" pitchFamily="18" charset="0"/>
                <a:cs typeface="Times New Roman" panose="02020603050405020304" pitchFamily="18" charset="0"/>
              </a:rPr>
              <a:t>Several </a:t>
            </a:r>
            <a:r>
              <a:rPr lang="en-US" sz="3200" b="1" dirty="0">
                <a:solidFill>
                  <a:srgbClr val="FFFFFF"/>
                </a:solidFill>
                <a:latin typeface="Times New Roman" panose="02020603050405020304" pitchFamily="18" charset="0"/>
                <a:cs typeface="Times New Roman" panose="02020603050405020304" pitchFamily="18" charset="0"/>
              </a:rPr>
              <a:t>states denied blacks entrance, right to vote, and barred them from public schools </a:t>
            </a:r>
          </a:p>
        </p:txBody>
      </p:sp>
      <p:sp>
        <p:nvSpPr>
          <p:cNvPr id="4" name="Text Box 3"/>
          <p:cNvSpPr txBox="1">
            <a:spLocks noChangeArrowheads="1"/>
          </p:cNvSpPr>
          <p:nvPr/>
        </p:nvSpPr>
        <p:spPr bwMode="auto">
          <a:xfrm>
            <a:off x="5687" y="1143000"/>
            <a:ext cx="9144000" cy="2015936"/>
          </a:xfrm>
          <a:prstGeom prst="rect">
            <a:avLst/>
          </a:prstGeom>
          <a:noFill/>
          <a:ln w="3175">
            <a:noFill/>
            <a:miter lim="800000"/>
            <a:headEnd/>
            <a:tailEnd/>
          </a:ln>
        </p:spPr>
        <p:txBody>
          <a:bodyPr>
            <a:spAutoFit/>
          </a:bodyPr>
          <a:lstStyle/>
          <a:p>
            <a:pPr algn="ctr" fontAlgn="base">
              <a:spcBef>
                <a:spcPct val="50000"/>
              </a:spcBef>
              <a:spcAft>
                <a:spcPct val="0"/>
              </a:spcAft>
              <a:defRPr/>
            </a:pPr>
            <a:r>
              <a:rPr lang="en-US" sz="5000" dirty="0">
                <a:solidFill>
                  <a:srgbClr val="000000"/>
                </a:solidFill>
                <a:effectLst>
                  <a:glow rad="101600">
                    <a:srgbClr val="FFFFFF"/>
                  </a:glow>
                </a:effectLst>
                <a:latin typeface="Earth's Mightiest"/>
              </a:rPr>
              <a:t>Northerners liked the race but not the individual.</a:t>
            </a:r>
          </a:p>
          <a:p>
            <a:pPr algn="ctr" fontAlgn="base">
              <a:spcBef>
                <a:spcPct val="50000"/>
              </a:spcBef>
              <a:spcAft>
                <a:spcPct val="0"/>
              </a:spcAft>
              <a:defRPr/>
            </a:pPr>
            <a:r>
              <a:rPr lang="en-US" sz="5000" dirty="0">
                <a:solidFill>
                  <a:srgbClr val="000000"/>
                </a:solidFill>
                <a:effectLst>
                  <a:glow rad="101600">
                    <a:srgbClr val="FFFFFF"/>
                  </a:glow>
                </a:effectLst>
                <a:latin typeface="Earth's Mightiest"/>
              </a:rPr>
              <a:t>Southerners hated the race but not the individual.</a:t>
            </a:r>
          </a:p>
        </p:txBody>
      </p:sp>
    </p:spTree>
    <p:extLst>
      <p:ext uri="{BB962C8B-B14F-4D97-AF65-F5344CB8AC3E}">
        <p14:creationId xmlns:p14="http://schemas.microsoft.com/office/powerpoint/2010/main" val="1859827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43010"/>
                                        </p:tgtEl>
                                        <p:attrNameLst>
                                          <p:attrName>style.visibility</p:attrName>
                                        </p:attrNameLst>
                                      </p:cBhvr>
                                      <p:to>
                                        <p:strVal val="visible"/>
                                      </p:to>
                                    </p:set>
                                    <p:anim calcmode="lin" valueType="num">
                                      <p:cBhvr additive="base">
                                        <p:cTn id="7" dur="500" fill="hold"/>
                                        <p:tgtEl>
                                          <p:spTgt spid="43010"/>
                                        </p:tgtEl>
                                        <p:attrNameLst>
                                          <p:attrName>ppt_x</p:attrName>
                                        </p:attrNameLst>
                                      </p:cBhvr>
                                      <p:tavLst>
                                        <p:tav tm="0">
                                          <p:val>
                                            <p:strVal val="#ppt_x"/>
                                          </p:val>
                                        </p:tav>
                                        <p:tav tm="100000">
                                          <p:val>
                                            <p:strVal val="#ppt_x"/>
                                          </p:val>
                                        </p:tav>
                                      </p:tavLst>
                                    </p:anim>
                                    <p:anim calcmode="lin" valueType="num">
                                      <p:cBhvr additive="base">
                                        <p:cTn id="8" dur="500" fill="hold"/>
                                        <p:tgtEl>
                                          <p:spTgt spid="430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a:effectLst>
            <a:softEdge rad="63500"/>
          </a:effectLst>
        </p:spPr>
      </p:pic>
      <p:sp>
        <p:nvSpPr>
          <p:cNvPr id="4" name="Text Box 2"/>
          <p:cNvSpPr txBox="1">
            <a:spLocks noChangeArrowheads="1"/>
          </p:cNvSpPr>
          <p:nvPr/>
        </p:nvSpPr>
        <p:spPr bwMode="auto">
          <a:xfrm>
            <a:off x="457200" y="4567297"/>
            <a:ext cx="8534400" cy="2062103"/>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fontAlgn="base">
              <a:spcBef>
                <a:spcPct val="50000"/>
              </a:spcBef>
              <a:spcAft>
                <a:spcPct val="0"/>
              </a:spcAft>
              <a:defRPr/>
            </a:pPr>
            <a:r>
              <a:rPr lang="en-US" sz="3200" b="1" dirty="0" smtClean="0">
                <a:solidFill>
                  <a:srgbClr val="FFFFFF"/>
                </a:solidFill>
                <a:latin typeface="Times New Roman" panose="02020603050405020304" pitchFamily="18" charset="0"/>
                <a:cs typeface="Times New Roman" panose="02020603050405020304" pitchFamily="18" charset="0"/>
              </a:rPr>
              <a:t>Abolitionism was stunted </a:t>
            </a:r>
            <a:r>
              <a:rPr lang="en-US" sz="3200" b="1" dirty="0">
                <a:solidFill>
                  <a:srgbClr val="FFFFFF"/>
                </a:solidFill>
                <a:latin typeface="Times New Roman" panose="02020603050405020304" pitchFamily="18" charset="0"/>
                <a:cs typeface="Times New Roman" panose="02020603050405020304" pitchFamily="18" charset="0"/>
              </a:rPr>
              <a:t>because many feared ending slavery would cause economic disaster (emancipation plans often included financial compensation to slave owners for their losses)</a:t>
            </a:r>
          </a:p>
        </p:txBody>
      </p:sp>
      <p:sp>
        <p:nvSpPr>
          <p:cNvPr id="3" name="TextBox 2"/>
          <p:cNvSpPr txBox="1"/>
          <p:nvPr/>
        </p:nvSpPr>
        <p:spPr>
          <a:xfrm>
            <a:off x="152400" y="1273076"/>
            <a:ext cx="3086100" cy="2308324"/>
          </a:xfrm>
          <a:prstGeom prst="rect">
            <a:avLst/>
          </a:prstGeom>
          <a:solidFill>
            <a:schemeClr val="tx1"/>
          </a:solidFill>
          <a:effectLst>
            <a:glow rad="88900">
              <a:schemeClr val="bg1"/>
            </a:glow>
          </a:effectLst>
          <a:scene3d>
            <a:camera prst="orthographicFront"/>
            <a:lightRig rig="threePt" dir="t"/>
          </a:scene3d>
          <a:sp3d>
            <a:bevelT/>
          </a:sp3d>
        </p:spPr>
        <p:txBody>
          <a:bodyPr wrap="square" rtlCol="0">
            <a:spAutoFit/>
          </a:bodyPr>
          <a:lstStyle/>
          <a:p>
            <a:pPr algn="ctr" fontAlgn="base">
              <a:spcBef>
                <a:spcPct val="0"/>
              </a:spcBef>
              <a:spcAft>
                <a:spcPct val="0"/>
              </a:spcAft>
            </a:pPr>
            <a:r>
              <a:rPr lang="en-US" sz="3600" dirty="0">
                <a:solidFill>
                  <a:srgbClr val="FFFFFF"/>
                </a:solidFill>
                <a:latin typeface="Earth's Mightiest"/>
              </a:rPr>
              <a:t>By 1850, American slaves were worth $1.3 billion, one-fifth of the nation's wealth.</a:t>
            </a:r>
          </a:p>
        </p:txBody>
      </p:sp>
      <p:sp>
        <p:nvSpPr>
          <p:cNvPr id="5" name="TextBox 4"/>
          <p:cNvSpPr txBox="1"/>
          <p:nvPr/>
        </p:nvSpPr>
        <p:spPr>
          <a:xfrm>
            <a:off x="3429000" y="449282"/>
            <a:ext cx="5562600" cy="3970318"/>
          </a:xfrm>
          <a:prstGeom prst="rect">
            <a:avLst/>
          </a:prstGeom>
          <a:solidFill>
            <a:schemeClr val="tx1"/>
          </a:solidFill>
          <a:effectLst>
            <a:glow rad="88900">
              <a:schemeClr val="bg1"/>
            </a:glow>
          </a:effectLst>
          <a:scene3d>
            <a:camera prst="orthographicFront"/>
            <a:lightRig rig="threePt" dir="t"/>
          </a:scene3d>
          <a:sp3d>
            <a:bevelT/>
          </a:sp3d>
        </p:spPr>
        <p:txBody>
          <a:bodyPr wrap="square" rtlCol="0">
            <a:spAutoFit/>
          </a:bodyPr>
          <a:lstStyle/>
          <a:p>
            <a:pPr algn="ctr" fontAlgn="base">
              <a:spcBef>
                <a:spcPct val="0"/>
              </a:spcBef>
              <a:spcAft>
                <a:spcPct val="0"/>
              </a:spcAft>
            </a:pPr>
            <a:r>
              <a:rPr lang="en-US" sz="2600" dirty="0">
                <a:solidFill>
                  <a:srgbClr val="FFFFFF"/>
                </a:solidFill>
                <a:latin typeface="Earth's Mightiest"/>
              </a:rPr>
              <a:t>“One-sixth of the population of the United States are slaves, looked upon as property, as nothing but property. The cash value of these slaves, at a moderate estimate, is two billion dollars. This amount of property value has vast influence on the minds of its owners, very naturally. The same amount of property would have an equal influence upon us if owned in the North. Human nature is the same-people at the South are the same as those at the North, barring the difference in circumstances.”</a:t>
            </a:r>
          </a:p>
          <a:p>
            <a:pPr algn="r" fontAlgn="base">
              <a:spcBef>
                <a:spcPct val="0"/>
              </a:spcBef>
              <a:spcAft>
                <a:spcPct val="0"/>
              </a:spcAft>
            </a:pPr>
            <a:r>
              <a:rPr lang="en-US" dirty="0">
                <a:solidFill>
                  <a:srgbClr val="FFFFFF"/>
                </a:solidFill>
                <a:latin typeface="Agency FB" pitchFamily="34" charset="0"/>
              </a:rPr>
              <a:t>-Abraham Lincoln</a:t>
            </a:r>
            <a:endParaRPr lang="en-US" sz="1400" i="1" dirty="0">
              <a:solidFill>
                <a:srgbClr val="FFFFFF"/>
              </a:solidFill>
              <a:latin typeface="Agency FB" pitchFamily="34" charset="0"/>
            </a:endParaRPr>
          </a:p>
        </p:txBody>
      </p:sp>
    </p:spTree>
    <p:extLst>
      <p:ext uri="{BB962C8B-B14F-4D97-AF65-F5344CB8AC3E}">
        <p14:creationId xmlns:p14="http://schemas.microsoft.com/office/powerpoint/2010/main" val="907548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2"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Scale>
                                      <p:cBhvr>
                                        <p:cTn id="12"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
                                        </p:tgtEl>
                                        <p:attrNameLst>
                                          <p:attrName>ppt_x</p:attrName>
                                          <p:attrName>ppt_y</p:attrName>
                                        </p:attrNameLst>
                                      </p:cBhvr>
                                    </p:animMotion>
                                    <p:animEffect transition="in" filter="fade">
                                      <p:cBhvr>
                                        <p:cTn id="14" dur="1000"/>
                                        <p:tgtEl>
                                          <p:spTgt spid="3"/>
                                        </p:tgtEl>
                                      </p:cBhvr>
                                    </p:animEffect>
                                  </p:childTnLst>
                                </p:cTn>
                              </p:par>
                            </p:childTnLst>
                          </p:cTn>
                        </p:par>
                        <p:par>
                          <p:cTn id="15" fill="hold">
                            <p:stCondLst>
                              <p:cond delay="1500"/>
                            </p:stCondLst>
                            <p:childTnLst>
                              <p:par>
                                <p:cTn id="16" presetID="52"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Scale>
                                      <p:cBhvr>
                                        <p:cTn id="18"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5"/>
                                        </p:tgtEl>
                                        <p:attrNameLst>
                                          <p:attrName>ppt_x</p:attrName>
                                          <p:attrName>ppt_y</p:attrName>
                                        </p:attrNameLst>
                                      </p:cBhvr>
                                    </p:animMotion>
                                    <p:animEffect transition="in" filter="fade">
                                      <p:cBhvr>
                                        <p:cTn id="2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http://th06.deviantart.net/fs50/PRE/f/2009/299/1/c/usa_flag_old_style_by_jann1c.jpg"/>
          <p:cNvPicPr>
            <a:picLocks noChangeAspect="1" noChangeArrowheads="1"/>
          </p:cNvPicPr>
          <p:nvPr/>
        </p:nvPicPr>
        <p:blipFill rotWithShape="1">
          <a:blip r:embed="rId2">
            <a:extLst>
              <a:ext uri="{28A0092B-C50C-407E-A947-70E740481C1C}">
                <a14:useLocalDpi xmlns:a14="http://schemas.microsoft.com/office/drawing/2010/main" val="0"/>
              </a:ext>
            </a:extLst>
          </a:blip>
          <a:srcRect t="7000" r="3889" b="3164"/>
          <a:stretch/>
        </p:blipFill>
        <p:spPr bwMode="auto">
          <a:xfrm>
            <a:off x="-10602" y="0"/>
            <a:ext cx="9154602" cy="68455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74"/>
            <a:ext cx="5650525" cy="6833052"/>
          </a:xfrm>
          <a:prstGeom prst="rect">
            <a:avLst/>
          </a:prstGeom>
        </p:spPr>
      </p:pic>
      <p:sp>
        <p:nvSpPr>
          <p:cNvPr id="4" name="TextBox 3"/>
          <p:cNvSpPr txBox="1"/>
          <p:nvPr/>
        </p:nvSpPr>
        <p:spPr>
          <a:xfrm>
            <a:off x="3733800" y="838974"/>
            <a:ext cx="5151939" cy="4647426"/>
          </a:xfrm>
          <a:prstGeom prst="rect">
            <a:avLst/>
          </a:prstGeom>
          <a:solidFill>
            <a:schemeClr val="tx1"/>
          </a:solidFill>
          <a:effectLst>
            <a:glow rad="88900">
              <a:schemeClr val="bg1"/>
            </a:glow>
          </a:effectLst>
          <a:scene3d>
            <a:camera prst="perspectiveLeft"/>
            <a:lightRig rig="threePt" dir="t"/>
          </a:scene3d>
          <a:sp3d>
            <a:bevelT/>
          </a:sp3d>
        </p:spPr>
        <p:txBody>
          <a:bodyPr wrap="square" rtlCol="0">
            <a:spAutoFit/>
          </a:bodyPr>
          <a:lstStyle/>
          <a:p>
            <a:pPr algn="ctr" fontAlgn="base">
              <a:spcBef>
                <a:spcPct val="0"/>
              </a:spcBef>
              <a:spcAft>
                <a:spcPct val="0"/>
              </a:spcAft>
            </a:pPr>
            <a:r>
              <a:rPr lang="en-US" sz="2800" dirty="0">
                <a:solidFill>
                  <a:srgbClr val="FFFFFF"/>
                </a:solidFill>
                <a:latin typeface="Earth's Mightiest"/>
              </a:rPr>
              <a:t>The “immense amount of capital which is invested in slave property…is owned by widows and orphans, by the aged and infirm, as well as the sound and vigorous. It is the subject of mortgages, deeds of trust, and family settlements. I know that there is a visionary dogma, which holds that negro slaves cannot be the subject of property. I shall not dwell long on this speculative abstraction. That is property which the law declares to be property.” </a:t>
            </a:r>
          </a:p>
          <a:p>
            <a:pPr algn="r" fontAlgn="base">
              <a:spcBef>
                <a:spcPct val="0"/>
              </a:spcBef>
              <a:spcAft>
                <a:spcPct val="0"/>
              </a:spcAft>
            </a:pPr>
            <a:r>
              <a:rPr lang="en-US" sz="1600" dirty="0">
                <a:solidFill>
                  <a:srgbClr val="FFFFFF"/>
                </a:solidFill>
                <a:latin typeface="Agency FB" pitchFamily="34" charset="0"/>
              </a:rPr>
              <a:t>-Henry Clay</a:t>
            </a:r>
            <a:endParaRPr lang="en-US" sz="1400" dirty="0">
              <a:solidFill>
                <a:srgbClr val="FFFFFF"/>
              </a:solidFill>
              <a:latin typeface="Agency FB" pitchFamily="34" charset="0"/>
            </a:endParaRPr>
          </a:p>
        </p:txBody>
      </p:sp>
    </p:spTree>
    <p:extLst>
      <p:ext uri="{BB962C8B-B14F-4D97-AF65-F5344CB8AC3E}">
        <p14:creationId xmlns:p14="http://schemas.microsoft.com/office/powerpoint/2010/main" val="4519732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sonofthesouth.net/leefoundation/civil-war/1863/april/plantation-slav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14737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15714" name="Text Box 2"/>
          <p:cNvSpPr txBox="1">
            <a:spLocks noChangeArrowheads="1"/>
          </p:cNvSpPr>
          <p:nvPr/>
        </p:nvSpPr>
        <p:spPr bwMode="auto">
          <a:xfrm>
            <a:off x="990600" y="5029200"/>
            <a:ext cx="7162800" cy="1630362"/>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fontAlgn="base">
              <a:spcBef>
                <a:spcPct val="50000"/>
              </a:spcBef>
              <a:spcAft>
                <a:spcPct val="0"/>
              </a:spcAft>
              <a:defRPr/>
            </a:pPr>
            <a:r>
              <a:rPr lang="en-US" sz="3200" b="1" dirty="0" smtClean="0">
                <a:solidFill>
                  <a:srgbClr val="FFFFFF"/>
                </a:solidFill>
                <a:latin typeface="Times New Roman" panose="02020603050405020304" pitchFamily="18" charset="0"/>
                <a:cs typeface="Times New Roman" panose="02020603050405020304" pitchFamily="18" charset="0"/>
              </a:rPr>
              <a:t>The </a:t>
            </a:r>
            <a:r>
              <a:rPr lang="en-US" sz="3200" b="1" dirty="0">
                <a:solidFill>
                  <a:srgbClr val="FFFFFF"/>
                </a:solidFill>
                <a:latin typeface="Times New Roman" panose="02020603050405020304" pitchFamily="18" charset="0"/>
                <a:cs typeface="Times New Roman" panose="02020603050405020304" pitchFamily="18" charset="0"/>
              </a:rPr>
              <a:t>South owed northern banks $300 million by the late 1850s (northern factories depended on southern cotton)</a:t>
            </a:r>
          </a:p>
        </p:txBody>
      </p:sp>
    </p:spTree>
    <p:extLst>
      <p:ext uri="{BB962C8B-B14F-4D97-AF65-F5344CB8AC3E}">
        <p14:creationId xmlns:p14="http://schemas.microsoft.com/office/powerpoint/2010/main" val="3491004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15714"/>
                                        </p:tgtEl>
                                        <p:attrNameLst>
                                          <p:attrName>style.visibility</p:attrName>
                                        </p:attrNameLst>
                                      </p:cBhvr>
                                      <p:to>
                                        <p:strVal val="visible"/>
                                      </p:to>
                                    </p:set>
                                    <p:anim calcmode="lin" valueType="num">
                                      <p:cBhvr additive="base">
                                        <p:cTn id="7" dur="500" fill="hold"/>
                                        <p:tgtEl>
                                          <p:spTgt spid="115714"/>
                                        </p:tgtEl>
                                        <p:attrNameLst>
                                          <p:attrName>ppt_x</p:attrName>
                                        </p:attrNameLst>
                                      </p:cBhvr>
                                      <p:tavLst>
                                        <p:tav tm="0">
                                          <p:val>
                                            <p:strVal val="#ppt_x"/>
                                          </p:val>
                                        </p:tav>
                                        <p:tav tm="100000">
                                          <p:val>
                                            <p:strVal val="#ppt_x"/>
                                          </p:val>
                                        </p:tav>
                                      </p:tavLst>
                                    </p:anim>
                                    <p:anim calcmode="lin" valueType="num">
                                      <p:cBhvr additive="base">
                                        <p:cTn id="8" dur="500" fill="hold"/>
                                        <p:tgtEl>
                                          <p:spTgt spid="1157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4" name="Picture 4" descr="http://www.pragmatism.org/american/second_awakening.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l="4176" t="2326" r="3944" b="4651"/>
          <a:stretch>
            <a:fillRect/>
          </a:stretch>
        </p:blipFill>
        <p:spPr bwMode="auto">
          <a:xfrm>
            <a:off x="-1" y="0"/>
            <a:ext cx="9144001" cy="6858000"/>
          </a:xfrm>
          <a:prstGeom prst="rect">
            <a:avLst/>
          </a:prstGeom>
          <a:noFill/>
          <a:effectLst>
            <a:softEdge rad="63500"/>
          </a:effectLst>
        </p:spPr>
      </p:pic>
      <p:sp>
        <p:nvSpPr>
          <p:cNvPr id="87042" name="Text Box 2"/>
          <p:cNvSpPr txBox="1">
            <a:spLocks noChangeArrowheads="1"/>
          </p:cNvSpPr>
          <p:nvPr/>
        </p:nvSpPr>
        <p:spPr bwMode="auto">
          <a:xfrm>
            <a:off x="1905000" y="5334000"/>
            <a:ext cx="5334000" cy="1077218"/>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fontAlgn="base">
              <a:spcBef>
                <a:spcPct val="50000"/>
              </a:spcBef>
              <a:spcAft>
                <a:spcPct val="0"/>
              </a:spcAft>
              <a:defRPr/>
            </a:pPr>
            <a:r>
              <a:rPr lang="en-US" sz="3200" b="1" dirty="0" smtClean="0">
                <a:solidFill>
                  <a:srgbClr val="FFFFFF"/>
                </a:solidFill>
                <a:latin typeface="Times New Roman" panose="02020603050405020304" pitchFamily="18" charset="0"/>
                <a:cs typeface="Times New Roman" panose="02020603050405020304" pitchFamily="18" charset="0"/>
              </a:rPr>
              <a:t>By </a:t>
            </a:r>
            <a:r>
              <a:rPr lang="en-US" sz="3200" b="1" dirty="0">
                <a:solidFill>
                  <a:srgbClr val="FFFFFF"/>
                </a:solidFill>
                <a:latin typeface="Times New Roman" panose="02020603050405020304" pitchFamily="18" charset="0"/>
                <a:cs typeface="Times New Roman" panose="02020603050405020304" pitchFamily="18" charset="0"/>
              </a:rPr>
              <a:t>1840 abolitionism took off with 2</a:t>
            </a:r>
            <a:r>
              <a:rPr lang="en-US" sz="3200" b="1" baseline="30000" dirty="0">
                <a:solidFill>
                  <a:srgbClr val="FFFFFF"/>
                </a:solidFill>
                <a:latin typeface="Times New Roman" panose="02020603050405020304" pitchFamily="18" charset="0"/>
                <a:cs typeface="Times New Roman" panose="02020603050405020304" pitchFamily="18" charset="0"/>
              </a:rPr>
              <a:t>nd</a:t>
            </a:r>
            <a:r>
              <a:rPr lang="en-US" sz="3200" b="1" dirty="0">
                <a:solidFill>
                  <a:srgbClr val="FFFFFF"/>
                </a:solidFill>
                <a:latin typeface="Times New Roman" panose="02020603050405020304" pitchFamily="18" charset="0"/>
                <a:cs typeface="Times New Roman" panose="02020603050405020304" pitchFamily="18" charset="0"/>
              </a:rPr>
              <a:t> Great Awakening</a:t>
            </a:r>
          </a:p>
        </p:txBody>
      </p:sp>
      <p:sp>
        <p:nvSpPr>
          <p:cNvPr id="4" name="TextBox 3"/>
          <p:cNvSpPr txBox="1"/>
          <p:nvPr/>
        </p:nvSpPr>
        <p:spPr>
          <a:xfrm>
            <a:off x="533400" y="2598003"/>
            <a:ext cx="5029200" cy="1661993"/>
          </a:xfrm>
          <a:prstGeom prst="rect">
            <a:avLst/>
          </a:prstGeom>
          <a:solidFill>
            <a:schemeClr val="tx1"/>
          </a:solidFill>
          <a:effectLst>
            <a:glow rad="88900">
              <a:schemeClr val="bg1"/>
            </a:glow>
          </a:effectLst>
          <a:scene3d>
            <a:camera prst="orthographicFront"/>
            <a:lightRig rig="threePt" dir="t"/>
          </a:scene3d>
          <a:sp3d>
            <a:bevelT/>
          </a:sp3d>
        </p:spPr>
        <p:txBody>
          <a:bodyPr wrap="square" rtlCol="0">
            <a:spAutoFit/>
          </a:bodyPr>
          <a:lstStyle/>
          <a:p>
            <a:pPr algn="ctr" fontAlgn="base">
              <a:spcBef>
                <a:spcPct val="0"/>
              </a:spcBef>
              <a:spcAft>
                <a:spcPct val="0"/>
              </a:spcAft>
            </a:pPr>
            <a:r>
              <a:rPr lang="en-US" sz="2800" dirty="0">
                <a:solidFill>
                  <a:srgbClr val="FFFFFF"/>
                </a:solidFill>
                <a:latin typeface="Earth's Mightiest"/>
              </a:rPr>
              <a:t>“I maintain that men and women are equal. But we are much in the situation of the slave. Man has asserted and assumed authority over us.”</a:t>
            </a:r>
          </a:p>
          <a:p>
            <a:pPr algn="r" fontAlgn="base">
              <a:spcBef>
                <a:spcPct val="0"/>
              </a:spcBef>
              <a:spcAft>
                <a:spcPct val="0"/>
              </a:spcAft>
            </a:pPr>
            <a:r>
              <a:rPr lang="en-US" dirty="0">
                <a:solidFill>
                  <a:srgbClr val="FFFFFF"/>
                </a:solidFill>
                <a:latin typeface="Agency FB" pitchFamily="34" charset="0"/>
              </a:rPr>
              <a:t>-Sarah Grimke</a:t>
            </a:r>
            <a:endParaRPr lang="en-US" sz="1400" i="1" dirty="0">
              <a:solidFill>
                <a:srgbClr val="FFFFFF"/>
              </a:solidFill>
              <a:latin typeface="Agency FB" pitchFamily="34" charset="0"/>
            </a:endParaRPr>
          </a:p>
        </p:txBody>
      </p:sp>
    </p:spTree>
    <p:extLst>
      <p:ext uri="{BB962C8B-B14F-4D97-AF65-F5344CB8AC3E}">
        <p14:creationId xmlns:p14="http://schemas.microsoft.com/office/powerpoint/2010/main" val="28898493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87042"/>
                                        </p:tgtEl>
                                        <p:attrNameLst>
                                          <p:attrName>style.visibility</p:attrName>
                                        </p:attrNameLst>
                                      </p:cBhvr>
                                      <p:to>
                                        <p:strVal val="visible"/>
                                      </p:to>
                                    </p:set>
                                    <p:anim calcmode="lin" valueType="num">
                                      <p:cBhvr additive="base">
                                        <p:cTn id="7" dur="500" fill="hold"/>
                                        <p:tgtEl>
                                          <p:spTgt spid="87042"/>
                                        </p:tgtEl>
                                        <p:attrNameLst>
                                          <p:attrName>ppt_x</p:attrName>
                                        </p:attrNameLst>
                                      </p:cBhvr>
                                      <p:tavLst>
                                        <p:tav tm="0">
                                          <p:val>
                                            <p:strVal val="#ppt_x"/>
                                          </p:val>
                                        </p:tav>
                                        <p:tav tm="100000">
                                          <p:val>
                                            <p:strVal val="#ppt_x"/>
                                          </p:val>
                                        </p:tav>
                                      </p:tavLst>
                                    </p:anim>
                                    <p:anim calcmode="lin" valueType="num">
                                      <p:cBhvr additive="base">
                                        <p:cTn id="8" dur="500" fill="hold"/>
                                        <p:tgtEl>
                                          <p:spTgt spid="8704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2"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Scale>
                                      <p:cBhvr>
                                        <p:cTn id="12"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
                                        </p:tgtEl>
                                        <p:attrNameLst>
                                          <p:attrName>ppt_x</p:attrName>
                                          <p:attrName>ppt_y</p:attrName>
                                        </p:attrNameLst>
                                      </p:cBhvr>
                                    </p:animMotion>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81970"/>
          <a:stretch/>
        </p:blipFill>
        <p:spPr>
          <a:xfrm>
            <a:off x="0" y="0"/>
            <a:ext cx="9144000" cy="6858000"/>
          </a:xfrm>
          <a:prstGeom prst="rect">
            <a:avLst/>
          </a:prstGeom>
          <a:effectLst>
            <a:softEdge rad="63500"/>
          </a:effectLst>
        </p:spPr>
      </p:pic>
      <p:sp>
        <p:nvSpPr>
          <p:cNvPr id="4" name="Text Box 2"/>
          <p:cNvSpPr txBox="1">
            <a:spLocks noChangeArrowheads="1"/>
          </p:cNvSpPr>
          <p:nvPr/>
        </p:nvSpPr>
        <p:spPr bwMode="auto">
          <a:xfrm>
            <a:off x="457200" y="4495800"/>
            <a:ext cx="8229600" cy="2062103"/>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fontAlgn="base">
              <a:spcBef>
                <a:spcPct val="50000"/>
              </a:spcBef>
              <a:spcAft>
                <a:spcPct val="0"/>
              </a:spcAft>
              <a:defRPr/>
            </a:pPr>
            <a:r>
              <a:rPr lang="en-US" sz="3200" b="1" dirty="0" smtClean="0">
                <a:solidFill>
                  <a:srgbClr val="FFFFFF"/>
                </a:solidFill>
                <a:latin typeface="Times New Roman" panose="02020603050405020304" pitchFamily="18" charset="0"/>
                <a:cs typeface="Times New Roman" panose="02020603050405020304" pitchFamily="18" charset="0"/>
              </a:rPr>
              <a:t>Abolitionists </a:t>
            </a:r>
            <a:r>
              <a:rPr lang="en-US" sz="3200" b="1" dirty="0">
                <a:solidFill>
                  <a:srgbClr val="FFFFFF"/>
                </a:solidFill>
                <a:latin typeface="Times New Roman" panose="02020603050405020304" pitchFamily="18" charset="0"/>
                <a:cs typeface="Times New Roman" panose="02020603050405020304" pitchFamily="18" charset="0"/>
              </a:rPr>
              <a:t>(a minority even in North) mounted a highly visible campaign against slavery (resistance included fierce arguments, aiding escaped slaves and violence)</a:t>
            </a:r>
          </a:p>
        </p:txBody>
      </p:sp>
      <p:pic>
        <p:nvPicPr>
          <p:cNvPr id="6" name="Picture 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0" r="100000">
                        <a14:foregroundMark x1="2938" y1="15072" x2="12937" y2="1778"/>
                        <a14:foregroundMark x1="2188" y1="11346" x2="2188" y2="11346"/>
                        <a14:foregroundMark x1="44688" y1="5165" x2="96000" y2="3980"/>
                        <a14:foregroundMark x1="95000" y1="13378" x2="93313" y2="96020"/>
                        <a14:foregroundMark x1="93625" y1="41998" x2="79563" y2="42760"/>
                        <a14:backgroundMark x1="813" y1="11516" x2="4188" y2="1016"/>
                        <a14:backgroundMark x1="6563" y1="1016" x2="81375" y2="254"/>
                        <a14:backgroundMark x1="1563" y1="99153" x2="47938" y2="99915"/>
                      </a14:backgroundRemoval>
                    </a14:imgEffect>
                  </a14:imgLayer>
                </a14:imgProps>
              </a:ext>
              <a:ext uri="{28A0092B-C50C-407E-A947-70E740481C1C}">
                <a14:useLocalDpi xmlns:a14="http://schemas.microsoft.com/office/drawing/2010/main" val="0"/>
              </a:ext>
            </a:extLst>
          </a:blip>
          <a:srcRect l="1666"/>
          <a:stretch/>
        </p:blipFill>
        <p:spPr>
          <a:xfrm>
            <a:off x="3962399" y="457200"/>
            <a:ext cx="5075699" cy="3810000"/>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18741" t="16667" r="18421" b="23333"/>
          <a:stretch/>
        </p:blipFill>
        <p:spPr>
          <a:xfrm>
            <a:off x="0" y="381000"/>
            <a:ext cx="4182533" cy="3962400"/>
          </a:xfrm>
          <a:prstGeom prst="rect">
            <a:avLst/>
          </a:prstGeom>
        </p:spPr>
      </p:pic>
    </p:spTree>
    <p:extLst>
      <p:ext uri="{BB962C8B-B14F-4D97-AF65-F5344CB8AC3E}">
        <p14:creationId xmlns:p14="http://schemas.microsoft.com/office/powerpoint/2010/main" val="1812021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housedivided.dickinson.edu/essay/documents/weld_slavery_183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68935"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 r="21102" b="26513"/>
          <a:stretch/>
        </p:blipFill>
        <p:spPr>
          <a:xfrm>
            <a:off x="4343400" y="838200"/>
            <a:ext cx="4800600" cy="6019800"/>
          </a:xfrm>
          <a:prstGeom prst="rect">
            <a:avLst/>
          </a:prstGeom>
        </p:spPr>
      </p:pic>
      <p:sp>
        <p:nvSpPr>
          <p:cNvPr id="88066" name="Text Box 2"/>
          <p:cNvSpPr txBox="1">
            <a:spLocks noChangeArrowheads="1"/>
          </p:cNvSpPr>
          <p:nvPr/>
        </p:nvSpPr>
        <p:spPr bwMode="auto">
          <a:xfrm>
            <a:off x="685800" y="5334000"/>
            <a:ext cx="7772400" cy="1077218"/>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fontAlgn="base">
              <a:spcBef>
                <a:spcPct val="50000"/>
              </a:spcBef>
              <a:spcAft>
                <a:spcPct val="0"/>
              </a:spcAft>
              <a:defRPr/>
            </a:pPr>
            <a:r>
              <a:rPr lang="en-US" sz="3200" b="1" dirty="0" smtClean="0">
                <a:solidFill>
                  <a:srgbClr val="FFFFFF"/>
                </a:solidFill>
                <a:latin typeface="Times New Roman" panose="02020603050405020304" pitchFamily="18" charset="0"/>
                <a:cs typeface="Times New Roman" panose="02020603050405020304" pitchFamily="18" charset="0"/>
              </a:rPr>
              <a:t>Theodore </a:t>
            </a:r>
            <a:r>
              <a:rPr lang="en-US" sz="3200" b="1" dirty="0">
                <a:solidFill>
                  <a:srgbClr val="FFFFFF"/>
                </a:solidFill>
                <a:latin typeface="Times New Roman" panose="02020603050405020304" pitchFamily="18" charset="0"/>
                <a:cs typeface="Times New Roman" panose="02020603050405020304" pitchFamily="18" charset="0"/>
              </a:rPr>
              <a:t>Dwight Weld preached against slavery (wrote </a:t>
            </a:r>
            <a:r>
              <a:rPr lang="en-US" sz="3200" b="1" i="1" dirty="0">
                <a:solidFill>
                  <a:srgbClr val="FFFFFF"/>
                </a:solidFill>
                <a:latin typeface="Times New Roman" panose="02020603050405020304" pitchFamily="18" charset="0"/>
                <a:cs typeface="Times New Roman" panose="02020603050405020304" pitchFamily="18" charset="0"/>
              </a:rPr>
              <a:t>American Slavery As It Is)</a:t>
            </a:r>
            <a:endParaRPr lang="en-US" sz="3200" b="1" dirty="0">
              <a:solidFill>
                <a:srgbClr val="FFFFFF"/>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560126" y="1182232"/>
            <a:ext cx="4621474" cy="2554545"/>
          </a:xfrm>
          <a:prstGeom prst="rect">
            <a:avLst/>
          </a:prstGeom>
          <a:solidFill>
            <a:schemeClr val="tx1"/>
          </a:solidFill>
          <a:effectLst>
            <a:glow rad="88900">
              <a:schemeClr val="bg1"/>
            </a:glow>
          </a:effectLst>
          <a:scene3d>
            <a:camera prst="orthographicFront"/>
            <a:lightRig rig="threePt" dir="t"/>
          </a:scene3d>
          <a:sp3d>
            <a:bevelT/>
          </a:sp3d>
        </p:spPr>
        <p:txBody>
          <a:bodyPr wrap="square" rtlCol="0">
            <a:spAutoFit/>
          </a:bodyPr>
          <a:lstStyle/>
          <a:p>
            <a:pPr algn="ctr" fontAlgn="base">
              <a:spcBef>
                <a:spcPct val="0"/>
              </a:spcBef>
              <a:spcAft>
                <a:spcPct val="0"/>
              </a:spcAft>
            </a:pPr>
            <a:r>
              <a:rPr lang="en-US" sz="3200" dirty="0">
                <a:solidFill>
                  <a:srgbClr val="FFFFFF"/>
                </a:solidFill>
                <a:latin typeface="Earth's Mightiest"/>
              </a:rPr>
              <a:t>Many historians regard Weld as the most important figure in the abolitionist movement…, but his passion for anonymity long made him an unknown figure in American history.</a:t>
            </a:r>
          </a:p>
        </p:txBody>
      </p:sp>
    </p:spTree>
    <p:extLst>
      <p:ext uri="{BB962C8B-B14F-4D97-AF65-F5344CB8AC3E}">
        <p14:creationId xmlns:p14="http://schemas.microsoft.com/office/powerpoint/2010/main" val="2200729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88066"/>
                                        </p:tgtEl>
                                        <p:attrNameLst>
                                          <p:attrName>style.visibility</p:attrName>
                                        </p:attrNameLst>
                                      </p:cBhvr>
                                      <p:to>
                                        <p:strVal val="visible"/>
                                      </p:to>
                                    </p:set>
                                    <p:anim calcmode="lin" valueType="num">
                                      <p:cBhvr additive="base">
                                        <p:cTn id="7" dur="500" fill="hold"/>
                                        <p:tgtEl>
                                          <p:spTgt spid="88066"/>
                                        </p:tgtEl>
                                        <p:attrNameLst>
                                          <p:attrName>ppt_x</p:attrName>
                                        </p:attrNameLst>
                                      </p:cBhvr>
                                      <p:tavLst>
                                        <p:tav tm="0">
                                          <p:val>
                                            <p:strVal val="#ppt_x"/>
                                          </p:val>
                                        </p:tav>
                                        <p:tav tm="100000">
                                          <p:val>
                                            <p:strVal val="#ppt_x"/>
                                          </p:val>
                                        </p:tav>
                                      </p:tavLst>
                                    </p:anim>
                                    <p:anim calcmode="lin" valueType="num">
                                      <p:cBhvr additive="base">
                                        <p:cTn id="8" dur="500" fill="hold"/>
                                        <p:tgtEl>
                                          <p:spTgt spid="8806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2"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Scale>
                                      <p:cBhvr>
                                        <p:cTn id="12"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2"/>
                                        </p:tgtEl>
                                        <p:attrNameLst>
                                          <p:attrName>ppt_x</p:attrName>
                                          <p:attrName>ppt_y</p:attrName>
                                        </p:attrNameLst>
                                      </p:cBhvr>
                                    </p:animMotion>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File:William Lloyd Garrison at National Portrait Gallery IMG 4392.JPG"/>
          <p:cNvPicPr>
            <a:picLocks noChangeAspect="1" noChangeArrowheads="1"/>
          </p:cNvPicPr>
          <p:nvPr/>
        </p:nvPicPr>
        <p:blipFill rotWithShape="1">
          <a:blip r:embed="rId2">
            <a:extLst>
              <a:ext uri="{28A0092B-C50C-407E-A947-70E740481C1C}">
                <a14:useLocalDpi xmlns:a14="http://schemas.microsoft.com/office/drawing/2010/main" val="0"/>
              </a:ext>
            </a:extLst>
          </a:blip>
          <a:srcRect l="18314" t="9775" r="28571"/>
          <a:stretch/>
        </p:blipFill>
        <p:spPr bwMode="auto">
          <a:xfrm>
            <a:off x="3837296" y="0"/>
            <a:ext cx="5382904"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92162" name="Picture 6" descr="http://www.4uth.gov.ua/usa/english/facts/afrhist/images/lib.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28600" y="152400"/>
            <a:ext cx="4200307" cy="6324600"/>
          </a:xfrm>
          <a:prstGeom prst="rect">
            <a:avLst/>
          </a:prstGeom>
          <a:noFill/>
          <a:ln>
            <a:noFill/>
          </a:ln>
          <a:effectLst>
            <a:glow rad="88900">
              <a:schemeClr val="tx1"/>
            </a:glo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2"/>
          <p:cNvSpPr txBox="1">
            <a:spLocks noChangeArrowheads="1"/>
          </p:cNvSpPr>
          <p:nvPr/>
        </p:nvSpPr>
        <p:spPr bwMode="auto">
          <a:xfrm>
            <a:off x="457200" y="4678740"/>
            <a:ext cx="8229600" cy="1569660"/>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fontAlgn="base">
              <a:spcBef>
                <a:spcPct val="50000"/>
              </a:spcBef>
              <a:spcAft>
                <a:spcPct val="0"/>
              </a:spcAft>
              <a:defRPr/>
            </a:pPr>
            <a:r>
              <a:rPr lang="en-US" sz="3200" b="1" dirty="0" smtClean="0">
                <a:solidFill>
                  <a:srgbClr val="FFFFFF"/>
                </a:solidFill>
                <a:latin typeface="Times New Roman" panose="02020603050405020304" pitchFamily="18" charset="0"/>
                <a:cs typeface="Times New Roman" panose="02020603050405020304" pitchFamily="18" charset="0"/>
              </a:rPr>
              <a:t>(</a:t>
            </a:r>
            <a:r>
              <a:rPr lang="en-US" sz="3200" b="1" dirty="0">
                <a:solidFill>
                  <a:srgbClr val="FFFFFF"/>
                </a:solidFill>
                <a:latin typeface="Times New Roman" panose="02020603050405020304" pitchFamily="18" charset="0"/>
                <a:cs typeface="Times New Roman" panose="02020603050405020304" pitchFamily="18" charset="0"/>
              </a:rPr>
              <a:t>1831) William Lloyd Garrison published </a:t>
            </a:r>
            <a:r>
              <a:rPr lang="en-US" sz="3200" b="1" i="1" dirty="0">
                <a:solidFill>
                  <a:srgbClr val="FFFFFF"/>
                </a:solidFill>
                <a:latin typeface="Times New Roman" panose="02020603050405020304" pitchFamily="18" charset="0"/>
                <a:cs typeface="Times New Roman" panose="02020603050405020304" pitchFamily="18" charset="0"/>
              </a:rPr>
              <a:t>The Liberator </a:t>
            </a:r>
            <a:r>
              <a:rPr lang="en-US" sz="3200" b="1" dirty="0">
                <a:solidFill>
                  <a:srgbClr val="FFFFFF"/>
                </a:solidFill>
                <a:latin typeface="Times New Roman" panose="02020603050405020304" pitchFamily="18" charset="0"/>
                <a:cs typeface="Times New Roman" panose="02020603050405020304" pitchFamily="18" charset="0"/>
              </a:rPr>
              <a:t>(an abolitionist newspaper that triggered a 30-year war of words over slavery)</a:t>
            </a:r>
          </a:p>
        </p:txBody>
      </p:sp>
      <p:sp>
        <p:nvSpPr>
          <p:cNvPr id="5" name="TextBox 4"/>
          <p:cNvSpPr txBox="1"/>
          <p:nvPr/>
        </p:nvSpPr>
        <p:spPr>
          <a:xfrm>
            <a:off x="152400" y="1447800"/>
            <a:ext cx="5105400" cy="2862322"/>
          </a:xfrm>
          <a:prstGeom prst="rect">
            <a:avLst/>
          </a:prstGeom>
          <a:solidFill>
            <a:schemeClr val="tx1"/>
          </a:solidFill>
          <a:effectLst>
            <a:glow rad="88900">
              <a:schemeClr val="bg1"/>
            </a:glow>
          </a:effectLst>
          <a:scene3d>
            <a:camera prst="orthographicFront"/>
            <a:lightRig rig="threePt" dir="t"/>
          </a:scene3d>
          <a:sp3d>
            <a:bevelT/>
          </a:sp3d>
        </p:spPr>
        <p:txBody>
          <a:bodyPr wrap="square" rtlCol="0">
            <a:spAutoFit/>
          </a:bodyPr>
          <a:lstStyle/>
          <a:p>
            <a:pPr algn="ctr" fontAlgn="base">
              <a:spcBef>
                <a:spcPct val="0"/>
              </a:spcBef>
              <a:spcAft>
                <a:spcPct val="0"/>
              </a:spcAft>
            </a:pPr>
            <a:r>
              <a:rPr lang="en-US" sz="4000" dirty="0">
                <a:solidFill>
                  <a:srgbClr val="FFFFFF"/>
                </a:solidFill>
                <a:latin typeface="Earth's Mightiest"/>
              </a:rPr>
              <a:t>The US Constitution is “A covenant with death and an agreement with Hell” because it implicitly accepted racial bondage.</a:t>
            </a:r>
          </a:p>
          <a:p>
            <a:pPr algn="r" fontAlgn="base">
              <a:spcBef>
                <a:spcPct val="0"/>
              </a:spcBef>
              <a:spcAft>
                <a:spcPct val="0"/>
              </a:spcAft>
            </a:pPr>
            <a:r>
              <a:rPr lang="en-US" sz="2000" dirty="0">
                <a:solidFill>
                  <a:srgbClr val="FFFFFF"/>
                </a:solidFill>
                <a:latin typeface="Agency FB" pitchFamily="34" charset="0"/>
              </a:rPr>
              <a:t>-William Lloyd Garrison</a:t>
            </a:r>
            <a:endParaRPr lang="en-US" dirty="0">
              <a:solidFill>
                <a:srgbClr val="FFFFFF"/>
              </a:solidFill>
              <a:latin typeface="Agency FB" pitchFamily="34" charset="0"/>
            </a:endParaRPr>
          </a:p>
        </p:txBody>
      </p:sp>
    </p:spTree>
    <p:extLst>
      <p:ext uri="{BB962C8B-B14F-4D97-AF65-F5344CB8AC3E}">
        <p14:creationId xmlns:p14="http://schemas.microsoft.com/office/powerpoint/2010/main" val="1770114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2"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Scale>
                                      <p:cBhvr>
                                        <p:cTn id="12"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5"/>
                                        </p:tgtEl>
                                        <p:attrNameLst>
                                          <p:attrName>ppt_x</p:attrName>
                                          <p:attrName>ppt_y</p:attrName>
                                        </p:attrNameLst>
                                      </p:cBhvr>
                                    </p:animMotion>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ile:William Lloyd Garrison at National Portrait Gallery IMG 4392.JPG"/>
          <p:cNvPicPr>
            <a:picLocks noChangeAspect="1" noChangeArrowheads="1"/>
          </p:cNvPicPr>
          <p:nvPr/>
        </p:nvPicPr>
        <p:blipFill rotWithShape="1">
          <a:blip r:embed="rId2">
            <a:extLst>
              <a:ext uri="{28A0092B-C50C-407E-A947-70E740481C1C}">
                <a14:useLocalDpi xmlns:a14="http://schemas.microsoft.com/office/drawing/2010/main" val="0"/>
              </a:ext>
            </a:extLst>
          </a:blip>
          <a:srcRect l="18314" t="9775" r="28571"/>
          <a:stretch/>
        </p:blipFill>
        <p:spPr bwMode="auto">
          <a:xfrm>
            <a:off x="3837296" y="0"/>
            <a:ext cx="5382904"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8600" y="413802"/>
            <a:ext cx="5486400" cy="6063198"/>
          </a:xfrm>
          <a:prstGeom prst="rect">
            <a:avLst/>
          </a:prstGeom>
          <a:solidFill>
            <a:schemeClr val="tx1"/>
          </a:solidFill>
          <a:effectLst>
            <a:glow rad="88900">
              <a:schemeClr val="bg1"/>
            </a:glow>
          </a:effectLst>
          <a:scene3d>
            <a:camera prst="perspectiveRight"/>
            <a:lightRig rig="threePt" dir="t"/>
          </a:scene3d>
          <a:sp3d>
            <a:bevelT/>
          </a:sp3d>
        </p:spPr>
        <p:txBody>
          <a:bodyPr wrap="square" rtlCol="0">
            <a:spAutoFit/>
          </a:bodyPr>
          <a:lstStyle/>
          <a:p>
            <a:pPr algn="ctr" fontAlgn="base">
              <a:spcBef>
                <a:spcPct val="0"/>
              </a:spcBef>
              <a:spcAft>
                <a:spcPct val="0"/>
              </a:spcAft>
            </a:pPr>
            <a:r>
              <a:rPr lang="en-US" sz="2800" dirty="0">
                <a:solidFill>
                  <a:srgbClr val="FFFFFF"/>
                </a:solidFill>
                <a:latin typeface="Earth's Mightiest"/>
              </a:rPr>
              <a:t>“I am aware, that many object to the severity of my language; but is there not cause for severity? I will be as harsh as truth, and as un-compromising as justice. On this subject, I do not wish to think, or speak, or write, with moderation. No! no! Tell a man whose house is on fire, to give a moderate alarm; tell him to moderately rescue his wife from the hands of the ravisher; tell the mother to gradually extricate her babe from the fire into which it has fallen; – but urge me not to use moderation in a cause like the present. I am in earnest- I will not equivocate- I will not excuse- I will not retreat a single inch- AND I WILL BE HEARD.”</a:t>
            </a:r>
          </a:p>
          <a:p>
            <a:pPr algn="r" fontAlgn="base">
              <a:spcBef>
                <a:spcPct val="0"/>
              </a:spcBef>
              <a:spcAft>
                <a:spcPct val="0"/>
              </a:spcAft>
            </a:pPr>
            <a:r>
              <a:rPr lang="en-US" sz="2400" dirty="0">
                <a:solidFill>
                  <a:srgbClr val="FFFFFF"/>
                </a:solidFill>
                <a:latin typeface="Agency FB" pitchFamily="34" charset="0"/>
              </a:rPr>
              <a:t>-</a:t>
            </a:r>
            <a:r>
              <a:rPr lang="en-US" dirty="0">
                <a:solidFill>
                  <a:srgbClr val="FFFFFF"/>
                </a:solidFill>
                <a:latin typeface="Agency FB" pitchFamily="34" charset="0"/>
              </a:rPr>
              <a:t>William Lloyd Garrison, 1</a:t>
            </a:r>
            <a:r>
              <a:rPr lang="en-US" baseline="30000" dirty="0">
                <a:solidFill>
                  <a:srgbClr val="FFFFFF"/>
                </a:solidFill>
                <a:latin typeface="Agency FB" pitchFamily="34" charset="0"/>
              </a:rPr>
              <a:t>st</a:t>
            </a:r>
            <a:r>
              <a:rPr lang="en-US" dirty="0">
                <a:solidFill>
                  <a:srgbClr val="FFFFFF"/>
                </a:solidFill>
                <a:latin typeface="Agency FB" pitchFamily="34" charset="0"/>
              </a:rPr>
              <a:t> Edition of </a:t>
            </a:r>
            <a:r>
              <a:rPr lang="en-US" i="1" dirty="0">
                <a:solidFill>
                  <a:srgbClr val="FFFFFF"/>
                </a:solidFill>
                <a:latin typeface="Agency FB" pitchFamily="34" charset="0"/>
              </a:rPr>
              <a:t>The Liberator</a:t>
            </a:r>
          </a:p>
        </p:txBody>
      </p:sp>
    </p:spTree>
    <p:extLst>
      <p:ext uri="{BB962C8B-B14F-4D97-AF65-F5344CB8AC3E}">
        <p14:creationId xmlns:p14="http://schemas.microsoft.com/office/powerpoint/2010/main" val="36638474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ile:Garrison Thompson Phillips ca1850 bySouthworth and Hawes Beinecke2588592456.jpg"/>
          <p:cNvPicPr>
            <a:picLocks noChangeAspect="1" noChangeArrowheads="1"/>
          </p:cNvPicPr>
          <p:nvPr/>
        </p:nvPicPr>
        <p:blipFill rotWithShape="1">
          <a:blip r:embed="rId2">
            <a:extLst>
              <a:ext uri="{28A0092B-C50C-407E-A947-70E740481C1C}">
                <a14:useLocalDpi xmlns:a14="http://schemas.microsoft.com/office/drawing/2010/main" val="0"/>
              </a:ext>
            </a:extLst>
          </a:blip>
          <a:srcRect t="6670" b="7580"/>
          <a:stretch/>
        </p:blipFill>
        <p:spPr bwMode="auto">
          <a:xfrm>
            <a:off x="0" y="0"/>
            <a:ext cx="9144000"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4" name="Text Box 2"/>
          <p:cNvSpPr txBox="1">
            <a:spLocks noChangeArrowheads="1"/>
          </p:cNvSpPr>
          <p:nvPr/>
        </p:nvSpPr>
        <p:spPr bwMode="auto">
          <a:xfrm>
            <a:off x="1143000" y="5410200"/>
            <a:ext cx="6858000" cy="1077218"/>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fontAlgn="base">
              <a:spcBef>
                <a:spcPct val="50000"/>
              </a:spcBef>
              <a:spcAft>
                <a:spcPct val="0"/>
              </a:spcAft>
              <a:defRPr/>
            </a:pPr>
            <a:r>
              <a:rPr lang="en-US" sz="3200" b="1" dirty="0" smtClean="0">
                <a:solidFill>
                  <a:srgbClr val="FFFFFF"/>
                </a:solidFill>
                <a:latin typeface="Times New Roman" panose="02020603050405020304" pitchFamily="18" charset="0"/>
                <a:cs typeface="Times New Roman" panose="02020603050405020304" pitchFamily="18" charset="0"/>
              </a:rPr>
              <a:t>Many </a:t>
            </a:r>
            <a:r>
              <a:rPr lang="en-US" sz="3200" b="1" dirty="0">
                <a:solidFill>
                  <a:srgbClr val="FFFFFF"/>
                </a:solidFill>
                <a:latin typeface="Times New Roman" panose="02020603050405020304" pitchFamily="18" charset="0"/>
                <a:cs typeface="Times New Roman" panose="02020603050405020304" pitchFamily="18" charset="0"/>
              </a:rPr>
              <a:t>dedicated abolitionists rallied around Garrison and his paper</a:t>
            </a:r>
          </a:p>
        </p:txBody>
      </p:sp>
    </p:spTree>
    <p:extLst>
      <p:ext uri="{BB962C8B-B14F-4D97-AF65-F5344CB8AC3E}">
        <p14:creationId xmlns:p14="http://schemas.microsoft.com/office/powerpoint/2010/main" val="2475358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ncmuseumofhistory.org/workshops/Antebellum%20NC/images/A&amp;H_N82_4_60_camp%20meet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6" y="0"/>
            <a:ext cx="9146275" cy="588554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 name="Text Box 2"/>
          <p:cNvSpPr txBox="1">
            <a:spLocks noChangeArrowheads="1"/>
          </p:cNvSpPr>
          <p:nvPr/>
        </p:nvSpPr>
        <p:spPr bwMode="auto">
          <a:xfrm>
            <a:off x="1066800" y="5552182"/>
            <a:ext cx="7010400" cy="1077218"/>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Religious revival spread </a:t>
            </a:r>
            <a:r>
              <a:rPr lang="en-US" sz="3200" b="1" dirty="0">
                <a:solidFill>
                  <a:schemeClr val="bg1"/>
                </a:solidFill>
                <a:latin typeface="Times New Roman" pitchFamily="18" charset="0"/>
              </a:rPr>
              <a:t>to the masses through huge “camp </a:t>
            </a:r>
            <a:r>
              <a:rPr lang="en-US" sz="3200" b="1" dirty="0" smtClean="0">
                <a:solidFill>
                  <a:schemeClr val="bg1"/>
                </a:solidFill>
                <a:latin typeface="Times New Roman" pitchFamily="18" charset="0"/>
              </a:rPr>
              <a:t>meetings” </a:t>
            </a:r>
            <a:endParaRPr lang="en-US" sz="3200" b="1" dirty="0">
              <a:solidFill>
                <a:schemeClr val="bg1"/>
              </a:solidFill>
              <a:latin typeface="Times New Roman" pitchFamily="18" charset="0"/>
            </a:endParaRPr>
          </a:p>
        </p:txBody>
      </p:sp>
    </p:spTree>
    <p:extLst>
      <p:ext uri="{BB962C8B-B14F-4D97-AF65-F5344CB8AC3E}">
        <p14:creationId xmlns:p14="http://schemas.microsoft.com/office/powerpoint/2010/main" val="36592363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File:Wendell Phillips by Brady.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100000" l="0" r="100000">
                        <a14:foregroundMark x1="53899" y1="20333" x2="39220" y2="88333"/>
                      </a14:backgroundRemoval>
                    </a14:imgEffect>
                  </a14:imgLayer>
                </a14:imgProps>
              </a:ext>
              <a:ext uri="{28A0092B-C50C-407E-A947-70E740481C1C}">
                <a14:useLocalDpi xmlns:a14="http://schemas.microsoft.com/office/drawing/2010/main" val="0"/>
              </a:ext>
            </a:extLst>
          </a:blip>
          <a:srcRect l="20117" t="11118" r="27561" b="11219"/>
          <a:stretch/>
        </p:blipFill>
        <p:spPr bwMode="auto">
          <a:xfrm>
            <a:off x="5786650" y="0"/>
            <a:ext cx="3357349"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94210" name="Text Box 2"/>
          <p:cNvSpPr txBox="1">
            <a:spLocks noChangeArrowheads="1"/>
          </p:cNvSpPr>
          <p:nvPr/>
        </p:nvSpPr>
        <p:spPr bwMode="auto">
          <a:xfrm>
            <a:off x="1219200" y="5075238"/>
            <a:ext cx="6705600" cy="1569660"/>
          </a:xfrm>
          <a:prstGeom prst="rect">
            <a:avLst/>
          </a:prstGeom>
          <a:solidFill>
            <a:srgbClr val="000000"/>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fontAlgn="base">
              <a:spcBef>
                <a:spcPct val="50000"/>
              </a:spcBef>
              <a:spcAft>
                <a:spcPct val="0"/>
              </a:spcAft>
              <a:defRPr/>
            </a:pPr>
            <a:r>
              <a:rPr lang="en-US" sz="3200" b="1" dirty="0" smtClean="0">
                <a:solidFill>
                  <a:srgbClr val="FFFFFF"/>
                </a:solidFill>
                <a:latin typeface="Times New Roman" panose="02020603050405020304" pitchFamily="18" charset="0"/>
                <a:cs typeface="Times New Roman" panose="02020603050405020304" pitchFamily="18" charset="0"/>
              </a:rPr>
              <a:t>Famed </a:t>
            </a:r>
            <a:r>
              <a:rPr lang="en-US" sz="3200" b="1" dirty="0">
                <a:solidFill>
                  <a:srgbClr val="FFFFFF"/>
                </a:solidFill>
                <a:latin typeface="Times New Roman" panose="02020603050405020304" pitchFamily="18" charset="0"/>
                <a:cs typeface="Times New Roman" panose="02020603050405020304" pitchFamily="18" charset="0"/>
              </a:rPr>
              <a:t>abolitionist speaker Wendell Phillips refused to eat sugar or wear cotton cloth (made by slaves)</a:t>
            </a:r>
          </a:p>
        </p:txBody>
      </p:sp>
      <p:sp>
        <p:nvSpPr>
          <p:cNvPr id="4" name="TextBox 3"/>
          <p:cNvSpPr txBox="1"/>
          <p:nvPr/>
        </p:nvSpPr>
        <p:spPr>
          <a:xfrm>
            <a:off x="228600" y="400883"/>
            <a:ext cx="6324600" cy="4247317"/>
          </a:xfrm>
          <a:prstGeom prst="rect">
            <a:avLst/>
          </a:prstGeom>
          <a:solidFill>
            <a:schemeClr val="tx1"/>
          </a:solidFill>
          <a:effectLst>
            <a:glow rad="88900">
              <a:schemeClr val="bg1"/>
            </a:glow>
          </a:effectLst>
          <a:scene3d>
            <a:camera prst="perspectiveRight"/>
            <a:lightRig rig="threePt" dir="t"/>
          </a:scene3d>
          <a:sp3d>
            <a:bevelT/>
          </a:sp3d>
        </p:spPr>
        <p:txBody>
          <a:bodyPr wrap="square">
            <a:spAutoFit/>
          </a:bodyPr>
          <a:lstStyle/>
          <a:p>
            <a:pPr algn="ctr" fontAlgn="base">
              <a:spcBef>
                <a:spcPct val="0"/>
              </a:spcBef>
              <a:spcAft>
                <a:spcPct val="0"/>
              </a:spcAft>
              <a:defRPr/>
            </a:pPr>
            <a:r>
              <a:rPr lang="en-US" sz="2700" dirty="0">
                <a:solidFill>
                  <a:srgbClr val="FFFFFF">
                    <a:lumMod val="95000"/>
                  </a:srgbClr>
                </a:solidFill>
                <a:latin typeface="Earth's Mightiest"/>
              </a:rPr>
              <a:t>“The experience of the fifty years...shows us the slaves trebling in numbers-slaveholders monopolizing the offices and dictating the policy of the Government, trampling on the rights of the free States, and making the courts of the country their tools. To continue this disastrous alliance longer is madness. The trial of fifty years only proves that it is impossible for free and slave States to unite on any terms, without all becoming partners in the guilt and responsible for the sin of slavery. Why prolong the experiment? Let every honest man join in the outcry of the American Anti-Slavery Society.”</a:t>
            </a:r>
          </a:p>
        </p:txBody>
      </p:sp>
    </p:spTree>
    <p:extLst>
      <p:ext uri="{BB962C8B-B14F-4D97-AF65-F5344CB8AC3E}">
        <p14:creationId xmlns:p14="http://schemas.microsoft.com/office/powerpoint/2010/main" val="3117456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94210"/>
                                        </p:tgtEl>
                                        <p:attrNameLst>
                                          <p:attrName>style.visibility</p:attrName>
                                        </p:attrNameLst>
                                      </p:cBhvr>
                                      <p:to>
                                        <p:strVal val="visible"/>
                                      </p:to>
                                    </p:set>
                                    <p:anim calcmode="lin" valueType="num">
                                      <p:cBhvr additive="base">
                                        <p:cTn id="7" dur="500" fill="hold"/>
                                        <p:tgtEl>
                                          <p:spTgt spid="94210"/>
                                        </p:tgtEl>
                                        <p:attrNameLst>
                                          <p:attrName>ppt_x</p:attrName>
                                        </p:attrNameLst>
                                      </p:cBhvr>
                                      <p:tavLst>
                                        <p:tav tm="0">
                                          <p:val>
                                            <p:strVal val="#ppt_x"/>
                                          </p:val>
                                        </p:tav>
                                        <p:tav tm="100000">
                                          <p:val>
                                            <p:strVal val="#ppt_x"/>
                                          </p:val>
                                        </p:tav>
                                      </p:tavLst>
                                    </p:anim>
                                    <p:anim calcmode="lin" valueType="num">
                                      <p:cBhvr additive="base">
                                        <p:cTn id="8" dur="500" fill="hold"/>
                                        <p:tgtEl>
                                          <p:spTgt spid="94210"/>
                                        </p:tgtEl>
                                        <p:attrNameLst>
                                          <p:attrName>ppt_y</p:attrName>
                                        </p:attrNameLst>
                                      </p:cBhvr>
                                      <p:tavLst>
                                        <p:tav tm="0">
                                          <p:val>
                                            <p:strVal val="1+#ppt_h/2"/>
                                          </p:val>
                                        </p:tav>
                                        <p:tav tm="100000">
                                          <p:val>
                                            <p:strVal val="#ppt_y"/>
                                          </p:val>
                                        </p:tav>
                                      </p:tavLst>
                                    </p:anim>
                                  </p:childTnLst>
                                </p:cTn>
                              </p:par>
                            </p:childTnLst>
                          </p:cTn>
                        </p:par>
                        <p:par>
                          <p:cTn id="9" fill="hold" nodeType="withGroup">
                            <p:stCondLst>
                              <p:cond delay="500"/>
                            </p:stCondLst>
                            <p:childTnLst>
                              <p:par>
                                <p:cTn id="10" presetID="55"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6" name="Picture 6" descr="http://cache.eb.com/eb/image?id=78425&amp;rendTypeId=4"/>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rcRect/>
          <a:stretch>
            <a:fillRect/>
          </a:stretch>
        </p:blipFill>
        <p:spPr bwMode="auto">
          <a:xfrm>
            <a:off x="0" y="-1253"/>
            <a:ext cx="4953000" cy="6859253"/>
          </a:xfrm>
          <a:prstGeom prst="rect">
            <a:avLst/>
          </a:prstGeom>
          <a:noFill/>
          <a:effectLst>
            <a:softEdge rad="63500"/>
          </a:effectLst>
        </p:spPr>
      </p:pic>
      <p:sp>
        <p:nvSpPr>
          <p:cNvPr id="95234" name="Text Box 2"/>
          <p:cNvSpPr txBox="1">
            <a:spLocks noChangeArrowheads="1"/>
          </p:cNvSpPr>
          <p:nvPr/>
        </p:nvSpPr>
        <p:spPr bwMode="auto">
          <a:xfrm>
            <a:off x="609600" y="4952999"/>
            <a:ext cx="7924800" cy="1569660"/>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fontAlgn="base">
              <a:spcBef>
                <a:spcPct val="50000"/>
              </a:spcBef>
              <a:spcAft>
                <a:spcPct val="0"/>
              </a:spcAft>
              <a:defRPr/>
            </a:pPr>
            <a:r>
              <a:rPr lang="en-US" sz="3200" b="1" dirty="0" smtClean="0">
                <a:solidFill>
                  <a:srgbClr val="FFFFFF"/>
                </a:solidFill>
                <a:latin typeface="Times New Roman" panose="02020603050405020304" pitchFamily="18" charset="0"/>
                <a:cs typeface="Times New Roman" panose="02020603050405020304" pitchFamily="18" charset="0"/>
              </a:rPr>
              <a:t>(</a:t>
            </a:r>
            <a:r>
              <a:rPr lang="en-US" sz="3200" b="1" dirty="0">
                <a:solidFill>
                  <a:srgbClr val="FFFFFF"/>
                </a:solidFill>
                <a:latin typeface="Times New Roman" panose="02020603050405020304" pitchFamily="18" charset="0"/>
                <a:cs typeface="Times New Roman" panose="02020603050405020304" pitchFamily="18" charset="0"/>
              </a:rPr>
              <a:t>1829) David Walker (black abolitionist) wrote </a:t>
            </a:r>
            <a:r>
              <a:rPr lang="en-US" sz="3200" b="1" i="1" dirty="0">
                <a:solidFill>
                  <a:srgbClr val="FFFFFF"/>
                </a:solidFill>
                <a:latin typeface="Times New Roman" panose="02020603050405020304" pitchFamily="18" charset="0"/>
                <a:cs typeface="Times New Roman" panose="02020603050405020304" pitchFamily="18" charset="0"/>
              </a:rPr>
              <a:t>Appeal to the Colored Citizens of the World</a:t>
            </a:r>
            <a:r>
              <a:rPr lang="en-US" sz="3200" b="1" dirty="0">
                <a:solidFill>
                  <a:srgbClr val="FFFFFF"/>
                </a:solidFill>
                <a:latin typeface="Times New Roman" panose="02020603050405020304" pitchFamily="18" charset="0"/>
                <a:cs typeface="Times New Roman" panose="02020603050405020304" pitchFamily="18" charset="0"/>
              </a:rPr>
              <a:t> calling for bloody end to slavery</a:t>
            </a:r>
          </a:p>
        </p:txBody>
      </p:sp>
      <p:pic>
        <p:nvPicPr>
          <p:cNvPr id="94214" name="Picture 4" descr="Image:Walkerappeal.gif">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9213" y="142875"/>
            <a:ext cx="3795712"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495800" y="381000"/>
            <a:ext cx="4495800" cy="3970318"/>
          </a:xfrm>
          <a:prstGeom prst="rect">
            <a:avLst/>
          </a:prstGeom>
          <a:solidFill>
            <a:schemeClr val="tx1"/>
          </a:solidFill>
          <a:effectLst>
            <a:glow rad="88900">
              <a:schemeClr val="bg1"/>
            </a:glow>
          </a:effectLst>
          <a:scene3d>
            <a:camera prst="orthographicFront"/>
            <a:lightRig rig="threePt" dir="t"/>
          </a:scene3d>
          <a:sp3d>
            <a:bevelT/>
          </a:sp3d>
        </p:spPr>
        <p:txBody>
          <a:bodyPr wrap="square">
            <a:spAutoFit/>
          </a:bodyPr>
          <a:lstStyle/>
          <a:p>
            <a:pPr algn="ctr" fontAlgn="base">
              <a:spcBef>
                <a:spcPct val="0"/>
              </a:spcBef>
              <a:spcAft>
                <a:spcPct val="0"/>
              </a:spcAft>
              <a:defRPr/>
            </a:pPr>
            <a:r>
              <a:rPr lang="en-US" sz="2800" dirty="0">
                <a:solidFill>
                  <a:srgbClr val="FFFFFF"/>
                </a:solidFill>
                <a:latin typeface="Earth's Mightiest"/>
              </a:rPr>
              <a:t>“Let no man of us budge one step, and let slave-holders come to beat us from our country. America is more our country, than it is the whites — we have enriched it with our </a:t>
            </a:r>
            <a:r>
              <a:rPr lang="en-US" sz="2800" i="1" dirty="0">
                <a:solidFill>
                  <a:srgbClr val="FFFFFF"/>
                </a:solidFill>
                <a:latin typeface="Earth's Mightiest"/>
              </a:rPr>
              <a:t>blood and tears</a:t>
            </a:r>
            <a:r>
              <a:rPr lang="en-US" sz="2800" dirty="0">
                <a:solidFill>
                  <a:srgbClr val="FFFFFF"/>
                </a:solidFill>
                <a:latin typeface="Earth's Mightiest"/>
              </a:rPr>
              <a:t>. The greatest riches in all America have arisen from our blood and tears: — and will they drive us from our property and homes, which we have earned with our </a:t>
            </a:r>
            <a:r>
              <a:rPr lang="en-US" sz="2800" i="1" dirty="0">
                <a:solidFill>
                  <a:srgbClr val="FFFFFF"/>
                </a:solidFill>
                <a:latin typeface="Earth's Mightiest"/>
              </a:rPr>
              <a:t>blood?”</a:t>
            </a:r>
            <a:endParaRPr lang="en-US" sz="2800" dirty="0">
              <a:solidFill>
                <a:srgbClr val="FFFFFF"/>
              </a:solidFill>
              <a:latin typeface="Earth's Mightiest"/>
            </a:endParaRPr>
          </a:p>
        </p:txBody>
      </p:sp>
      <p:sp>
        <p:nvSpPr>
          <p:cNvPr id="6" name="TextBox 5"/>
          <p:cNvSpPr txBox="1"/>
          <p:nvPr/>
        </p:nvSpPr>
        <p:spPr>
          <a:xfrm>
            <a:off x="266590" y="1108770"/>
            <a:ext cx="3848210" cy="3539430"/>
          </a:xfrm>
          <a:prstGeom prst="rect">
            <a:avLst/>
          </a:prstGeom>
          <a:solidFill>
            <a:srgbClr val="800000"/>
          </a:solidFill>
          <a:effectLst>
            <a:glow rad="88900">
              <a:schemeClr val="bg1"/>
            </a:glow>
          </a:effectLst>
          <a:scene3d>
            <a:camera prst="orthographicFront"/>
            <a:lightRig rig="threePt" dir="t"/>
          </a:scene3d>
          <a:sp3d>
            <a:bevelT/>
          </a:sp3d>
        </p:spPr>
        <p:txBody>
          <a:bodyPr wrap="square" rtlCol="0">
            <a:spAutoFit/>
          </a:bodyPr>
          <a:lstStyle/>
          <a:p>
            <a:pPr algn="ctr" fontAlgn="base">
              <a:spcBef>
                <a:spcPct val="0"/>
              </a:spcBef>
              <a:spcAft>
                <a:spcPct val="0"/>
              </a:spcAft>
            </a:pPr>
            <a:r>
              <a:rPr lang="en-US" sz="3200" dirty="0">
                <a:solidFill>
                  <a:srgbClr val="FFFFFF"/>
                </a:solidFill>
                <a:latin typeface="Earth's Mightiest"/>
              </a:rPr>
              <a:t>Georgia offered a reward of $10,000 to anyone who would deliver Walker alive and $1,000 to anyone who would kill him.</a:t>
            </a:r>
          </a:p>
          <a:p>
            <a:pPr algn="ctr" fontAlgn="base">
              <a:spcBef>
                <a:spcPct val="0"/>
              </a:spcBef>
              <a:spcAft>
                <a:spcPct val="0"/>
              </a:spcAft>
            </a:pPr>
            <a:r>
              <a:rPr lang="en-US" sz="3200" dirty="0">
                <a:solidFill>
                  <a:srgbClr val="FFFFFF"/>
                </a:solidFill>
                <a:latin typeface="Earth's Mightiest"/>
              </a:rPr>
              <a:t>In 1830, Walker was found dead near the doorway of his shop in Boston.</a:t>
            </a:r>
            <a:endParaRPr lang="en-US" dirty="0">
              <a:solidFill>
                <a:srgbClr val="FFFFFF"/>
              </a:solidFill>
              <a:latin typeface="Agency FB" pitchFamily="34" charset="0"/>
            </a:endParaRPr>
          </a:p>
        </p:txBody>
      </p:sp>
    </p:spTree>
    <p:extLst>
      <p:ext uri="{BB962C8B-B14F-4D97-AF65-F5344CB8AC3E}">
        <p14:creationId xmlns:p14="http://schemas.microsoft.com/office/powerpoint/2010/main" val="3661591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5234"/>
                                        </p:tgtEl>
                                        <p:attrNameLst>
                                          <p:attrName>style.visibility</p:attrName>
                                        </p:attrNameLst>
                                      </p:cBhvr>
                                      <p:to>
                                        <p:strVal val="visible"/>
                                      </p:to>
                                    </p:set>
                                    <p:anim calcmode="lin" valueType="num">
                                      <p:cBhvr additive="base">
                                        <p:cTn id="7" dur="500" fill="hold"/>
                                        <p:tgtEl>
                                          <p:spTgt spid="95234"/>
                                        </p:tgtEl>
                                        <p:attrNameLst>
                                          <p:attrName>ppt_x</p:attrName>
                                        </p:attrNameLst>
                                      </p:cBhvr>
                                      <p:tavLst>
                                        <p:tav tm="0">
                                          <p:val>
                                            <p:strVal val="#ppt_x"/>
                                          </p:val>
                                        </p:tav>
                                        <p:tav tm="100000">
                                          <p:val>
                                            <p:strVal val="#ppt_x"/>
                                          </p:val>
                                        </p:tav>
                                      </p:tavLst>
                                    </p:anim>
                                    <p:anim calcmode="lin" valueType="num">
                                      <p:cBhvr additive="base">
                                        <p:cTn id="8" dur="500" fill="hold"/>
                                        <p:tgtEl>
                                          <p:spTgt spid="952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Scale>
                                      <p:cBhvr>
                                        <p:cTn id="13"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4"/>
                                        </p:tgtEl>
                                        <p:attrNameLst>
                                          <p:attrName>ppt_x</p:attrName>
                                          <p:attrName>ppt_y</p:attrName>
                                        </p:attrNameLst>
                                      </p:cBhvr>
                                    </p:animMotion>
                                    <p:animEffect transition="in" filter="fade">
                                      <p:cBhvr>
                                        <p:cTn id="15" dur="1000"/>
                                        <p:tgtEl>
                                          <p:spTgt spid="4"/>
                                        </p:tgtEl>
                                      </p:cBhvr>
                                    </p:animEffect>
                                  </p:childTnLst>
                                </p:cTn>
                              </p:par>
                            </p:childTnLst>
                          </p:cTn>
                        </p:par>
                        <p:par>
                          <p:cTn id="16" fill="hold">
                            <p:stCondLst>
                              <p:cond delay="1000"/>
                            </p:stCondLst>
                            <p:childTnLst>
                              <p:par>
                                <p:cTn id="17" presetID="5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Scale>
                                      <p:cBhvr>
                                        <p:cTn id="19"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
                                        </p:tgtEl>
                                        <p:attrNameLst>
                                          <p:attrName>ppt_x</p:attrName>
                                          <p:attrName>ppt_y</p:attrName>
                                        </p:attrNameLst>
                                      </p:cBhvr>
                                    </p:animMotion>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ile:Sojourner truth c1870.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13040"/>
          <a:stretch/>
        </p:blipFill>
        <p:spPr bwMode="auto">
          <a:xfrm>
            <a:off x="0" y="0"/>
            <a:ext cx="5638800"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96258" name="Text Box 2"/>
          <p:cNvSpPr txBox="1">
            <a:spLocks noChangeArrowheads="1"/>
          </p:cNvSpPr>
          <p:nvPr/>
        </p:nvSpPr>
        <p:spPr bwMode="auto">
          <a:xfrm>
            <a:off x="228600" y="5475982"/>
            <a:ext cx="8686800" cy="1077218"/>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fontAlgn="base">
              <a:spcBef>
                <a:spcPct val="50000"/>
              </a:spcBef>
              <a:spcAft>
                <a:spcPct val="0"/>
              </a:spcAft>
              <a:defRPr/>
            </a:pPr>
            <a:r>
              <a:rPr lang="en-US" sz="3200" b="1" dirty="0" smtClean="0">
                <a:solidFill>
                  <a:srgbClr val="FFFFFF"/>
                </a:solidFill>
                <a:latin typeface="Times New Roman" panose="02020603050405020304" pitchFamily="18" charset="0"/>
                <a:cs typeface="Times New Roman" panose="02020603050405020304" pitchFamily="18" charset="0"/>
              </a:rPr>
              <a:t>Sojourner </a:t>
            </a:r>
            <a:r>
              <a:rPr lang="en-US" sz="3200" b="1" dirty="0">
                <a:solidFill>
                  <a:srgbClr val="FFFFFF"/>
                </a:solidFill>
                <a:latin typeface="Times New Roman" panose="02020603050405020304" pitchFamily="18" charset="0"/>
                <a:cs typeface="Times New Roman" panose="02020603050405020304" pitchFamily="18" charset="0"/>
              </a:rPr>
              <a:t>Truth (freed black woman) fought for black emancipation and women’s rights</a:t>
            </a:r>
          </a:p>
        </p:txBody>
      </p:sp>
      <p:pic>
        <p:nvPicPr>
          <p:cNvPr id="93190" name="Picture 6" descr="Image:SisterSlave.jpg">
            <a:hlinkClick r:id="rId4"/>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Lst>
          </a:blip>
          <a:srcRect/>
          <a:stretch>
            <a:fillRect/>
          </a:stretch>
        </p:blipFill>
        <p:spPr bwMode="auto">
          <a:xfrm>
            <a:off x="4851035" y="877358"/>
            <a:ext cx="4064365" cy="3923242"/>
          </a:xfrm>
          <a:prstGeom prst="rect">
            <a:avLst/>
          </a:prstGeom>
          <a:noFill/>
          <a:effectLst>
            <a:glow rad="88900">
              <a:schemeClr val="accent4">
                <a:satMod val="175000"/>
              </a:schemeClr>
            </a:glow>
          </a:effectLst>
          <a:scene3d>
            <a:camera prst="orthographicFront"/>
            <a:lightRig rig="threePt" dir="t"/>
          </a:scene3d>
          <a:sp3d>
            <a:bevelT/>
          </a:sp3d>
        </p:spPr>
      </p:pic>
      <p:sp>
        <p:nvSpPr>
          <p:cNvPr id="6" name="TextBox 5"/>
          <p:cNvSpPr txBox="1"/>
          <p:nvPr/>
        </p:nvSpPr>
        <p:spPr>
          <a:xfrm>
            <a:off x="3352800" y="228600"/>
            <a:ext cx="5638800" cy="5016758"/>
          </a:xfrm>
          <a:prstGeom prst="rect">
            <a:avLst/>
          </a:prstGeom>
          <a:solidFill>
            <a:schemeClr val="tx1"/>
          </a:solidFill>
          <a:effectLst>
            <a:glow rad="88900">
              <a:schemeClr val="bg1"/>
            </a:glow>
          </a:effectLst>
          <a:scene3d>
            <a:camera prst="orthographicFront"/>
            <a:lightRig rig="threePt" dir="t"/>
          </a:scene3d>
          <a:sp3d>
            <a:bevelT/>
          </a:sp3d>
        </p:spPr>
        <p:txBody>
          <a:bodyPr wrap="square" rtlCol="0">
            <a:spAutoFit/>
          </a:bodyPr>
          <a:lstStyle/>
          <a:p>
            <a:pPr algn="ctr" fontAlgn="base">
              <a:spcBef>
                <a:spcPct val="0"/>
              </a:spcBef>
              <a:spcAft>
                <a:spcPct val="0"/>
              </a:spcAft>
            </a:pPr>
            <a:r>
              <a:rPr lang="en-US" sz="2800" dirty="0">
                <a:solidFill>
                  <a:srgbClr val="FFFFFF"/>
                </a:solidFill>
                <a:latin typeface="Earth's Mightiest"/>
              </a:rPr>
              <a:t>“I know that it feels a kind o’ </a:t>
            </a:r>
            <a:r>
              <a:rPr lang="en-US" sz="2800" dirty="0" err="1">
                <a:solidFill>
                  <a:srgbClr val="FFFFFF"/>
                </a:solidFill>
                <a:latin typeface="Earth's Mightiest"/>
              </a:rPr>
              <a:t>hissin</a:t>
            </a:r>
            <a:r>
              <a:rPr lang="en-US" sz="2800" dirty="0">
                <a:solidFill>
                  <a:srgbClr val="FFFFFF"/>
                </a:solidFill>
                <a:latin typeface="Earth's Mightiest"/>
              </a:rPr>
              <a:t>’ and </a:t>
            </a:r>
            <a:r>
              <a:rPr lang="en-US" sz="2800" dirty="0" err="1">
                <a:solidFill>
                  <a:srgbClr val="FFFFFF"/>
                </a:solidFill>
                <a:latin typeface="Earth's Mightiest"/>
              </a:rPr>
              <a:t>ticklin</a:t>
            </a:r>
            <a:r>
              <a:rPr lang="en-US" sz="2800" dirty="0">
                <a:solidFill>
                  <a:srgbClr val="FFFFFF"/>
                </a:solidFill>
                <a:latin typeface="Earth's Mightiest"/>
              </a:rPr>
              <a:t>’ like to see a colored woman get up and tell you about things, and Women’s Rights. We have all been thrown down so low that nobody thought we’d get up again; but…we will come up again, and now I’m here. …We’ll have our rights, see if we don’t; and you can’t stop us from them; see if you can. You may hiss as much as you like, but it’s </a:t>
            </a:r>
            <a:r>
              <a:rPr lang="en-US" sz="2800" dirty="0" err="1">
                <a:solidFill>
                  <a:srgbClr val="FFFFFF"/>
                </a:solidFill>
                <a:latin typeface="Earth's Mightiest"/>
              </a:rPr>
              <a:t>comin</a:t>
            </a:r>
            <a:r>
              <a:rPr lang="en-US" sz="2800" dirty="0">
                <a:solidFill>
                  <a:srgbClr val="FFFFFF"/>
                </a:solidFill>
                <a:latin typeface="Earth's Mightiest"/>
              </a:rPr>
              <a:t>’. …I am </a:t>
            </a:r>
            <a:r>
              <a:rPr lang="en-US" sz="2800" dirty="0" err="1">
                <a:solidFill>
                  <a:srgbClr val="FFFFFF"/>
                </a:solidFill>
                <a:latin typeface="Earth's Mightiest"/>
              </a:rPr>
              <a:t>sittin</a:t>
            </a:r>
            <a:r>
              <a:rPr lang="en-US" sz="2800" dirty="0">
                <a:solidFill>
                  <a:srgbClr val="FFFFFF"/>
                </a:solidFill>
                <a:latin typeface="Earth's Mightiest"/>
              </a:rPr>
              <a:t>’ among you to watch; and every once and awhile I will come out and tell you what time of night it is…”</a:t>
            </a:r>
          </a:p>
          <a:p>
            <a:pPr algn="r" fontAlgn="base">
              <a:spcBef>
                <a:spcPct val="0"/>
              </a:spcBef>
              <a:spcAft>
                <a:spcPct val="0"/>
              </a:spcAft>
            </a:pPr>
            <a:r>
              <a:rPr lang="en-US" sz="2000" dirty="0">
                <a:solidFill>
                  <a:srgbClr val="FFFFFF"/>
                </a:solidFill>
                <a:latin typeface="Agency FB" panose="020B0503020202020204" pitchFamily="34" charset="0"/>
              </a:rPr>
              <a:t>-Sojourner Truth responding to boos and threats during her speech at the 4</a:t>
            </a:r>
            <a:r>
              <a:rPr lang="en-US" sz="2000" baseline="30000" dirty="0">
                <a:solidFill>
                  <a:srgbClr val="FFFFFF"/>
                </a:solidFill>
                <a:latin typeface="Agency FB" panose="020B0503020202020204" pitchFamily="34" charset="0"/>
              </a:rPr>
              <a:t>th</a:t>
            </a:r>
            <a:r>
              <a:rPr lang="en-US" sz="2000" dirty="0">
                <a:solidFill>
                  <a:srgbClr val="FFFFFF"/>
                </a:solidFill>
                <a:latin typeface="Agency FB" panose="020B0503020202020204" pitchFamily="34" charset="0"/>
              </a:rPr>
              <a:t> National Woman’s Rights Convention in NYC, 1853</a:t>
            </a:r>
            <a:endParaRPr lang="en-US" sz="1100" dirty="0">
              <a:solidFill>
                <a:srgbClr val="FFFFFF"/>
              </a:solidFill>
              <a:latin typeface="Agency FB" panose="020B0503020202020204" pitchFamily="34" charset="0"/>
            </a:endParaRPr>
          </a:p>
        </p:txBody>
      </p:sp>
      <p:sp>
        <p:nvSpPr>
          <p:cNvPr id="2" name="TextBox 1"/>
          <p:cNvSpPr txBox="1"/>
          <p:nvPr/>
        </p:nvSpPr>
        <p:spPr>
          <a:xfrm>
            <a:off x="0" y="0"/>
            <a:ext cx="1600200" cy="1077218"/>
          </a:xfrm>
          <a:prstGeom prst="rect">
            <a:avLst/>
          </a:prstGeom>
          <a:noFill/>
        </p:spPr>
        <p:txBody>
          <a:bodyPr wrap="square" rtlCol="0">
            <a:spAutoFit/>
          </a:bodyPr>
          <a:lstStyle/>
          <a:p>
            <a:pPr algn="ctr" fontAlgn="base">
              <a:spcBef>
                <a:spcPct val="0"/>
              </a:spcBef>
              <a:spcAft>
                <a:spcPct val="0"/>
              </a:spcAft>
            </a:pPr>
            <a:r>
              <a:rPr lang="en-US" sz="3200" dirty="0">
                <a:solidFill>
                  <a:srgbClr val="000000"/>
                </a:solidFill>
                <a:effectLst>
                  <a:glow rad="127000">
                    <a:srgbClr val="FFFFFF"/>
                  </a:glow>
                </a:effectLst>
                <a:latin typeface="Blackadder ITC" panose="04020505051007020D02" pitchFamily="82" charset="0"/>
              </a:rPr>
              <a:t>Isabella </a:t>
            </a:r>
            <a:r>
              <a:rPr lang="en-US" sz="3200" dirty="0" err="1">
                <a:solidFill>
                  <a:srgbClr val="000000"/>
                </a:solidFill>
                <a:effectLst>
                  <a:glow rad="127000">
                    <a:srgbClr val="FFFFFF"/>
                  </a:glow>
                </a:effectLst>
                <a:latin typeface="Blackadder ITC" panose="04020505051007020D02" pitchFamily="82" charset="0"/>
              </a:rPr>
              <a:t>Baumfree</a:t>
            </a:r>
            <a:endParaRPr lang="en-US" sz="3200" dirty="0">
              <a:solidFill>
                <a:srgbClr val="000000"/>
              </a:solidFill>
              <a:effectLst>
                <a:glow rad="127000">
                  <a:srgbClr val="FFFFFF"/>
                </a:glow>
              </a:effectLst>
              <a:latin typeface="Blackadder ITC" panose="04020505051007020D02" pitchFamily="82" charset="0"/>
            </a:endParaRPr>
          </a:p>
        </p:txBody>
      </p:sp>
    </p:spTree>
    <p:extLst>
      <p:ext uri="{BB962C8B-B14F-4D97-AF65-F5344CB8AC3E}">
        <p14:creationId xmlns:p14="http://schemas.microsoft.com/office/powerpoint/2010/main" val="2547792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6258"/>
                                        </p:tgtEl>
                                        <p:attrNameLst>
                                          <p:attrName>style.visibility</p:attrName>
                                        </p:attrNameLst>
                                      </p:cBhvr>
                                      <p:to>
                                        <p:strVal val="visible"/>
                                      </p:to>
                                    </p:set>
                                    <p:anim calcmode="lin" valueType="num">
                                      <p:cBhvr additive="base">
                                        <p:cTn id="7" dur="500" fill="hold"/>
                                        <p:tgtEl>
                                          <p:spTgt spid="96258"/>
                                        </p:tgtEl>
                                        <p:attrNameLst>
                                          <p:attrName>ppt_x</p:attrName>
                                        </p:attrNameLst>
                                      </p:cBhvr>
                                      <p:tavLst>
                                        <p:tav tm="0">
                                          <p:val>
                                            <p:strVal val="#ppt_x"/>
                                          </p:val>
                                        </p:tav>
                                        <p:tav tm="100000">
                                          <p:val>
                                            <p:strVal val="#ppt_x"/>
                                          </p:val>
                                        </p:tav>
                                      </p:tavLst>
                                    </p:anim>
                                    <p:anim calcmode="lin" valueType="num">
                                      <p:cBhvr additive="base">
                                        <p:cTn id="8" dur="500" fill="hold"/>
                                        <p:tgtEl>
                                          <p:spTgt spid="9625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2"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Scale>
                                      <p:cBhvr>
                                        <p:cTn id="12"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6"/>
                                        </p:tgtEl>
                                        <p:attrNameLst>
                                          <p:attrName>ppt_x</p:attrName>
                                          <p:attrName>ppt_y</p:attrName>
                                        </p:attrNameLst>
                                      </p:cBhvr>
                                    </p:animMotion>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File:Major Martin Delany.jpg"/>
          <p:cNvPicPr>
            <a:picLocks noChangeAspect="1" noChangeArrowheads="1"/>
          </p:cNvPicPr>
          <p:nvPr/>
        </p:nvPicPr>
        <p:blipFill rotWithShape="1">
          <a:blip r:embed="rId2">
            <a:extLst>
              <a:ext uri="{28A0092B-C50C-407E-A947-70E740481C1C}">
                <a14:useLocalDpi xmlns:a14="http://schemas.microsoft.com/office/drawing/2010/main" val="0"/>
              </a:ext>
            </a:extLst>
          </a:blip>
          <a:srcRect t="16920"/>
          <a:stretch/>
        </p:blipFill>
        <p:spPr bwMode="auto">
          <a:xfrm>
            <a:off x="2667000" y="0"/>
            <a:ext cx="6477000"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97282" name="Text Box 2"/>
          <p:cNvSpPr txBox="1">
            <a:spLocks noChangeArrowheads="1"/>
          </p:cNvSpPr>
          <p:nvPr/>
        </p:nvSpPr>
        <p:spPr bwMode="auto">
          <a:xfrm>
            <a:off x="304799" y="4114800"/>
            <a:ext cx="4724401" cy="1569660"/>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Right"/>
            <a:lightRig rig="threePt" dir="t"/>
          </a:scene3d>
          <a:sp3d>
            <a:bevelT/>
          </a:sp3d>
        </p:spPr>
        <p:txBody>
          <a:bodyPr wrap="square">
            <a:spAutoFit/>
          </a:bodyPr>
          <a:lstStyle/>
          <a:p>
            <a:pPr algn="ctr" fontAlgn="base">
              <a:spcBef>
                <a:spcPct val="50000"/>
              </a:spcBef>
              <a:spcAft>
                <a:spcPct val="0"/>
              </a:spcAft>
              <a:defRPr/>
            </a:pPr>
            <a:r>
              <a:rPr lang="en-US" sz="3200" b="1" dirty="0" smtClean="0">
                <a:solidFill>
                  <a:srgbClr val="FFFFFF"/>
                </a:solidFill>
                <a:latin typeface="Times New Roman" panose="02020603050405020304" pitchFamily="18" charset="0"/>
                <a:cs typeface="Times New Roman" panose="02020603050405020304" pitchFamily="18" charset="0"/>
              </a:rPr>
              <a:t>Martin </a:t>
            </a:r>
            <a:r>
              <a:rPr lang="en-US" sz="3200" b="1" dirty="0">
                <a:solidFill>
                  <a:srgbClr val="FFFFFF"/>
                </a:solidFill>
                <a:latin typeface="Times New Roman" panose="02020603050405020304" pitchFamily="18" charset="0"/>
                <a:cs typeface="Times New Roman" panose="02020603050405020304" pitchFamily="18" charset="0"/>
              </a:rPr>
              <a:t>Delaney seriously reconsidered black relocation to Africa</a:t>
            </a:r>
          </a:p>
        </p:txBody>
      </p:sp>
    </p:spTree>
    <p:extLst>
      <p:ext uri="{BB962C8B-B14F-4D97-AF65-F5344CB8AC3E}">
        <p14:creationId xmlns:p14="http://schemas.microsoft.com/office/powerpoint/2010/main" val="19584008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97282"/>
                                        </p:tgtEl>
                                        <p:attrNameLst>
                                          <p:attrName>style.visibility</p:attrName>
                                        </p:attrNameLst>
                                      </p:cBhvr>
                                      <p:to>
                                        <p:strVal val="visible"/>
                                      </p:to>
                                    </p:set>
                                    <p:anim calcmode="lin" valueType="num">
                                      <p:cBhvr additive="base">
                                        <p:cTn id="7" dur="500" fill="hold"/>
                                        <p:tgtEl>
                                          <p:spTgt spid="97282"/>
                                        </p:tgtEl>
                                        <p:attrNameLst>
                                          <p:attrName>ppt_x</p:attrName>
                                        </p:attrNameLst>
                                      </p:cBhvr>
                                      <p:tavLst>
                                        <p:tav tm="0">
                                          <p:val>
                                            <p:strVal val="#ppt_x"/>
                                          </p:val>
                                        </p:tav>
                                        <p:tav tm="100000">
                                          <p:val>
                                            <p:strVal val="#ppt_x"/>
                                          </p:val>
                                        </p:tav>
                                      </p:tavLst>
                                    </p:anim>
                                    <p:anim calcmode="lin" valueType="num">
                                      <p:cBhvr additive="base">
                                        <p:cTn id="8" dur="500" fill="hold"/>
                                        <p:tgtEl>
                                          <p:spTgt spid="972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highered.mcgraw-hill.com/sites/dl/premium/0073385492/instructor/664083/bri85492_1210.jpg"/>
          <p:cNvPicPr>
            <a:picLocks noChangeAspect="1" noChangeArrowheads="1"/>
          </p:cNvPicPr>
          <p:nvPr/>
        </p:nvPicPr>
        <p:blipFill>
          <a:blip r:embed="rId2" cstate="print"/>
          <a:srcRect/>
          <a:stretch>
            <a:fillRect/>
          </a:stretch>
        </p:blipFill>
        <p:spPr bwMode="auto">
          <a:xfrm>
            <a:off x="0" y="1"/>
            <a:ext cx="5465147" cy="6858000"/>
          </a:xfrm>
          <a:prstGeom prst="rect">
            <a:avLst/>
          </a:prstGeom>
          <a:noFill/>
          <a:effectLst>
            <a:softEdge rad="63500"/>
          </a:effectLst>
        </p:spPr>
      </p:pic>
      <p:sp>
        <p:nvSpPr>
          <p:cNvPr id="98306" name="Text Box 2"/>
          <p:cNvSpPr txBox="1">
            <a:spLocks noChangeArrowheads="1"/>
          </p:cNvSpPr>
          <p:nvPr/>
        </p:nvSpPr>
        <p:spPr bwMode="auto">
          <a:xfrm>
            <a:off x="3810000" y="2898328"/>
            <a:ext cx="5029200" cy="1077218"/>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Left"/>
            <a:lightRig rig="threePt" dir="t"/>
          </a:scene3d>
          <a:sp3d>
            <a:bevelT/>
          </a:sp3d>
        </p:spPr>
        <p:txBody>
          <a:bodyPr wrap="square">
            <a:spAutoFit/>
          </a:bodyPr>
          <a:lstStyle/>
          <a:p>
            <a:pPr algn="ctr" fontAlgn="base">
              <a:spcBef>
                <a:spcPct val="50000"/>
              </a:spcBef>
              <a:spcAft>
                <a:spcPct val="0"/>
              </a:spcAft>
              <a:defRPr/>
            </a:pPr>
            <a:r>
              <a:rPr lang="en-US" sz="3200" b="1" dirty="0" smtClean="0">
                <a:solidFill>
                  <a:srgbClr val="FFFFFF"/>
                </a:solidFill>
                <a:latin typeface="Times New Roman" panose="02020603050405020304" pitchFamily="18" charset="0"/>
                <a:cs typeface="Times New Roman" panose="02020603050405020304" pitchFamily="18" charset="0"/>
              </a:rPr>
              <a:t>Frederick </a:t>
            </a:r>
            <a:r>
              <a:rPr lang="en-US" sz="3200" b="1" dirty="0">
                <a:solidFill>
                  <a:srgbClr val="FFFFFF"/>
                </a:solidFill>
                <a:latin typeface="Times New Roman" panose="02020603050405020304" pitchFamily="18" charset="0"/>
                <a:cs typeface="Times New Roman" panose="02020603050405020304" pitchFamily="18" charset="0"/>
              </a:rPr>
              <a:t>Douglass was greatest black abolitionist</a:t>
            </a:r>
          </a:p>
        </p:txBody>
      </p:sp>
    </p:spTree>
    <p:extLst>
      <p:ext uri="{BB962C8B-B14F-4D97-AF65-F5344CB8AC3E}">
        <p14:creationId xmlns:p14="http://schemas.microsoft.com/office/powerpoint/2010/main" val="2922997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98306"/>
                                        </p:tgtEl>
                                        <p:attrNameLst>
                                          <p:attrName>style.visibility</p:attrName>
                                        </p:attrNameLst>
                                      </p:cBhvr>
                                      <p:to>
                                        <p:strVal val="visible"/>
                                      </p:to>
                                    </p:set>
                                    <p:anim calcmode="lin" valueType="num">
                                      <p:cBhvr additive="base">
                                        <p:cTn id="7" dur="500" fill="hold"/>
                                        <p:tgtEl>
                                          <p:spTgt spid="98306"/>
                                        </p:tgtEl>
                                        <p:attrNameLst>
                                          <p:attrName>ppt_x</p:attrName>
                                        </p:attrNameLst>
                                      </p:cBhvr>
                                      <p:tavLst>
                                        <p:tav tm="0">
                                          <p:val>
                                            <p:strVal val="#ppt_x"/>
                                          </p:val>
                                        </p:tav>
                                        <p:tav tm="100000">
                                          <p:val>
                                            <p:strVal val="#ppt_x"/>
                                          </p:val>
                                        </p:tav>
                                      </p:tavLst>
                                    </p:anim>
                                    <p:anim calcmode="lin" valueType="num">
                                      <p:cBhvr additive="base">
                                        <p:cTn id="8" dur="500" fill="hold"/>
                                        <p:tgtEl>
                                          <p:spTgt spid="983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File:Motto frederick douglass 2.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0"/>
            <a:ext cx="4347481"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99330" name="Text Box 2"/>
          <p:cNvSpPr txBox="1">
            <a:spLocks noChangeArrowheads="1"/>
          </p:cNvSpPr>
          <p:nvPr/>
        </p:nvSpPr>
        <p:spPr bwMode="auto">
          <a:xfrm>
            <a:off x="457200" y="4876800"/>
            <a:ext cx="8001000" cy="1569660"/>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Right"/>
            <a:lightRig rig="threePt" dir="t"/>
          </a:scene3d>
          <a:sp3d>
            <a:bevelT/>
          </a:sp3d>
        </p:spPr>
        <p:txBody>
          <a:bodyPr wrap="square">
            <a:spAutoFit/>
          </a:bodyPr>
          <a:lstStyle/>
          <a:p>
            <a:pPr algn="ctr" fontAlgn="base">
              <a:spcBef>
                <a:spcPct val="50000"/>
              </a:spcBef>
              <a:spcAft>
                <a:spcPct val="0"/>
              </a:spcAft>
              <a:defRPr/>
            </a:pPr>
            <a:r>
              <a:rPr lang="en-US" sz="3200" b="1" dirty="0" smtClean="0">
                <a:solidFill>
                  <a:srgbClr val="FFFFFF"/>
                </a:solidFill>
                <a:latin typeface="Times New Roman" panose="02020603050405020304" pitchFamily="18" charset="0"/>
                <a:cs typeface="Times New Roman" panose="02020603050405020304" pitchFamily="18" charset="0"/>
              </a:rPr>
              <a:t>Douglass was </a:t>
            </a:r>
            <a:r>
              <a:rPr lang="en-US" sz="3200" b="1" dirty="0">
                <a:solidFill>
                  <a:srgbClr val="FFFFFF"/>
                </a:solidFill>
                <a:latin typeface="Times New Roman" panose="02020603050405020304" pitchFamily="18" charset="0"/>
                <a:cs typeface="Times New Roman" panose="02020603050405020304" pitchFamily="18" charset="0"/>
              </a:rPr>
              <a:t>an escaped slave who became </a:t>
            </a:r>
            <a:r>
              <a:rPr lang="en-US" sz="3200" b="1" dirty="0" smtClean="0">
                <a:solidFill>
                  <a:srgbClr val="FFFFFF"/>
                </a:solidFill>
                <a:latin typeface="Times New Roman" panose="02020603050405020304" pitchFamily="18" charset="0"/>
                <a:cs typeface="Times New Roman" panose="02020603050405020304" pitchFamily="18" charset="0"/>
              </a:rPr>
              <a:t>a renowned </a:t>
            </a:r>
            <a:r>
              <a:rPr lang="en-US" sz="3200" b="1" dirty="0">
                <a:solidFill>
                  <a:srgbClr val="FFFFFF"/>
                </a:solidFill>
                <a:latin typeface="Times New Roman" panose="02020603050405020304" pitchFamily="18" charset="0"/>
                <a:cs typeface="Times New Roman" panose="02020603050405020304" pitchFamily="18" charset="0"/>
              </a:rPr>
              <a:t>speaker and champion of black cause despite being beaten and harassed</a:t>
            </a:r>
          </a:p>
        </p:txBody>
      </p:sp>
      <p:pic>
        <p:nvPicPr>
          <p:cNvPr id="4" name="Picture 4" descr="http://www.4uth.gov.ua/usa/english/facts/afrhist/images/outrage.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40000" contrast="-20000"/>
                    </a14:imgEffect>
                  </a14:imgLayer>
                </a14:imgProps>
              </a:ext>
            </a:extLst>
          </a:blip>
          <a:srcRect/>
          <a:stretch>
            <a:fillRect/>
          </a:stretch>
        </p:blipFill>
        <p:spPr bwMode="auto">
          <a:xfrm>
            <a:off x="228600" y="304800"/>
            <a:ext cx="4419600" cy="3389165"/>
          </a:xfrm>
          <a:prstGeom prst="rect">
            <a:avLst/>
          </a:prstGeom>
          <a:noFill/>
          <a:ln>
            <a:solidFill>
              <a:schemeClr val="tx1"/>
            </a:solidFill>
          </a:ln>
          <a:effectLst>
            <a:glow rad="228600">
              <a:schemeClr val="accent4">
                <a:satMod val="175000"/>
                <a:alpha val="40000"/>
              </a:schemeClr>
            </a:glow>
            <a:reflection blurRad="6350" stA="50000" endA="300" endPos="38500" dist="50800" dir="5400000" sy="-100000" algn="bl" rotWithShape="0"/>
          </a:effectLst>
          <a:scene3d>
            <a:camera prst="perspectiveRelaxedModerately" fov="300000"/>
            <a:lightRig rig="threePt" dir="t"/>
          </a:scene3d>
          <a:sp3d>
            <a:bevelT/>
          </a:sp3d>
        </p:spPr>
      </p:pic>
    </p:spTree>
    <p:extLst>
      <p:ext uri="{BB962C8B-B14F-4D97-AF65-F5344CB8AC3E}">
        <p14:creationId xmlns:p14="http://schemas.microsoft.com/office/powerpoint/2010/main" val="3619541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99330"/>
                                        </p:tgtEl>
                                        <p:attrNameLst>
                                          <p:attrName>style.visibility</p:attrName>
                                        </p:attrNameLst>
                                      </p:cBhvr>
                                      <p:to>
                                        <p:strVal val="visible"/>
                                      </p:to>
                                    </p:set>
                                    <p:anim calcmode="lin" valueType="num">
                                      <p:cBhvr additive="base">
                                        <p:cTn id="7" dur="500" fill="hold"/>
                                        <p:tgtEl>
                                          <p:spTgt spid="99330"/>
                                        </p:tgtEl>
                                        <p:attrNameLst>
                                          <p:attrName>ppt_x</p:attrName>
                                        </p:attrNameLst>
                                      </p:cBhvr>
                                      <p:tavLst>
                                        <p:tav tm="0">
                                          <p:val>
                                            <p:strVal val="#ppt_x"/>
                                          </p:val>
                                        </p:tav>
                                        <p:tav tm="100000">
                                          <p:val>
                                            <p:strVal val="#ppt_x"/>
                                          </p:val>
                                        </p:tav>
                                      </p:tavLst>
                                    </p:anim>
                                    <p:anim calcmode="lin" valueType="num">
                                      <p:cBhvr additive="base">
                                        <p:cTn id="8" dur="500" fill="hold"/>
                                        <p:tgtEl>
                                          <p:spTgt spid="993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4" descr="http://upload.wikimedia.org/wikipedia/commons/f/f7/Frederick_Douglass_%282%29.jpg"/>
          <p:cNvPicPr>
            <a:picLocks noChangeAspect="1" noChangeArrowheads="1"/>
          </p:cNvPicPr>
          <p:nvPr/>
        </p:nvPicPr>
        <p:blipFill rotWithShape="1">
          <a:blip r:embed="rId2" cstate="print"/>
          <a:srcRect l="6176"/>
          <a:stretch/>
        </p:blipFill>
        <p:spPr bwMode="auto">
          <a:xfrm>
            <a:off x="0" y="0"/>
            <a:ext cx="4630738" cy="6858000"/>
          </a:xfrm>
          <a:prstGeom prst="rect">
            <a:avLst/>
          </a:prstGeom>
          <a:noFill/>
          <a:ln w="9525">
            <a:noFill/>
            <a:miter lim="800000"/>
            <a:headEnd/>
            <a:tailEnd/>
          </a:ln>
          <a:effectLst>
            <a:softEdge rad="63500"/>
          </a:effectLst>
        </p:spPr>
      </p:pic>
      <p:sp>
        <p:nvSpPr>
          <p:cNvPr id="100354" name="Text Box 2"/>
          <p:cNvSpPr txBox="1">
            <a:spLocks noChangeArrowheads="1"/>
          </p:cNvSpPr>
          <p:nvPr/>
        </p:nvSpPr>
        <p:spPr bwMode="auto">
          <a:xfrm>
            <a:off x="990600" y="4951863"/>
            <a:ext cx="6400800" cy="1630363"/>
          </a:xfrm>
          <a:prstGeom prst="rect">
            <a:avLst/>
          </a:prstGeom>
          <a:solidFill>
            <a:srgbClr val="000000"/>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fontAlgn="base">
              <a:spcBef>
                <a:spcPct val="50000"/>
              </a:spcBef>
              <a:spcAft>
                <a:spcPct val="0"/>
              </a:spcAft>
              <a:defRPr/>
            </a:pPr>
            <a:r>
              <a:rPr lang="en-US" sz="3200" b="1" dirty="0" smtClean="0">
                <a:solidFill>
                  <a:srgbClr val="FFFFFF"/>
                </a:solidFill>
                <a:latin typeface="Times New Roman" panose="02020603050405020304" pitchFamily="18" charset="0"/>
                <a:cs typeface="Times New Roman" panose="02020603050405020304" pitchFamily="18" charset="0"/>
              </a:rPr>
              <a:t>The </a:t>
            </a:r>
            <a:r>
              <a:rPr lang="en-US" sz="3200" b="1" i="1" dirty="0">
                <a:solidFill>
                  <a:srgbClr val="FFFFFF"/>
                </a:solidFill>
                <a:latin typeface="Times New Roman" panose="02020603050405020304" pitchFamily="18" charset="0"/>
                <a:cs typeface="Times New Roman" panose="02020603050405020304" pitchFamily="18" charset="0"/>
              </a:rPr>
              <a:t>Narrative of the Life of Frederick Douglass </a:t>
            </a:r>
            <a:r>
              <a:rPr lang="en-US" sz="3200" b="1" dirty="0">
                <a:solidFill>
                  <a:srgbClr val="FFFFFF"/>
                </a:solidFill>
                <a:latin typeface="Times New Roman" panose="02020603050405020304" pitchFamily="18" charset="0"/>
                <a:cs typeface="Times New Roman" panose="02020603050405020304" pitchFamily="18" charset="0"/>
              </a:rPr>
              <a:t>depicted his remarkable struggle and his origins</a:t>
            </a:r>
          </a:p>
        </p:txBody>
      </p:sp>
      <p:sp>
        <p:nvSpPr>
          <p:cNvPr id="4" name="TextBox 3"/>
          <p:cNvSpPr txBox="1"/>
          <p:nvPr/>
        </p:nvSpPr>
        <p:spPr>
          <a:xfrm>
            <a:off x="3810000" y="616327"/>
            <a:ext cx="5181600" cy="4031873"/>
          </a:xfrm>
          <a:prstGeom prst="rect">
            <a:avLst/>
          </a:prstGeom>
          <a:solidFill>
            <a:schemeClr val="tx1"/>
          </a:solidFill>
          <a:effectLst>
            <a:glow rad="88900">
              <a:schemeClr val="bg1"/>
            </a:glow>
          </a:effectLst>
          <a:scene3d>
            <a:camera prst="perspectiveLeft"/>
            <a:lightRig rig="threePt" dir="t"/>
          </a:scene3d>
          <a:sp3d>
            <a:bevelT/>
          </a:sp3d>
        </p:spPr>
        <p:txBody>
          <a:bodyPr wrap="square">
            <a:spAutoFit/>
          </a:bodyPr>
          <a:lstStyle/>
          <a:p>
            <a:pPr algn="ctr" fontAlgn="base">
              <a:spcBef>
                <a:spcPct val="0"/>
              </a:spcBef>
              <a:spcAft>
                <a:spcPct val="0"/>
              </a:spcAft>
              <a:defRPr/>
            </a:pPr>
            <a:r>
              <a:rPr lang="en-US" sz="3200" dirty="0">
                <a:solidFill>
                  <a:srgbClr val="FFFFFF"/>
                </a:solidFill>
                <a:latin typeface="Earth's Mightiest"/>
              </a:rPr>
              <a:t>"I assert most unhesitatingly, that the religion of the South is a mere covering for the most horrid crimes - a justifier of the most appalling barbarity, a sanctifier of the most hateful frauds, and a dark shelter under which the darkest, foulest, grossest, and most infernal deeds of slaveholders find the strongest protection.“ </a:t>
            </a:r>
          </a:p>
        </p:txBody>
      </p:sp>
    </p:spTree>
    <p:extLst>
      <p:ext uri="{BB962C8B-B14F-4D97-AF65-F5344CB8AC3E}">
        <p14:creationId xmlns:p14="http://schemas.microsoft.com/office/powerpoint/2010/main" val="452558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00354"/>
                                        </p:tgtEl>
                                        <p:attrNameLst>
                                          <p:attrName>style.visibility</p:attrName>
                                        </p:attrNameLst>
                                      </p:cBhvr>
                                      <p:to>
                                        <p:strVal val="visible"/>
                                      </p:to>
                                    </p:set>
                                    <p:anim calcmode="lin" valueType="num">
                                      <p:cBhvr additive="base">
                                        <p:cTn id="7" dur="500" fill="hold"/>
                                        <p:tgtEl>
                                          <p:spTgt spid="100354"/>
                                        </p:tgtEl>
                                        <p:attrNameLst>
                                          <p:attrName>ppt_x</p:attrName>
                                        </p:attrNameLst>
                                      </p:cBhvr>
                                      <p:tavLst>
                                        <p:tav tm="0">
                                          <p:val>
                                            <p:strVal val="#ppt_x"/>
                                          </p:val>
                                        </p:tav>
                                        <p:tav tm="100000">
                                          <p:val>
                                            <p:strVal val="#ppt_x"/>
                                          </p:val>
                                        </p:tav>
                                      </p:tavLst>
                                    </p:anim>
                                    <p:anim calcmode="lin" valueType="num">
                                      <p:cBhvr additive="base">
                                        <p:cTn id="8" dur="500" fill="hold"/>
                                        <p:tgtEl>
                                          <p:spTgt spid="10035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2"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Scale>
                                      <p:cBhvr>
                                        <p:cTn id="12"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
                                        </p:tgtEl>
                                        <p:attrNameLst>
                                          <p:attrName>ppt_x</p:attrName>
                                          <p:attrName>ppt_y</p:attrName>
                                        </p:attrNameLst>
                                      </p:cBhvr>
                                    </p:animMotion>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7857" r="22632"/>
          <a:stretch/>
        </p:blipFill>
        <p:spPr>
          <a:xfrm>
            <a:off x="6477000" y="0"/>
            <a:ext cx="2667000" cy="6858000"/>
          </a:xfrm>
          <a:prstGeom prst="rect">
            <a:avLst/>
          </a:prstGeom>
          <a:effectLst>
            <a:softEdge rad="63500"/>
          </a:effectLst>
        </p:spPr>
      </p:pic>
      <p:sp>
        <p:nvSpPr>
          <p:cNvPr id="4" name="TextBox 3"/>
          <p:cNvSpPr txBox="1"/>
          <p:nvPr/>
        </p:nvSpPr>
        <p:spPr>
          <a:xfrm>
            <a:off x="152400" y="305336"/>
            <a:ext cx="6248400" cy="6247864"/>
          </a:xfrm>
          <a:prstGeom prst="rect">
            <a:avLst/>
          </a:prstGeom>
          <a:solidFill>
            <a:schemeClr val="tx1"/>
          </a:solidFill>
          <a:effectLst>
            <a:glow rad="88900">
              <a:schemeClr val="bg1"/>
            </a:glow>
          </a:effectLst>
          <a:scene3d>
            <a:camera prst="orthographicFront"/>
            <a:lightRig rig="threePt" dir="t"/>
          </a:scene3d>
          <a:sp3d>
            <a:bevelT/>
          </a:sp3d>
        </p:spPr>
        <p:txBody>
          <a:bodyPr wrap="square" rtlCol="0">
            <a:spAutoFit/>
          </a:bodyPr>
          <a:lstStyle/>
          <a:p>
            <a:pPr algn="ctr" fontAlgn="base">
              <a:spcBef>
                <a:spcPct val="0"/>
              </a:spcBef>
              <a:spcAft>
                <a:spcPct val="0"/>
              </a:spcAft>
            </a:pPr>
            <a:r>
              <a:rPr lang="en-US" sz="2500" dirty="0">
                <a:solidFill>
                  <a:srgbClr val="FFFFFF"/>
                </a:solidFill>
                <a:latin typeface="Earth's Mightiest"/>
              </a:rPr>
              <a:t>When I was a child, I had a number of thoughts. “Why am I a slave? Why are some people slaves, and others masters? Was there ever a time when this was not so? How did the relation commence?</a:t>
            </a:r>
          </a:p>
          <a:p>
            <a:pPr algn="ctr" fontAlgn="base">
              <a:spcBef>
                <a:spcPct val="0"/>
              </a:spcBef>
              <a:spcAft>
                <a:spcPct val="0"/>
              </a:spcAft>
            </a:pPr>
            <a:endParaRPr lang="en-US" sz="2500" dirty="0">
              <a:solidFill>
                <a:srgbClr val="FFFFFF"/>
              </a:solidFill>
              <a:latin typeface="Earth's Mightiest"/>
            </a:endParaRPr>
          </a:p>
          <a:p>
            <a:pPr algn="ctr" fontAlgn="base">
              <a:spcBef>
                <a:spcPct val="0"/>
              </a:spcBef>
              <a:spcAft>
                <a:spcPct val="0"/>
              </a:spcAft>
            </a:pPr>
            <a:r>
              <a:rPr lang="en-US" sz="2500" dirty="0">
                <a:solidFill>
                  <a:srgbClr val="FFFFFF"/>
                </a:solidFill>
                <a:latin typeface="Earth's Mightiest"/>
              </a:rPr>
              <a:t>Once, however, engaged in the inquiry, I was not very long in finding out the true solution of the matter. It was not color, but crime, not God, but man, that afforded the true explanation of the existence of slavery; nor was I long in finding out another important truth; …what man can make, man can unmake.</a:t>
            </a:r>
          </a:p>
          <a:p>
            <a:pPr algn="ctr" fontAlgn="base">
              <a:spcBef>
                <a:spcPct val="0"/>
              </a:spcBef>
              <a:spcAft>
                <a:spcPct val="0"/>
              </a:spcAft>
            </a:pPr>
            <a:r>
              <a:rPr lang="en-US" sz="2500" dirty="0">
                <a:solidFill>
                  <a:srgbClr val="FFFFFF"/>
                </a:solidFill>
                <a:latin typeface="Earth's Mightiest"/>
              </a:rPr>
              <a:t>	</a:t>
            </a:r>
          </a:p>
          <a:p>
            <a:pPr algn="ctr" fontAlgn="base">
              <a:spcBef>
                <a:spcPct val="0"/>
              </a:spcBef>
              <a:spcAft>
                <a:spcPct val="0"/>
              </a:spcAft>
            </a:pPr>
            <a:r>
              <a:rPr lang="en-US" sz="2500" dirty="0">
                <a:solidFill>
                  <a:srgbClr val="FFFFFF"/>
                </a:solidFill>
                <a:latin typeface="Earth's Mightiest"/>
              </a:rPr>
              <a:t>I distinctly remember being, even then, most strongly impressed with the idea of being a free man some day. This cheering assurance was an inborn dream of my human nature-a constant menace to slavery-and one which all the powers of slavery were unable to silence or extinguish.”</a:t>
            </a:r>
          </a:p>
          <a:p>
            <a:pPr algn="r" fontAlgn="base">
              <a:spcBef>
                <a:spcPct val="0"/>
              </a:spcBef>
              <a:spcAft>
                <a:spcPct val="0"/>
              </a:spcAft>
            </a:pPr>
            <a:r>
              <a:rPr lang="en-US" sz="2500" dirty="0">
                <a:solidFill>
                  <a:srgbClr val="FFFFFF"/>
                </a:solidFill>
                <a:latin typeface="Agency FB" pitchFamily="34" charset="0"/>
              </a:rPr>
              <a:t>-Frederick Douglass</a:t>
            </a:r>
          </a:p>
        </p:txBody>
      </p:sp>
    </p:spTree>
    <p:extLst>
      <p:ext uri="{BB962C8B-B14F-4D97-AF65-F5344CB8AC3E}">
        <p14:creationId xmlns:p14="http://schemas.microsoft.com/office/powerpoint/2010/main" val="3970764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File:Frederick Douglass at National Portrait Gallery IMG 4542.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8163" r="8038"/>
          <a:stretch/>
        </p:blipFill>
        <p:spPr bwMode="auto">
          <a:xfrm>
            <a:off x="-12511" y="0"/>
            <a:ext cx="9156511"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01378" name="Text Box 2"/>
          <p:cNvSpPr txBox="1">
            <a:spLocks noChangeArrowheads="1"/>
          </p:cNvSpPr>
          <p:nvPr/>
        </p:nvSpPr>
        <p:spPr bwMode="auto">
          <a:xfrm>
            <a:off x="457200" y="4922837"/>
            <a:ext cx="8229600" cy="1630363"/>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fontAlgn="base">
              <a:spcBef>
                <a:spcPct val="50000"/>
              </a:spcBef>
              <a:spcAft>
                <a:spcPct val="0"/>
              </a:spcAft>
              <a:defRPr/>
            </a:pPr>
            <a:r>
              <a:rPr lang="en-US" sz="3200" b="1" dirty="0" smtClean="0">
                <a:solidFill>
                  <a:srgbClr val="FFFFFF"/>
                </a:solidFill>
                <a:latin typeface="Times New Roman" panose="02020603050405020304" pitchFamily="18" charset="0"/>
                <a:cs typeface="Times New Roman" panose="02020603050405020304" pitchFamily="18" charset="0"/>
              </a:rPr>
              <a:t>While </a:t>
            </a:r>
            <a:r>
              <a:rPr lang="en-US" sz="3200" b="1" dirty="0">
                <a:solidFill>
                  <a:srgbClr val="FFFFFF"/>
                </a:solidFill>
                <a:latin typeface="Times New Roman" panose="02020603050405020304" pitchFamily="18" charset="0"/>
                <a:cs typeface="Times New Roman" panose="02020603050405020304" pitchFamily="18" charset="0"/>
              </a:rPr>
              <a:t>Garrison seemed concerned with his own righteousness Douglass increasingly looked to politics to solve the slavery problem</a:t>
            </a:r>
          </a:p>
        </p:txBody>
      </p:sp>
    </p:spTree>
    <p:extLst>
      <p:ext uri="{BB962C8B-B14F-4D97-AF65-F5344CB8AC3E}">
        <p14:creationId xmlns:p14="http://schemas.microsoft.com/office/powerpoint/2010/main" val="4688930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01378"/>
                                        </p:tgtEl>
                                        <p:attrNameLst>
                                          <p:attrName>style.visibility</p:attrName>
                                        </p:attrNameLst>
                                      </p:cBhvr>
                                      <p:to>
                                        <p:strVal val="visible"/>
                                      </p:to>
                                    </p:set>
                                    <p:anim calcmode="lin" valueType="num">
                                      <p:cBhvr additive="base">
                                        <p:cTn id="7" dur="500" fill="hold"/>
                                        <p:tgtEl>
                                          <p:spTgt spid="101378"/>
                                        </p:tgtEl>
                                        <p:attrNameLst>
                                          <p:attrName>ppt_x</p:attrName>
                                        </p:attrNameLst>
                                      </p:cBhvr>
                                      <p:tavLst>
                                        <p:tav tm="0">
                                          <p:val>
                                            <p:strVal val="#ppt_x"/>
                                          </p:val>
                                        </p:tav>
                                        <p:tav tm="100000">
                                          <p:val>
                                            <p:strVal val="#ppt_x"/>
                                          </p:val>
                                        </p:tav>
                                      </p:tavLst>
                                    </p:anim>
                                    <p:anim calcmode="lin" valueType="num">
                                      <p:cBhvr additive="base">
                                        <p:cTn id="8" dur="500" fill="hold"/>
                                        <p:tgtEl>
                                          <p:spTgt spid="1013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766256"/>
            <a:ext cx="8839200" cy="5863144"/>
          </a:xfrm>
          <a:prstGeom prst="rect">
            <a:avLst/>
          </a:prstGeom>
          <a:solidFill>
            <a:schemeClr val="tx1"/>
          </a:solidFill>
          <a:effectLst>
            <a:glow rad="88900">
              <a:schemeClr val="bg1"/>
            </a:glow>
          </a:effectLst>
          <a:scene3d>
            <a:camera prst="orthographicFront"/>
            <a:lightRig rig="threePt" dir="t"/>
          </a:scene3d>
          <a:sp3d>
            <a:bevelT/>
          </a:sp3d>
        </p:spPr>
        <p:txBody>
          <a:bodyPr wrap="square" rtlCol="0">
            <a:spAutoFit/>
          </a:bodyPr>
          <a:lstStyle/>
          <a:p>
            <a:pPr algn="ctr" fontAlgn="base">
              <a:spcBef>
                <a:spcPct val="0"/>
              </a:spcBef>
              <a:spcAft>
                <a:spcPct val="0"/>
              </a:spcAft>
            </a:pPr>
            <a:r>
              <a:rPr lang="en-US" sz="2500" dirty="0">
                <a:solidFill>
                  <a:srgbClr val="FFFFFF"/>
                </a:solidFill>
                <a:latin typeface="Earth's Mightiest" panose="020B0604020202020204"/>
              </a:rPr>
              <a:t>“Fellow-citizens, pardon me, allow me to ask, why am I called upon to speak here to-day? What have I, or those I represent, to do with your national independence? What, to the American slave, is your 4th of July? I answer; a day that reveals to him, more than all other days in the year, the gross injustice and cruelty to which he is the constant victim. To him, your celebration is a sham; your boasted liberty, an unholy license; your national greatness, swelling vanity; your sounds of rejoicing are empty and heartless; your denunciation of tyrants, brass fronted impudence; your shouts of liberty and equality, hollow mockery; your prayers and hymns, your sermons and thanksgivings, with all your religious parade and solemnity, are, to Him, mere bombast, fraud, deception, impiety, and hypocrisy-a thin veil to cover up crimes which would disgrace a nation of savages. There is not a nation on the earth guilty of practices more shocking and bloody than are the people of the United States, at this very hour. Go where you may, search where you will, roam through all the monarchies and despotisms of the Old World, travel through South America, search out every abuse, and when you have found the last, lay your facts by the side of the everyday practices of this nation, and you will say with me, that, for revolting barbarity and shameless hypocrisy, America reigns without a rival.”</a:t>
            </a:r>
            <a:endParaRPr lang="en-US" sz="2500" dirty="0">
              <a:solidFill>
                <a:srgbClr val="FFFFFF"/>
              </a:solidFill>
              <a:latin typeface="Agency FB" pitchFamily="34" charset="0"/>
            </a:endParaRPr>
          </a:p>
        </p:txBody>
      </p:sp>
      <p:sp>
        <p:nvSpPr>
          <p:cNvPr id="5" name="TextBox 4"/>
          <p:cNvSpPr txBox="1"/>
          <p:nvPr/>
        </p:nvSpPr>
        <p:spPr>
          <a:xfrm>
            <a:off x="0" y="54858"/>
            <a:ext cx="9144000" cy="630942"/>
          </a:xfrm>
          <a:prstGeom prst="rect">
            <a:avLst/>
          </a:prstGeom>
          <a:noFill/>
        </p:spPr>
        <p:txBody>
          <a:bodyPr wrap="square" rtlCol="0">
            <a:spAutoFit/>
          </a:bodyPr>
          <a:lstStyle/>
          <a:p>
            <a:pPr algn="ctr" fontAlgn="base">
              <a:spcBef>
                <a:spcPct val="0"/>
              </a:spcBef>
              <a:spcAft>
                <a:spcPct val="0"/>
              </a:spcAft>
            </a:pPr>
            <a:r>
              <a:rPr lang="en-US" sz="3500" dirty="0">
                <a:solidFill>
                  <a:srgbClr val="C00000"/>
                </a:solidFill>
                <a:effectLst>
                  <a:glow rad="88900">
                    <a:srgbClr val="FFFFFF"/>
                  </a:glow>
                </a:effectLst>
                <a:latin typeface="calame" panose="020B0604020202020204" charset="0"/>
              </a:rPr>
              <a:t>Frederick Douglass</a:t>
            </a:r>
            <a:r>
              <a:rPr lang="en-US" sz="3500" dirty="0">
                <a:solidFill>
                  <a:srgbClr val="C00000"/>
                </a:solidFill>
                <a:effectLst>
                  <a:glow rad="88900">
                    <a:srgbClr val="FFFFFF"/>
                  </a:glow>
                </a:effectLst>
              </a:rPr>
              <a:t>’</a:t>
            </a:r>
            <a:r>
              <a:rPr lang="en-US" sz="3500" dirty="0">
                <a:solidFill>
                  <a:srgbClr val="C00000"/>
                </a:solidFill>
                <a:effectLst>
                  <a:glow rad="88900">
                    <a:srgbClr val="FFFFFF"/>
                  </a:glow>
                </a:effectLst>
                <a:latin typeface="calame" panose="020B0604020202020204" charset="0"/>
              </a:rPr>
              <a:t> </a:t>
            </a:r>
            <a:r>
              <a:rPr lang="en-US" sz="3500" i="1" dirty="0">
                <a:solidFill>
                  <a:srgbClr val="C00000"/>
                </a:solidFill>
                <a:effectLst>
                  <a:glow rad="88900">
                    <a:srgbClr val="FFFFFF"/>
                  </a:glow>
                </a:effectLst>
                <a:latin typeface="calame" panose="020B0604020202020204" charset="0"/>
              </a:rPr>
              <a:t>4</a:t>
            </a:r>
            <a:r>
              <a:rPr lang="en-US" sz="3500" i="1" baseline="30000" dirty="0">
                <a:solidFill>
                  <a:srgbClr val="C00000"/>
                </a:solidFill>
                <a:effectLst>
                  <a:glow rad="88900">
                    <a:srgbClr val="FFFFFF"/>
                  </a:glow>
                </a:effectLst>
                <a:latin typeface="calame" panose="020B0604020202020204" charset="0"/>
              </a:rPr>
              <a:t>th</a:t>
            </a:r>
            <a:r>
              <a:rPr lang="en-US" sz="3500" i="1" dirty="0">
                <a:solidFill>
                  <a:srgbClr val="C00000"/>
                </a:solidFill>
                <a:effectLst>
                  <a:glow rad="88900">
                    <a:srgbClr val="FFFFFF"/>
                  </a:glow>
                </a:effectLst>
                <a:latin typeface="calame" panose="020B0604020202020204" charset="0"/>
              </a:rPr>
              <a:t> </a:t>
            </a:r>
            <a:r>
              <a:rPr lang="en-US" sz="2800" i="1" dirty="0">
                <a:solidFill>
                  <a:srgbClr val="C00000"/>
                </a:solidFill>
                <a:effectLst>
                  <a:glow rad="88900">
                    <a:srgbClr val="FFFFFF"/>
                  </a:glow>
                </a:effectLst>
                <a:latin typeface="calame" panose="020B0604020202020204" charset="0"/>
              </a:rPr>
              <a:t>of</a:t>
            </a:r>
            <a:r>
              <a:rPr lang="en-US" sz="3500" i="1" dirty="0">
                <a:solidFill>
                  <a:srgbClr val="C00000"/>
                </a:solidFill>
                <a:effectLst>
                  <a:glow rad="88900">
                    <a:srgbClr val="FFFFFF"/>
                  </a:glow>
                </a:effectLst>
                <a:latin typeface="calame" panose="020B0604020202020204" charset="0"/>
              </a:rPr>
              <a:t> July Speech</a:t>
            </a:r>
            <a:endParaRPr lang="en-US" sz="3500" dirty="0">
              <a:solidFill>
                <a:srgbClr val="C00000"/>
              </a:solidFill>
              <a:effectLst>
                <a:glow rad="88900">
                  <a:srgbClr val="FFFFFF"/>
                </a:glow>
              </a:effectLst>
              <a:latin typeface="calame" panose="020B0604020202020204" charset="0"/>
            </a:endParaRPr>
          </a:p>
        </p:txBody>
      </p:sp>
    </p:spTree>
    <p:extLst>
      <p:ext uri="{BB962C8B-B14F-4D97-AF65-F5344CB8AC3E}">
        <p14:creationId xmlns:p14="http://schemas.microsoft.com/office/powerpoint/2010/main" val="3907256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13"/>
          <p:cNvPicPr>
            <a:picLocks noChangeAspect="1" noChangeArrowheads="1"/>
          </p:cNvPicPr>
          <p:nvPr/>
        </p:nvPicPr>
        <p:blipFill rotWithShape="1">
          <a:blip r:embed="rId2" cstate="print">
            <a:lum contrast="6000"/>
          </a:blip>
          <a:srcRect l="1869" t="9213"/>
          <a:stretch/>
        </p:blipFill>
        <p:spPr bwMode="auto">
          <a:xfrm>
            <a:off x="0" y="304800"/>
            <a:ext cx="9144000" cy="4953000"/>
          </a:xfrm>
          <a:prstGeom prst="rect">
            <a:avLst/>
          </a:prstGeom>
          <a:noFill/>
          <a:ln w="9525">
            <a:solidFill>
              <a:schemeClr val="bg1"/>
            </a:solidFill>
            <a:miter lim="800000"/>
            <a:headEnd/>
            <a:tailEnd/>
          </a:ln>
          <a:effectLst>
            <a:softEdge rad="63500"/>
          </a:effectLst>
        </p:spPr>
      </p:pic>
      <p:sp>
        <p:nvSpPr>
          <p:cNvPr id="420866" name="Text Box 2"/>
          <p:cNvSpPr txBox="1">
            <a:spLocks noChangeArrowheads="1"/>
          </p:cNvSpPr>
          <p:nvPr/>
        </p:nvSpPr>
        <p:spPr bwMode="auto">
          <a:xfrm>
            <a:off x="876300" y="5475982"/>
            <a:ext cx="7391400" cy="1077218"/>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Peter Cartwright was best </a:t>
            </a:r>
            <a:r>
              <a:rPr lang="en-US" sz="3200" b="1" dirty="0">
                <a:solidFill>
                  <a:schemeClr val="bg1"/>
                </a:solidFill>
                <a:latin typeface="Times New Roman" pitchFamily="18" charset="0"/>
              </a:rPr>
              <a:t>known of the “circuit riders</a:t>
            </a:r>
            <a:r>
              <a:rPr lang="en-US" sz="3200" b="1" dirty="0" smtClean="0">
                <a:solidFill>
                  <a:schemeClr val="bg1"/>
                </a:solidFill>
                <a:latin typeface="Times New Roman" pitchFamily="18" charset="0"/>
              </a:rPr>
              <a:t>” (travelling preachers)</a:t>
            </a:r>
            <a:endParaRPr lang="en-US" sz="3200" b="1" dirty="0">
              <a:solidFill>
                <a:schemeClr val="bg1"/>
              </a:solidFill>
              <a:latin typeface="Times New Roman" pitchFamily="18" charset="0"/>
            </a:endParaRPr>
          </a:p>
        </p:txBody>
      </p:sp>
      <p:sp>
        <p:nvSpPr>
          <p:cNvPr id="6" name="TextBox 5"/>
          <p:cNvSpPr txBox="1"/>
          <p:nvPr/>
        </p:nvSpPr>
        <p:spPr>
          <a:xfrm>
            <a:off x="609600" y="506104"/>
            <a:ext cx="5334000" cy="1200329"/>
          </a:xfrm>
          <a:prstGeom prst="rect">
            <a:avLst/>
          </a:prstGeom>
          <a:solidFill>
            <a:schemeClr val="tx1"/>
          </a:solidFill>
          <a:effectLst>
            <a:glow rad="88900">
              <a:schemeClr val="bg1"/>
            </a:glow>
          </a:effectLst>
          <a:scene3d>
            <a:camera prst="orthographicFront"/>
            <a:lightRig rig="threePt" dir="t"/>
          </a:scene3d>
          <a:sp3d>
            <a:bevelT/>
          </a:sp3d>
        </p:spPr>
        <p:txBody>
          <a:bodyPr wrap="square" rtlCol="0">
            <a:spAutoFit/>
          </a:bodyPr>
          <a:lstStyle/>
          <a:p>
            <a:pPr algn="ctr"/>
            <a:r>
              <a:rPr lang="en-US" sz="3600" dirty="0" smtClean="0">
                <a:solidFill>
                  <a:schemeClr val="bg1"/>
                </a:solidFill>
                <a:latin typeface="Earth's Mightiest"/>
              </a:rPr>
              <a:t>“Riding a hardy pony or horse” with their “Bible, hymn-book, and Discipline.”</a:t>
            </a:r>
            <a:endParaRPr lang="en-US" dirty="0">
              <a:solidFill>
                <a:schemeClr val="bg1"/>
              </a:solidFill>
              <a:latin typeface="Agency FB" pitchFamily="34" charset="0"/>
            </a:endParaRPr>
          </a:p>
        </p:txBody>
      </p:sp>
      <p:pic>
        <p:nvPicPr>
          <p:cNvPr id="20482" name="Picture 2" descr="File:Peter-Cartwright.jpg">
            <a:hlinkClick r:id="rId3"/>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503" b="89983" l="9886" r="89924"/>
                    </a14:imgEffect>
                  </a14:imgLayer>
                </a14:imgProps>
              </a:ext>
              <a:ext uri="{28A0092B-C50C-407E-A947-70E740481C1C}">
                <a14:useLocalDpi xmlns:a14="http://schemas.microsoft.com/office/drawing/2010/main" val="0"/>
              </a:ext>
            </a:extLst>
          </a:blip>
          <a:srcRect b="33213"/>
          <a:stretch/>
        </p:blipFill>
        <p:spPr bwMode="auto">
          <a:xfrm>
            <a:off x="6477000" y="1226723"/>
            <a:ext cx="2895600" cy="2202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60420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420866"/>
                                        </p:tgtEl>
                                        <p:attrNameLst>
                                          <p:attrName>style.visibility</p:attrName>
                                        </p:attrNameLst>
                                      </p:cBhvr>
                                      <p:to>
                                        <p:strVal val="visible"/>
                                      </p:to>
                                    </p:set>
                                    <p:anim calcmode="lin" valueType="num">
                                      <p:cBhvr additive="base">
                                        <p:cTn id="7" dur="500" fill="hold"/>
                                        <p:tgtEl>
                                          <p:spTgt spid="420866"/>
                                        </p:tgtEl>
                                        <p:attrNameLst>
                                          <p:attrName>ppt_x</p:attrName>
                                        </p:attrNameLst>
                                      </p:cBhvr>
                                      <p:tavLst>
                                        <p:tav tm="0">
                                          <p:val>
                                            <p:strVal val="#ppt_x"/>
                                          </p:val>
                                        </p:tav>
                                        <p:tav tm="100000">
                                          <p:val>
                                            <p:strVal val="#ppt_x"/>
                                          </p:val>
                                        </p:tav>
                                      </p:tavLst>
                                    </p:anim>
                                    <p:anim calcmode="lin" valueType="num">
                                      <p:cBhvr additive="base">
                                        <p:cTn id="8" dur="500" fill="hold"/>
                                        <p:tgtEl>
                                          <p:spTgt spid="42086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3"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2000" fill="hold"/>
                                        <p:tgtEl>
                                          <p:spTgt spid="5"/>
                                        </p:tgtEl>
                                        <p:attrNameLst>
                                          <p:attrName>ppt_w</p:attrName>
                                        </p:attrNameLst>
                                      </p:cBhvr>
                                      <p:tavLst>
                                        <p:tav tm="0">
                                          <p:val>
                                            <p:fltVal val="0"/>
                                          </p:val>
                                        </p:tav>
                                        <p:tav tm="100000">
                                          <p:val>
                                            <p:strVal val="#ppt_w"/>
                                          </p:val>
                                        </p:tav>
                                      </p:tavLst>
                                    </p:anim>
                                    <p:anim calcmode="lin" valueType="num">
                                      <p:cBhvr>
                                        <p:cTn id="14" dur="2000" fill="hold"/>
                                        <p:tgtEl>
                                          <p:spTgt spid="5"/>
                                        </p:tgtEl>
                                        <p:attrNameLst>
                                          <p:attrName>ppt_h</p:attrName>
                                        </p:attrNameLst>
                                      </p:cBhvr>
                                      <p:tavLst>
                                        <p:tav tm="0">
                                          <p:val>
                                            <p:fltVal val="0"/>
                                          </p:val>
                                        </p:tav>
                                        <p:tav tm="100000">
                                          <p:val>
                                            <p:strVal val="#ppt_h"/>
                                          </p:val>
                                        </p:tav>
                                      </p:tavLst>
                                    </p:anim>
                                    <p:animEffect transition="in" filter="fade">
                                      <p:cBhvr>
                                        <p:cTn id="15" dur="2000"/>
                                        <p:tgtEl>
                                          <p:spTgt spid="5"/>
                                        </p:tgtEl>
                                      </p:cBhvr>
                                    </p:animEffect>
                                  </p:childTnLst>
                                </p:cTn>
                              </p:par>
                            </p:childTnLst>
                          </p:cTn>
                        </p:par>
                        <p:par>
                          <p:cTn id="16" fill="hold">
                            <p:stCondLst>
                              <p:cond delay="2000"/>
                            </p:stCondLst>
                            <p:childTnLst>
                              <p:par>
                                <p:cTn id="17" presetID="5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Scale>
                                      <p:cBhvr>
                                        <p:cTn id="19"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
                                        </p:tgtEl>
                                        <p:attrNameLst>
                                          <p:attrName>ppt_x</p:attrName>
                                          <p:attrName>ppt_y</p:attrName>
                                        </p:attrNameLst>
                                      </p:cBhvr>
                                    </p:animMotion>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upload.wikimedia.org/wikipedia/commons/1/1c/Frederick_Douglass_portrait.jpg"/>
          <p:cNvPicPr>
            <a:picLocks noChangeAspect="1" noChangeArrowheads="1"/>
          </p:cNvPicPr>
          <p:nvPr/>
        </p:nvPicPr>
        <p:blipFill>
          <a:blip r:embed="rId2" cstate="print"/>
          <a:srcRect t="15556"/>
          <a:stretch>
            <a:fillRect/>
          </a:stretch>
        </p:blipFill>
        <p:spPr bwMode="auto">
          <a:xfrm>
            <a:off x="3492117" y="0"/>
            <a:ext cx="5651883" cy="6858000"/>
          </a:xfrm>
          <a:prstGeom prst="rect">
            <a:avLst/>
          </a:prstGeom>
          <a:noFill/>
          <a:ln w="9525">
            <a:noFill/>
            <a:miter lim="800000"/>
            <a:headEnd/>
            <a:tailEnd/>
          </a:ln>
          <a:effectLst>
            <a:softEdge rad="63500"/>
          </a:effectLst>
        </p:spPr>
      </p:pic>
      <p:sp>
        <p:nvSpPr>
          <p:cNvPr id="102402" name="Text Box 2"/>
          <p:cNvSpPr txBox="1">
            <a:spLocks noChangeArrowheads="1"/>
          </p:cNvSpPr>
          <p:nvPr/>
        </p:nvSpPr>
        <p:spPr bwMode="auto">
          <a:xfrm>
            <a:off x="609600" y="4953000"/>
            <a:ext cx="7924800" cy="1569660"/>
          </a:xfrm>
          <a:prstGeom prst="rect">
            <a:avLst/>
          </a:prstGeom>
          <a:solidFill>
            <a:srgbClr val="000000"/>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fontAlgn="base">
              <a:spcBef>
                <a:spcPct val="50000"/>
              </a:spcBef>
              <a:spcAft>
                <a:spcPct val="0"/>
              </a:spcAft>
              <a:defRPr/>
            </a:pPr>
            <a:r>
              <a:rPr lang="en-US" sz="3200" b="1" dirty="0" smtClean="0">
                <a:solidFill>
                  <a:srgbClr val="FFFFFF"/>
                </a:solidFill>
                <a:latin typeface="Times New Roman" panose="02020603050405020304" pitchFamily="18" charset="0"/>
                <a:cs typeface="Times New Roman" panose="02020603050405020304" pitchFamily="18" charset="0"/>
              </a:rPr>
              <a:t>Douglass </a:t>
            </a:r>
            <a:r>
              <a:rPr lang="en-US" sz="3200" b="1" dirty="0">
                <a:solidFill>
                  <a:srgbClr val="FFFFFF"/>
                </a:solidFill>
                <a:latin typeface="Times New Roman" panose="02020603050405020304" pitchFamily="18" charset="0"/>
                <a:cs typeface="Times New Roman" panose="02020603050405020304" pitchFamily="18" charset="0"/>
              </a:rPr>
              <a:t>(and other blacks) supported the Liberty Party (1840), the Free Soil Party (1848) and the Republican Party (1850s)</a:t>
            </a:r>
          </a:p>
        </p:txBody>
      </p:sp>
      <p:sp>
        <p:nvSpPr>
          <p:cNvPr id="4" name="TextBox 3"/>
          <p:cNvSpPr txBox="1"/>
          <p:nvPr/>
        </p:nvSpPr>
        <p:spPr>
          <a:xfrm>
            <a:off x="152400" y="381000"/>
            <a:ext cx="4800600" cy="3170099"/>
          </a:xfrm>
          <a:prstGeom prst="rect">
            <a:avLst/>
          </a:prstGeom>
          <a:solidFill>
            <a:schemeClr val="tx1"/>
          </a:solidFill>
          <a:effectLst>
            <a:glow rad="88900">
              <a:schemeClr val="bg1"/>
            </a:glow>
          </a:effectLst>
          <a:scene3d>
            <a:camera prst="perspectiveRight"/>
            <a:lightRig rig="threePt" dir="t"/>
          </a:scene3d>
          <a:sp3d>
            <a:bevelT/>
          </a:sp3d>
        </p:spPr>
        <p:txBody>
          <a:bodyPr wrap="square">
            <a:spAutoFit/>
          </a:bodyPr>
          <a:lstStyle/>
          <a:p>
            <a:pPr algn="ctr" fontAlgn="base">
              <a:spcBef>
                <a:spcPct val="0"/>
              </a:spcBef>
              <a:spcAft>
                <a:spcPct val="0"/>
              </a:spcAft>
              <a:defRPr/>
            </a:pPr>
            <a:r>
              <a:rPr lang="en-US" sz="4000" dirty="0">
                <a:solidFill>
                  <a:srgbClr val="FFFFFF"/>
                </a:solidFill>
                <a:latin typeface="Earth's Mightiest"/>
              </a:rPr>
              <a:t>“I am a Republican, a black, dyed in the wool Republican, and I never intend to belong to any other party than the party of freedom and progress."</a:t>
            </a:r>
          </a:p>
        </p:txBody>
      </p:sp>
    </p:spTree>
    <p:extLst>
      <p:ext uri="{BB962C8B-B14F-4D97-AF65-F5344CB8AC3E}">
        <p14:creationId xmlns:p14="http://schemas.microsoft.com/office/powerpoint/2010/main" val="2806830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02402"/>
                                        </p:tgtEl>
                                        <p:attrNameLst>
                                          <p:attrName>style.visibility</p:attrName>
                                        </p:attrNameLst>
                                      </p:cBhvr>
                                      <p:to>
                                        <p:strVal val="visible"/>
                                      </p:to>
                                    </p:set>
                                    <p:anim calcmode="lin" valueType="num">
                                      <p:cBhvr additive="base">
                                        <p:cTn id="7" dur="500" fill="hold"/>
                                        <p:tgtEl>
                                          <p:spTgt spid="102402"/>
                                        </p:tgtEl>
                                        <p:attrNameLst>
                                          <p:attrName>ppt_x</p:attrName>
                                        </p:attrNameLst>
                                      </p:cBhvr>
                                      <p:tavLst>
                                        <p:tav tm="0">
                                          <p:val>
                                            <p:strVal val="#ppt_x"/>
                                          </p:val>
                                        </p:tav>
                                        <p:tav tm="100000">
                                          <p:val>
                                            <p:strVal val="#ppt_x"/>
                                          </p:val>
                                        </p:tav>
                                      </p:tavLst>
                                    </p:anim>
                                    <p:anim calcmode="lin" valueType="num">
                                      <p:cBhvr additive="base">
                                        <p:cTn id="8" dur="500" fill="hold"/>
                                        <p:tgtEl>
                                          <p:spTgt spid="10240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2"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Scale>
                                      <p:cBhvr>
                                        <p:cTn id="12"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
                                        </p:tgtEl>
                                        <p:attrNameLst>
                                          <p:attrName>ppt_x</p:attrName>
                                          <p:attrName>ppt_y</p:attrName>
                                        </p:attrNameLst>
                                      </p:cBhvr>
                                    </p:animMotion>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jb-hdnp.org/Sarver/Maps/ah14_undergroundrrm.jpg"/>
          <p:cNvPicPr>
            <a:picLocks noChangeAspect="1" noChangeArrowheads="1"/>
          </p:cNvPicPr>
          <p:nvPr/>
        </p:nvPicPr>
        <p:blipFill rotWithShape="1">
          <a:blip r:embed="rId2">
            <a:extLst>
              <a:ext uri="{28A0092B-C50C-407E-A947-70E740481C1C}">
                <a14:useLocalDpi xmlns:a14="http://schemas.microsoft.com/office/drawing/2010/main" val="0"/>
              </a:ext>
            </a:extLst>
          </a:blip>
          <a:srcRect t="9634"/>
          <a:stretch/>
        </p:blipFill>
        <p:spPr bwMode="auto">
          <a:xfrm>
            <a:off x="-1" y="0"/>
            <a:ext cx="9144001" cy="611367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47810" name="Text Box 2"/>
          <p:cNvSpPr txBox="1">
            <a:spLocks noChangeArrowheads="1"/>
          </p:cNvSpPr>
          <p:nvPr/>
        </p:nvSpPr>
        <p:spPr bwMode="auto">
          <a:xfrm>
            <a:off x="303662" y="5638800"/>
            <a:ext cx="8535537" cy="1077218"/>
          </a:xfrm>
          <a:prstGeom prst="rect">
            <a:avLst/>
          </a:prstGeom>
          <a:solidFill>
            <a:srgbClr val="000000">
              <a:alpha val="89018"/>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fontAlgn="base">
              <a:spcBef>
                <a:spcPct val="50000"/>
              </a:spcBef>
              <a:spcAft>
                <a:spcPct val="0"/>
              </a:spcAft>
              <a:defRPr/>
            </a:pPr>
            <a:r>
              <a:rPr lang="en-US" sz="3200" b="1" dirty="0" smtClean="0">
                <a:solidFill>
                  <a:srgbClr val="FFFFFF"/>
                </a:solidFill>
                <a:latin typeface="Times New Roman" panose="02020603050405020304" pitchFamily="18" charset="0"/>
                <a:cs typeface="Times New Roman" panose="02020603050405020304" pitchFamily="18" charset="0"/>
              </a:rPr>
              <a:t>The </a:t>
            </a:r>
            <a:r>
              <a:rPr lang="en-US" sz="3200" b="1" dirty="0">
                <a:solidFill>
                  <a:srgbClr val="FFFFFF"/>
                </a:solidFill>
                <a:latin typeface="Times New Roman" panose="02020603050405020304" pitchFamily="18" charset="0"/>
                <a:cs typeface="Times New Roman" panose="02020603050405020304" pitchFamily="18" charset="0"/>
              </a:rPr>
              <a:t>Underground Railroad was a secret organization that led runaway slaves to Canada</a:t>
            </a:r>
          </a:p>
        </p:txBody>
      </p:sp>
      <p:sp>
        <p:nvSpPr>
          <p:cNvPr id="5" name="TextBox 4"/>
          <p:cNvSpPr txBox="1"/>
          <p:nvPr/>
        </p:nvSpPr>
        <p:spPr>
          <a:xfrm>
            <a:off x="163171" y="0"/>
            <a:ext cx="4485029" cy="1754326"/>
          </a:xfrm>
          <a:prstGeom prst="rect">
            <a:avLst/>
          </a:prstGeom>
          <a:noFill/>
          <a:scene3d>
            <a:camera prst="perspectiveHeroicExtremeRightFacing">
              <a:rot lat="21152111" lon="20069804" rev="256823"/>
            </a:camera>
            <a:lightRig rig="threePt" dir="t"/>
          </a:scene3d>
        </p:spPr>
        <p:txBody>
          <a:bodyPr>
            <a:spAutoFit/>
            <a:scene3d>
              <a:camera prst="isometricOffAxis1Right"/>
              <a:lightRig rig="threePt" dir="t"/>
            </a:scene3d>
            <a:sp3d extrusionH="57150">
              <a:bevelT w="38100" h="38100"/>
            </a:sp3d>
          </a:bodyPr>
          <a:lstStyle/>
          <a:p>
            <a:pPr algn="ctr" fontAlgn="base">
              <a:spcBef>
                <a:spcPct val="0"/>
              </a:spcBef>
              <a:spcAft>
                <a:spcPct val="0"/>
              </a:spcAft>
              <a:defRPr/>
            </a:pPr>
            <a:r>
              <a:rPr lang="en-US" sz="5400" b="1" dirty="0">
                <a:ln>
                  <a:solidFill>
                    <a:srgbClr val="000000"/>
                  </a:solidFill>
                </a:ln>
                <a:solidFill>
                  <a:srgbClr val="FF0000"/>
                </a:solidFill>
                <a:effectLst>
                  <a:glow rad="228600">
                    <a:srgbClr val="FFFFFF">
                      <a:satMod val="175000"/>
                    </a:srgbClr>
                  </a:glow>
                </a:effectLst>
                <a:latin typeface="Earth's Mightiest"/>
              </a:rPr>
              <a:t>Montrose, Owego, </a:t>
            </a:r>
          </a:p>
          <a:p>
            <a:pPr algn="ctr" fontAlgn="base">
              <a:spcBef>
                <a:spcPct val="0"/>
              </a:spcBef>
              <a:spcAft>
                <a:spcPct val="0"/>
              </a:spcAft>
              <a:defRPr/>
            </a:pPr>
            <a:r>
              <a:rPr lang="en-US" sz="5400" b="1" dirty="0">
                <a:ln>
                  <a:solidFill>
                    <a:srgbClr val="000000"/>
                  </a:solidFill>
                </a:ln>
                <a:solidFill>
                  <a:srgbClr val="FF0000"/>
                </a:solidFill>
                <a:effectLst>
                  <a:glow rad="228600">
                    <a:srgbClr val="FFFFFF">
                      <a:satMod val="175000"/>
                    </a:srgbClr>
                  </a:glow>
                </a:effectLst>
                <a:latin typeface="Earth's Mightiest"/>
              </a:rPr>
              <a:t>Newark Valley, Ithaca</a:t>
            </a:r>
          </a:p>
        </p:txBody>
      </p:sp>
    </p:spTree>
    <p:extLst>
      <p:ext uri="{BB962C8B-B14F-4D97-AF65-F5344CB8AC3E}">
        <p14:creationId xmlns:p14="http://schemas.microsoft.com/office/powerpoint/2010/main" val="254201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47810"/>
                                        </p:tgtEl>
                                        <p:attrNameLst>
                                          <p:attrName>style.visibility</p:attrName>
                                        </p:attrNameLst>
                                      </p:cBhvr>
                                      <p:to>
                                        <p:strVal val="visible"/>
                                      </p:to>
                                    </p:set>
                                    <p:anim calcmode="lin" valueType="num">
                                      <p:cBhvr additive="base">
                                        <p:cTn id="7" dur="500" fill="hold"/>
                                        <p:tgtEl>
                                          <p:spTgt spid="247810"/>
                                        </p:tgtEl>
                                        <p:attrNameLst>
                                          <p:attrName>ppt_x</p:attrName>
                                        </p:attrNameLst>
                                      </p:cBhvr>
                                      <p:tavLst>
                                        <p:tav tm="0">
                                          <p:val>
                                            <p:strVal val="#ppt_x"/>
                                          </p:val>
                                        </p:tav>
                                        <p:tav tm="100000">
                                          <p:val>
                                            <p:strVal val="#ppt_x"/>
                                          </p:val>
                                        </p:tav>
                                      </p:tavLst>
                                    </p:anim>
                                    <p:anim calcmode="lin" valueType="num">
                                      <p:cBhvr additive="base">
                                        <p:cTn id="8" dur="500" fill="hold"/>
                                        <p:tgtEl>
                                          <p:spTgt spid="2478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ppt_x</p:attrName>
                                        </p:attrNameLst>
                                      </p:cBhvr>
                                      <p:tavLst>
                                        <p:tav tm="0">
                                          <p:val>
                                            <p:strVal val="#ppt_x"/>
                                          </p:val>
                                        </p:tav>
                                        <p:tav tm="100000">
                                          <p:val>
                                            <p:strVal val="#ppt_x"/>
                                          </p:val>
                                        </p:tav>
                                      </p:tavLst>
                                    </p:anim>
                                    <p:anim calcmode="lin" valueType="num">
                                      <p:cBhvr>
                                        <p:cTn id="14" dur="2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Text Box 2"/>
          <p:cNvSpPr txBox="1">
            <a:spLocks noChangeArrowheads="1"/>
          </p:cNvSpPr>
          <p:nvPr/>
        </p:nvSpPr>
        <p:spPr bwMode="auto">
          <a:xfrm>
            <a:off x="1143000" y="5552182"/>
            <a:ext cx="6858000" cy="1077218"/>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fontAlgn="base">
              <a:spcBef>
                <a:spcPct val="50000"/>
              </a:spcBef>
              <a:spcAft>
                <a:spcPct val="0"/>
              </a:spcAft>
              <a:defRPr/>
            </a:pPr>
            <a:r>
              <a:rPr lang="en-US" sz="3200" b="1" dirty="0" smtClean="0">
                <a:solidFill>
                  <a:srgbClr val="FFFFFF"/>
                </a:solidFill>
                <a:latin typeface="Times New Roman" panose="02020603050405020304" pitchFamily="18" charset="0"/>
                <a:cs typeface="Times New Roman" panose="02020603050405020304" pitchFamily="18" charset="0"/>
              </a:rPr>
              <a:t>Harriet </a:t>
            </a:r>
            <a:r>
              <a:rPr lang="en-US" sz="3200" b="1" dirty="0">
                <a:solidFill>
                  <a:srgbClr val="FFFFFF"/>
                </a:solidFill>
                <a:latin typeface="Times New Roman" panose="02020603050405020304" pitchFamily="18" charset="0"/>
                <a:cs typeface="Times New Roman" panose="02020603050405020304" pitchFamily="18" charset="0"/>
              </a:rPr>
              <a:t>Tubman freed more than 300 slaves during 19 trips to the South</a:t>
            </a:r>
          </a:p>
        </p:txBody>
      </p:sp>
      <p:pic>
        <p:nvPicPr>
          <p:cNvPr id="25606" name="Picture 6" descr="http://www.baltimoresun.com/media/photo/2007-01/27582054.jpg"/>
          <p:cNvPicPr>
            <a:picLocks noChangeAspect="1" noChangeArrowheads="1"/>
          </p:cNvPicPr>
          <p:nvPr/>
        </p:nvPicPr>
        <p:blipFill>
          <a:blip r:embed="rId2" cstate="print"/>
          <a:srcRect/>
          <a:stretch>
            <a:fillRect/>
          </a:stretch>
        </p:blipFill>
        <p:spPr bwMode="auto">
          <a:xfrm>
            <a:off x="5181601" y="152400"/>
            <a:ext cx="3810000" cy="5108044"/>
          </a:xfrm>
          <a:prstGeom prst="rect">
            <a:avLst/>
          </a:prstGeom>
          <a:noFill/>
          <a:effectLst>
            <a:glow rad="101600">
              <a:schemeClr val="accent4">
                <a:satMod val="175000"/>
                <a:alpha val="40000"/>
              </a:schemeClr>
            </a:glow>
          </a:effectLst>
        </p:spPr>
      </p:pic>
      <p:pic>
        <p:nvPicPr>
          <p:cNvPr id="25608" name="Picture 8" descr="http://cache.eb.com/eb/image?id=95910&amp;rendTypeId=4"/>
          <p:cNvPicPr>
            <a:picLocks noChangeAspect="1" noChangeArrowheads="1"/>
          </p:cNvPicPr>
          <p:nvPr/>
        </p:nvPicPr>
        <p:blipFill>
          <a:blip r:embed="rId3" cstate="print"/>
          <a:srcRect/>
          <a:stretch>
            <a:fillRect/>
          </a:stretch>
        </p:blipFill>
        <p:spPr bwMode="auto">
          <a:xfrm>
            <a:off x="152400" y="2333625"/>
            <a:ext cx="5238750" cy="3076575"/>
          </a:xfrm>
          <a:prstGeom prst="rect">
            <a:avLst/>
          </a:prstGeom>
          <a:noFill/>
          <a:effectLst>
            <a:glow rad="88900">
              <a:schemeClr val="accent4">
                <a:satMod val="175000"/>
              </a:schemeClr>
            </a:glow>
          </a:effectLst>
          <a:scene3d>
            <a:camera prst="orthographicFront"/>
            <a:lightRig rig="threePt" dir="t"/>
          </a:scene3d>
          <a:sp3d>
            <a:bevelT/>
          </a:sp3d>
        </p:spPr>
      </p:pic>
      <p:sp>
        <p:nvSpPr>
          <p:cNvPr id="5" name="TextBox 4"/>
          <p:cNvSpPr txBox="1"/>
          <p:nvPr/>
        </p:nvSpPr>
        <p:spPr>
          <a:xfrm>
            <a:off x="304800" y="203299"/>
            <a:ext cx="4648200" cy="2616101"/>
          </a:xfrm>
          <a:prstGeom prst="rect">
            <a:avLst/>
          </a:prstGeom>
          <a:solidFill>
            <a:schemeClr val="tx1"/>
          </a:solidFill>
          <a:effectLst>
            <a:glow rad="88900">
              <a:schemeClr val="bg1"/>
            </a:glow>
          </a:effectLst>
          <a:scene3d>
            <a:camera prst="orthographicFront"/>
            <a:lightRig rig="threePt" dir="t"/>
          </a:scene3d>
          <a:sp3d>
            <a:bevelT/>
          </a:sp3d>
        </p:spPr>
        <p:txBody>
          <a:bodyPr wrap="square" rtlCol="0">
            <a:spAutoFit/>
          </a:bodyPr>
          <a:lstStyle/>
          <a:p>
            <a:pPr algn="ctr" fontAlgn="base">
              <a:spcBef>
                <a:spcPct val="0"/>
              </a:spcBef>
              <a:spcAft>
                <a:spcPct val="0"/>
              </a:spcAft>
            </a:pPr>
            <a:r>
              <a:rPr lang="en-US" sz="3600" dirty="0">
                <a:solidFill>
                  <a:srgbClr val="FFFFFF"/>
                </a:solidFill>
                <a:latin typeface="Earth's Mightiest"/>
              </a:rPr>
              <a:t>“I should fight for…liberty as long as my strength lasted and when the time came for me to go, the Lord would let them take me.”</a:t>
            </a:r>
          </a:p>
          <a:p>
            <a:pPr algn="r" fontAlgn="base">
              <a:spcBef>
                <a:spcPct val="0"/>
              </a:spcBef>
              <a:spcAft>
                <a:spcPct val="0"/>
              </a:spcAft>
            </a:pPr>
            <a:r>
              <a:rPr lang="en-US" sz="2000" dirty="0">
                <a:solidFill>
                  <a:srgbClr val="FFFFFF"/>
                </a:solidFill>
                <a:latin typeface="Agency FB" pitchFamily="34" charset="0"/>
              </a:rPr>
              <a:t>-Harriet Tubman</a:t>
            </a:r>
            <a:endParaRPr lang="en-US" dirty="0">
              <a:solidFill>
                <a:srgbClr val="FFFFFF"/>
              </a:solidFill>
              <a:latin typeface="Agency FB" pitchFamily="34" charset="0"/>
            </a:endParaRPr>
          </a:p>
        </p:txBody>
      </p:sp>
    </p:spTree>
    <p:extLst>
      <p:ext uri="{BB962C8B-B14F-4D97-AF65-F5344CB8AC3E}">
        <p14:creationId xmlns:p14="http://schemas.microsoft.com/office/powerpoint/2010/main" val="2134027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48834"/>
                                        </p:tgtEl>
                                        <p:attrNameLst>
                                          <p:attrName>style.visibility</p:attrName>
                                        </p:attrNameLst>
                                      </p:cBhvr>
                                      <p:to>
                                        <p:strVal val="visible"/>
                                      </p:to>
                                    </p:set>
                                    <p:anim calcmode="lin" valueType="num">
                                      <p:cBhvr additive="base">
                                        <p:cTn id="7" dur="500" fill="hold"/>
                                        <p:tgtEl>
                                          <p:spTgt spid="248834"/>
                                        </p:tgtEl>
                                        <p:attrNameLst>
                                          <p:attrName>ppt_x</p:attrName>
                                        </p:attrNameLst>
                                      </p:cBhvr>
                                      <p:tavLst>
                                        <p:tav tm="0">
                                          <p:val>
                                            <p:strVal val="#ppt_x"/>
                                          </p:val>
                                        </p:tav>
                                        <p:tav tm="100000">
                                          <p:val>
                                            <p:strVal val="#ppt_x"/>
                                          </p:val>
                                        </p:tav>
                                      </p:tavLst>
                                    </p:anim>
                                    <p:anim calcmode="lin" valueType="num">
                                      <p:cBhvr additive="base">
                                        <p:cTn id="8" dur="500" fill="hold"/>
                                        <p:tgtEl>
                                          <p:spTgt spid="24883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2"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Scale>
                                      <p:cBhvr>
                                        <p:cTn id="12"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5"/>
                                        </p:tgtEl>
                                        <p:attrNameLst>
                                          <p:attrName>ppt_x</p:attrName>
                                          <p:attrName>ppt_y</p:attrName>
                                        </p:attrNameLst>
                                      </p:cBhvr>
                                    </p:animMotion>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mikeely.files.wordpress.com/2008/01/runaway-slaves-on-underground-railroad.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343" t="7844" r="8661" b="7025"/>
          <a:stretch/>
        </p:blipFill>
        <p:spPr bwMode="auto">
          <a:xfrm>
            <a:off x="0" y="0"/>
            <a:ext cx="9144000" cy="6860233"/>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49858" name="Text Box 2"/>
          <p:cNvSpPr txBox="1">
            <a:spLocks noChangeArrowheads="1"/>
          </p:cNvSpPr>
          <p:nvPr/>
        </p:nvSpPr>
        <p:spPr bwMode="auto">
          <a:xfrm>
            <a:off x="685800" y="5334000"/>
            <a:ext cx="4572000" cy="1077218"/>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fontAlgn="base">
              <a:spcBef>
                <a:spcPct val="50000"/>
              </a:spcBef>
              <a:spcAft>
                <a:spcPct val="0"/>
              </a:spcAft>
              <a:defRPr/>
            </a:pPr>
            <a:r>
              <a:rPr lang="en-US" sz="3200" b="1" dirty="0" smtClean="0">
                <a:solidFill>
                  <a:srgbClr val="FFFFFF"/>
                </a:solidFill>
                <a:latin typeface="Times New Roman" panose="02020603050405020304" pitchFamily="18" charset="0"/>
                <a:cs typeface="Times New Roman" panose="02020603050405020304" pitchFamily="18" charset="0"/>
              </a:rPr>
              <a:t>The South </a:t>
            </a:r>
            <a:r>
              <a:rPr lang="en-US" sz="3200" b="1" dirty="0">
                <a:solidFill>
                  <a:srgbClr val="FFFFFF"/>
                </a:solidFill>
                <a:latin typeface="Times New Roman" panose="02020603050405020304" pitchFamily="18" charset="0"/>
                <a:cs typeface="Times New Roman" panose="02020603050405020304" pitchFamily="18" charset="0"/>
              </a:rPr>
              <a:t>demanded a stricter fugitive slave law</a:t>
            </a:r>
          </a:p>
        </p:txBody>
      </p:sp>
      <p:pic>
        <p:nvPicPr>
          <p:cNvPr id="26627" name="Picture 4" descr="Runaway Slave Ad"/>
          <p:cNvPicPr>
            <a:picLocks noChangeAspect="1" noChangeArrowheads="1"/>
          </p:cNvPicPr>
          <p:nvPr/>
        </p:nvPicPr>
        <p:blipFill>
          <a:blip r:embed="rId3" cstate="print">
            <a:lum bright="-6000" contrast="12000"/>
          </a:blip>
          <a:srcRect/>
          <a:stretch>
            <a:fillRect/>
          </a:stretch>
        </p:blipFill>
        <p:spPr bwMode="auto">
          <a:xfrm rot="21403510">
            <a:off x="6388766" y="460430"/>
            <a:ext cx="2390892" cy="2430186"/>
          </a:xfrm>
          <a:prstGeom prst="rect">
            <a:avLst/>
          </a:prstGeom>
          <a:noFill/>
          <a:ln w="9525">
            <a:solidFill>
              <a:schemeClr val="tx1"/>
            </a:solidFill>
            <a:miter lim="800000"/>
            <a:headEnd/>
            <a:tailEnd/>
          </a:ln>
          <a:effectLst>
            <a:glow rad="63500">
              <a:schemeClr val="accent4">
                <a:satMod val="175000"/>
              </a:schemeClr>
            </a:glow>
          </a:effectLst>
          <a:scene3d>
            <a:camera prst="orthographicFront"/>
            <a:lightRig rig="threePt" dir="t"/>
          </a:scene3d>
          <a:sp3d>
            <a:bevelT/>
          </a:sp3d>
        </p:spPr>
      </p:pic>
      <p:pic>
        <p:nvPicPr>
          <p:cNvPr id="26628" name="Picture 6" descr="runaway slave ad"/>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a:stretch>
        </p:blipFill>
        <p:spPr bwMode="auto">
          <a:xfrm rot="210965">
            <a:off x="2702075" y="219416"/>
            <a:ext cx="2232414" cy="1529711"/>
          </a:xfrm>
          <a:prstGeom prst="rect">
            <a:avLst/>
          </a:prstGeom>
          <a:noFill/>
          <a:ln w="9525">
            <a:solidFill>
              <a:schemeClr val="tx1"/>
            </a:solidFill>
            <a:miter lim="800000"/>
            <a:headEnd/>
            <a:tailEnd/>
          </a:ln>
          <a:effectLst>
            <a:glow rad="63500">
              <a:schemeClr val="accent4">
                <a:satMod val="175000"/>
              </a:schemeClr>
            </a:glow>
          </a:effectLst>
          <a:scene3d>
            <a:camera prst="orthographicFront"/>
            <a:lightRig rig="threePt" dir="t"/>
          </a:scene3d>
          <a:sp3d>
            <a:bevelT/>
          </a:sp3d>
        </p:spPr>
      </p:pic>
    </p:spTree>
    <p:extLst>
      <p:ext uri="{BB962C8B-B14F-4D97-AF65-F5344CB8AC3E}">
        <p14:creationId xmlns:p14="http://schemas.microsoft.com/office/powerpoint/2010/main" val="3463716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49858"/>
                                        </p:tgtEl>
                                        <p:attrNameLst>
                                          <p:attrName>style.visibility</p:attrName>
                                        </p:attrNameLst>
                                      </p:cBhvr>
                                      <p:to>
                                        <p:strVal val="visible"/>
                                      </p:to>
                                    </p:set>
                                    <p:anim calcmode="lin" valueType="num">
                                      <p:cBhvr additive="base">
                                        <p:cTn id="7" dur="500" fill="hold"/>
                                        <p:tgtEl>
                                          <p:spTgt spid="249858"/>
                                        </p:tgtEl>
                                        <p:attrNameLst>
                                          <p:attrName>ppt_x</p:attrName>
                                        </p:attrNameLst>
                                      </p:cBhvr>
                                      <p:tavLst>
                                        <p:tav tm="0">
                                          <p:val>
                                            <p:strVal val="#ppt_x"/>
                                          </p:val>
                                        </p:tav>
                                        <p:tav tm="100000">
                                          <p:val>
                                            <p:strVal val="#ppt_x"/>
                                          </p:val>
                                        </p:tav>
                                      </p:tavLst>
                                    </p:anim>
                                    <p:anim calcmode="lin" valueType="num">
                                      <p:cBhvr additive="base">
                                        <p:cTn id="8" dur="500" fill="hold"/>
                                        <p:tgtEl>
                                          <p:spTgt spid="2498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le:Garrison, William Lloyd, three-quarter-length, seated - NARA - 530489.tif"/>
          <p:cNvPicPr>
            <a:picLocks noChangeAspect="1" noChangeArrowheads="1"/>
          </p:cNvPicPr>
          <p:nvPr/>
        </p:nvPicPr>
        <p:blipFill rotWithShape="1">
          <a:blip r:embed="rId2">
            <a:extLst>
              <a:ext uri="{28A0092B-C50C-407E-A947-70E740481C1C}">
                <a14:useLocalDpi xmlns:a14="http://schemas.microsoft.com/office/drawing/2010/main" val="0"/>
              </a:ext>
            </a:extLst>
          </a:blip>
          <a:srcRect l="3166" t="9405" r="339" b="141"/>
          <a:stretch/>
        </p:blipFill>
        <p:spPr bwMode="auto">
          <a:xfrm>
            <a:off x="0" y="1"/>
            <a:ext cx="4779778"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14690" name="Text Box 2"/>
          <p:cNvSpPr txBox="1">
            <a:spLocks noChangeArrowheads="1"/>
          </p:cNvSpPr>
          <p:nvPr/>
        </p:nvSpPr>
        <p:spPr bwMode="auto">
          <a:xfrm>
            <a:off x="381000" y="4953000"/>
            <a:ext cx="8382000" cy="1569660"/>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fontAlgn="base">
              <a:spcBef>
                <a:spcPct val="50000"/>
              </a:spcBef>
              <a:spcAft>
                <a:spcPct val="0"/>
              </a:spcAft>
              <a:defRPr/>
            </a:pPr>
            <a:r>
              <a:rPr lang="en-US" sz="3200" b="1" dirty="0" smtClean="0">
                <a:solidFill>
                  <a:srgbClr val="FFFFFF"/>
                </a:solidFill>
                <a:latin typeface="Times New Roman" panose="02020603050405020304" pitchFamily="18" charset="0"/>
                <a:cs typeface="Times New Roman" panose="02020603050405020304" pitchFamily="18" charset="0"/>
              </a:rPr>
              <a:t>For </a:t>
            </a:r>
            <a:r>
              <a:rPr lang="en-US" sz="3200" b="1" dirty="0">
                <a:solidFill>
                  <a:srgbClr val="FFFFFF"/>
                </a:solidFill>
                <a:latin typeface="Times New Roman" panose="02020603050405020304" pitchFamily="18" charset="0"/>
                <a:cs typeface="Times New Roman" panose="02020603050405020304" pitchFamily="18" charset="0"/>
              </a:rPr>
              <a:t>many years radicals like Garrison were unpopular (many people were raised valuing the slavery compromises in the Constitution)</a:t>
            </a:r>
          </a:p>
        </p:txBody>
      </p:sp>
      <p:sp>
        <p:nvSpPr>
          <p:cNvPr id="4" name="Text Box 4"/>
          <p:cNvSpPr txBox="1">
            <a:spLocks noChangeArrowheads="1"/>
          </p:cNvSpPr>
          <p:nvPr/>
        </p:nvSpPr>
        <p:spPr bwMode="auto">
          <a:xfrm>
            <a:off x="5029200" y="838200"/>
            <a:ext cx="3581400" cy="2646878"/>
          </a:xfrm>
          <a:prstGeom prst="rect">
            <a:avLst/>
          </a:prstGeom>
          <a:solidFill>
            <a:schemeClr val="tx1"/>
          </a:solidFill>
          <a:ln w="9525">
            <a:noFill/>
            <a:miter lim="800000"/>
            <a:headEnd type="none" w="sm" len="sm"/>
            <a:tailEnd type="none" w="sm" len="sm"/>
          </a:ln>
          <a:effectLst>
            <a:glow rad="88900">
              <a:schemeClr val="bg1"/>
            </a:glow>
            <a:softEdge rad="127000"/>
          </a:effectLst>
          <a:scene3d>
            <a:camera prst="perspectiveLeft"/>
            <a:lightRig rig="threePt" dir="t"/>
          </a:scene3d>
          <a:sp3d>
            <a:bevelT/>
          </a:sp3d>
        </p:spPr>
        <p:txBody>
          <a:bodyPr wrap="square">
            <a:spAutoFit/>
          </a:bodyPr>
          <a:lstStyle/>
          <a:p>
            <a:pPr marL="339725" indent="-339725" fontAlgn="base">
              <a:spcBef>
                <a:spcPct val="50000"/>
              </a:spcBef>
              <a:spcAft>
                <a:spcPct val="0"/>
              </a:spcAft>
              <a:buClr>
                <a:srgbClr val="FF0000"/>
              </a:buClr>
              <a:buFont typeface="Wingdings" pitchFamily="2" charset="2"/>
              <a:buChar char="v"/>
              <a:defRPr/>
            </a:pPr>
            <a:r>
              <a:rPr lang="en-US" sz="3600" dirty="0">
                <a:solidFill>
                  <a:srgbClr val="FFFFFF"/>
                </a:solidFill>
                <a:latin typeface="Earth's Mightiest"/>
              </a:rPr>
              <a:t>Immediate emancipation with </a:t>
            </a:r>
            <a:r>
              <a:rPr lang="en-US" sz="4000" dirty="0">
                <a:solidFill>
                  <a:srgbClr val="FFFFFF"/>
                </a:solidFill>
                <a:latin typeface="Earth's Mightiest"/>
              </a:rPr>
              <a:t>NO</a:t>
            </a:r>
            <a:r>
              <a:rPr lang="en-US" sz="3600" dirty="0">
                <a:solidFill>
                  <a:srgbClr val="FFFFFF"/>
                </a:solidFill>
                <a:latin typeface="Earth's Mightiest"/>
              </a:rPr>
              <a:t> compensation.</a:t>
            </a:r>
          </a:p>
          <a:p>
            <a:pPr marL="339725" indent="-339725" fontAlgn="base">
              <a:spcBef>
                <a:spcPct val="50000"/>
              </a:spcBef>
              <a:spcAft>
                <a:spcPct val="0"/>
              </a:spcAft>
              <a:buClr>
                <a:srgbClr val="FF0000"/>
              </a:buClr>
              <a:buFont typeface="Wingdings" pitchFamily="2" charset="2"/>
              <a:buChar char="v"/>
              <a:defRPr/>
            </a:pPr>
            <a:r>
              <a:rPr lang="en-US" sz="3600" dirty="0">
                <a:solidFill>
                  <a:srgbClr val="FFFFFF"/>
                </a:solidFill>
                <a:latin typeface="Earth's Mightiest"/>
              </a:rPr>
              <a:t>Slavery was a moral, not an economic issue.</a:t>
            </a:r>
          </a:p>
        </p:txBody>
      </p:sp>
    </p:spTree>
    <p:extLst>
      <p:ext uri="{BB962C8B-B14F-4D97-AF65-F5344CB8AC3E}">
        <p14:creationId xmlns:p14="http://schemas.microsoft.com/office/powerpoint/2010/main" val="2027611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4690"/>
                                        </p:tgtEl>
                                        <p:attrNameLst>
                                          <p:attrName>style.visibility</p:attrName>
                                        </p:attrNameLst>
                                      </p:cBhvr>
                                      <p:to>
                                        <p:strVal val="visible"/>
                                      </p:to>
                                    </p:set>
                                    <p:anim calcmode="lin" valueType="num">
                                      <p:cBhvr additive="base">
                                        <p:cTn id="7" dur="500" fill="hold"/>
                                        <p:tgtEl>
                                          <p:spTgt spid="114690"/>
                                        </p:tgtEl>
                                        <p:attrNameLst>
                                          <p:attrName>ppt_x</p:attrName>
                                        </p:attrNameLst>
                                      </p:cBhvr>
                                      <p:tavLst>
                                        <p:tav tm="0">
                                          <p:val>
                                            <p:strVal val="#ppt_x"/>
                                          </p:val>
                                        </p:tav>
                                        <p:tav tm="100000">
                                          <p:val>
                                            <p:strVal val="#ppt_x"/>
                                          </p:val>
                                        </p:tav>
                                      </p:tavLst>
                                    </p:anim>
                                    <p:anim calcmode="lin" valueType="num">
                                      <p:cBhvr additive="base">
                                        <p:cTn id="8" dur="500" fill="hold"/>
                                        <p:tgtEl>
                                          <p:spTgt spid="1146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4" descr="http://cache.eb.com/eb/image?id=91832&amp;rendTypeId=4"/>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4" name="Text Box 2"/>
          <p:cNvSpPr txBox="1">
            <a:spLocks noChangeArrowheads="1"/>
          </p:cNvSpPr>
          <p:nvPr/>
        </p:nvSpPr>
        <p:spPr bwMode="auto">
          <a:xfrm>
            <a:off x="609600" y="4953000"/>
            <a:ext cx="7543800" cy="1569660"/>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fontAlgn="base">
              <a:spcBef>
                <a:spcPct val="50000"/>
              </a:spcBef>
              <a:spcAft>
                <a:spcPct val="0"/>
              </a:spcAft>
              <a:defRPr/>
            </a:pPr>
            <a:r>
              <a:rPr lang="en-US" sz="3200" b="1" dirty="0" smtClean="0">
                <a:solidFill>
                  <a:srgbClr val="FFFFFF"/>
                </a:solidFill>
                <a:latin typeface="Times New Roman" panose="02020603050405020304" pitchFamily="18" charset="0"/>
                <a:cs typeface="Times New Roman" panose="02020603050405020304" pitchFamily="18" charset="0"/>
              </a:rPr>
              <a:t>By </a:t>
            </a:r>
            <a:r>
              <a:rPr lang="en-US" sz="3200" b="1" dirty="0">
                <a:solidFill>
                  <a:srgbClr val="FFFFFF"/>
                </a:solidFill>
                <a:latin typeface="Times New Roman" panose="02020603050405020304" pitchFamily="18" charset="0"/>
                <a:cs typeface="Times New Roman" panose="02020603050405020304" pitchFamily="18" charset="0"/>
              </a:rPr>
              <a:t>the 1850s </a:t>
            </a:r>
            <a:r>
              <a:rPr lang="en-US" sz="3200" b="1" dirty="0" smtClean="0">
                <a:solidFill>
                  <a:srgbClr val="FFFFFF"/>
                </a:solidFill>
                <a:latin typeface="Times New Roman" panose="02020603050405020304" pitchFamily="18" charset="0"/>
                <a:cs typeface="Times New Roman" panose="02020603050405020304" pitchFamily="18" charset="0"/>
              </a:rPr>
              <a:t>abolitionists were </a:t>
            </a:r>
            <a:r>
              <a:rPr lang="en-US" sz="3200" b="1" dirty="0">
                <a:solidFill>
                  <a:srgbClr val="FFFFFF"/>
                </a:solidFill>
                <a:latin typeface="Times New Roman" panose="02020603050405020304" pitchFamily="18" charset="0"/>
                <a:cs typeface="Times New Roman" panose="02020603050405020304" pitchFamily="18" charset="0"/>
              </a:rPr>
              <a:t>impacting minds in the north and beginning to sway more people toward their side  </a:t>
            </a:r>
          </a:p>
        </p:txBody>
      </p:sp>
    </p:spTree>
    <p:extLst>
      <p:ext uri="{BB962C8B-B14F-4D97-AF65-F5344CB8AC3E}">
        <p14:creationId xmlns:p14="http://schemas.microsoft.com/office/powerpoint/2010/main" val="3336234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20834"/>
                                        </p:tgtEl>
                                        <p:attrNameLst>
                                          <p:attrName>style.visibility</p:attrName>
                                        </p:attrNameLst>
                                      </p:cBhvr>
                                      <p:to>
                                        <p:strVal val="visible"/>
                                      </p:to>
                                    </p:set>
                                    <p:anim calcmode="lin" valueType="num">
                                      <p:cBhvr additive="base">
                                        <p:cTn id="7" dur="500" fill="hold"/>
                                        <p:tgtEl>
                                          <p:spTgt spid="120834"/>
                                        </p:tgtEl>
                                        <p:attrNameLst>
                                          <p:attrName>ppt_x</p:attrName>
                                        </p:attrNameLst>
                                      </p:cBhvr>
                                      <p:tavLst>
                                        <p:tav tm="0">
                                          <p:val>
                                            <p:strVal val="#ppt_x"/>
                                          </p:val>
                                        </p:tav>
                                        <p:tav tm="100000">
                                          <p:val>
                                            <p:strVal val="#ppt_x"/>
                                          </p:val>
                                        </p:tav>
                                      </p:tavLst>
                                    </p:anim>
                                    <p:anim calcmode="lin" valueType="num">
                                      <p:cBhvr additive="base">
                                        <p:cTn id="8" dur="500" fill="hold"/>
                                        <p:tgtEl>
                                          <p:spTgt spid="1208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arriet Beecher Stowe"/>
          <p:cNvPicPr>
            <a:picLocks noChangeAspect="1" noChangeArrowheads="1"/>
          </p:cNvPicPr>
          <p:nvPr/>
        </p:nvPicPr>
        <p:blipFill>
          <a:blip r:embed="rId2" cstate="print">
            <a:lum bright="-12000" contrast="6000"/>
          </a:blip>
          <a:srcRect b="1370"/>
          <a:stretch>
            <a:fillRect/>
          </a:stretch>
        </p:blipFill>
        <p:spPr bwMode="auto">
          <a:xfrm>
            <a:off x="-1" y="0"/>
            <a:ext cx="5572125" cy="6858000"/>
          </a:xfrm>
          <a:prstGeom prst="rect">
            <a:avLst/>
          </a:prstGeom>
          <a:noFill/>
          <a:ln w="9525">
            <a:solidFill>
              <a:srgbClr val="000066"/>
            </a:solidFill>
            <a:miter lim="800000"/>
            <a:headEnd/>
            <a:tailEnd/>
          </a:ln>
          <a:effectLst>
            <a:softEdge rad="63500"/>
          </a:effectLst>
        </p:spPr>
      </p:pic>
      <p:sp>
        <p:nvSpPr>
          <p:cNvPr id="327682" name="Text Box 2"/>
          <p:cNvSpPr txBox="1">
            <a:spLocks noChangeArrowheads="1"/>
          </p:cNvSpPr>
          <p:nvPr/>
        </p:nvSpPr>
        <p:spPr bwMode="auto">
          <a:xfrm>
            <a:off x="228600" y="5075238"/>
            <a:ext cx="8686800" cy="1569660"/>
          </a:xfrm>
          <a:prstGeom prst="rect">
            <a:avLst/>
          </a:prstGeom>
          <a:solidFill>
            <a:srgbClr val="000000"/>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fontAlgn="base">
              <a:spcBef>
                <a:spcPct val="50000"/>
              </a:spcBef>
              <a:spcAft>
                <a:spcPct val="0"/>
              </a:spcAft>
              <a:defRPr/>
            </a:pPr>
            <a:r>
              <a:rPr lang="en-US" sz="3200" b="1" dirty="0" smtClean="0">
                <a:solidFill>
                  <a:srgbClr val="FFFFFF"/>
                </a:solidFill>
                <a:latin typeface="Times New Roman" panose="02020603050405020304" pitchFamily="18" charset="0"/>
                <a:cs typeface="Times New Roman" panose="02020603050405020304" pitchFamily="18" charset="0"/>
              </a:rPr>
              <a:t>(</a:t>
            </a:r>
            <a:r>
              <a:rPr lang="en-US" sz="3200" b="1" dirty="0">
                <a:solidFill>
                  <a:srgbClr val="FFFFFF"/>
                </a:solidFill>
                <a:latin typeface="Times New Roman" panose="02020603050405020304" pitchFamily="18" charset="0"/>
                <a:cs typeface="Times New Roman" panose="02020603050405020304" pitchFamily="18" charset="0"/>
              </a:rPr>
              <a:t>1852) Harriet Beecher Stowe published </a:t>
            </a:r>
            <a:r>
              <a:rPr lang="en-US" sz="3200" b="1" i="1" dirty="0">
                <a:solidFill>
                  <a:srgbClr val="FFFFFF"/>
                </a:solidFill>
                <a:latin typeface="Times New Roman" panose="02020603050405020304" pitchFamily="18" charset="0"/>
                <a:cs typeface="Times New Roman" panose="02020603050405020304" pitchFamily="18" charset="0"/>
              </a:rPr>
              <a:t>Uncle Tom’s Cabin</a:t>
            </a:r>
            <a:r>
              <a:rPr lang="en-US" sz="3200" b="1" dirty="0">
                <a:solidFill>
                  <a:srgbClr val="FFFFFF"/>
                </a:solidFill>
                <a:latin typeface="Times New Roman" panose="02020603050405020304" pitchFamily="18" charset="0"/>
                <a:cs typeface="Times New Roman" panose="02020603050405020304" pitchFamily="18" charset="0"/>
              </a:rPr>
              <a:t> (popular book that awakened the passions of North towards evils of slavery)</a:t>
            </a:r>
          </a:p>
        </p:txBody>
      </p:sp>
      <p:sp>
        <p:nvSpPr>
          <p:cNvPr id="4" name="Text Box 6"/>
          <p:cNvSpPr txBox="1">
            <a:spLocks noChangeArrowheads="1"/>
          </p:cNvSpPr>
          <p:nvPr/>
        </p:nvSpPr>
        <p:spPr bwMode="auto">
          <a:xfrm rot="21216309">
            <a:off x="710313" y="2943029"/>
            <a:ext cx="3438241" cy="1692771"/>
          </a:xfrm>
          <a:prstGeom prst="rect">
            <a:avLst/>
          </a:prstGeom>
          <a:solidFill>
            <a:schemeClr val="tx1"/>
          </a:solidFill>
          <a:ln w="9525">
            <a:noFill/>
            <a:miter lim="800000"/>
            <a:headEnd/>
            <a:tailEnd/>
          </a:ln>
          <a:effectLst>
            <a:glow rad="88900">
              <a:schemeClr val="accent3">
                <a:satMod val="175000"/>
              </a:schemeClr>
            </a:glow>
            <a:outerShdw dist="25400" dir="5400000" algn="ctr" rotWithShape="0">
              <a:srgbClr val="000000">
                <a:alpha val="50000"/>
              </a:srgbClr>
            </a:outerShdw>
          </a:effectLst>
          <a:scene3d>
            <a:camera prst="orthographicFront"/>
            <a:lightRig rig="threePt" dir="t"/>
          </a:scene3d>
          <a:sp3d>
            <a:bevelT/>
          </a:sp3d>
        </p:spPr>
        <p:txBody>
          <a:bodyPr wrap="square">
            <a:spAutoFit/>
          </a:bodyPr>
          <a:lstStyle/>
          <a:p>
            <a:pPr algn="ctr" fontAlgn="base">
              <a:spcBef>
                <a:spcPct val="50000"/>
              </a:spcBef>
              <a:spcAft>
                <a:spcPct val="0"/>
              </a:spcAft>
              <a:defRPr/>
            </a:pPr>
            <a:r>
              <a:rPr lang="en-US" sz="3600" dirty="0">
                <a:solidFill>
                  <a:srgbClr val="DDDDDD"/>
                </a:solidFill>
                <a:latin typeface="Earth's Mightiest"/>
                <a:cs typeface="Vrinda" pitchFamily="2" charset="0"/>
              </a:rPr>
              <a:t>“So this is the lady who started the Civil War.”</a:t>
            </a:r>
            <a:br>
              <a:rPr lang="en-US" sz="3600" dirty="0">
                <a:solidFill>
                  <a:srgbClr val="DDDDDD"/>
                </a:solidFill>
                <a:latin typeface="Earth's Mightiest"/>
                <a:cs typeface="Vrinda" pitchFamily="2" charset="0"/>
              </a:rPr>
            </a:br>
            <a:r>
              <a:rPr lang="en-US" sz="3200" b="1" i="1" dirty="0">
                <a:solidFill>
                  <a:srgbClr val="DDDDDD"/>
                </a:solidFill>
                <a:latin typeface="Vrinda" pitchFamily="2" charset="0"/>
                <a:cs typeface="Vrinda" pitchFamily="2" charset="0"/>
              </a:rPr>
              <a:t>               </a:t>
            </a:r>
            <a:r>
              <a:rPr lang="en-US" dirty="0">
                <a:solidFill>
                  <a:srgbClr val="DDDDDD"/>
                </a:solidFill>
                <a:latin typeface="Agency FB" pitchFamily="34" charset="0"/>
                <a:cs typeface="Vrinda" pitchFamily="2" charset="0"/>
              </a:rPr>
              <a:t>-Abraham Lincoln</a:t>
            </a:r>
          </a:p>
        </p:txBody>
      </p:sp>
      <p:pic>
        <p:nvPicPr>
          <p:cNvPr id="4102" name="Picture 6" descr="Image:UncleTomsCabinCover.jpg">
            <a:hlinkClick r:id="rId3"/>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20000"/>
                    </a14:imgEffect>
                  </a14:imgLayer>
                </a14:imgProps>
              </a:ext>
            </a:extLst>
          </a:blip>
          <a:srcRect t="7156" b="5546"/>
          <a:stretch>
            <a:fillRect/>
          </a:stretch>
        </p:blipFill>
        <p:spPr bwMode="auto">
          <a:xfrm>
            <a:off x="5905500" y="228600"/>
            <a:ext cx="2857500" cy="4648200"/>
          </a:xfrm>
          <a:prstGeom prst="rect">
            <a:avLst/>
          </a:prstGeom>
          <a:noFill/>
          <a:effectLst>
            <a:glow rad="101600">
              <a:schemeClr val="accent4">
                <a:satMod val="175000"/>
                <a:alpha val="40000"/>
              </a:schemeClr>
            </a:glow>
          </a:effectLst>
          <a:scene3d>
            <a:camera prst="orthographicFront"/>
            <a:lightRig rig="threePt" dir="t"/>
          </a:scene3d>
          <a:sp3d>
            <a:bevelT/>
          </a:sp3d>
        </p:spPr>
      </p:pic>
    </p:spTree>
    <p:extLst>
      <p:ext uri="{BB962C8B-B14F-4D97-AF65-F5344CB8AC3E}">
        <p14:creationId xmlns:p14="http://schemas.microsoft.com/office/powerpoint/2010/main" val="1902675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27682"/>
                                        </p:tgtEl>
                                        <p:attrNameLst>
                                          <p:attrName>style.visibility</p:attrName>
                                        </p:attrNameLst>
                                      </p:cBhvr>
                                      <p:to>
                                        <p:strVal val="visible"/>
                                      </p:to>
                                    </p:set>
                                    <p:anim calcmode="lin" valueType="num">
                                      <p:cBhvr additive="base">
                                        <p:cTn id="7" dur="500" fill="hold"/>
                                        <p:tgtEl>
                                          <p:spTgt spid="327682"/>
                                        </p:tgtEl>
                                        <p:attrNameLst>
                                          <p:attrName>ppt_x</p:attrName>
                                        </p:attrNameLst>
                                      </p:cBhvr>
                                      <p:tavLst>
                                        <p:tav tm="0">
                                          <p:val>
                                            <p:strVal val="#ppt_x"/>
                                          </p:val>
                                        </p:tav>
                                        <p:tav tm="100000">
                                          <p:val>
                                            <p:strVal val="#ppt_x"/>
                                          </p:val>
                                        </p:tav>
                                      </p:tavLst>
                                    </p:anim>
                                    <p:anim calcmode="lin" valueType="num">
                                      <p:cBhvr additive="base">
                                        <p:cTn id="8" dur="500" fill="hold"/>
                                        <p:tgtEl>
                                          <p:spTgt spid="327682"/>
                                        </p:tgtEl>
                                        <p:attrNameLst>
                                          <p:attrName>ppt_y</p:attrName>
                                        </p:attrNameLst>
                                      </p:cBhvr>
                                      <p:tavLst>
                                        <p:tav tm="0">
                                          <p:val>
                                            <p:strVal val="1+#ppt_h/2"/>
                                          </p:val>
                                        </p:tav>
                                        <p:tav tm="100000">
                                          <p:val>
                                            <p:strVal val="#ppt_y"/>
                                          </p:val>
                                        </p:tav>
                                      </p:tavLst>
                                    </p:anim>
                                  </p:childTnLst>
                                </p:cTn>
                              </p:par>
                            </p:childTnLst>
                          </p:cTn>
                        </p:par>
                        <p:par>
                          <p:cTn id="9" fill="hold" nodeType="withGroup">
                            <p:stCondLst>
                              <p:cond delay="500"/>
                            </p:stCondLst>
                            <p:childTnLst>
                              <p:par>
                                <p:cTn id="10" presetID="22" presetClass="entr" presetSubtype="8" fill="hold" nodeType="afterEffect">
                                  <p:stCondLst>
                                    <p:cond delay="0"/>
                                  </p:stCondLst>
                                  <p:iterate type="lt">
                                    <p:tmPct val="100000"/>
                                  </p:iterate>
                                  <p:childTnLst>
                                    <p:set>
                                      <p:cBhvr>
                                        <p:cTn id="11" dur="1" fill="hold">
                                          <p:stCondLst>
                                            <p:cond delay="0"/>
                                          </p:stCondLst>
                                        </p:cTn>
                                        <p:tgtEl>
                                          <p:spTgt spid="4"/>
                                        </p:tgtEl>
                                        <p:attrNameLst>
                                          <p:attrName>style.visibility</p:attrName>
                                        </p:attrNameLst>
                                      </p:cBhvr>
                                      <p:to>
                                        <p:strVal val="visible"/>
                                      </p:to>
                                    </p:set>
                                    <p:animEffect transition="in" filter="wipe(left)">
                                      <p:cBhvr>
                                        <p:cTn id="12" dur="75"/>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5" descr="cwp65"/>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a:stretch>
            <a:fillRect/>
          </a:stretch>
        </p:blipFill>
        <p:spPr bwMode="auto">
          <a:xfrm>
            <a:off x="3962400" y="107443"/>
            <a:ext cx="5105400" cy="6565544"/>
          </a:xfrm>
          <a:prstGeom prst="rect">
            <a:avLst/>
          </a:prstGeom>
          <a:noFill/>
          <a:ln w="9525">
            <a:solidFill>
              <a:srgbClr val="000066"/>
            </a:solidFill>
            <a:miter lim="800000"/>
            <a:headEnd/>
            <a:tailEnd/>
          </a:ln>
          <a:effectLst>
            <a:glow rad="228600">
              <a:schemeClr val="accent4">
                <a:satMod val="175000"/>
                <a:alpha val="40000"/>
              </a:schemeClr>
            </a:glow>
          </a:effectLst>
          <a:scene3d>
            <a:camera prst="orthographicFront"/>
            <a:lightRig rig="threePt" dir="t"/>
          </a:scene3d>
          <a:sp3d>
            <a:bevelT/>
          </a:sp3d>
        </p:spPr>
      </p:pic>
      <p:sp>
        <p:nvSpPr>
          <p:cNvPr id="4" name="Text Box 6"/>
          <p:cNvSpPr txBox="1">
            <a:spLocks noChangeArrowheads="1"/>
          </p:cNvSpPr>
          <p:nvPr/>
        </p:nvSpPr>
        <p:spPr bwMode="auto">
          <a:xfrm rot="21307279">
            <a:off x="317248" y="1938905"/>
            <a:ext cx="3804863" cy="2246769"/>
          </a:xfrm>
          <a:prstGeom prst="rect">
            <a:avLst/>
          </a:prstGeom>
          <a:solidFill>
            <a:schemeClr val="tx1"/>
          </a:solidFill>
          <a:ln w="9525">
            <a:noFill/>
            <a:miter lim="800000"/>
            <a:headEnd/>
            <a:tailEnd/>
          </a:ln>
          <a:effectLst>
            <a:glow rad="88900">
              <a:schemeClr val="accent3">
                <a:satMod val="175000"/>
              </a:schemeClr>
            </a:glow>
            <a:outerShdw dist="28398" dir="3806097" algn="ctr" rotWithShape="0">
              <a:srgbClr val="000000"/>
            </a:outerShdw>
          </a:effectLst>
          <a:scene3d>
            <a:camera prst="orthographicFront"/>
            <a:lightRig rig="threePt" dir="t"/>
          </a:scene3d>
          <a:sp3d>
            <a:bevelT/>
          </a:sp3d>
        </p:spPr>
        <p:txBody>
          <a:bodyPr wrap="square">
            <a:spAutoFit/>
            <a:sp3d/>
          </a:bodyPr>
          <a:lstStyle/>
          <a:p>
            <a:pPr marL="288925" indent="-288925" algn="ctr" fontAlgn="base">
              <a:spcBef>
                <a:spcPct val="50000"/>
              </a:spcBef>
              <a:spcAft>
                <a:spcPct val="0"/>
              </a:spcAft>
              <a:buClr>
                <a:srgbClr val="97BAFF"/>
              </a:buClr>
              <a:buFont typeface="Wingdings" pitchFamily="2" charset="2"/>
              <a:buChar char="§"/>
              <a:defRPr/>
            </a:pPr>
            <a:r>
              <a:rPr lang="en-US" sz="4000" dirty="0">
                <a:solidFill>
                  <a:srgbClr val="FFFFFF"/>
                </a:solidFill>
                <a:latin typeface="Earth's Mightiest"/>
                <a:cs typeface="Vrinda" pitchFamily="2" charset="0"/>
              </a:rPr>
              <a:t>Sold 300,000 copies in</a:t>
            </a:r>
            <a:br>
              <a:rPr lang="en-US" sz="4000" dirty="0">
                <a:solidFill>
                  <a:srgbClr val="FFFFFF"/>
                </a:solidFill>
                <a:latin typeface="Earth's Mightiest"/>
                <a:cs typeface="Vrinda" pitchFamily="2" charset="0"/>
              </a:rPr>
            </a:br>
            <a:r>
              <a:rPr lang="en-US" sz="4000" dirty="0">
                <a:solidFill>
                  <a:srgbClr val="FFFFFF"/>
                </a:solidFill>
                <a:latin typeface="Earth's Mightiest"/>
                <a:cs typeface="Vrinda" pitchFamily="2" charset="0"/>
              </a:rPr>
              <a:t>the first year.</a:t>
            </a:r>
          </a:p>
          <a:p>
            <a:pPr marL="288925" indent="-288925" algn="ctr" fontAlgn="base">
              <a:spcBef>
                <a:spcPct val="50000"/>
              </a:spcBef>
              <a:spcAft>
                <a:spcPct val="0"/>
              </a:spcAft>
              <a:buClr>
                <a:srgbClr val="97BAFF"/>
              </a:buClr>
              <a:buFont typeface="Wingdings" pitchFamily="2" charset="2"/>
              <a:buChar char="§"/>
              <a:defRPr/>
            </a:pPr>
            <a:r>
              <a:rPr lang="en-US" sz="4000" dirty="0">
                <a:solidFill>
                  <a:srgbClr val="FFFFFF"/>
                </a:solidFill>
                <a:latin typeface="Earth's Mightiest"/>
                <a:cs typeface="Vrinda" pitchFamily="2" charset="0"/>
              </a:rPr>
              <a:t>2 million in a decade!</a:t>
            </a:r>
          </a:p>
        </p:txBody>
      </p:sp>
    </p:spTree>
    <p:extLst>
      <p:ext uri="{BB962C8B-B14F-4D97-AF65-F5344CB8AC3E}">
        <p14:creationId xmlns:p14="http://schemas.microsoft.com/office/powerpoint/2010/main" val="1272131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1"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http://americanhistoryrules.wikispaces.com/file/view/slavery2tradeimage.jpg/47242161/slavery2trade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5181600" cy="632867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7174" name="Picture 6" descr="http://docsouth.unc.edu/nc/helper/helptp.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Lst>
          </a:blip>
          <a:srcRect/>
          <a:stretch>
            <a:fillRect/>
          </a:stretch>
        </p:blipFill>
        <p:spPr bwMode="auto">
          <a:xfrm>
            <a:off x="5725286" y="152400"/>
            <a:ext cx="3342514" cy="6400800"/>
          </a:xfrm>
          <a:prstGeom prst="rect">
            <a:avLst/>
          </a:prstGeom>
          <a:noFill/>
          <a:effectLst>
            <a:glow rad="101600">
              <a:schemeClr val="accent4">
                <a:satMod val="175000"/>
                <a:alpha val="40000"/>
              </a:schemeClr>
            </a:glow>
          </a:effectLst>
          <a:scene3d>
            <a:camera prst="orthographicFront"/>
            <a:lightRig rig="threePt" dir="t"/>
          </a:scene3d>
          <a:sp3d>
            <a:bevelT/>
          </a:sp3d>
        </p:spPr>
      </p:pic>
      <p:sp>
        <p:nvSpPr>
          <p:cNvPr id="330754" name="Text Box 2"/>
          <p:cNvSpPr txBox="1">
            <a:spLocks noChangeArrowheads="1"/>
          </p:cNvSpPr>
          <p:nvPr/>
        </p:nvSpPr>
        <p:spPr bwMode="auto">
          <a:xfrm>
            <a:off x="228600" y="5486400"/>
            <a:ext cx="5791200" cy="1077218"/>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fontAlgn="base">
              <a:spcBef>
                <a:spcPct val="50000"/>
              </a:spcBef>
              <a:spcAft>
                <a:spcPct val="0"/>
              </a:spcAft>
              <a:defRPr/>
            </a:pPr>
            <a:r>
              <a:rPr lang="en-US" sz="3200" b="1" dirty="0" smtClean="0">
                <a:solidFill>
                  <a:srgbClr val="FFFFFF"/>
                </a:solidFill>
                <a:latin typeface="Times New Roman" panose="02020603050405020304" pitchFamily="18" charset="0"/>
                <a:cs typeface="Times New Roman" panose="02020603050405020304" pitchFamily="18" charset="0"/>
              </a:rPr>
              <a:t>Hinton </a:t>
            </a:r>
            <a:r>
              <a:rPr lang="en-US" sz="3200" b="1" dirty="0">
                <a:solidFill>
                  <a:srgbClr val="FFFFFF"/>
                </a:solidFill>
                <a:latin typeface="Times New Roman" panose="02020603050405020304" pitchFamily="18" charset="0"/>
                <a:cs typeface="Times New Roman" panose="02020603050405020304" pitchFamily="18" charset="0"/>
              </a:rPr>
              <a:t>R. Helper wrote </a:t>
            </a:r>
            <a:r>
              <a:rPr lang="en-US" sz="3200" b="1" i="1" dirty="0">
                <a:solidFill>
                  <a:srgbClr val="FFFFFF"/>
                </a:solidFill>
                <a:latin typeface="Times New Roman" panose="02020603050405020304" pitchFamily="18" charset="0"/>
                <a:cs typeface="Times New Roman" panose="02020603050405020304" pitchFamily="18" charset="0"/>
              </a:rPr>
              <a:t>The Impending Crisis of the South</a:t>
            </a:r>
            <a:endParaRPr lang="en-US" sz="3200" b="1"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53192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30754"/>
                                        </p:tgtEl>
                                        <p:attrNameLst>
                                          <p:attrName>style.visibility</p:attrName>
                                        </p:attrNameLst>
                                      </p:cBhvr>
                                      <p:to>
                                        <p:strVal val="visible"/>
                                      </p:to>
                                    </p:set>
                                    <p:anim calcmode="lin" valueType="num">
                                      <p:cBhvr additive="base">
                                        <p:cTn id="7" dur="500" fill="hold"/>
                                        <p:tgtEl>
                                          <p:spTgt spid="330754"/>
                                        </p:tgtEl>
                                        <p:attrNameLst>
                                          <p:attrName>ppt_x</p:attrName>
                                        </p:attrNameLst>
                                      </p:cBhvr>
                                      <p:tavLst>
                                        <p:tav tm="0">
                                          <p:val>
                                            <p:strVal val="#ppt_x"/>
                                          </p:val>
                                        </p:tav>
                                        <p:tav tm="100000">
                                          <p:val>
                                            <p:strVal val="#ppt_x"/>
                                          </p:val>
                                        </p:tav>
                                      </p:tavLst>
                                    </p:anim>
                                    <p:anim calcmode="lin" valueType="num">
                                      <p:cBhvr additive="base">
                                        <p:cTn id="8" dur="500" fill="hold"/>
                                        <p:tgtEl>
                                          <p:spTgt spid="3307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www.richmondneighborhoods.org/news/images/SlaveAuc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543675"/>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1778" name="Text Box 2"/>
          <p:cNvSpPr txBox="1">
            <a:spLocks noChangeArrowheads="1"/>
          </p:cNvSpPr>
          <p:nvPr/>
        </p:nvSpPr>
        <p:spPr bwMode="auto">
          <a:xfrm>
            <a:off x="381000" y="5551488"/>
            <a:ext cx="8382000" cy="1077912"/>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fontAlgn="base">
              <a:spcBef>
                <a:spcPct val="50000"/>
              </a:spcBef>
              <a:spcAft>
                <a:spcPct val="0"/>
              </a:spcAft>
              <a:defRPr/>
            </a:pPr>
            <a:r>
              <a:rPr lang="en-US" sz="3200" b="1" dirty="0" smtClean="0">
                <a:solidFill>
                  <a:srgbClr val="FFFFFF"/>
                </a:solidFill>
                <a:latin typeface="Times New Roman" panose="02020603050405020304" pitchFamily="18" charset="0"/>
                <a:cs typeface="Times New Roman" panose="02020603050405020304" pitchFamily="18" charset="0"/>
              </a:rPr>
              <a:t>Helper </a:t>
            </a:r>
            <a:r>
              <a:rPr lang="en-US" sz="3200" b="1" dirty="0">
                <a:solidFill>
                  <a:srgbClr val="FFFFFF"/>
                </a:solidFill>
                <a:latin typeface="Times New Roman" panose="02020603050405020304" pitchFamily="18" charset="0"/>
                <a:cs typeface="Times New Roman" panose="02020603050405020304" pitchFamily="18" charset="0"/>
              </a:rPr>
              <a:t>(a Southerner) showed how non-slave owning Southerners were hurt by slavery</a:t>
            </a:r>
          </a:p>
        </p:txBody>
      </p:sp>
    </p:spTree>
    <p:extLst>
      <p:ext uri="{BB962C8B-B14F-4D97-AF65-F5344CB8AC3E}">
        <p14:creationId xmlns:p14="http://schemas.microsoft.com/office/powerpoint/2010/main" val="4255537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31778"/>
                                        </p:tgtEl>
                                        <p:attrNameLst>
                                          <p:attrName>style.visibility</p:attrName>
                                        </p:attrNameLst>
                                      </p:cBhvr>
                                      <p:to>
                                        <p:strVal val="visible"/>
                                      </p:to>
                                    </p:set>
                                    <p:anim calcmode="lin" valueType="num">
                                      <p:cBhvr additive="base">
                                        <p:cTn id="7" dur="500" fill="hold"/>
                                        <p:tgtEl>
                                          <p:spTgt spid="331778"/>
                                        </p:tgtEl>
                                        <p:attrNameLst>
                                          <p:attrName>ppt_x</p:attrName>
                                        </p:attrNameLst>
                                      </p:cBhvr>
                                      <p:tavLst>
                                        <p:tav tm="0">
                                          <p:val>
                                            <p:strVal val="#ppt_x"/>
                                          </p:val>
                                        </p:tav>
                                        <p:tav tm="100000">
                                          <p:val>
                                            <p:strVal val="#ppt_x"/>
                                          </p:val>
                                        </p:tav>
                                      </p:tavLst>
                                    </p:anim>
                                    <p:anim calcmode="lin" valueType="num">
                                      <p:cBhvr additive="base">
                                        <p:cTn id="8" dur="500" fill="hold"/>
                                        <p:tgtEl>
                                          <p:spTgt spid="3317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File:Charles g finney.jpg"/>
          <p:cNvPicPr>
            <a:picLocks noChangeAspect="1" noChangeArrowheads="1"/>
          </p:cNvPicPr>
          <p:nvPr/>
        </p:nvPicPr>
        <p:blipFill rotWithShape="1">
          <a:blip r:embed="rId2">
            <a:extLst>
              <a:ext uri="{28A0092B-C50C-407E-A947-70E740481C1C}">
                <a14:useLocalDpi xmlns:a14="http://schemas.microsoft.com/office/drawing/2010/main" val="0"/>
              </a:ext>
            </a:extLst>
          </a:blip>
          <a:srcRect t="6824"/>
          <a:stretch/>
        </p:blipFill>
        <p:spPr bwMode="auto">
          <a:xfrm>
            <a:off x="0" y="0"/>
            <a:ext cx="6477000"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421890" name="Text Box 2"/>
          <p:cNvSpPr txBox="1">
            <a:spLocks noChangeArrowheads="1"/>
          </p:cNvSpPr>
          <p:nvPr/>
        </p:nvSpPr>
        <p:spPr bwMode="auto">
          <a:xfrm>
            <a:off x="152400" y="5475288"/>
            <a:ext cx="8839200" cy="1077218"/>
          </a:xfrm>
          <a:prstGeom prst="rect">
            <a:avLst/>
          </a:prstGeom>
          <a:solidFill>
            <a:schemeClr val="tx1"/>
          </a:solidFill>
          <a:ln w="76200">
            <a:solidFill>
              <a:srgbClr val="003300"/>
            </a:solidFill>
            <a:miter lim="800000"/>
            <a:headEnd/>
            <a:tailEnd/>
          </a:ln>
          <a:effectLst>
            <a:glow>
              <a:schemeClr val="tx1"/>
            </a:glow>
          </a:effectLst>
          <a:scene3d>
            <a:camera prst="orthographicFront"/>
            <a:lightRig rig="threePt" dir="t"/>
          </a:scene3d>
          <a:sp3d>
            <a:bevelT/>
          </a:sp3d>
        </p:spPr>
        <p:txBody>
          <a:bodyPr>
            <a:spAutoFit/>
          </a:bodyPr>
          <a:lstStyle/>
          <a:p>
            <a:pPr algn="ctr">
              <a:spcBef>
                <a:spcPct val="50000"/>
              </a:spcBef>
              <a:defRPr/>
            </a:pPr>
            <a:r>
              <a:rPr lang="en-US" sz="3200" b="1" dirty="0" smtClean="0">
                <a:solidFill>
                  <a:schemeClr val="bg1"/>
                </a:solidFill>
                <a:latin typeface="Times New Roman" pitchFamily="18" charset="0"/>
              </a:rPr>
              <a:t>Charles </a:t>
            </a:r>
            <a:r>
              <a:rPr lang="en-US" sz="3200" b="1" dirty="0" err="1">
                <a:solidFill>
                  <a:schemeClr val="bg1"/>
                </a:solidFill>
                <a:latin typeface="Times New Roman" pitchFamily="18" charset="0"/>
              </a:rPr>
              <a:t>Grandison</a:t>
            </a:r>
            <a:r>
              <a:rPr lang="en-US" sz="3200" b="1" dirty="0">
                <a:solidFill>
                  <a:schemeClr val="bg1"/>
                </a:solidFill>
                <a:latin typeface="Times New Roman" pitchFamily="18" charset="0"/>
              </a:rPr>
              <a:t> </a:t>
            </a:r>
            <a:r>
              <a:rPr lang="en-US" sz="3200" b="1" dirty="0" smtClean="0">
                <a:solidFill>
                  <a:schemeClr val="bg1"/>
                </a:solidFill>
                <a:latin typeface="Times New Roman" pitchFamily="18" charset="0"/>
              </a:rPr>
              <a:t>Finney a famous </a:t>
            </a:r>
            <a:r>
              <a:rPr lang="en-US" sz="3200" b="1" dirty="0">
                <a:solidFill>
                  <a:schemeClr val="bg1"/>
                </a:solidFill>
                <a:latin typeface="Times New Roman" pitchFamily="18" charset="0"/>
              </a:rPr>
              <a:t>preacher </a:t>
            </a:r>
            <a:r>
              <a:rPr lang="en-US" sz="3200" b="1" dirty="0" smtClean="0">
                <a:solidFill>
                  <a:schemeClr val="bg1"/>
                </a:solidFill>
                <a:latin typeface="Times New Roman" pitchFamily="18" charset="0"/>
              </a:rPr>
              <a:t>who </a:t>
            </a:r>
            <a:r>
              <a:rPr lang="en-US" sz="3200" b="1" dirty="0">
                <a:solidFill>
                  <a:schemeClr val="bg1"/>
                </a:solidFill>
                <a:latin typeface="Times New Roman" pitchFamily="18" charset="0"/>
              </a:rPr>
              <a:t>led massive revivals in Rochester &amp; NYC</a:t>
            </a:r>
          </a:p>
        </p:txBody>
      </p:sp>
      <p:sp>
        <p:nvSpPr>
          <p:cNvPr id="5" name="TextBox 4"/>
          <p:cNvSpPr txBox="1"/>
          <p:nvPr/>
        </p:nvSpPr>
        <p:spPr>
          <a:xfrm>
            <a:off x="4114800" y="548072"/>
            <a:ext cx="4724400" cy="2431435"/>
          </a:xfrm>
          <a:prstGeom prst="rect">
            <a:avLst/>
          </a:prstGeom>
          <a:solidFill>
            <a:schemeClr val="tx1"/>
          </a:solidFill>
          <a:effectLst>
            <a:glow rad="88900">
              <a:schemeClr val="bg1"/>
            </a:glow>
          </a:effectLst>
          <a:scene3d>
            <a:camera prst="perspectiveLeft"/>
            <a:lightRig rig="threePt" dir="t"/>
          </a:scene3d>
          <a:sp3d>
            <a:bevelT/>
          </a:sp3d>
        </p:spPr>
        <p:txBody>
          <a:bodyPr wrap="square" rtlCol="0">
            <a:spAutoFit/>
          </a:bodyPr>
          <a:lstStyle/>
          <a:p>
            <a:pPr algn="ctr"/>
            <a:r>
              <a:rPr lang="en-US" sz="6000" dirty="0" smtClean="0">
                <a:solidFill>
                  <a:schemeClr val="bg1"/>
                </a:solidFill>
                <a:latin typeface="Earth's Mightiest"/>
              </a:rPr>
              <a:t>“God has made man a moral free agent.”</a:t>
            </a:r>
          </a:p>
          <a:p>
            <a:pPr algn="r"/>
            <a:r>
              <a:rPr lang="en-US" sz="3200" dirty="0" smtClean="0">
                <a:solidFill>
                  <a:schemeClr val="bg1"/>
                </a:solidFill>
                <a:latin typeface="Agency FB" pitchFamily="34" charset="0"/>
              </a:rPr>
              <a:t>-</a:t>
            </a:r>
            <a:r>
              <a:rPr lang="en-US" sz="2000" dirty="0" smtClean="0">
                <a:solidFill>
                  <a:schemeClr val="bg1"/>
                </a:solidFill>
                <a:latin typeface="Agency FB" pitchFamily="34" charset="0"/>
              </a:rPr>
              <a:t>Finney, describing Free Will</a:t>
            </a:r>
            <a:endParaRPr lang="en-US" sz="2800" dirty="0">
              <a:solidFill>
                <a:schemeClr val="bg1"/>
              </a:solidFill>
              <a:latin typeface="Agency FB" pitchFamily="34" charset="0"/>
            </a:endParaRPr>
          </a:p>
        </p:txBody>
      </p:sp>
    </p:spTree>
    <p:extLst>
      <p:ext uri="{BB962C8B-B14F-4D97-AF65-F5344CB8AC3E}">
        <p14:creationId xmlns:p14="http://schemas.microsoft.com/office/powerpoint/2010/main" val="28442747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421890"/>
                                        </p:tgtEl>
                                        <p:attrNameLst>
                                          <p:attrName>style.visibility</p:attrName>
                                        </p:attrNameLst>
                                      </p:cBhvr>
                                      <p:to>
                                        <p:strVal val="visible"/>
                                      </p:to>
                                    </p:set>
                                    <p:anim calcmode="lin" valueType="num">
                                      <p:cBhvr additive="base">
                                        <p:cTn id="7" dur="500" fill="hold"/>
                                        <p:tgtEl>
                                          <p:spTgt spid="421890"/>
                                        </p:tgtEl>
                                        <p:attrNameLst>
                                          <p:attrName>ppt_x</p:attrName>
                                        </p:attrNameLst>
                                      </p:cBhvr>
                                      <p:tavLst>
                                        <p:tav tm="0">
                                          <p:val>
                                            <p:strVal val="#ppt_x"/>
                                          </p:val>
                                        </p:tav>
                                        <p:tav tm="100000">
                                          <p:val>
                                            <p:strVal val="#ppt_x"/>
                                          </p:val>
                                        </p:tav>
                                      </p:tavLst>
                                    </p:anim>
                                    <p:anim calcmode="lin" valueType="num">
                                      <p:cBhvr additive="base">
                                        <p:cTn id="8" dur="500" fill="hold"/>
                                        <p:tgtEl>
                                          <p:spTgt spid="42189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2"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Scale>
                                      <p:cBhvr>
                                        <p:cTn id="12"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5"/>
                                        </p:tgtEl>
                                        <p:attrNameLst>
                                          <p:attrName>ppt_x</p:attrName>
                                          <p:attrName>ppt_y</p:attrName>
                                        </p:attrNameLst>
                                      </p:cBhvr>
                                    </p:animMotion>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http://www.artchive.com/artchive/h/homer/homer_invit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59182"/>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
          <p:cNvSpPr txBox="1">
            <a:spLocks noChangeArrowheads="1"/>
          </p:cNvSpPr>
          <p:nvPr/>
        </p:nvSpPr>
        <p:spPr bwMode="auto">
          <a:xfrm>
            <a:off x="571500" y="4572000"/>
            <a:ext cx="8001000" cy="2062103"/>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fontAlgn="base">
              <a:spcBef>
                <a:spcPct val="0"/>
              </a:spcBef>
              <a:spcAft>
                <a:spcPct val="0"/>
              </a:spcAft>
            </a:pPr>
            <a:r>
              <a:rPr lang="en-US" sz="3200" b="1" dirty="0" smtClean="0">
                <a:solidFill>
                  <a:srgbClr val="FFFFFF"/>
                </a:solidFill>
                <a:latin typeface="Times New Roman" panose="02020603050405020304" pitchFamily="18" charset="0"/>
                <a:cs typeface="Times New Roman" panose="02020603050405020304" pitchFamily="18" charset="0"/>
              </a:rPr>
              <a:t>Once </a:t>
            </a:r>
            <a:r>
              <a:rPr lang="en-US" sz="3200" b="1" dirty="0">
                <a:solidFill>
                  <a:srgbClr val="FFFFFF"/>
                </a:solidFill>
                <a:latin typeface="Times New Roman" panose="02020603050405020304" pitchFamily="18" charset="0"/>
                <a:cs typeface="Times New Roman" panose="02020603050405020304" pitchFamily="18" charset="0"/>
              </a:rPr>
              <a:t>abolition became a widespread position in the North the moral objection to slavery no longer allowed for compromises that extended its reach or existence</a:t>
            </a:r>
          </a:p>
        </p:txBody>
      </p:sp>
    </p:spTree>
    <p:extLst>
      <p:ext uri="{BB962C8B-B14F-4D97-AF65-F5344CB8AC3E}">
        <p14:creationId xmlns:p14="http://schemas.microsoft.com/office/powerpoint/2010/main" val="11970305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le:John Brown by Augustus Washington, 1846-7.png"/>
          <p:cNvPicPr>
            <a:picLocks noChangeAspect="1" noChangeArrowheads="1"/>
          </p:cNvPicPr>
          <p:nvPr/>
        </p:nvPicPr>
        <p:blipFill rotWithShape="1">
          <a:blip r:embed="rId2">
            <a:extLst>
              <a:ext uri="{28A0092B-C50C-407E-A947-70E740481C1C}">
                <a14:useLocalDpi xmlns:a14="http://schemas.microsoft.com/office/drawing/2010/main" val="0"/>
              </a:ext>
            </a:extLst>
          </a:blip>
          <a:srcRect t="18182" b="14545"/>
          <a:stretch/>
        </p:blipFill>
        <p:spPr bwMode="auto">
          <a:xfrm>
            <a:off x="0" y="-1"/>
            <a:ext cx="7391400" cy="684274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108810" y="228600"/>
            <a:ext cx="3641679" cy="1569660"/>
          </a:xfrm>
          <a:prstGeom prst="rect">
            <a:avLst/>
          </a:prstGeom>
          <a:solidFill>
            <a:schemeClr val="tx1"/>
          </a:solidFill>
          <a:ln>
            <a:solidFill>
              <a:schemeClr val="tx1"/>
            </a:solidFill>
          </a:ln>
          <a:effectLst>
            <a:glow rad="127000">
              <a:schemeClr val="bg1"/>
            </a:glow>
          </a:effectLst>
          <a:scene3d>
            <a:camera prst="orthographicFront"/>
            <a:lightRig rig="threePt" dir="t"/>
          </a:scene3d>
          <a:sp3d>
            <a:bevelT/>
          </a:sp3d>
        </p:spPr>
        <p:txBody>
          <a:bodyPr wrap="square" rtlCol="0">
            <a:spAutoFit/>
          </a:bodyPr>
          <a:lstStyle/>
          <a:p>
            <a:pPr algn="ctr" fontAlgn="base">
              <a:spcBef>
                <a:spcPct val="0"/>
              </a:spcBef>
              <a:spcAft>
                <a:spcPct val="0"/>
              </a:spcAft>
            </a:pPr>
            <a:r>
              <a:rPr lang="en-US" sz="4800" dirty="0">
                <a:solidFill>
                  <a:srgbClr val="FFFFFF"/>
                </a:solidFill>
                <a:latin typeface="Earth's Mightiest"/>
              </a:rPr>
              <a:t>"America's first domestic terrorist"</a:t>
            </a:r>
          </a:p>
        </p:txBody>
      </p:sp>
      <p:sp>
        <p:nvSpPr>
          <p:cNvPr id="6" name="TextBox 5"/>
          <p:cNvSpPr txBox="1"/>
          <p:nvPr/>
        </p:nvSpPr>
        <p:spPr>
          <a:xfrm>
            <a:off x="5108809" y="2133600"/>
            <a:ext cx="3641679" cy="3170099"/>
          </a:xfrm>
          <a:prstGeom prst="rect">
            <a:avLst/>
          </a:prstGeom>
          <a:solidFill>
            <a:schemeClr val="tx1"/>
          </a:solidFill>
          <a:ln>
            <a:solidFill>
              <a:schemeClr val="tx1"/>
            </a:solidFill>
          </a:ln>
          <a:effectLst>
            <a:glow rad="127000">
              <a:schemeClr val="bg1"/>
            </a:glow>
          </a:effectLst>
          <a:scene3d>
            <a:camera prst="orthographicFront"/>
            <a:lightRig rig="threePt" dir="t"/>
          </a:scene3d>
          <a:sp3d>
            <a:bevelT/>
          </a:sp3d>
        </p:spPr>
        <p:txBody>
          <a:bodyPr wrap="square" rtlCol="0">
            <a:spAutoFit/>
          </a:bodyPr>
          <a:lstStyle/>
          <a:p>
            <a:pPr algn="ctr" fontAlgn="base">
              <a:spcBef>
                <a:spcPct val="0"/>
              </a:spcBef>
              <a:spcAft>
                <a:spcPct val="0"/>
              </a:spcAft>
            </a:pPr>
            <a:r>
              <a:rPr lang="en-US" sz="4000" dirty="0">
                <a:solidFill>
                  <a:srgbClr val="FFFFFF"/>
                </a:solidFill>
                <a:latin typeface="Earth's Mightiest"/>
              </a:rPr>
              <a:t>"Brown's action was one of great idealism and placed him in the company of the great liberators of mankind."</a:t>
            </a:r>
          </a:p>
        </p:txBody>
      </p:sp>
      <p:sp>
        <p:nvSpPr>
          <p:cNvPr id="7" name="TextBox 6"/>
          <p:cNvSpPr txBox="1"/>
          <p:nvPr/>
        </p:nvSpPr>
        <p:spPr>
          <a:xfrm>
            <a:off x="5105400" y="228600"/>
            <a:ext cx="3641679" cy="1754326"/>
          </a:xfrm>
          <a:prstGeom prst="rect">
            <a:avLst/>
          </a:prstGeom>
          <a:solidFill>
            <a:schemeClr val="tx1"/>
          </a:solidFill>
          <a:ln>
            <a:solidFill>
              <a:schemeClr val="tx1"/>
            </a:solidFill>
          </a:ln>
          <a:effectLst>
            <a:glow rad="127000">
              <a:schemeClr val="bg1"/>
            </a:glow>
          </a:effectLst>
          <a:scene3d>
            <a:camera prst="orthographicFront"/>
            <a:lightRig rig="threePt" dir="t"/>
          </a:scene3d>
          <a:sp3d>
            <a:bevelT/>
          </a:sp3d>
        </p:spPr>
        <p:txBody>
          <a:bodyPr wrap="square" rtlCol="0">
            <a:spAutoFit/>
          </a:bodyPr>
          <a:lstStyle/>
          <a:p>
            <a:pPr algn="ctr" fontAlgn="base">
              <a:spcBef>
                <a:spcPct val="0"/>
              </a:spcBef>
              <a:spcAft>
                <a:spcPct val="0"/>
              </a:spcAft>
            </a:pPr>
            <a:r>
              <a:rPr lang="en-US" sz="3600" dirty="0">
                <a:solidFill>
                  <a:srgbClr val="FFFFFF"/>
                </a:solidFill>
                <a:latin typeface="Earth's Mightiest"/>
              </a:rPr>
              <a:t>"an American who gave his life that millions of other Americans might be free"</a:t>
            </a:r>
          </a:p>
        </p:txBody>
      </p:sp>
      <p:sp>
        <p:nvSpPr>
          <p:cNvPr id="8" name="TextBox 7"/>
          <p:cNvSpPr txBox="1"/>
          <p:nvPr/>
        </p:nvSpPr>
        <p:spPr>
          <a:xfrm>
            <a:off x="5105400" y="2240101"/>
            <a:ext cx="3641679" cy="3046988"/>
          </a:xfrm>
          <a:prstGeom prst="rect">
            <a:avLst/>
          </a:prstGeom>
          <a:solidFill>
            <a:schemeClr val="tx1"/>
          </a:solidFill>
          <a:ln>
            <a:solidFill>
              <a:schemeClr val="tx1"/>
            </a:solidFill>
          </a:ln>
          <a:effectLst>
            <a:glow rad="127000">
              <a:schemeClr val="bg1"/>
            </a:glow>
          </a:effectLst>
          <a:scene3d>
            <a:camera prst="orthographicFront"/>
            <a:lightRig rig="threePt" dir="t"/>
          </a:scene3d>
          <a:sp3d>
            <a:bevelT/>
          </a:sp3d>
        </p:spPr>
        <p:txBody>
          <a:bodyPr wrap="square" rtlCol="0">
            <a:spAutoFit/>
          </a:bodyPr>
          <a:lstStyle/>
          <a:p>
            <a:pPr algn="ctr" fontAlgn="base">
              <a:spcBef>
                <a:spcPct val="0"/>
              </a:spcBef>
              <a:spcAft>
                <a:spcPct val="0"/>
              </a:spcAft>
            </a:pPr>
            <a:r>
              <a:rPr lang="en-US" sz="3200" dirty="0">
                <a:solidFill>
                  <a:srgbClr val="FFFFFF"/>
                </a:solidFill>
                <a:latin typeface="Earth's Mightiest"/>
              </a:rPr>
              <a:t>Brown was "simply part of a very violent world.” He was “a bad tactician, a bad strategist, he's a bad planner, he's not a very good general-but he's not crazy"</a:t>
            </a:r>
          </a:p>
        </p:txBody>
      </p:sp>
      <p:sp>
        <p:nvSpPr>
          <p:cNvPr id="9" name="TextBox 8"/>
          <p:cNvSpPr txBox="1"/>
          <p:nvPr/>
        </p:nvSpPr>
        <p:spPr>
          <a:xfrm>
            <a:off x="5105400" y="228600"/>
            <a:ext cx="3641679" cy="3108543"/>
          </a:xfrm>
          <a:prstGeom prst="rect">
            <a:avLst/>
          </a:prstGeom>
          <a:solidFill>
            <a:schemeClr val="tx1"/>
          </a:solidFill>
          <a:ln>
            <a:solidFill>
              <a:schemeClr val="tx1"/>
            </a:solidFill>
          </a:ln>
          <a:effectLst>
            <a:glow rad="127000">
              <a:schemeClr val="bg1"/>
            </a:glow>
          </a:effectLst>
          <a:scene3d>
            <a:camera prst="orthographicFront"/>
            <a:lightRig rig="threePt" dir="t"/>
          </a:scene3d>
          <a:sp3d>
            <a:bevelT/>
          </a:sp3d>
        </p:spPr>
        <p:txBody>
          <a:bodyPr wrap="square" rtlCol="0">
            <a:spAutoFit/>
          </a:bodyPr>
          <a:lstStyle/>
          <a:p>
            <a:pPr algn="ctr" fontAlgn="base">
              <a:spcBef>
                <a:spcPct val="0"/>
              </a:spcBef>
              <a:spcAft>
                <a:spcPct val="0"/>
              </a:spcAft>
            </a:pPr>
            <a:r>
              <a:rPr lang="en-US" sz="2800" dirty="0">
                <a:solidFill>
                  <a:srgbClr val="FFFFFF"/>
                </a:solidFill>
                <a:latin typeface="Earth's Mightiest"/>
              </a:rPr>
              <a:t>"In the late 1850s a new type of political assassin appeared in the United States. He did not murder the mighty--but the obscure. his purposes were…to force the nation into a new political pattern by creating terror."</a:t>
            </a:r>
          </a:p>
        </p:txBody>
      </p:sp>
      <p:sp>
        <p:nvSpPr>
          <p:cNvPr id="10" name="TextBox 9"/>
          <p:cNvSpPr txBox="1"/>
          <p:nvPr/>
        </p:nvSpPr>
        <p:spPr>
          <a:xfrm>
            <a:off x="5105400" y="3581400"/>
            <a:ext cx="3641679" cy="1569660"/>
          </a:xfrm>
          <a:prstGeom prst="rect">
            <a:avLst/>
          </a:prstGeom>
          <a:solidFill>
            <a:schemeClr val="tx1"/>
          </a:solidFill>
          <a:ln>
            <a:solidFill>
              <a:schemeClr val="tx1"/>
            </a:solidFill>
          </a:ln>
          <a:effectLst>
            <a:glow rad="127000">
              <a:schemeClr val="bg1"/>
            </a:glow>
          </a:effectLst>
          <a:scene3d>
            <a:camera prst="orthographicFront"/>
            <a:lightRig rig="threePt" dir="t"/>
          </a:scene3d>
          <a:sp3d>
            <a:bevelT/>
          </a:sp3d>
        </p:spPr>
        <p:txBody>
          <a:bodyPr wrap="square" rtlCol="0">
            <a:spAutoFit/>
          </a:bodyPr>
          <a:lstStyle/>
          <a:p>
            <a:pPr algn="ctr" fontAlgn="base">
              <a:spcBef>
                <a:spcPct val="0"/>
              </a:spcBef>
              <a:spcAft>
                <a:spcPct val="0"/>
              </a:spcAft>
            </a:pPr>
            <a:r>
              <a:rPr lang="en-US" sz="3200" dirty="0">
                <a:solidFill>
                  <a:srgbClr val="FFFFFF"/>
                </a:solidFill>
                <a:latin typeface="Earth's Mightiest"/>
              </a:rPr>
              <a:t>Brown was “fanatical, monomaniacal, a zealot, and psychologically unbalanced.”</a:t>
            </a:r>
          </a:p>
        </p:txBody>
      </p:sp>
      <p:sp>
        <p:nvSpPr>
          <p:cNvPr id="18" name="Text Box 2"/>
          <p:cNvSpPr txBox="1">
            <a:spLocks noChangeArrowheads="1"/>
          </p:cNvSpPr>
          <p:nvPr/>
        </p:nvSpPr>
        <p:spPr bwMode="auto">
          <a:xfrm>
            <a:off x="762000" y="5551488"/>
            <a:ext cx="7620000" cy="1077218"/>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fontAlgn="base">
              <a:spcBef>
                <a:spcPct val="50000"/>
              </a:spcBef>
              <a:spcAft>
                <a:spcPct val="0"/>
              </a:spcAft>
              <a:defRPr/>
            </a:pPr>
            <a:r>
              <a:rPr lang="en-US" sz="3200" b="1" dirty="0" smtClean="0">
                <a:solidFill>
                  <a:srgbClr val="FFFFFF"/>
                </a:solidFill>
                <a:latin typeface="Times New Roman" panose="02020603050405020304" pitchFamily="18" charset="0"/>
                <a:cs typeface="Times New Roman" panose="02020603050405020304" pitchFamily="18" charset="0"/>
              </a:rPr>
              <a:t>John </a:t>
            </a:r>
            <a:r>
              <a:rPr lang="en-US" sz="3200" b="1" dirty="0">
                <a:solidFill>
                  <a:srgbClr val="FFFFFF"/>
                </a:solidFill>
                <a:latin typeface="Times New Roman" panose="02020603050405020304" pitchFamily="18" charset="0"/>
                <a:cs typeface="Times New Roman" panose="02020603050405020304" pitchFamily="18" charset="0"/>
              </a:rPr>
              <a:t>Brown clearly reflected the radicalization of the abolitionist movement</a:t>
            </a:r>
          </a:p>
        </p:txBody>
      </p:sp>
    </p:spTree>
    <p:extLst>
      <p:ext uri="{BB962C8B-B14F-4D97-AF65-F5344CB8AC3E}">
        <p14:creationId xmlns:p14="http://schemas.microsoft.com/office/powerpoint/2010/main" val="17650184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900" decel="100000" fill="hold"/>
                                        <p:tgtEl>
                                          <p:spTgt spid="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xit" presetSubtype="0" fill="hold" grpId="1" nodeType="clickEffect">
                                  <p:stCondLst>
                                    <p:cond delay="0"/>
                                  </p:stCondLst>
                                  <p:childTnLst>
                                    <p:animEffect transition="out" filter="fade">
                                      <p:cBhvr>
                                        <p:cTn id="28" dur="1000"/>
                                        <p:tgtEl>
                                          <p:spTgt spid="2"/>
                                        </p:tgtEl>
                                      </p:cBhvr>
                                    </p:animEffect>
                                    <p:anim calcmode="lin" valueType="num">
                                      <p:cBhvr>
                                        <p:cTn id="29" dur="1000"/>
                                        <p:tgtEl>
                                          <p:spTgt spid="2"/>
                                        </p:tgtEl>
                                        <p:attrNameLst>
                                          <p:attrName>ppt_x</p:attrName>
                                        </p:attrNameLst>
                                      </p:cBhvr>
                                      <p:tavLst>
                                        <p:tav tm="0">
                                          <p:val>
                                            <p:strVal val="ppt_x"/>
                                          </p:val>
                                        </p:tav>
                                        <p:tav tm="100000">
                                          <p:val>
                                            <p:strVal val="ppt_x"/>
                                          </p:val>
                                        </p:tav>
                                      </p:tavLst>
                                    </p:anim>
                                    <p:anim calcmode="lin" valueType="num">
                                      <p:cBhvr>
                                        <p:cTn id="30" dur="100" decel="100000"/>
                                        <p:tgtEl>
                                          <p:spTgt spid="2"/>
                                        </p:tgtEl>
                                        <p:attrNameLst>
                                          <p:attrName>ppt_y</p:attrName>
                                        </p:attrNameLst>
                                      </p:cBhvr>
                                      <p:tavLst>
                                        <p:tav tm="0">
                                          <p:val>
                                            <p:strVal val="ppt_y"/>
                                          </p:val>
                                        </p:tav>
                                        <p:tav tm="100000">
                                          <p:val>
                                            <p:strVal val="ppt_y-.03"/>
                                          </p:val>
                                        </p:tav>
                                      </p:tavLst>
                                    </p:anim>
                                    <p:anim calcmode="lin" valueType="num">
                                      <p:cBhvr>
                                        <p:cTn id="31" dur="900" accel="100000">
                                          <p:stCondLst>
                                            <p:cond delay="100"/>
                                          </p:stCondLst>
                                        </p:cTn>
                                        <p:tgtEl>
                                          <p:spTgt spid="2"/>
                                        </p:tgtEl>
                                        <p:attrNameLst>
                                          <p:attrName>ppt_y</p:attrName>
                                        </p:attrNameLst>
                                      </p:cBhvr>
                                      <p:tavLst>
                                        <p:tav tm="0">
                                          <p:val>
                                            <p:strVal val="ppt_y"/>
                                          </p:val>
                                        </p:tav>
                                        <p:tav tm="100000">
                                          <p:val>
                                            <p:strVal val="ppt_y+1"/>
                                          </p:val>
                                        </p:tav>
                                      </p:tavLst>
                                    </p:anim>
                                    <p:set>
                                      <p:cBhvr>
                                        <p:cTn id="32" dur="1" fill="hold">
                                          <p:stCondLst>
                                            <p:cond delay="999"/>
                                          </p:stCondLst>
                                        </p:cTn>
                                        <p:tgtEl>
                                          <p:spTgt spid="2"/>
                                        </p:tgtEl>
                                        <p:attrNameLst>
                                          <p:attrName>style.visibility</p:attrName>
                                        </p:attrNameLst>
                                      </p:cBhvr>
                                      <p:to>
                                        <p:strVal val="hidden"/>
                                      </p:to>
                                    </p:set>
                                  </p:childTnLst>
                                </p:cTn>
                              </p:par>
                              <p:par>
                                <p:cTn id="33" presetID="37" presetClass="exit" presetSubtype="0" fill="hold" grpId="1" nodeType="withEffect">
                                  <p:stCondLst>
                                    <p:cond delay="0"/>
                                  </p:stCondLst>
                                  <p:childTnLst>
                                    <p:animEffect transition="out" filter="fade">
                                      <p:cBhvr>
                                        <p:cTn id="34" dur="1000"/>
                                        <p:tgtEl>
                                          <p:spTgt spid="6"/>
                                        </p:tgtEl>
                                      </p:cBhvr>
                                    </p:animEffect>
                                    <p:anim calcmode="lin" valueType="num">
                                      <p:cBhvr>
                                        <p:cTn id="35" dur="1000"/>
                                        <p:tgtEl>
                                          <p:spTgt spid="6"/>
                                        </p:tgtEl>
                                        <p:attrNameLst>
                                          <p:attrName>ppt_x</p:attrName>
                                        </p:attrNameLst>
                                      </p:cBhvr>
                                      <p:tavLst>
                                        <p:tav tm="0">
                                          <p:val>
                                            <p:strVal val="ppt_x"/>
                                          </p:val>
                                        </p:tav>
                                        <p:tav tm="100000">
                                          <p:val>
                                            <p:strVal val="ppt_x"/>
                                          </p:val>
                                        </p:tav>
                                      </p:tavLst>
                                    </p:anim>
                                    <p:anim calcmode="lin" valueType="num">
                                      <p:cBhvr>
                                        <p:cTn id="36" dur="100" decel="100000"/>
                                        <p:tgtEl>
                                          <p:spTgt spid="6"/>
                                        </p:tgtEl>
                                        <p:attrNameLst>
                                          <p:attrName>ppt_y</p:attrName>
                                        </p:attrNameLst>
                                      </p:cBhvr>
                                      <p:tavLst>
                                        <p:tav tm="0">
                                          <p:val>
                                            <p:strVal val="ppt_y"/>
                                          </p:val>
                                        </p:tav>
                                        <p:tav tm="100000">
                                          <p:val>
                                            <p:strVal val="ppt_y-.03"/>
                                          </p:val>
                                        </p:tav>
                                      </p:tavLst>
                                    </p:anim>
                                    <p:anim calcmode="lin" valueType="num">
                                      <p:cBhvr>
                                        <p:cTn id="37" dur="900" accel="100000">
                                          <p:stCondLst>
                                            <p:cond delay="100"/>
                                          </p:stCondLst>
                                        </p:cTn>
                                        <p:tgtEl>
                                          <p:spTgt spid="6"/>
                                        </p:tgtEl>
                                        <p:attrNameLst>
                                          <p:attrName>ppt_y</p:attrName>
                                        </p:attrNameLst>
                                      </p:cBhvr>
                                      <p:tavLst>
                                        <p:tav tm="0">
                                          <p:val>
                                            <p:strVal val="ppt_y"/>
                                          </p:val>
                                        </p:tav>
                                        <p:tav tm="100000">
                                          <p:val>
                                            <p:strVal val="ppt_y+1"/>
                                          </p:val>
                                        </p:tav>
                                      </p:tavLst>
                                    </p:anim>
                                    <p:set>
                                      <p:cBhvr>
                                        <p:cTn id="38" dur="1" fill="hold">
                                          <p:stCondLst>
                                            <p:cond delay="999"/>
                                          </p:stCondLst>
                                        </p:cTn>
                                        <p:tgtEl>
                                          <p:spTgt spid="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37"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900" decel="100000" fill="hold"/>
                                        <p:tgtEl>
                                          <p:spTgt spid="7"/>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7"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1000"/>
                                        <p:tgtEl>
                                          <p:spTgt spid="8"/>
                                        </p:tgtEl>
                                      </p:cBhvr>
                                    </p:animEffect>
                                    <p:anim calcmode="lin" valueType="num">
                                      <p:cBhvr>
                                        <p:cTn id="52" dur="1000" fill="hold"/>
                                        <p:tgtEl>
                                          <p:spTgt spid="8"/>
                                        </p:tgtEl>
                                        <p:attrNameLst>
                                          <p:attrName>ppt_x</p:attrName>
                                        </p:attrNameLst>
                                      </p:cBhvr>
                                      <p:tavLst>
                                        <p:tav tm="0">
                                          <p:val>
                                            <p:strVal val="#ppt_x"/>
                                          </p:val>
                                        </p:tav>
                                        <p:tav tm="100000">
                                          <p:val>
                                            <p:strVal val="#ppt_x"/>
                                          </p:val>
                                        </p:tav>
                                      </p:tavLst>
                                    </p:anim>
                                    <p:anim calcmode="lin" valueType="num">
                                      <p:cBhvr>
                                        <p:cTn id="53" dur="900" decel="100000" fill="hold"/>
                                        <p:tgtEl>
                                          <p:spTgt spid="8"/>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37" presetClass="exit" presetSubtype="0" fill="hold" grpId="1" nodeType="clickEffect">
                                  <p:stCondLst>
                                    <p:cond delay="0"/>
                                  </p:stCondLst>
                                  <p:childTnLst>
                                    <p:animEffect transition="out" filter="fade">
                                      <p:cBhvr>
                                        <p:cTn id="58" dur="1000"/>
                                        <p:tgtEl>
                                          <p:spTgt spid="7"/>
                                        </p:tgtEl>
                                      </p:cBhvr>
                                    </p:animEffect>
                                    <p:anim calcmode="lin" valueType="num">
                                      <p:cBhvr>
                                        <p:cTn id="59" dur="1000"/>
                                        <p:tgtEl>
                                          <p:spTgt spid="7"/>
                                        </p:tgtEl>
                                        <p:attrNameLst>
                                          <p:attrName>ppt_x</p:attrName>
                                        </p:attrNameLst>
                                      </p:cBhvr>
                                      <p:tavLst>
                                        <p:tav tm="0">
                                          <p:val>
                                            <p:strVal val="ppt_x"/>
                                          </p:val>
                                        </p:tav>
                                        <p:tav tm="100000">
                                          <p:val>
                                            <p:strVal val="ppt_x"/>
                                          </p:val>
                                        </p:tav>
                                      </p:tavLst>
                                    </p:anim>
                                    <p:anim calcmode="lin" valueType="num">
                                      <p:cBhvr>
                                        <p:cTn id="60" dur="100" decel="100000"/>
                                        <p:tgtEl>
                                          <p:spTgt spid="7"/>
                                        </p:tgtEl>
                                        <p:attrNameLst>
                                          <p:attrName>ppt_y</p:attrName>
                                        </p:attrNameLst>
                                      </p:cBhvr>
                                      <p:tavLst>
                                        <p:tav tm="0">
                                          <p:val>
                                            <p:strVal val="ppt_y"/>
                                          </p:val>
                                        </p:tav>
                                        <p:tav tm="100000">
                                          <p:val>
                                            <p:strVal val="ppt_y-.03"/>
                                          </p:val>
                                        </p:tav>
                                      </p:tavLst>
                                    </p:anim>
                                    <p:anim calcmode="lin" valueType="num">
                                      <p:cBhvr>
                                        <p:cTn id="61" dur="900" accel="100000">
                                          <p:stCondLst>
                                            <p:cond delay="100"/>
                                          </p:stCondLst>
                                        </p:cTn>
                                        <p:tgtEl>
                                          <p:spTgt spid="7"/>
                                        </p:tgtEl>
                                        <p:attrNameLst>
                                          <p:attrName>ppt_y</p:attrName>
                                        </p:attrNameLst>
                                      </p:cBhvr>
                                      <p:tavLst>
                                        <p:tav tm="0">
                                          <p:val>
                                            <p:strVal val="ppt_y"/>
                                          </p:val>
                                        </p:tav>
                                        <p:tav tm="100000">
                                          <p:val>
                                            <p:strVal val="ppt_y+1"/>
                                          </p:val>
                                        </p:tav>
                                      </p:tavLst>
                                    </p:anim>
                                    <p:set>
                                      <p:cBhvr>
                                        <p:cTn id="62" dur="1" fill="hold">
                                          <p:stCondLst>
                                            <p:cond delay="999"/>
                                          </p:stCondLst>
                                        </p:cTn>
                                        <p:tgtEl>
                                          <p:spTgt spid="7"/>
                                        </p:tgtEl>
                                        <p:attrNameLst>
                                          <p:attrName>style.visibility</p:attrName>
                                        </p:attrNameLst>
                                      </p:cBhvr>
                                      <p:to>
                                        <p:strVal val="hidden"/>
                                      </p:to>
                                    </p:set>
                                  </p:childTnLst>
                                </p:cTn>
                              </p:par>
                              <p:par>
                                <p:cTn id="63" presetID="37" presetClass="exit" presetSubtype="0" fill="hold" grpId="1" nodeType="withEffect">
                                  <p:stCondLst>
                                    <p:cond delay="0"/>
                                  </p:stCondLst>
                                  <p:childTnLst>
                                    <p:animEffect transition="out" filter="fade">
                                      <p:cBhvr>
                                        <p:cTn id="64" dur="1000"/>
                                        <p:tgtEl>
                                          <p:spTgt spid="8"/>
                                        </p:tgtEl>
                                      </p:cBhvr>
                                    </p:animEffect>
                                    <p:anim calcmode="lin" valueType="num">
                                      <p:cBhvr>
                                        <p:cTn id="65" dur="1000"/>
                                        <p:tgtEl>
                                          <p:spTgt spid="8"/>
                                        </p:tgtEl>
                                        <p:attrNameLst>
                                          <p:attrName>ppt_x</p:attrName>
                                        </p:attrNameLst>
                                      </p:cBhvr>
                                      <p:tavLst>
                                        <p:tav tm="0">
                                          <p:val>
                                            <p:strVal val="ppt_x"/>
                                          </p:val>
                                        </p:tav>
                                        <p:tav tm="100000">
                                          <p:val>
                                            <p:strVal val="ppt_x"/>
                                          </p:val>
                                        </p:tav>
                                      </p:tavLst>
                                    </p:anim>
                                    <p:anim calcmode="lin" valueType="num">
                                      <p:cBhvr>
                                        <p:cTn id="66" dur="100" decel="100000"/>
                                        <p:tgtEl>
                                          <p:spTgt spid="8"/>
                                        </p:tgtEl>
                                        <p:attrNameLst>
                                          <p:attrName>ppt_y</p:attrName>
                                        </p:attrNameLst>
                                      </p:cBhvr>
                                      <p:tavLst>
                                        <p:tav tm="0">
                                          <p:val>
                                            <p:strVal val="ppt_y"/>
                                          </p:val>
                                        </p:tav>
                                        <p:tav tm="100000">
                                          <p:val>
                                            <p:strVal val="ppt_y-.03"/>
                                          </p:val>
                                        </p:tav>
                                      </p:tavLst>
                                    </p:anim>
                                    <p:anim calcmode="lin" valueType="num">
                                      <p:cBhvr>
                                        <p:cTn id="67" dur="900" accel="100000">
                                          <p:stCondLst>
                                            <p:cond delay="100"/>
                                          </p:stCondLst>
                                        </p:cTn>
                                        <p:tgtEl>
                                          <p:spTgt spid="8"/>
                                        </p:tgtEl>
                                        <p:attrNameLst>
                                          <p:attrName>ppt_y</p:attrName>
                                        </p:attrNameLst>
                                      </p:cBhvr>
                                      <p:tavLst>
                                        <p:tav tm="0">
                                          <p:val>
                                            <p:strVal val="ppt_y"/>
                                          </p:val>
                                        </p:tav>
                                        <p:tav tm="100000">
                                          <p:val>
                                            <p:strVal val="ppt_y+1"/>
                                          </p:val>
                                        </p:tav>
                                      </p:tavLst>
                                    </p:anim>
                                    <p:set>
                                      <p:cBhvr>
                                        <p:cTn id="68" dur="1" fill="hold">
                                          <p:stCondLst>
                                            <p:cond delay="999"/>
                                          </p:stCondLst>
                                        </p:cTn>
                                        <p:tgtEl>
                                          <p:spTgt spid="8"/>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37" presetClass="entr" presetSubtype="0" fill="hold" grpId="0" nodeType="click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fade">
                                      <p:cBhvr>
                                        <p:cTn id="73" dur="1000"/>
                                        <p:tgtEl>
                                          <p:spTgt spid="9"/>
                                        </p:tgtEl>
                                      </p:cBhvr>
                                    </p:animEffect>
                                    <p:anim calcmode="lin" valueType="num">
                                      <p:cBhvr>
                                        <p:cTn id="74" dur="1000" fill="hold"/>
                                        <p:tgtEl>
                                          <p:spTgt spid="9"/>
                                        </p:tgtEl>
                                        <p:attrNameLst>
                                          <p:attrName>ppt_x</p:attrName>
                                        </p:attrNameLst>
                                      </p:cBhvr>
                                      <p:tavLst>
                                        <p:tav tm="0">
                                          <p:val>
                                            <p:strVal val="#ppt_x"/>
                                          </p:val>
                                        </p:tav>
                                        <p:tav tm="100000">
                                          <p:val>
                                            <p:strVal val="#ppt_x"/>
                                          </p:val>
                                        </p:tav>
                                      </p:tavLst>
                                    </p:anim>
                                    <p:anim calcmode="lin" valueType="num">
                                      <p:cBhvr>
                                        <p:cTn id="75" dur="900" decel="100000" fill="hold"/>
                                        <p:tgtEl>
                                          <p:spTgt spid="9"/>
                                        </p:tgtEl>
                                        <p:attrNameLst>
                                          <p:attrName>ppt_y</p:attrName>
                                        </p:attrNameLst>
                                      </p:cBhvr>
                                      <p:tavLst>
                                        <p:tav tm="0">
                                          <p:val>
                                            <p:strVal val="#ppt_y+1"/>
                                          </p:val>
                                        </p:tav>
                                        <p:tav tm="100000">
                                          <p:val>
                                            <p:strVal val="#ppt_y-.03"/>
                                          </p:val>
                                        </p:tav>
                                      </p:tavLst>
                                    </p:anim>
                                    <p:anim calcmode="lin" valueType="num">
                                      <p:cBhvr>
                                        <p:cTn id="76"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37" presetClass="entr" presetSubtype="0" fill="hold" grpId="0" nodeType="click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fade">
                                      <p:cBhvr>
                                        <p:cTn id="81" dur="1000"/>
                                        <p:tgtEl>
                                          <p:spTgt spid="10"/>
                                        </p:tgtEl>
                                      </p:cBhvr>
                                    </p:animEffect>
                                    <p:anim calcmode="lin" valueType="num">
                                      <p:cBhvr>
                                        <p:cTn id="82" dur="1000" fill="hold"/>
                                        <p:tgtEl>
                                          <p:spTgt spid="10"/>
                                        </p:tgtEl>
                                        <p:attrNameLst>
                                          <p:attrName>ppt_x</p:attrName>
                                        </p:attrNameLst>
                                      </p:cBhvr>
                                      <p:tavLst>
                                        <p:tav tm="0">
                                          <p:val>
                                            <p:strVal val="#ppt_x"/>
                                          </p:val>
                                        </p:tav>
                                        <p:tav tm="100000">
                                          <p:val>
                                            <p:strVal val="#ppt_x"/>
                                          </p:val>
                                        </p:tav>
                                      </p:tavLst>
                                    </p:anim>
                                    <p:anim calcmode="lin" valueType="num">
                                      <p:cBhvr>
                                        <p:cTn id="83" dur="900" decel="100000" fill="hold"/>
                                        <p:tgtEl>
                                          <p:spTgt spid="10"/>
                                        </p:tgtEl>
                                        <p:attrNameLst>
                                          <p:attrName>ppt_y</p:attrName>
                                        </p:attrNameLst>
                                      </p:cBhvr>
                                      <p:tavLst>
                                        <p:tav tm="0">
                                          <p:val>
                                            <p:strVal val="#ppt_y+1"/>
                                          </p:val>
                                        </p:tav>
                                        <p:tav tm="100000">
                                          <p:val>
                                            <p:strVal val="#ppt_y-.03"/>
                                          </p:val>
                                        </p:tav>
                                      </p:tavLst>
                                    </p:anim>
                                    <p:anim calcmode="lin" valueType="num">
                                      <p:cBhvr>
                                        <p:cTn id="8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37" presetClass="exit" presetSubtype="0" fill="hold" grpId="1" nodeType="clickEffect">
                                  <p:stCondLst>
                                    <p:cond delay="0"/>
                                  </p:stCondLst>
                                  <p:childTnLst>
                                    <p:animEffect transition="out" filter="fade">
                                      <p:cBhvr>
                                        <p:cTn id="88" dur="1000"/>
                                        <p:tgtEl>
                                          <p:spTgt spid="9"/>
                                        </p:tgtEl>
                                      </p:cBhvr>
                                    </p:animEffect>
                                    <p:anim calcmode="lin" valueType="num">
                                      <p:cBhvr>
                                        <p:cTn id="89" dur="1000"/>
                                        <p:tgtEl>
                                          <p:spTgt spid="9"/>
                                        </p:tgtEl>
                                        <p:attrNameLst>
                                          <p:attrName>ppt_x</p:attrName>
                                        </p:attrNameLst>
                                      </p:cBhvr>
                                      <p:tavLst>
                                        <p:tav tm="0">
                                          <p:val>
                                            <p:strVal val="ppt_x"/>
                                          </p:val>
                                        </p:tav>
                                        <p:tav tm="100000">
                                          <p:val>
                                            <p:strVal val="ppt_x"/>
                                          </p:val>
                                        </p:tav>
                                      </p:tavLst>
                                    </p:anim>
                                    <p:anim calcmode="lin" valueType="num">
                                      <p:cBhvr>
                                        <p:cTn id="90" dur="100" decel="100000"/>
                                        <p:tgtEl>
                                          <p:spTgt spid="9"/>
                                        </p:tgtEl>
                                        <p:attrNameLst>
                                          <p:attrName>ppt_y</p:attrName>
                                        </p:attrNameLst>
                                      </p:cBhvr>
                                      <p:tavLst>
                                        <p:tav tm="0">
                                          <p:val>
                                            <p:strVal val="ppt_y"/>
                                          </p:val>
                                        </p:tav>
                                        <p:tav tm="100000">
                                          <p:val>
                                            <p:strVal val="ppt_y-.03"/>
                                          </p:val>
                                        </p:tav>
                                      </p:tavLst>
                                    </p:anim>
                                    <p:anim calcmode="lin" valueType="num">
                                      <p:cBhvr>
                                        <p:cTn id="91" dur="900" accel="100000">
                                          <p:stCondLst>
                                            <p:cond delay="100"/>
                                          </p:stCondLst>
                                        </p:cTn>
                                        <p:tgtEl>
                                          <p:spTgt spid="9"/>
                                        </p:tgtEl>
                                        <p:attrNameLst>
                                          <p:attrName>ppt_y</p:attrName>
                                        </p:attrNameLst>
                                      </p:cBhvr>
                                      <p:tavLst>
                                        <p:tav tm="0">
                                          <p:val>
                                            <p:strVal val="ppt_y"/>
                                          </p:val>
                                        </p:tav>
                                        <p:tav tm="100000">
                                          <p:val>
                                            <p:strVal val="ppt_y+1"/>
                                          </p:val>
                                        </p:tav>
                                      </p:tavLst>
                                    </p:anim>
                                    <p:set>
                                      <p:cBhvr>
                                        <p:cTn id="92" dur="1" fill="hold">
                                          <p:stCondLst>
                                            <p:cond delay="999"/>
                                          </p:stCondLst>
                                        </p:cTn>
                                        <p:tgtEl>
                                          <p:spTgt spid="9"/>
                                        </p:tgtEl>
                                        <p:attrNameLst>
                                          <p:attrName>style.visibility</p:attrName>
                                        </p:attrNameLst>
                                      </p:cBhvr>
                                      <p:to>
                                        <p:strVal val="hidden"/>
                                      </p:to>
                                    </p:set>
                                  </p:childTnLst>
                                </p:cTn>
                              </p:par>
                              <p:par>
                                <p:cTn id="93" presetID="37" presetClass="exit" presetSubtype="0" fill="hold" grpId="1" nodeType="withEffect">
                                  <p:stCondLst>
                                    <p:cond delay="0"/>
                                  </p:stCondLst>
                                  <p:childTnLst>
                                    <p:animEffect transition="out" filter="fade">
                                      <p:cBhvr>
                                        <p:cTn id="94" dur="1000"/>
                                        <p:tgtEl>
                                          <p:spTgt spid="10"/>
                                        </p:tgtEl>
                                      </p:cBhvr>
                                    </p:animEffect>
                                    <p:anim calcmode="lin" valueType="num">
                                      <p:cBhvr>
                                        <p:cTn id="95" dur="1000"/>
                                        <p:tgtEl>
                                          <p:spTgt spid="10"/>
                                        </p:tgtEl>
                                        <p:attrNameLst>
                                          <p:attrName>ppt_x</p:attrName>
                                        </p:attrNameLst>
                                      </p:cBhvr>
                                      <p:tavLst>
                                        <p:tav tm="0">
                                          <p:val>
                                            <p:strVal val="ppt_x"/>
                                          </p:val>
                                        </p:tav>
                                        <p:tav tm="100000">
                                          <p:val>
                                            <p:strVal val="ppt_x"/>
                                          </p:val>
                                        </p:tav>
                                      </p:tavLst>
                                    </p:anim>
                                    <p:anim calcmode="lin" valueType="num">
                                      <p:cBhvr>
                                        <p:cTn id="96" dur="100" decel="100000"/>
                                        <p:tgtEl>
                                          <p:spTgt spid="10"/>
                                        </p:tgtEl>
                                        <p:attrNameLst>
                                          <p:attrName>ppt_y</p:attrName>
                                        </p:attrNameLst>
                                      </p:cBhvr>
                                      <p:tavLst>
                                        <p:tav tm="0">
                                          <p:val>
                                            <p:strVal val="ppt_y"/>
                                          </p:val>
                                        </p:tav>
                                        <p:tav tm="100000">
                                          <p:val>
                                            <p:strVal val="ppt_y-.03"/>
                                          </p:val>
                                        </p:tav>
                                      </p:tavLst>
                                    </p:anim>
                                    <p:anim calcmode="lin" valueType="num">
                                      <p:cBhvr>
                                        <p:cTn id="97" dur="900" accel="100000">
                                          <p:stCondLst>
                                            <p:cond delay="100"/>
                                          </p:stCondLst>
                                        </p:cTn>
                                        <p:tgtEl>
                                          <p:spTgt spid="10"/>
                                        </p:tgtEl>
                                        <p:attrNameLst>
                                          <p:attrName>ppt_y</p:attrName>
                                        </p:attrNameLst>
                                      </p:cBhvr>
                                      <p:tavLst>
                                        <p:tav tm="0">
                                          <p:val>
                                            <p:strVal val="ppt_y"/>
                                          </p:val>
                                        </p:tav>
                                        <p:tav tm="100000">
                                          <p:val>
                                            <p:strVal val="ppt_y+1"/>
                                          </p:val>
                                        </p:tav>
                                      </p:tavLst>
                                    </p:anim>
                                    <p:set>
                                      <p:cBhvr>
                                        <p:cTn id="98"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le:John Brown daguerreotype c1856.png"/>
          <p:cNvPicPr>
            <a:picLocks noChangeAspect="1" noChangeArrowheads="1"/>
          </p:cNvPicPr>
          <p:nvPr/>
        </p:nvPicPr>
        <p:blipFill rotWithShape="1">
          <a:blip r:embed="rId2">
            <a:extLst>
              <a:ext uri="{28A0092B-C50C-407E-A947-70E740481C1C}">
                <a14:useLocalDpi xmlns:a14="http://schemas.microsoft.com/office/drawing/2010/main" val="0"/>
              </a:ext>
            </a:extLst>
          </a:blip>
          <a:srcRect t="4281"/>
          <a:stretch/>
        </p:blipFill>
        <p:spPr bwMode="auto">
          <a:xfrm>
            <a:off x="1676400" y="0"/>
            <a:ext cx="5729359"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449538" name="Text Box 2"/>
          <p:cNvSpPr txBox="1">
            <a:spLocks noChangeArrowheads="1"/>
          </p:cNvSpPr>
          <p:nvPr/>
        </p:nvSpPr>
        <p:spPr bwMode="auto">
          <a:xfrm>
            <a:off x="838200" y="4953000"/>
            <a:ext cx="7467600" cy="1569660"/>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fontAlgn="base">
              <a:spcBef>
                <a:spcPct val="50000"/>
              </a:spcBef>
              <a:spcAft>
                <a:spcPct val="0"/>
              </a:spcAft>
              <a:defRPr/>
            </a:pPr>
            <a:r>
              <a:rPr lang="en-US" sz="3200" b="1" dirty="0" smtClean="0">
                <a:solidFill>
                  <a:srgbClr val="FFFFFF"/>
                </a:solidFill>
                <a:latin typeface="Times New Roman" panose="02020603050405020304" pitchFamily="18" charset="0"/>
                <a:cs typeface="Times New Roman" panose="02020603050405020304" pitchFamily="18" charset="0"/>
              </a:rPr>
              <a:t>Brown </a:t>
            </a:r>
            <a:r>
              <a:rPr lang="en-US" sz="3200" b="1" dirty="0">
                <a:solidFill>
                  <a:srgbClr val="FFFFFF"/>
                </a:solidFill>
                <a:latin typeface="Times New Roman" panose="02020603050405020304" pitchFamily="18" charset="0"/>
                <a:cs typeface="Times New Roman" panose="02020603050405020304" pitchFamily="18" charset="0"/>
              </a:rPr>
              <a:t>planned to invade the South, seize weapons, encourage slaves to revolt, take over the South and free the slaves</a:t>
            </a:r>
          </a:p>
        </p:txBody>
      </p:sp>
    </p:spTree>
    <p:extLst>
      <p:ext uri="{BB962C8B-B14F-4D97-AF65-F5344CB8AC3E}">
        <p14:creationId xmlns:p14="http://schemas.microsoft.com/office/powerpoint/2010/main" val="627445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449538"/>
                                        </p:tgtEl>
                                        <p:attrNameLst>
                                          <p:attrName>style.visibility</p:attrName>
                                        </p:attrNameLst>
                                      </p:cBhvr>
                                      <p:to>
                                        <p:strVal val="visible"/>
                                      </p:to>
                                    </p:set>
                                    <p:anim calcmode="lin" valueType="num">
                                      <p:cBhvr additive="base">
                                        <p:cTn id="7" dur="500" fill="hold"/>
                                        <p:tgtEl>
                                          <p:spTgt spid="449538"/>
                                        </p:tgtEl>
                                        <p:attrNameLst>
                                          <p:attrName>ppt_x</p:attrName>
                                        </p:attrNameLst>
                                      </p:cBhvr>
                                      <p:tavLst>
                                        <p:tav tm="0">
                                          <p:val>
                                            <p:strVal val="#ppt_x"/>
                                          </p:val>
                                        </p:tav>
                                        <p:tav tm="100000">
                                          <p:val>
                                            <p:strVal val="#ppt_x"/>
                                          </p:val>
                                        </p:tav>
                                      </p:tavLst>
                                    </p:anim>
                                    <p:anim calcmode="lin" valueType="num">
                                      <p:cBhvr additive="base">
                                        <p:cTn id="8" dur="500" fill="hold"/>
                                        <p:tgtEl>
                                          <p:spTgt spid="4495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Text Box 2"/>
          <p:cNvSpPr txBox="1">
            <a:spLocks noChangeArrowheads="1"/>
          </p:cNvSpPr>
          <p:nvPr/>
        </p:nvSpPr>
        <p:spPr bwMode="auto">
          <a:xfrm>
            <a:off x="228600" y="5059740"/>
            <a:ext cx="8153400" cy="1569660"/>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fontAlgn="base">
              <a:spcBef>
                <a:spcPct val="50000"/>
              </a:spcBef>
              <a:spcAft>
                <a:spcPct val="0"/>
              </a:spcAft>
              <a:defRPr/>
            </a:pPr>
            <a:r>
              <a:rPr lang="en-US" sz="3200" b="1" dirty="0" smtClean="0">
                <a:solidFill>
                  <a:srgbClr val="FFFFFF"/>
                </a:solidFill>
                <a:latin typeface="Times New Roman" panose="02020603050405020304" pitchFamily="18" charset="0"/>
                <a:cs typeface="Times New Roman" panose="02020603050405020304" pitchFamily="18" charset="0"/>
              </a:rPr>
              <a:t>He led a raid </a:t>
            </a:r>
            <a:r>
              <a:rPr lang="en-US" sz="3200" b="1" dirty="0">
                <a:solidFill>
                  <a:srgbClr val="FFFFFF"/>
                </a:solidFill>
                <a:latin typeface="Times New Roman" panose="02020603050405020304" pitchFamily="18" charset="0"/>
                <a:cs typeface="Times New Roman" panose="02020603050405020304" pitchFamily="18" charset="0"/>
              </a:rPr>
              <a:t>on Harper’s Ferry, VA (slaves didn’t revolt, he was captured, convicted of treason and sentenced to death)</a:t>
            </a:r>
          </a:p>
        </p:txBody>
      </p:sp>
      <p:pic>
        <p:nvPicPr>
          <p:cNvPr id="5" name="Picture 12" descr="http://www.law.umkc.edu/faculty/projects/ftrials/johnbrown/harpersferryareamap.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Lst>
          </a:blip>
          <a:srcRect/>
          <a:stretch>
            <a:fillRect/>
          </a:stretch>
        </p:blipFill>
        <p:spPr bwMode="auto">
          <a:xfrm>
            <a:off x="228600" y="-457200"/>
            <a:ext cx="8458200" cy="534430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Donut 6"/>
          <p:cNvSpPr/>
          <p:nvPr/>
        </p:nvSpPr>
        <p:spPr>
          <a:xfrm rot="21267357">
            <a:off x="3483555" y="3667810"/>
            <a:ext cx="3429000" cy="1295400"/>
          </a:xfrm>
          <a:prstGeom prst="donut">
            <a:avLst>
              <a:gd name="adj" fmla="val 9220"/>
            </a:avLst>
          </a:prstGeom>
          <a:solidFill>
            <a:srgbClr val="FF0000"/>
          </a:solidFill>
          <a:ln>
            <a:solidFill>
              <a:schemeClr val="tx1"/>
            </a:solidFill>
          </a:ln>
          <a:scene3d>
            <a:camera prst="isometricOffAxis2Lef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000000"/>
              </a:solidFill>
            </a:endParaRPr>
          </a:p>
        </p:txBody>
      </p:sp>
      <p:pic>
        <p:nvPicPr>
          <p:cNvPr id="8" name="Picture 16" descr="http://rds.yahoo.com/_ylt=A0WTb_ydhL9HZ34AbUWjzbkF/SIG=12bp20ise/EXP=1203820061/**http%3A/portrait.kaar.at/USA%25201/images/john_brown.jpg"/>
          <p:cNvPicPr>
            <a:picLocks noChangeAspect="1" noChangeArrowheads="1"/>
          </p:cNvPicPr>
          <p:nvPr/>
        </p:nvPicPr>
        <p:blipFill>
          <a:blip r:embed="rId4" cstate="print"/>
          <a:srcRect l="8142" r="-3817" b="8704"/>
          <a:stretch>
            <a:fillRect/>
          </a:stretch>
        </p:blipFill>
        <p:spPr bwMode="auto">
          <a:xfrm>
            <a:off x="-457200" y="-76200"/>
            <a:ext cx="3824207" cy="4800600"/>
          </a:xfrm>
          <a:prstGeom prst="ellipse">
            <a:avLst/>
          </a:prstGeom>
          <a:noFill/>
          <a:effectLst>
            <a:softEdge rad="635000"/>
          </a:effectLst>
        </p:spPr>
      </p:pic>
      <p:sp>
        <p:nvSpPr>
          <p:cNvPr id="10" name="Donut 9"/>
          <p:cNvSpPr/>
          <p:nvPr/>
        </p:nvSpPr>
        <p:spPr>
          <a:xfrm rot="21154024">
            <a:off x="2333330" y="1920118"/>
            <a:ext cx="2648541" cy="903756"/>
          </a:xfrm>
          <a:prstGeom prst="donut">
            <a:avLst>
              <a:gd name="adj" fmla="val 12387"/>
            </a:avLst>
          </a:prstGeom>
          <a:solidFill>
            <a:srgbClr val="FF0000"/>
          </a:solidFill>
          <a:ln>
            <a:solidFill>
              <a:schemeClr val="tx1"/>
            </a:solidFill>
          </a:ln>
          <a:scene3d>
            <a:camera prst="isometricOffAxis2Lef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000000"/>
              </a:solidFill>
            </a:endParaRPr>
          </a:p>
        </p:txBody>
      </p:sp>
      <p:sp>
        <p:nvSpPr>
          <p:cNvPr id="11" name="TextBox 10"/>
          <p:cNvSpPr txBox="1"/>
          <p:nvPr/>
        </p:nvSpPr>
        <p:spPr>
          <a:xfrm>
            <a:off x="3810000" y="458212"/>
            <a:ext cx="4708479" cy="3046988"/>
          </a:xfrm>
          <a:prstGeom prst="rect">
            <a:avLst/>
          </a:prstGeom>
          <a:solidFill>
            <a:schemeClr val="tx1"/>
          </a:solidFill>
          <a:ln>
            <a:solidFill>
              <a:schemeClr val="tx1"/>
            </a:solidFill>
          </a:ln>
          <a:effectLst>
            <a:glow rad="88900">
              <a:schemeClr val="bg1"/>
            </a:glow>
          </a:effectLst>
          <a:scene3d>
            <a:camera prst="orthographicFront"/>
            <a:lightRig rig="threePt" dir="t"/>
          </a:scene3d>
          <a:sp3d>
            <a:bevelT/>
          </a:sp3d>
        </p:spPr>
        <p:txBody>
          <a:bodyPr wrap="square" rtlCol="0">
            <a:spAutoFit/>
          </a:bodyPr>
          <a:lstStyle/>
          <a:p>
            <a:pPr algn="ctr" fontAlgn="base">
              <a:spcBef>
                <a:spcPct val="0"/>
              </a:spcBef>
              <a:spcAft>
                <a:spcPct val="0"/>
              </a:spcAft>
            </a:pPr>
            <a:r>
              <a:rPr lang="en-US" sz="3200" dirty="0">
                <a:solidFill>
                  <a:srgbClr val="FFFFFF"/>
                </a:solidFill>
                <a:latin typeface="Earth's Mightiest"/>
              </a:rPr>
              <a:t>"I think that for once the Sharp's rifles and the revolvers were employed in a righteous cause. The tools were in the hands of one who could use them…     He has a spark of divinity in him.“</a:t>
            </a:r>
            <a:r>
              <a:rPr lang="en-US" sz="3200" baseline="30000" dirty="0">
                <a:solidFill>
                  <a:srgbClr val="FFFFFF"/>
                </a:solidFill>
                <a:latin typeface="Earth's Mightiest"/>
              </a:rPr>
              <a:t>         </a:t>
            </a:r>
          </a:p>
          <a:p>
            <a:pPr algn="r" fontAlgn="base">
              <a:spcBef>
                <a:spcPct val="0"/>
              </a:spcBef>
              <a:spcAft>
                <a:spcPct val="0"/>
              </a:spcAft>
            </a:pPr>
            <a:r>
              <a:rPr lang="en-US" sz="3200" baseline="30000" dirty="0">
                <a:solidFill>
                  <a:srgbClr val="FFFFFF"/>
                </a:solidFill>
                <a:latin typeface="Agency FB" pitchFamily="34" charset="0"/>
              </a:rPr>
              <a:t>-</a:t>
            </a:r>
            <a:r>
              <a:rPr lang="en-US" sz="2800" baseline="30000" dirty="0">
                <a:solidFill>
                  <a:srgbClr val="FFFFFF"/>
                </a:solidFill>
                <a:latin typeface="Agency FB" pitchFamily="34" charset="0"/>
              </a:rPr>
              <a:t>Henry David Thoreau</a:t>
            </a:r>
            <a:endParaRPr lang="en-US" sz="3200" dirty="0">
              <a:solidFill>
                <a:srgbClr val="FFFFFF"/>
              </a:solidFill>
              <a:latin typeface="Earth's Mightiest"/>
            </a:endParaRPr>
          </a:p>
        </p:txBody>
      </p:sp>
    </p:spTree>
    <p:extLst>
      <p:ext uri="{BB962C8B-B14F-4D97-AF65-F5344CB8AC3E}">
        <p14:creationId xmlns:p14="http://schemas.microsoft.com/office/powerpoint/2010/main" val="145170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450562"/>
                                        </p:tgtEl>
                                        <p:attrNameLst>
                                          <p:attrName>style.visibility</p:attrName>
                                        </p:attrNameLst>
                                      </p:cBhvr>
                                      <p:to>
                                        <p:strVal val="visible"/>
                                      </p:to>
                                    </p:set>
                                    <p:anim calcmode="lin" valueType="num">
                                      <p:cBhvr additive="base">
                                        <p:cTn id="7" dur="500" fill="hold"/>
                                        <p:tgtEl>
                                          <p:spTgt spid="450562"/>
                                        </p:tgtEl>
                                        <p:attrNameLst>
                                          <p:attrName>ppt_x</p:attrName>
                                        </p:attrNameLst>
                                      </p:cBhvr>
                                      <p:tavLst>
                                        <p:tav tm="0">
                                          <p:val>
                                            <p:strVal val="#ppt_x"/>
                                          </p:val>
                                        </p:tav>
                                        <p:tav tm="100000">
                                          <p:val>
                                            <p:strVal val="#ppt_x"/>
                                          </p:val>
                                        </p:tav>
                                      </p:tavLst>
                                    </p:anim>
                                    <p:anim calcmode="lin" valueType="num">
                                      <p:cBhvr additive="base">
                                        <p:cTn id="8" dur="500" fill="hold"/>
                                        <p:tgtEl>
                                          <p:spTgt spid="45056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Scale>
                                      <p:cBhvr>
                                        <p:cTn id="13"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1"/>
                                        </p:tgtEl>
                                        <p:attrNameLst>
                                          <p:attrName>ppt_x</p:attrName>
                                          <p:attrName>ppt_y</p:attrName>
                                        </p:attrNameLst>
                                      </p:cBhvr>
                                    </p:animMotion>
                                    <p:animEffect transition="in" filter="fade">
                                      <p:cBhvr>
                                        <p:cTn id="1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2"/>
          <p:cNvSpPr txBox="1">
            <a:spLocks noChangeArrowheads="1"/>
          </p:cNvSpPr>
          <p:nvPr/>
        </p:nvSpPr>
        <p:spPr bwMode="auto">
          <a:xfrm>
            <a:off x="800100" y="5486400"/>
            <a:ext cx="7543800" cy="1077218"/>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fontAlgn="base">
              <a:spcBef>
                <a:spcPct val="50000"/>
              </a:spcBef>
              <a:spcAft>
                <a:spcPct val="0"/>
              </a:spcAft>
              <a:defRPr/>
            </a:pPr>
            <a:r>
              <a:rPr lang="en-US" sz="3200" b="1" dirty="0" smtClean="0">
                <a:solidFill>
                  <a:srgbClr val="FFFFFF"/>
                </a:solidFill>
                <a:latin typeface="Times New Roman" panose="02020603050405020304" pitchFamily="18" charset="0"/>
                <a:cs typeface="Times New Roman" panose="02020603050405020304" pitchFamily="18" charset="0"/>
              </a:rPr>
              <a:t>Brown </a:t>
            </a:r>
            <a:r>
              <a:rPr lang="en-US" sz="3200" b="1" dirty="0">
                <a:solidFill>
                  <a:srgbClr val="FFFFFF"/>
                </a:solidFill>
                <a:latin typeface="Times New Roman" panose="02020603050405020304" pitchFamily="18" charset="0"/>
                <a:cs typeface="Times New Roman" panose="02020603050405020304" pitchFamily="18" charset="0"/>
              </a:rPr>
              <a:t>was insane (but not stupid) and wanted to be a martyr against slavery</a:t>
            </a:r>
          </a:p>
        </p:txBody>
      </p:sp>
      <p:pic>
        <p:nvPicPr>
          <p:cNvPr id="5" name="Picture 6" descr="http://www.kshs.org/places/capitol/graphics/capitol_mural.jpg"/>
          <p:cNvPicPr>
            <a:picLocks noChangeAspect="1" noChangeArrowheads="1"/>
          </p:cNvPicPr>
          <p:nvPr/>
        </p:nvPicPr>
        <p:blipFill>
          <a:blip r:embed="rId2" cstate="print">
            <a:lum bright="-20000" contrast="10000"/>
          </a:blip>
          <a:srcRect/>
          <a:stretch>
            <a:fillRect/>
          </a:stretch>
        </p:blipFill>
        <p:spPr bwMode="auto">
          <a:xfrm>
            <a:off x="0" y="0"/>
            <a:ext cx="9144000" cy="5344438"/>
          </a:xfrm>
          <a:prstGeom prst="rect">
            <a:avLst/>
          </a:prstGeom>
          <a:noFill/>
          <a:effectLst>
            <a:softEdge rad="63500"/>
          </a:effectLst>
        </p:spPr>
      </p:pic>
    </p:spTree>
    <p:extLst>
      <p:ext uri="{BB962C8B-B14F-4D97-AF65-F5344CB8AC3E}">
        <p14:creationId xmlns:p14="http://schemas.microsoft.com/office/powerpoint/2010/main" val="5997213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www.orientalcarpets.net/images/John_Brown_Painting.jpg"/>
          <p:cNvPicPr>
            <a:picLocks noChangeAspect="1" noChangeArrowheads="1"/>
          </p:cNvPicPr>
          <p:nvPr/>
        </p:nvPicPr>
        <p:blipFill rotWithShape="1">
          <a:blip r:embed="rId2" cstate="print">
            <a:lum bright="-18000" contrast="13000"/>
          </a:blip>
          <a:srcRect l="27236" t="11348" r="12975" b="20063"/>
          <a:stretch/>
        </p:blipFill>
        <p:spPr bwMode="auto">
          <a:xfrm>
            <a:off x="0" y="76200"/>
            <a:ext cx="4928211" cy="6781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 Box 2"/>
          <p:cNvSpPr txBox="1">
            <a:spLocks noChangeArrowheads="1"/>
          </p:cNvSpPr>
          <p:nvPr/>
        </p:nvSpPr>
        <p:spPr bwMode="auto">
          <a:xfrm>
            <a:off x="723900" y="5410200"/>
            <a:ext cx="7696200" cy="1077218"/>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fontAlgn="base">
              <a:spcBef>
                <a:spcPct val="50000"/>
              </a:spcBef>
              <a:spcAft>
                <a:spcPct val="0"/>
              </a:spcAft>
              <a:defRPr/>
            </a:pPr>
            <a:r>
              <a:rPr lang="en-US" sz="3200" b="1" dirty="0" smtClean="0">
                <a:solidFill>
                  <a:srgbClr val="FFFFFF"/>
                </a:solidFill>
                <a:latin typeface="Times New Roman" panose="02020603050405020304" pitchFamily="18" charset="0"/>
                <a:cs typeface="Times New Roman" panose="02020603050405020304" pitchFamily="18" charset="0"/>
              </a:rPr>
              <a:t>Brown </a:t>
            </a:r>
            <a:r>
              <a:rPr lang="en-US" sz="3200" b="1" dirty="0">
                <a:solidFill>
                  <a:srgbClr val="FFFFFF"/>
                </a:solidFill>
                <a:latin typeface="Times New Roman" panose="02020603050405020304" pitchFamily="18" charset="0"/>
                <a:cs typeface="Times New Roman" panose="02020603050405020304" pitchFamily="18" charset="0"/>
              </a:rPr>
              <a:t>became martyr for abolitionists (Northerners rallied around his memory)</a:t>
            </a:r>
          </a:p>
        </p:txBody>
      </p:sp>
      <p:sp>
        <p:nvSpPr>
          <p:cNvPr id="2" name="TextBox 1"/>
          <p:cNvSpPr txBox="1"/>
          <p:nvPr/>
        </p:nvSpPr>
        <p:spPr>
          <a:xfrm>
            <a:off x="3962400" y="762000"/>
            <a:ext cx="4572000" cy="2554545"/>
          </a:xfrm>
          <a:prstGeom prst="rect">
            <a:avLst/>
          </a:prstGeom>
          <a:solidFill>
            <a:schemeClr val="tx1"/>
          </a:solidFill>
          <a:effectLst>
            <a:glow rad="88900">
              <a:schemeClr val="bg1"/>
            </a:glow>
          </a:effectLst>
          <a:scene3d>
            <a:camera prst="orthographicFront"/>
            <a:lightRig rig="threePt" dir="t"/>
          </a:scene3d>
          <a:sp3d>
            <a:bevelT/>
          </a:sp3d>
        </p:spPr>
        <p:txBody>
          <a:bodyPr wrap="square" rtlCol="0">
            <a:spAutoFit/>
          </a:bodyPr>
          <a:lstStyle/>
          <a:p>
            <a:pPr algn="ctr" fontAlgn="base">
              <a:spcBef>
                <a:spcPct val="0"/>
              </a:spcBef>
              <a:spcAft>
                <a:spcPct val="0"/>
              </a:spcAft>
            </a:pPr>
            <a:r>
              <a:rPr lang="en-US" sz="4000" b="1" dirty="0">
                <a:ln>
                  <a:solidFill>
                    <a:srgbClr val="000000"/>
                  </a:solidFill>
                </a:ln>
                <a:solidFill>
                  <a:srgbClr val="FFFFFF"/>
                </a:solidFill>
                <a:effectLst>
                  <a:glow>
                    <a:srgbClr val="FFFFFF">
                      <a:satMod val="175000"/>
                    </a:srgbClr>
                  </a:glow>
                </a:effectLst>
                <a:latin typeface="Earth's Mightiest"/>
              </a:rPr>
              <a:t>"I John Brown am now quite certain that the crimes of this guilty land: will never be purged away; but with Blood."</a:t>
            </a:r>
            <a:endParaRPr lang="en-US" b="1" dirty="0">
              <a:solidFill>
                <a:srgbClr val="000000"/>
              </a:solidFill>
            </a:endParaRPr>
          </a:p>
        </p:txBody>
      </p:sp>
    </p:spTree>
    <p:extLst>
      <p:ext uri="{BB962C8B-B14F-4D97-AF65-F5344CB8AC3E}">
        <p14:creationId xmlns:p14="http://schemas.microsoft.com/office/powerpoint/2010/main" val="42397204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2"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Scale>
                                      <p:cBhvr>
                                        <p:cTn id="12"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2"/>
                                        </p:tgtEl>
                                        <p:attrNameLst>
                                          <p:attrName>ppt_x</p:attrName>
                                          <p:attrName>ppt_y</p:attrName>
                                        </p:attrNameLst>
                                      </p:cBhvr>
                                    </p:animMotion>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4.bp.blogspot.com/_sUCs1pBBpqo/SxQR2QykR9I/AAAAAAAAC7E/w8w6_h9lgug/s1600/John_Brown_hang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0" y="-1"/>
            <a:ext cx="9148549" cy="527660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 name="Text Box 2"/>
          <p:cNvSpPr txBox="1">
            <a:spLocks noChangeArrowheads="1"/>
          </p:cNvSpPr>
          <p:nvPr/>
        </p:nvSpPr>
        <p:spPr bwMode="auto">
          <a:xfrm>
            <a:off x="1447800" y="4983540"/>
            <a:ext cx="6248400" cy="1569660"/>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fontAlgn="base">
              <a:spcBef>
                <a:spcPct val="50000"/>
              </a:spcBef>
              <a:spcAft>
                <a:spcPct val="0"/>
              </a:spcAft>
              <a:defRPr/>
            </a:pPr>
            <a:r>
              <a:rPr lang="en-US" sz="3200" b="1" dirty="0" smtClean="0">
                <a:solidFill>
                  <a:srgbClr val="FFFFFF"/>
                </a:solidFill>
                <a:latin typeface="Times New Roman" panose="02020603050405020304" pitchFamily="18" charset="0"/>
                <a:cs typeface="Times New Roman" panose="02020603050405020304" pitchFamily="18" charset="0"/>
              </a:rPr>
              <a:t>The </a:t>
            </a:r>
            <a:r>
              <a:rPr lang="en-US" sz="3200" b="1" dirty="0">
                <a:solidFill>
                  <a:srgbClr val="FFFFFF"/>
                </a:solidFill>
                <a:latin typeface="Times New Roman" panose="02020603050405020304" pitchFamily="18" charset="0"/>
                <a:cs typeface="Times New Roman" panose="02020603050405020304" pitchFamily="18" charset="0"/>
              </a:rPr>
              <a:t>South applauded his execution and grew nervous about the radical turn of abolitionism</a:t>
            </a:r>
          </a:p>
        </p:txBody>
      </p:sp>
      <p:sp>
        <p:nvSpPr>
          <p:cNvPr id="3" name="TextBox 2"/>
          <p:cNvSpPr txBox="1"/>
          <p:nvPr/>
        </p:nvSpPr>
        <p:spPr>
          <a:xfrm>
            <a:off x="4724400" y="609600"/>
            <a:ext cx="4022679" cy="2185214"/>
          </a:xfrm>
          <a:prstGeom prst="rect">
            <a:avLst/>
          </a:prstGeom>
          <a:solidFill>
            <a:schemeClr val="tx1"/>
          </a:solidFill>
          <a:ln>
            <a:solidFill>
              <a:schemeClr val="tx1"/>
            </a:solidFill>
          </a:ln>
          <a:effectLst>
            <a:glow rad="127000">
              <a:schemeClr val="bg1"/>
            </a:glow>
          </a:effectLst>
          <a:scene3d>
            <a:camera prst="perspectiveHeroicExtremeLeftFacing">
              <a:rot lat="21152111" lon="1530194" rev="21343165"/>
            </a:camera>
            <a:lightRig rig="threePt" dir="t"/>
          </a:scene3d>
          <a:sp3d>
            <a:bevelT/>
          </a:sp3d>
        </p:spPr>
        <p:txBody>
          <a:bodyPr wrap="square" rtlCol="0">
            <a:spAutoFit/>
          </a:bodyPr>
          <a:lstStyle/>
          <a:p>
            <a:pPr algn="ctr" fontAlgn="base">
              <a:spcBef>
                <a:spcPct val="0"/>
              </a:spcBef>
              <a:spcAft>
                <a:spcPct val="0"/>
              </a:spcAft>
            </a:pPr>
            <a:r>
              <a:rPr lang="en-US" sz="4000" dirty="0">
                <a:solidFill>
                  <a:srgbClr val="FFFFFF"/>
                </a:solidFill>
                <a:latin typeface="Earth's Mightiest"/>
              </a:rPr>
              <a:t>The North "has sanctioned and applauded theft, murder, and treason." </a:t>
            </a:r>
          </a:p>
          <a:p>
            <a:pPr algn="r" fontAlgn="base">
              <a:spcBef>
                <a:spcPct val="0"/>
              </a:spcBef>
              <a:spcAft>
                <a:spcPct val="0"/>
              </a:spcAft>
            </a:pPr>
            <a:r>
              <a:rPr lang="en-US" sz="1600" i="1" dirty="0">
                <a:solidFill>
                  <a:srgbClr val="FFFFFF"/>
                </a:solidFill>
                <a:latin typeface="Agency FB" pitchFamily="34" charset="0"/>
              </a:rPr>
              <a:t>-De Bow's Review</a:t>
            </a:r>
            <a:r>
              <a:rPr lang="en-US" sz="1600" baseline="30000" dirty="0">
                <a:solidFill>
                  <a:srgbClr val="FFFFFF"/>
                </a:solidFill>
                <a:latin typeface="Agency FB" pitchFamily="34" charset="0"/>
              </a:rPr>
              <a:t>   </a:t>
            </a:r>
          </a:p>
        </p:txBody>
      </p:sp>
    </p:spTree>
    <p:extLst>
      <p:ext uri="{BB962C8B-B14F-4D97-AF65-F5344CB8AC3E}">
        <p14:creationId xmlns:p14="http://schemas.microsoft.com/office/powerpoint/2010/main" val="3821157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2"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Scale>
                                      <p:cBhvr>
                                        <p:cTn id="12"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
                                        </p:tgtEl>
                                        <p:attrNameLst>
                                          <p:attrName>ppt_x</p:attrName>
                                          <p:attrName>ppt_y</p:attrName>
                                        </p:attrNameLst>
                                      </p:cBhvr>
                                    </p:animMotion>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2495" r="12543"/>
          <a:stretch/>
        </p:blipFill>
        <p:spPr>
          <a:xfrm>
            <a:off x="1" y="0"/>
            <a:ext cx="9144000" cy="6858000"/>
          </a:xfrm>
          <a:prstGeom prst="rect">
            <a:avLst/>
          </a:prstGeom>
          <a:effectLst>
            <a:softEdge rad="63500"/>
          </a:effectLst>
        </p:spPr>
      </p:pic>
      <p:sp>
        <p:nvSpPr>
          <p:cNvPr id="4" name="Text Box 2"/>
          <p:cNvSpPr txBox="1">
            <a:spLocks noChangeArrowheads="1"/>
          </p:cNvSpPr>
          <p:nvPr/>
        </p:nvSpPr>
        <p:spPr bwMode="auto">
          <a:xfrm>
            <a:off x="609600" y="5562600"/>
            <a:ext cx="7924800" cy="1077218"/>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fontAlgn="base">
              <a:spcBef>
                <a:spcPct val="50000"/>
              </a:spcBef>
              <a:spcAft>
                <a:spcPct val="0"/>
              </a:spcAft>
              <a:defRPr/>
            </a:pPr>
            <a:r>
              <a:rPr lang="en-US" sz="3200" b="1" dirty="0" smtClean="0">
                <a:solidFill>
                  <a:srgbClr val="FFFFFF"/>
                </a:solidFill>
                <a:latin typeface="Times New Roman" panose="02020603050405020304" pitchFamily="18" charset="0"/>
                <a:cs typeface="Times New Roman" panose="02020603050405020304" pitchFamily="18" charset="0"/>
              </a:rPr>
              <a:t>In </a:t>
            </a:r>
            <a:r>
              <a:rPr lang="en-US" sz="3200" b="1" dirty="0">
                <a:solidFill>
                  <a:srgbClr val="FFFFFF"/>
                </a:solidFill>
                <a:latin typeface="Times New Roman" panose="02020603050405020304" pitchFamily="18" charset="0"/>
                <a:cs typeface="Times New Roman" panose="02020603050405020304" pitchFamily="18" charset="0"/>
              </a:rPr>
              <a:t>the end, many abolitionists  supported war as the price of emancipation </a:t>
            </a:r>
          </a:p>
        </p:txBody>
      </p:sp>
    </p:spTree>
    <p:extLst>
      <p:ext uri="{BB962C8B-B14F-4D97-AF65-F5344CB8AC3E}">
        <p14:creationId xmlns:p14="http://schemas.microsoft.com/office/powerpoint/2010/main" val="1040019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000000"/>
      </a:dk2>
      <a:lt2>
        <a:srgbClr val="F8F8F8"/>
      </a:lt2>
      <a:accent1>
        <a:srgbClr val="000000"/>
      </a:accent1>
      <a:accent2>
        <a:srgbClr val="FFFFFF"/>
      </a:accent2>
      <a:accent3>
        <a:srgbClr val="FF0000"/>
      </a:accent3>
      <a:accent4>
        <a:srgbClr val="FFFF00"/>
      </a:accent4>
      <a:accent5>
        <a:srgbClr val="FFC000"/>
      </a:accent5>
      <a:accent6>
        <a:srgbClr val="00B050"/>
      </a:accent6>
      <a:hlink>
        <a:srgbClr val="002060"/>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23726</TotalTime>
  <Words>3945</Words>
  <Application>Microsoft Office PowerPoint</Application>
  <PresentationFormat>On-screen Show (4:3)</PresentationFormat>
  <Paragraphs>217</Paragraphs>
  <Slides>97</Slides>
  <Notes>0</Notes>
  <HiddenSlides>0</HiddenSlides>
  <MMClips>1</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97</vt:i4>
      </vt:variant>
    </vt:vector>
  </HeadingPairs>
  <TitlesOfParts>
    <vt:vector size="116" baseType="lpstr">
      <vt:lpstr>Arial</vt:lpstr>
      <vt:lpstr>Northern Territories</vt:lpstr>
      <vt:lpstr>BlackChancery</vt:lpstr>
      <vt:lpstr>vin's dojo</vt:lpstr>
      <vt:lpstr>Blackadder ITC</vt:lpstr>
      <vt:lpstr>calame</vt:lpstr>
      <vt:lpstr>Caslon Antique</vt:lpstr>
      <vt:lpstr>Earth's Mightiest</vt:lpstr>
      <vt:lpstr>Calibri</vt:lpstr>
      <vt:lpstr>BauerBodni BT</vt:lpstr>
      <vt:lpstr>Agency FB</vt:lpstr>
      <vt:lpstr>Wingdings</vt:lpstr>
      <vt:lpstr>Vrinda</vt:lpstr>
      <vt:lpstr>Corbel</vt:lpstr>
      <vt:lpstr>Cordelina</vt:lpstr>
      <vt:lpstr>Perpetua</vt:lpstr>
      <vt:lpstr>Times New Roman</vt:lpstr>
      <vt:lpstr>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Johncon City Central Schools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JC User</dc:creator>
  <cp:lastModifiedBy>Alison Mc Lin</cp:lastModifiedBy>
  <cp:revision>1351</cp:revision>
  <dcterms:created xsi:type="dcterms:W3CDTF">2011-02-10T13:56:52Z</dcterms:created>
  <dcterms:modified xsi:type="dcterms:W3CDTF">2018-09-19T17:23:32Z</dcterms:modified>
</cp:coreProperties>
</file>