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273" r:id="rId3"/>
    <p:sldId id="263" r:id="rId4"/>
    <p:sldId id="264" r:id="rId5"/>
    <p:sldId id="265" r:id="rId6"/>
    <p:sldId id="267" r:id="rId7"/>
    <p:sldId id="268" r:id="rId8"/>
    <p:sldId id="269" r:id="rId9"/>
    <p:sldId id="270" r:id="rId10"/>
    <p:sldId id="271" r:id="rId11"/>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090A"/>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6" autoAdjust="0"/>
    <p:restoredTop sz="94660"/>
  </p:normalViewPr>
  <p:slideViewPr>
    <p:cSldViewPr snapToGrid="0">
      <p:cViewPr varScale="1">
        <p:scale>
          <a:sx n="96" d="100"/>
          <a:sy n="96" d="100"/>
        </p:scale>
        <p:origin x="-372" y="-108"/>
      </p:cViewPr>
      <p:guideLst>
        <p:guide orient="horz" pos="2448"/>
        <p:guide pos="3168"/>
      </p:guideLst>
    </p:cSldViewPr>
  </p:slideViewPr>
  <p:notesTextViewPr>
    <p:cViewPr>
      <p:scale>
        <a:sx n="1" d="1"/>
        <a:sy n="1" d="1"/>
      </p:scale>
      <p:origin x="0" y="0"/>
    </p:cViewPr>
  </p:notesTextViewPr>
  <p:sorterViewPr>
    <p:cViewPr>
      <p:scale>
        <a:sx n="100" d="100"/>
        <a:sy n="100" d="100"/>
      </p:scale>
      <p:origin x="0" y="0"/>
    </p:cViewPr>
  </p:sorter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21B1B9-3443-49E6-A419-410F456CD18D}"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A4D05-1007-4A66-8DBC-171BA397969D}" type="slidenum">
              <a:rPr lang="en-US" smtClean="0"/>
              <a:t>‹#›</a:t>
            </a:fld>
            <a:endParaRPr lang="en-US"/>
          </a:p>
        </p:txBody>
      </p:sp>
    </p:spTree>
    <p:extLst>
      <p:ext uri="{BB962C8B-B14F-4D97-AF65-F5344CB8AC3E}">
        <p14:creationId xmlns:p14="http://schemas.microsoft.com/office/powerpoint/2010/main" val="35374569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21B1B9-3443-49E6-A419-410F456CD18D}"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A4D05-1007-4A66-8DBC-171BA397969D}" type="slidenum">
              <a:rPr lang="en-US" smtClean="0"/>
              <a:t>‹#›</a:t>
            </a:fld>
            <a:endParaRPr lang="en-US"/>
          </a:p>
        </p:txBody>
      </p:sp>
    </p:spTree>
    <p:extLst>
      <p:ext uri="{BB962C8B-B14F-4D97-AF65-F5344CB8AC3E}">
        <p14:creationId xmlns:p14="http://schemas.microsoft.com/office/powerpoint/2010/main" val="201750809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21B1B9-3443-49E6-A419-410F456CD18D}"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A4D05-1007-4A66-8DBC-171BA397969D}" type="slidenum">
              <a:rPr lang="en-US" smtClean="0"/>
              <a:t>‹#›</a:t>
            </a:fld>
            <a:endParaRPr lang="en-US"/>
          </a:p>
        </p:txBody>
      </p:sp>
    </p:spTree>
    <p:extLst>
      <p:ext uri="{BB962C8B-B14F-4D97-AF65-F5344CB8AC3E}">
        <p14:creationId xmlns:p14="http://schemas.microsoft.com/office/powerpoint/2010/main" val="200023820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21B1B9-3443-49E6-A419-410F456CD18D}"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A4D05-1007-4A66-8DBC-171BA397969D}" type="slidenum">
              <a:rPr lang="en-US" smtClean="0"/>
              <a:t>‹#›</a:t>
            </a:fld>
            <a:endParaRPr lang="en-US"/>
          </a:p>
        </p:txBody>
      </p:sp>
    </p:spTree>
    <p:extLst>
      <p:ext uri="{BB962C8B-B14F-4D97-AF65-F5344CB8AC3E}">
        <p14:creationId xmlns:p14="http://schemas.microsoft.com/office/powerpoint/2010/main" val="7167177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21B1B9-3443-49E6-A419-410F456CD18D}"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A4D05-1007-4A66-8DBC-171BA397969D}" type="slidenum">
              <a:rPr lang="en-US" smtClean="0"/>
              <a:t>‹#›</a:t>
            </a:fld>
            <a:endParaRPr lang="en-US"/>
          </a:p>
        </p:txBody>
      </p:sp>
    </p:spTree>
    <p:extLst>
      <p:ext uri="{BB962C8B-B14F-4D97-AF65-F5344CB8AC3E}">
        <p14:creationId xmlns:p14="http://schemas.microsoft.com/office/powerpoint/2010/main" val="10764060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21B1B9-3443-49E6-A419-410F456CD18D}" type="datetimeFigureOut">
              <a:rPr lang="en-US" smtClean="0"/>
              <a:t>9/18/2018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A4D05-1007-4A66-8DBC-171BA397969D}" type="slidenum">
              <a:rPr lang="en-US" smtClean="0"/>
              <a:t>‹#›</a:t>
            </a:fld>
            <a:endParaRPr lang="en-US"/>
          </a:p>
        </p:txBody>
      </p:sp>
    </p:spTree>
    <p:extLst>
      <p:ext uri="{BB962C8B-B14F-4D97-AF65-F5344CB8AC3E}">
        <p14:creationId xmlns:p14="http://schemas.microsoft.com/office/powerpoint/2010/main" val="522198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21B1B9-3443-49E6-A419-410F456CD18D}" type="datetimeFigureOut">
              <a:rPr lang="en-US" smtClean="0"/>
              <a:t>9/18/2018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A4D05-1007-4A66-8DBC-171BA397969D}" type="slidenum">
              <a:rPr lang="en-US" smtClean="0"/>
              <a:t>‹#›</a:t>
            </a:fld>
            <a:endParaRPr lang="en-US"/>
          </a:p>
        </p:txBody>
      </p:sp>
    </p:spTree>
    <p:extLst>
      <p:ext uri="{BB962C8B-B14F-4D97-AF65-F5344CB8AC3E}">
        <p14:creationId xmlns:p14="http://schemas.microsoft.com/office/powerpoint/2010/main" val="6797686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21B1B9-3443-49E6-A419-410F456CD18D}" type="datetimeFigureOut">
              <a:rPr lang="en-US" smtClean="0"/>
              <a:t>9/18/2018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A4D05-1007-4A66-8DBC-171BA397969D}" type="slidenum">
              <a:rPr lang="en-US" smtClean="0"/>
              <a:t>‹#›</a:t>
            </a:fld>
            <a:endParaRPr lang="en-US"/>
          </a:p>
        </p:txBody>
      </p:sp>
    </p:spTree>
    <p:extLst>
      <p:ext uri="{BB962C8B-B14F-4D97-AF65-F5344CB8AC3E}">
        <p14:creationId xmlns:p14="http://schemas.microsoft.com/office/powerpoint/2010/main" val="40552244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21B1B9-3443-49E6-A419-410F456CD18D}" type="datetimeFigureOut">
              <a:rPr lang="en-US" smtClean="0"/>
              <a:t>9/18/2018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A4D05-1007-4A66-8DBC-171BA397969D}" type="slidenum">
              <a:rPr lang="en-US" smtClean="0"/>
              <a:t>‹#›</a:t>
            </a:fld>
            <a:endParaRPr lang="en-US"/>
          </a:p>
        </p:txBody>
      </p:sp>
    </p:spTree>
    <p:extLst>
      <p:ext uri="{BB962C8B-B14F-4D97-AF65-F5344CB8AC3E}">
        <p14:creationId xmlns:p14="http://schemas.microsoft.com/office/powerpoint/2010/main" val="3746414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4821B1B9-3443-49E6-A419-410F456CD18D}" type="datetimeFigureOut">
              <a:rPr lang="en-US" smtClean="0"/>
              <a:t>9/18/2018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A4D05-1007-4A66-8DBC-171BA397969D}" type="slidenum">
              <a:rPr lang="en-US" smtClean="0"/>
              <a:t>‹#›</a:t>
            </a:fld>
            <a:endParaRPr lang="en-US"/>
          </a:p>
        </p:txBody>
      </p:sp>
    </p:spTree>
    <p:extLst>
      <p:ext uri="{BB962C8B-B14F-4D97-AF65-F5344CB8AC3E}">
        <p14:creationId xmlns:p14="http://schemas.microsoft.com/office/powerpoint/2010/main" val="25326403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4821B1B9-3443-49E6-A419-410F456CD18D}" type="datetimeFigureOut">
              <a:rPr lang="en-US" smtClean="0"/>
              <a:t>9/18/2018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A4D05-1007-4A66-8DBC-171BA397969D}" type="slidenum">
              <a:rPr lang="en-US" smtClean="0"/>
              <a:t>‹#›</a:t>
            </a:fld>
            <a:endParaRPr lang="en-US"/>
          </a:p>
        </p:txBody>
      </p:sp>
    </p:spTree>
    <p:extLst>
      <p:ext uri="{BB962C8B-B14F-4D97-AF65-F5344CB8AC3E}">
        <p14:creationId xmlns:p14="http://schemas.microsoft.com/office/powerpoint/2010/main" val="4781111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4821B1B9-3443-49E6-A419-410F456CD18D}" type="datetimeFigureOut">
              <a:rPr lang="en-US" smtClean="0"/>
              <a:t>9/18/2018</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E0EA4D05-1007-4A66-8DBC-171BA397969D}" type="slidenum">
              <a:rPr lang="en-US" smtClean="0"/>
              <a:t>‹#›</a:t>
            </a:fld>
            <a:endParaRPr lang="en-US"/>
          </a:p>
        </p:txBody>
      </p:sp>
    </p:spTree>
    <p:extLst>
      <p:ext uri="{BB962C8B-B14F-4D97-AF65-F5344CB8AC3E}">
        <p14:creationId xmlns:p14="http://schemas.microsoft.com/office/powerpoint/2010/main" val="31315553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japRb6U_FuQ"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gn2FzuPyFlY" TargetMode="Externa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3EiSymRrKI4"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3WIMJOhOGKQ"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crjSlkhGI44" TargetMode="Externa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history.com/shows/how-the-states-got-their-shapes/videos/how-maine-got-its-shape" TargetMode="Externa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tkdF8pOFUfI" TargetMode="External"/><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EJ8BY70_H1Y" TargetMode="External"/><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hyperlink" Target="https://vimeo.com/11630399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xnfRG2B7ff8" TargetMode="External"/><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6" name="Rectangle 45"/>
          <p:cNvSpPr/>
          <p:nvPr/>
        </p:nvSpPr>
        <p:spPr>
          <a:xfrm>
            <a:off x="8198058" y="47523"/>
            <a:ext cx="1874471" cy="307777"/>
          </a:xfrm>
          <a:prstGeom prst="rect">
            <a:avLst/>
          </a:prstGeom>
        </p:spPr>
        <p:txBody>
          <a:bodyPr wrap="square">
            <a:spAutoFit/>
          </a:bodyPr>
          <a:lstStyle/>
          <a:p>
            <a:pPr lvl="0"/>
            <a:endParaRPr lang="en-US" sz="1400" dirty="0">
              <a:solidFill>
                <a:prstClr val="black"/>
              </a:solidFill>
              <a:latin typeface="KB3AlphaBasicTall" panose="02000603000000000000" pitchFamily="2" charset="0"/>
              <a:ea typeface="KB3AlphaBasicTall" panose="02000603000000000000" pitchFamily="2" charset="0"/>
            </a:endParaRPr>
          </a:p>
        </p:txBody>
      </p:sp>
      <p:sp>
        <p:nvSpPr>
          <p:cNvPr id="3" name="Rectangle 2"/>
          <p:cNvSpPr/>
          <p:nvPr/>
        </p:nvSpPr>
        <p:spPr>
          <a:xfrm>
            <a:off x="-115410" y="6701144"/>
            <a:ext cx="10252397" cy="9854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25474" y="6716800"/>
            <a:ext cx="8806529" cy="954107"/>
          </a:xfrm>
          <a:prstGeom prst="rect">
            <a:avLst/>
          </a:prstGeom>
        </p:spPr>
        <p:txBody>
          <a:bodyPr wrap="square">
            <a:spAutoFit/>
          </a:bodyPr>
          <a:lstStyle/>
          <a:p>
            <a:pPr lvl="0"/>
            <a:r>
              <a:rPr lang="en-US" sz="2800" b="1" dirty="0">
                <a:solidFill>
                  <a:schemeClr val="bg1"/>
                </a:solidFill>
                <a:latin typeface="Century Gothic" panose="020B0502020202020204" pitchFamily="34" charset="0"/>
                <a:ea typeface="KB3AlphaBasicTall" panose="02000603000000000000" pitchFamily="2" charset="0"/>
              </a:rPr>
              <a:t>It’s the belief that the United States was destined to stretch from the Atlantic to the Pacific Coast</a:t>
            </a:r>
          </a:p>
        </p:txBody>
      </p:sp>
      <p:sp>
        <p:nvSpPr>
          <p:cNvPr id="2" name="Rectangle 1"/>
          <p:cNvSpPr/>
          <p:nvPr/>
        </p:nvSpPr>
        <p:spPr>
          <a:xfrm>
            <a:off x="7566" y="5446451"/>
            <a:ext cx="2592279" cy="646331"/>
          </a:xfrm>
          <a:prstGeom prst="rect">
            <a:avLst/>
          </a:prstGeom>
        </p:spPr>
        <p:txBody>
          <a:bodyPr wrap="square">
            <a:spAutoFit/>
          </a:bodyPr>
          <a:lstStyle/>
          <a:p>
            <a:r>
              <a:rPr lang="en-US" dirty="0">
                <a:hlinkClick r:id="rId3"/>
              </a:rPr>
              <a:t>Manifest Destiny Explained in 5 minutes </a:t>
            </a:r>
            <a:endParaRPr lang="en-US" dirty="0"/>
          </a:p>
        </p:txBody>
      </p:sp>
    </p:spTree>
    <p:extLst>
      <p:ext uri="{BB962C8B-B14F-4D97-AF65-F5344CB8AC3E}">
        <p14:creationId xmlns:p14="http://schemas.microsoft.com/office/powerpoint/2010/main" val="44506866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10" name="Rectangle 9"/>
          <p:cNvSpPr/>
          <p:nvPr/>
        </p:nvSpPr>
        <p:spPr>
          <a:xfrm>
            <a:off x="0" y="6565279"/>
            <a:ext cx="10129421" cy="11352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6824" y="6618838"/>
            <a:ext cx="9755071" cy="954107"/>
          </a:xfrm>
          <a:prstGeom prst="rect">
            <a:avLst/>
          </a:prstGeom>
          <a:noFill/>
        </p:spPr>
        <p:txBody>
          <a:bodyPr wrap="square" rtlCol="0">
            <a:spAutoFit/>
          </a:bodyPr>
          <a:lstStyle/>
          <a:p>
            <a:r>
              <a:rPr lang="en-US" sz="2800" b="1" dirty="0">
                <a:solidFill>
                  <a:schemeClr val="bg1"/>
                </a:solidFill>
                <a:latin typeface="Century Gothic" panose="020B0502020202020204" pitchFamily="34" charset="0"/>
                <a:ea typeface="KB3AlphaBasicTall" panose="02000603000000000000" pitchFamily="2" charset="0"/>
              </a:rPr>
              <a:t>U.S. paid Mexico $10 million for a strip of land needed to build a southern transcontinental railroad.</a:t>
            </a:r>
          </a:p>
        </p:txBody>
      </p:sp>
      <p:sp>
        <p:nvSpPr>
          <p:cNvPr id="2" name="Rectangle 1"/>
          <p:cNvSpPr/>
          <p:nvPr/>
        </p:nvSpPr>
        <p:spPr>
          <a:xfrm>
            <a:off x="96824" y="5363751"/>
            <a:ext cx="1958360" cy="646331"/>
          </a:xfrm>
          <a:prstGeom prst="rect">
            <a:avLst/>
          </a:prstGeom>
        </p:spPr>
        <p:txBody>
          <a:bodyPr wrap="square">
            <a:spAutoFit/>
          </a:bodyPr>
          <a:lstStyle/>
          <a:p>
            <a:r>
              <a:rPr lang="en-US" dirty="0">
                <a:hlinkClick r:id="rId3"/>
              </a:rPr>
              <a:t>Jimmy Fallon: Gadsden Purchase </a:t>
            </a:r>
            <a:endParaRPr lang="en-US" dirty="0"/>
          </a:p>
        </p:txBody>
      </p:sp>
    </p:spTree>
    <p:extLst>
      <p:ext uri="{BB962C8B-B14F-4D97-AF65-F5344CB8AC3E}">
        <p14:creationId xmlns:p14="http://schemas.microsoft.com/office/powerpoint/2010/main" val="41233273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8" name="Rectangle 7"/>
          <p:cNvSpPr/>
          <p:nvPr/>
        </p:nvSpPr>
        <p:spPr>
          <a:xfrm>
            <a:off x="-35511" y="5867390"/>
            <a:ext cx="10129421" cy="18158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65748" y="5867390"/>
            <a:ext cx="9792652" cy="1815882"/>
          </a:xfrm>
          <a:prstGeom prst="rect">
            <a:avLst/>
          </a:prstGeom>
          <a:noFill/>
        </p:spPr>
        <p:txBody>
          <a:bodyPr wrap="square" rtlCol="0">
            <a:spAutoFit/>
          </a:bodyPr>
          <a:lstStyle/>
          <a:p>
            <a:r>
              <a:rPr lang="en-US" sz="2800" b="1" dirty="0">
                <a:solidFill>
                  <a:schemeClr val="bg1"/>
                </a:solidFill>
                <a:latin typeface="Century Gothic" panose="020B0502020202020204" pitchFamily="34" charset="0"/>
                <a:ea typeface="KB3AlphaBasicTall" panose="02000603000000000000" pitchFamily="2" charset="0"/>
              </a:rPr>
              <a:t>The treaty ended the American 	Revolution. </a:t>
            </a:r>
            <a:r>
              <a:rPr lang="en-US" sz="2800" b="1">
                <a:solidFill>
                  <a:schemeClr val="bg1"/>
                </a:solidFill>
                <a:latin typeface="Century Gothic" panose="020B0502020202020204" pitchFamily="34" charset="0"/>
                <a:ea typeface="KB3AlphaBasicTall" panose="02000603000000000000" pitchFamily="2" charset="0"/>
              </a:rPr>
              <a:t>The </a:t>
            </a:r>
            <a:r>
              <a:rPr lang="en-US" sz="2800" b="1" dirty="0">
                <a:solidFill>
                  <a:schemeClr val="bg1"/>
                </a:solidFill>
                <a:latin typeface="Century Gothic" panose="020B0502020202020204" pitchFamily="34" charset="0"/>
                <a:ea typeface="KB3AlphaBasicTall" panose="02000603000000000000" pitchFamily="2" charset="0"/>
              </a:rPr>
              <a:t>British recognized the sovereignty and independence of the United States with generous boundaries from the Great Lakes to the Mississippi River to Spanish Florida.</a:t>
            </a:r>
            <a:endParaRPr lang="en-US" sz="1400" b="1" dirty="0">
              <a:solidFill>
                <a:schemeClr val="bg1"/>
              </a:solidFill>
              <a:latin typeface="Century Gothic" panose="020B0502020202020204" pitchFamily="34" charset="0"/>
              <a:ea typeface="KB3AlphaBasicTall" panose="02000603000000000000" pitchFamily="2" charset="0"/>
            </a:endParaRPr>
          </a:p>
        </p:txBody>
      </p:sp>
      <p:sp>
        <p:nvSpPr>
          <p:cNvPr id="3" name="Rectangle 2"/>
          <p:cNvSpPr/>
          <p:nvPr/>
        </p:nvSpPr>
        <p:spPr>
          <a:xfrm>
            <a:off x="7483874" y="5256571"/>
            <a:ext cx="2627791" cy="646331"/>
          </a:xfrm>
          <a:prstGeom prst="rect">
            <a:avLst/>
          </a:prstGeom>
        </p:spPr>
        <p:txBody>
          <a:bodyPr wrap="square">
            <a:spAutoFit/>
          </a:bodyPr>
          <a:lstStyle/>
          <a:p>
            <a:r>
              <a:rPr lang="en-US" dirty="0">
                <a:hlinkClick r:id="rId3"/>
              </a:rPr>
              <a:t>Who Won the American Revolution Crash Course </a:t>
            </a:r>
            <a:endParaRPr lang="en-US" dirty="0"/>
          </a:p>
        </p:txBody>
      </p:sp>
    </p:spTree>
    <p:extLst>
      <p:ext uri="{BB962C8B-B14F-4D97-AF65-F5344CB8AC3E}">
        <p14:creationId xmlns:p14="http://schemas.microsoft.com/office/powerpoint/2010/main" val="370699678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11" name="Rectangle 10"/>
          <p:cNvSpPr/>
          <p:nvPr/>
        </p:nvSpPr>
        <p:spPr>
          <a:xfrm>
            <a:off x="0" y="6281588"/>
            <a:ext cx="10129421" cy="13849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68384" y="6281588"/>
            <a:ext cx="9792652" cy="1384995"/>
          </a:xfrm>
          <a:prstGeom prst="rect">
            <a:avLst/>
          </a:prstGeom>
          <a:noFill/>
        </p:spPr>
        <p:txBody>
          <a:bodyPr wrap="square" rtlCol="0">
            <a:spAutoFit/>
          </a:bodyPr>
          <a:lstStyle/>
          <a:p>
            <a:r>
              <a:rPr lang="en-US" sz="2800" b="1" dirty="0">
                <a:solidFill>
                  <a:schemeClr val="bg1"/>
                </a:solidFill>
                <a:latin typeface="Century Gothic" panose="020B0502020202020204" pitchFamily="34" charset="0"/>
                <a:ea typeface="KB3AlphaBasicTall" panose="02000603000000000000" pitchFamily="2" charset="0"/>
              </a:rPr>
              <a:t>An attempt to buy New Orleans and a little strip of land from the French resulted in the U.S. buying the entire Louisiana Territory from France for $15 million.</a:t>
            </a:r>
          </a:p>
        </p:txBody>
      </p:sp>
      <p:sp>
        <p:nvSpPr>
          <p:cNvPr id="3" name="Rectangle 2"/>
          <p:cNvSpPr/>
          <p:nvPr/>
        </p:nvSpPr>
        <p:spPr>
          <a:xfrm>
            <a:off x="-71021" y="5672275"/>
            <a:ext cx="5029200" cy="369332"/>
          </a:xfrm>
          <a:prstGeom prst="rect">
            <a:avLst/>
          </a:prstGeom>
        </p:spPr>
        <p:txBody>
          <a:bodyPr>
            <a:spAutoFit/>
          </a:bodyPr>
          <a:lstStyle/>
          <a:p>
            <a:r>
              <a:rPr lang="en-US" dirty="0">
                <a:hlinkClick r:id="rId3"/>
              </a:rPr>
              <a:t>Louisiana Purchase in a Nutshell </a:t>
            </a:r>
            <a:endParaRPr lang="en-US" dirty="0"/>
          </a:p>
        </p:txBody>
      </p:sp>
    </p:spTree>
    <p:extLst>
      <p:ext uri="{BB962C8B-B14F-4D97-AF65-F5344CB8AC3E}">
        <p14:creationId xmlns:p14="http://schemas.microsoft.com/office/powerpoint/2010/main" val="23927553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16" name="TextBox 15"/>
          <p:cNvSpPr txBox="1"/>
          <p:nvPr/>
        </p:nvSpPr>
        <p:spPr>
          <a:xfrm>
            <a:off x="11983" y="3628491"/>
            <a:ext cx="3439473" cy="1384995"/>
          </a:xfrm>
          <a:prstGeom prst="rect">
            <a:avLst/>
          </a:prstGeom>
          <a:noFill/>
        </p:spPr>
        <p:txBody>
          <a:bodyPr wrap="square" rtlCol="0">
            <a:spAutoFit/>
          </a:bodyPr>
          <a:lstStyle/>
          <a:p>
            <a:pPr algn="ctr"/>
            <a:r>
              <a:rPr lang="en-US" sz="2800" b="1" dirty="0">
                <a:latin typeface="Century Gothic" panose="020B0502020202020204" pitchFamily="34" charset="0"/>
              </a:rPr>
              <a:t>Territory ceded (given up) to Great Britain</a:t>
            </a:r>
          </a:p>
        </p:txBody>
      </p:sp>
      <p:sp>
        <p:nvSpPr>
          <p:cNvPr id="17" name="Rectangle 16"/>
          <p:cNvSpPr/>
          <p:nvPr/>
        </p:nvSpPr>
        <p:spPr>
          <a:xfrm>
            <a:off x="0" y="5872357"/>
            <a:ext cx="10129421" cy="17844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3062" y="5872357"/>
            <a:ext cx="10056359" cy="1815882"/>
          </a:xfrm>
          <a:prstGeom prst="rect">
            <a:avLst/>
          </a:prstGeom>
          <a:noFill/>
        </p:spPr>
        <p:txBody>
          <a:bodyPr wrap="square" rtlCol="0">
            <a:spAutoFit/>
          </a:bodyPr>
          <a:lstStyle/>
          <a:p>
            <a:r>
              <a:rPr lang="en-US" sz="2800" b="1" dirty="0">
                <a:solidFill>
                  <a:schemeClr val="bg1"/>
                </a:solidFill>
                <a:latin typeface="Century Gothic" panose="020B0502020202020204" pitchFamily="34" charset="0"/>
                <a:ea typeface="KB3AlphaBasicTall" panose="02000603000000000000" pitchFamily="2" charset="0"/>
              </a:rPr>
              <a:t>This set the boundary </a:t>
            </a:r>
            <a:r>
              <a:rPr lang="en-US" sz="2800" b="1">
                <a:solidFill>
                  <a:schemeClr val="bg1"/>
                </a:solidFill>
                <a:latin typeface="Century Gothic" panose="020B0502020202020204" pitchFamily="34" charset="0"/>
                <a:ea typeface="KB3AlphaBasicTall" panose="02000603000000000000" pitchFamily="2" charset="0"/>
              </a:rPr>
              <a:t>between the United </a:t>
            </a:r>
            <a:r>
              <a:rPr lang="en-US" sz="2800" b="1" dirty="0">
                <a:solidFill>
                  <a:schemeClr val="bg1"/>
                </a:solidFill>
                <a:latin typeface="Century Gothic" panose="020B0502020202020204" pitchFamily="34" charset="0"/>
                <a:ea typeface="KB3AlphaBasicTall" panose="02000603000000000000" pitchFamily="2" charset="0"/>
              </a:rPr>
              <a:t>States and British North America at the 49th Parallel. The U.S. ceded land north of the boundary to Great Britain and Great Britain ceded the Red River Basin to the United States. </a:t>
            </a:r>
          </a:p>
        </p:txBody>
      </p:sp>
    </p:spTree>
    <p:extLst>
      <p:ext uri="{BB962C8B-B14F-4D97-AF65-F5344CB8AC3E}">
        <p14:creationId xmlns:p14="http://schemas.microsoft.com/office/powerpoint/2010/main" val="29208827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17" name="Rectangle 16"/>
          <p:cNvSpPr/>
          <p:nvPr/>
        </p:nvSpPr>
        <p:spPr>
          <a:xfrm>
            <a:off x="-37729" y="6002278"/>
            <a:ext cx="10129421" cy="17844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5956518"/>
            <a:ext cx="10056359" cy="1815882"/>
          </a:xfrm>
          <a:prstGeom prst="rect">
            <a:avLst/>
          </a:prstGeom>
          <a:noFill/>
        </p:spPr>
        <p:txBody>
          <a:bodyPr wrap="square" rtlCol="0">
            <a:spAutoFit/>
          </a:bodyPr>
          <a:lstStyle/>
          <a:p>
            <a:r>
              <a:rPr lang="en-US" sz="2800" b="1" dirty="0">
                <a:solidFill>
                  <a:schemeClr val="bg1"/>
                </a:solidFill>
                <a:latin typeface="Century Gothic" panose="020B0502020202020204" pitchFamily="34" charset="0"/>
                <a:ea typeface="KB3AlphaBasicTall" panose="02000603000000000000" pitchFamily="2" charset="0"/>
              </a:rPr>
              <a:t>The Spanish Cession gave the U.S. Spanish Florida and set the boundary between the U.S. and New Spain, giving the U.S. a little more land in what will become the state of Louisiana. Spain also gave up claims to Oregon Territory.</a:t>
            </a:r>
          </a:p>
        </p:txBody>
      </p:sp>
      <p:sp>
        <p:nvSpPr>
          <p:cNvPr id="8" name="Rectangle 7"/>
          <p:cNvSpPr/>
          <p:nvPr/>
        </p:nvSpPr>
        <p:spPr>
          <a:xfrm>
            <a:off x="63896" y="5625353"/>
            <a:ext cx="1853200" cy="369332"/>
          </a:xfrm>
          <a:prstGeom prst="rect">
            <a:avLst/>
          </a:prstGeom>
        </p:spPr>
        <p:txBody>
          <a:bodyPr wrap="none">
            <a:spAutoFit/>
          </a:bodyPr>
          <a:lstStyle/>
          <a:p>
            <a:r>
              <a:rPr lang="en-US" dirty="0">
                <a:hlinkClick r:id="rId3"/>
              </a:rPr>
              <a:t>Treaty with Spain </a:t>
            </a:r>
            <a:endParaRPr lang="en-US" dirty="0"/>
          </a:p>
        </p:txBody>
      </p:sp>
    </p:spTree>
    <p:extLst>
      <p:ext uri="{BB962C8B-B14F-4D97-AF65-F5344CB8AC3E}">
        <p14:creationId xmlns:p14="http://schemas.microsoft.com/office/powerpoint/2010/main" val="13476198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10" name="Rectangle 9"/>
          <p:cNvSpPr/>
          <p:nvPr/>
        </p:nvSpPr>
        <p:spPr>
          <a:xfrm>
            <a:off x="7471801" y="4596846"/>
            <a:ext cx="1319113" cy="307777"/>
          </a:xfrm>
          <a:prstGeom prst="rect">
            <a:avLst/>
          </a:prstGeom>
        </p:spPr>
        <p:txBody>
          <a:bodyPr wrap="square">
            <a:spAutoFit/>
          </a:bodyPr>
          <a:lstStyle/>
          <a:p>
            <a:pPr algn="ctr"/>
            <a:r>
              <a:rPr lang="en-US" sz="1400" dirty="0">
                <a:latin typeface="KB3AlphaBasicTall" panose="02000603000000000000" pitchFamily="2" charset="0"/>
                <a:ea typeface="KB3AlphaBasicTall" panose="02000603000000000000" pitchFamily="2" charset="0"/>
              </a:rPr>
              <a:t>   </a:t>
            </a:r>
          </a:p>
        </p:txBody>
      </p:sp>
      <p:sp>
        <p:nvSpPr>
          <p:cNvPr id="13" name="Rectangle 12"/>
          <p:cNvSpPr/>
          <p:nvPr/>
        </p:nvSpPr>
        <p:spPr>
          <a:xfrm>
            <a:off x="-96282" y="6643015"/>
            <a:ext cx="10129421" cy="105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5414" y="6674643"/>
            <a:ext cx="10056359" cy="954107"/>
          </a:xfrm>
          <a:prstGeom prst="rect">
            <a:avLst/>
          </a:prstGeom>
          <a:noFill/>
        </p:spPr>
        <p:txBody>
          <a:bodyPr wrap="square" rtlCol="0">
            <a:spAutoFit/>
          </a:bodyPr>
          <a:lstStyle/>
          <a:p>
            <a:r>
              <a:rPr lang="en-US" sz="2800" b="1" dirty="0">
                <a:solidFill>
                  <a:schemeClr val="bg1"/>
                </a:solidFill>
                <a:latin typeface="Century Gothic" panose="020B0502020202020204" pitchFamily="34" charset="0"/>
                <a:ea typeface="KB3AlphaBasicTall" panose="02000603000000000000" pitchFamily="2" charset="0"/>
              </a:rPr>
              <a:t>The Webster- </a:t>
            </a:r>
            <a:r>
              <a:rPr lang="en-US" sz="2800" b="1" dirty="0" err="1">
                <a:solidFill>
                  <a:schemeClr val="bg1"/>
                </a:solidFill>
                <a:latin typeface="Century Gothic" panose="020B0502020202020204" pitchFamily="34" charset="0"/>
                <a:ea typeface="KB3AlphaBasicTall" panose="02000603000000000000" pitchFamily="2" charset="0"/>
              </a:rPr>
              <a:t>Ashburton</a:t>
            </a:r>
            <a:r>
              <a:rPr lang="en-US" sz="2800" b="1" dirty="0">
                <a:solidFill>
                  <a:schemeClr val="bg1"/>
                </a:solidFill>
                <a:latin typeface="Century Gothic" panose="020B0502020202020204" pitchFamily="34" charset="0"/>
                <a:ea typeface="KB3AlphaBasicTall" panose="02000603000000000000" pitchFamily="2" charset="0"/>
              </a:rPr>
              <a:t> Treaty with Great Britain set the boundary of Maine and Lake Superior. </a:t>
            </a:r>
          </a:p>
        </p:txBody>
      </p:sp>
      <p:sp>
        <p:nvSpPr>
          <p:cNvPr id="5" name="Rectangle 4"/>
          <p:cNvSpPr/>
          <p:nvPr/>
        </p:nvSpPr>
        <p:spPr>
          <a:xfrm>
            <a:off x="178806" y="5689333"/>
            <a:ext cx="5029200" cy="646331"/>
          </a:xfrm>
          <a:prstGeom prst="rect">
            <a:avLst/>
          </a:prstGeom>
        </p:spPr>
        <p:txBody>
          <a:bodyPr>
            <a:spAutoFit/>
          </a:bodyPr>
          <a:lstStyle/>
          <a:p>
            <a:r>
              <a:rPr lang="en-US" dirty="0">
                <a:hlinkClick r:id="rId3"/>
              </a:rPr>
              <a:t>How Maine Got its Shape </a:t>
            </a:r>
            <a:endParaRPr lang="en-US" dirty="0"/>
          </a:p>
          <a:p>
            <a:endParaRPr lang="en-US" dirty="0"/>
          </a:p>
        </p:txBody>
      </p:sp>
    </p:spTree>
    <p:extLst>
      <p:ext uri="{BB962C8B-B14F-4D97-AF65-F5344CB8AC3E}">
        <p14:creationId xmlns:p14="http://schemas.microsoft.com/office/powerpoint/2010/main" val="31742738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11" name="Rectangle 10"/>
          <p:cNvSpPr/>
          <p:nvPr/>
        </p:nvSpPr>
        <p:spPr>
          <a:xfrm>
            <a:off x="0" y="6292332"/>
            <a:ext cx="10162637" cy="15168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65127" y="6358283"/>
            <a:ext cx="10056359" cy="1384995"/>
          </a:xfrm>
          <a:prstGeom prst="rect">
            <a:avLst/>
          </a:prstGeom>
          <a:noFill/>
        </p:spPr>
        <p:txBody>
          <a:bodyPr wrap="square" rtlCol="0">
            <a:spAutoFit/>
          </a:bodyPr>
          <a:lstStyle/>
          <a:p>
            <a:r>
              <a:rPr lang="en-US" sz="2800" b="1" dirty="0">
                <a:solidFill>
                  <a:schemeClr val="bg1"/>
                </a:solidFill>
                <a:latin typeface="Century Gothic" panose="020B0502020202020204" pitchFamily="34" charset="0"/>
                <a:ea typeface="KB3AlphaBasicTall" panose="02000603000000000000" pitchFamily="2" charset="0"/>
              </a:rPr>
              <a:t>In 1836, Texas declared its independence from Mexico. In 1845, the Texas Republic joined the U.S. as the 28th state.</a:t>
            </a:r>
          </a:p>
        </p:txBody>
      </p:sp>
      <p:sp>
        <p:nvSpPr>
          <p:cNvPr id="2" name="Rectangle 1"/>
          <p:cNvSpPr/>
          <p:nvPr/>
        </p:nvSpPr>
        <p:spPr>
          <a:xfrm>
            <a:off x="-69435" y="5726677"/>
            <a:ext cx="3313023" cy="369332"/>
          </a:xfrm>
          <a:prstGeom prst="rect">
            <a:avLst/>
          </a:prstGeom>
        </p:spPr>
        <p:txBody>
          <a:bodyPr wrap="none">
            <a:spAutoFit/>
          </a:bodyPr>
          <a:lstStyle/>
          <a:p>
            <a:r>
              <a:rPr lang="en-US" dirty="0">
                <a:hlinkClick r:id="rId3"/>
              </a:rPr>
              <a:t>War and Expansion Crash Course </a:t>
            </a:r>
            <a:endParaRPr lang="en-US" dirty="0"/>
          </a:p>
        </p:txBody>
      </p:sp>
      <p:sp>
        <p:nvSpPr>
          <p:cNvPr id="13" name="TextBox 12"/>
          <p:cNvSpPr txBox="1"/>
          <p:nvPr/>
        </p:nvSpPr>
        <p:spPr>
          <a:xfrm>
            <a:off x="3688778" y="2532889"/>
            <a:ext cx="1824256" cy="954107"/>
          </a:xfrm>
          <a:prstGeom prst="rect">
            <a:avLst/>
          </a:prstGeom>
          <a:noFill/>
        </p:spPr>
        <p:txBody>
          <a:bodyPr wrap="square" rtlCol="0">
            <a:spAutoFit/>
          </a:bodyPr>
          <a:lstStyle/>
          <a:p>
            <a:pPr algn="ctr"/>
            <a:r>
              <a:rPr lang="en-US" sz="2800" b="1" dirty="0">
                <a:latin typeface="Century Gothic" panose="020B0502020202020204" pitchFamily="34" charset="0"/>
              </a:rPr>
              <a:t>Now part of Texas</a:t>
            </a:r>
          </a:p>
        </p:txBody>
      </p:sp>
    </p:spTree>
    <p:extLst>
      <p:ext uri="{BB962C8B-B14F-4D97-AF65-F5344CB8AC3E}">
        <p14:creationId xmlns:p14="http://schemas.microsoft.com/office/powerpoint/2010/main" val="13890201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10" name="Rectangle 9"/>
          <p:cNvSpPr/>
          <p:nvPr/>
        </p:nvSpPr>
        <p:spPr>
          <a:xfrm>
            <a:off x="0" y="6006036"/>
            <a:ext cx="10129421" cy="15168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6530" y="6214410"/>
            <a:ext cx="10056359" cy="954107"/>
          </a:xfrm>
          <a:prstGeom prst="rect">
            <a:avLst/>
          </a:prstGeom>
          <a:noFill/>
        </p:spPr>
        <p:txBody>
          <a:bodyPr wrap="square" rtlCol="0">
            <a:spAutoFit/>
          </a:bodyPr>
          <a:lstStyle/>
          <a:p>
            <a:r>
              <a:rPr lang="en-US" sz="2800" b="1" dirty="0">
                <a:solidFill>
                  <a:schemeClr val="bg1"/>
                </a:solidFill>
                <a:latin typeface="Century Gothic" panose="020B0502020202020204" pitchFamily="34" charset="0"/>
                <a:ea typeface="KB3AlphaBasicTall" panose="02000603000000000000" pitchFamily="2" charset="0"/>
              </a:rPr>
              <a:t>Oregon Treaty between the U.S. and Great Britain set the boundary at the 49th parallel.</a:t>
            </a:r>
          </a:p>
        </p:txBody>
      </p:sp>
      <p:sp>
        <p:nvSpPr>
          <p:cNvPr id="14" name="TextBox 13"/>
          <p:cNvSpPr txBox="1"/>
          <p:nvPr/>
        </p:nvSpPr>
        <p:spPr>
          <a:xfrm>
            <a:off x="2603420" y="2799219"/>
            <a:ext cx="3439473" cy="1384995"/>
          </a:xfrm>
          <a:prstGeom prst="rect">
            <a:avLst/>
          </a:prstGeom>
          <a:noFill/>
        </p:spPr>
        <p:txBody>
          <a:bodyPr wrap="square" rtlCol="0">
            <a:spAutoFit/>
          </a:bodyPr>
          <a:lstStyle/>
          <a:p>
            <a:pPr algn="ctr"/>
            <a:r>
              <a:rPr lang="en-US" sz="2800" b="1" dirty="0">
                <a:latin typeface="Century Gothic" panose="020B0502020202020204" pitchFamily="34" charset="0"/>
              </a:rPr>
              <a:t>Territory ceded (given up) to Great Britain</a:t>
            </a:r>
          </a:p>
        </p:txBody>
      </p:sp>
      <p:sp>
        <p:nvSpPr>
          <p:cNvPr id="5" name="Rectangle 4"/>
          <p:cNvSpPr/>
          <p:nvPr/>
        </p:nvSpPr>
        <p:spPr>
          <a:xfrm>
            <a:off x="125486" y="5626721"/>
            <a:ext cx="1707006" cy="369332"/>
          </a:xfrm>
          <a:prstGeom prst="rect">
            <a:avLst/>
          </a:prstGeom>
        </p:spPr>
        <p:txBody>
          <a:bodyPr wrap="none">
            <a:spAutoFit/>
          </a:bodyPr>
          <a:lstStyle/>
          <a:p>
            <a:r>
              <a:rPr lang="en-US" dirty="0">
                <a:hlinkClick r:id="rId3"/>
              </a:rPr>
              <a:t>54’40” or Fight! </a:t>
            </a:r>
            <a:endParaRPr lang="en-US" dirty="0"/>
          </a:p>
        </p:txBody>
      </p:sp>
      <p:sp>
        <p:nvSpPr>
          <p:cNvPr id="7" name="Rectangle 6"/>
          <p:cNvSpPr/>
          <p:nvPr/>
        </p:nvSpPr>
        <p:spPr>
          <a:xfrm>
            <a:off x="125486" y="5347851"/>
            <a:ext cx="1788695" cy="369332"/>
          </a:xfrm>
          <a:prstGeom prst="rect">
            <a:avLst/>
          </a:prstGeom>
        </p:spPr>
        <p:txBody>
          <a:bodyPr wrap="none">
            <a:spAutoFit/>
          </a:bodyPr>
          <a:lstStyle/>
          <a:p>
            <a:r>
              <a:rPr lang="en-US" dirty="0">
                <a:hlinkClick r:id="rId4"/>
              </a:rPr>
              <a:t>Oregon Territory </a:t>
            </a:r>
            <a:endParaRPr lang="en-US" dirty="0"/>
          </a:p>
        </p:txBody>
      </p:sp>
    </p:spTree>
    <p:extLst>
      <p:ext uri="{BB962C8B-B14F-4D97-AF65-F5344CB8AC3E}">
        <p14:creationId xmlns:p14="http://schemas.microsoft.com/office/powerpoint/2010/main" val="281201672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9" name="Rectangle 8"/>
          <p:cNvSpPr/>
          <p:nvPr/>
        </p:nvSpPr>
        <p:spPr>
          <a:xfrm>
            <a:off x="0" y="6116036"/>
            <a:ext cx="10129421" cy="15168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3062" y="6168623"/>
            <a:ext cx="10056359" cy="1384995"/>
          </a:xfrm>
          <a:prstGeom prst="rect">
            <a:avLst/>
          </a:prstGeom>
          <a:noFill/>
        </p:spPr>
        <p:txBody>
          <a:bodyPr wrap="square" rtlCol="0">
            <a:spAutoFit/>
          </a:bodyPr>
          <a:lstStyle/>
          <a:p>
            <a:r>
              <a:rPr lang="en-US" sz="2800" b="1" dirty="0">
                <a:solidFill>
                  <a:schemeClr val="bg1"/>
                </a:solidFill>
                <a:latin typeface="Century Gothic" panose="020B0502020202020204" pitchFamily="34" charset="0"/>
                <a:ea typeface="KB3AlphaBasicTall" panose="02000603000000000000" pitchFamily="2" charset="0"/>
              </a:rPr>
              <a:t>The Treaty of Guadalupe Hidalgo ended the Mexican-American War and Mexico ceded the </a:t>
            </a:r>
          </a:p>
          <a:p>
            <a:r>
              <a:rPr lang="en-US" sz="2800" b="1" dirty="0">
                <a:solidFill>
                  <a:schemeClr val="bg1"/>
                </a:solidFill>
                <a:latin typeface="Century Gothic" panose="020B0502020202020204" pitchFamily="34" charset="0"/>
                <a:ea typeface="KB3AlphaBasicTall" panose="02000603000000000000" pitchFamily="2" charset="0"/>
              </a:rPr>
              <a:t>Southwest to the United States. </a:t>
            </a:r>
          </a:p>
        </p:txBody>
      </p:sp>
      <p:sp>
        <p:nvSpPr>
          <p:cNvPr id="6" name="Rectangle 5"/>
          <p:cNvSpPr/>
          <p:nvPr/>
        </p:nvSpPr>
        <p:spPr>
          <a:xfrm>
            <a:off x="185125" y="5603729"/>
            <a:ext cx="2415148" cy="369332"/>
          </a:xfrm>
          <a:prstGeom prst="rect">
            <a:avLst/>
          </a:prstGeom>
        </p:spPr>
        <p:txBody>
          <a:bodyPr wrap="none">
            <a:spAutoFit/>
          </a:bodyPr>
          <a:lstStyle/>
          <a:p>
            <a:r>
              <a:rPr lang="en-US" dirty="0">
                <a:hlinkClick r:id="rId3"/>
              </a:rPr>
              <a:t>Mexican American War </a:t>
            </a:r>
            <a:endParaRPr lang="en-US" dirty="0"/>
          </a:p>
        </p:txBody>
      </p:sp>
    </p:spTree>
    <p:extLst>
      <p:ext uri="{BB962C8B-B14F-4D97-AF65-F5344CB8AC3E}">
        <p14:creationId xmlns:p14="http://schemas.microsoft.com/office/powerpoint/2010/main" val="285028666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913</TotalTime>
  <Words>310</Words>
  <Application>Microsoft Office PowerPoint</Application>
  <PresentationFormat>Custom</PresentationFormat>
  <Paragraphs>25</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Norman</dc:creator>
  <cp:lastModifiedBy>Alison Mc Lin</cp:lastModifiedBy>
  <cp:revision>58</cp:revision>
  <dcterms:created xsi:type="dcterms:W3CDTF">2017-02-16T19:05:32Z</dcterms:created>
  <dcterms:modified xsi:type="dcterms:W3CDTF">2018-09-18T16:37:09Z</dcterms:modified>
</cp:coreProperties>
</file>