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4" r:id="rId9"/>
    <p:sldId id="275" r:id="rId10"/>
    <p:sldId id="266" r:id="rId11"/>
    <p:sldId id="276" r:id="rId12"/>
    <p:sldId id="277" r:id="rId13"/>
    <p:sldId id="278" r:id="rId14"/>
    <p:sldId id="279" r:id="rId15"/>
    <p:sldId id="280" r:id="rId16"/>
    <p:sldId id="281" r:id="rId17"/>
    <p:sldId id="282" r:id="rId18"/>
    <p:sldId id="283" r:id="rId19"/>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96" d="100"/>
          <a:sy n="96" d="100"/>
        </p:scale>
        <p:origin x="-456" y="-108"/>
      </p:cViewPr>
      <p:guideLst>
        <p:guide orient="horz" pos="2448"/>
        <p:guide pos="3168"/>
      </p:guideLst>
    </p:cSldViewPr>
  </p:slideViewPr>
  <p:notesTextViewPr>
    <p:cViewPr>
      <p:scale>
        <a:sx n="1" d="1"/>
        <a:sy n="1" d="1"/>
      </p:scale>
      <p:origin x="0" y="0"/>
    </p:cViewPr>
  </p:notesTextViewPr>
  <p:sorterViewPr>
    <p:cViewPr>
      <p:scale>
        <a:sx n="100" d="100"/>
        <a:sy n="100" d="100"/>
      </p:scale>
      <p:origin x="0" y="-1542"/>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A79FEC-F6AA-4E4D-BD7A-F2269872EB8B}"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30541598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79FEC-F6AA-4E4D-BD7A-F2269872EB8B}"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35715927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79FEC-F6AA-4E4D-BD7A-F2269872EB8B}"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26451378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A79FEC-F6AA-4E4D-BD7A-F2269872EB8B}"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33636401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A79FEC-F6AA-4E4D-BD7A-F2269872EB8B}" type="datetimeFigureOut">
              <a:rPr lang="en-US" smtClean="0"/>
              <a:t>9/13/2018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6097963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A79FEC-F6AA-4E4D-BD7A-F2269872EB8B}" type="datetimeFigureOut">
              <a:rPr lang="en-US" smtClean="0"/>
              <a:t>9/13/2018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15624200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A79FEC-F6AA-4E4D-BD7A-F2269872EB8B}" type="datetimeFigureOut">
              <a:rPr lang="en-US" smtClean="0"/>
              <a:t>9/13/2018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29594243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A79FEC-F6AA-4E4D-BD7A-F2269872EB8B}" type="datetimeFigureOut">
              <a:rPr lang="en-US" smtClean="0"/>
              <a:t>9/13/2018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31673781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79FEC-F6AA-4E4D-BD7A-F2269872EB8B}" type="datetimeFigureOut">
              <a:rPr lang="en-US" smtClean="0"/>
              <a:t>9/13/2018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6381317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8A79FEC-F6AA-4E4D-BD7A-F2269872EB8B}" type="datetimeFigureOut">
              <a:rPr lang="en-US" smtClean="0"/>
              <a:t>9/13/2018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21139075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8A79FEC-F6AA-4E4D-BD7A-F2269872EB8B}" type="datetimeFigureOut">
              <a:rPr lang="en-US" smtClean="0"/>
              <a:t>9/13/2018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989E4-F83D-4980-A52D-52AE2F527954}" type="slidenum">
              <a:rPr lang="en-US" smtClean="0"/>
              <a:t>‹#›</a:t>
            </a:fld>
            <a:endParaRPr lang="en-US"/>
          </a:p>
        </p:txBody>
      </p:sp>
    </p:spTree>
    <p:extLst>
      <p:ext uri="{BB962C8B-B14F-4D97-AF65-F5344CB8AC3E}">
        <p14:creationId xmlns:p14="http://schemas.microsoft.com/office/powerpoint/2010/main" val="11588602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18A79FEC-F6AA-4E4D-BD7A-F2269872EB8B}" type="datetimeFigureOut">
              <a:rPr lang="en-US" smtClean="0"/>
              <a:t>9/13/2018</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7DF989E4-F83D-4980-A52D-52AE2F527954}" type="slidenum">
              <a:rPr lang="en-US" smtClean="0"/>
              <a:t>‹#›</a:t>
            </a:fld>
            <a:endParaRPr lang="en-US"/>
          </a:p>
        </p:txBody>
      </p:sp>
    </p:spTree>
    <p:extLst>
      <p:ext uri="{BB962C8B-B14F-4D97-AF65-F5344CB8AC3E}">
        <p14:creationId xmlns:p14="http://schemas.microsoft.com/office/powerpoint/2010/main" val="636200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3E4f_oekpzI" TargetMode="External"/><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hyperlink" Target="https://www.youtube.com/watch?v=bWQLZoIFwtA" TargetMode="External"/><Relationship Id="rId4" Type="http://schemas.openxmlformats.org/officeDocument/2006/relationships/hyperlink" Target="https://www.youtube.com/watch?v=yQfP2Y2t45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beN4qE-e5O8" TargetMode="External"/><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hyperlink" Target="https://www.youtube.com/watch?v=3m_KKHzAAe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gr591xdT27E" TargetMode="External"/><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hyperlink" Target="https://www.youtube.com/watch?v=QvLK-A2zi-s" TargetMode="External"/><Relationship Id="rId4" Type="http://schemas.openxmlformats.org/officeDocument/2006/relationships/hyperlink" Target="https://www.youtube.com/watch?v=9LW-PgClto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osZ2ZRJymU"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xfRx6Xz0NBM"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HIuCzdcHFLg"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6m-hix59SsM"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GYKUp9p7WY" TargetMode="External"/><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hyperlink" Target="https://www.youtube.com/watch?v=UXPoYpxU4Uo"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hickasaw.tv/experience/video/the-sweep-of-chickasaw-history/list/experience"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WvuV2EuhtFc" TargetMode="External"/><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hyperlink" Target="http://video.wgcu.org/video/2194141959/" TargetMode="External"/><Relationship Id="rId4" Type="http://schemas.openxmlformats.org/officeDocument/2006/relationships/hyperlink" Target="https://www.youtube.com/watch?v=Bk5IgWScQ8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PwnC0PHSspY" TargetMode="Externa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hyperlink" Target="https://www.youtube.com/watch?v=zQ6RjP7MlX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dI0Eqd3mGd0"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7526179"/>
            <a:ext cx="4192621" cy="246221"/>
          </a:xfrm>
          <a:prstGeom prst="rect">
            <a:avLst/>
          </a:prstGeom>
          <a:noFill/>
        </p:spPr>
        <p:txBody>
          <a:bodyPr wrap="square" rtlCol="0">
            <a:spAutoFit/>
          </a:bodyPr>
          <a:lstStyle/>
          <a:p>
            <a:r>
              <a:rPr lang="en-US" sz="1000" dirty="0">
                <a:solidFill>
                  <a:schemeClr val="bg1">
                    <a:lumMod val="75000"/>
                  </a:schemeClr>
                </a:solidFill>
                <a:latin typeface="HelloTypewriterSquisht" panose="02000603000000000000" pitchFamily="2" charset="0"/>
                <a:ea typeface="HelloTypewriterSquisht" panose="02000603000000000000" pitchFamily="2" charset="0"/>
              </a:rPr>
              <a:t>Copyright©2017 History Gal. All rights reserved.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Tree>
    <p:extLst>
      <p:ext uri="{BB962C8B-B14F-4D97-AF65-F5344CB8AC3E}">
        <p14:creationId xmlns:p14="http://schemas.microsoft.com/office/powerpoint/2010/main" val="12276930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0058400" cy="7772400"/>
          </a:xfrm>
          <a:prstGeom prst="rect">
            <a:avLst/>
          </a:prstGeom>
        </p:spPr>
      </p:pic>
      <p:sp>
        <p:nvSpPr>
          <p:cNvPr id="12" name="Rectangle 11"/>
          <p:cNvSpPr/>
          <p:nvPr/>
        </p:nvSpPr>
        <p:spPr>
          <a:xfrm>
            <a:off x="3841994" y="4368748"/>
            <a:ext cx="1830596" cy="292388"/>
          </a:xfrm>
          <a:prstGeom prst="rect">
            <a:avLst/>
          </a:prstGeom>
        </p:spPr>
        <p:txBody>
          <a:bodyPr wrap="square">
            <a:spAutoFit/>
          </a:bodyPr>
          <a:lstStyle/>
          <a:p>
            <a:endParaRPr lang="en-US" sz="1300" dirty="0">
              <a:solidFill>
                <a:prstClr val="black"/>
              </a:solidFill>
              <a:latin typeface="KG Miss Kindergarten" panose="02000000000000000000" pitchFamily="2" charset="0"/>
            </a:endParaRPr>
          </a:p>
        </p:txBody>
      </p:sp>
      <p:sp>
        <p:nvSpPr>
          <p:cNvPr id="13" name="Rectangle 12"/>
          <p:cNvSpPr/>
          <p:nvPr/>
        </p:nvSpPr>
        <p:spPr>
          <a:xfrm>
            <a:off x="3177691" y="5769752"/>
            <a:ext cx="2469837" cy="292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endParaRPr>
          </a:p>
        </p:txBody>
      </p:sp>
      <p:sp>
        <p:nvSpPr>
          <p:cNvPr id="14" name="Rectangle 13"/>
          <p:cNvSpPr/>
          <p:nvPr/>
        </p:nvSpPr>
        <p:spPr>
          <a:xfrm>
            <a:off x="3263729" y="5175928"/>
            <a:ext cx="2624396" cy="292388"/>
          </a:xfrm>
          <a:prstGeom prst="rect">
            <a:avLst/>
          </a:prstGeom>
        </p:spPr>
        <p:txBody>
          <a:bodyPr wrap="square">
            <a:spAutoFit/>
          </a:bodyPr>
          <a:lstStyle/>
          <a:p>
            <a:endParaRPr lang="en-US" sz="1300" dirty="0">
              <a:solidFill>
                <a:prstClr val="black"/>
              </a:solidFill>
              <a:latin typeface="KG Miss Kindergarten" panose="02000000000000000000" pitchFamily="2" charset="0"/>
            </a:endParaRPr>
          </a:p>
        </p:txBody>
      </p:sp>
      <p:sp>
        <p:nvSpPr>
          <p:cNvPr id="15" name="Rectangle 14"/>
          <p:cNvSpPr/>
          <p:nvPr/>
        </p:nvSpPr>
        <p:spPr>
          <a:xfrm>
            <a:off x="3177691" y="6769823"/>
            <a:ext cx="2786821" cy="292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endParaRPr>
          </a:p>
        </p:txBody>
      </p:sp>
      <p:sp>
        <p:nvSpPr>
          <p:cNvPr id="16" name="Rectangle 15"/>
          <p:cNvSpPr/>
          <p:nvPr/>
        </p:nvSpPr>
        <p:spPr>
          <a:xfrm>
            <a:off x="3054579" y="5369845"/>
            <a:ext cx="263060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1" name="Rectangle 40"/>
          <p:cNvSpPr/>
          <p:nvPr/>
        </p:nvSpPr>
        <p:spPr>
          <a:xfrm>
            <a:off x="0" y="5724374"/>
            <a:ext cx="10101919" cy="1815882"/>
          </a:xfrm>
          <a:prstGeom prst="rect">
            <a:avLst/>
          </a:prstGeom>
          <a:solidFill>
            <a:sysClr val="windowText" lastClr="000000"/>
          </a:solidFill>
        </p:spPr>
        <p:txBody>
          <a:bodyPr wrap="square">
            <a:spAutoFit/>
          </a:bodyPr>
          <a:lstStyle/>
          <a:p>
            <a:pPr lvl="0" defTabSz="914400"/>
            <a:r>
              <a:rPr lang="en-US" sz="2800" b="1" kern="0" dirty="0">
                <a:solidFill>
                  <a:prstClr val="white"/>
                </a:solidFill>
                <a:latin typeface="Century Gothic" panose="020B0502020202020204" pitchFamily="34" charset="0"/>
              </a:rPr>
              <a:t>1830 law signed by President Jackson that gave the government power to negotiate treaties exchanging Native-held land east of the Mississippi River for land west of the Mississippi River</a:t>
            </a:r>
          </a:p>
        </p:txBody>
      </p:sp>
      <p:sp>
        <p:nvSpPr>
          <p:cNvPr id="2" name="Rectangle 1"/>
          <p:cNvSpPr/>
          <p:nvPr/>
        </p:nvSpPr>
        <p:spPr>
          <a:xfrm>
            <a:off x="6022103" y="7170924"/>
            <a:ext cx="3876217" cy="369332"/>
          </a:xfrm>
          <a:prstGeom prst="rect">
            <a:avLst/>
          </a:prstGeom>
        </p:spPr>
        <p:txBody>
          <a:bodyPr wrap="square">
            <a:spAutoFit/>
          </a:bodyPr>
          <a:lstStyle/>
          <a:p>
            <a:r>
              <a:rPr lang="en-US" dirty="0">
                <a:hlinkClick r:id="rId3"/>
              </a:rPr>
              <a:t>Jackson and the Indian Removal Act </a:t>
            </a:r>
            <a:endParaRPr lang="en-US" dirty="0"/>
          </a:p>
        </p:txBody>
      </p:sp>
      <p:sp>
        <p:nvSpPr>
          <p:cNvPr id="3" name="Rectangle 2"/>
          <p:cNvSpPr/>
          <p:nvPr/>
        </p:nvSpPr>
        <p:spPr>
          <a:xfrm>
            <a:off x="3910519" y="7127433"/>
            <a:ext cx="2043701" cy="369332"/>
          </a:xfrm>
          <a:prstGeom prst="rect">
            <a:avLst/>
          </a:prstGeom>
        </p:spPr>
        <p:txBody>
          <a:bodyPr wrap="none">
            <a:spAutoFit/>
          </a:bodyPr>
          <a:lstStyle/>
          <a:p>
            <a:r>
              <a:rPr lang="en-US" dirty="0">
                <a:hlinkClick r:id="rId4"/>
              </a:rPr>
              <a:t>Indian Removal Act </a:t>
            </a:r>
            <a:endParaRPr lang="en-US" dirty="0"/>
          </a:p>
        </p:txBody>
      </p:sp>
      <p:sp>
        <p:nvSpPr>
          <p:cNvPr id="4" name="Rectangle 3"/>
          <p:cNvSpPr/>
          <p:nvPr/>
        </p:nvSpPr>
        <p:spPr>
          <a:xfrm>
            <a:off x="6032395" y="6916017"/>
            <a:ext cx="1741311" cy="369332"/>
          </a:xfrm>
          <a:prstGeom prst="rect">
            <a:avLst/>
          </a:prstGeom>
        </p:spPr>
        <p:txBody>
          <a:bodyPr wrap="none">
            <a:spAutoFit/>
          </a:bodyPr>
          <a:lstStyle/>
          <a:p>
            <a:r>
              <a:rPr lang="en-US" dirty="0">
                <a:hlinkClick r:id="rId5"/>
              </a:rPr>
              <a:t>Andrew Jackson </a:t>
            </a:r>
            <a:endParaRPr lang="en-US" dirty="0"/>
          </a:p>
        </p:txBody>
      </p:sp>
      <p:sp>
        <p:nvSpPr>
          <p:cNvPr id="38" name="Rectangle: Rounded Corners 37"/>
          <p:cNvSpPr/>
          <p:nvPr/>
        </p:nvSpPr>
        <p:spPr>
          <a:xfrm rot="2698453">
            <a:off x="6376957" y="4619018"/>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p:cNvSpPr/>
          <p:nvPr/>
        </p:nvSpPr>
        <p:spPr>
          <a:xfrm rot="6473520">
            <a:off x="5738905" y="4876416"/>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p:cNvSpPr/>
          <p:nvPr/>
        </p:nvSpPr>
        <p:spPr>
          <a:xfrm rot="2698453">
            <a:off x="5849782" y="4667954"/>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0245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44160" y="2032427"/>
            <a:ext cx="10101919" cy="2246769"/>
          </a:xfrm>
          <a:prstGeom prst="rect">
            <a:avLst/>
          </a:prstGeom>
          <a:solidFill>
            <a:sysClr val="windowText" lastClr="000000"/>
          </a:solidFill>
        </p:spPr>
        <p:txBody>
          <a:bodyPr wrap="square">
            <a:spAutoFit/>
          </a:bodyPr>
          <a:lstStyle/>
          <a:p>
            <a:pPr lvl="0" algn="ctr" defTabSz="914400"/>
            <a:r>
              <a:rPr lang="en-US" sz="2800" b="1" kern="0" dirty="0">
                <a:solidFill>
                  <a:prstClr val="white"/>
                </a:solidFill>
                <a:latin typeface="Century Gothic" panose="020B0502020202020204" pitchFamily="34" charset="0"/>
              </a:rPr>
              <a:t>The Cherokees went to court to challenge Georgia laws that stripped them of all of their rights. In 1831, the Supreme Court refused to hear the case citing that Indian Nations were not sovereign nations, but were dependent nations within the United States. </a:t>
            </a:r>
          </a:p>
        </p:txBody>
      </p:sp>
    </p:spTree>
    <p:extLst>
      <p:ext uri="{BB962C8B-B14F-4D97-AF65-F5344CB8AC3E}">
        <p14:creationId xmlns:p14="http://schemas.microsoft.com/office/powerpoint/2010/main" val="37202923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0" y="5010182"/>
            <a:ext cx="10058400" cy="2677656"/>
          </a:xfrm>
          <a:prstGeom prst="rect">
            <a:avLst/>
          </a:prstGeom>
          <a:solidFill>
            <a:sysClr val="windowText" lastClr="000000"/>
          </a:solidFill>
        </p:spPr>
        <p:txBody>
          <a:bodyPr wrap="square">
            <a:spAutoFit/>
          </a:bodyPr>
          <a:lstStyle/>
          <a:p>
            <a:pPr lvl="0" defTabSz="914400"/>
            <a:r>
              <a:rPr lang="en-US" sz="2800" b="1" kern="0" dirty="0">
                <a:solidFill>
                  <a:prstClr val="white"/>
                </a:solidFill>
                <a:latin typeface="Century Gothic" panose="020B0502020202020204" pitchFamily="34" charset="0"/>
              </a:rPr>
              <a:t>1832 Supreme Court case that ruled in favor of the Cherokee Nation stating that the state government of Georgia did not have the power to enforce a law within lands that were not within the jurisdiction of the state (i.e. Indian territory). BUT the Supreme Court had no authority to enforce their ruling.</a:t>
            </a:r>
          </a:p>
        </p:txBody>
      </p:sp>
      <p:sp>
        <p:nvSpPr>
          <p:cNvPr id="5" name="Rectangle 4"/>
          <p:cNvSpPr/>
          <p:nvPr/>
        </p:nvSpPr>
        <p:spPr>
          <a:xfrm>
            <a:off x="4061194" y="7071755"/>
            <a:ext cx="2884187" cy="369332"/>
          </a:xfrm>
          <a:prstGeom prst="rect">
            <a:avLst/>
          </a:prstGeom>
        </p:spPr>
        <p:txBody>
          <a:bodyPr wrap="none">
            <a:spAutoFit/>
          </a:bodyPr>
          <a:lstStyle/>
          <a:p>
            <a:r>
              <a:rPr lang="en-US" dirty="0">
                <a:hlinkClick r:id="rId3"/>
              </a:rPr>
              <a:t>Age of Jackson Crash Course </a:t>
            </a:r>
            <a:endParaRPr lang="en-US" dirty="0"/>
          </a:p>
        </p:txBody>
      </p:sp>
      <p:sp>
        <p:nvSpPr>
          <p:cNvPr id="8" name="Rectangle: Rounded Corners 7"/>
          <p:cNvSpPr/>
          <p:nvPr/>
        </p:nvSpPr>
        <p:spPr>
          <a:xfrm rot="2698453">
            <a:off x="5849782" y="4667954"/>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48978" y="7341778"/>
            <a:ext cx="3968587" cy="369332"/>
          </a:xfrm>
          <a:prstGeom prst="rect">
            <a:avLst/>
          </a:prstGeom>
        </p:spPr>
        <p:txBody>
          <a:bodyPr wrap="none">
            <a:spAutoFit/>
          </a:bodyPr>
          <a:lstStyle/>
          <a:p>
            <a:r>
              <a:rPr lang="en-US" dirty="0">
                <a:hlinkClick r:id="rId4"/>
              </a:rPr>
              <a:t>Cherokee Nation Sues the United States </a:t>
            </a:r>
            <a:endParaRPr lang="en-US" dirty="0"/>
          </a:p>
        </p:txBody>
      </p:sp>
    </p:spTree>
    <p:extLst>
      <p:ext uri="{BB962C8B-B14F-4D97-AF65-F5344CB8AC3E}">
        <p14:creationId xmlns:p14="http://schemas.microsoft.com/office/powerpoint/2010/main" val="27035861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39443" y="2120545"/>
            <a:ext cx="10101919" cy="2246769"/>
          </a:xfrm>
          <a:prstGeom prst="rect">
            <a:avLst/>
          </a:prstGeom>
          <a:solidFill>
            <a:sysClr val="windowText" lastClr="000000"/>
          </a:solidFill>
        </p:spPr>
        <p:txBody>
          <a:bodyPr wrap="square">
            <a:spAutoFit/>
          </a:bodyPr>
          <a:lstStyle/>
          <a:p>
            <a:pPr lvl="0" algn="ctr" defTabSz="914400"/>
            <a:r>
              <a:rPr lang="en-US" sz="2800" b="1" kern="0" dirty="0">
                <a:solidFill>
                  <a:prstClr val="white"/>
                </a:solidFill>
                <a:latin typeface="Century Gothic" panose="020B0502020202020204" pitchFamily="34" charset="0"/>
              </a:rPr>
              <a:t>1835 treaty between the Cherokee and United States exchanging Cherokee territory in the southeast for land in the Indian Territory. PROBLEM: it was signed by Cherokees that had no real authority and it was not agreed to by </a:t>
            </a:r>
          </a:p>
          <a:p>
            <a:pPr lvl="0" algn="ctr" defTabSz="914400"/>
            <a:r>
              <a:rPr lang="en-US" sz="2800" b="1" kern="0" dirty="0">
                <a:solidFill>
                  <a:prstClr val="white"/>
                </a:solidFill>
                <a:latin typeface="Century Gothic" panose="020B0502020202020204" pitchFamily="34" charset="0"/>
              </a:rPr>
              <a:t>the Cherokee National Council or their Chief, John Ross.</a:t>
            </a:r>
            <a:endParaRPr kumimoji="0" lang="en-US" sz="28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Rectangle: Rounded Corners 4"/>
          <p:cNvSpPr/>
          <p:nvPr/>
        </p:nvSpPr>
        <p:spPr>
          <a:xfrm rot="2698453">
            <a:off x="6376957" y="4619018"/>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rot="6473520">
            <a:off x="5738905" y="4876416"/>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rot="2698453">
            <a:off x="5849782" y="4667954"/>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21546" y="5515859"/>
            <a:ext cx="2232406" cy="369332"/>
          </a:xfrm>
          <a:prstGeom prst="rect">
            <a:avLst/>
          </a:prstGeom>
        </p:spPr>
        <p:txBody>
          <a:bodyPr wrap="none">
            <a:spAutoFit/>
          </a:bodyPr>
          <a:lstStyle/>
          <a:p>
            <a:r>
              <a:rPr lang="en-US" dirty="0">
                <a:hlinkClick r:id="rId3"/>
              </a:rPr>
              <a:t>Treaty of New </a:t>
            </a:r>
            <a:r>
              <a:rPr lang="en-US" dirty="0" err="1">
                <a:hlinkClick r:id="rId3"/>
              </a:rPr>
              <a:t>Echota</a:t>
            </a:r>
            <a:r>
              <a:rPr lang="en-US" dirty="0">
                <a:hlinkClick r:id="rId3"/>
              </a:rPr>
              <a:t> </a:t>
            </a:r>
            <a:endParaRPr lang="en-US" dirty="0"/>
          </a:p>
        </p:txBody>
      </p:sp>
      <p:sp>
        <p:nvSpPr>
          <p:cNvPr id="11" name="Rectangle 10"/>
          <p:cNvSpPr/>
          <p:nvPr/>
        </p:nvSpPr>
        <p:spPr>
          <a:xfrm>
            <a:off x="3143695" y="5295385"/>
            <a:ext cx="1988108" cy="369332"/>
          </a:xfrm>
          <a:prstGeom prst="rect">
            <a:avLst/>
          </a:prstGeom>
        </p:spPr>
        <p:txBody>
          <a:bodyPr wrap="none">
            <a:spAutoFit/>
          </a:bodyPr>
          <a:lstStyle/>
          <a:p>
            <a:r>
              <a:rPr lang="en-US" dirty="0">
                <a:hlinkClick r:id="rId4"/>
              </a:rPr>
              <a:t>Cherokee Almanac </a:t>
            </a:r>
            <a:endParaRPr lang="en-US" dirty="0"/>
          </a:p>
        </p:txBody>
      </p:sp>
      <p:sp>
        <p:nvSpPr>
          <p:cNvPr id="12" name="Rectangle 11"/>
          <p:cNvSpPr/>
          <p:nvPr/>
        </p:nvSpPr>
        <p:spPr>
          <a:xfrm>
            <a:off x="3631227" y="5736333"/>
            <a:ext cx="1151341" cy="369332"/>
          </a:xfrm>
          <a:prstGeom prst="rect">
            <a:avLst/>
          </a:prstGeom>
        </p:spPr>
        <p:txBody>
          <a:bodyPr wrap="none">
            <a:spAutoFit/>
          </a:bodyPr>
          <a:lstStyle/>
          <a:p>
            <a:r>
              <a:rPr lang="en-US" dirty="0">
                <a:hlinkClick r:id="rId5"/>
              </a:rPr>
              <a:t>John Ross </a:t>
            </a:r>
            <a:endParaRPr lang="en-US" dirty="0"/>
          </a:p>
        </p:txBody>
      </p:sp>
    </p:spTree>
    <p:extLst>
      <p:ext uri="{BB962C8B-B14F-4D97-AF65-F5344CB8AC3E}">
        <p14:creationId xmlns:p14="http://schemas.microsoft.com/office/powerpoint/2010/main" val="3160558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0" y="3690387"/>
            <a:ext cx="10101919" cy="2677656"/>
          </a:xfrm>
          <a:prstGeom prst="rect">
            <a:avLst/>
          </a:prstGeom>
          <a:solidFill>
            <a:sysClr val="windowText" lastClr="000000"/>
          </a:solidFill>
        </p:spPr>
        <p:txBody>
          <a:bodyPr wrap="square">
            <a:spAutoFit/>
          </a:bodyPr>
          <a:lstStyle/>
          <a:p>
            <a:pPr lvl="0" defTabSz="914400"/>
            <a:r>
              <a:rPr lang="en-US" sz="2800" b="1" kern="0" dirty="0">
                <a:solidFill>
                  <a:prstClr val="white"/>
                </a:solidFill>
                <a:latin typeface="Century Gothic" panose="020B0502020202020204" pitchFamily="34" charset="0"/>
              </a:rPr>
              <a:t>The last of the 5 Civilized Tribes to be moved to an Indian reservation. Historically, the Trail of Tears referred to just the routes the Cherokee traveled, but now it is used to refer to the forced removals of all 5 of the Native American nations from the Southeastern United States to reservations west of the Mississippi River.</a:t>
            </a:r>
          </a:p>
        </p:txBody>
      </p:sp>
      <p:sp>
        <p:nvSpPr>
          <p:cNvPr id="10" name="Rectangle 9"/>
          <p:cNvSpPr/>
          <p:nvPr/>
        </p:nvSpPr>
        <p:spPr>
          <a:xfrm>
            <a:off x="6955849" y="5929884"/>
            <a:ext cx="2755113" cy="369332"/>
          </a:xfrm>
          <a:prstGeom prst="rect">
            <a:avLst/>
          </a:prstGeom>
        </p:spPr>
        <p:txBody>
          <a:bodyPr wrap="none">
            <a:spAutoFit/>
          </a:bodyPr>
          <a:lstStyle/>
          <a:p>
            <a:r>
              <a:rPr lang="en-US" dirty="0">
                <a:hlinkClick r:id="rId3"/>
              </a:rPr>
              <a:t>The Cherokee and the U.S.</a:t>
            </a:r>
            <a:endParaRPr lang="en-US" dirty="0"/>
          </a:p>
        </p:txBody>
      </p:sp>
    </p:spTree>
    <p:extLst>
      <p:ext uri="{BB962C8B-B14F-4D97-AF65-F5344CB8AC3E}">
        <p14:creationId xmlns:p14="http://schemas.microsoft.com/office/powerpoint/2010/main" val="5855461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22709" y="6266245"/>
            <a:ext cx="10101919" cy="1384995"/>
          </a:xfrm>
          <a:prstGeom prst="rect">
            <a:avLst/>
          </a:prstGeom>
          <a:solidFill>
            <a:sysClr val="windowText" lastClr="000000"/>
          </a:solidFill>
        </p:spPr>
        <p:txBody>
          <a:bodyPr wrap="square">
            <a:spAutoFit/>
          </a:bodyPr>
          <a:lstStyle/>
          <a:p>
            <a:pPr lvl="0" defTabSz="914400"/>
            <a:r>
              <a:rPr lang="en-US" sz="2800" b="1" kern="0" dirty="0">
                <a:solidFill>
                  <a:prstClr val="white"/>
                </a:solidFill>
                <a:latin typeface="Century Gothic" panose="020B0502020202020204" pitchFamily="34" charset="0"/>
              </a:rPr>
              <a:t>President Van Buren authorized the use of the military to force the Cherokees remaining in Georgia to move to a reservation in the Indian Territory.</a:t>
            </a:r>
          </a:p>
        </p:txBody>
      </p:sp>
      <p:sp>
        <p:nvSpPr>
          <p:cNvPr id="5" name="Rectangle: Rounded Corners 4"/>
          <p:cNvSpPr/>
          <p:nvPr/>
        </p:nvSpPr>
        <p:spPr>
          <a:xfrm rot="2698453">
            <a:off x="6376957" y="4619018"/>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rot="6473520">
            <a:off x="5738905" y="4876416"/>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rot="2698453">
            <a:off x="5849782" y="4667954"/>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121509" y="7157822"/>
            <a:ext cx="2143407" cy="369332"/>
          </a:xfrm>
          <a:prstGeom prst="rect">
            <a:avLst/>
          </a:prstGeom>
        </p:spPr>
        <p:txBody>
          <a:bodyPr wrap="none">
            <a:spAutoFit/>
          </a:bodyPr>
          <a:lstStyle/>
          <a:p>
            <a:r>
              <a:rPr lang="en-US" dirty="0">
                <a:hlinkClick r:id="rId3"/>
              </a:rPr>
              <a:t>President Van Buren </a:t>
            </a:r>
            <a:endParaRPr lang="en-US" dirty="0"/>
          </a:p>
        </p:txBody>
      </p:sp>
    </p:spTree>
    <p:extLst>
      <p:ext uri="{BB962C8B-B14F-4D97-AF65-F5344CB8AC3E}">
        <p14:creationId xmlns:p14="http://schemas.microsoft.com/office/powerpoint/2010/main" val="31737392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43519" y="6769823"/>
            <a:ext cx="10101919" cy="523220"/>
          </a:xfrm>
          <a:prstGeom prst="rect">
            <a:avLst/>
          </a:prstGeom>
          <a:solidFill>
            <a:sysClr val="windowText" lastClr="000000"/>
          </a:solidFill>
        </p:spPr>
        <p:txBody>
          <a:bodyPr wrap="square">
            <a:spAutoFit/>
          </a:bodyPr>
          <a:lstStyle/>
          <a:p>
            <a:pPr lvl="0" algn="ctr" defTabSz="914400"/>
            <a:r>
              <a:rPr lang="en-US" sz="2800" b="1" kern="0" dirty="0">
                <a:solidFill>
                  <a:prstClr val="white"/>
                </a:solidFill>
                <a:latin typeface="Century Gothic" panose="020B0502020202020204" pitchFamily="34" charset="0"/>
              </a:rPr>
              <a:t>What the Cherokee Nation calls the Trail of Tears</a:t>
            </a:r>
          </a:p>
        </p:txBody>
      </p:sp>
      <p:sp>
        <p:nvSpPr>
          <p:cNvPr id="5" name="Rectangle: Rounded Corners 4"/>
          <p:cNvSpPr/>
          <p:nvPr/>
        </p:nvSpPr>
        <p:spPr>
          <a:xfrm rot="2698453">
            <a:off x="6376957" y="4619018"/>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rot="6473520">
            <a:off x="5738905" y="4876416"/>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rot="2698453">
            <a:off x="5849782" y="4667954"/>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0796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27936" y="6143176"/>
            <a:ext cx="10101919" cy="1384995"/>
          </a:xfrm>
          <a:prstGeom prst="rect">
            <a:avLst/>
          </a:prstGeom>
          <a:solidFill>
            <a:sysClr val="windowText" lastClr="000000"/>
          </a:solidFill>
        </p:spPr>
        <p:txBody>
          <a:bodyPr wrap="square">
            <a:spAutoFit/>
          </a:bodyPr>
          <a:lstStyle/>
          <a:p>
            <a:pPr lvl="0" defTabSz="914400"/>
            <a:r>
              <a:rPr lang="en-US" sz="2800" b="1" kern="0" dirty="0">
                <a:solidFill>
                  <a:prstClr val="white"/>
                </a:solidFill>
                <a:latin typeface="Century Gothic" panose="020B0502020202020204" pitchFamily="34" charset="0"/>
              </a:rPr>
              <a:t>17,000 Cherokee traveled the Trail of Tears from their land in Georgia and North Carolina to a reservation in present day Oklahoma. </a:t>
            </a:r>
            <a:endParaRPr kumimoji="0" lang="en-US" sz="28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Rectangle: Rounded Corners 4"/>
          <p:cNvSpPr/>
          <p:nvPr/>
        </p:nvSpPr>
        <p:spPr>
          <a:xfrm rot="2698453">
            <a:off x="6376957" y="4619018"/>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rot="6473520">
            <a:off x="5738905" y="4876416"/>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rot="2698453">
            <a:off x="5849782" y="4667954"/>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074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Rectangle 3"/>
          <p:cNvSpPr/>
          <p:nvPr/>
        </p:nvSpPr>
        <p:spPr>
          <a:xfrm>
            <a:off x="-6419" y="6613418"/>
            <a:ext cx="10101919" cy="954107"/>
          </a:xfrm>
          <a:prstGeom prst="rect">
            <a:avLst/>
          </a:prstGeom>
          <a:solidFill>
            <a:sysClr val="windowText" lastClr="000000"/>
          </a:solidFill>
        </p:spPr>
        <p:txBody>
          <a:bodyPr wrap="square">
            <a:spAutoFit/>
          </a:bodyPr>
          <a:lstStyle/>
          <a:p>
            <a:pPr lvl="0" defTabSz="914400"/>
            <a:r>
              <a:rPr lang="en-US" sz="2800" b="1" kern="0" dirty="0">
                <a:solidFill>
                  <a:prstClr val="white"/>
                </a:solidFill>
                <a:latin typeface="Century Gothic" panose="020B0502020202020204" pitchFamily="34" charset="0"/>
              </a:rPr>
              <a:t>About 4,000 died on the journey from exposure, disease, and starvation.</a:t>
            </a:r>
          </a:p>
        </p:txBody>
      </p:sp>
      <p:sp>
        <p:nvSpPr>
          <p:cNvPr id="5" name="Rectangle: Rounded Corners 4"/>
          <p:cNvSpPr/>
          <p:nvPr/>
        </p:nvSpPr>
        <p:spPr>
          <a:xfrm rot="2698453">
            <a:off x="6376957" y="4619018"/>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rot="6473520">
            <a:off x="5738905" y="4876416"/>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rot="2698453">
            <a:off x="5849782" y="4667954"/>
            <a:ext cx="166980" cy="84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22395" y="7115965"/>
            <a:ext cx="3808350" cy="369332"/>
          </a:xfrm>
          <a:prstGeom prst="rect">
            <a:avLst/>
          </a:prstGeom>
        </p:spPr>
        <p:txBody>
          <a:bodyPr wrap="none">
            <a:spAutoFit/>
          </a:bodyPr>
          <a:lstStyle/>
          <a:p>
            <a:r>
              <a:rPr lang="en-US" dirty="0">
                <a:hlinkClick r:id="rId3"/>
              </a:rPr>
              <a:t>Trail of Tears – Removal of the 5 Tribes </a:t>
            </a:r>
            <a:endParaRPr lang="en-US" dirty="0"/>
          </a:p>
        </p:txBody>
      </p:sp>
    </p:spTree>
    <p:extLst>
      <p:ext uri="{BB962C8B-B14F-4D97-AF65-F5344CB8AC3E}">
        <p14:creationId xmlns:p14="http://schemas.microsoft.com/office/powerpoint/2010/main" val="17592739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5" name="TextBox 4"/>
          <p:cNvSpPr txBox="1"/>
          <p:nvPr/>
        </p:nvSpPr>
        <p:spPr>
          <a:xfrm>
            <a:off x="2659220" y="1780162"/>
            <a:ext cx="4541574" cy="4708981"/>
          </a:xfrm>
          <a:prstGeom prst="rect">
            <a:avLst/>
          </a:prstGeom>
          <a:solidFill>
            <a:schemeClr val="bg1">
              <a:alpha val="80000"/>
            </a:schemeClr>
          </a:solidFill>
        </p:spPr>
        <p:txBody>
          <a:bodyPr wrap="square" rtlCol="0">
            <a:spAutoFit/>
          </a:bodyPr>
          <a:lstStyle/>
          <a:p>
            <a:pPr algn="ctr"/>
            <a:r>
              <a:rPr lang="en-US" sz="6000" b="1" dirty="0">
                <a:solidFill>
                  <a:prstClr val="black"/>
                </a:solidFill>
                <a:latin typeface="Century Gothic" panose="020B0502020202020204" pitchFamily="34" charset="0"/>
              </a:rPr>
              <a:t>Choctaw, Creek, Chickasaw, </a:t>
            </a:r>
          </a:p>
          <a:p>
            <a:pPr algn="ctr"/>
            <a:r>
              <a:rPr lang="en-US" sz="6000" b="1" dirty="0">
                <a:solidFill>
                  <a:prstClr val="black"/>
                </a:solidFill>
                <a:latin typeface="Century Gothic" panose="020B0502020202020204" pitchFamily="34" charset="0"/>
              </a:rPr>
              <a:t>Seminole, Cherokee</a:t>
            </a:r>
          </a:p>
        </p:txBody>
      </p:sp>
    </p:spTree>
    <p:extLst>
      <p:ext uri="{BB962C8B-B14F-4D97-AF65-F5344CB8AC3E}">
        <p14:creationId xmlns:p14="http://schemas.microsoft.com/office/powerpoint/2010/main" val="19987968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8" name="Rectangle 7"/>
          <p:cNvSpPr/>
          <p:nvPr/>
        </p:nvSpPr>
        <p:spPr>
          <a:xfrm>
            <a:off x="394600" y="2106364"/>
            <a:ext cx="9299879" cy="3046988"/>
          </a:xfrm>
          <a:prstGeom prst="rect">
            <a:avLst/>
          </a:prstGeom>
          <a:solidFill>
            <a:schemeClr val="bg1">
              <a:alpha val="80000"/>
            </a:schemeClr>
          </a:solidFill>
        </p:spPr>
        <p:txBody>
          <a:bodyPr wrap="square">
            <a:spAutoFit/>
          </a:bodyPr>
          <a:lstStyle/>
          <a:p>
            <a:pPr marL="285750" indent="-285750">
              <a:buFont typeface="Arial" panose="020B0604020202020204" pitchFamily="34" charset="0"/>
              <a:buChar char="•"/>
            </a:pPr>
            <a:r>
              <a:rPr lang="en-US" sz="4800" b="1" dirty="0">
                <a:solidFill>
                  <a:prstClr val="black"/>
                </a:solidFill>
                <a:latin typeface="Century Gothic" panose="020B0502020202020204" pitchFamily="34" charset="0"/>
              </a:rPr>
              <a:t>Located in Alabama, Mississippi and Louisiana</a:t>
            </a:r>
          </a:p>
          <a:p>
            <a:pPr marL="285750" indent="-285750">
              <a:buFont typeface="Arial" panose="020B0604020202020204" pitchFamily="34" charset="0"/>
              <a:buChar char="•"/>
            </a:pPr>
            <a:r>
              <a:rPr lang="en-US" sz="4800" b="1" dirty="0">
                <a:solidFill>
                  <a:prstClr val="black"/>
                </a:solidFill>
                <a:latin typeface="Century Gothic" panose="020B0502020202020204" pitchFamily="34" charset="0"/>
              </a:rPr>
              <a:t>1831-1833 – forcibly removed to a reservation</a:t>
            </a:r>
          </a:p>
        </p:txBody>
      </p:sp>
      <p:sp>
        <p:nvSpPr>
          <p:cNvPr id="2" name="Rectangle 1"/>
          <p:cNvSpPr/>
          <p:nvPr/>
        </p:nvSpPr>
        <p:spPr>
          <a:xfrm>
            <a:off x="6761827" y="4702402"/>
            <a:ext cx="1734642" cy="369332"/>
          </a:xfrm>
          <a:prstGeom prst="rect">
            <a:avLst/>
          </a:prstGeom>
        </p:spPr>
        <p:txBody>
          <a:bodyPr wrap="none">
            <a:spAutoFit/>
          </a:bodyPr>
          <a:lstStyle/>
          <a:p>
            <a:r>
              <a:rPr lang="en-US" dirty="0">
                <a:hlinkClick r:id="rId3"/>
              </a:rPr>
              <a:t>Choctaw Nation </a:t>
            </a:r>
            <a:endParaRPr lang="en-US" dirty="0"/>
          </a:p>
        </p:txBody>
      </p:sp>
    </p:spTree>
    <p:extLst>
      <p:ext uri="{BB962C8B-B14F-4D97-AF65-F5344CB8AC3E}">
        <p14:creationId xmlns:p14="http://schemas.microsoft.com/office/powerpoint/2010/main" val="16471744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1" name="Rectangle 10"/>
          <p:cNvSpPr/>
          <p:nvPr/>
        </p:nvSpPr>
        <p:spPr>
          <a:xfrm>
            <a:off x="488372" y="1626655"/>
            <a:ext cx="9063132" cy="5262979"/>
          </a:xfrm>
          <a:prstGeom prst="rect">
            <a:avLst/>
          </a:prstGeom>
          <a:solidFill>
            <a:schemeClr val="bg1">
              <a:alpha val="80000"/>
            </a:schemeClr>
          </a:solidFill>
        </p:spPr>
        <p:txBody>
          <a:bodyPr wrap="square">
            <a:spAutoFit/>
          </a:bodyPr>
          <a:lstStyle/>
          <a:p>
            <a:pPr marL="285750" indent="-285750">
              <a:buFont typeface="Arial" panose="020B0604020202020204" pitchFamily="34" charset="0"/>
              <a:buChar char="•"/>
            </a:pPr>
            <a:r>
              <a:rPr lang="en-US" sz="4800" b="1" dirty="0">
                <a:solidFill>
                  <a:prstClr val="black"/>
                </a:solidFill>
                <a:latin typeface="Century Gothic" panose="020B0502020202020204" pitchFamily="34" charset="0"/>
              </a:rPr>
              <a:t>Located in Georgia and Alabama</a:t>
            </a:r>
          </a:p>
          <a:p>
            <a:pPr marL="285750" indent="-285750">
              <a:buFont typeface="Arial" panose="020B0604020202020204" pitchFamily="34" charset="0"/>
              <a:buChar char="•"/>
            </a:pPr>
            <a:r>
              <a:rPr lang="en-US" sz="4800" b="1" dirty="0">
                <a:solidFill>
                  <a:prstClr val="black"/>
                </a:solidFill>
                <a:latin typeface="Century Gothic" panose="020B0502020202020204" pitchFamily="34" charset="0"/>
              </a:rPr>
              <a:t>1826 – many were forcibly removed from Georgia</a:t>
            </a:r>
          </a:p>
          <a:p>
            <a:pPr marL="285750" indent="-285750">
              <a:buFont typeface="Arial" panose="020B0604020202020204" pitchFamily="34" charset="0"/>
              <a:buChar char="•"/>
            </a:pPr>
            <a:r>
              <a:rPr lang="en-US" sz="4800" b="1" dirty="0">
                <a:solidFill>
                  <a:prstClr val="black"/>
                </a:solidFill>
                <a:latin typeface="Century Gothic" panose="020B0502020202020204" pitchFamily="34" charset="0"/>
              </a:rPr>
              <a:t>1836 Creek War resulted in their further removal to a reservation </a:t>
            </a:r>
          </a:p>
        </p:txBody>
      </p:sp>
      <p:sp>
        <p:nvSpPr>
          <p:cNvPr id="2" name="Rectangle 1"/>
          <p:cNvSpPr/>
          <p:nvPr/>
        </p:nvSpPr>
        <p:spPr>
          <a:xfrm>
            <a:off x="7118615" y="6355930"/>
            <a:ext cx="2395331" cy="369332"/>
          </a:xfrm>
          <a:prstGeom prst="rect">
            <a:avLst/>
          </a:prstGeom>
        </p:spPr>
        <p:txBody>
          <a:bodyPr wrap="square">
            <a:spAutoFit/>
          </a:bodyPr>
          <a:lstStyle/>
          <a:p>
            <a:r>
              <a:rPr lang="en-US" dirty="0">
                <a:hlinkClick r:id="rId3"/>
              </a:rPr>
              <a:t>Creek Nation </a:t>
            </a:r>
            <a:endParaRPr lang="en-US" dirty="0"/>
          </a:p>
        </p:txBody>
      </p:sp>
      <p:sp>
        <p:nvSpPr>
          <p:cNvPr id="3" name="Rectangle 2"/>
          <p:cNvSpPr/>
          <p:nvPr/>
        </p:nvSpPr>
        <p:spPr>
          <a:xfrm>
            <a:off x="7141369" y="6041240"/>
            <a:ext cx="1299779" cy="369332"/>
          </a:xfrm>
          <a:prstGeom prst="rect">
            <a:avLst/>
          </a:prstGeom>
        </p:spPr>
        <p:txBody>
          <a:bodyPr wrap="none">
            <a:spAutoFit/>
          </a:bodyPr>
          <a:lstStyle/>
          <a:p>
            <a:r>
              <a:rPr lang="en-US" dirty="0">
                <a:hlinkClick r:id="rId4"/>
              </a:rPr>
              <a:t>Creek Wars </a:t>
            </a:r>
            <a:endParaRPr lang="en-US" dirty="0"/>
          </a:p>
        </p:txBody>
      </p:sp>
    </p:spTree>
    <p:extLst>
      <p:ext uri="{BB962C8B-B14F-4D97-AF65-F5344CB8AC3E}">
        <p14:creationId xmlns:p14="http://schemas.microsoft.com/office/powerpoint/2010/main" val="31486165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wipe(down)">
                                      <p:cBhvr>
                                        <p:cTn id="1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9" name="Rectangle 8"/>
          <p:cNvSpPr/>
          <p:nvPr/>
        </p:nvSpPr>
        <p:spPr>
          <a:xfrm>
            <a:off x="1133364" y="1806174"/>
            <a:ext cx="7822353" cy="4524315"/>
          </a:xfrm>
          <a:prstGeom prst="rect">
            <a:avLst/>
          </a:prstGeom>
          <a:solidFill>
            <a:schemeClr val="bg1">
              <a:alpha val="80000"/>
            </a:schemeClr>
          </a:solidFill>
        </p:spPr>
        <p:txBody>
          <a:bodyPr wrap="square">
            <a:spAutoFit/>
          </a:bodyPr>
          <a:lstStyle/>
          <a:p>
            <a:pPr marL="285750" indent="-285750">
              <a:buFont typeface="Arial" panose="020B0604020202020204" pitchFamily="34" charset="0"/>
              <a:buChar char="•"/>
            </a:pPr>
            <a:r>
              <a:rPr lang="en-US" sz="4800" b="1" dirty="0">
                <a:solidFill>
                  <a:prstClr val="black"/>
                </a:solidFill>
                <a:latin typeface="Century Gothic" panose="020B0502020202020204" pitchFamily="34" charset="0"/>
              </a:rPr>
              <a:t>1836 – U.S. government paid them $530,000 for their lands east of the Mississippi River and they joined the Choctaw on a reservation.</a:t>
            </a:r>
          </a:p>
        </p:txBody>
      </p:sp>
      <p:sp>
        <p:nvSpPr>
          <p:cNvPr id="2" name="Rectangle 1"/>
          <p:cNvSpPr/>
          <p:nvPr/>
        </p:nvSpPr>
        <p:spPr>
          <a:xfrm>
            <a:off x="6781633" y="5828643"/>
            <a:ext cx="2057400" cy="369332"/>
          </a:xfrm>
          <a:prstGeom prst="rect">
            <a:avLst/>
          </a:prstGeom>
        </p:spPr>
        <p:txBody>
          <a:bodyPr wrap="square">
            <a:spAutoFit/>
          </a:bodyPr>
          <a:lstStyle/>
          <a:p>
            <a:r>
              <a:rPr lang="en-US" dirty="0">
                <a:hlinkClick r:id="rId3"/>
              </a:rPr>
              <a:t>Chickasaw Nation </a:t>
            </a:r>
            <a:endParaRPr lang="en-US" dirty="0"/>
          </a:p>
        </p:txBody>
      </p:sp>
    </p:spTree>
    <p:extLst>
      <p:ext uri="{BB962C8B-B14F-4D97-AF65-F5344CB8AC3E}">
        <p14:creationId xmlns:p14="http://schemas.microsoft.com/office/powerpoint/2010/main" val="34767155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0" name="Rectangle 9"/>
          <p:cNvSpPr/>
          <p:nvPr/>
        </p:nvSpPr>
        <p:spPr>
          <a:xfrm>
            <a:off x="203753" y="1421787"/>
            <a:ext cx="9854647" cy="6186309"/>
          </a:xfrm>
          <a:prstGeom prst="rect">
            <a:avLst/>
          </a:prstGeom>
          <a:solidFill>
            <a:schemeClr val="bg1">
              <a:alpha val="80000"/>
            </a:schemeClr>
          </a:solidFill>
        </p:spPr>
        <p:txBody>
          <a:bodyPr wrap="square">
            <a:spAutoFit/>
          </a:bodyPr>
          <a:lstStyle/>
          <a:p>
            <a:pPr marL="285750" indent="-285750">
              <a:buFont typeface="Arial" panose="020B0604020202020204" pitchFamily="34" charset="0"/>
              <a:buChar char="•"/>
            </a:pPr>
            <a:r>
              <a:rPr lang="en-US" sz="3600" b="1" dirty="0">
                <a:solidFill>
                  <a:prstClr val="black"/>
                </a:solidFill>
                <a:latin typeface="Century Gothic" panose="020B0502020202020204" pitchFamily="34" charset="0"/>
              </a:rPr>
              <a:t>Located in Florida</a:t>
            </a:r>
          </a:p>
          <a:p>
            <a:pPr marL="285750" indent="-285750">
              <a:buFont typeface="Arial" panose="020B0604020202020204" pitchFamily="34" charset="0"/>
              <a:buChar char="•"/>
            </a:pPr>
            <a:r>
              <a:rPr lang="en-US" sz="3600" b="1" dirty="0">
                <a:solidFill>
                  <a:prstClr val="black"/>
                </a:solidFill>
                <a:latin typeface="Century Gothic" panose="020B0502020202020204" pitchFamily="34" charset="0"/>
              </a:rPr>
              <a:t>1832, the U.S. and the Seminoles agreed that the Seminoles would move to the Creek reservation</a:t>
            </a:r>
          </a:p>
          <a:p>
            <a:pPr marL="285750" indent="-285750">
              <a:buFont typeface="Arial" panose="020B0604020202020204" pitchFamily="34" charset="0"/>
              <a:buChar char="•"/>
            </a:pPr>
            <a:r>
              <a:rPr lang="en-US" sz="3600" b="1" dirty="0">
                <a:solidFill>
                  <a:prstClr val="black"/>
                </a:solidFill>
                <a:latin typeface="Century Gothic" panose="020B0502020202020204" pitchFamily="34" charset="0"/>
              </a:rPr>
              <a:t>Seminole chiefs later renounced the agreement</a:t>
            </a:r>
          </a:p>
          <a:p>
            <a:pPr marL="285750" indent="-285750">
              <a:buFont typeface="Arial" panose="020B0604020202020204" pitchFamily="34" charset="0"/>
              <a:buChar char="•"/>
            </a:pPr>
            <a:r>
              <a:rPr lang="en-US" sz="3600" b="1">
                <a:solidFill>
                  <a:prstClr val="black"/>
                </a:solidFill>
                <a:latin typeface="Century Gothic" panose="020B0502020202020204" pitchFamily="34" charset="0"/>
              </a:rPr>
              <a:t>2</a:t>
            </a:r>
            <a:r>
              <a:rPr lang="en-US" sz="3600" b="1" baseline="30000">
                <a:solidFill>
                  <a:prstClr val="black"/>
                </a:solidFill>
                <a:latin typeface="Century Gothic" panose="020B0502020202020204" pitchFamily="34" charset="0"/>
              </a:rPr>
              <a:t>nd</a:t>
            </a:r>
            <a:r>
              <a:rPr lang="en-US" sz="3600" b="1">
                <a:solidFill>
                  <a:prstClr val="black"/>
                </a:solidFill>
                <a:latin typeface="Century Gothic" panose="020B0502020202020204" pitchFamily="34" charset="0"/>
              </a:rPr>
              <a:t> Seminole War </a:t>
            </a:r>
            <a:r>
              <a:rPr lang="en-US" sz="3600" b="1" dirty="0">
                <a:solidFill>
                  <a:prstClr val="black"/>
                </a:solidFill>
                <a:latin typeface="Century Gothic" panose="020B0502020202020204" pitchFamily="34" charset="0"/>
              </a:rPr>
              <a:t>(1835-1842) – many Seminoles were forcibly removed to the Creek reservation, a handful of Seminoles in the Everglades were eventually granted sovereignty</a:t>
            </a:r>
          </a:p>
        </p:txBody>
      </p:sp>
      <p:sp>
        <p:nvSpPr>
          <p:cNvPr id="2" name="Rectangle 1"/>
          <p:cNvSpPr/>
          <p:nvPr/>
        </p:nvSpPr>
        <p:spPr>
          <a:xfrm>
            <a:off x="3687900" y="6992543"/>
            <a:ext cx="1791965" cy="369332"/>
          </a:xfrm>
          <a:prstGeom prst="rect">
            <a:avLst/>
          </a:prstGeom>
        </p:spPr>
        <p:txBody>
          <a:bodyPr wrap="none">
            <a:spAutoFit/>
          </a:bodyPr>
          <a:lstStyle/>
          <a:p>
            <a:r>
              <a:rPr lang="en-US" dirty="0">
                <a:hlinkClick r:id="rId3"/>
              </a:rPr>
              <a:t>Seminole Nation </a:t>
            </a:r>
            <a:endParaRPr lang="en-US" dirty="0"/>
          </a:p>
        </p:txBody>
      </p:sp>
      <p:sp>
        <p:nvSpPr>
          <p:cNvPr id="3" name="Rectangle 2"/>
          <p:cNvSpPr/>
          <p:nvPr/>
        </p:nvSpPr>
        <p:spPr>
          <a:xfrm>
            <a:off x="5540231" y="7010354"/>
            <a:ext cx="1616340" cy="369332"/>
          </a:xfrm>
          <a:prstGeom prst="rect">
            <a:avLst/>
          </a:prstGeom>
        </p:spPr>
        <p:txBody>
          <a:bodyPr wrap="none">
            <a:spAutoFit/>
          </a:bodyPr>
          <a:lstStyle/>
          <a:p>
            <a:r>
              <a:rPr lang="en-US" dirty="0">
                <a:hlinkClick r:id="rId4"/>
              </a:rPr>
              <a:t>Dade Massacre</a:t>
            </a:r>
            <a:endParaRPr lang="en-US" dirty="0"/>
          </a:p>
        </p:txBody>
      </p:sp>
      <p:sp>
        <p:nvSpPr>
          <p:cNvPr id="4" name="Rectangle 3"/>
          <p:cNvSpPr/>
          <p:nvPr/>
        </p:nvSpPr>
        <p:spPr>
          <a:xfrm>
            <a:off x="7341017" y="6993885"/>
            <a:ext cx="2532937" cy="369332"/>
          </a:xfrm>
          <a:prstGeom prst="rect">
            <a:avLst/>
          </a:prstGeom>
        </p:spPr>
        <p:txBody>
          <a:bodyPr wrap="none">
            <a:spAutoFit/>
          </a:bodyPr>
          <a:lstStyle/>
          <a:p>
            <a:r>
              <a:rPr lang="en-US" dirty="0">
                <a:hlinkClick r:id="rId5"/>
              </a:rPr>
              <a:t>Unconquered Seminoles </a:t>
            </a:r>
            <a:endParaRPr lang="en-US" dirty="0"/>
          </a:p>
        </p:txBody>
      </p:sp>
    </p:spTree>
    <p:extLst>
      <p:ext uri="{BB962C8B-B14F-4D97-AF65-F5344CB8AC3E}">
        <p14:creationId xmlns:p14="http://schemas.microsoft.com/office/powerpoint/2010/main" val="13530782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3" dur="500"/>
                                        <p:tgtEl>
                                          <p:spTgt spid="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wipe(down)">
                                      <p:cBhvr>
                                        <p:cTn id="18" dur="500"/>
                                        <p:tgtEl>
                                          <p:spTgt spid="1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2" name="Rectangle 11"/>
          <p:cNvSpPr/>
          <p:nvPr/>
        </p:nvSpPr>
        <p:spPr>
          <a:xfrm>
            <a:off x="3841994" y="4368748"/>
            <a:ext cx="1830596" cy="292388"/>
          </a:xfrm>
          <a:prstGeom prst="rect">
            <a:avLst/>
          </a:prstGeom>
        </p:spPr>
        <p:txBody>
          <a:bodyPr wrap="square">
            <a:spAutoFit/>
          </a:bodyPr>
          <a:lstStyle/>
          <a:p>
            <a:endParaRPr lang="en-US" sz="1300" dirty="0">
              <a:solidFill>
                <a:prstClr val="black"/>
              </a:solidFill>
              <a:latin typeface="KG Miss Kindergarten" panose="02000000000000000000" pitchFamily="2" charset="0"/>
            </a:endParaRPr>
          </a:p>
        </p:txBody>
      </p:sp>
      <p:sp>
        <p:nvSpPr>
          <p:cNvPr id="13" name="Rectangle 12"/>
          <p:cNvSpPr/>
          <p:nvPr/>
        </p:nvSpPr>
        <p:spPr>
          <a:xfrm>
            <a:off x="3177691" y="5769752"/>
            <a:ext cx="2469837" cy="292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endParaRPr>
          </a:p>
        </p:txBody>
      </p:sp>
      <p:sp>
        <p:nvSpPr>
          <p:cNvPr id="14" name="Rectangle 13"/>
          <p:cNvSpPr/>
          <p:nvPr/>
        </p:nvSpPr>
        <p:spPr>
          <a:xfrm>
            <a:off x="3263729" y="5175928"/>
            <a:ext cx="2624396" cy="292388"/>
          </a:xfrm>
          <a:prstGeom prst="rect">
            <a:avLst/>
          </a:prstGeom>
        </p:spPr>
        <p:txBody>
          <a:bodyPr wrap="square">
            <a:spAutoFit/>
          </a:bodyPr>
          <a:lstStyle/>
          <a:p>
            <a:endParaRPr lang="en-US" sz="1300" dirty="0">
              <a:solidFill>
                <a:prstClr val="black"/>
              </a:solidFill>
              <a:latin typeface="KG Miss Kindergarten" panose="02000000000000000000" pitchFamily="2" charset="0"/>
            </a:endParaRPr>
          </a:p>
        </p:txBody>
      </p:sp>
      <p:sp>
        <p:nvSpPr>
          <p:cNvPr id="15" name="Rectangle 14"/>
          <p:cNvSpPr/>
          <p:nvPr/>
        </p:nvSpPr>
        <p:spPr>
          <a:xfrm>
            <a:off x="3177691" y="6769823"/>
            <a:ext cx="2786821" cy="292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endParaRPr>
          </a:p>
        </p:txBody>
      </p:sp>
      <p:sp>
        <p:nvSpPr>
          <p:cNvPr id="16" name="Rectangle 15"/>
          <p:cNvSpPr/>
          <p:nvPr/>
        </p:nvSpPr>
        <p:spPr>
          <a:xfrm>
            <a:off x="3054579" y="5369845"/>
            <a:ext cx="263060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8" name="Rectangle 17"/>
          <p:cNvSpPr/>
          <p:nvPr/>
        </p:nvSpPr>
        <p:spPr>
          <a:xfrm>
            <a:off x="1744794" y="1707488"/>
            <a:ext cx="5938154" cy="3416320"/>
          </a:xfrm>
          <a:prstGeom prst="rect">
            <a:avLst/>
          </a:prstGeom>
          <a:solidFill>
            <a:schemeClr val="bg1">
              <a:alpha val="80000"/>
            </a:schemeClr>
          </a:solid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u="none" strike="noStrike" kern="0" cap="none" spc="0" normalizeH="0" baseline="0" noProof="0" dirty="0">
                <a:ln>
                  <a:noFill/>
                </a:ln>
                <a:solidFill>
                  <a:prstClr val="black"/>
                </a:solidFill>
                <a:effectLst/>
                <a:uLnTx/>
                <a:uFillTx/>
                <a:latin typeface="Century Gothic" panose="020B0502020202020204" pitchFamily="34" charset="0"/>
              </a:rPr>
              <a:t>The last of the 5 Civilized Tribes to be removed</a:t>
            </a:r>
          </a:p>
          <a:p>
            <a:pPr marR="0" lvl="0" defTabSz="914400" eaLnBrk="1" fontAlgn="auto" latinLnBrk="0" hangingPunct="1">
              <a:lnSpc>
                <a:spcPct val="100000"/>
              </a:lnSpc>
              <a:spcBef>
                <a:spcPts val="0"/>
              </a:spcBef>
              <a:spcAft>
                <a:spcPts val="0"/>
              </a:spcAft>
              <a:buClrTx/>
              <a:buSzTx/>
              <a:tabLst/>
              <a:defRPr/>
            </a:pPr>
            <a:endParaRPr kumimoji="0" lang="en-US" sz="5400" b="1"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3" name="Rectangle 2"/>
          <p:cNvSpPr/>
          <p:nvPr/>
        </p:nvSpPr>
        <p:spPr>
          <a:xfrm>
            <a:off x="2811678" y="4189994"/>
            <a:ext cx="1808059" cy="369332"/>
          </a:xfrm>
          <a:prstGeom prst="rect">
            <a:avLst/>
          </a:prstGeom>
        </p:spPr>
        <p:txBody>
          <a:bodyPr wrap="none">
            <a:spAutoFit/>
          </a:bodyPr>
          <a:lstStyle/>
          <a:p>
            <a:r>
              <a:rPr lang="en-US" dirty="0">
                <a:hlinkClick r:id="rId3"/>
              </a:rPr>
              <a:t>Cherokee Nation </a:t>
            </a:r>
            <a:endParaRPr lang="en-US" dirty="0"/>
          </a:p>
        </p:txBody>
      </p:sp>
      <p:sp>
        <p:nvSpPr>
          <p:cNvPr id="4" name="Rectangle 3"/>
          <p:cNvSpPr/>
          <p:nvPr/>
        </p:nvSpPr>
        <p:spPr>
          <a:xfrm>
            <a:off x="2811678" y="4474731"/>
            <a:ext cx="2319418" cy="369332"/>
          </a:xfrm>
          <a:prstGeom prst="rect">
            <a:avLst/>
          </a:prstGeom>
        </p:spPr>
        <p:txBody>
          <a:bodyPr wrap="none">
            <a:spAutoFit/>
          </a:bodyPr>
          <a:lstStyle/>
          <a:p>
            <a:r>
              <a:rPr lang="en-US" dirty="0">
                <a:hlinkClick r:id="rId4"/>
              </a:rPr>
              <a:t>Cherokee Nation Song </a:t>
            </a:r>
            <a:endParaRPr lang="en-US" dirty="0"/>
          </a:p>
        </p:txBody>
      </p:sp>
    </p:spTree>
    <p:extLst>
      <p:ext uri="{BB962C8B-B14F-4D97-AF65-F5344CB8AC3E}">
        <p14:creationId xmlns:p14="http://schemas.microsoft.com/office/powerpoint/2010/main" val="2289996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19" y="0"/>
            <a:ext cx="10058400" cy="7772400"/>
          </a:xfrm>
          <a:prstGeom prst="rect">
            <a:avLst/>
          </a:prstGeom>
        </p:spPr>
      </p:pic>
      <p:sp>
        <p:nvSpPr>
          <p:cNvPr id="12" name="Rectangle 11"/>
          <p:cNvSpPr/>
          <p:nvPr/>
        </p:nvSpPr>
        <p:spPr>
          <a:xfrm>
            <a:off x="3841994" y="4368748"/>
            <a:ext cx="1830596" cy="292388"/>
          </a:xfrm>
          <a:prstGeom prst="rect">
            <a:avLst/>
          </a:prstGeom>
        </p:spPr>
        <p:txBody>
          <a:bodyPr wrap="square">
            <a:spAutoFit/>
          </a:bodyPr>
          <a:lstStyle/>
          <a:p>
            <a:endParaRPr lang="en-US" sz="1300" dirty="0">
              <a:solidFill>
                <a:prstClr val="black"/>
              </a:solidFill>
              <a:latin typeface="KG Miss Kindergarten" panose="02000000000000000000" pitchFamily="2" charset="0"/>
            </a:endParaRPr>
          </a:p>
        </p:txBody>
      </p:sp>
      <p:sp>
        <p:nvSpPr>
          <p:cNvPr id="13" name="Rectangle 12"/>
          <p:cNvSpPr/>
          <p:nvPr/>
        </p:nvSpPr>
        <p:spPr>
          <a:xfrm>
            <a:off x="3177691" y="5769752"/>
            <a:ext cx="2469837" cy="292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endParaRPr>
          </a:p>
        </p:txBody>
      </p:sp>
      <p:sp>
        <p:nvSpPr>
          <p:cNvPr id="14" name="Rectangle 13"/>
          <p:cNvSpPr/>
          <p:nvPr/>
        </p:nvSpPr>
        <p:spPr>
          <a:xfrm>
            <a:off x="3263729" y="5175928"/>
            <a:ext cx="2624396" cy="292388"/>
          </a:xfrm>
          <a:prstGeom prst="rect">
            <a:avLst/>
          </a:prstGeom>
        </p:spPr>
        <p:txBody>
          <a:bodyPr wrap="square">
            <a:spAutoFit/>
          </a:bodyPr>
          <a:lstStyle/>
          <a:p>
            <a:endParaRPr lang="en-US" sz="1300" dirty="0">
              <a:solidFill>
                <a:prstClr val="black"/>
              </a:solidFill>
              <a:latin typeface="KG Miss Kindergarten" panose="02000000000000000000" pitchFamily="2" charset="0"/>
            </a:endParaRPr>
          </a:p>
        </p:txBody>
      </p:sp>
      <p:sp>
        <p:nvSpPr>
          <p:cNvPr id="15" name="Rectangle 14"/>
          <p:cNvSpPr/>
          <p:nvPr/>
        </p:nvSpPr>
        <p:spPr>
          <a:xfrm>
            <a:off x="3177691" y="6769823"/>
            <a:ext cx="2786821" cy="292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black"/>
              </a:solidFill>
              <a:effectLst/>
              <a:uLnTx/>
              <a:uFillTx/>
            </a:endParaRPr>
          </a:p>
        </p:txBody>
      </p:sp>
      <p:sp>
        <p:nvSpPr>
          <p:cNvPr id="16" name="Rectangle 15"/>
          <p:cNvSpPr/>
          <p:nvPr/>
        </p:nvSpPr>
        <p:spPr>
          <a:xfrm>
            <a:off x="3054579" y="5369845"/>
            <a:ext cx="263060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1" name="Rectangle 40"/>
          <p:cNvSpPr/>
          <p:nvPr/>
        </p:nvSpPr>
        <p:spPr>
          <a:xfrm>
            <a:off x="-6419" y="6613418"/>
            <a:ext cx="10101919" cy="954107"/>
          </a:xfrm>
          <a:prstGeom prst="rect">
            <a:avLst/>
          </a:prstGeom>
          <a:solidFill>
            <a:sysClr val="windowText" lastClr="00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entury Gothic" panose="020B0502020202020204" pitchFamily="34" charset="0"/>
              </a:rPr>
              <a:t>Approximate length of the Trail of Tears, actual mileage depended on the specific route and destination</a:t>
            </a:r>
          </a:p>
        </p:txBody>
      </p:sp>
    </p:spTree>
    <p:extLst>
      <p:ext uri="{BB962C8B-B14F-4D97-AF65-F5344CB8AC3E}">
        <p14:creationId xmlns:p14="http://schemas.microsoft.com/office/powerpoint/2010/main" val="18851197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0058400" cy="7772400"/>
          </a:xfrm>
          <a:prstGeom prst="rect">
            <a:avLst/>
          </a:prstGeom>
        </p:spPr>
      </p:pic>
      <p:sp>
        <p:nvSpPr>
          <p:cNvPr id="4" name="Rectangle 3"/>
          <p:cNvSpPr/>
          <p:nvPr/>
        </p:nvSpPr>
        <p:spPr>
          <a:xfrm>
            <a:off x="-6419" y="6613418"/>
            <a:ext cx="10101919" cy="954107"/>
          </a:xfrm>
          <a:prstGeom prst="rect">
            <a:avLst/>
          </a:prstGeom>
          <a:solidFill>
            <a:sysClr val="windowText" lastClr="000000"/>
          </a:solidFill>
        </p:spPr>
        <p:txBody>
          <a:bodyPr wrap="square">
            <a:spAutoFit/>
          </a:bodyPr>
          <a:lstStyle/>
          <a:p>
            <a:pPr lvl="0" defTabSz="914400"/>
            <a:r>
              <a:rPr lang="en-US" sz="2800" b="1" kern="0" dirty="0">
                <a:solidFill>
                  <a:prstClr val="white"/>
                </a:solidFill>
                <a:latin typeface="Century Gothic" panose="020B0502020202020204" pitchFamily="34" charset="0"/>
              </a:rPr>
              <a:t>Land that was promised to be the Native Americans’ “forever”</a:t>
            </a:r>
          </a:p>
        </p:txBody>
      </p:sp>
      <p:sp>
        <p:nvSpPr>
          <p:cNvPr id="9" name="Rectangle 8"/>
          <p:cNvSpPr/>
          <p:nvPr/>
        </p:nvSpPr>
        <p:spPr>
          <a:xfrm>
            <a:off x="5239638" y="7130202"/>
            <a:ext cx="3057504" cy="369332"/>
          </a:xfrm>
          <a:prstGeom prst="rect">
            <a:avLst/>
          </a:prstGeom>
        </p:spPr>
        <p:txBody>
          <a:bodyPr wrap="none">
            <a:spAutoFit/>
          </a:bodyPr>
          <a:lstStyle/>
          <a:p>
            <a:r>
              <a:rPr lang="en-US" dirty="0">
                <a:hlinkClick r:id="rId3"/>
              </a:rPr>
              <a:t>Story of Us – Trail of Tears Clip </a:t>
            </a:r>
            <a:endParaRPr lang="en-US" dirty="0"/>
          </a:p>
        </p:txBody>
      </p:sp>
    </p:spTree>
    <p:extLst>
      <p:ext uri="{BB962C8B-B14F-4D97-AF65-F5344CB8AC3E}">
        <p14:creationId xmlns:p14="http://schemas.microsoft.com/office/powerpoint/2010/main" val="31588899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188</TotalTime>
  <Words>569</Words>
  <Application>Microsoft Office PowerPoint</Application>
  <PresentationFormat>Custom</PresentationFormat>
  <Paragraphs>47</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dc:creator>
  <cp:lastModifiedBy>Alison Mc Lin</cp:lastModifiedBy>
  <cp:revision>31</cp:revision>
  <dcterms:created xsi:type="dcterms:W3CDTF">2017-03-27T11:51:22Z</dcterms:created>
  <dcterms:modified xsi:type="dcterms:W3CDTF">2018-09-13T19:48:01Z</dcterms:modified>
</cp:coreProperties>
</file>