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14" r:id="rId2"/>
    <p:sldId id="356" r:id="rId3"/>
    <p:sldId id="267" r:id="rId4"/>
    <p:sldId id="283" r:id="rId5"/>
    <p:sldId id="350" r:id="rId6"/>
    <p:sldId id="259" r:id="rId7"/>
    <p:sldId id="317" r:id="rId8"/>
    <p:sldId id="260" r:id="rId9"/>
    <p:sldId id="336" r:id="rId10"/>
    <p:sldId id="337" r:id="rId11"/>
    <p:sldId id="338" r:id="rId12"/>
    <p:sldId id="318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9900"/>
    <a:srgbClr val="990000"/>
    <a:srgbClr val="FFFF99"/>
    <a:srgbClr val="006600"/>
    <a:srgbClr val="CC0000"/>
    <a:srgbClr val="000066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15" autoAdjust="0"/>
    <p:restoredTop sz="91026" autoAdjust="0"/>
  </p:normalViewPr>
  <p:slideViewPr>
    <p:cSldViewPr>
      <p:cViewPr varScale="1">
        <p:scale>
          <a:sx n="99" d="100"/>
          <a:sy n="99" d="100"/>
        </p:scale>
        <p:origin x="-65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2173D2E-6A40-4BAC-BD32-AF6E899F5E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55276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fld id="{68574DC7-AEBE-40F6-B764-A8A7CB48B0A1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5939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127E5A-53BE-4A1B-BE32-268FDA047A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2619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5B5140-F31F-492A-87E1-9A4DDF38CB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6043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1CBFCB-DA18-4D45-BEB0-C7F7B8984E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0323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3AF57E-70FA-44A0-9A08-81438F63D2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3374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782A12-CD34-4DDC-A03F-2CF9210F78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173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56A56E-42F9-4B6F-AB35-55516EA941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0771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128914-DE36-498A-B99A-936A968DCB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0526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7F70A3-F592-4DF6-BAB1-1EEF0FDF56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4754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EADBFF-6EC4-492E-80EC-FAD93D1DD2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2772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05011F-3FCF-410A-8313-090881C6F9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8081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2E19CB-1A46-4F9F-82FB-F14609207F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1528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3399"/>
            </a:gs>
            <a:gs pos="50000">
              <a:srgbClr val="003366"/>
            </a:gs>
            <a:gs pos="100000">
              <a:srgbClr val="00339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3815C8BE-F18F-45B1-A456-4015850FDA7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WordArt 10"/>
          <p:cNvSpPr>
            <a:spLocks noChangeArrowheads="1" noChangeShapeType="1" noTextEdit="1"/>
          </p:cNvSpPr>
          <p:nvPr/>
        </p:nvSpPr>
        <p:spPr bwMode="auto">
          <a:xfrm>
            <a:off x="304800" y="152400"/>
            <a:ext cx="8534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2540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333333"/>
                </a:solidFill>
                <a:latin typeface="AR DARLING"/>
              </a:rPr>
              <a:t>LINCOLN-DOUGLAS DEBATES</a:t>
            </a:r>
          </a:p>
        </p:txBody>
      </p:sp>
      <p:graphicFrame>
        <p:nvGraphicFramePr>
          <p:cNvPr id="60502" name="Group 86"/>
          <p:cNvGraphicFramePr>
            <a:graphicFrameLocks noGrp="1"/>
          </p:cNvGraphicFramePr>
          <p:nvPr/>
        </p:nvGraphicFramePr>
        <p:xfrm>
          <a:off x="228600" y="1066800"/>
          <a:ext cx="8610600" cy="457200"/>
        </p:xfrm>
        <a:graphic>
          <a:graphicData uri="http://schemas.openxmlformats.org/drawingml/2006/table">
            <a:tbl>
              <a:tblPr/>
              <a:tblGrid>
                <a:gridCol w="8610600">
                  <a:extLst>
                    <a:ext uri="{9D8B030D-6E8A-4147-A177-3AD203B41FA5}">
                      <a16:colId xmlns:a16="http://schemas.microsoft.com/office/drawing/2014/main" xmlns="" val="874284848"/>
                    </a:ext>
                  </a:extLst>
                </a:gridCol>
              </a:tblGrid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Lincoln &amp; Douglas both running for the </a:t>
                      </a:r>
                      <a:r>
                        <a:rPr kumimoji="0" lang="en-US" altLang="en-US" sz="2400" b="0" i="0" u="sng" strike="noStrike" cap="none" normalizeH="0" baseline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U.S.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sng" strike="noStrike" cap="none" normalizeH="0" baseline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Senate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 in Illinois.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19311857"/>
                  </a:ext>
                </a:extLst>
              </a:tr>
            </a:tbl>
          </a:graphicData>
        </a:graphic>
      </p:graphicFrame>
      <p:graphicFrame>
        <p:nvGraphicFramePr>
          <p:cNvPr id="60523" name="Group 107"/>
          <p:cNvGraphicFramePr>
            <a:graphicFrameLocks noGrp="1"/>
          </p:cNvGraphicFramePr>
          <p:nvPr/>
        </p:nvGraphicFramePr>
        <p:xfrm>
          <a:off x="228600" y="1066800"/>
          <a:ext cx="8610600" cy="1219200"/>
        </p:xfrm>
        <a:graphic>
          <a:graphicData uri="http://schemas.openxmlformats.org/drawingml/2006/table">
            <a:tbl>
              <a:tblPr/>
              <a:tblGrid>
                <a:gridCol w="8610600">
                  <a:extLst>
                    <a:ext uri="{9D8B030D-6E8A-4147-A177-3AD203B41FA5}">
                      <a16:colId xmlns:a16="http://schemas.microsoft.com/office/drawing/2014/main" xmlns="" val="3758700550"/>
                    </a:ext>
                  </a:extLst>
                </a:gridCol>
              </a:tblGrid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Lincoln &amp; Douglas both running for the </a:t>
                      </a:r>
                      <a:r>
                        <a:rPr kumimoji="0" lang="en-US" altLang="en-US" sz="2400" b="0" i="0" u="sng" strike="noStrike" cap="none" normalizeH="0" baseline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U.S.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sng" strike="noStrike" cap="none" normalizeH="0" baseline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Senate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 in Illinois.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11863993"/>
                  </a:ext>
                </a:extLst>
              </a:tr>
              <a:tr h="676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The debates were followed by the country because both candidates were interested in running for the </a:t>
                      </a:r>
                      <a:r>
                        <a:rPr kumimoji="0" lang="en-US" altLang="en-US" sz="2200" b="0" i="0" u="sng" strike="noStrike" cap="none" normalizeH="0" baseline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Presidency</a:t>
                      </a: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 in 1860.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4969764"/>
                  </a:ext>
                </a:extLst>
              </a:tr>
            </a:tbl>
          </a:graphicData>
        </a:graphic>
      </p:graphicFrame>
      <p:graphicFrame>
        <p:nvGraphicFramePr>
          <p:cNvPr id="60544" name="Group 128"/>
          <p:cNvGraphicFramePr>
            <a:graphicFrameLocks noGrp="1"/>
          </p:cNvGraphicFramePr>
          <p:nvPr/>
        </p:nvGraphicFramePr>
        <p:xfrm>
          <a:off x="228600" y="1066800"/>
          <a:ext cx="8610600" cy="1677988"/>
        </p:xfrm>
        <a:graphic>
          <a:graphicData uri="http://schemas.openxmlformats.org/drawingml/2006/table">
            <a:tbl>
              <a:tblPr/>
              <a:tblGrid>
                <a:gridCol w="8610600">
                  <a:extLst>
                    <a:ext uri="{9D8B030D-6E8A-4147-A177-3AD203B41FA5}">
                      <a16:colId xmlns:a16="http://schemas.microsoft.com/office/drawing/2014/main" xmlns="" val="610036676"/>
                    </a:ext>
                  </a:extLst>
                </a:gridCol>
              </a:tblGrid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Lincoln &amp; Douglas both running for the </a:t>
                      </a:r>
                      <a:r>
                        <a:rPr kumimoji="0" lang="en-US" altLang="en-US" sz="2400" b="0" i="0" u="sng" strike="noStrike" cap="none" normalizeH="0" baseline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U.S.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sng" strike="noStrike" cap="none" normalizeH="0" baseline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Senate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 in Illinois.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70969688"/>
                  </a:ext>
                </a:extLst>
              </a:tr>
              <a:tr h="676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The debates were followed by the country because both candidates were interested in running for the </a:t>
                      </a:r>
                      <a:r>
                        <a:rPr kumimoji="0" lang="en-US" altLang="en-US" sz="2200" b="0" i="0" u="sng" strike="noStrike" cap="none" normalizeH="0" baseline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Presidency</a:t>
                      </a: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 in 1860.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74030171"/>
                  </a:ext>
                </a:extLst>
              </a:tr>
              <a:tr h="458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sng" strike="noStrike" cap="none" normalizeH="0" baseline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Slavery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 was the issue.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07708042"/>
                  </a:ext>
                </a:extLst>
              </a:tr>
            </a:tbl>
          </a:graphicData>
        </a:graphic>
      </p:graphicFrame>
      <p:graphicFrame>
        <p:nvGraphicFramePr>
          <p:cNvPr id="60610" name="Group 194"/>
          <p:cNvGraphicFramePr>
            <a:graphicFrameLocks noGrp="1"/>
          </p:cNvGraphicFramePr>
          <p:nvPr/>
        </p:nvGraphicFramePr>
        <p:xfrm>
          <a:off x="228600" y="1066800"/>
          <a:ext cx="8610600" cy="2165559"/>
        </p:xfrm>
        <a:graphic>
          <a:graphicData uri="http://schemas.openxmlformats.org/drawingml/2006/table">
            <a:tbl>
              <a:tblPr/>
              <a:tblGrid>
                <a:gridCol w="4267200">
                  <a:extLst>
                    <a:ext uri="{9D8B030D-6E8A-4147-A177-3AD203B41FA5}">
                      <a16:colId xmlns:a16="http://schemas.microsoft.com/office/drawing/2014/main" xmlns="" val="2981199177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xmlns="" val="4147473505"/>
                    </a:ext>
                  </a:extLst>
                </a:gridCol>
              </a:tblGrid>
              <a:tr h="457133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Lincoln &amp; Douglas both running for the </a:t>
                      </a:r>
                      <a:r>
                        <a:rPr kumimoji="0" lang="en-US" altLang="en-US" sz="2400" b="0" i="0" u="sng" strike="noStrike" cap="none" normalizeH="0" baseline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U.S.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sng" strike="noStrike" cap="none" normalizeH="0" baseline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Senate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 in Illinois.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81696342"/>
                  </a:ext>
                </a:extLst>
              </a:tr>
              <a:tr h="761888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The debates were followed by the country because both candidates were interested in running for the</a:t>
                      </a:r>
                      <a:r>
                        <a:rPr kumimoji="0" lang="en-US" altLang="en-US" sz="2200" b="0" i="0" u="sng" strike="noStrike" cap="none" normalizeH="0" baseline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 Presidency</a:t>
                      </a: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 in 1860.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69135128"/>
                  </a:ext>
                </a:extLst>
              </a:tr>
              <a:tr h="458721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sng" strike="noStrike" cap="none" normalizeH="0" baseline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Slavery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 was the issue.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1819743"/>
                  </a:ext>
                </a:extLst>
              </a:tr>
              <a:tr h="4876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“Honest Abe”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“The Little Giant”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26523099"/>
                  </a:ext>
                </a:extLst>
              </a:tr>
            </a:tbl>
          </a:graphicData>
        </a:graphic>
      </p:graphicFrame>
      <p:graphicFrame>
        <p:nvGraphicFramePr>
          <p:cNvPr id="60586" name="Group 170"/>
          <p:cNvGraphicFramePr>
            <a:graphicFrameLocks noGrp="1"/>
          </p:cNvGraphicFramePr>
          <p:nvPr/>
        </p:nvGraphicFramePr>
        <p:xfrm>
          <a:off x="228600" y="1066800"/>
          <a:ext cx="8610600" cy="3720006"/>
        </p:xfrm>
        <a:graphic>
          <a:graphicData uri="http://schemas.openxmlformats.org/drawingml/2006/table">
            <a:tbl>
              <a:tblPr/>
              <a:tblGrid>
                <a:gridCol w="4267200">
                  <a:extLst>
                    <a:ext uri="{9D8B030D-6E8A-4147-A177-3AD203B41FA5}">
                      <a16:colId xmlns:a16="http://schemas.microsoft.com/office/drawing/2014/main" xmlns="" val="942943378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xmlns="" val="544109921"/>
                    </a:ext>
                  </a:extLst>
                </a:gridCol>
              </a:tblGrid>
              <a:tr h="457122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Lincoln &amp; Douglas both running for the </a:t>
                      </a:r>
                      <a:r>
                        <a:rPr kumimoji="0" lang="en-US" altLang="en-US" sz="2400" b="0" i="0" u="sng" strike="noStrike" cap="none" normalizeH="0" baseline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U.S.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sng" strike="noStrike" cap="none" normalizeH="0" baseline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Senate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 in Illinois.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13517839"/>
                  </a:ext>
                </a:extLst>
              </a:tr>
              <a:tr h="761870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The debates were followed by the country because both candidates were interested in running for the </a:t>
                      </a:r>
                      <a:r>
                        <a:rPr kumimoji="0" lang="en-US" altLang="en-US" sz="2200" b="0" i="0" u="sng" strike="noStrike" cap="none" normalizeH="0" baseline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Presidency</a:t>
                      </a: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 in 1860.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11849411"/>
                  </a:ext>
                </a:extLst>
              </a:tr>
              <a:tr h="458710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sng" strike="noStrike" cap="none" normalizeH="0" baseline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Slavery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 was the issue.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23210117"/>
                  </a:ext>
                </a:extLst>
              </a:tr>
              <a:tr h="4875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   “Honest Abe”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“The Little Giant”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7202389"/>
                  </a:ext>
                </a:extLst>
              </a:tr>
              <a:tr h="15542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Lincoln stated:                        “A house divided                 against itself                       cannot stand.”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Douglas believed                  that slavery should                 be decided by the            people.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87837266"/>
                  </a:ext>
                </a:extLst>
              </a:tr>
            </a:tbl>
          </a:graphicData>
        </a:graphic>
      </p:graphicFrame>
      <p:graphicFrame>
        <p:nvGraphicFramePr>
          <p:cNvPr id="60587" name="Group 171"/>
          <p:cNvGraphicFramePr>
            <a:graphicFrameLocks noGrp="1"/>
          </p:cNvGraphicFramePr>
          <p:nvPr/>
        </p:nvGraphicFramePr>
        <p:xfrm>
          <a:off x="228600" y="1066800"/>
          <a:ext cx="8610600" cy="4908808"/>
        </p:xfrm>
        <a:graphic>
          <a:graphicData uri="http://schemas.openxmlformats.org/drawingml/2006/table">
            <a:tbl>
              <a:tblPr/>
              <a:tblGrid>
                <a:gridCol w="4267200">
                  <a:extLst>
                    <a:ext uri="{9D8B030D-6E8A-4147-A177-3AD203B41FA5}">
                      <a16:colId xmlns:a16="http://schemas.microsoft.com/office/drawing/2014/main" xmlns="" val="2330569562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xmlns="" val="1755387940"/>
                    </a:ext>
                  </a:extLst>
                </a:gridCol>
              </a:tblGrid>
              <a:tr h="457170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Lincoln &amp; Douglas both running for the </a:t>
                      </a:r>
                      <a:r>
                        <a:rPr kumimoji="0" lang="en-US" altLang="en-US" sz="2400" b="0" i="0" u="sng" strike="noStrike" cap="none" normalizeH="0" baseline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U.S.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sng" strike="noStrike" cap="none" normalizeH="0" baseline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Senate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 in Illinois.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44332621"/>
                  </a:ext>
                </a:extLst>
              </a:tr>
              <a:tr h="761951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The debates were followed by the country because both candidates were interested in running for the </a:t>
                      </a:r>
                      <a:r>
                        <a:rPr kumimoji="0" lang="en-US" altLang="en-US" sz="2200" b="0" i="0" u="sng" strike="noStrike" cap="none" normalizeH="0" baseline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Presidency</a:t>
                      </a: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 in 1860.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33563114"/>
                  </a:ext>
                </a:extLst>
              </a:tr>
              <a:tr h="458758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sng" strike="noStrike" cap="none" normalizeH="0" baseline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Slavery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 was the issue.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10685834"/>
                  </a:ext>
                </a:extLst>
              </a:tr>
              <a:tr h="4876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   “Honest Abe”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“The Little Giant”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42365523"/>
                  </a:ext>
                </a:extLst>
              </a:tr>
              <a:tr h="15543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Lincoln stated:                        “A house divided                 against itself                       cannot stand.”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Douglas believed                  that slavery should                 be decided by the            people.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75601445"/>
                  </a:ext>
                </a:extLst>
              </a:tr>
              <a:tr h="11886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Lincoln was against                 the </a:t>
                      </a:r>
                      <a:r>
                        <a:rPr kumimoji="0" lang="en-US" altLang="en-US" sz="2400" b="0" i="0" u="sng" strike="noStrike" cap="none" normalizeH="0" baseline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expansion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 of                   slavery.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Popular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sovereignty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7031180"/>
                  </a:ext>
                </a:extLst>
              </a:tr>
            </a:tbl>
          </a:graphicData>
        </a:graphic>
      </p:graphicFrame>
      <p:pic>
        <p:nvPicPr>
          <p:cNvPr id="60607" name="Picture 191" descr="http://media-2.web.britannica.com/eb-media/50/91350-004-E70FAC0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781300"/>
            <a:ext cx="2751138" cy="3619500"/>
          </a:xfrm>
          <a:prstGeom prst="rect">
            <a:avLst/>
          </a:prstGeom>
          <a:noFill/>
          <a:ln w="38100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609" name="Picture 193" descr="http://onthebrinkofdisunion-theelectionof1860.weebly.com/uploads/1/6/0/7/16073760/6035942_orig.jpeg?46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81300"/>
            <a:ext cx="8610600" cy="3640138"/>
          </a:xfrm>
          <a:prstGeom prst="rect">
            <a:avLst/>
          </a:prstGeom>
          <a:noFill/>
          <a:ln w="38100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0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0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0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0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0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0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60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6" name="Text Box 4"/>
          <p:cNvSpPr txBox="1">
            <a:spLocks noChangeArrowheads="1"/>
          </p:cNvSpPr>
          <p:nvPr/>
        </p:nvSpPr>
        <p:spPr bwMode="auto">
          <a:xfrm>
            <a:off x="2209800" y="990600"/>
            <a:ext cx="6705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Arial" charset="0"/>
              </a:rPr>
              <a:t>Confederates had taken over forts in the South,  except for Fort </a:t>
            </a:r>
            <a:r>
              <a:rPr lang="en-US" altLang="en-US" sz="2400" u="sng">
                <a:solidFill>
                  <a:schemeClr val="bg1"/>
                </a:solidFill>
                <a:latin typeface="Arial" charset="0"/>
              </a:rPr>
              <a:t>Sumter</a:t>
            </a:r>
            <a:r>
              <a:rPr lang="en-US" altLang="en-US" sz="2400">
                <a:solidFill>
                  <a:schemeClr val="bg1"/>
                </a:solidFill>
                <a:latin typeface="Arial" charset="0"/>
              </a:rPr>
              <a:t>.  </a:t>
            </a:r>
          </a:p>
        </p:txBody>
      </p:sp>
      <p:sp>
        <p:nvSpPr>
          <p:cNvPr id="105478" name="Text Box 6"/>
          <p:cNvSpPr txBox="1">
            <a:spLocks noChangeArrowheads="1"/>
          </p:cNvSpPr>
          <p:nvPr/>
        </p:nvSpPr>
        <p:spPr bwMode="auto">
          <a:xfrm>
            <a:off x="228600" y="3124200"/>
            <a:ext cx="38862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Arial" charset="0"/>
              </a:rPr>
              <a:t>Federal troops at the fort needed food and supplies.  Lincoln notified South Carolina that he was sending supplies – </a:t>
            </a:r>
            <a:r>
              <a:rPr lang="en-US" altLang="en-US" sz="2400" u="sng">
                <a:solidFill>
                  <a:schemeClr val="bg1"/>
                </a:solidFill>
                <a:latin typeface="Arial" charset="0"/>
              </a:rPr>
              <a:t>food</a:t>
            </a:r>
            <a:r>
              <a:rPr lang="en-US" altLang="en-US" sz="2400">
                <a:solidFill>
                  <a:schemeClr val="bg1"/>
                </a:solidFill>
                <a:latin typeface="Arial" charset="0"/>
              </a:rPr>
              <a:t> only, </a:t>
            </a:r>
            <a:r>
              <a:rPr lang="en-US" altLang="en-US" sz="2400" u="sng">
                <a:solidFill>
                  <a:schemeClr val="bg1"/>
                </a:solidFill>
                <a:latin typeface="Arial" charset="0"/>
              </a:rPr>
              <a:t>no</a:t>
            </a:r>
            <a:r>
              <a:rPr lang="en-US" altLang="en-US" sz="240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altLang="en-US" sz="2400" u="sng">
                <a:solidFill>
                  <a:schemeClr val="bg1"/>
                </a:solidFill>
                <a:latin typeface="Arial" charset="0"/>
              </a:rPr>
              <a:t>arms</a:t>
            </a:r>
            <a:r>
              <a:rPr lang="en-US" altLang="en-US" sz="2400">
                <a:solidFill>
                  <a:schemeClr val="bg1"/>
                </a:solidFill>
                <a:latin typeface="Arial" charset="0"/>
              </a:rPr>
              <a:t>                      – to the fort.</a:t>
            </a:r>
          </a:p>
        </p:txBody>
      </p:sp>
      <p:sp>
        <p:nvSpPr>
          <p:cNvPr id="68612" name="WordArt 10"/>
          <p:cNvSpPr>
            <a:spLocks noChangeArrowheads="1" noChangeShapeType="1" noTextEdit="1"/>
          </p:cNvSpPr>
          <p:nvPr/>
        </p:nvSpPr>
        <p:spPr bwMode="auto">
          <a:xfrm>
            <a:off x="304800" y="152400"/>
            <a:ext cx="8534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2540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333333"/>
                </a:solidFill>
                <a:latin typeface="AR DARLING"/>
              </a:rPr>
              <a:t>SOUTH FIRES OF FORT SUMTER</a:t>
            </a: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209800" y="1371600"/>
            <a:ext cx="6629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Arial" charset="0"/>
              </a:rPr>
              <a:t>                                       Fort Sumter was important because it guarded an important harbor at </a:t>
            </a:r>
            <a:r>
              <a:rPr lang="en-US" altLang="en-US" sz="2400" u="sng">
                <a:solidFill>
                  <a:schemeClr val="bg1"/>
                </a:solidFill>
                <a:latin typeface="Arial" charset="0"/>
              </a:rPr>
              <a:t>Charleston</a:t>
            </a:r>
            <a:r>
              <a:rPr lang="en-US" altLang="en-US" sz="2400">
                <a:solidFill>
                  <a:schemeClr val="bg1"/>
                </a:solidFill>
                <a:latin typeface="Arial" charset="0"/>
              </a:rPr>
              <a:t>, S.C.</a:t>
            </a:r>
          </a:p>
        </p:txBody>
      </p:sp>
      <p:pic>
        <p:nvPicPr>
          <p:cNvPr id="74771" name="Picture 19" descr="http://i422.photobucket.com/albums/pp310/bettyd66/SHI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20859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73" name="Picture 21" descr="http://d21c.com/Boca434/Food/Bag-o-Grocerie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014913"/>
            <a:ext cx="1905000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74" name="Line 22"/>
          <p:cNvSpPr>
            <a:spLocks noChangeShapeType="1"/>
          </p:cNvSpPr>
          <p:nvPr/>
        </p:nvSpPr>
        <p:spPr bwMode="auto">
          <a:xfrm>
            <a:off x="2362200" y="2667000"/>
            <a:ext cx="6400800" cy="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75" name="WordArt 10"/>
          <p:cNvSpPr>
            <a:spLocks noChangeArrowheads="1" noChangeShapeType="1" noTextEdit="1"/>
          </p:cNvSpPr>
          <p:nvPr/>
        </p:nvSpPr>
        <p:spPr bwMode="auto">
          <a:xfrm>
            <a:off x="4114800" y="2895600"/>
            <a:ext cx="47244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2540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333333"/>
                </a:solidFill>
                <a:latin typeface="AR CENA"/>
              </a:rPr>
              <a:t>WHO GETS BLAMED FOR A FIGHT?</a:t>
            </a:r>
          </a:p>
        </p:txBody>
      </p:sp>
      <p:pic>
        <p:nvPicPr>
          <p:cNvPr id="74778" name="Picture 26" descr="C:\Users\Eric\Desktop\fighter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505200"/>
            <a:ext cx="3181350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79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478213"/>
            <a:ext cx="4724400" cy="2998787"/>
          </a:xfrm>
          <a:prstGeom prst="rect">
            <a:avLst/>
          </a:prstGeom>
          <a:noFill/>
          <a:ln w="38100">
            <a:solidFill>
              <a:srgbClr val="FF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4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4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4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5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4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4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4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74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8" dur="500"/>
                                        <p:tgtEl>
                                          <p:spTgt spid="74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6" grpId="0" autoUpdateAnimBg="0"/>
      <p:bldP spid="105478" grpId="0" autoUpdateAnimBg="0"/>
      <p:bldP spid="2" grpId="0" autoUpdateAnimBg="0"/>
      <p:bldP spid="74774" grpId="0" animBg="1"/>
      <p:bldP spid="7477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WordArt 10"/>
          <p:cNvSpPr>
            <a:spLocks noChangeArrowheads="1" noChangeShapeType="1" noTextEdit="1"/>
          </p:cNvSpPr>
          <p:nvPr/>
        </p:nvSpPr>
        <p:spPr bwMode="auto">
          <a:xfrm>
            <a:off x="304800" y="152400"/>
            <a:ext cx="8534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2540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333333"/>
                </a:solidFill>
                <a:latin typeface="AR DARLING"/>
              </a:rPr>
              <a:t>SOUTH FIRES OF FORT SUMTER</a:t>
            </a:r>
          </a:p>
        </p:txBody>
      </p:sp>
      <p:sp>
        <p:nvSpPr>
          <p:cNvPr id="105479" name="Text Box 7"/>
          <p:cNvSpPr txBox="1">
            <a:spLocks noChangeArrowheads="1"/>
          </p:cNvSpPr>
          <p:nvPr/>
        </p:nvSpPr>
        <p:spPr bwMode="auto">
          <a:xfrm>
            <a:off x="6248400" y="914400"/>
            <a:ext cx="27432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Arial" charset="0"/>
              </a:rPr>
              <a:t>South Carolina was </a:t>
            </a:r>
            <a:r>
              <a:rPr lang="en-US" altLang="en-US" sz="2400" u="sng">
                <a:solidFill>
                  <a:schemeClr val="bg1"/>
                </a:solidFill>
                <a:latin typeface="Arial" charset="0"/>
              </a:rPr>
              <a:t>suspicious</a:t>
            </a:r>
            <a:r>
              <a:rPr lang="en-US" altLang="en-US" sz="2400">
                <a:solidFill>
                  <a:schemeClr val="bg1"/>
                </a:solidFill>
                <a:latin typeface="Arial" charset="0"/>
              </a:rPr>
              <a:t> of Lincoln’s motives and ordered the federal troops to </a:t>
            </a:r>
            <a:r>
              <a:rPr lang="en-US" altLang="en-US" sz="2400" u="sng">
                <a:solidFill>
                  <a:schemeClr val="bg1"/>
                </a:solidFill>
                <a:latin typeface="Arial" charset="0"/>
              </a:rPr>
              <a:t>surrender</a:t>
            </a:r>
            <a:r>
              <a:rPr lang="en-US" altLang="en-US" sz="2400">
                <a:solidFill>
                  <a:schemeClr val="bg1"/>
                </a:solidFill>
                <a:latin typeface="Arial" charset="0"/>
              </a:rPr>
              <a:t> to the Confederacy.</a:t>
            </a:r>
          </a:p>
        </p:txBody>
      </p:sp>
      <p:sp>
        <p:nvSpPr>
          <p:cNvPr id="105480" name="Text Box 8"/>
          <p:cNvSpPr txBox="1">
            <a:spLocks noChangeArrowheads="1"/>
          </p:cNvSpPr>
          <p:nvPr/>
        </p:nvSpPr>
        <p:spPr bwMode="auto">
          <a:xfrm>
            <a:off x="6248400" y="3505200"/>
            <a:ext cx="27432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Arial" charset="0"/>
              </a:rPr>
              <a:t>The troops refused, so the Confederates </a:t>
            </a:r>
            <a:r>
              <a:rPr lang="en-US" altLang="en-US" sz="2400" u="sng">
                <a:solidFill>
                  <a:schemeClr val="bg1"/>
                </a:solidFill>
                <a:latin typeface="Arial" charset="0"/>
              </a:rPr>
              <a:t>fired</a:t>
            </a:r>
            <a:r>
              <a:rPr lang="en-US" altLang="en-US" sz="2400">
                <a:solidFill>
                  <a:schemeClr val="bg1"/>
                </a:solidFill>
                <a:latin typeface="Arial" charset="0"/>
              </a:rPr>
              <a:t> on the fort…</a:t>
            </a:r>
          </a:p>
        </p:txBody>
      </p:sp>
      <p:pic>
        <p:nvPicPr>
          <p:cNvPr id="6963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5867400" cy="3694113"/>
          </a:xfrm>
          <a:prstGeom prst="rect">
            <a:avLst/>
          </a:prstGeom>
          <a:noFill/>
          <a:ln w="38100">
            <a:solidFill>
              <a:srgbClr val="FF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786" name="WordArt 10"/>
          <p:cNvSpPr>
            <a:spLocks noChangeArrowheads="1" noChangeShapeType="1" noTextEdit="1"/>
          </p:cNvSpPr>
          <p:nvPr/>
        </p:nvSpPr>
        <p:spPr bwMode="auto">
          <a:xfrm>
            <a:off x="3581400" y="5105400"/>
            <a:ext cx="5334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2540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333333"/>
                </a:solidFill>
                <a:latin typeface="AR DARLING"/>
              </a:rPr>
              <a:t>THE CIVIL WAR BEGINS</a:t>
            </a:r>
          </a:p>
        </p:txBody>
      </p:sp>
      <p:pic>
        <p:nvPicPr>
          <p:cNvPr id="75787" name="Picture 1035" descr="http://www.robertcailliau.eu/Programming/Revolution/Tutorials/Cannon/Cannon1/Images/CannonProfi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029200"/>
            <a:ext cx="2982913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5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5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5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5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9" grpId="0" autoUpdateAnimBg="0"/>
      <p:bldP spid="105480" grpId="0" autoUpdateAnimBg="0"/>
      <p:bldP spid="7578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15931"/>
          <p:cNvPicPr>
            <a:picLocks noChangeAspect="1" noChangeArrowheads="1"/>
          </p:cNvPicPr>
          <p:nvPr/>
        </p:nvPicPr>
        <p:blipFill>
          <a:blip r:embed="rId2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rgbClr val="EAEAEA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www.jckonline.com/articles/blog/770000077/20080430/Lincoln%20and%20Dougl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325" y="0"/>
            <a:ext cx="4511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152400" y="1860550"/>
            <a:ext cx="4343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Arial" charset="0"/>
              </a:rPr>
              <a:t>What developments deepened the divisions between the North and South?</a:t>
            </a:r>
          </a:p>
        </p:txBody>
      </p:sp>
      <p:sp>
        <p:nvSpPr>
          <p:cNvPr id="60420" name="WordArt 10"/>
          <p:cNvSpPr>
            <a:spLocks noChangeArrowheads="1" noChangeShapeType="1" noTextEdit="1"/>
          </p:cNvSpPr>
          <p:nvPr/>
        </p:nvSpPr>
        <p:spPr bwMode="auto">
          <a:xfrm>
            <a:off x="381000" y="152400"/>
            <a:ext cx="38100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2540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333333"/>
                </a:solidFill>
                <a:latin typeface="AR DARLING"/>
              </a:rPr>
              <a:t>WHAT WE</a:t>
            </a:r>
          </a:p>
          <a:p>
            <a:pPr algn="ctr"/>
            <a:r>
              <a:rPr lang="en-US" sz="3600" b="1" kern="10">
                <a:ln w="2540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333333"/>
                </a:solidFill>
                <a:latin typeface="AR DARLING"/>
              </a:rPr>
              <a:t>LEARNED TODAY:</a:t>
            </a:r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2" name="Group 9"/>
          <p:cNvGrpSpPr>
            <a:grpSpLocks/>
          </p:cNvGrpSpPr>
          <p:nvPr/>
        </p:nvGrpSpPr>
        <p:grpSpPr bwMode="auto">
          <a:xfrm>
            <a:off x="92075" y="1571625"/>
            <a:ext cx="8961438" cy="25400"/>
            <a:chOff x="0" y="17296"/>
            <a:chExt cx="5645" cy="16"/>
          </a:xfrm>
        </p:grpSpPr>
        <p:sp>
          <p:nvSpPr>
            <p:cNvPr id="61447" name="Rectangle 6"/>
            <p:cNvSpPr>
              <a:spLocks noChangeArrowheads="1"/>
            </p:cNvSpPr>
            <p:nvPr/>
          </p:nvSpPr>
          <p:spPr bwMode="auto">
            <a:xfrm>
              <a:off x="0" y="17296"/>
              <a:ext cx="5645" cy="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61448" name="Rectangle 8"/>
            <p:cNvSpPr>
              <a:spLocks noChangeArrowheads="1"/>
            </p:cNvSpPr>
            <p:nvPr/>
          </p:nvSpPr>
          <p:spPr bwMode="auto">
            <a:xfrm>
              <a:off x="0" y="17296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pic>
        <p:nvPicPr>
          <p:cNvPr id="61443" name="Picture 11" descr="http://www.tmsdebate.org/images/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WordArt 10"/>
          <p:cNvSpPr>
            <a:spLocks noChangeArrowheads="1" noChangeShapeType="1" noTextEdit="1"/>
          </p:cNvSpPr>
          <p:nvPr/>
        </p:nvSpPr>
        <p:spPr bwMode="auto">
          <a:xfrm>
            <a:off x="304800" y="152400"/>
            <a:ext cx="8534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2540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333333"/>
                </a:solidFill>
                <a:latin typeface="AR DARLING"/>
              </a:rPr>
              <a:t>THE UNION IN CRISIS</a:t>
            </a:r>
          </a:p>
        </p:txBody>
      </p:sp>
      <p:sp>
        <p:nvSpPr>
          <p:cNvPr id="61445" name="WordArt 10"/>
          <p:cNvSpPr>
            <a:spLocks noChangeArrowheads="1" noChangeShapeType="1" noTextEdit="1"/>
          </p:cNvSpPr>
          <p:nvPr/>
        </p:nvSpPr>
        <p:spPr bwMode="auto">
          <a:xfrm>
            <a:off x="3276600" y="914400"/>
            <a:ext cx="2514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333333"/>
                </a:solidFill>
                <a:latin typeface="AR DARLING"/>
              </a:rPr>
              <a:t>(1846-1861)</a:t>
            </a:r>
          </a:p>
        </p:txBody>
      </p:sp>
      <p:sp>
        <p:nvSpPr>
          <p:cNvPr id="61446" name="WordArt 10"/>
          <p:cNvSpPr>
            <a:spLocks noChangeArrowheads="1" noChangeShapeType="1" noTextEdit="1"/>
          </p:cNvSpPr>
          <p:nvPr/>
        </p:nvSpPr>
        <p:spPr bwMode="auto">
          <a:xfrm>
            <a:off x="1828800" y="6019800"/>
            <a:ext cx="5638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2540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333333"/>
                </a:solidFill>
                <a:latin typeface="AR DARLING"/>
              </a:rPr>
              <a:t>1860 to Fort Sumter</a:t>
            </a:r>
            <a:endParaRPr lang="en-US" sz="3600" b="1" kern="10" dirty="0">
              <a:ln w="25400">
                <a:solidFill>
                  <a:srgbClr val="FFCC00"/>
                </a:solidFill>
                <a:round/>
                <a:headEnd/>
                <a:tailEnd/>
              </a:ln>
              <a:solidFill>
                <a:srgbClr val="333333"/>
              </a:solidFill>
              <a:latin typeface="AR DARLING"/>
            </a:endParaRPr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6" descr="http://upload.wikimedia.org/wikipedia/commons/thumb/5/5c/Lincoln_Memorial_(Lincoln_contrasty).jpg/720px-Lincoln_Memorial_(Lincoln_contrasty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WordArt 10"/>
          <p:cNvSpPr>
            <a:spLocks noChangeArrowheads="1" noChangeShapeType="1" noTextEdit="1"/>
          </p:cNvSpPr>
          <p:nvPr/>
        </p:nvSpPr>
        <p:spPr bwMode="auto">
          <a:xfrm>
            <a:off x="457200" y="5334000"/>
            <a:ext cx="8534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2540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333333"/>
                </a:solidFill>
                <a:latin typeface="AR DARLING"/>
              </a:rPr>
              <a:t>LINCOLN, SECESSION, &amp; WAR</a:t>
            </a:r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://www.sonofthesouth.net/leefoundation/civil-war/1861/april/president-abraham-lincol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5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5257800" y="1768475"/>
            <a:ext cx="3581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Arial" charset="0"/>
              </a:rPr>
              <a:t>How did the Union finally collapse into a civil war?</a:t>
            </a:r>
          </a:p>
        </p:txBody>
      </p:sp>
      <p:sp>
        <p:nvSpPr>
          <p:cNvPr id="63492" name="WordArt 10"/>
          <p:cNvSpPr>
            <a:spLocks noChangeArrowheads="1" noChangeShapeType="1" noTextEdit="1"/>
          </p:cNvSpPr>
          <p:nvPr/>
        </p:nvSpPr>
        <p:spPr bwMode="auto">
          <a:xfrm>
            <a:off x="5181600" y="152400"/>
            <a:ext cx="38100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2540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333333"/>
                </a:solidFill>
                <a:latin typeface="AR DARLING"/>
              </a:rPr>
              <a:t>WHAT WE WILL</a:t>
            </a:r>
          </a:p>
          <a:p>
            <a:pPr algn="ctr"/>
            <a:r>
              <a:rPr lang="en-US" sz="3600" b="1" kern="10">
                <a:ln w="2540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333333"/>
                </a:solidFill>
                <a:latin typeface="AR DARLING"/>
              </a:rPr>
              <a:t>LEARN TODAY:</a:t>
            </a:r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SE 3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90800"/>
            <a:ext cx="6858000" cy="3651250"/>
          </a:xfrm>
          <a:prstGeom prst="rect">
            <a:avLst/>
          </a:prstGeom>
          <a:noFill/>
          <a:ln w="38100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15" name="WordArt 10"/>
          <p:cNvSpPr>
            <a:spLocks noChangeArrowheads="1" noChangeShapeType="1" noTextEdit="1"/>
          </p:cNvSpPr>
          <p:nvPr/>
        </p:nvSpPr>
        <p:spPr bwMode="auto">
          <a:xfrm>
            <a:off x="304800" y="152400"/>
            <a:ext cx="8534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2540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333333"/>
                </a:solidFill>
                <a:latin typeface="AR DARLING"/>
              </a:rPr>
              <a:t>ELECTION OF 1860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228600" y="914400"/>
            <a:ext cx="8610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Arial" charset="0"/>
              </a:rPr>
              <a:t>Country is polarized (</a:t>
            </a:r>
            <a:r>
              <a:rPr lang="en-US" altLang="en-US" sz="2400" u="sng">
                <a:solidFill>
                  <a:schemeClr val="bg1"/>
                </a:solidFill>
                <a:latin typeface="Arial" charset="0"/>
              </a:rPr>
              <a:t>divided</a:t>
            </a:r>
            <a:r>
              <a:rPr lang="en-US" altLang="en-US" sz="2400">
                <a:solidFill>
                  <a:schemeClr val="bg1"/>
                </a:solidFill>
                <a:latin typeface="Arial" charset="0"/>
              </a:rPr>
              <a:t>) over the issue of slavery.     Once </a:t>
            </a:r>
            <a:r>
              <a:rPr lang="en-US" altLang="en-US" sz="2400" u="sng">
                <a:solidFill>
                  <a:schemeClr val="bg1"/>
                </a:solidFill>
                <a:latin typeface="Arial" charset="0"/>
              </a:rPr>
              <a:t>Lincoln</a:t>
            </a:r>
            <a:r>
              <a:rPr lang="en-US" altLang="en-US" sz="2400">
                <a:solidFill>
                  <a:schemeClr val="bg1"/>
                </a:solidFill>
                <a:latin typeface="Arial" charset="0"/>
              </a:rPr>
              <a:t> is elected at president, South Carolina will secede from the U.S. along with several other southern states.  </a:t>
            </a:r>
          </a:p>
        </p:txBody>
      </p:sp>
      <p:pic>
        <p:nvPicPr>
          <p:cNvPr id="64517" name="Picture 7" descr="http://www.clipartlord.com/wp-content/uploads/2013/01/abraham-lincol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4038600"/>
            <a:ext cx="277336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28600" y="1981200"/>
            <a:ext cx="853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Arial" charset="0"/>
              </a:rPr>
              <a:t>They will form the </a:t>
            </a:r>
            <a:r>
              <a:rPr lang="en-US" altLang="en-US" sz="2400" u="sng">
                <a:solidFill>
                  <a:schemeClr val="bg1"/>
                </a:solidFill>
                <a:latin typeface="Arial" charset="0"/>
              </a:rPr>
              <a:t>Confederate</a:t>
            </a:r>
            <a:r>
              <a:rPr lang="en-US" altLang="en-US" sz="2400">
                <a:solidFill>
                  <a:schemeClr val="bg1"/>
                </a:solidFill>
                <a:latin typeface="Arial" charset="0"/>
              </a:rPr>
              <a:t> States of America (CSA).</a:t>
            </a:r>
          </a:p>
        </p:txBody>
      </p:sp>
      <p:pic>
        <p:nvPicPr>
          <p:cNvPr id="68617" name="Picture 9" descr="http://onthebrinkofdisunion-theelectionof1860.weebly.com/uploads/1/6/0/7/16073760/136228368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90800"/>
            <a:ext cx="6858000" cy="3659188"/>
          </a:xfrm>
          <a:prstGeom prst="rect">
            <a:avLst/>
          </a:prstGeom>
          <a:noFill/>
          <a:ln w="38100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18" name="AutoShape 10"/>
          <p:cNvSpPr>
            <a:spLocks noChangeArrowheads="1"/>
          </p:cNvSpPr>
          <p:nvPr/>
        </p:nvSpPr>
        <p:spPr bwMode="auto">
          <a:xfrm>
            <a:off x="304800" y="2590800"/>
            <a:ext cx="2209800" cy="1295400"/>
          </a:xfrm>
          <a:prstGeom prst="wedgeRoundRectCallout">
            <a:avLst>
              <a:gd name="adj1" fmla="val 8116"/>
              <a:gd name="adj2" fmla="val 142769"/>
              <a:gd name="adj3" fmla="val 16667"/>
            </a:avLst>
          </a:prstGeom>
          <a:solidFill>
            <a:srgbClr val="969696"/>
          </a:solidFill>
          <a:ln w="28575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/>
            <a:r>
              <a:rPr lang="en-US" altLang="en-US" sz="1800">
                <a:latin typeface="Trebuchet MS" pitchFamily="34" charset="0"/>
              </a:rPr>
              <a:t>If the Democrats split the party…   I should be able to win this thing!</a:t>
            </a:r>
          </a:p>
        </p:txBody>
      </p:sp>
      <p:sp>
        <p:nvSpPr>
          <p:cNvPr id="68619" name="Text Box 7"/>
          <p:cNvSpPr txBox="1">
            <a:spLocks noChangeArrowheads="1"/>
          </p:cNvSpPr>
          <p:nvPr/>
        </p:nvSpPr>
        <p:spPr bwMode="auto">
          <a:xfrm>
            <a:off x="2133600" y="6216650"/>
            <a:ext cx="6553200" cy="412750"/>
          </a:xfrm>
          <a:prstGeom prst="rect">
            <a:avLst/>
          </a:prstGeom>
          <a:solidFill>
            <a:srgbClr val="FFCC00"/>
          </a:solidFill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Trebuchet MS" pitchFamily="34" charset="0"/>
              </a:rPr>
              <a:t>303 total electoral votes. Need 152 to win.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68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6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 autoUpdateAnimBg="0"/>
      <p:bldP spid="2" grpId="0" autoUpdateAnimBg="0"/>
      <p:bldP spid="68618" grpId="0" animBg="1" autoUpdateAnimBg="0"/>
      <p:bldP spid="68619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seces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685800" y="1981200"/>
            <a:ext cx="1828800" cy="495300"/>
          </a:xfrm>
          <a:prstGeom prst="rect">
            <a:avLst/>
          </a:prstGeom>
          <a:solidFill>
            <a:srgbClr val="C0C0C0"/>
          </a:solidFill>
          <a:ln w="38100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rebuchet MS" pitchFamily="34" charset="0"/>
              </a:rPr>
              <a:t>CAUSES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228600" y="4381500"/>
            <a:ext cx="2743200" cy="800100"/>
          </a:xfrm>
          <a:prstGeom prst="rect">
            <a:avLst/>
          </a:prstGeom>
          <a:solidFill>
            <a:srgbClr val="C0C0C0"/>
          </a:solidFill>
          <a:ln w="38100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Arial" charset="0"/>
              </a:rPr>
              <a:t>Democrats split into two parties.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228600" y="5159375"/>
            <a:ext cx="2743200" cy="1470025"/>
          </a:xfrm>
          <a:prstGeom prst="rect">
            <a:avLst/>
          </a:prstGeom>
          <a:solidFill>
            <a:srgbClr val="C0C0C0"/>
          </a:solidFill>
          <a:ln w="38100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Arial" charset="0"/>
              </a:rPr>
              <a:t>Republicans nominate Lincoln &amp; call for an end of slavery in territories.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228600" y="2590800"/>
            <a:ext cx="2743200" cy="1804988"/>
          </a:xfrm>
          <a:prstGeom prst="rect">
            <a:avLst/>
          </a:prstGeom>
          <a:solidFill>
            <a:srgbClr val="C0C0C0"/>
          </a:solidFill>
          <a:ln w="38100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Arial" charset="0"/>
              </a:rPr>
              <a:t>South worries that northern radicals may try to eliminate slavery in original 13 states.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3657600" y="1981200"/>
            <a:ext cx="1828800" cy="495300"/>
          </a:xfrm>
          <a:prstGeom prst="rect">
            <a:avLst/>
          </a:prstGeom>
          <a:solidFill>
            <a:srgbClr val="C0C0C0"/>
          </a:solidFill>
          <a:ln w="38100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rebuchet MS" pitchFamily="34" charset="0"/>
              </a:rPr>
              <a:t>EVENTS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6629400" y="1981200"/>
            <a:ext cx="1828800" cy="495300"/>
          </a:xfrm>
          <a:prstGeom prst="rect">
            <a:avLst/>
          </a:prstGeom>
          <a:solidFill>
            <a:srgbClr val="C0C0C0"/>
          </a:solidFill>
          <a:ln w="38100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rebuchet MS" pitchFamily="34" charset="0"/>
              </a:rPr>
              <a:t>EFFECTS</a:t>
            </a: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3276600" y="2590800"/>
            <a:ext cx="2667000" cy="1470025"/>
          </a:xfrm>
          <a:prstGeom prst="rect">
            <a:avLst/>
          </a:prstGeom>
          <a:solidFill>
            <a:srgbClr val="C0C0C0"/>
          </a:solidFill>
          <a:ln w="38100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Arial" charset="0"/>
              </a:rPr>
              <a:t>Democratic Party nominates two presidential candidates.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3276600" y="4038600"/>
            <a:ext cx="2667000" cy="1470025"/>
          </a:xfrm>
          <a:prstGeom prst="rect">
            <a:avLst/>
          </a:prstGeom>
          <a:solidFill>
            <a:srgbClr val="C0C0C0"/>
          </a:solidFill>
          <a:ln w="38100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Arial" charset="0"/>
              </a:rPr>
              <a:t>Lincoln wins the election without a single southern electoral vote.</a:t>
            </a: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6248400" y="3390900"/>
            <a:ext cx="2590800" cy="800100"/>
          </a:xfrm>
          <a:prstGeom prst="rect">
            <a:avLst/>
          </a:prstGeom>
          <a:solidFill>
            <a:srgbClr val="C0C0C0"/>
          </a:solidFill>
          <a:ln w="38100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Arial" charset="0"/>
              </a:rPr>
              <a:t>Six other states secede as well.</a:t>
            </a: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6248400" y="5334000"/>
            <a:ext cx="2590800" cy="1135063"/>
          </a:xfrm>
          <a:prstGeom prst="rect">
            <a:avLst/>
          </a:prstGeom>
          <a:solidFill>
            <a:srgbClr val="C0C0C0"/>
          </a:solidFill>
          <a:ln w="38100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Arial" charset="0"/>
              </a:rPr>
              <a:t>Confederates defeat Union at Fort Sumter.</a:t>
            </a:r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6248400" y="2590800"/>
            <a:ext cx="2590800" cy="800100"/>
          </a:xfrm>
          <a:prstGeom prst="rect">
            <a:avLst/>
          </a:prstGeom>
          <a:solidFill>
            <a:srgbClr val="C0C0C0"/>
          </a:solidFill>
          <a:ln w="38100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Arial" charset="0"/>
              </a:rPr>
              <a:t>South Carolina secedes.</a:t>
            </a:r>
          </a:p>
        </p:txBody>
      </p:sp>
      <p:sp>
        <p:nvSpPr>
          <p:cNvPr id="6163" name="AutoShape 19"/>
          <p:cNvSpPr>
            <a:spLocks noChangeArrowheads="1"/>
          </p:cNvSpPr>
          <p:nvPr/>
        </p:nvSpPr>
        <p:spPr bwMode="auto">
          <a:xfrm>
            <a:off x="1371600" y="1295400"/>
            <a:ext cx="457200" cy="609600"/>
          </a:xfrm>
          <a:prstGeom prst="downArrow">
            <a:avLst>
              <a:gd name="adj1" fmla="val 50000"/>
              <a:gd name="adj2" fmla="val 33333"/>
            </a:avLst>
          </a:prstGeo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164" name="AutoShape 20"/>
          <p:cNvSpPr>
            <a:spLocks noChangeArrowheads="1"/>
          </p:cNvSpPr>
          <p:nvPr/>
        </p:nvSpPr>
        <p:spPr bwMode="auto">
          <a:xfrm>
            <a:off x="4343400" y="1295400"/>
            <a:ext cx="457200" cy="609600"/>
          </a:xfrm>
          <a:prstGeom prst="downArrow">
            <a:avLst>
              <a:gd name="adj1" fmla="val 50000"/>
              <a:gd name="adj2" fmla="val 33333"/>
            </a:avLst>
          </a:prstGeo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165" name="AutoShape 21"/>
          <p:cNvSpPr>
            <a:spLocks noChangeArrowheads="1"/>
          </p:cNvSpPr>
          <p:nvPr/>
        </p:nvSpPr>
        <p:spPr bwMode="auto">
          <a:xfrm>
            <a:off x="7315200" y="1295400"/>
            <a:ext cx="457200" cy="609600"/>
          </a:xfrm>
          <a:prstGeom prst="downArrow">
            <a:avLst>
              <a:gd name="adj1" fmla="val 50000"/>
              <a:gd name="adj2" fmla="val 33333"/>
            </a:avLst>
          </a:prstGeo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166" name="Text Box 22"/>
          <p:cNvSpPr txBox="1">
            <a:spLocks noChangeArrowheads="1"/>
          </p:cNvSpPr>
          <p:nvPr/>
        </p:nvSpPr>
        <p:spPr bwMode="auto">
          <a:xfrm>
            <a:off x="6248400" y="4191000"/>
            <a:ext cx="2590800" cy="1135063"/>
          </a:xfrm>
          <a:prstGeom prst="rect">
            <a:avLst/>
          </a:prstGeom>
          <a:solidFill>
            <a:srgbClr val="C0C0C0"/>
          </a:solidFill>
          <a:ln w="38100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Arial" charset="0"/>
              </a:rPr>
              <a:t>Confederate States of America formed.</a:t>
            </a:r>
          </a:p>
        </p:txBody>
      </p:sp>
      <p:sp>
        <p:nvSpPr>
          <p:cNvPr id="66577" name="WordArt 10"/>
          <p:cNvSpPr>
            <a:spLocks noChangeArrowheads="1" noChangeShapeType="1" noTextEdit="1"/>
          </p:cNvSpPr>
          <p:nvPr/>
        </p:nvSpPr>
        <p:spPr bwMode="auto">
          <a:xfrm>
            <a:off x="304800" y="152400"/>
            <a:ext cx="8534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2540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333333"/>
                </a:solidFill>
                <a:latin typeface="AR DARLING"/>
              </a:rPr>
              <a:t>THE UNION COLLAPSES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685800" y="914400"/>
            <a:ext cx="7772400" cy="557213"/>
          </a:xfrm>
          <a:prstGeom prst="rect">
            <a:avLst/>
          </a:prstGeom>
          <a:solidFill>
            <a:schemeClr val="bg1"/>
          </a:solidFill>
          <a:ln w="38100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rPr>
              <a:t>SECESSION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 autoUpdateAnimBg="0"/>
      <p:bldP spid="6152" grpId="0" animBg="1" autoUpdateAnimBg="0"/>
      <p:bldP spid="6153" grpId="0" animBg="1" autoUpdateAnimBg="0"/>
      <p:bldP spid="6154" grpId="0" animBg="1" autoUpdateAnimBg="0"/>
      <p:bldP spid="6155" grpId="0" animBg="1" autoUpdateAnimBg="0"/>
      <p:bldP spid="6156" grpId="0" animBg="1" autoUpdateAnimBg="0"/>
      <p:bldP spid="6157" grpId="0" animBg="1" autoUpdateAnimBg="0"/>
      <p:bldP spid="6158" grpId="0" animBg="1" autoUpdateAnimBg="0"/>
      <p:bldP spid="6159" grpId="0" animBg="1" autoUpdateAnimBg="0"/>
      <p:bldP spid="6160" grpId="0" animBg="1" autoUpdateAnimBg="0"/>
      <p:bldP spid="6162" grpId="0" animBg="1" autoUpdateAnimBg="0"/>
      <p:bldP spid="6163" grpId="0" animBg="1" autoUpdateAnimBg="0"/>
      <p:bldP spid="6164" grpId="0" animBg="1" autoUpdateAnimBg="0"/>
      <p:bldP spid="6165" grpId="0" animBg="1" autoUpdateAnimBg="0"/>
      <p:bldP spid="6166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60" name="AutoShape 12"/>
          <p:cNvSpPr>
            <a:spLocks noChangeArrowheads="1"/>
          </p:cNvSpPr>
          <p:nvPr/>
        </p:nvSpPr>
        <p:spPr bwMode="auto">
          <a:xfrm>
            <a:off x="304800" y="1143000"/>
            <a:ext cx="4876800" cy="1752600"/>
          </a:xfrm>
          <a:prstGeom prst="wedgeRoundRectCallout">
            <a:avLst>
              <a:gd name="adj1" fmla="val 944"/>
              <a:gd name="adj2" fmla="val 117843"/>
              <a:gd name="adj3" fmla="val 16667"/>
            </a:avLst>
          </a:prstGeom>
          <a:solidFill>
            <a:srgbClr val="C0C0C0"/>
          </a:solidFill>
          <a:ln w="57150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rebuchet MS" pitchFamily="34" charset="0"/>
              </a:rPr>
              <a:t>“I have no purpose, directly or indirectly, to interfere with the institution of slavery in the states where it </a:t>
            </a:r>
            <a:r>
              <a:rPr lang="en-US" altLang="en-US" sz="2400" u="sng">
                <a:latin typeface="Trebuchet MS" pitchFamily="34" charset="0"/>
              </a:rPr>
              <a:t>exists</a:t>
            </a:r>
            <a:r>
              <a:rPr lang="en-US" altLang="en-US" sz="2400">
                <a:latin typeface="Trebuchet MS" pitchFamily="34" charset="0"/>
              </a:rPr>
              <a:t>.”</a:t>
            </a:r>
          </a:p>
        </p:txBody>
      </p:sp>
      <p:sp>
        <p:nvSpPr>
          <p:cNvPr id="67587" name="WordArt 10"/>
          <p:cNvSpPr>
            <a:spLocks noChangeArrowheads="1" noChangeShapeType="1" noTextEdit="1"/>
          </p:cNvSpPr>
          <p:nvPr/>
        </p:nvSpPr>
        <p:spPr bwMode="auto">
          <a:xfrm>
            <a:off x="304800" y="152400"/>
            <a:ext cx="8534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2540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333333"/>
                </a:solidFill>
                <a:latin typeface="AR DARLING"/>
              </a:rPr>
              <a:t>LINCOLN'S INAUGURATION ADDRESS:</a:t>
            </a:r>
          </a:p>
        </p:txBody>
      </p:sp>
      <p:pic>
        <p:nvPicPr>
          <p:cNvPr id="67588" name="Picture 8" descr="http://www.clipartlord.com/wp-content/uploads/2013/01/abraham-lincol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2895600"/>
            <a:ext cx="3897313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12"/>
          <p:cNvSpPr>
            <a:spLocks noChangeArrowheads="1"/>
          </p:cNvSpPr>
          <p:nvPr/>
        </p:nvSpPr>
        <p:spPr bwMode="auto">
          <a:xfrm>
            <a:off x="5486400" y="2438400"/>
            <a:ext cx="3352800" cy="1828800"/>
          </a:xfrm>
          <a:prstGeom prst="wedgeRoundRectCallout">
            <a:avLst>
              <a:gd name="adj1" fmla="val -128218"/>
              <a:gd name="adj2" fmla="val 63889"/>
              <a:gd name="adj3" fmla="val 16667"/>
            </a:avLst>
          </a:prstGeom>
          <a:solidFill>
            <a:srgbClr val="C0C0C0"/>
          </a:solidFill>
          <a:ln w="57150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rebuchet MS" pitchFamily="34" charset="0"/>
              </a:rPr>
              <a:t>“No state, upon its own mere action, can </a:t>
            </a:r>
            <a:r>
              <a:rPr lang="en-US" altLang="en-US" sz="2400" u="sng">
                <a:latin typeface="Trebuchet MS" pitchFamily="34" charset="0"/>
              </a:rPr>
              <a:t>lawfully</a:t>
            </a:r>
            <a:r>
              <a:rPr lang="en-US" altLang="en-US" sz="2400">
                <a:latin typeface="Trebuchet MS" pitchFamily="34" charset="0"/>
              </a:rPr>
              <a:t> get out of the Union.”</a:t>
            </a:r>
          </a:p>
        </p:txBody>
      </p:sp>
      <p:sp>
        <p:nvSpPr>
          <p:cNvPr id="73738" name="Rectangle 10"/>
          <p:cNvSpPr>
            <a:spLocks noChangeArrowheads="1"/>
          </p:cNvSpPr>
          <p:nvPr/>
        </p:nvSpPr>
        <p:spPr bwMode="auto">
          <a:xfrm>
            <a:off x="5486400" y="1219200"/>
            <a:ext cx="3352800" cy="879475"/>
          </a:xfrm>
          <a:prstGeom prst="rect">
            <a:avLst/>
          </a:prstGeom>
          <a:solidFill>
            <a:srgbClr val="FFCC00"/>
          </a:solidFill>
          <a:ln w="57150" cmpd="thinThick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1" i="1">
                <a:latin typeface="Trebuchet MS" pitchFamily="34" charset="0"/>
              </a:rPr>
              <a:t>But he did intend to preserve the Union.</a:t>
            </a:r>
            <a:r>
              <a:rPr lang="en-US" altLang="en-US">
                <a:latin typeface="Trebuchet MS" pitchFamily="34" charset="0"/>
              </a:rPr>
              <a:t>  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2895600" y="4864100"/>
            <a:ext cx="35052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Arial" charset="0"/>
              </a:rPr>
              <a:t>Lincoln will not allow the southern states to leave.  He is going to keep the country </a:t>
            </a:r>
            <a:r>
              <a:rPr lang="en-US" altLang="en-US" sz="2400" u="sng">
                <a:solidFill>
                  <a:schemeClr val="bg1"/>
                </a:solidFill>
                <a:latin typeface="Arial" charset="0"/>
              </a:rPr>
              <a:t>together</a:t>
            </a:r>
            <a:r>
              <a:rPr lang="en-US" altLang="en-US" sz="2400">
                <a:solidFill>
                  <a:schemeClr val="bg1"/>
                </a:solidFill>
                <a:latin typeface="Arial" charset="0"/>
              </a:rPr>
              <a:t>, even   if it means a war.</a:t>
            </a:r>
          </a:p>
        </p:txBody>
      </p:sp>
      <p:pic>
        <p:nvPicPr>
          <p:cNvPr id="73741" name="Picture 13" descr="http://vignette2.wikia.nocookie.net/sideshow/images/4/49/Civil_War_Flags_trans_copy.gif/revision/latest?cb=201308251601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876800"/>
            <a:ext cx="3048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43" name="Line 15"/>
          <p:cNvSpPr>
            <a:spLocks noChangeShapeType="1"/>
          </p:cNvSpPr>
          <p:nvPr/>
        </p:nvSpPr>
        <p:spPr bwMode="auto">
          <a:xfrm>
            <a:off x="2743200" y="4800600"/>
            <a:ext cx="64008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4" name="Line 16"/>
          <p:cNvSpPr>
            <a:spLocks noChangeShapeType="1"/>
          </p:cNvSpPr>
          <p:nvPr/>
        </p:nvSpPr>
        <p:spPr bwMode="auto">
          <a:xfrm>
            <a:off x="2743200" y="4800600"/>
            <a:ext cx="0" cy="205740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4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60" grpId="0" animBg="1" autoUpdateAnimBg="0"/>
      <p:bldP spid="2" grpId="0" animBg="1" autoUpdateAnimBg="0"/>
      <p:bldP spid="73738" grpId="0" animBg="1" autoUpdateAnimBg="0"/>
      <p:bldP spid="50181" grpId="0" autoUpdateAnimBg="0"/>
      <p:bldP spid="73743" grpId="0" animBg="1"/>
      <p:bldP spid="73744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6255</TotalTime>
  <Words>686</Words>
  <Application>Microsoft Office PowerPoint</Application>
  <PresentationFormat>On-screen Show (4:3)</PresentationFormat>
  <Paragraphs>72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Times New Roman</vt:lpstr>
      <vt:lpstr>Arial</vt:lpstr>
      <vt:lpstr>Trebuchet MS</vt:lpstr>
      <vt:lpstr>Wingdings</vt:lpstr>
      <vt:lpstr>Verdana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Dunham</dc:creator>
  <cp:lastModifiedBy>Alison Mc Lin</cp:lastModifiedBy>
  <cp:revision>71</cp:revision>
  <dcterms:created xsi:type="dcterms:W3CDTF">2008-09-21T01:59:28Z</dcterms:created>
  <dcterms:modified xsi:type="dcterms:W3CDTF">2018-09-27T20:03:39Z</dcterms:modified>
</cp:coreProperties>
</file>