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74" r:id="rId4"/>
    <p:sldId id="258" r:id="rId5"/>
    <p:sldId id="259" r:id="rId6"/>
    <p:sldId id="275" r:id="rId7"/>
    <p:sldId id="260" r:id="rId8"/>
    <p:sldId id="261" r:id="rId9"/>
    <p:sldId id="262" r:id="rId10"/>
    <p:sldId id="276" r:id="rId11"/>
    <p:sldId id="263" r:id="rId12"/>
    <p:sldId id="264" r:id="rId13"/>
    <p:sldId id="265" r:id="rId14"/>
    <p:sldId id="266" r:id="rId15"/>
    <p:sldId id="277" r:id="rId16"/>
    <p:sldId id="267" r:id="rId17"/>
    <p:sldId id="268" r:id="rId18"/>
    <p:sldId id="278" r:id="rId19"/>
    <p:sldId id="269" r:id="rId20"/>
    <p:sldId id="270" r:id="rId21"/>
    <p:sldId id="271" r:id="rId22"/>
    <p:sldId id="27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5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2868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86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fld id="{49FBB535-0DB7-4CDE-856B-DE248EABF7D5}" type="slidenum">
              <a:rPr lang="en-US" altLang="en-US"/>
              <a:pPr/>
              <a:t>‹#›</a:t>
            </a:fld>
            <a:endParaRPr lang="en-US" altLang="en-US"/>
          </a:p>
        </p:txBody>
      </p:sp>
    </p:spTree>
    <p:extLst>
      <p:ext uri="{BB962C8B-B14F-4D97-AF65-F5344CB8AC3E}">
        <p14:creationId xmlns:p14="http://schemas.microsoft.com/office/powerpoint/2010/main" val="42451991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35F223BE-B43B-4A99-880C-47EECA66E6CC}" type="slidenum">
              <a:rPr lang="en-US" altLang="en-US"/>
              <a:pPr/>
              <a:t>‹#›</a:t>
            </a:fld>
            <a:endParaRPr lang="en-US" altLang="en-US"/>
          </a:p>
        </p:txBody>
      </p:sp>
    </p:spTree>
    <p:extLst>
      <p:ext uri="{BB962C8B-B14F-4D97-AF65-F5344CB8AC3E}">
        <p14:creationId xmlns:p14="http://schemas.microsoft.com/office/powerpoint/2010/main" val="146403046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C59C356B-8AD4-4C13-8F9E-A1475F7A9F8B}" type="slidenum">
              <a:rPr lang="en-US" altLang="en-US"/>
              <a:pPr/>
              <a:t>‹#›</a:t>
            </a:fld>
            <a:endParaRPr lang="en-US" altLang="en-US"/>
          </a:p>
        </p:txBody>
      </p:sp>
    </p:spTree>
    <p:extLst>
      <p:ext uri="{BB962C8B-B14F-4D97-AF65-F5344CB8AC3E}">
        <p14:creationId xmlns:p14="http://schemas.microsoft.com/office/powerpoint/2010/main" val="138766161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C6DC24EA-977F-4884-9CE7-E1F593F26208}" type="slidenum">
              <a:rPr lang="en-US" altLang="en-US"/>
              <a:pPr/>
              <a:t>‹#›</a:t>
            </a:fld>
            <a:endParaRPr lang="en-US" altLang="en-US"/>
          </a:p>
        </p:txBody>
      </p:sp>
    </p:spTree>
    <p:extLst>
      <p:ext uri="{BB962C8B-B14F-4D97-AF65-F5344CB8AC3E}">
        <p14:creationId xmlns:p14="http://schemas.microsoft.com/office/powerpoint/2010/main" val="246171607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127D88EC-56D6-4256-BF8A-F097E0965F21}" type="slidenum">
              <a:rPr lang="en-US" altLang="en-US"/>
              <a:pPr/>
              <a:t>‹#›</a:t>
            </a:fld>
            <a:endParaRPr lang="en-US" altLang="en-US"/>
          </a:p>
        </p:txBody>
      </p:sp>
    </p:spTree>
    <p:extLst>
      <p:ext uri="{BB962C8B-B14F-4D97-AF65-F5344CB8AC3E}">
        <p14:creationId xmlns:p14="http://schemas.microsoft.com/office/powerpoint/2010/main" val="116490749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CFD65D03-70F2-4C3B-95EF-055B7FB0BF24}" type="slidenum">
              <a:rPr lang="en-US" altLang="en-US"/>
              <a:pPr/>
              <a:t>‹#›</a:t>
            </a:fld>
            <a:endParaRPr lang="en-US" altLang="en-US"/>
          </a:p>
        </p:txBody>
      </p:sp>
    </p:spTree>
    <p:extLst>
      <p:ext uri="{BB962C8B-B14F-4D97-AF65-F5344CB8AC3E}">
        <p14:creationId xmlns:p14="http://schemas.microsoft.com/office/powerpoint/2010/main" val="16892656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B55E6B8D-73E6-4FC3-8920-846D142D827C}" type="slidenum">
              <a:rPr lang="en-US" altLang="en-US"/>
              <a:pPr/>
              <a:t>‹#›</a:t>
            </a:fld>
            <a:endParaRPr lang="en-US" altLang="en-US"/>
          </a:p>
        </p:txBody>
      </p:sp>
    </p:spTree>
    <p:extLst>
      <p:ext uri="{BB962C8B-B14F-4D97-AF65-F5344CB8AC3E}">
        <p14:creationId xmlns:p14="http://schemas.microsoft.com/office/powerpoint/2010/main" val="284701197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fld id="{C97AA7DB-A732-41AA-9162-5C1B94C3BC37}" type="slidenum">
              <a:rPr lang="en-US" altLang="en-US"/>
              <a:pPr/>
              <a:t>‹#›</a:t>
            </a:fld>
            <a:endParaRPr lang="en-US" altLang="en-US"/>
          </a:p>
        </p:txBody>
      </p:sp>
    </p:spTree>
    <p:extLst>
      <p:ext uri="{BB962C8B-B14F-4D97-AF65-F5344CB8AC3E}">
        <p14:creationId xmlns:p14="http://schemas.microsoft.com/office/powerpoint/2010/main" val="81482146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fld id="{6B35BE77-2451-4043-88B3-7B1D01E98193}" type="slidenum">
              <a:rPr lang="en-US" altLang="en-US"/>
              <a:pPr/>
              <a:t>‹#›</a:t>
            </a:fld>
            <a:endParaRPr lang="en-US" altLang="en-US"/>
          </a:p>
        </p:txBody>
      </p:sp>
    </p:spTree>
    <p:extLst>
      <p:ext uri="{BB962C8B-B14F-4D97-AF65-F5344CB8AC3E}">
        <p14:creationId xmlns:p14="http://schemas.microsoft.com/office/powerpoint/2010/main" val="129984770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fld id="{B9436F81-9092-4987-98B8-F757E4445B2C}" type="slidenum">
              <a:rPr lang="en-US" altLang="en-US"/>
              <a:pPr/>
              <a:t>‹#›</a:t>
            </a:fld>
            <a:endParaRPr lang="en-US" altLang="en-US"/>
          </a:p>
        </p:txBody>
      </p:sp>
    </p:spTree>
    <p:extLst>
      <p:ext uri="{BB962C8B-B14F-4D97-AF65-F5344CB8AC3E}">
        <p14:creationId xmlns:p14="http://schemas.microsoft.com/office/powerpoint/2010/main" val="377896486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8BAA38B8-2C9E-4C21-834E-D8E0AEBA00EA}" type="slidenum">
              <a:rPr lang="en-US" altLang="en-US"/>
              <a:pPr/>
              <a:t>‹#›</a:t>
            </a:fld>
            <a:endParaRPr lang="en-US" altLang="en-US"/>
          </a:p>
        </p:txBody>
      </p:sp>
    </p:spTree>
    <p:extLst>
      <p:ext uri="{BB962C8B-B14F-4D97-AF65-F5344CB8AC3E}">
        <p14:creationId xmlns:p14="http://schemas.microsoft.com/office/powerpoint/2010/main" val="31111410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AEE4A099-4006-48CF-9AE1-846B3FC58B15}" type="slidenum">
              <a:rPr lang="en-US" altLang="en-US"/>
              <a:pPr/>
              <a:t>‹#›</a:t>
            </a:fld>
            <a:endParaRPr lang="en-US" altLang="en-US"/>
          </a:p>
        </p:txBody>
      </p:sp>
    </p:spTree>
    <p:extLst>
      <p:ext uri="{BB962C8B-B14F-4D97-AF65-F5344CB8AC3E}">
        <p14:creationId xmlns:p14="http://schemas.microsoft.com/office/powerpoint/2010/main" val="250094125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765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2765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2765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2765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anose="020B0604020202020204" pitchFamily="34"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2765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7659"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6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anose="020B0604020202020204" pitchFamily="34" charset="0"/>
              </a:defRPr>
            </a:lvl1pPr>
          </a:lstStyle>
          <a:p>
            <a:pPr>
              <a:defRPr/>
            </a:pPr>
            <a:endParaRPr lang="en-US"/>
          </a:p>
        </p:txBody>
      </p:sp>
      <p:sp>
        <p:nvSpPr>
          <p:cNvPr id="2766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anose="020B0604020202020204" pitchFamily="34" charset="0"/>
              </a:defRPr>
            </a:lvl1pPr>
          </a:lstStyle>
          <a:p>
            <a:pPr>
              <a:defRPr/>
            </a:pPr>
            <a:endParaRPr lang="en-US"/>
          </a:p>
        </p:txBody>
      </p:sp>
      <p:sp>
        <p:nvSpPr>
          <p:cNvPr id="2766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0D569688-739A-41A4-8F68-CDE56BE90CB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audio" Target="../media/audio5.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audio" Target="../media/audio6.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audio" Target="../media/audio7.wav"/><Relationship Id="rId5" Type="http://schemas.openxmlformats.org/officeDocument/2006/relationships/image" Target="../media/image2.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C:\Documents%20and%20Settings\tpavlovich\Local%20Settings\Temporary%20Internet%20Files\Content.IE5\C07O4WWE\MSBD00286_0000%5b1%5d.mid"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image" Target="../media/image2.png"/><Relationship Id="rId2" Type="http://schemas.openxmlformats.org/officeDocument/2006/relationships/audio" Target="../media/audio9.wav"/><Relationship Id="rId1" Type="http://schemas.openxmlformats.org/officeDocument/2006/relationships/audio" Target="../media/audio8.wav"/><Relationship Id="rId6" Type="http://schemas.openxmlformats.org/officeDocument/2006/relationships/image" Target="../media/image19.jpeg"/><Relationship Id="rId5" Type="http://schemas.openxmlformats.org/officeDocument/2006/relationships/slideLayout" Target="../slideLayouts/slideLayout2.xml"/><Relationship Id="rId4" Type="http://schemas.openxmlformats.org/officeDocument/2006/relationships/audio" Target="file:///C:\Documents%20and%20Settings\tpavlovich\Local%20Settings\Temporary%20Internet%20Files\Content.IE5\C07O4WWE\MSj03881670000%5b1%5d.wa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2.wav"/><Relationship Id="rId1" Type="http://schemas.openxmlformats.org/officeDocument/2006/relationships/audio" Target="../media/audio11.wav"/><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Documents%20and%20Settings\tpavlovich\Local%20Settings\Temporary%20Internet%20Files\Content.IE5\C07O4WWE\MSj03886080000%5b1%5d.wa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Documents%20and%20Settings\tpavlovich\Local%20Settings\Temporary%20Internet%20Files\Content.IE5\C07O4WWE\MSj03884930000%5b1%5d.wav"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audio" Target="../media/audio4.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audio" Target="file:///C:\Documents%20and%20Settings\tpavlovich\Local%20Settings\Temporary%20Internet%20Files\Content.IE5\6D9R79LD\MSj03884860000%5b1%5d.wav"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file:///C:\Documents%20and%20Settings\tpavlovich\Local%20Settings\Temporary%20Internet%20Files\Content.IE5\C07O4WWE\MSj03881840000%5b1%5d.wav" TargetMode="Externa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1470025"/>
          </a:xfrm>
        </p:spPr>
        <p:txBody>
          <a:bodyPr/>
          <a:lstStyle/>
          <a:p>
            <a:pPr eaLnBrk="1" hangingPunct="1">
              <a:defRPr/>
            </a:pPr>
            <a:r>
              <a:rPr lang="en-US" sz="4400" b="1" smtClean="0"/>
              <a:t>EVENTS LEADING TO THE CIVIL WAR</a:t>
            </a:r>
          </a:p>
        </p:txBody>
      </p:sp>
      <p:pic>
        <p:nvPicPr>
          <p:cNvPr id="2053" name="Picture 5" descr="nationt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62163"/>
            <a:ext cx="3760788"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MSj02054.wav">
            <a:hlinkClick r:id="" action="ppaction://media"/>
          </p:cNvPr>
          <p:cNvPicPr>
            <a:picLocks noRot="1" noChangeAspect="1" noChangeArrowheads="1"/>
          </p:cNvPicPr>
          <p:nvPr>
            <a:wavAudioFile r:embed="rId1" name="MSj03882710000[1].wav"/>
          </p:nvPr>
        </p:nvPicPr>
        <p:blipFill>
          <a:blip r:embed="rId4">
            <a:extLst>
              <a:ext uri="{28A0092B-C50C-407E-A947-70E740481C1C}">
                <a14:useLocalDpi xmlns:a14="http://schemas.microsoft.com/office/drawing/2010/main" val="0"/>
              </a:ext>
            </a:extLst>
          </a:blip>
          <a:srcRect/>
          <a:stretch>
            <a:fillRect/>
          </a:stretch>
        </p:blipFill>
        <p:spPr bwMode="auto">
          <a:xfrm>
            <a:off x="1066800" y="541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MSj02070.wav">
            <a:hlinkClick r:id="" action="ppaction://media"/>
          </p:cNvPr>
          <p:cNvPicPr>
            <a:picLocks noRot="1" noChangeAspect="1" noChangeArrowheads="1"/>
          </p:cNvPicPr>
          <p:nvPr>
            <a:wavAudioFile r:embed="rId1" name="MSj03882710000[1].wav"/>
          </p:nvPr>
        </p:nvPicPr>
        <p:blipFill>
          <a:blip r:embed="rId4">
            <a:extLst>
              <a:ext uri="{28A0092B-C50C-407E-A947-70E740481C1C}">
                <a14:useLocalDpi xmlns:a14="http://schemas.microsoft.com/office/drawing/2010/main" val="0"/>
              </a:ext>
            </a:extLst>
          </a:blip>
          <a:srcRect/>
          <a:stretch>
            <a:fillRect/>
          </a:stretch>
        </p:blipFill>
        <p:spPr bwMode="auto">
          <a:xfrm>
            <a:off x="73914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par>
                          <p:cTn id="13" fill="hold" nodeType="afterGroup">
                            <p:stCondLst>
                              <p:cond delay="1000"/>
                            </p:stCondLst>
                            <p:childTnLst>
                              <p:par>
                                <p:cTn id="14" presetID="1" presetClass="mediacall" presetSubtype="0" fill="hold" nodeType="afterEffect">
                                  <p:stCondLst>
                                    <p:cond delay="0"/>
                                  </p:stCondLst>
                                  <p:childTnLst>
                                    <p:cmd type="call" cmd="playFrom(0.0)">
                                      <p:cBhvr>
                                        <p:cTn id="15" dur="2982" fill="hold"/>
                                        <p:tgtEl>
                                          <p:spTgt spid="20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055"/>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2982" fill="hold"/>
                                        <p:tgtEl>
                                          <p:spTgt spid="2055"/>
                                        </p:tgtEl>
                                      </p:cBhvr>
                                    </p:cmd>
                                  </p:childTnLst>
                                </p:cTn>
                              </p:par>
                            </p:childTnLst>
                          </p:cTn>
                        </p:par>
                      </p:childTnLst>
                    </p:cTn>
                  </p:par>
                </p:childTnLst>
              </p:cTn>
              <p:nextCondLst>
                <p:cond evt="onClick" delay="0">
                  <p:tgtEl>
                    <p:spTgt spid="2055"/>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2055"/>
                </p:tgtEl>
              </p:cMediaNode>
            </p:audio>
            <p:audio>
              <p:cMediaNode showWhenStopped="0">
                <p:cTn id="22" fill="hold" display="0">
                  <p:stCondLst>
                    <p:cond delay="indefinite"/>
                  </p:stCondLst>
                  <p:endCondLst>
                    <p:cond evt="onNext" delay="0">
                      <p:tgtEl>
                        <p:sldTgt/>
                      </p:tgtEl>
                    </p:cond>
                    <p:cond evt="onPrev" delay="0">
                      <p:tgtEl>
                        <p:sldTgt/>
                      </p:tgtEl>
                    </p:cond>
                    <p:cond evt="onStopAudio" delay="0">
                      <p:tgtEl>
                        <p:sldTgt/>
                      </p:tgtEl>
                    </p:cond>
                  </p:endCondLst>
                </p:cTn>
                <p:tgtEl>
                  <p:spTgt spid="2056"/>
                </p:tgtEl>
              </p:cMediaNode>
            </p:audio>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57200" y="0"/>
            <a:ext cx="4267200" cy="457200"/>
          </a:xfrm>
        </p:spPr>
        <p:txBody>
          <a:bodyPr/>
          <a:lstStyle/>
          <a:p>
            <a:pPr eaLnBrk="1" hangingPunct="1">
              <a:defRPr/>
            </a:pPr>
            <a:r>
              <a:rPr lang="en-US" sz="2400" smtClean="0"/>
              <a:t>Kansas Nebraska Act</a:t>
            </a:r>
          </a:p>
        </p:txBody>
      </p:sp>
      <p:pic>
        <p:nvPicPr>
          <p:cNvPr id="47110" name="Picture 6" descr="kansas nebraska"/>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19200" y="374650"/>
            <a:ext cx="7467600" cy="648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 0 C -0.01389 0.01248 -0.02066 0.04577 -0.02656 0.06518 C -0.0283 0.07096 -0.02865 0.07767 -0.03108 0.08298 C -0.04948 0.12413 -0.06146 0.16805 -0.06441 0.21613 C -0.06615 0.24479 -0.06892 0.30189 -0.06892 0.30189 C -0.06806 0.3368 -0.0717 0.39459 -0.0599 0.43203 C -0.05642 0.44313 -0.05 0.45885 -0.04445 0.46763 C -0.04045 0.47411 -0.03559 0.47942 -0.03108 0.48543 C -0.02882 0.48844 -0.02448 0.49422 -0.02448 0.49422 C -0.02031 0.51063 -0.00886 0.51502 0.00226 0.5208 C 0.00955 0.53074 0.01649 0.53351 0.02448 0.5416 C 0.03767 0.55478 0.02934 0.55085 0.0401 0.56518 C 0.04201 0.56773 0.04479 0.56865 0.0467 0.57119 C 0.05955 0.5883 0.06927 0.61095 0.08003 0.63037 C 0.08073 0.63337 0.0809 0.63684 0.08229 0.63915 C 0.08403 0.64193 0.08854 0.6417 0.08889 0.64516 C 0.08906 0.64655 0.08923 0.68238 0.08229 0.68955 C 0.07708 0.69509 0.07101 0.69949 0.06441 0.70134 C 0.05694 0.70342 0.04219 0.70735 0.04219 0.70735 C 0.02969 0.71729 0.01128 0.73092 -0.00226 0.73693 C -0.01007 0.7404 -0.01858 0.73971 -0.02656 0.74271 C -0.03559 0.74618 -0.03386 0.74664 -0.04445 0.75173 C -0.04879 0.75381 -0.05781 0.75751 -0.05781 0.75751 C -0.07413 0.75658 -0.0908 0.75982 -0.1066 0.7545 C -0.11267 0.75242 -0.11615 0.74364 -0.11997 0.73693 C -0.13577 0.70873 -0.12813 0.72006 -0.14219 0.70134 C -0.14497 0.6907 -0.14948 0.68192 -0.1533 0.67175 C -0.15729 0.63407 -0.16024 0.60194 -0.12882 0.58899 C -0.11233 0.5742 -0.11979 0.58136 -0.1066 0.56819 C -0.06129 0.57281 -0.01823 0.59107 0.02673 0.59778 C 0.04444 0.5957 0.06233 0.59431 0.08003 0.59177 C 0.09097 0.59015 0.11111 0.57697 0.11111 0.57697 C 0.13194 0.54946 0.12309 0.56125 0.13785 0.5416 C 0.14045 0.53814 0.14236 0.53374 0.14444 0.52982 C 0.14757 0.52404 0.1533 0.51202 0.1533 0.51202 C 0.15399 0.50716 0.15555 0.50231 0.15555 0.49722 C 0.15555 0.48636 0.15503 0.47526 0.1533 0.46463 C 0.15278 0.46116 0.15017 0.45885 0.14896 0.45584 C 0.14114 0.43758 0.1309 0.42949 0.12222 0.41423 C 0.11562 0.40245 0.1092 0.39297 0.1 0.38465 C 0.09705 0.37887 0.0941 0.37286 0.09114 0.36708 C 0.08958 0.36407 0.08663 0.35806 0.08663 0.35806 C 0.08368 0.34535 0.08333 0.34165 0.07344 0.33749 C 0.05625 0.3146 0.04236 0.30074 0.01788 0.29311 C -0.01441 0.26444 -0.0474 0.28571 -0.09115 0.2871 C -0.11736 0.29056 -0.13177 0.29727 -0.15556 0.28109 C -0.15886 0.26768 -0.16077 0.25427 -0.16667 0.24271 C -0.17222 0.21336 -0.17865 0.184 -0.18212 0.15395 C -0.18142 0.13314 -0.18195 0.11234 -0.18004 0.09177 C -0.17969 0.08737 -0.17674 0.08414 -0.17552 0.07998 C -0.1691 0.05779 -0.17292 0.06241 -0.1599 0.0386 C -0.15556 0.03074 -0.14306 0.00277 -0.13993 0 C -0.13767 -0.00185 -0.13524 -0.00347 -0.13333 -0.00578 C -0.12083 -0.02058 -0.11997 -0.02751 -0.10434 -0.03237 C -0.08733 -0.05571 -0.06458 -0.0638 -0.04219 -0.07398 C -0.03993 -0.07351 -0.01945 -0.07005 -0.01545 -0.06797 C -0.01302 -0.06681 -0.01129 -0.06357 -0.00886 -0.06196 C -0.00677 -0.06057 -0.00452 -0.06011 -0.00226 -0.05918 C 0.01927 -0.02081 -0.00781 -0.06635 0.01111 -0.04138 C 0.01371 -0.03791 0.0151 -0.03283 0.01788 -0.02959 C 0.02031 -0.02682 0.02413 -0.02613 0.02673 -0.02358 C 0.02934 -0.02127 0.0309 -0.01734 0.03333 -0.0148 C 0.03542 -0.01249 0.03785 -0.01087 0.0401 -0.00879 C 0.04305 -0.00278 0.04722 0.00231 0.04896 0.00901 C 0.04965 0.01202 0.05 0.01525 0.05121 0.01779 C 0.05434 0.02427 0.05903 0.02912 0.06233 0.03559 C 0.06458 0.04831 0.06892 0.05663 0.07344 0.06819 C 0.07257 0.0957 0.08403 0.14008 0.06007 0.15094 C 0.05208 0.16158 0.04288 0.17244 0.03333 0.18053 C 0.0283 0.19093 0.02326 0.19741 0.01562 0.20434 C 0.00989 0.21567 0.00434 0.21914 -0.00226 0.22792 C -0.01476 0.24456 -0.01059 0.2441 -0.02656 0.2545 C -0.04549 0.2797 -0.06632 0.30212 -0.08212 0.33148 C -0.08403 0.33495 -0.08472 0.33957 -0.08663 0.34327 C -0.0908 0.35159 -0.1 0.36708 -0.1 0.36708 C -0.10677 0.40268 -0.09549 0.34674 -0.10886 0.39667 C -0.11597 0.42302 -0.12031 0.45215 -0.12448 0.47942 C -0.12379 0.49722 -0.12396 0.51502 -0.12222 0.53259 C -0.12083 0.54761 -0.11059 0.57951 -0.10434 0.59177 C -0.10191 0.60564 -0.09722 0.61719 -0.09323 0.63037 C -0.09254 0.63522 -0.09323 0.641 -0.09115 0.64516 C -0.08472 0.65857 -0.06146 0.68099 -0.05104 0.68654 C -0.03073 0.69741 -0.05573 0.67868 -0.02882 0.69533 C -0.02344 0.69856 -0.01892 0.70457 -0.01337 0.70735 C -0.00573 0.71128 0.01337 0.71451 0.02222 0.71613 C 0.02882 0.71914 0.03542 0.7226 0.04219 0.72491 C 0.04948 0.72746 0.06441 0.73092 0.06441 0.73092 C 0.07118 0.72884 0.07812 0.72815 0.08455 0.72491 C 0.09705 0.71867 0.1026 0.69879 0.11337 0.68955 C 0.12378 0.66874 0.13177 0.64678 0.1401 0.62436 C 0.14236 0.61835 0.14444 0.61257 0.1467 0.60656 C 0.14826 0.60263 0.15121 0.59477 0.15121 0.59477 C 0.15677 0.56333 0.14809 0.60656 0.16007 0.56819 C 0.16371 0.55663 0.16892 0.53259 0.16892 0.53259 C 0.16962 0.52565 0.16996 0.51872 0.17118 0.51202 C 0.17222 0.50693 0.17465 0.50231 0.17552 0.49722 C 0.17691 0.48844 0.17621 0.47919 0.17778 0.47064 C 0.17847 0.46717 0.17951 0.46162 0.18229 0.46162 C 0.18472 0.46162 0.18125 0.46786 0.18003 0.47064 C 0.17413 0.48335 0.16649 0.49422 0.16007 0.50601 C 0.15 0.52473 0.14132 0.54553 0.12899 0.56218 C 0.11805 0.57697 0.10382 0.58853 0.0934 0.60379 C 0.08976 0.6091 0.08837 0.61627 0.08455 0.62135 C 0.07934 0.62829 0.07239 0.63268 0.06667 0.63915 C 0.04514 0.66366 0.0243 0.68908 0.00226 0.71313 C -0.01198 0.72861 -0.0224 0.75011 -0.03767 0.76352 C -0.05104 0.77531 -0.06563 0.78941 -0.08004 0.79889 C -0.08629 0.80305 -0.1099 0.80466 -0.11111 0.8049 C -0.11563 0.80883 -0.11997 0.81276 -0.12448 0.81669 C -0.12726 0.81923 -0.13333 0.82709 -0.13333 0.8227 C -0.13333 0.81715 -0.12795 0.81391 -0.12448 0.81091 C -0.10868 0.79796 -0.09514 0.79681 -0.07778 0.7871 C -0.02986 0.76028 0.01788 0.73208 0.06667 0.70735 C 0.15764 0.66135 0.24757 0.62505 0.33333 0.56518 C 0.3408 0.55987 0.38038 0.53005 0.38889 0.5208 C 0.39583 0.51317 0.40035 0.50254 0.40677 0.49422 C 0.40746 0.49121 0.4066 0.48543 0.40885 0.48543 C 0.41146 0.48543 0.41458 0.49098 0.41337 0.49422 C 0.41198 0.49791 0.40746 0.4963 0.40451 0.49722 C 0.3993 0.49514 0.39358 0.49468 0.38889 0.49121 C 0.38437 0.48798 0.38437 0.4785 0.38229 0.47341 C 0.37986 0.46763 0.36423 0.4318 0.36007 0.42325 C 0.35538 0.41377 0.34965 0.40545 0.34444 0.39667 C 0.3375 0.38488 0.33437 0.36962 0.32673 0.35806 C 0.32396 0.3539 0.32031 0.35067 0.31788 0.34627 C 0.30364 0.32108 0.30121 0.28895 0.28455 0.26629 C 0.26962 0.20827 0.23542 0.16435 0.20885 0.11558 C 0.19167 0.08437 0.17621 0.05131 0.15555 0.0238 C 0.15121 0.00624 0.13611 -0.01295 0.12448 -0.02358 C 0.12048 -0.03121 0.11597 -0.04069 0.11111 -0.04716 C 0.10851 -0.05063 0.10486 -0.05271 0.10226 -0.05618 C 0.09965 -0.05964 0.09844 -0.06473 0.09566 -0.06797 C 0.09167 -0.07259 0.08229 -0.07975 0.08229 -0.07975 C 0.06215 -0.07629 0.06094 -0.07652 0.04444 -0.06196 C 0.04219 -0.06011 0.0401 -0.05803 0.03785 -0.05618 C 0.03559 -0.0541 0.03108 -0.05017 0.03108 -0.05017 C 0.02205 -0.0319 0.03229 -0.04994 0.01996 -0.03537 C 0.01528 -0.02982 0.01024 -0.02451 0.00677 -0.01757 C 0.00521 -0.01457 0.00417 -0.01133 0.00226 -0.00879 C 0.00035 -0.00625 -0.00347 -0.00625 -0.00434 -0.00278 C -0.00486 -0.0007 -0.00139 -0.00093 0 0 Z " pathEditMode="relative" ptsTypes="fffffffffffffffffffffffffffffffffffffffffffffffffffffffffffffffffffffffffffffffffffffffffffffffffffffffffffffffffffffffffffffffffffffffffffff">
                                      <p:cBhvr>
                                        <p:cTn id="6" dur="2000" fill="hold"/>
                                        <p:tgtEl>
                                          <p:spTgt spid="4710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11111E-6 3.01896E-6 C -0.00278 0.02242 -0.00956 0.04277 -0.01338 0.06496 C -0.01719 0.08784 -0.01806 0.11119 -0.02449 0.13315 C -0.02952 0.17961 -0.03421 0.22584 -0.04011 0.27208 C -0.04341 0.3294 -0.0474 0.3865 -0.05122 0.44383 C -0.04914 0.49954 -0.05278 0.55455 -0.01338 0.58576 C 0.00225 0.58276 0.01805 0.58229 0.03333 0.57698 C 0.04426 0.57328 0.05347 0.56241 0.0644 0.55918 C 0.1269 0.54045 0.18715 0.50855 0.24878 0.48521 C 0.26978 0.46741 0.29444 0.44845 0.3111 0.42302 C 0.31631 0.41493 0.32031 0.40569 0.3243 0.39644 C 0.32916 0.38488 0.33767 0.36084 0.33767 0.36084 C 0.33697 0.34304 0.33732 0.32524 0.33541 0.30767 C 0.33367 0.29103 0.31301 0.28918 0.30433 0.28687 C 0.22569 0.29311 0.17326 0.31577 0.10208 0.36084 C 0.09426 0.3657 0.08558 0.36778 0.07777 0.37286 C 0.06406 0.38165 0.04999 0.39066 0.03767 0.40245 C 0.03246 0.40731 0.02777 0.41308 0.02222 0.41724 C 0.00642 0.42903 -0.01112 0.43759 -0.02674 0.44961 C -0.03091 0.45284 -0.03369 0.45862 -0.03785 0.46163 C -0.0448 0.46671 -0.05331 0.4681 -0.06008 0.47342 C -0.06372 0.47642 -0.06754 0.4792 -0.07119 0.4822 C -0.0823 0.48035 -0.09376 0.48012 -0.10452 0.47642 C -0.10817 0.47527 -0.11008 0.46972 -0.11338 0.46741 C -0.11754 0.46463 -0.12223 0.46348 -0.12674 0.46163 C -0.13265 0.45377 -0.13855 0.44568 -0.14445 0.43782 C -0.1474 0.43389 -0.15348 0.42603 -0.15348 0.42603 C -0.15626 0.4147 -0.16459 0.39344 -0.16459 0.39344 C -0.16806 0.35876 -0.18108 0.3264 -0.1889 0.29288 C -0.19098 0.2841 -0.1915 0.27508 -0.19341 0.2663 C -0.19532 0.25728 -0.19775 0.2485 -0.20001 0.23971 C -0.20487 0.18909 -0.20973 0.13477 -0.18456 0.09177 C -0.17813 0.08068 -0.16858 0.07282 -0.16008 0.06496 C -0.14671 0.06588 -0.13282 0.06241 -0.12015 0.06796 C -0.1132 0.07097 -0.10973 0.08183 -0.10452 0.08877 C -0.10122 0.09316 -0.09706 0.09663 -0.09341 0.10056 C -0.09115 0.10541 -0.08942 0.11073 -0.08681 0.11535 C -0.08334 0.12159 -0.07883 0.12668 -0.0757 0.13315 C -0.07275 0.13962 -0.07153 0.14725 -0.06893 0.15372 C -0.06633 0.15996 -0.06268 0.16528 -0.06008 0.17152 C -0.05244 0.19025 -0.04862 0.21128 -0.04237 0.2307 C -0.03924 0.24041 -0.029 0.26006 -0.02449 0.2693 C -0.0165 0.30698 -0.02483 0.27277 -0.01112 0.31369 C -0.00383 0.33541 -0.00435 0.34998 0.01319 0.35807 C 0.03281 0.34073 0.04531 0.31715 0.06215 0.29589 C 0.06909 0.2871 0.07725 0.2804 0.08437 0.27208 C 0.10537 0.24757 0.09722 0.25289 0.1177 0.22191 C 0.12256 0.21452 0.12881 0.20897 0.13333 0.20111 C 0.14774 0.17591 0.15902 0.14702 0.17326 0.12136 C 0.17829 0.09455 0.17586 0.10541 0.17985 0.08877 C 0.17916 0.08391 0.1802 0.0779 0.17777 0.07397 C 0.17517 0.06981 0.17048 0.06981 0.16666 0.06796 C 0.15103 0.0601 0.13402 0.05941 0.1177 0.05617 C 0.10364 0.0289 0.1177 0.05964 0.1111 -0.01479 C 0.11076 -0.01919 0.10781 -0.02242 0.10659 -0.02658 C 0.10485 -0.03213 0.10138 -0.05016 0.09774 -0.05617 C 0.09287 -0.06403 0.08228 -0.06588 0.07551 -0.06819 C 0.07326 -0.07004 0.07135 -0.07351 0.06874 -0.07397 C 0.05208 -0.07651 0.03801 -0.04693 0.02656 -0.0356 C 0.02534 -0.03306 0.01614 -0.01202 0.0111 -0.00901 C -0.00226 -0.00116 -0.00487 -0.01318 -6.11111E-6 3.01896E-6 Z " pathEditMode="relative" ptsTypes="fffffffffffffffffffffffffffffffffffffffffffffffffffffffffffff">
                                      <p:cBhvr>
                                        <p:cTn id="8" dur="2000" fill="hold"/>
                                        <p:tgtEl>
                                          <p:spTgt spid="471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u="sng" smtClean="0"/>
              <a:t>The Dred Scott Case, 1857</a:t>
            </a:r>
            <a:endParaRPr lang="en-US" smtClean="0"/>
          </a:p>
        </p:txBody>
      </p:sp>
      <p:sp>
        <p:nvSpPr>
          <p:cNvPr id="12291" name="Rectangle 3"/>
          <p:cNvSpPr>
            <a:spLocks noGrp="1" noChangeArrowheads="1"/>
          </p:cNvSpPr>
          <p:nvPr>
            <p:ph type="body" sz="half" idx="1"/>
          </p:nvPr>
        </p:nvSpPr>
        <p:spPr/>
        <p:txBody>
          <a:bodyPr/>
          <a:lstStyle/>
          <a:p>
            <a:pPr eaLnBrk="1" hangingPunct="1">
              <a:defRPr/>
            </a:pPr>
            <a:r>
              <a:rPr lang="en-US" sz="2400" dirty="0" smtClean="0"/>
              <a:t>Dred Scott, a slave who lived in Missouri (a slave state), moved with his master to Illinois, then to Wisconsin, both free states. When his master died, some abolitionist lawyers sued for his freedom saying that by living in a free state he was then free.</a:t>
            </a:r>
          </a:p>
        </p:txBody>
      </p:sp>
      <p:pic>
        <p:nvPicPr>
          <p:cNvPr id="12293" name="Picture 5" descr="DredScot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4863" y="1524000"/>
            <a:ext cx="4275137"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MSj02101.wav">
            <a:hlinkClick r:id="" action="ppaction://media"/>
          </p:cNvPr>
          <p:cNvPicPr>
            <a:picLocks noRot="1" noChangeAspect="1" noChangeArrowheads="1"/>
          </p:cNvPicPr>
          <p:nvPr>
            <a:wavAudioFile r:embed="rId1" name="MSj03885100000[1].wav"/>
          </p:nvPr>
        </p:nvPicPr>
        <p:blipFill>
          <a:blip r:embed="rId4">
            <a:extLst>
              <a:ext uri="{28A0092B-C50C-407E-A947-70E740481C1C}">
                <a14:useLocalDpi xmlns:a14="http://schemas.microsoft.com/office/drawing/2010/main" val="0"/>
              </a:ext>
            </a:extLst>
          </a:blip>
          <a:srcRect/>
          <a:stretch>
            <a:fillRect/>
          </a:stretch>
        </p:blipFill>
        <p:spPr bwMode="auto">
          <a:xfrm>
            <a:off x="86106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12290"/>
                                        </p:tgtEl>
                                        <p:attrNameLst>
                                          <p:attrName>style.visibility</p:attrName>
                                        </p:attrNameLst>
                                      </p:cBhvr>
                                      <p:to>
                                        <p:strVal val="visible"/>
                                      </p:to>
                                    </p:set>
                                    <p:anim calcmode="lin" valueType="num">
                                      <p:cBhvr>
                                        <p:cTn id="10" dur="1000" fill="hold"/>
                                        <p:tgtEl>
                                          <p:spTgt spid="12290"/>
                                        </p:tgtEl>
                                        <p:attrNameLst>
                                          <p:attrName>ppt_w</p:attrName>
                                        </p:attrNameLst>
                                      </p:cBhvr>
                                      <p:tavLst>
                                        <p:tav tm="0">
                                          <p:val>
                                            <p:fltVal val="0"/>
                                          </p:val>
                                        </p:tav>
                                        <p:tav tm="100000">
                                          <p:val>
                                            <p:strVal val="#ppt_w"/>
                                          </p:val>
                                        </p:tav>
                                      </p:tavLst>
                                    </p:anim>
                                    <p:anim calcmode="lin" valueType="num">
                                      <p:cBhvr>
                                        <p:cTn id="11" dur="1000" fill="hold"/>
                                        <p:tgtEl>
                                          <p:spTgt spid="12290"/>
                                        </p:tgtEl>
                                        <p:attrNameLst>
                                          <p:attrName>ppt_h</p:attrName>
                                        </p:attrNameLst>
                                      </p:cBhvr>
                                      <p:tavLst>
                                        <p:tav tm="0">
                                          <p:val>
                                            <p:fltVal val="0"/>
                                          </p:val>
                                        </p:tav>
                                        <p:tav tm="100000">
                                          <p:val>
                                            <p:strVal val="#ppt_h"/>
                                          </p:val>
                                        </p:tav>
                                      </p:tavLst>
                                    </p:anim>
                                    <p:anim calcmode="lin" valueType="num">
                                      <p:cBhvr>
                                        <p:cTn id="12"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2290"/>
                                        </p:tgtEl>
                                        <p:attrNameLst>
                                          <p:attrName>ppt_y</p:attrName>
                                        </p:attrNameLst>
                                      </p:cBhvr>
                                      <p:tavLst>
                                        <p:tav tm="0" fmla="#ppt_y+(sin(-2*pi*(1-$))*-#ppt_x+cos(-2*pi*(1-$))*(1-#ppt_y))*(1-$)">
                                          <p:val>
                                            <p:fltVal val="0"/>
                                          </p:val>
                                        </p:tav>
                                        <p:tav tm="100000">
                                          <p:val>
                                            <p:fltVal val="1"/>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 calcmode="lin" valueType="num">
                                      <p:cBhvr>
                                        <p:cTn id="16"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 presetClass="mediacall" presetSubtype="0" fill="hold" nodeType="afterEffect">
                                  <p:stCondLst>
                                    <p:cond delay="0"/>
                                  </p:stCondLst>
                                  <p:childTnLst>
                                    <p:cmd type="call" cmd="playFrom(0.0)">
                                      <p:cBhvr>
                                        <p:cTn id="20" dur="814" fill="hold"/>
                                        <p:tgtEl>
                                          <p:spTgt spid="122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2294"/>
                </p:tgtEl>
              </p:cMediaNode>
            </p:audio>
          </p:childTnLst>
        </p:cTn>
      </p:par>
    </p:tnLst>
    <p:bldLst>
      <p:bldP spid="12290" grpId="0"/>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u="sng" smtClean="0"/>
              <a:t>The Dred Scott Case, 1857</a:t>
            </a:r>
            <a:endParaRPr lang="en-US" smtClean="0"/>
          </a:p>
        </p:txBody>
      </p:sp>
      <p:sp>
        <p:nvSpPr>
          <p:cNvPr id="13315"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en-US" sz="1800" dirty="0" smtClean="0"/>
              <a:t>The U.S. Supreme Court ruled:</a:t>
            </a:r>
          </a:p>
          <a:p>
            <a:pPr eaLnBrk="1" hangingPunct="1">
              <a:lnSpc>
                <a:spcPct val="80000"/>
              </a:lnSpc>
              <a:defRPr/>
            </a:pPr>
            <a:r>
              <a:rPr lang="en-US" sz="1800" dirty="0" smtClean="0"/>
              <a:t>Scott could not sue for freedom because he was not a citizen.</a:t>
            </a:r>
          </a:p>
          <a:p>
            <a:pPr eaLnBrk="1" hangingPunct="1">
              <a:lnSpc>
                <a:spcPct val="80000"/>
              </a:lnSpc>
              <a:defRPr/>
            </a:pPr>
            <a:r>
              <a:rPr lang="en-US" sz="1800" dirty="0" smtClean="0"/>
              <a:t>No African American  (slave or free)  was a citizen.</a:t>
            </a:r>
          </a:p>
          <a:p>
            <a:pPr eaLnBrk="1" hangingPunct="1">
              <a:lnSpc>
                <a:spcPct val="80000"/>
              </a:lnSpc>
              <a:defRPr/>
            </a:pPr>
            <a:r>
              <a:rPr lang="en-US" sz="1800" dirty="0" smtClean="0"/>
              <a:t>The Missouri Compromise was unconstitutional because it banned slavery in some areas.</a:t>
            </a:r>
          </a:p>
          <a:p>
            <a:pPr eaLnBrk="1" hangingPunct="1">
              <a:lnSpc>
                <a:spcPct val="80000"/>
              </a:lnSpc>
              <a:defRPr/>
            </a:pPr>
            <a:r>
              <a:rPr lang="en-US" sz="1800" dirty="0" smtClean="0"/>
              <a:t>When Congress bans slavery it takes property from slave holders.</a:t>
            </a:r>
          </a:p>
          <a:p>
            <a:pPr eaLnBrk="1" hangingPunct="1">
              <a:lnSpc>
                <a:spcPct val="80000"/>
              </a:lnSpc>
              <a:defRPr/>
            </a:pPr>
            <a:r>
              <a:rPr lang="en-US" sz="1800" dirty="0" smtClean="0"/>
              <a:t>The 5th Amendment to the Constitution says property cannot be taken from people. Slaves are property; therefore, the Missouri Compromise is unconstitutional.</a:t>
            </a:r>
          </a:p>
        </p:txBody>
      </p:sp>
      <p:pic>
        <p:nvPicPr>
          <p:cNvPr id="13317" name="Picture 5" descr="dred_portra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56125" y="1676400"/>
            <a:ext cx="44831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amond(in)">
                                      <p:cBhvr>
                                        <p:cTn id="7"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u="sng" smtClean="0"/>
              <a:t>Lincoln-Douglas Debates, 1858</a:t>
            </a:r>
            <a:endParaRPr lang="en-US" smtClean="0"/>
          </a:p>
        </p:txBody>
      </p:sp>
      <p:sp>
        <p:nvSpPr>
          <p:cNvPr id="14339" name="Rectangle 3"/>
          <p:cNvSpPr>
            <a:spLocks noGrp="1" noChangeArrowheads="1"/>
          </p:cNvSpPr>
          <p:nvPr>
            <p:ph type="body" sz="half" idx="1"/>
          </p:nvPr>
        </p:nvSpPr>
        <p:spPr/>
        <p:txBody>
          <a:bodyPr/>
          <a:lstStyle/>
          <a:p>
            <a:pPr eaLnBrk="1" hangingPunct="1">
              <a:lnSpc>
                <a:spcPct val="80000"/>
              </a:lnSpc>
              <a:defRPr/>
            </a:pPr>
            <a:r>
              <a:rPr lang="en-US" sz="2400" dirty="0" smtClean="0"/>
              <a:t>Abe Lincoln ran against Stephen Douglas for the Senate. They challenged each other in a series of historic debates which brought to light more clearly the issues of proslavery and antislavery.</a:t>
            </a:r>
          </a:p>
          <a:p>
            <a:pPr eaLnBrk="1" hangingPunct="1">
              <a:lnSpc>
                <a:spcPct val="80000"/>
              </a:lnSpc>
              <a:defRPr/>
            </a:pPr>
            <a:r>
              <a:rPr lang="en-US" sz="2400" dirty="0" smtClean="0"/>
              <a:t>Lincoln wanted to end slavery in the territories.               </a:t>
            </a:r>
          </a:p>
          <a:p>
            <a:pPr eaLnBrk="1" hangingPunct="1">
              <a:lnSpc>
                <a:spcPct val="80000"/>
              </a:lnSpc>
              <a:defRPr/>
            </a:pPr>
            <a:r>
              <a:rPr lang="en-US" sz="2400" dirty="0" smtClean="0"/>
              <a:t>Douglas argued for </a:t>
            </a:r>
            <a:r>
              <a:rPr lang="en-US" sz="2400" b="1" dirty="0" smtClean="0"/>
              <a:t>popular sovereignty</a:t>
            </a:r>
            <a:r>
              <a:rPr lang="en-US" sz="2400" dirty="0" smtClean="0"/>
              <a:t>  (state citizen vote).</a:t>
            </a:r>
          </a:p>
        </p:txBody>
      </p:sp>
      <p:pic>
        <p:nvPicPr>
          <p:cNvPr id="14341" name="Picture 5" descr="imag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56150" y="1643063"/>
            <a:ext cx="3822700"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MSj02101.wav">
            <a:hlinkClick r:id="" action="ppaction://media"/>
          </p:cNvPr>
          <p:cNvPicPr>
            <a:picLocks noRot="1" noChangeAspect="1" noChangeArrowheads="1"/>
          </p:cNvPicPr>
          <p:nvPr>
            <a:wavAudioFile r:embed="rId1" name="MSj03885110000[1].wav"/>
          </p:nvPr>
        </p:nvPicPr>
        <p:blipFill>
          <a:blip r:embed="rId4">
            <a:extLst>
              <a:ext uri="{28A0092B-C50C-407E-A947-70E740481C1C}">
                <a14:useLocalDpi xmlns:a14="http://schemas.microsoft.com/office/drawing/2010/main" val="0"/>
              </a:ext>
            </a:extLst>
          </a:blip>
          <a:srcRect/>
          <a:stretch>
            <a:fillRect/>
          </a:stretch>
        </p:blipFill>
        <p:spPr bwMode="auto">
          <a:xfrm>
            <a:off x="85344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anim calcmode="lin" valueType="num">
                                      <p:cBhvr>
                                        <p:cTn id="8" dur="1000" fill="hold"/>
                                        <p:tgtEl>
                                          <p:spTgt spid="14341"/>
                                        </p:tgtEl>
                                        <p:attrNameLst>
                                          <p:attrName>style.rotation</p:attrName>
                                        </p:attrNameLst>
                                      </p:cBhvr>
                                      <p:tavLst>
                                        <p:tav tm="0">
                                          <p:val>
                                            <p:fltVal val="720"/>
                                          </p:val>
                                        </p:tav>
                                        <p:tav tm="100000">
                                          <p:val>
                                            <p:fltVal val="0"/>
                                          </p:val>
                                        </p:tav>
                                      </p:tavLst>
                                    </p:anim>
                                    <p:anim calcmode="lin" valueType="num">
                                      <p:cBhvr>
                                        <p:cTn id="9" dur="1000" fill="hold"/>
                                        <p:tgtEl>
                                          <p:spTgt spid="14341"/>
                                        </p:tgtEl>
                                        <p:attrNameLst>
                                          <p:attrName>ppt_h</p:attrName>
                                        </p:attrNameLst>
                                      </p:cBhvr>
                                      <p:tavLst>
                                        <p:tav tm="0">
                                          <p:val>
                                            <p:fltVal val="0"/>
                                          </p:val>
                                        </p:tav>
                                        <p:tav tm="100000">
                                          <p:val>
                                            <p:strVal val="#ppt_h"/>
                                          </p:val>
                                        </p:tav>
                                      </p:tavLst>
                                    </p:anim>
                                    <p:anim calcmode="lin" valueType="num">
                                      <p:cBhvr>
                                        <p:cTn id="10" dur="1000" fill="hold"/>
                                        <p:tgtEl>
                                          <p:spTgt spid="1434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1898" fill="hold"/>
                                        <p:tgtEl>
                                          <p:spTgt spid="143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434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3600" u="sng" smtClean="0"/>
              <a:t>John Brown's raid on Harper's Ferry, Virginia arsenal, 1859</a:t>
            </a:r>
            <a:endParaRPr lang="en-US" sz="4000" smtClean="0"/>
          </a:p>
        </p:txBody>
      </p:sp>
      <p:sp>
        <p:nvSpPr>
          <p:cNvPr id="15363" name="Rectangle 3"/>
          <p:cNvSpPr>
            <a:spLocks noGrp="1" noChangeArrowheads="1"/>
          </p:cNvSpPr>
          <p:nvPr>
            <p:ph type="body" sz="half" idx="1"/>
          </p:nvPr>
        </p:nvSpPr>
        <p:spPr/>
        <p:txBody>
          <a:bodyPr/>
          <a:lstStyle/>
          <a:p>
            <a:pPr eaLnBrk="1" hangingPunct="1">
              <a:lnSpc>
                <a:spcPct val="90000"/>
              </a:lnSpc>
              <a:defRPr/>
            </a:pPr>
            <a:r>
              <a:rPr lang="en-US" sz="2000" dirty="0" smtClean="0"/>
              <a:t>John Brown was an </a:t>
            </a:r>
            <a:r>
              <a:rPr lang="en-US" sz="2000" b="1" dirty="0" smtClean="0"/>
              <a:t>abolitionist</a:t>
            </a:r>
            <a:r>
              <a:rPr lang="en-US" sz="2000" dirty="0" smtClean="0"/>
              <a:t> (a person who demanded an immediate and no-compromise end to slavery) who planned to capture guns and ammunition, distribute them to slaves, and have them break free.  </a:t>
            </a:r>
          </a:p>
          <a:p>
            <a:pPr eaLnBrk="1" hangingPunct="1">
              <a:lnSpc>
                <a:spcPct val="90000"/>
              </a:lnSpc>
              <a:defRPr/>
            </a:pPr>
            <a:r>
              <a:rPr lang="en-US" sz="2000" dirty="0" smtClean="0"/>
              <a:t>John Brown was captured and hanged.  </a:t>
            </a:r>
          </a:p>
          <a:p>
            <a:pPr eaLnBrk="1" hangingPunct="1">
              <a:lnSpc>
                <a:spcPct val="90000"/>
              </a:lnSpc>
              <a:defRPr/>
            </a:pPr>
            <a:r>
              <a:rPr lang="en-US" sz="2000" dirty="0" smtClean="0"/>
              <a:t>To most Southerners, John Brown was a dangerous criminal. To most Northerners, he was a hero.</a:t>
            </a:r>
          </a:p>
        </p:txBody>
      </p:sp>
      <p:pic>
        <p:nvPicPr>
          <p:cNvPr id="15365" name="Picture 5" descr="Jbrow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1889125"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john br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3048000"/>
            <a:ext cx="2924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MSSN2101.wav">
            <a:hlinkClick r:id="" action="ppaction://media"/>
          </p:cNvPr>
          <p:cNvPicPr>
            <a:picLocks noRot="1" noChangeAspect="1" noChangeArrowheads="1"/>
          </p:cNvPicPr>
          <p:nvPr>
            <a:wavAudioFile r:embed="rId1" name="MSSN00568A0000[1].wav"/>
          </p:nvPr>
        </p:nvPicPr>
        <p:blipFill>
          <a:blip r:embed="rId5">
            <a:extLst>
              <a:ext uri="{28A0092B-C50C-407E-A947-70E740481C1C}">
                <a14:useLocalDpi xmlns:a14="http://schemas.microsoft.com/office/drawing/2010/main" val="0"/>
              </a:ext>
            </a:extLst>
          </a:blip>
          <a:srcRect/>
          <a:stretch>
            <a:fillRect/>
          </a:stretch>
        </p:blipFill>
        <p:spPr bwMode="auto">
          <a:xfrm>
            <a:off x="8458200" y="106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4491" fill="hold"/>
                                        <p:tgtEl>
                                          <p:spTgt spid="153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536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john-brown-raid"/>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762000"/>
            <a:ext cx="8610600" cy="5840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9" name="MSBD00286_0000[1].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p:cTn id="7" dur="1000" fill="hold"/>
                                        <p:tgtEl>
                                          <p:spTgt spid="4915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915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915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9158"/>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58408" fill="hold"/>
                                        <p:tgtEl>
                                          <p:spTgt spid="491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4915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458200" cy="1139825"/>
          </a:xfrm>
        </p:spPr>
        <p:txBody>
          <a:bodyPr/>
          <a:lstStyle/>
          <a:p>
            <a:pPr eaLnBrk="1" hangingPunct="1">
              <a:defRPr/>
            </a:pPr>
            <a:r>
              <a:rPr lang="en-US" sz="4000" u="sng" dirty="0" smtClean="0"/>
              <a:t>Lincoln is elected President; South Carolina secedes in December 1860</a:t>
            </a:r>
            <a:endParaRPr lang="en-US" sz="4000" dirty="0" smtClean="0"/>
          </a:p>
        </p:txBody>
      </p:sp>
      <p:pic>
        <p:nvPicPr>
          <p:cNvPr id="16389" name="Picture 5" descr="s carolina"/>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600200"/>
            <a:ext cx="345757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decel="50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6"/>
                                        </p:tgtEl>
                                        <p:attrNameLst>
                                          <p:attrName>ppt_w</p:attrName>
                                        </p:attrNameLst>
                                      </p:cBhvr>
                                      <p:tavLst>
                                        <p:tav tm="0">
                                          <p:val>
                                            <p:strVal val="#ppt_w*.05"/>
                                          </p:val>
                                        </p:tav>
                                        <p:tav tm="100000">
                                          <p:val>
                                            <p:strVal val="#ppt_w"/>
                                          </p:val>
                                        </p:tav>
                                      </p:tavLst>
                                    </p:anim>
                                    <p:anim calcmode="lin" valueType="num">
                                      <p:cBhvr>
                                        <p:cTn id="10" dur="1000" fill="hold"/>
                                        <p:tgtEl>
                                          <p:spTgt spid="163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6"/>
                                        </p:tgtEl>
                                      </p:cBhvr>
                                    </p:animEffect>
                                  </p:childTnLst>
                                </p:cTn>
                              </p:par>
                            </p:childTnLst>
                          </p:cTn>
                        </p:par>
                        <p:par>
                          <p:cTn id="15" fill="hold" nodeType="afterGroup">
                            <p:stCondLst>
                              <p:cond delay="1000"/>
                            </p:stCondLst>
                            <p:childTnLst>
                              <p:par>
                                <p:cTn id="16" presetID="35" presetClass="entr" presetSubtype="0" fill="hold" nodeType="after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2000"/>
                                        <p:tgtEl>
                                          <p:spTgt spid="16389"/>
                                        </p:tgtEl>
                                      </p:cBhvr>
                                    </p:animEffect>
                                    <p:anim calcmode="lin" valueType="num">
                                      <p:cBhvr>
                                        <p:cTn id="19" dur="2000" fill="hold"/>
                                        <p:tgtEl>
                                          <p:spTgt spid="16389"/>
                                        </p:tgtEl>
                                        <p:attrNameLst>
                                          <p:attrName>style.rotation</p:attrName>
                                        </p:attrNameLst>
                                      </p:cBhvr>
                                      <p:tavLst>
                                        <p:tav tm="0">
                                          <p:val>
                                            <p:fltVal val="720"/>
                                          </p:val>
                                        </p:tav>
                                        <p:tav tm="100000">
                                          <p:val>
                                            <p:fltVal val="0"/>
                                          </p:val>
                                        </p:tav>
                                      </p:tavLst>
                                    </p:anim>
                                    <p:anim calcmode="lin" valueType="num">
                                      <p:cBhvr>
                                        <p:cTn id="20" dur="2000" fill="hold"/>
                                        <p:tgtEl>
                                          <p:spTgt spid="16389"/>
                                        </p:tgtEl>
                                        <p:attrNameLst>
                                          <p:attrName>ppt_h</p:attrName>
                                        </p:attrNameLst>
                                      </p:cBhvr>
                                      <p:tavLst>
                                        <p:tav tm="0">
                                          <p:val>
                                            <p:fltVal val="0"/>
                                          </p:val>
                                        </p:tav>
                                        <p:tav tm="100000">
                                          <p:val>
                                            <p:strVal val="#ppt_h"/>
                                          </p:val>
                                        </p:tav>
                                      </p:tavLst>
                                    </p:anim>
                                    <p:anim calcmode="lin" valueType="num">
                                      <p:cBhvr>
                                        <p:cTn id="21" dur="2000" fill="hold"/>
                                        <p:tgtEl>
                                          <p:spTgt spid="1638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u="sng" dirty="0" smtClean="0"/>
              <a:t>Secession of six more Southern states, 1861</a:t>
            </a:r>
            <a:endParaRPr lang="en-US" sz="4000" dirty="0" smtClean="0"/>
          </a:p>
        </p:txBody>
      </p:sp>
      <p:sp>
        <p:nvSpPr>
          <p:cNvPr id="17411" name="Rectangle 3"/>
          <p:cNvSpPr>
            <a:spLocks noGrp="1" noChangeArrowheads="1"/>
          </p:cNvSpPr>
          <p:nvPr>
            <p:ph type="body" idx="1"/>
          </p:nvPr>
        </p:nvSpPr>
        <p:spPr/>
        <p:txBody>
          <a:bodyPr/>
          <a:lstStyle/>
          <a:p>
            <a:pPr eaLnBrk="1" hangingPunct="1">
              <a:defRPr/>
            </a:pPr>
            <a:r>
              <a:rPr lang="en-US" sz="2800" dirty="0" smtClean="0"/>
              <a:t>The union of the U.S. was challenged when Southern states threatened </a:t>
            </a:r>
            <a:r>
              <a:rPr lang="en-US" sz="2800" b="1" dirty="0" smtClean="0"/>
              <a:t>secession</a:t>
            </a:r>
            <a:r>
              <a:rPr lang="en-US" sz="2800" dirty="0" smtClean="0"/>
              <a:t> (withdrawal from the union).</a:t>
            </a:r>
          </a:p>
          <a:p>
            <a:pPr eaLnBrk="1" hangingPunct="1">
              <a:defRPr/>
            </a:pPr>
            <a:r>
              <a:rPr lang="en-US" sz="2800" dirty="0" smtClean="0"/>
              <a:t>Southern states based their right to leave the union on the fact that the original 13 states had existed separately before they joined together to form the U.S. They argued </a:t>
            </a:r>
            <a:r>
              <a:rPr lang="en-US" sz="2800" b="1" dirty="0" smtClean="0"/>
              <a:t>the doctrine of states’ rights</a:t>
            </a:r>
            <a:r>
              <a:rPr lang="en-US" sz="2800" dirty="0" smtClean="0"/>
              <a:t> - states had the right to join the union or leave the union </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descr="successeion movement"/>
          <p:cNvPicPr>
            <a:picLocks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28600" y="249238"/>
            <a:ext cx="8763000" cy="660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1" name="MSj02117.wav">
            <a:hlinkClick r:id="" action="ppaction://media"/>
          </p:cNvPr>
          <p:cNvPicPr>
            <a:picLocks noRot="1" noChangeAspect="1" noChangeArrowheads="1"/>
          </p:cNvPicPr>
          <p:nvPr>
            <a:wavAudioFile r:embed="rId1" name="MSj03881680000[1].wav"/>
          </p:nvPr>
        </p:nvPicPr>
        <p:blipFill>
          <a:blip r:embed="rId7">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MSj02118.wav">
            <a:hlinkClick r:id="" action="ppaction://media"/>
          </p:cNvPr>
          <p:cNvPicPr>
            <a:picLocks noRot="1" noChangeAspect="1" noChangeArrowheads="1"/>
          </p:cNvPicPr>
          <p:nvPr>
            <a:wavAudioFile r:embed="rId2" name="MSj00748420000[1].wav"/>
          </p:nvPr>
        </p:nvPicPr>
        <p:blipFill>
          <a:blip r:embed="rId7">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MSj02119.wav">
            <a:hlinkClick r:id="" action="ppaction://media"/>
          </p:cNvPr>
          <p:cNvPicPr>
            <a:picLocks noRot="1" noChangeAspect="1" noChangeArrowheads="1"/>
          </p:cNvPicPr>
          <p:nvPr>
            <a:wavAudioFile r:embed="rId3" name="MSj03881800000[1].wav"/>
          </p:nvPr>
        </p:nvPicPr>
        <p:blipFill>
          <a:blip r:embed="rId7">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MSj03881670000[1].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2230"/>
                                        </p:tgtEl>
                                        <p:attrNameLst>
                                          <p:attrName>style.visibility</p:attrName>
                                        </p:attrNameLst>
                                      </p:cBhvr>
                                      <p:to>
                                        <p:strVal val="visible"/>
                                      </p:to>
                                    </p:set>
                                    <p:animScale>
                                      <p:cBhvr>
                                        <p:cTn id="7" dur="1000" decel="50000" fill="hold">
                                          <p:stCondLst>
                                            <p:cond delay="0"/>
                                          </p:stCondLst>
                                        </p:cTn>
                                        <p:tgtEl>
                                          <p:spTgt spid="522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230"/>
                                        </p:tgtEl>
                                        <p:attrNameLst>
                                          <p:attrName>ppt_x</p:attrName>
                                          <p:attrName>ppt_y</p:attrName>
                                        </p:attrNameLst>
                                      </p:cBhvr>
                                    </p:animMotion>
                                    <p:animEffect transition="in" filter="fade">
                                      <p:cBhvr>
                                        <p:cTn id="9" dur="1000"/>
                                        <p:tgtEl>
                                          <p:spTgt spid="52230"/>
                                        </p:tgtEl>
                                      </p:cBhvr>
                                    </p:animEffect>
                                  </p:childTnLst>
                                </p:cTn>
                              </p:par>
                            </p:childTnLst>
                          </p:cTn>
                        </p:par>
                        <p:par>
                          <p:cTn id="10" fill="hold" nodeType="afterGroup">
                            <p:stCondLst>
                              <p:cond delay="1000"/>
                            </p:stCondLst>
                            <p:childTnLst>
                              <p:par>
                                <p:cTn id="11" presetID="1" presetClass="mediacall" presetSubtype="0" fill="hold" nodeType="afterEffect">
                                  <p:stCondLst>
                                    <p:cond delay="0"/>
                                  </p:stCondLst>
                                  <p:childTnLst>
                                    <p:cmd type="call" cmd="playFrom(0.0)">
                                      <p:cBhvr>
                                        <p:cTn id="12" dur="4067" fill="hold"/>
                                        <p:tgtEl>
                                          <p:spTgt spid="52231"/>
                                        </p:tgtEl>
                                      </p:cBhvr>
                                    </p:cmd>
                                  </p:childTnLst>
                                </p:cTn>
                              </p:par>
                            </p:childTnLst>
                          </p:cTn>
                        </p:par>
                        <p:par>
                          <p:cTn id="13" fill="hold" nodeType="afterGroup">
                            <p:stCondLst>
                              <p:cond delay="5067"/>
                            </p:stCondLst>
                            <p:childTnLst>
                              <p:par>
                                <p:cTn id="14" presetID="1" presetClass="mediacall" presetSubtype="0" fill="hold" nodeType="afterEffect">
                                  <p:stCondLst>
                                    <p:cond delay="0"/>
                                  </p:stCondLst>
                                  <p:childTnLst>
                                    <p:cmd type="call" cmd="playFrom(0.0)">
                                      <p:cBhvr>
                                        <p:cTn id="15" dur="3130" fill="hold"/>
                                        <p:tgtEl>
                                          <p:spTgt spid="52232"/>
                                        </p:tgtEl>
                                      </p:cBhvr>
                                    </p:cmd>
                                  </p:childTnLst>
                                </p:cTn>
                              </p:par>
                            </p:childTnLst>
                          </p:cTn>
                        </p:par>
                        <p:par>
                          <p:cTn id="16" fill="hold" nodeType="afterGroup">
                            <p:stCondLst>
                              <p:cond delay="8197"/>
                            </p:stCondLst>
                            <p:childTnLst>
                              <p:par>
                                <p:cTn id="17" presetID="1" presetClass="mediacall" presetSubtype="0" fill="hold" nodeType="afterEffect">
                                  <p:stCondLst>
                                    <p:cond delay="0"/>
                                  </p:stCondLst>
                                  <p:childTnLst>
                                    <p:cmd type="call" cmd="playFrom(0.0)">
                                      <p:cBhvr>
                                        <p:cTn id="18" dur="2711" fill="hold"/>
                                        <p:tgtEl>
                                          <p:spTgt spid="52233"/>
                                        </p:tgtEl>
                                      </p:cBhvr>
                                    </p:cmd>
                                  </p:childTnLst>
                                </p:cTn>
                              </p:par>
                            </p:childTnLst>
                          </p:cTn>
                        </p:par>
                        <p:par>
                          <p:cTn id="19" fill="hold" nodeType="afterGroup">
                            <p:stCondLst>
                              <p:cond delay="10908"/>
                            </p:stCondLst>
                            <p:childTnLst>
                              <p:par>
                                <p:cTn id="20" presetID="1" presetClass="mediacall" presetSubtype="0" fill="hold" nodeType="afterEffect">
                                  <p:stCondLst>
                                    <p:cond delay="0"/>
                                  </p:stCondLst>
                                  <p:childTnLst>
                                    <p:cmd type="call" cmd="playFrom(0.0)">
                                      <p:cBhvr>
                                        <p:cTn id="21" dur="11385" fill="hold"/>
                                        <p:tgtEl>
                                          <p:spTgt spid="522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52231"/>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2232"/>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52233"/>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223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u="sng" dirty="0" smtClean="0"/>
              <a:t>Secession of six more Southern states, 1861</a:t>
            </a:r>
            <a:endParaRPr lang="en-US" sz="4000" dirty="0" smtClean="0"/>
          </a:p>
        </p:txBody>
      </p:sp>
      <p:sp>
        <p:nvSpPr>
          <p:cNvPr id="18435" name="Rectangle 3"/>
          <p:cNvSpPr>
            <a:spLocks noGrp="1" noChangeArrowheads="1"/>
          </p:cNvSpPr>
          <p:nvPr>
            <p:ph type="body" idx="1"/>
          </p:nvPr>
        </p:nvSpPr>
        <p:spPr/>
        <p:txBody>
          <a:bodyPr/>
          <a:lstStyle/>
          <a:p>
            <a:pPr eaLnBrk="1" hangingPunct="1">
              <a:defRPr/>
            </a:pPr>
            <a:r>
              <a:rPr lang="en-US" dirty="0" smtClean="0"/>
              <a:t>They believed they could </a:t>
            </a:r>
            <a:r>
              <a:rPr lang="en-US" b="1" dirty="0" smtClean="0"/>
              <a:t>nullify </a:t>
            </a:r>
            <a:r>
              <a:rPr lang="en-US" dirty="0" smtClean="0"/>
              <a:t>(ignore) a federal law they did not consider constitutional.</a:t>
            </a:r>
          </a:p>
          <a:p>
            <a:pPr eaLnBrk="1" hangingPunct="1">
              <a:defRPr/>
            </a:pPr>
            <a:r>
              <a:rPr lang="en-US" dirty="0" smtClean="0"/>
              <a:t>The South seceded for more than states’ rights. They also seceded because they were loyal to the region and economically dependent on the slave system.</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u="sng" smtClean="0"/>
              <a:t>Missouri Compromise, 1820</a:t>
            </a:r>
            <a:endParaRPr lang="en-US" smtClean="0"/>
          </a:p>
        </p:txBody>
      </p:sp>
      <p:sp>
        <p:nvSpPr>
          <p:cNvPr id="3075" name="Rectangle 3"/>
          <p:cNvSpPr>
            <a:spLocks noGrp="1" noChangeArrowheads="1"/>
          </p:cNvSpPr>
          <p:nvPr>
            <p:ph type="body" idx="1"/>
          </p:nvPr>
        </p:nvSpPr>
        <p:spPr/>
        <p:txBody>
          <a:bodyPr/>
          <a:lstStyle/>
          <a:p>
            <a:pPr eaLnBrk="1" hangingPunct="1">
              <a:lnSpc>
                <a:spcPct val="90000"/>
              </a:lnSpc>
              <a:defRPr/>
            </a:pPr>
            <a:r>
              <a:rPr lang="en-US" dirty="0" smtClean="0"/>
              <a:t>Missouri became a slave state.</a:t>
            </a:r>
          </a:p>
          <a:p>
            <a:pPr eaLnBrk="1" hangingPunct="1">
              <a:lnSpc>
                <a:spcPct val="90000"/>
              </a:lnSpc>
              <a:defRPr/>
            </a:pPr>
            <a:r>
              <a:rPr lang="en-US" dirty="0" smtClean="0"/>
              <a:t>Maine became a free state.</a:t>
            </a:r>
          </a:p>
          <a:p>
            <a:pPr eaLnBrk="1" hangingPunct="1">
              <a:lnSpc>
                <a:spcPct val="90000"/>
              </a:lnSpc>
              <a:defRPr/>
            </a:pPr>
            <a:r>
              <a:rPr lang="en-US" dirty="0" smtClean="0"/>
              <a:t>Congress drew an imaginary line across the Louisiana Territory at 36  30.</a:t>
            </a:r>
          </a:p>
          <a:p>
            <a:pPr eaLnBrk="1" hangingPunct="1">
              <a:lnSpc>
                <a:spcPct val="90000"/>
              </a:lnSpc>
              <a:defRPr/>
            </a:pPr>
            <a:r>
              <a:rPr lang="en-US" dirty="0" smtClean="0"/>
              <a:t>North of the line-slavery was banned except in Missouri.</a:t>
            </a:r>
          </a:p>
          <a:p>
            <a:pPr eaLnBrk="1" hangingPunct="1">
              <a:lnSpc>
                <a:spcPct val="90000"/>
              </a:lnSpc>
              <a:defRPr/>
            </a:pPr>
            <a:r>
              <a:rPr lang="en-US" dirty="0" smtClean="0"/>
              <a:t>South of the line-slavery was permitted</a:t>
            </a:r>
          </a:p>
          <a:p>
            <a:pPr eaLnBrk="1" hangingPunct="1">
              <a:lnSpc>
                <a:spcPct val="90000"/>
              </a:lnSpc>
              <a:defRPr/>
            </a:pPr>
            <a:r>
              <a:rPr lang="en-US" dirty="0" smtClean="0"/>
              <a:t>It kept the Union together, but nobody really liked 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0" dur="500"/>
                                        <p:tgtEl>
                                          <p:spTgt spid="3075">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3" dur="500"/>
                                        <p:tgtEl>
                                          <p:spTgt spid="3075">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6" dur="500"/>
                                        <p:tgtEl>
                                          <p:spTgt spid="3075">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9" dur="500"/>
                                        <p:tgtEl>
                                          <p:spTgt spid="3075">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22" dur="500"/>
                                        <p:tgtEl>
                                          <p:spTgt spid="3075">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u="sng" dirty="0" smtClean="0"/>
              <a:t>Secession, of six more Southern states, 1861</a:t>
            </a:r>
            <a:endParaRPr lang="en-US" sz="4000" dirty="0" smtClean="0"/>
          </a:p>
        </p:txBody>
      </p:sp>
      <p:sp>
        <p:nvSpPr>
          <p:cNvPr id="19459" name="Rectangle 3"/>
          <p:cNvSpPr>
            <a:spLocks noGrp="1" noChangeArrowheads="1"/>
          </p:cNvSpPr>
          <p:nvPr>
            <p:ph type="body" idx="1"/>
          </p:nvPr>
        </p:nvSpPr>
        <p:spPr/>
        <p:txBody>
          <a:bodyPr/>
          <a:lstStyle/>
          <a:p>
            <a:pPr eaLnBrk="1" hangingPunct="1">
              <a:lnSpc>
                <a:spcPct val="90000"/>
              </a:lnSpc>
              <a:defRPr/>
            </a:pPr>
            <a:r>
              <a:rPr lang="en-US" dirty="0" smtClean="0"/>
              <a:t>When Lincoln was running for president, he said he was against slavery, but would not interfere where it already existed.  He said he did not want slavery extended.  He also said he would defend the Constitution and keep the union together.</a:t>
            </a:r>
          </a:p>
          <a:p>
            <a:pPr eaLnBrk="1" hangingPunct="1">
              <a:lnSpc>
                <a:spcPct val="90000"/>
              </a:lnSpc>
              <a:defRPr/>
            </a:pPr>
            <a:r>
              <a:rPr lang="en-US" dirty="0" smtClean="0"/>
              <a:t>The Southern seceding states formed the </a:t>
            </a:r>
            <a:r>
              <a:rPr lang="en-US" b="1" dirty="0" smtClean="0"/>
              <a:t>Confederate States of America</a:t>
            </a:r>
            <a:r>
              <a:rPr lang="en-US" dirty="0" smtClean="0"/>
              <a:t> (the Confederacy).</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u="sng" smtClean="0"/>
              <a:t>Fort Sumter attacked by South Carolina rebels; Civil War began</a:t>
            </a:r>
            <a:r>
              <a:rPr lang="en-US" sz="3200" smtClean="0"/>
              <a:t>, April 12, 186l    (p.371)     </a:t>
            </a:r>
          </a:p>
        </p:txBody>
      </p:sp>
      <p:pic>
        <p:nvPicPr>
          <p:cNvPr id="20485" name="Picture 5" descr="attack-fort-sumter"/>
          <p:cNvPicPr>
            <a:picLocks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85800" y="1092200"/>
            <a:ext cx="7848600" cy="560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MSj02132.wav">
            <a:hlinkClick r:id="" action="ppaction://media"/>
          </p:cNvPr>
          <p:cNvPicPr>
            <a:picLocks noRot="1" noChangeAspect="1" noChangeArrowheads="1"/>
          </p:cNvPicPr>
          <p:nvPr>
            <a:wavAudioFile r:embed="rId1" name="MSj00975020000[1].wav"/>
          </p:nvPr>
        </p:nvPicPr>
        <p:blipFill>
          <a:blip r:embed="rId6">
            <a:extLst>
              <a:ext uri="{28A0092B-C50C-407E-A947-70E740481C1C}">
                <a14:useLocalDpi xmlns:a14="http://schemas.microsoft.com/office/drawing/2010/main" val="0"/>
              </a:ext>
            </a:extLst>
          </a:blip>
          <a:srcRect/>
          <a:stretch>
            <a:fillRect/>
          </a:stretch>
        </p:blipFill>
        <p:spPr bwMode="auto">
          <a:xfrm>
            <a:off x="84582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MSj02133.wav">
            <a:hlinkClick r:id="" action="ppaction://media"/>
          </p:cNvPr>
          <p:cNvPicPr>
            <a:picLocks noRot="1" noChangeAspect="1" noChangeArrowheads="1"/>
          </p:cNvPicPr>
          <p:nvPr>
            <a:wavAudioFile r:embed="rId2" name="MSj00974850000[1].wav"/>
          </p:nvPr>
        </p:nvPicPr>
        <p:blipFill>
          <a:blip r:embed="rId6">
            <a:extLst>
              <a:ext uri="{28A0092B-C50C-407E-A947-70E740481C1C}">
                <a14:useLocalDpi xmlns:a14="http://schemas.microsoft.com/office/drawing/2010/main" val="0"/>
              </a:ext>
            </a:extLst>
          </a:blip>
          <a:srcRect/>
          <a:stretch>
            <a:fillRect/>
          </a:stretch>
        </p:blipFill>
        <p:spPr bwMode="auto">
          <a:xfrm>
            <a:off x="84582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MSj02134.wav">
            <a:hlinkClick r:id="" action="ppaction://media"/>
          </p:cNvPr>
          <p:cNvPicPr>
            <a:picLocks noRot="1" noChangeAspect="1" noChangeArrowheads="1"/>
          </p:cNvPicPr>
          <p:nvPr>
            <a:wavAudioFile r:embed="rId3" name="MSj00974840000[1].wav"/>
          </p:nvPr>
        </p:nvPicPr>
        <p:blipFill>
          <a:blip r:embed="rId6">
            <a:extLst>
              <a:ext uri="{28A0092B-C50C-407E-A947-70E740481C1C}">
                <a14:useLocalDpi xmlns:a14="http://schemas.microsoft.com/office/drawing/2010/main" val="0"/>
              </a:ext>
            </a:extLst>
          </a:blip>
          <a:srcRect/>
          <a:stretch>
            <a:fillRect/>
          </a:stretch>
        </p:blipFill>
        <p:spPr bwMode="auto">
          <a:xfrm>
            <a:off x="85344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animEffect transition="in" filter="fade">
                                      <p:cBhvr>
                                        <p:cTn id="10" dur="500"/>
                                        <p:tgtEl>
                                          <p:spTgt spid="20482"/>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p:cTn id="13" dur="500" fill="hold"/>
                                        <p:tgtEl>
                                          <p:spTgt spid="2048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20485"/>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20485"/>
                                        </p:tgtEl>
                                        <p:attrNameLst>
                                          <p:attrName>ppt_y</p:attrName>
                                        </p:attrNameLst>
                                      </p:cBhvr>
                                      <p:tavLst>
                                        <p:tav tm="0">
                                          <p:val>
                                            <p:strVal val="#ppt_y"/>
                                          </p:val>
                                        </p:tav>
                                        <p:tav tm="100000">
                                          <p:val>
                                            <p:strVal val="#ppt_y"/>
                                          </p:val>
                                        </p:tav>
                                      </p:tavLst>
                                    </p:anim>
                                    <p:animEffect transition="in" filter="fade">
                                      <p:cBhvr>
                                        <p:cTn id="16" dur="500"/>
                                        <p:tgtEl>
                                          <p:spTgt spid="20485"/>
                                        </p:tgtEl>
                                      </p:cBhvr>
                                    </p:animEffect>
                                  </p:childTnLst>
                                </p:cTn>
                              </p:par>
                            </p:childTnLst>
                          </p:cTn>
                        </p:par>
                        <p:par>
                          <p:cTn id="17" fill="hold" nodeType="afterGroup">
                            <p:stCondLst>
                              <p:cond delay="500"/>
                            </p:stCondLst>
                            <p:childTnLst>
                              <p:par>
                                <p:cTn id="18" presetID="1" presetClass="mediacall" presetSubtype="0" fill="hold" nodeType="afterEffect">
                                  <p:stCondLst>
                                    <p:cond delay="0"/>
                                  </p:stCondLst>
                                  <p:childTnLst>
                                    <p:cmd type="call" cmd="playFrom(0.0)">
                                      <p:cBhvr>
                                        <p:cTn id="19" dur="998" fill="hold"/>
                                        <p:tgtEl>
                                          <p:spTgt spid="20486"/>
                                        </p:tgtEl>
                                      </p:cBhvr>
                                    </p:cmd>
                                  </p:childTnLst>
                                </p:cTn>
                              </p:par>
                            </p:childTnLst>
                          </p:cTn>
                        </p:par>
                        <p:par>
                          <p:cTn id="20" fill="hold" nodeType="afterGroup">
                            <p:stCondLst>
                              <p:cond delay="1498"/>
                            </p:stCondLst>
                            <p:childTnLst>
                              <p:par>
                                <p:cTn id="21" presetID="1" presetClass="mediacall" presetSubtype="0" fill="hold" nodeType="afterEffect">
                                  <p:stCondLst>
                                    <p:cond delay="0"/>
                                  </p:stCondLst>
                                  <p:childTnLst>
                                    <p:cmd type="call" cmd="playFrom(0.0)">
                                      <p:cBhvr>
                                        <p:cTn id="22" dur="1271" fill="hold"/>
                                        <p:tgtEl>
                                          <p:spTgt spid="20487"/>
                                        </p:tgtEl>
                                      </p:cBhvr>
                                    </p:cmd>
                                  </p:childTnLst>
                                </p:cTn>
                              </p:par>
                            </p:childTnLst>
                          </p:cTn>
                        </p:par>
                        <p:par>
                          <p:cTn id="23" fill="hold" nodeType="afterGroup">
                            <p:stCondLst>
                              <p:cond delay="2769"/>
                            </p:stCondLst>
                            <p:childTnLst>
                              <p:par>
                                <p:cTn id="24" presetID="1" presetClass="mediacall" presetSubtype="0" fill="hold" nodeType="afterEffect">
                                  <p:stCondLst>
                                    <p:cond delay="0"/>
                                  </p:stCondLst>
                                  <p:childTnLst>
                                    <p:cmd type="call" cmd="playFrom(0.0)">
                                      <p:cBhvr>
                                        <p:cTn id="25" dur="2132" fill="hold"/>
                                        <p:tgtEl>
                                          <p:spTgt spid="204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0486"/>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0487"/>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0488"/>
                </p:tgtEl>
              </p:cMediaNode>
            </p:audio>
          </p:childTnLst>
        </p:cTn>
      </p:par>
    </p:tnLst>
    <p:bldLst>
      <p:bldP spid="204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200" u="sng" smtClean="0"/>
              <a:t>Five more Southern states secede and join the Confederacy, April, 1861</a:t>
            </a:r>
            <a:endParaRPr lang="en-US" sz="3200" smtClean="0"/>
          </a:p>
        </p:txBody>
      </p:sp>
      <p:pic>
        <p:nvPicPr>
          <p:cNvPr id="21509" name="Picture 5" descr="t_nation_divided"/>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447800"/>
            <a:ext cx="7848600" cy="539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MSj0388608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MSj0388608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strVal val="#ppt_w*2.5"/>
                                          </p:val>
                                        </p:tav>
                                        <p:tav tm="100000">
                                          <p:val>
                                            <p:strVal val="#ppt_w"/>
                                          </p:val>
                                        </p:tav>
                                      </p:tavLst>
                                    </p:anim>
                                    <p:anim calcmode="lin" valueType="num">
                                      <p:cBhvr>
                                        <p:cTn id="8" dur="2000" fill="hold"/>
                                        <p:tgtEl>
                                          <p:spTgt spid="21506"/>
                                        </p:tgtEl>
                                        <p:attrNameLst>
                                          <p:attrName>ppt_h</p:attrName>
                                        </p:attrNameLst>
                                      </p:cBhvr>
                                      <p:tavLst>
                                        <p:tav tm="0">
                                          <p:val>
                                            <p:strVal val="#ppt_h*0.01"/>
                                          </p:val>
                                        </p:tav>
                                        <p:tav tm="100000">
                                          <p:val>
                                            <p:strVal val="#ppt_h"/>
                                          </p:val>
                                        </p:tav>
                                      </p:tavLst>
                                    </p:anim>
                                    <p:anim calcmode="lin" valueType="num">
                                      <p:cBhvr>
                                        <p:cTn id="9" dur="2000" fill="hold"/>
                                        <p:tgtEl>
                                          <p:spTgt spid="21506"/>
                                        </p:tgtEl>
                                        <p:attrNameLst>
                                          <p:attrName>ppt_x</p:attrName>
                                        </p:attrNameLst>
                                      </p:cBhvr>
                                      <p:tavLst>
                                        <p:tav tm="0">
                                          <p:val>
                                            <p:strVal val="#ppt_x"/>
                                          </p:val>
                                        </p:tav>
                                        <p:tav tm="100000">
                                          <p:val>
                                            <p:strVal val="#ppt_x"/>
                                          </p:val>
                                        </p:tav>
                                      </p:tavLst>
                                    </p:anim>
                                    <p:anim calcmode="lin" valueType="num">
                                      <p:cBhvr>
                                        <p:cTn id="10" dur="2000" fill="hold"/>
                                        <p:tgtEl>
                                          <p:spTgt spid="21506"/>
                                        </p:tgtEl>
                                        <p:attrNameLst>
                                          <p:attrName>ppt_y</p:attrName>
                                        </p:attrNameLst>
                                      </p:cBhvr>
                                      <p:tavLst>
                                        <p:tav tm="0">
                                          <p:val>
                                            <p:strVal val="#ppt_h+1"/>
                                          </p:val>
                                        </p:tav>
                                        <p:tav tm="100000">
                                          <p:val>
                                            <p:strVal val="#ppt_y"/>
                                          </p:val>
                                        </p:tav>
                                      </p:tavLst>
                                    </p:anim>
                                    <p:animEffect transition="in" filter="fade">
                                      <p:cBhvr>
                                        <p:cTn id="11" dur="2000"/>
                                        <p:tgtEl>
                                          <p:spTgt spid="21506"/>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p:cTn id="14" dur="2000" fill="hold"/>
                                        <p:tgtEl>
                                          <p:spTgt spid="21509"/>
                                        </p:tgtEl>
                                        <p:attrNameLst>
                                          <p:attrName>ppt_w</p:attrName>
                                        </p:attrNameLst>
                                      </p:cBhvr>
                                      <p:tavLst>
                                        <p:tav tm="0">
                                          <p:val>
                                            <p:strVal val="#ppt_w*2.5"/>
                                          </p:val>
                                        </p:tav>
                                        <p:tav tm="100000">
                                          <p:val>
                                            <p:strVal val="#ppt_w"/>
                                          </p:val>
                                        </p:tav>
                                      </p:tavLst>
                                    </p:anim>
                                    <p:anim calcmode="lin" valueType="num">
                                      <p:cBhvr>
                                        <p:cTn id="15" dur="2000" fill="hold"/>
                                        <p:tgtEl>
                                          <p:spTgt spid="21509"/>
                                        </p:tgtEl>
                                        <p:attrNameLst>
                                          <p:attrName>ppt_h</p:attrName>
                                        </p:attrNameLst>
                                      </p:cBhvr>
                                      <p:tavLst>
                                        <p:tav tm="0">
                                          <p:val>
                                            <p:strVal val="#ppt_h*0.01"/>
                                          </p:val>
                                        </p:tav>
                                        <p:tav tm="100000">
                                          <p:val>
                                            <p:strVal val="#ppt_h"/>
                                          </p:val>
                                        </p:tav>
                                      </p:tavLst>
                                    </p:anim>
                                    <p:anim calcmode="lin" valueType="num">
                                      <p:cBhvr>
                                        <p:cTn id="16" dur="2000" fill="hold"/>
                                        <p:tgtEl>
                                          <p:spTgt spid="21509"/>
                                        </p:tgtEl>
                                        <p:attrNameLst>
                                          <p:attrName>ppt_x</p:attrName>
                                        </p:attrNameLst>
                                      </p:cBhvr>
                                      <p:tavLst>
                                        <p:tav tm="0">
                                          <p:val>
                                            <p:strVal val="#ppt_x"/>
                                          </p:val>
                                        </p:tav>
                                        <p:tav tm="100000">
                                          <p:val>
                                            <p:strVal val="#ppt_x"/>
                                          </p:val>
                                        </p:tav>
                                      </p:tavLst>
                                    </p:anim>
                                    <p:anim calcmode="lin" valueType="num">
                                      <p:cBhvr>
                                        <p:cTn id="17" dur="2000" fill="hold"/>
                                        <p:tgtEl>
                                          <p:spTgt spid="21509"/>
                                        </p:tgtEl>
                                        <p:attrNameLst>
                                          <p:attrName>ppt_y</p:attrName>
                                        </p:attrNameLst>
                                      </p:cBhvr>
                                      <p:tavLst>
                                        <p:tav tm="0">
                                          <p:val>
                                            <p:strVal val="#ppt_h+1"/>
                                          </p:val>
                                        </p:tav>
                                        <p:tav tm="100000">
                                          <p:val>
                                            <p:strVal val="#ppt_y"/>
                                          </p:val>
                                        </p:tav>
                                      </p:tavLst>
                                    </p:anim>
                                    <p:animEffect transition="in" filter="fade">
                                      <p:cBhvr>
                                        <p:cTn id="18" dur="2000"/>
                                        <p:tgtEl>
                                          <p:spTgt spid="21509"/>
                                        </p:tgtEl>
                                      </p:cBhvr>
                                    </p:animEffect>
                                  </p:childTnLst>
                                </p:cTn>
                              </p:par>
                            </p:childTnLst>
                          </p:cTn>
                        </p:par>
                        <p:par>
                          <p:cTn id="19" fill="hold" nodeType="afterGroup">
                            <p:stCondLst>
                              <p:cond delay="2000"/>
                            </p:stCondLst>
                            <p:childTnLst>
                              <p:par>
                                <p:cTn id="20" presetID="1" presetClass="mediacall" presetSubtype="0" fill="hold" nodeType="afterEffect">
                                  <p:stCondLst>
                                    <p:cond delay="0"/>
                                  </p:stCondLst>
                                  <p:childTnLst>
                                    <p:cmd type="call" cmd="playFrom(0.0)">
                                      <p:cBhvr>
                                        <p:cTn id="21" dur="13554" fill="hold"/>
                                        <p:tgtEl>
                                          <p:spTgt spid="21510"/>
                                        </p:tgtEl>
                                      </p:cBhvr>
                                    </p:cmd>
                                  </p:childTnLst>
                                </p:cTn>
                              </p:par>
                            </p:childTnLst>
                          </p:cTn>
                        </p:par>
                        <p:par>
                          <p:cTn id="22" fill="hold" nodeType="afterGroup">
                            <p:stCondLst>
                              <p:cond delay="15554"/>
                            </p:stCondLst>
                            <p:childTnLst>
                              <p:par>
                                <p:cTn id="23" presetID="1" presetClass="mediacall" presetSubtype="0" fill="hold" nodeType="afterEffect">
                                  <p:stCondLst>
                                    <p:cond delay="0"/>
                                  </p:stCondLst>
                                  <p:childTnLst>
                                    <p:cmd type="call" cmd="playFrom(0.0)">
                                      <p:cBhvr>
                                        <p:cTn id="24" dur="13554" fill="hold"/>
                                        <p:tgtEl>
                                          <p:spTgt spid="215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1510"/>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1511"/>
                </p:tgtEl>
              </p:cMediaNode>
            </p:audio>
          </p:childTnLst>
        </p:cTn>
      </p:par>
    </p:tnLst>
    <p:bldLst>
      <p:bldP spid="215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609600" y="0"/>
            <a:ext cx="8229600" cy="1139825"/>
          </a:xfrm>
        </p:spPr>
        <p:txBody>
          <a:bodyPr/>
          <a:lstStyle/>
          <a:p>
            <a:pPr eaLnBrk="1" hangingPunct="1">
              <a:defRPr/>
            </a:pPr>
            <a:r>
              <a:rPr lang="en-US" u="sng" smtClean="0"/>
              <a:t>Missouri Compromise, 1820</a:t>
            </a:r>
          </a:p>
        </p:txBody>
      </p:sp>
      <p:pic>
        <p:nvPicPr>
          <p:cNvPr id="39943" name="Picture 7" descr="Missouri%20Compromise%20ma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74738"/>
            <a:ext cx="8382000" cy="5783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4" name="j0212070.wav">
            <a:hlinkClick r:id="" action="ppaction://media"/>
          </p:cNvPr>
          <p:cNvPicPr>
            <a:picLocks noRot="1" noChangeAspect="1" noChangeArrowheads="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p:cTn id="7" dur="1000" fill="hold"/>
                                        <p:tgtEl>
                                          <p:spTgt spid="39943"/>
                                        </p:tgtEl>
                                        <p:attrNameLst>
                                          <p:attrName>ppt_x</p:attrName>
                                        </p:attrNameLst>
                                      </p:cBhvr>
                                      <p:tavLst>
                                        <p:tav tm="0">
                                          <p:val>
                                            <p:strVal val="#ppt_x-.2"/>
                                          </p:val>
                                        </p:tav>
                                        <p:tav tm="100000">
                                          <p:val>
                                            <p:strVal val="#ppt_x"/>
                                          </p:val>
                                        </p:tav>
                                      </p:tavLst>
                                    </p:anim>
                                    <p:anim calcmode="lin" valueType="num">
                                      <p:cBhvr>
                                        <p:cTn id="8" dur="1000" fill="hold"/>
                                        <p:tgtEl>
                                          <p:spTgt spid="399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4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1000" fill="hold"/>
                                        <p:tgtEl>
                                          <p:spTgt spid="39940"/>
                                        </p:tgtEl>
                                        <p:attrNameLst>
                                          <p:attrName>ppt_x</p:attrName>
                                        </p:attrNameLst>
                                      </p:cBhvr>
                                      <p:tavLst>
                                        <p:tav tm="0">
                                          <p:val>
                                            <p:strVal val="#ppt_x-.2"/>
                                          </p:val>
                                        </p:tav>
                                        <p:tav tm="100000">
                                          <p:val>
                                            <p:strVal val="#ppt_x"/>
                                          </p:val>
                                        </p:tav>
                                      </p:tavLst>
                                    </p:anim>
                                    <p:anim calcmode="lin" valueType="num">
                                      <p:cBhvr>
                                        <p:cTn id="13"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940"/>
                                        </p:tgtEl>
                                      </p:cBhvr>
                                    </p:animEffect>
                                  </p:childTnLst>
                                </p:cTn>
                              </p:par>
                            </p:childTnLst>
                          </p:cTn>
                        </p:par>
                        <p:par>
                          <p:cTn id="15" fill="hold" nodeType="afterGroup">
                            <p:stCondLst>
                              <p:cond delay="1000"/>
                            </p:stCondLst>
                            <p:childTnLst>
                              <p:par>
                                <p:cTn id="16" presetID="1" presetClass="mediacall" presetSubtype="0" fill="hold" nodeType="afterEffect">
                                  <p:stCondLst>
                                    <p:cond delay="0"/>
                                  </p:stCondLst>
                                  <p:childTnLst>
                                    <p:cmd type="call" cmd="playFrom(0.0)">
                                      <p:cBhvr>
                                        <p:cTn id="17" dur="4745" fill="hold"/>
                                        <p:tgtEl>
                                          <p:spTgt spid="399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39944"/>
                </p:tgtEl>
              </p:cMediaNode>
            </p:audio>
          </p:childTnLst>
        </p:cTn>
      </p:par>
    </p:tnLst>
    <p:bldLst>
      <p:bldP spid="399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229600" cy="1139825"/>
          </a:xfrm>
        </p:spPr>
        <p:txBody>
          <a:bodyPr/>
          <a:lstStyle/>
          <a:p>
            <a:pPr eaLnBrk="1" hangingPunct="1">
              <a:defRPr/>
            </a:pPr>
            <a:r>
              <a:rPr lang="en-US" u="sng" smtClean="0"/>
              <a:t>Wilmot Proviso, 1856-57</a:t>
            </a:r>
            <a:endParaRPr lang="en-US" smtClean="0"/>
          </a:p>
        </p:txBody>
      </p:sp>
      <p:sp>
        <p:nvSpPr>
          <p:cNvPr id="4099" name="Rectangle 3"/>
          <p:cNvSpPr>
            <a:spLocks noGrp="1" noChangeArrowheads="1"/>
          </p:cNvSpPr>
          <p:nvPr>
            <p:ph type="body" sz="half" idx="1"/>
          </p:nvPr>
        </p:nvSpPr>
        <p:spPr/>
        <p:txBody>
          <a:bodyPr/>
          <a:lstStyle/>
          <a:p>
            <a:pPr eaLnBrk="1" hangingPunct="1">
              <a:defRPr/>
            </a:pPr>
            <a:r>
              <a:rPr lang="en-US" sz="2400" dirty="0" smtClean="0"/>
              <a:t>Representative David Wilmot tried to outlaw slavery in new U.S. </a:t>
            </a:r>
            <a:r>
              <a:rPr lang="en-US" sz="2400" dirty="0" err="1" smtClean="0"/>
              <a:t>territories.The</a:t>
            </a:r>
            <a:r>
              <a:rPr lang="en-US" sz="2400" dirty="0" smtClean="0"/>
              <a:t> issue was passed by the House of Representatives but dropped by the Senate.  </a:t>
            </a:r>
          </a:p>
          <a:p>
            <a:pPr eaLnBrk="1" hangingPunct="1">
              <a:defRPr/>
            </a:pPr>
            <a:r>
              <a:rPr lang="en-US" sz="2400" dirty="0" smtClean="0"/>
              <a:t>It created many debates and made slavery an even more explosive issue.</a:t>
            </a:r>
          </a:p>
        </p:txBody>
      </p:sp>
      <p:pic>
        <p:nvPicPr>
          <p:cNvPr id="4103" name="Picture 7" descr="slav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303338"/>
            <a:ext cx="44196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8" descr="180px-DWilm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86325"/>
            <a:ext cx="14366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MSj02070.wav">
            <a:hlinkClick r:id="" action="ppaction://media"/>
          </p:cNvPr>
          <p:cNvPicPr>
            <a:picLocks noRot="1" noChangeAspect="1" noChangeArrowheads="1"/>
          </p:cNvPicPr>
          <p:nvPr>
            <a:wavAudioFile r:embed="rId1" name="MSj03885410000[1].wav"/>
          </p:nvPr>
        </p:nvPicPr>
        <p:blipFill>
          <a:blip r:embed="rId5">
            <a:extLst>
              <a:ext uri="{28A0092B-C50C-407E-A947-70E740481C1C}">
                <a14:useLocalDpi xmlns:a14="http://schemas.microsoft.com/office/drawing/2010/main" val="0"/>
              </a:ext>
            </a:extLst>
          </a:blip>
          <a:srcRect/>
          <a:stretch>
            <a:fillRect/>
          </a:stretch>
        </p:blipFill>
        <p:spPr bwMode="auto">
          <a:xfrm>
            <a:off x="83820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MSj02071.wav">
            <a:hlinkClick r:id="" action="ppaction://media"/>
          </p:cNvPr>
          <p:cNvPicPr>
            <a:picLocks noRot="1" noChangeAspect="1" noChangeArrowheads="1"/>
          </p:cNvPicPr>
          <p:nvPr>
            <a:wavAudioFile r:embed="rId1" name="MSj03885410000[1].wav"/>
          </p:nvPr>
        </p:nvPicPr>
        <p:blipFill>
          <a:blip r:embed="rId5">
            <a:extLst>
              <a:ext uri="{28A0092B-C50C-407E-A947-70E740481C1C}">
                <a14:useLocalDpi xmlns:a14="http://schemas.microsoft.com/office/drawing/2010/main" val="0"/>
              </a:ext>
            </a:extLst>
          </a:blip>
          <a:srcRect/>
          <a:stretch>
            <a:fillRect/>
          </a:stretch>
        </p:blipFill>
        <p:spPr bwMode="auto">
          <a:xfrm>
            <a:off x="82296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MSj02072.wav">
            <a:hlinkClick r:id="" action="ppaction://media"/>
          </p:cNvPr>
          <p:cNvPicPr>
            <a:picLocks noRot="1" noChangeAspect="1" noChangeArrowheads="1"/>
          </p:cNvPicPr>
          <p:nvPr>
            <a:wavAudioFile r:embed="rId1" name="MSj03885410000[1].wav"/>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MSj02073.wav">
            <a:hlinkClick r:id="" action="ppaction://media"/>
          </p:cNvPr>
          <p:cNvPicPr>
            <a:picLocks noRot="1" noChangeAspect="1" noChangeArrowheads="1"/>
          </p:cNvPicPr>
          <p:nvPr>
            <a:wavAudioFile r:embed="rId1" name="MSj03885410000[1].wav"/>
          </p:nvPr>
        </p:nvPicPr>
        <p:blipFill>
          <a:blip r:embed="rId5">
            <a:extLst>
              <a:ext uri="{28A0092B-C50C-407E-A947-70E740481C1C}">
                <a14:useLocalDpi xmlns:a14="http://schemas.microsoft.com/office/drawing/2010/main" val="0"/>
              </a:ext>
            </a:extLst>
          </a:blip>
          <a:srcRect/>
          <a:stretch>
            <a:fillRect/>
          </a:stretch>
        </p:blipFill>
        <p:spPr bwMode="auto">
          <a:xfrm>
            <a:off x="8305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500" fill="hold"/>
                                        <p:tgtEl>
                                          <p:spTgt spid="4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39" presetClass="entr" presetSubtype="0" accel="100000" fill="hold" nodeType="afterEffect">
                                  <p:stCondLst>
                                    <p:cond delay="0"/>
                                  </p:stCondLst>
                                  <p:childTnLst>
                                    <p:set>
                                      <p:cBhvr>
                                        <p:cTn id="19" dur="1" fill="hold">
                                          <p:stCondLst>
                                            <p:cond delay="0"/>
                                          </p:stCondLst>
                                        </p:cTn>
                                        <p:tgtEl>
                                          <p:spTgt spid="4104"/>
                                        </p:tgtEl>
                                        <p:attrNameLst>
                                          <p:attrName>style.visibility</p:attrName>
                                        </p:attrNameLst>
                                      </p:cBhvr>
                                      <p:to>
                                        <p:strVal val="visible"/>
                                      </p:to>
                                    </p:set>
                                    <p:anim calcmode="lin" valueType="num">
                                      <p:cBhvr>
                                        <p:cTn id="20" dur="500" fill="hold"/>
                                        <p:tgtEl>
                                          <p:spTgt spid="410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10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10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104"/>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4103"/>
                                        </p:tgtEl>
                                        <p:attrNameLst>
                                          <p:attrName>style.visibility</p:attrName>
                                        </p:attrNameLst>
                                      </p:cBhvr>
                                      <p:to>
                                        <p:strVal val="visible"/>
                                      </p:to>
                                    </p:set>
                                    <p:anim calcmode="lin" valueType="num">
                                      <p:cBhvr>
                                        <p:cTn id="26" dur="500" fill="hold"/>
                                        <p:tgtEl>
                                          <p:spTgt spid="410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410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410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4103"/>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4099">
                                            <p:txEl>
                                              <p:pRg st="1" end="1"/>
                                            </p:txEl>
                                          </p:spTgt>
                                        </p:tgtEl>
                                        <p:attrNameLst>
                                          <p:attrName>style.visibility</p:attrName>
                                        </p:attrNameLst>
                                      </p:cBhvr>
                                      <p:to>
                                        <p:strVal val="visible"/>
                                      </p:to>
                                    </p:set>
                                    <p:anim calcmode="lin" valueType="num">
                                      <p:cBhvr>
                                        <p:cTn id="32" dur="500" fill="hold"/>
                                        <p:tgtEl>
                                          <p:spTgt spid="4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4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4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000"/>
                            </p:stCondLst>
                            <p:childTnLst>
                              <p:par>
                                <p:cTn id="37" presetID="1" presetClass="mediacall" presetSubtype="0" fill="hold" nodeType="afterEffect">
                                  <p:stCondLst>
                                    <p:cond delay="0"/>
                                  </p:stCondLst>
                                  <p:childTnLst>
                                    <p:cmd type="call" cmd="playFrom(0.0)">
                                      <p:cBhvr>
                                        <p:cTn id="38" dur="2169" fill="hold"/>
                                        <p:tgtEl>
                                          <p:spTgt spid="4105"/>
                                        </p:tgtEl>
                                      </p:cBhvr>
                                    </p:cmd>
                                  </p:childTnLst>
                                </p:cTn>
                              </p:par>
                            </p:childTnLst>
                          </p:cTn>
                        </p:par>
                        <p:par>
                          <p:cTn id="39" fill="hold" nodeType="afterGroup">
                            <p:stCondLst>
                              <p:cond delay="3169"/>
                            </p:stCondLst>
                            <p:childTnLst>
                              <p:par>
                                <p:cTn id="40" presetID="1" presetClass="mediacall" presetSubtype="0" fill="hold" nodeType="afterEffect">
                                  <p:stCondLst>
                                    <p:cond delay="0"/>
                                  </p:stCondLst>
                                  <p:childTnLst>
                                    <p:cmd type="call" cmd="playFrom(0.0)">
                                      <p:cBhvr>
                                        <p:cTn id="41" dur="2169" fill="hold"/>
                                        <p:tgtEl>
                                          <p:spTgt spid="4110"/>
                                        </p:tgtEl>
                                      </p:cBhvr>
                                    </p:cmd>
                                  </p:childTnLst>
                                </p:cTn>
                              </p:par>
                            </p:childTnLst>
                          </p:cTn>
                        </p:par>
                        <p:par>
                          <p:cTn id="42" fill="hold" nodeType="afterGroup">
                            <p:stCondLst>
                              <p:cond delay="5338"/>
                            </p:stCondLst>
                            <p:childTnLst>
                              <p:par>
                                <p:cTn id="43" presetID="1" presetClass="mediacall" presetSubtype="0" fill="hold" nodeType="afterEffect">
                                  <p:stCondLst>
                                    <p:cond delay="0"/>
                                  </p:stCondLst>
                                  <p:childTnLst>
                                    <p:cmd type="call" cmd="playFrom(0.0)">
                                      <p:cBhvr>
                                        <p:cTn id="44" dur="2169" fill="hold"/>
                                        <p:tgtEl>
                                          <p:spTgt spid="4111"/>
                                        </p:tgtEl>
                                      </p:cBhvr>
                                    </p:cmd>
                                  </p:childTnLst>
                                </p:cTn>
                              </p:par>
                            </p:childTnLst>
                          </p:cTn>
                        </p:par>
                        <p:par>
                          <p:cTn id="45" fill="hold" nodeType="afterGroup">
                            <p:stCondLst>
                              <p:cond delay="7507"/>
                            </p:stCondLst>
                            <p:childTnLst>
                              <p:par>
                                <p:cTn id="46" presetID="1" presetClass="mediacall" presetSubtype="0" fill="hold" nodeType="afterEffect">
                                  <p:stCondLst>
                                    <p:cond delay="0"/>
                                  </p:stCondLst>
                                  <p:childTnLst>
                                    <p:cmd type="call" cmd="playFrom(0.0)">
                                      <p:cBhvr>
                                        <p:cTn id="47" dur="2169" fill="hold"/>
                                        <p:tgtEl>
                                          <p:spTgt spid="41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4110"/>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12"/>
                </p:tgtEl>
              </p:cMediaNode>
            </p:audio>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u="sng" smtClean="0"/>
              <a:t>Compromise of 1850</a:t>
            </a:r>
            <a:endParaRPr lang="en-US" smtClean="0"/>
          </a:p>
        </p:txBody>
      </p:sp>
      <p:sp>
        <p:nvSpPr>
          <p:cNvPr id="5123" name="Rectangle 3"/>
          <p:cNvSpPr>
            <a:spLocks noGrp="1" noChangeArrowheads="1"/>
          </p:cNvSpPr>
          <p:nvPr>
            <p:ph type="body" idx="1"/>
          </p:nvPr>
        </p:nvSpPr>
        <p:spPr/>
        <p:txBody>
          <a:bodyPr/>
          <a:lstStyle/>
          <a:p>
            <a:pPr eaLnBrk="1" hangingPunct="1">
              <a:defRPr/>
            </a:pPr>
            <a:r>
              <a:rPr lang="en-US" dirty="0" smtClean="0"/>
              <a:t>California became a free state.</a:t>
            </a:r>
          </a:p>
          <a:p>
            <a:pPr eaLnBrk="1" hangingPunct="1">
              <a:defRPr/>
            </a:pPr>
            <a:r>
              <a:rPr lang="en-US" dirty="0" smtClean="0"/>
              <a:t>New Mexico and Utah became territories open to slavery.</a:t>
            </a:r>
          </a:p>
          <a:p>
            <a:pPr eaLnBrk="1" hangingPunct="1">
              <a:defRPr/>
            </a:pPr>
            <a:r>
              <a:rPr lang="en-US" dirty="0" smtClean="0"/>
              <a:t>Slave trade (but not slavery) was abolished in Washington, D.C..</a:t>
            </a:r>
          </a:p>
          <a:p>
            <a:pPr eaLnBrk="1" hangingPunct="1">
              <a:defRPr/>
            </a:pPr>
            <a:r>
              <a:rPr lang="en-US" dirty="0" smtClean="0"/>
              <a:t>A strong Fugitive Slave Law was supposed to be enforced in the North and the South.</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comp185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595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0" name="MSj0388493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9342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500" fill="hold"/>
                                        <p:tgtEl>
                                          <p:spTgt spid="44038"/>
                                        </p:tgtEl>
                                        <p:attrNameLst>
                                          <p:attrName>ppt_w</p:attrName>
                                        </p:attrNameLst>
                                      </p:cBhvr>
                                      <p:tavLst>
                                        <p:tav tm="0">
                                          <p:val>
                                            <p:fltVal val="0"/>
                                          </p:val>
                                        </p:tav>
                                        <p:tav tm="100000">
                                          <p:val>
                                            <p:strVal val="#ppt_w"/>
                                          </p:val>
                                        </p:tav>
                                      </p:tavLst>
                                    </p:anim>
                                    <p:anim calcmode="lin" valueType="num">
                                      <p:cBhvr>
                                        <p:cTn id="8" dur="500" fill="hold"/>
                                        <p:tgtEl>
                                          <p:spTgt spid="44038"/>
                                        </p:tgtEl>
                                        <p:attrNameLst>
                                          <p:attrName>ppt_h</p:attrName>
                                        </p:attrNameLst>
                                      </p:cBhvr>
                                      <p:tavLst>
                                        <p:tav tm="0">
                                          <p:val>
                                            <p:fltVal val="0"/>
                                          </p:val>
                                        </p:tav>
                                        <p:tav tm="100000">
                                          <p:val>
                                            <p:strVal val="#ppt_h"/>
                                          </p:val>
                                        </p:tav>
                                      </p:tavLst>
                                    </p:anim>
                                    <p:animEffect transition="in" filter="fade">
                                      <p:cBhvr>
                                        <p:cTn id="9" dur="500"/>
                                        <p:tgtEl>
                                          <p:spTgt spid="44038"/>
                                        </p:tgtEl>
                                      </p:cBhvr>
                                    </p:animEffect>
                                  </p:childTnLst>
                                </p:cTn>
                              </p:par>
                              <p:par>
                                <p:cTn id="10" presetID="0" presetClass="path" presetSubtype="0" accel="50000" decel="50000" fill="hold" nodeType="withEffect">
                                  <p:stCondLst>
                                    <p:cond delay="0"/>
                                  </p:stCondLst>
                                  <p:childTnLst>
                                    <p:animMotion origin="layout" path="M 5E-6 1.88627E-6 C -0.00539 0.05825 0.00764 0.04878 -0.02882 0.04439 C -0.03021 0.03745 -0.03334 0.03075 -0.03334 0.02358 C -0.03334 0.00093 -0.02171 -0.01387 -0.0066 -0.0208 C 0.00539 -0.01757 0.00938 -0.01549 0.01337 1.88627E-6 C 0.00452 0.00393 0.00903 0.00393 5E-6 1.88627E-6 Z " pathEditMode="relative" ptsTypes="ffffff">
                                      <p:cBhvr>
                                        <p:cTn id="11" dur="2000" fill="hold"/>
                                        <p:tgtEl>
                                          <p:spTgt spid="44038"/>
                                        </p:tgtEl>
                                        <p:attrNameLst>
                                          <p:attrName>ppt_x</p:attrName>
                                          <p:attrName>ppt_y</p:attrName>
                                        </p:attrNameLst>
                                      </p:cBhvr>
                                    </p:animMotion>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0301" fill="hold"/>
                                        <p:tgtEl>
                                          <p:spTgt spid="440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40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u="sng" dirty="0" smtClean="0"/>
              <a:t>Fugitive Slave Law, 1850</a:t>
            </a:r>
            <a:endParaRPr lang="en-US" dirty="0" smtClean="0"/>
          </a:p>
        </p:txBody>
      </p:sp>
      <p:sp>
        <p:nvSpPr>
          <p:cNvPr id="6147" name="Rectangle 3"/>
          <p:cNvSpPr>
            <a:spLocks noGrp="1" noChangeArrowheads="1"/>
          </p:cNvSpPr>
          <p:nvPr>
            <p:ph type="body" sz="half" idx="1"/>
          </p:nvPr>
        </p:nvSpPr>
        <p:spPr/>
        <p:txBody>
          <a:bodyPr/>
          <a:lstStyle/>
          <a:p>
            <a:pPr eaLnBrk="1" hangingPunct="1">
              <a:lnSpc>
                <a:spcPct val="90000"/>
              </a:lnSpc>
              <a:defRPr/>
            </a:pPr>
            <a:r>
              <a:rPr lang="en-US" sz="2800" dirty="0" smtClean="0"/>
              <a:t>Part of the Compromise of 1850 - Required people in the North and the South to turn in runaway slaves.  </a:t>
            </a:r>
          </a:p>
          <a:p>
            <a:pPr eaLnBrk="1" hangingPunct="1">
              <a:lnSpc>
                <a:spcPct val="90000"/>
              </a:lnSpc>
              <a:defRPr/>
            </a:pPr>
            <a:r>
              <a:rPr lang="en-US" sz="2800" dirty="0" smtClean="0"/>
              <a:t>Some Northerners openly defied it, creating more conflict between North and South.</a:t>
            </a:r>
          </a:p>
        </p:txBody>
      </p:sp>
      <p:pic>
        <p:nvPicPr>
          <p:cNvPr id="6150" name="Picture 6" descr="freem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249488"/>
            <a:ext cx="4038600" cy="323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MSj02085.wav">
            <a:hlinkClick r:id="" action="ppaction://media"/>
          </p:cNvPr>
          <p:cNvPicPr>
            <a:picLocks noRot="1" noChangeAspect="1" noChangeArrowheads="1"/>
          </p:cNvPicPr>
          <p:nvPr>
            <a:wavAudioFile r:embed="rId1" name="MSj03884970000[1].wav"/>
          </p:nvPr>
        </p:nvPicPr>
        <p:blipFill>
          <a:blip r:embed="rId4">
            <a:extLst>
              <a:ext uri="{28A0092B-C50C-407E-A947-70E740481C1C}">
                <a14:useLocalDpi xmlns:a14="http://schemas.microsoft.com/office/drawing/2010/main" val="0"/>
              </a:ext>
            </a:extLst>
          </a:blip>
          <a:srcRect/>
          <a:stretch>
            <a:fillRect/>
          </a:stretch>
        </p:blipFill>
        <p:spPr bwMode="auto">
          <a:xfrm>
            <a:off x="8305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6"/>
                                        </p:tgtEl>
                                        <p:attrNameLst>
                                          <p:attrName>ppt_x</p:attrName>
                                          <p:attrName>ppt_y</p:attrName>
                                        </p:attrNameLst>
                                      </p:cBhvr>
                                    </p:animMotion>
                                    <p:animEffect transition="in" filter="fade">
                                      <p:cBhvr>
                                        <p:cTn id="9" dur="1000"/>
                                        <p:tgtEl>
                                          <p:spTgt spid="614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Scale>
                                      <p:cBhvr>
                                        <p:cTn id="12" dur="1000" decel="50000" fill="hold">
                                          <p:stCondLst>
                                            <p:cond delay="0"/>
                                          </p:stCondLst>
                                        </p:cTn>
                                        <p:tgtEl>
                                          <p:spTgt spid="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7">
                                            <p:txEl>
                                              <p:pRg st="0" end="0"/>
                                            </p:txEl>
                                          </p:spTgt>
                                        </p:tgtEl>
                                        <p:attrNameLst>
                                          <p:attrName>ppt_x</p:attrName>
                                          <p:attrName>ppt_y</p:attrName>
                                        </p:attrNameLst>
                                      </p:cBhvr>
                                    </p:animMotion>
                                    <p:animEffect transition="in" filter="fade">
                                      <p:cBhvr>
                                        <p:cTn id="14" dur="1000"/>
                                        <p:tgtEl>
                                          <p:spTgt spid="6147">
                                            <p:txEl>
                                              <p:pRg st="0" end="0"/>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Scale>
                                      <p:cBhvr>
                                        <p:cTn id="17" dur="1000" decel="50000" fill="hold">
                                          <p:stCondLst>
                                            <p:cond delay="0"/>
                                          </p:stCondLst>
                                        </p:cTn>
                                        <p:tgtEl>
                                          <p:spTgt spid="6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150"/>
                                        </p:tgtEl>
                                        <p:attrNameLst>
                                          <p:attrName>ppt_x</p:attrName>
                                          <p:attrName>ppt_y</p:attrName>
                                        </p:attrNameLst>
                                      </p:cBhvr>
                                    </p:animMotion>
                                    <p:animEffect transition="in" filter="fade">
                                      <p:cBhvr>
                                        <p:cTn id="19" dur="1000"/>
                                        <p:tgtEl>
                                          <p:spTgt spid="6150"/>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Scale>
                                      <p:cBhvr>
                                        <p:cTn id="22" dur="1000" decel="50000" fill="hold">
                                          <p:stCondLst>
                                            <p:cond delay="0"/>
                                          </p:stCondLst>
                                        </p:cTn>
                                        <p:tgtEl>
                                          <p:spTgt spid="6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147">
                                            <p:txEl>
                                              <p:pRg st="1" end="1"/>
                                            </p:txEl>
                                          </p:spTgt>
                                        </p:tgtEl>
                                        <p:attrNameLst>
                                          <p:attrName>ppt_x</p:attrName>
                                          <p:attrName>ppt_y</p:attrName>
                                        </p:attrNameLst>
                                      </p:cBhvr>
                                    </p:animMotion>
                                    <p:animEffect transition="in" filter="fade">
                                      <p:cBhvr>
                                        <p:cTn id="24" dur="1000"/>
                                        <p:tgtEl>
                                          <p:spTgt spid="6147">
                                            <p:txEl>
                                              <p:pRg st="1" end="1"/>
                                            </p:txEl>
                                          </p:spTgt>
                                        </p:tgtEl>
                                      </p:cBhvr>
                                    </p:animEffect>
                                  </p:childTnLst>
                                </p:cTn>
                              </p:par>
                            </p:childTnLst>
                          </p:cTn>
                        </p:par>
                        <p:par>
                          <p:cTn id="25" fill="hold" nodeType="afterGroup">
                            <p:stCondLst>
                              <p:cond delay="1000"/>
                            </p:stCondLst>
                            <p:childTnLst>
                              <p:par>
                                <p:cTn id="26" presetID="1" presetClass="mediacall" presetSubtype="0" fill="hold" nodeType="afterEffect">
                                  <p:stCondLst>
                                    <p:cond delay="0"/>
                                  </p:stCondLst>
                                  <p:childTnLst>
                                    <p:cmd type="call" cmd="playFrom(0.0)">
                                      <p:cBhvr>
                                        <p:cTn id="27" dur="4067" fill="hold"/>
                                        <p:tgtEl>
                                          <p:spTgt spid="61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151"/>
                </p:tgtEl>
              </p:cMediaNode>
            </p:audio>
          </p:childTnLst>
        </p:cTn>
      </p:par>
    </p:tnLst>
    <p:bldLst>
      <p:bldP spid="6146" grpId="0"/>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u="sng" smtClean="0"/>
              <a:t>Uncle Tom's Cabin by Harriet Beecher Stowe, 1852</a:t>
            </a:r>
            <a:endParaRPr lang="en-US" sz="4000" smtClean="0"/>
          </a:p>
        </p:txBody>
      </p:sp>
      <p:sp>
        <p:nvSpPr>
          <p:cNvPr id="8195" name="Rectangle 3"/>
          <p:cNvSpPr>
            <a:spLocks noGrp="1" noChangeArrowheads="1"/>
          </p:cNvSpPr>
          <p:nvPr>
            <p:ph type="body" sz="half" idx="1"/>
          </p:nvPr>
        </p:nvSpPr>
        <p:spPr/>
        <p:txBody>
          <a:bodyPr/>
          <a:lstStyle/>
          <a:p>
            <a:pPr eaLnBrk="1" hangingPunct="1">
              <a:defRPr/>
            </a:pPr>
            <a:r>
              <a:rPr lang="en-US" sz="2800" dirty="0" smtClean="0"/>
              <a:t>This best-selling book told of the horrors of slavery in an emotional way. </a:t>
            </a:r>
          </a:p>
          <a:p>
            <a:pPr eaLnBrk="1" hangingPunct="1">
              <a:defRPr/>
            </a:pPr>
            <a:r>
              <a:rPr lang="en-US" sz="2800" dirty="0" smtClean="0"/>
              <a:t>It turned many people against slavery and infuriated many Southerners.</a:t>
            </a:r>
          </a:p>
        </p:txBody>
      </p:sp>
      <p:pic>
        <p:nvPicPr>
          <p:cNvPr id="8198" name="Picture 6" descr="uncleomscabi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600200"/>
            <a:ext cx="3346450" cy="5064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MSj0388486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44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decel="50000" fill="hold">
                                          <p:stCondLst>
                                            <p:cond delay="0"/>
                                          </p:stCondLst>
                                        </p:cTn>
                                        <p:tgtEl>
                                          <p:spTgt spid="81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8"/>
                                        </p:tgtEl>
                                        <p:attrNameLst>
                                          <p:attrName>ppt_w</p:attrName>
                                        </p:attrNameLst>
                                      </p:cBhvr>
                                      <p:tavLst>
                                        <p:tav tm="0">
                                          <p:val>
                                            <p:strVal val="#ppt_w*.05"/>
                                          </p:val>
                                        </p:tav>
                                        <p:tav tm="100000">
                                          <p:val>
                                            <p:strVal val="#ppt_w"/>
                                          </p:val>
                                        </p:tav>
                                      </p:tavLst>
                                    </p:anim>
                                    <p:anim calcmode="lin" valueType="num">
                                      <p:cBhvr>
                                        <p:cTn id="10" dur="1000" fill="hold"/>
                                        <p:tgtEl>
                                          <p:spTgt spid="81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dissolve">
                                      <p:cBhvr>
                                        <p:cTn id="17" dur="500"/>
                                        <p:tgtEl>
                                          <p:spTgt spid="8195">
                                            <p:txEl>
                                              <p:pRg st="0" end="0"/>
                                            </p:txEl>
                                          </p:spTgt>
                                        </p:tgtEl>
                                      </p:cBhvr>
                                    </p:animEffect>
                                  </p:childTnLst>
                                </p:cTn>
                              </p:par>
                              <p:par>
                                <p:cTn id="18" presetID="15" presetClass="entr" presetSubtype="0" fill="hold" grpId="0" nodeType="with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1000" fill="hold"/>
                                        <p:tgtEl>
                                          <p:spTgt spid="8194"/>
                                        </p:tgtEl>
                                        <p:attrNameLst>
                                          <p:attrName>ppt_w</p:attrName>
                                        </p:attrNameLst>
                                      </p:cBhvr>
                                      <p:tavLst>
                                        <p:tav tm="0">
                                          <p:val>
                                            <p:fltVal val="0"/>
                                          </p:val>
                                        </p:tav>
                                        <p:tav tm="100000">
                                          <p:val>
                                            <p:strVal val="#ppt_w"/>
                                          </p:val>
                                        </p:tav>
                                      </p:tavLst>
                                    </p:anim>
                                    <p:anim calcmode="lin" valueType="num">
                                      <p:cBhvr>
                                        <p:cTn id="21" dur="1000" fill="hold"/>
                                        <p:tgtEl>
                                          <p:spTgt spid="8194"/>
                                        </p:tgtEl>
                                        <p:attrNameLst>
                                          <p:attrName>ppt_h</p:attrName>
                                        </p:attrNameLst>
                                      </p:cBhvr>
                                      <p:tavLst>
                                        <p:tav tm="0">
                                          <p:val>
                                            <p:fltVal val="0"/>
                                          </p:val>
                                        </p:tav>
                                        <p:tav tm="100000">
                                          <p:val>
                                            <p:strVal val="#ppt_h"/>
                                          </p:val>
                                        </p:tav>
                                      </p:tavLst>
                                    </p:anim>
                                    <p:anim calcmode="lin" valueType="num">
                                      <p:cBhvr>
                                        <p:cTn id="22"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194"/>
                                        </p:tgtEl>
                                        <p:attrNameLst>
                                          <p:attrName>ppt_y</p:attrName>
                                        </p:attrNameLst>
                                      </p:cBhvr>
                                      <p:tavLst>
                                        <p:tav tm="0" fmla="#ppt_y+(sin(-2*pi*(1-$))*-#ppt_x+cos(-2*pi*(1-$))*(1-#ppt_y))*(1-$)">
                                          <p:val>
                                            <p:fltVal val="0"/>
                                          </p:val>
                                        </p:tav>
                                        <p:tav tm="100000">
                                          <p:val>
                                            <p:fltVal val="1"/>
                                          </p:val>
                                        </p:tav>
                                      </p:tavLst>
                                    </p:anim>
                                  </p:childTnLst>
                                </p:cTn>
                              </p:par>
                              <p:par>
                                <p:cTn id="24" presetID="9" presetClass="entr" presetSubtype="0" fill="hold" grpId="0" nodeType="with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dissolve">
                                      <p:cBhvr>
                                        <p:cTn id="26" dur="500"/>
                                        <p:tgtEl>
                                          <p:spTgt spid="8195">
                                            <p:txEl>
                                              <p:pRg st="1" end="1"/>
                                            </p:txEl>
                                          </p:spTgt>
                                        </p:tgtEl>
                                      </p:cBhvr>
                                    </p:animEffect>
                                  </p:childTnLst>
                                </p:cTn>
                              </p:par>
                            </p:childTnLst>
                          </p:cTn>
                        </p:par>
                        <p:par>
                          <p:cTn id="27" fill="hold" nodeType="afterGroup">
                            <p:stCondLst>
                              <p:cond delay="1000"/>
                            </p:stCondLst>
                            <p:childTnLst>
                              <p:par>
                                <p:cTn id="28" presetID="1" presetClass="mediacall" presetSubtype="0" fill="hold" nodeType="afterEffect">
                                  <p:stCondLst>
                                    <p:cond delay="0"/>
                                  </p:stCondLst>
                                  <p:childTnLst>
                                    <p:cmd type="call" cmd="playFrom(0.0)">
                                      <p:cBhvr>
                                        <p:cTn id="29" dur="9759" fill="hold"/>
                                        <p:tgtEl>
                                          <p:spTgt spid="8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8199"/>
                </p:tgtEl>
              </p:cMediaNode>
            </p:audio>
          </p:childTnLst>
        </p:cTn>
      </p:par>
    </p:tnLst>
    <p:bldLst>
      <p:bldP spid="8194" grpId="0"/>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04800"/>
            <a:ext cx="8229600" cy="1139825"/>
          </a:xfrm>
        </p:spPr>
        <p:txBody>
          <a:bodyPr/>
          <a:lstStyle/>
          <a:p>
            <a:pPr eaLnBrk="1" hangingPunct="1">
              <a:defRPr/>
            </a:pPr>
            <a:r>
              <a:rPr lang="en-US" u="sng" smtClean="0"/>
              <a:t>Kansas-Nebraska Act, 1854</a:t>
            </a:r>
            <a:endParaRPr lang="en-US" smtClean="0"/>
          </a:p>
        </p:txBody>
      </p:sp>
      <p:sp>
        <p:nvSpPr>
          <p:cNvPr id="10243" name="Rectangle 3"/>
          <p:cNvSpPr>
            <a:spLocks noGrp="1" noChangeArrowheads="1"/>
          </p:cNvSpPr>
          <p:nvPr>
            <p:ph type="body" sz="half" idx="1"/>
          </p:nvPr>
        </p:nvSpPr>
        <p:spPr/>
        <p:txBody>
          <a:bodyPr/>
          <a:lstStyle/>
          <a:p>
            <a:pPr eaLnBrk="1" hangingPunct="1">
              <a:lnSpc>
                <a:spcPct val="90000"/>
              </a:lnSpc>
              <a:defRPr/>
            </a:pPr>
            <a:r>
              <a:rPr lang="en-US" sz="1800" dirty="0" smtClean="0"/>
              <a:t>This act of Congress overturned the Missouri Compromise because the issue of slavery in territories of Kansas &amp; Nebraska was to be decided by </a:t>
            </a:r>
            <a:r>
              <a:rPr lang="en-US" sz="1800" b="1" dirty="0" smtClean="0"/>
              <a:t>popular sovereignty</a:t>
            </a:r>
            <a:r>
              <a:rPr lang="en-US" sz="1800" dirty="0" smtClean="0"/>
              <a:t> (state citizen vote).  </a:t>
            </a:r>
          </a:p>
          <a:p>
            <a:pPr eaLnBrk="1" hangingPunct="1">
              <a:lnSpc>
                <a:spcPct val="90000"/>
              </a:lnSpc>
              <a:defRPr/>
            </a:pPr>
            <a:r>
              <a:rPr lang="en-US" sz="1800" i="1" dirty="0" smtClean="0"/>
              <a:t>Bleeding Kansas-</a:t>
            </a:r>
            <a:r>
              <a:rPr lang="en-US" sz="1800" dirty="0" smtClean="0"/>
              <a:t>Border Ruffians snuck across to Kansas and voted for slavery, which was not reflective of the state vote. Bloody battles begin. Resulting in Kansas in a Civil War.</a:t>
            </a:r>
          </a:p>
          <a:p>
            <a:pPr eaLnBrk="1" hangingPunct="1">
              <a:lnSpc>
                <a:spcPct val="90000"/>
              </a:lnSpc>
              <a:defRPr/>
            </a:pPr>
            <a:r>
              <a:rPr lang="en-US" sz="1800" dirty="0" smtClean="0"/>
              <a:t>Mad at the outcome Abolitionist John Brown killed 5 pro-slavery people in Kansas.</a:t>
            </a:r>
          </a:p>
          <a:p>
            <a:pPr eaLnBrk="1" hangingPunct="1">
              <a:lnSpc>
                <a:spcPct val="90000"/>
              </a:lnSpc>
              <a:defRPr/>
            </a:pPr>
            <a:r>
              <a:rPr lang="en-US" sz="1800" dirty="0" smtClean="0"/>
              <a:t>Senator Charles Sumner condemned slavery was beat by another senator (in the Chamber).</a:t>
            </a:r>
          </a:p>
          <a:p>
            <a:pPr eaLnBrk="1" hangingPunct="1">
              <a:lnSpc>
                <a:spcPct val="90000"/>
              </a:lnSpc>
              <a:defRPr/>
            </a:pPr>
            <a:endParaRPr lang="en-US" sz="1800" dirty="0" smtClean="0"/>
          </a:p>
        </p:txBody>
      </p:sp>
      <p:pic>
        <p:nvPicPr>
          <p:cNvPr id="10249" name="Picture 9" descr="massacr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4267200"/>
            <a:ext cx="4038600" cy="220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1" name="MSj0388184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44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sumner_ca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450975"/>
            <a:ext cx="40386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10" dur="1000" fill="hold"/>
                                        <p:tgtEl>
                                          <p:spTgt spid="102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 calcmode="lin" valueType="num">
                                      <p:cBhvr>
                                        <p:cTn id="1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0243">
                                            <p:txEl>
                                              <p:pRg st="0" end="0"/>
                                            </p:txEl>
                                          </p:spTgt>
                                        </p:tgtEl>
                                      </p:cBhvr>
                                    </p:animEffect>
                                  </p:childTnLst>
                                </p:cTn>
                              </p:par>
                              <p:par>
                                <p:cTn id="20" presetID="15" presetClass="entr" presetSubtype="0" fill="hold" nodeType="withEffect">
                                  <p:stCondLst>
                                    <p:cond delay="0"/>
                                  </p:stCondLst>
                                  <p:childTnLst>
                                    <p:set>
                                      <p:cBhvr>
                                        <p:cTn id="21" dur="1" fill="hold">
                                          <p:stCondLst>
                                            <p:cond delay="0"/>
                                          </p:stCondLst>
                                        </p:cTn>
                                        <p:tgtEl>
                                          <p:spTgt spid="10249"/>
                                        </p:tgtEl>
                                        <p:attrNameLst>
                                          <p:attrName>style.visibility</p:attrName>
                                        </p:attrNameLst>
                                      </p:cBhvr>
                                      <p:to>
                                        <p:strVal val="visible"/>
                                      </p:to>
                                    </p:set>
                                    <p:anim calcmode="lin" valueType="num">
                                      <p:cBhvr>
                                        <p:cTn id="22" dur="1000" fill="hold"/>
                                        <p:tgtEl>
                                          <p:spTgt spid="10249"/>
                                        </p:tgtEl>
                                        <p:attrNameLst>
                                          <p:attrName>ppt_w</p:attrName>
                                        </p:attrNameLst>
                                      </p:cBhvr>
                                      <p:tavLst>
                                        <p:tav tm="0">
                                          <p:val>
                                            <p:fltVal val="0"/>
                                          </p:val>
                                        </p:tav>
                                        <p:tav tm="100000">
                                          <p:val>
                                            <p:strVal val="#ppt_w"/>
                                          </p:val>
                                        </p:tav>
                                      </p:tavLst>
                                    </p:anim>
                                    <p:anim calcmode="lin" valueType="num">
                                      <p:cBhvr>
                                        <p:cTn id="23" dur="1000" fill="hold"/>
                                        <p:tgtEl>
                                          <p:spTgt spid="10249"/>
                                        </p:tgtEl>
                                        <p:attrNameLst>
                                          <p:attrName>ppt_h</p:attrName>
                                        </p:attrNameLst>
                                      </p:cBhvr>
                                      <p:tavLst>
                                        <p:tav tm="0">
                                          <p:val>
                                            <p:fltVal val="0"/>
                                          </p:val>
                                        </p:tav>
                                        <p:tav tm="100000">
                                          <p:val>
                                            <p:strVal val="#ppt_h"/>
                                          </p:val>
                                        </p:tav>
                                      </p:tavLst>
                                    </p:anim>
                                    <p:anim calcmode="lin" valueType="num">
                                      <p:cBhvr>
                                        <p:cTn id="24" dur="1000" fill="hold"/>
                                        <p:tgtEl>
                                          <p:spTgt spid="1024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249"/>
                                        </p:tgtEl>
                                        <p:attrNameLst>
                                          <p:attrName>ppt_y</p:attrName>
                                        </p:attrNameLst>
                                      </p:cBhvr>
                                      <p:tavLst>
                                        <p:tav tm="0" fmla="#ppt_y+(sin(-2*pi*(1-$))*-#ppt_x+cos(-2*pi*(1-$))*(1-#ppt_y))*(1-$)">
                                          <p:val>
                                            <p:fltVal val="0"/>
                                          </p:val>
                                        </p:tav>
                                        <p:tav tm="100000">
                                          <p:val>
                                            <p:fltVal val="1"/>
                                          </p:val>
                                        </p:tav>
                                      </p:tavLst>
                                    </p:anim>
                                  </p:childTnLst>
                                </p:cTn>
                              </p:par>
                              <p:par>
                                <p:cTn id="26" presetID="55" presetClass="entr" presetSubtype="0" fill="hold" grpId="0" nodeType="withEffect">
                                  <p:stCondLst>
                                    <p:cond delay="0"/>
                                  </p:stCondLst>
                                  <p:childTnLst>
                                    <p:set>
                                      <p:cBhvr>
                                        <p:cTn id="27" dur="1" fill="hold">
                                          <p:stCondLst>
                                            <p:cond delay="0"/>
                                          </p:stCondLst>
                                        </p:cTn>
                                        <p:tgtEl>
                                          <p:spTgt spid="10243">
                                            <p:txEl>
                                              <p:pRg st="1" end="1"/>
                                            </p:txEl>
                                          </p:spTgt>
                                        </p:tgtEl>
                                        <p:attrNameLst>
                                          <p:attrName>style.visibility</p:attrName>
                                        </p:attrNameLst>
                                      </p:cBhvr>
                                      <p:to>
                                        <p:strVal val="visible"/>
                                      </p:to>
                                    </p:set>
                                    <p:anim calcmode="lin" valueType="num">
                                      <p:cBhvr>
                                        <p:cTn id="28"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024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243">
                                            <p:txEl>
                                              <p:pRg st="2" end="2"/>
                                            </p:txEl>
                                          </p:spTgt>
                                        </p:tgtEl>
                                        <p:attrNameLst>
                                          <p:attrName>style.visibility</p:attrName>
                                        </p:attrNameLst>
                                      </p:cBhvr>
                                      <p:to>
                                        <p:strVal val="visible"/>
                                      </p:to>
                                    </p:set>
                                    <p:anim calcmode="lin" valueType="num">
                                      <p:cBhvr>
                                        <p:cTn id="35" dur="1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024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 calcmode="lin" valueType="num">
                                      <p:cBhvr>
                                        <p:cTn id="42"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10243">
                                            <p:txEl>
                                              <p:pRg st="3" end="3"/>
                                            </p:txEl>
                                          </p:spTgt>
                                        </p:tgtEl>
                                      </p:cBhvr>
                                    </p:animEffect>
                                  </p:childTnLst>
                                </p:cTn>
                              </p:par>
                            </p:childTnLst>
                          </p:cTn>
                        </p:par>
                        <p:par>
                          <p:cTn id="45" fill="hold" nodeType="afterGroup">
                            <p:stCondLst>
                              <p:cond delay="1000"/>
                            </p:stCondLst>
                            <p:childTnLst>
                              <p:par>
                                <p:cTn id="46" presetID="1" presetClass="mediacall" presetSubtype="0" fill="hold" nodeType="afterEffect">
                                  <p:stCondLst>
                                    <p:cond delay="0"/>
                                  </p:stCondLst>
                                  <p:childTnLst>
                                    <p:cmd type="call" cmd="playFrom(0.0)">
                                      <p:cBhvr>
                                        <p:cTn id="47" dur="22228" fill="hold"/>
                                        <p:tgtEl>
                                          <p:spTgt spid="102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0251"/>
                </p:tgtEl>
              </p:cMediaNode>
            </p:audio>
          </p:childTnLst>
        </p:cTn>
      </p:par>
    </p:tnLst>
    <p:bldLst>
      <p:bldP spid="10242" grpId="0"/>
      <p:bldP spid="10243" grpId="0" build="p"/>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183</TotalTime>
  <Words>855</Words>
  <Application>Microsoft Office PowerPoint</Application>
  <PresentationFormat>On-screen Show (4:3)</PresentationFormat>
  <Paragraphs>58</Paragraphs>
  <Slides>22</Slides>
  <Notes>0</Notes>
  <HiddenSlides>0</HiddenSlides>
  <MMClips>24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Wingdings</vt:lpstr>
      <vt:lpstr>Calibri</vt:lpstr>
      <vt:lpstr>Orbit</vt:lpstr>
      <vt:lpstr>EVENTS LEADING TO THE CIVIL WAR</vt:lpstr>
      <vt:lpstr>Missouri Compromise, 1820</vt:lpstr>
      <vt:lpstr>Missouri Compromise, 1820</vt:lpstr>
      <vt:lpstr>Wilmot Proviso, 1856-57</vt:lpstr>
      <vt:lpstr>Compromise of 1850</vt:lpstr>
      <vt:lpstr>PowerPoint Presentation</vt:lpstr>
      <vt:lpstr>Fugitive Slave Law, 1850</vt:lpstr>
      <vt:lpstr>Uncle Tom's Cabin by Harriet Beecher Stowe, 1852</vt:lpstr>
      <vt:lpstr>Kansas-Nebraska Act, 1854</vt:lpstr>
      <vt:lpstr>Kansas Nebraska Act</vt:lpstr>
      <vt:lpstr>The Dred Scott Case, 1857</vt:lpstr>
      <vt:lpstr>The Dred Scott Case, 1857</vt:lpstr>
      <vt:lpstr>Lincoln-Douglas Debates, 1858</vt:lpstr>
      <vt:lpstr>John Brown's raid on Harper's Ferry, Virginia arsenal, 1859</vt:lpstr>
      <vt:lpstr>PowerPoint Presentation</vt:lpstr>
      <vt:lpstr>Lincoln is elected President; South Carolina secedes in December 1860</vt:lpstr>
      <vt:lpstr>Secession of six more Southern states, 1861</vt:lpstr>
      <vt:lpstr>PowerPoint Presentation</vt:lpstr>
      <vt:lpstr>Secession of six more Southern states, 1861</vt:lpstr>
      <vt:lpstr>Secession, of six more Southern states, 1861</vt:lpstr>
      <vt:lpstr>Fort Sumter attacked by South Carolina rebels; Civil War began, April 12, 186l    (p.371)     </vt:lpstr>
      <vt:lpstr>Five more Southern states secede and join the Confederacy, April, 1861</vt:lpstr>
    </vt:vector>
  </TitlesOfParts>
  <Company>SDUHSD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LEADING TO THE CIVIL WAR</dc:title>
  <dc:creator>SDUHSD</dc:creator>
  <cp:lastModifiedBy>Alison Mc Lin</cp:lastModifiedBy>
  <cp:revision>20</cp:revision>
  <dcterms:created xsi:type="dcterms:W3CDTF">2008-04-15T15:53:46Z</dcterms:created>
  <dcterms:modified xsi:type="dcterms:W3CDTF">2018-09-26T19:20:02Z</dcterms:modified>
</cp:coreProperties>
</file>