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66"/>
  </p:notesMasterIdLst>
  <p:sldIdLst>
    <p:sldId id="822" r:id="rId4"/>
    <p:sldId id="1545" r:id="rId5"/>
    <p:sldId id="1546" r:id="rId6"/>
    <p:sldId id="1547" r:id="rId7"/>
    <p:sldId id="1548" r:id="rId8"/>
    <p:sldId id="1549" r:id="rId9"/>
    <p:sldId id="1556" r:id="rId10"/>
    <p:sldId id="1558" r:id="rId11"/>
    <p:sldId id="1559" r:id="rId12"/>
    <p:sldId id="1520" r:id="rId13"/>
    <p:sldId id="1521" r:id="rId14"/>
    <p:sldId id="1543" r:id="rId15"/>
    <p:sldId id="1523" r:id="rId16"/>
    <p:sldId id="1524" r:id="rId17"/>
    <p:sldId id="1525" r:id="rId18"/>
    <p:sldId id="1526" r:id="rId19"/>
    <p:sldId id="967" r:id="rId20"/>
    <p:sldId id="1023" r:id="rId21"/>
    <p:sldId id="1536" r:id="rId22"/>
    <p:sldId id="1537" r:id="rId23"/>
    <p:sldId id="1538" r:id="rId24"/>
    <p:sldId id="1539" r:id="rId25"/>
    <p:sldId id="1540" r:id="rId26"/>
    <p:sldId id="1541" r:id="rId27"/>
    <p:sldId id="1542" r:id="rId28"/>
    <p:sldId id="974" r:id="rId29"/>
    <p:sldId id="975" r:id="rId30"/>
    <p:sldId id="976" r:id="rId31"/>
    <p:sldId id="978" r:id="rId32"/>
    <p:sldId id="981" r:id="rId33"/>
    <p:sldId id="1560" r:id="rId34"/>
    <p:sldId id="980" r:id="rId35"/>
    <p:sldId id="979" r:id="rId36"/>
    <p:sldId id="982" r:id="rId37"/>
    <p:sldId id="983" r:id="rId38"/>
    <p:sldId id="984" r:id="rId39"/>
    <p:sldId id="985" r:id="rId40"/>
    <p:sldId id="989" r:id="rId41"/>
    <p:sldId id="990" r:id="rId42"/>
    <p:sldId id="991" r:id="rId43"/>
    <p:sldId id="1544" r:id="rId44"/>
    <p:sldId id="994" r:id="rId45"/>
    <p:sldId id="995" r:id="rId46"/>
    <p:sldId id="996" r:id="rId47"/>
    <p:sldId id="997" r:id="rId48"/>
    <p:sldId id="1028" r:id="rId49"/>
    <p:sldId id="1142" r:id="rId50"/>
    <p:sldId id="1144" r:id="rId51"/>
    <p:sldId id="1145" r:id="rId52"/>
    <p:sldId id="1561" r:id="rId53"/>
    <p:sldId id="1146" r:id="rId54"/>
    <p:sldId id="1147" r:id="rId55"/>
    <p:sldId id="1151" r:id="rId56"/>
    <p:sldId id="1153" r:id="rId57"/>
    <p:sldId id="1154" r:id="rId58"/>
    <p:sldId id="1155" r:id="rId59"/>
    <p:sldId id="1157" r:id="rId60"/>
    <p:sldId id="1158" r:id="rId61"/>
    <p:sldId id="1161" r:id="rId62"/>
    <p:sldId id="1163" r:id="rId63"/>
    <p:sldId id="1562" r:id="rId64"/>
    <p:sldId id="1166" r:id="rId65"/>
  </p:sldIdLst>
  <p:sldSz cx="9144000" cy="6858000" type="screen4x3"/>
  <p:notesSz cx="6858000" cy="9144000"/>
  <p:embeddedFontLst>
    <p:embeddedFont>
      <p:font typeface="Ringbearer" panose="020B0604020202020204"/>
      <p:regular r:id="rId67"/>
    </p:embeddedFont>
    <p:embeddedFont>
      <p:font typeface="Corbel" panose="020B0503020204020204" pitchFamily="34" charset="0"/>
      <p:regular r:id="rId68"/>
      <p:bold r:id="rId69"/>
      <p:italic r:id="rId70"/>
      <p:boldItalic r:id="rId71"/>
    </p:embeddedFont>
    <p:embeddedFont>
      <p:font typeface="calame" panose="020B0604020202020204" charset="0"/>
      <p:regular r:id="rId72"/>
    </p:embeddedFont>
    <p:embeddedFont>
      <p:font typeface="Perpetua" panose="02020502060401020303" pitchFamily="18" charset="0"/>
      <p:regular r:id="rId73"/>
      <p:bold r:id="rId74"/>
      <p:italic r:id="rId75"/>
      <p:boldItalic r:id="rId76"/>
    </p:embeddedFont>
    <p:embeddedFont>
      <p:font typeface="Northern Territories" panose="020B0604020202020204" charset="0"/>
      <p:regular r:id="rId77"/>
    </p:embeddedFont>
    <p:embeddedFont>
      <p:font typeface="Earth's Mightiest" panose="020B0604020202020204"/>
      <p:regular r:id="rId78"/>
    </p:embeddedFont>
    <p:embeddedFont>
      <p:font typeface="Verdana" panose="020B0604030504040204" pitchFamily="34" charset="0"/>
      <p:regular r:id="rId79"/>
      <p:bold r:id="rId80"/>
      <p:italic r:id="rId81"/>
      <p:boldItalic r:id="rId82"/>
    </p:embeddedFont>
    <p:embeddedFont>
      <p:font typeface="Calibri" panose="020F0502020204030204" pitchFamily="34" charset="0"/>
      <p:regular r:id="rId83"/>
      <p:bold r:id="rId84"/>
      <p:italic r:id="rId85"/>
      <p:boldItalic r:id="rId86"/>
    </p:embeddedFont>
    <p:embeddedFont>
      <p:font typeface="Shermlock" panose="020B0604020202020204"/>
      <p:regular r:id="rId87"/>
    </p:embeddedFont>
    <p:embeddedFont>
      <p:font typeface="Agency FB" panose="00010606040000040003" pitchFamily="2" charset="0"/>
      <p:regular r:id="rId88"/>
      <p:bold r:id="rId89"/>
    </p:embeddedFont>
    <p:embeddedFont>
      <p:font typeface="Mixed up" panose="020B0604020202020204" charset="0"/>
      <p:regular r:id="rId90"/>
    </p:embeddedFont>
    <p:embeddedFont>
      <p:font typeface="Caslon Antique" panose="02027200000000000000"/>
      <p:regular r:id="rId91"/>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003300"/>
    <a:srgbClr val="000000"/>
    <a:srgbClr val="B08600"/>
    <a:srgbClr val="FFC000"/>
    <a:srgbClr val="336600"/>
    <a:srgbClr val="FFCC99"/>
    <a:srgbClr val="339933"/>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92" autoAdjust="0"/>
    <p:restoredTop sz="98401" autoAdjust="0"/>
  </p:normalViewPr>
  <p:slideViewPr>
    <p:cSldViewPr>
      <p:cViewPr varScale="1">
        <p:scale>
          <a:sx n="109" d="100"/>
          <a:sy n="109" d="100"/>
        </p:scale>
        <p:origin x="-600" y="-9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7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font" Target="fonts/font18.fntdata"/><Relationship Id="rId89" Type="http://schemas.openxmlformats.org/officeDocument/2006/relationships/font" Target="fonts/font23.fntdata"/><Relationship Id="rId7" Type="http://schemas.openxmlformats.org/officeDocument/2006/relationships/slide" Target="slides/slide4.xml"/><Relationship Id="rId71" Type="http://schemas.openxmlformats.org/officeDocument/2006/relationships/font" Target="fonts/font5.fntdata"/><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font" Target="fonts/font13.fntdata"/><Relationship Id="rId87" Type="http://schemas.openxmlformats.org/officeDocument/2006/relationships/font" Target="fonts/font21.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16.fntdata"/><Relationship Id="rId90" Type="http://schemas.openxmlformats.org/officeDocument/2006/relationships/font" Target="fonts/font24.fntdata"/><Relationship Id="rId95"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font" Target="fonts/font22.fntdata"/><Relationship Id="rId91"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pPr>
              <a:defRPr/>
            </a:pPr>
            <a:fld id="{CD5943E9-C717-4FA7-8D17-363E76639B40}" type="datetimeFigureOut">
              <a:rPr lang="en-US"/>
              <a:pPr>
                <a:defRPr/>
              </a:pPr>
              <a:t>9/27/2018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pPr>
              <a:defRPr/>
            </a:pPr>
            <a:fld id="{E31686FB-514E-4E3C-A782-5180C060D4E7}" type="slidenum">
              <a:rPr lang="en-US"/>
              <a:pPr>
                <a:defRPr/>
              </a:pPr>
              <a:t>‹#›</a:t>
            </a:fld>
            <a:endParaRPr lang="en-US"/>
          </a:p>
        </p:txBody>
      </p:sp>
    </p:spTree>
    <p:extLst>
      <p:ext uri="{BB962C8B-B14F-4D97-AF65-F5344CB8AC3E}">
        <p14:creationId xmlns:p14="http://schemas.microsoft.com/office/powerpoint/2010/main" val="11822447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100">
                <a:solidFill>
                  <a:schemeClr val="tx1"/>
                </a:solidFill>
                <a:latin typeface="Verdana" pitchFamily="34" charset="0"/>
              </a:defRPr>
            </a:lvl1pPr>
            <a:lvl2pPr marL="702756" indent="-270291" defTabSz="914485" eaLnBrk="0" hangingPunct="0">
              <a:defRPr sz="2100">
                <a:solidFill>
                  <a:schemeClr val="tx1"/>
                </a:solidFill>
                <a:latin typeface="Verdana" pitchFamily="34" charset="0"/>
              </a:defRPr>
            </a:lvl2pPr>
            <a:lvl3pPr marL="1081164" indent="-216233" defTabSz="914485" eaLnBrk="0" hangingPunct="0">
              <a:defRPr sz="2100">
                <a:solidFill>
                  <a:schemeClr val="tx1"/>
                </a:solidFill>
                <a:latin typeface="Verdana" pitchFamily="34" charset="0"/>
              </a:defRPr>
            </a:lvl3pPr>
            <a:lvl4pPr marL="1513629" indent="-216233" defTabSz="914485" eaLnBrk="0" hangingPunct="0">
              <a:defRPr sz="2100">
                <a:solidFill>
                  <a:schemeClr val="tx1"/>
                </a:solidFill>
                <a:latin typeface="Verdana" pitchFamily="34" charset="0"/>
              </a:defRPr>
            </a:lvl4pPr>
            <a:lvl5pPr marL="1946095" indent="-216233" defTabSz="914485" eaLnBrk="0" hangingPunct="0">
              <a:defRPr sz="2100">
                <a:solidFill>
                  <a:schemeClr val="tx1"/>
                </a:solidFill>
                <a:latin typeface="Verdana" pitchFamily="34" charset="0"/>
              </a:defRPr>
            </a:lvl5pPr>
            <a:lvl6pPr marL="2378560" indent="-216233" defTabSz="914485" eaLnBrk="0" fontAlgn="base" hangingPunct="0">
              <a:spcBef>
                <a:spcPct val="0"/>
              </a:spcBef>
              <a:spcAft>
                <a:spcPct val="0"/>
              </a:spcAft>
              <a:defRPr sz="2100">
                <a:solidFill>
                  <a:schemeClr val="tx1"/>
                </a:solidFill>
                <a:latin typeface="Verdana" pitchFamily="34" charset="0"/>
              </a:defRPr>
            </a:lvl6pPr>
            <a:lvl7pPr marL="2811026" indent="-216233" defTabSz="914485" eaLnBrk="0" fontAlgn="base" hangingPunct="0">
              <a:spcBef>
                <a:spcPct val="0"/>
              </a:spcBef>
              <a:spcAft>
                <a:spcPct val="0"/>
              </a:spcAft>
              <a:defRPr sz="2100">
                <a:solidFill>
                  <a:schemeClr val="tx1"/>
                </a:solidFill>
                <a:latin typeface="Verdana" pitchFamily="34" charset="0"/>
              </a:defRPr>
            </a:lvl7pPr>
            <a:lvl8pPr marL="3243491" indent="-216233" defTabSz="914485" eaLnBrk="0" fontAlgn="base" hangingPunct="0">
              <a:spcBef>
                <a:spcPct val="0"/>
              </a:spcBef>
              <a:spcAft>
                <a:spcPct val="0"/>
              </a:spcAft>
              <a:defRPr sz="2100">
                <a:solidFill>
                  <a:schemeClr val="tx1"/>
                </a:solidFill>
                <a:latin typeface="Verdana" pitchFamily="34" charset="0"/>
              </a:defRPr>
            </a:lvl8pPr>
            <a:lvl9pPr marL="3675957" indent="-216233" defTabSz="914485" eaLnBrk="0" fontAlgn="base" hangingPunct="0">
              <a:spcBef>
                <a:spcPct val="0"/>
              </a:spcBef>
              <a:spcAft>
                <a:spcPct val="0"/>
              </a:spcAft>
              <a:defRPr sz="2100">
                <a:solidFill>
                  <a:schemeClr val="tx1"/>
                </a:solidFill>
                <a:latin typeface="Verdana" pitchFamily="34" charset="0"/>
              </a:defRPr>
            </a:lvl9pPr>
          </a:lstStyle>
          <a:p>
            <a:pPr eaLnBrk="1" hangingPunct="1"/>
            <a:fld id="{6C97FC9E-981E-403D-B4A4-E6599118F891}" type="slidenum">
              <a:rPr lang="en-US" altLang="en-US" sz="1200">
                <a:solidFill>
                  <a:prstClr val="black"/>
                </a:solidFill>
                <a:latin typeface="Arial" charset="0"/>
              </a:rPr>
              <a:pPr eaLnBrk="1" hangingPunct="1"/>
              <a:t>2</a:t>
            </a:fld>
            <a:endParaRPr lang="en-US" altLang="en-US" sz="1200">
              <a:solidFill>
                <a:prstClr val="black"/>
              </a:solidFill>
              <a:latin typeface="Arial" charset="0"/>
            </a:endParaRPr>
          </a:p>
        </p:txBody>
      </p:sp>
      <p:sp>
        <p:nvSpPr>
          <p:cNvPr id="24579" name="Rectangle 2"/>
          <p:cNvSpPr>
            <a:spLocks noGrp="1" noRot="1" noChangeAspect="1" noChangeArrowheads="1" noTextEdit="1"/>
          </p:cNvSpPr>
          <p:nvPr>
            <p:ph type="sldImg"/>
          </p:nvPr>
        </p:nvSpPr>
        <p:spPr>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200">
                <a:solidFill>
                  <a:schemeClr val="tx1"/>
                </a:solidFill>
                <a:latin typeface="Verdana" pitchFamily="34" charset="0"/>
              </a:defRPr>
            </a:lvl1pPr>
            <a:lvl2pPr marL="742950" indent="-285750" defTabSz="966788" eaLnBrk="0" hangingPunct="0">
              <a:defRPr sz="2200">
                <a:solidFill>
                  <a:schemeClr val="tx1"/>
                </a:solidFill>
                <a:latin typeface="Verdana" pitchFamily="34" charset="0"/>
              </a:defRPr>
            </a:lvl2pPr>
            <a:lvl3pPr marL="1143000" indent="-228600" defTabSz="966788" eaLnBrk="0" hangingPunct="0">
              <a:defRPr sz="2200">
                <a:solidFill>
                  <a:schemeClr val="tx1"/>
                </a:solidFill>
                <a:latin typeface="Verdana" pitchFamily="34" charset="0"/>
              </a:defRPr>
            </a:lvl3pPr>
            <a:lvl4pPr marL="1600200" indent="-228600" defTabSz="966788" eaLnBrk="0" hangingPunct="0">
              <a:defRPr sz="2200">
                <a:solidFill>
                  <a:schemeClr val="tx1"/>
                </a:solidFill>
                <a:latin typeface="Verdana" pitchFamily="34" charset="0"/>
              </a:defRPr>
            </a:lvl4pPr>
            <a:lvl5pPr marL="2057400" indent="-228600" defTabSz="966788" eaLnBrk="0" hangingPunct="0">
              <a:defRPr sz="2200">
                <a:solidFill>
                  <a:schemeClr val="tx1"/>
                </a:solidFill>
                <a:latin typeface="Verdana" pitchFamily="34" charset="0"/>
              </a:defRPr>
            </a:lvl5pPr>
            <a:lvl6pPr marL="2514600" indent="-228600" defTabSz="966788" eaLnBrk="0" fontAlgn="base" hangingPunct="0">
              <a:spcBef>
                <a:spcPct val="0"/>
              </a:spcBef>
              <a:spcAft>
                <a:spcPct val="0"/>
              </a:spcAft>
              <a:defRPr sz="2200">
                <a:solidFill>
                  <a:schemeClr val="tx1"/>
                </a:solidFill>
                <a:latin typeface="Verdana" pitchFamily="34" charset="0"/>
              </a:defRPr>
            </a:lvl6pPr>
            <a:lvl7pPr marL="2971800" indent="-228600" defTabSz="966788" eaLnBrk="0" fontAlgn="base" hangingPunct="0">
              <a:spcBef>
                <a:spcPct val="0"/>
              </a:spcBef>
              <a:spcAft>
                <a:spcPct val="0"/>
              </a:spcAft>
              <a:defRPr sz="2200">
                <a:solidFill>
                  <a:schemeClr val="tx1"/>
                </a:solidFill>
                <a:latin typeface="Verdana" pitchFamily="34" charset="0"/>
              </a:defRPr>
            </a:lvl7pPr>
            <a:lvl8pPr marL="3429000" indent="-228600" defTabSz="966788" eaLnBrk="0" fontAlgn="base" hangingPunct="0">
              <a:spcBef>
                <a:spcPct val="0"/>
              </a:spcBef>
              <a:spcAft>
                <a:spcPct val="0"/>
              </a:spcAft>
              <a:defRPr sz="2200">
                <a:solidFill>
                  <a:schemeClr val="tx1"/>
                </a:solidFill>
                <a:latin typeface="Verdana" pitchFamily="34" charset="0"/>
              </a:defRPr>
            </a:lvl8pPr>
            <a:lvl9pPr marL="3886200" indent="-228600" defTabSz="966788" eaLnBrk="0" fontAlgn="base" hangingPunct="0">
              <a:spcBef>
                <a:spcPct val="0"/>
              </a:spcBef>
              <a:spcAft>
                <a:spcPct val="0"/>
              </a:spcAft>
              <a:defRPr sz="2200">
                <a:solidFill>
                  <a:schemeClr val="tx1"/>
                </a:solidFill>
                <a:latin typeface="Verdana" pitchFamily="34" charset="0"/>
              </a:defRPr>
            </a:lvl9pPr>
          </a:lstStyle>
          <a:p>
            <a:pPr algn="r" eaLnBrk="1" hangingPunct="1"/>
            <a:fld id="{BABBA320-B9CC-4BB0-91F3-4D7C309DEDE4}" type="slidenum">
              <a:rPr lang="en-US" altLang="en-US" sz="1200">
                <a:solidFill>
                  <a:prstClr val="black"/>
                </a:solidFill>
                <a:latin typeface="Arial" charset="0"/>
              </a:rPr>
              <a:pPr algn="r" eaLnBrk="1" hangingPunct="1"/>
              <a:t>61</a:t>
            </a:fld>
            <a:endParaRPr lang="en-US" altLang="en-US" sz="1200">
              <a:solidFill>
                <a:prstClr val="black"/>
              </a:solidFill>
              <a:latin typeface="Arial" charset="0"/>
            </a:endParaRPr>
          </a:p>
        </p:txBody>
      </p:sp>
      <p:sp>
        <p:nvSpPr>
          <p:cNvPr id="41987" name="Rectangle 2"/>
          <p:cNvSpPr>
            <a:spLocks noGrp="1" noRot="1" noChangeAspect="1" noChangeArrowheads="1" noTextEdit="1"/>
          </p:cNvSpPr>
          <p:nvPr>
            <p:ph type="sldImg"/>
          </p:nvPr>
        </p:nvSpPr>
        <p:spPr>
          <a:ln/>
        </p:spPr>
      </p:sp>
      <p:sp>
        <p:nvSpPr>
          <p:cNvPr id="41989" name="Rectangle 5"/>
          <p:cNvSpPr>
            <a:spLocks noChangeArrowheads="1"/>
          </p:cNvSpPr>
          <p:nvPr/>
        </p:nvSpPr>
        <p:spPr bwMode="auto">
          <a:xfrm>
            <a:off x="3421559" y="5080000"/>
            <a:ext cx="183058" cy="30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defTabSz="966788" eaLnBrk="0" hangingPunct="0">
              <a:defRPr sz="2200">
                <a:solidFill>
                  <a:schemeClr val="tx1"/>
                </a:solidFill>
                <a:latin typeface="Verdana" pitchFamily="34" charset="0"/>
              </a:defRPr>
            </a:lvl1pPr>
            <a:lvl2pPr marL="742950" indent="-285750" defTabSz="966788" eaLnBrk="0" hangingPunct="0">
              <a:defRPr sz="2200">
                <a:solidFill>
                  <a:schemeClr val="tx1"/>
                </a:solidFill>
                <a:latin typeface="Verdana" pitchFamily="34" charset="0"/>
              </a:defRPr>
            </a:lvl2pPr>
            <a:lvl3pPr marL="1143000" indent="-228600" defTabSz="966788" eaLnBrk="0" hangingPunct="0">
              <a:defRPr sz="2200">
                <a:solidFill>
                  <a:schemeClr val="tx1"/>
                </a:solidFill>
                <a:latin typeface="Verdana" pitchFamily="34" charset="0"/>
              </a:defRPr>
            </a:lvl3pPr>
            <a:lvl4pPr marL="1600200" indent="-228600" defTabSz="966788" eaLnBrk="0" hangingPunct="0">
              <a:defRPr sz="2200">
                <a:solidFill>
                  <a:schemeClr val="tx1"/>
                </a:solidFill>
                <a:latin typeface="Verdana" pitchFamily="34" charset="0"/>
              </a:defRPr>
            </a:lvl4pPr>
            <a:lvl5pPr marL="2057400" indent="-228600" defTabSz="966788" eaLnBrk="0" hangingPunct="0">
              <a:defRPr sz="2200">
                <a:solidFill>
                  <a:schemeClr val="tx1"/>
                </a:solidFill>
                <a:latin typeface="Verdana" pitchFamily="34" charset="0"/>
              </a:defRPr>
            </a:lvl5pPr>
            <a:lvl6pPr marL="2514600" indent="-228600" defTabSz="966788" eaLnBrk="0" fontAlgn="base" hangingPunct="0">
              <a:spcBef>
                <a:spcPct val="0"/>
              </a:spcBef>
              <a:spcAft>
                <a:spcPct val="0"/>
              </a:spcAft>
              <a:defRPr sz="2200">
                <a:solidFill>
                  <a:schemeClr val="tx1"/>
                </a:solidFill>
                <a:latin typeface="Verdana" pitchFamily="34" charset="0"/>
              </a:defRPr>
            </a:lvl6pPr>
            <a:lvl7pPr marL="2971800" indent="-228600" defTabSz="966788" eaLnBrk="0" fontAlgn="base" hangingPunct="0">
              <a:spcBef>
                <a:spcPct val="0"/>
              </a:spcBef>
              <a:spcAft>
                <a:spcPct val="0"/>
              </a:spcAft>
              <a:defRPr sz="2200">
                <a:solidFill>
                  <a:schemeClr val="tx1"/>
                </a:solidFill>
                <a:latin typeface="Verdana" pitchFamily="34" charset="0"/>
              </a:defRPr>
            </a:lvl7pPr>
            <a:lvl8pPr marL="3429000" indent="-228600" defTabSz="966788" eaLnBrk="0" fontAlgn="base" hangingPunct="0">
              <a:spcBef>
                <a:spcPct val="0"/>
              </a:spcBef>
              <a:spcAft>
                <a:spcPct val="0"/>
              </a:spcAft>
              <a:defRPr sz="2200">
                <a:solidFill>
                  <a:schemeClr val="tx1"/>
                </a:solidFill>
                <a:latin typeface="Verdana" pitchFamily="34" charset="0"/>
              </a:defRPr>
            </a:lvl8pPr>
            <a:lvl9pPr marL="3886200" indent="-228600" defTabSz="966788" eaLnBrk="0" fontAlgn="base" hangingPunct="0">
              <a:spcBef>
                <a:spcPct val="0"/>
              </a:spcBef>
              <a:spcAft>
                <a:spcPct val="0"/>
              </a:spcAft>
              <a:defRPr sz="2200">
                <a:solidFill>
                  <a:schemeClr val="tx1"/>
                </a:solidFill>
                <a:latin typeface="Verdana" pitchFamily="34" charset="0"/>
              </a:defRPr>
            </a:lvl9pPr>
          </a:lstStyle>
          <a:p>
            <a:pPr eaLnBrk="1" hangingPunct="1"/>
            <a:endParaRPr lang="en-US" altLang="en-US" sz="1400">
              <a:solidFill>
                <a:prstClr val="black"/>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100">
                <a:solidFill>
                  <a:schemeClr val="tx1"/>
                </a:solidFill>
                <a:latin typeface="Verdana" pitchFamily="34" charset="0"/>
              </a:defRPr>
            </a:lvl1pPr>
            <a:lvl2pPr marL="702756" indent="-270291" defTabSz="914485" eaLnBrk="0" hangingPunct="0">
              <a:defRPr sz="2100">
                <a:solidFill>
                  <a:schemeClr val="tx1"/>
                </a:solidFill>
                <a:latin typeface="Verdana" pitchFamily="34" charset="0"/>
              </a:defRPr>
            </a:lvl2pPr>
            <a:lvl3pPr marL="1081164" indent="-216233" defTabSz="914485" eaLnBrk="0" hangingPunct="0">
              <a:defRPr sz="2100">
                <a:solidFill>
                  <a:schemeClr val="tx1"/>
                </a:solidFill>
                <a:latin typeface="Verdana" pitchFamily="34" charset="0"/>
              </a:defRPr>
            </a:lvl3pPr>
            <a:lvl4pPr marL="1513629" indent="-216233" defTabSz="914485" eaLnBrk="0" hangingPunct="0">
              <a:defRPr sz="2100">
                <a:solidFill>
                  <a:schemeClr val="tx1"/>
                </a:solidFill>
                <a:latin typeface="Verdana" pitchFamily="34" charset="0"/>
              </a:defRPr>
            </a:lvl4pPr>
            <a:lvl5pPr marL="1946095" indent="-216233" defTabSz="914485" eaLnBrk="0" hangingPunct="0">
              <a:defRPr sz="2100">
                <a:solidFill>
                  <a:schemeClr val="tx1"/>
                </a:solidFill>
                <a:latin typeface="Verdana" pitchFamily="34" charset="0"/>
              </a:defRPr>
            </a:lvl5pPr>
            <a:lvl6pPr marL="2378560" indent="-216233" defTabSz="914485" eaLnBrk="0" fontAlgn="base" hangingPunct="0">
              <a:spcBef>
                <a:spcPct val="0"/>
              </a:spcBef>
              <a:spcAft>
                <a:spcPct val="0"/>
              </a:spcAft>
              <a:defRPr sz="2100">
                <a:solidFill>
                  <a:schemeClr val="tx1"/>
                </a:solidFill>
                <a:latin typeface="Verdana" pitchFamily="34" charset="0"/>
              </a:defRPr>
            </a:lvl6pPr>
            <a:lvl7pPr marL="2811026" indent="-216233" defTabSz="914485" eaLnBrk="0" fontAlgn="base" hangingPunct="0">
              <a:spcBef>
                <a:spcPct val="0"/>
              </a:spcBef>
              <a:spcAft>
                <a:spcPct val="0"/>
              </a:spcAft>
              <a:defRPr sz="2100">
                <a:solidFill>
                  <a:schemeClr val="tx1"/>
                </a:solidFill>
                <a:latin typeface="Verdana" pitchFamily="34" charset="0"/>
              </a:defRPr>
            </a:lvl7pPr>
            <a:lvl8pPr marL="3243491" indent="-216233" defTabSz="914485" eaLnBrk="0" fontAlgn="base" hangingPunct="0">
              <a:spcBef>
                <a:spcPct val="0"/>
              </a:spcBef>
              <a:spcAft>
                <a:spcPct val="0"/>
              </a:spcAft>
              <a:defRPr sz="2100">
                <a:solidFill>
                  <a:schemeClr val="tx1"/>
                </a:solidFill>
                <a:latin typeface="Verdana" pitchFamily="34" charset="0"/>
              </a:defRPr>
            </a:lvl8pPr>
            <a:lvl9pPr marL="3675957" indent="-216233" defTabSz="914485" eaLnBrk="0" fontAlgn="base" hangingPunct="0">
              <a:spcBef>
                <a:spcPct val="0"/>
              </a:spcBef>
              <a:spcAft>
                <a:spcPct val="0"/>
              </a:spcAft>
              <a:defRPr sz="2100">
                <a:solidFill>
                  <a:schemeClr val="tx1"/>
                </a:solidFill>
                <a:latin typeface="Verdana" pitchFamily="34" charset="0"/>
              </a:defRPr>
            </a:lvl9pPr>
          </a:lstStyle>
          <a:p>
            <a:pPr eaLnBrk="1" hangingPunct="1"/>
            <a:fld id="{38C6580C-999B-481E-91BC-EF8458DDE263}" type="slidenum">
              <a:rPr lang="en-US" altLang="en-US" sz="1200">
                <a:solidFill>
                  <a:prstClr val="black"/>
                </a:solidFill>
                <a:latin typeface="Arial" charset="0"/>
              </a:rPr>
              <a:pPr eaLnBrk="1" hangingPunct="1"/>
              <a:t>3</a:t>
            </a:fld>
            <a:endParaRPr lang="en-US" altLang="en-US" sz="1200">
              <a:solidFill>
                <a:prstClr val="black"/>
              </a:solidFill>
              <a:latin typeface="Arial" charset="0"/>
            </a:endParaRPr>
          </a:p>
        </p:txBody>
      </p:sp>
      <p:sp>
        <p:nvSpPr>
          <p:cNvPr id="25603" name="Rectangle 2"/>
          <p:cNvSpPr>
            <a:spLocks noGrp="1" noRot="1" noChangeAspect="1" noChangeArrowheads="1" noTextEdit="1"/>
          </p:cNvSpPr>
          <p:nvPr>
            <p:ph type="sldImg"/>
          </p:nvPr>
        </p:nvSpPr>
        <p:spPr>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200">
                <a:solidFill>
                  <a:schemeClr val="tx1"/>
                </a:solidFill>
                <a:latin typeface="Verdana" pitchFamily="34" charset="0"/>
              </a:defRPr>
            </a:lvl1pPr>
            <a:lvl2pPr marL="742950" indent="-285750" defTabSz="966788" eaLnBrk="0" hangingPunct="0">
              <a:defRPr sz="2200">
                <a:solidFill>
                  <a:schemeClr val="tx1"/>
                </a:solidFill>
                <a:latin typeface="Verdana" pitchFamily="34" charset="0"/>
              </a:defRPr>
            </a:lvl2pPr>
            <a:lvl3pPr marL="1143000" indent="-228600" defTabSz="966788" eaLnBrk="0" hangingPunct="0">
              <a:defRPr sz="2200">
                <a:solidFill>
                  <a:schemeClr val="tx1"/>
                </a:solidFill>
                <a:latin typeface="Verdana" pitchFamily="34" charset="0"/>
              </a:defRPr>
            </a:lvl3pPr>
            <a:lvl4pPr marL="1600200" indent="-228600" defTabSz="966788" eaLnBrk="0" hangingPunct="0">
              <a:defRPr sz="2200">
                <a:solidFill>
                  <a:schemeClr val="tx1"/>
                </a:solidFill>
                <a:latin typeface="Verdana" pitchFamily="34" charset="0"/>
              </a:defRPr>
            </a:lvl4pPr>
            <a:lvl5pPr marL="2057400" indent="-228600" defTabSz="966788" eaLnBrk="0" hangingPunct="0">
              <a:defRPr sz="2200">
                <a:solidFill>
                  <a:schemeClr val="tx1"/>
                </a:solidFill>
                <a:latin typeface="Verdana" pitchFamily="34" charset="0"/>
              </a:defRPr>
            </a:lvl5pPr>
            <a:lvl6pPr marL="2514600" indent="-228600" defTabSz="966788" eaLnBrk="0" fontAlgn="base" hangingPunct="0">
              <a:spcBef>
                <a:spcPct val="0"/>
              </a:spcBef>
              <a:spcAft>
                <a:spcPct val="0"/>
              </a:spcAft>
              <a:defRPr sz="2200">
                <a:solidFill>
                  <a:schemeClr val="tx1"/>
                </a:solidFill>
                <a:latin typeface="Verdana" pitchFamily="34" charset="0"/>
              </a:defRPr>
            </a:lvl6pPr>
            <a:lvl7pPr marL="2971800" indent="-228600" defTabSz="966788" eaLnBrk="0" fontAlgn="base" hangingPunct="0">
              <a:spcBef>
                <a:spcPct val="0"/>
              </a:spcBef>
              <a:spcAft>
                <a:spcPct val="0"/>
              </a:spcAft>
              <a:defRPr sz="2200">
                <a:solidFill>
                  <a:schemeClr val="tx1"/>
                </a:solidFill>
                <a:latin typeface="Verdana" pitchFamily="34" charset="0"/>
              </a:defRPr>
            </a:lvl7pPr>
            <a:lvl8pPr marL="3429000" indent="-228600" defTabSz="966788" eaLnBrk="0" fontAlgn="base" hangingPunct="0">
              <a:spcBef>
                <a:spcPct val="0"/>
              </a:spcBef>
              <a:spcAft>
                <a:spcPct val="0"/>
              </a:spcAft>
              <a:defRPr sz="2200">
                <a:solidFill>
                  <a:schemeClr val="tx1"/>
                </a:solidFill>
                <a:latin typeface="Verdana" pitchFamily="34" charset="0"/>
              </a:defRPr>
            </a:lvl8pPr>
            <a:lvl9pPr marL="3886200" indent="-228600" defTabSz="966788" eaLnBrk="0" fontAlgn="base" hangingPunct="0">
              <a:spcBef>
                <a:spcPct val="0"/>
              </a:spcBef>
              <a:spcAft>
                <a:spcPct val="0"/>
              </a:spcAft>
              <a:defRPr sz="2200">
                <a:solidFill>
                  <a:schemeClr val="tx1"/>
                </a:solidFill>
                <a:latin typeface="Verdana" pitchFamily="34" charset="0"/>
              </a:defRPr>
            </a:lvl9pPr>
          </a:lstStyle>
          <a:p>
            <a:pPr algn="r" eaLnBrk="1" hangingPunct="1"/>
            <a:fld id="{EBF377B5-91B5-4C42-9AF2-6DABFD7772FE}" type="slidenum">
              <a:rPr lang="en-US" altLang="en-US" sz="1200">
                <a:solidFill>
                  <a:prstClr val="black"/>
                </a:solidFill>
                <a:latin typeface="Arial" charset="0"/>
              </a:rPr>
              <a:pPr algn="r" eaLnBrk="1" hangingPunct="1"/>
              <a:t>4</a:t>
            </a:fld>
            <a:endParaRPr lang="en-US" altLang="en-US" sz="1200">
              <a:solidFill>
                <a:prstClr val="black"/>
              </a:solidFill>
              <a:latin typeface="Arial" charset="0"/>
            </a:endParaRPr>
          </a:p>
        </p:txBody>
      </p:sp>
      <p:sp>
        <p:nvSpPr>
          <p:cNvPr id="26627" name="Rectangle 2"/>
          <p:cNvSpPr>
            <a:spLocks noGrp="1" noRot="1" noChangeAspect="1" noChangeArrowheads="1" noTextEdit="1"/>
          </p:cNvSpPr>
          <p:nvPr>
            <p:ph type="sldImg"/>
          </p:nvPr>
        </p:nvSpPr>
        <p:spPr>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200">
                <a:solidFill>
                  <a:schemeClr val="tx1"/>
                </a:solidFill>
                <a:latin typeface="Verdana" pitchFamily="34" charset="0"/>
              </a:defRPr>
            </a:lvl1pPr>
            <a:lvl2pPr marL="742950" indent="-285750" defTabSz="966788" eaLnBrk="0" hangingPunct="0">
              <a:defRPr sz="2200">
                <a:solidFill>
                  <a:schemeClr val="tx1"/>
                </a:solidFill>
                <a:latin typeface="Verdana" pitchFamily="34" charset="0"/>
              </a:defRPr>
            </a:lvl2pPr>
            <a:lvl3pPr marL="1143000" indent="-228600" defTabSz="966788" eaLnBrk="0" hangingPunct="0">
              <a:defRPr sz="2200">
                <a:solidFill>
                  <a:schemeClr val="tx1"/>
                </a:solidFill>
                <a:latin typeface="Verdana" pitchFamily="34" charset="0"/>
              </a:defRPr>
            </a:lvl3pPr>
            <a:lvl4pPr marL="1600200" indent="-228600" defTabSz="966788" eaLnBrk="0" hangingPunct="0">
              <a:defRPr sz="2200">
                <a:solidFill>
                  <a:schemeClr val="tx1"/>
                </a:solidFill>
                <a:latin typeface="Verdana" pitchFamily="34" charset="0"/>
              </a:defRPr>
            </a:lvl4pPr>
            <a:lvl5pPr marL="2057400" indent="-228600" defTabSz="966788" eaLnBrk="0" hangingPunct="0">
              <a:defRPr sz="2200">
                <a:solidFill>
                  <a:schemeClr val="tx1"/>
                </a:solidFill>
                <a:latin typeface="Verdana" pitchFamily="34" charset="0"/>
              </a:defRPr>
            </a:lvl5pPr>
            <a:lvl6pPr marL="2514600" indent="-228600" defTabSz="966788" eaLnBrk="0" fontAlgn="base" hangingPunct="0">
              <a:spcBef>
                <a:spcPct val="0"/>
              </a:spcBef>
              <a:spcAft>
                <a:spcPct val="0"/>
              </a:spcAft>
              <a:defRPr sz="2200">
                <a:solidFill>
                  <a:schemeClr val="tx1"/>
                </a:solidFill>
                <a:latin typeface="Verdana" pitchFamily="34" charset="0"/>
              </a:defRPr>
            </a:lvl6pPr>
            <a:lvl7pPr marL="2971800" indent="-228600" defTabSz="966788" eaLnBrk="0" fontAlgn="base" hangingPunct="0">
              <a:spcBef>
                <a:spcPct val="0"/>
              </a:spcBef>
              <a:spcAft>
                <a:spcPct val="0"/>
              </a:spcAft>
              <a:defRPr sz="2200">
                <a:solidFill>
                  <a:schemeClr val="tx1"/>
                </a:solidFill>
                <a:latin typeface="Verdana" pitchFamily="34" charset="0"/>
              </a:defRPr>
            </a:lvl7pPr>
            <a:lvl8pPr marL="3429000" indent="-228600" defTabSz="966788" eaLnBrk="0" fontAlgn="base" hangingPunct="0">
              <a:spcBef>
                <a:spcPct val="0"/>
              </a:spcBef>
              <a:spcAft>
                <a:spcPct val="0"/>
              </a:spcAft>
              <a:defRPr sz="2200">
                <a:solidFill>
                  <a:schemeClr val="tx1"/>
                </a:solidFill>
                <a:latin typeface="Verdana" pitchFamily="34" charset="0"/>
              </a:defRPr>
            </a:lvl8pPr>
            <a:lvl9pPr marL="3886200" indent="-228600" defTabSz="966788" eaLnBrk="0" fontAlgn="base" hangingPunct="0">
              <a:spcBef>
                <a:spcPct val="0"/>
              </a:spcBef>
              <a:spcAft>
                <a:spcPct val="0"/>
              </a:spcAft>
              <a:defRPr sz="2200">
                <a:solidFill>
                  <a:schemeClr val="tx1"/>
                </a:solidFill>
                <a:latin typeface="Verdana" pitchFamily="34" charset="0"/>
              </a:defRPr>
            </a:lvl9pPr>
          </a:lstStyle>
          <a:p>
            <a:pPr algn="r" eaLnBrk="1" hangingPunct="1"/>
            <a:fld id="{96EFE10C-0D9E-470F-82E5-734513D7C11C}" type="slidenum">
              <a:rPr lang="en-US" altLang="en-US" sz="1200">
                <a:solidFill>
                  <a:prstClr val="black"/>
                </a:solidFill>
                <a:latin typeface="Arial" charset="0"/>
              </a:rPr>
              <a:pPr algn="r" eaLnBrk="1" hangingPunct="1"/>
              <a:t>5</a:t>
            </a:fld>
            <a:endParaRPr lang="en-US" altLang="en-US" sz="1200">
              <a:solidFill>
                <a:prstClr val="black"/>
              </a:solidFill>
              <a:latin typeface="Arial" charset="0"/>
            </a:endParaRPr>
          </a:p>
        </p:txBody>
      </p:sp>
      <p:sp>
        <p:nvSpPr>
          <p:cNvPr id="27651" name="Rectangle 2"/>
          <p:cNvSpPr>
            <a:spLocks noGrp="1" noRot="1" noChangeAspect="1" noChangeArrowheads="1" noTextEdit="1"/>
          </p:cNvSpPr>
          <p:nvPr>
            <p:ph type="sldImg"/>
          </p:nvPr>
        </p:nvSpPr>
        <p:spPr>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100">
                <a:solidFill>
                  <a:schemeClr val="tx1"/>
                </a:solidFill>
                <a:latin typeface="Verdana" pitchFamily="34" charset="0"/>
              </a:defRPr>
            </a:lvl1pPr>
            <a:lvl2pPr marL="702756" indent="-270291" defTabSz="914485" eaLnBrk="0" hangingPunct="0">
              <a:defRPr sz="2100">
                <a:solidFill>
                  <a:schemeClr val="tx1"/>
                </a:solidFill>
                <a:latin typeface="Verdana" pitchFamily="34" charset="0"/>
              </a:defRPr>
            </a:lvl2pPr>
            <a:lvl3pPr marL="1081164" indent="-216233" defTabSz="914485" eaLnBrk="0" hangingPunct="0">
              <a:defRPr sz="2100">
                <a:solidFill>
                  <a:schemeClr val="tx1"/>
                </a:solidFill>
                <a:latin typeface="Verdana" pitchFamily="34" charset="0"/>
              </a:defRPr>
            </a:lvl3pPr>
            <a:lvl4pPr marL="1513629" indent="-216233" defTabSz="914485" eaLnBrk="0" hangingPunct="0">
              <a:defRPr sz="2100">
                <a:solidFill>
                  <a:schemeClr val="tx1"/>
                </a:solidFill>
                <a:latin typeface="Verdana" pitchFamily="34" charset="0"/>
              </a:defRPr>
            </a:lvl4pPr>
            <a:lvl5pPr marL="1946095" indent="-216233" defTabSz="914485" eaLnBrk="0" hangingPunct="0">
              <a:defRPr sz="2100">
                <a:solidFill>
                  <a:schemeClr val="tx1"/>
                </a:solidFill>
                <a:latin typeface="Verdana" pitchFamily="34" charset="0"/>
              </a:defRPr>
            </a:lvl5pPr>
            <a:lvl6pPr marL="2378560" indent="-216233" defTabSz="914485" eaLnBrk="0" fontAlgn="base" hangingPunct="0">
              <a:spcBef>
                <a:spcPct val="0"/>
              </a:spcBef>
              <a:spcAft>
                <a:spcPct val="0"/>
              </a:spcAft>
              <a:defRPr sz="2100">
                <a:solidFill>
                  <a:schemeClr val="tx1"/>
                </a:solidFill>
                <a:latin typeface="Verdana" pitchFamily="34" charset="0"/>
              </a:defRPr>
            </a:lvl6pPr>
            <a:lvl7pPr marL="2811026" indent="-216233" defTabSz="914485" eaLnBrk="0" fontAlgn="base" hangingPunct="0">
              <a:spcBef>
                <a:spcPct val="0"/>
              </a:spcBef>
              <a:spcAft>
                <a:spcPct val="0"/>
              </a:spcAft>
              <a:defRPr sz="2100">
                <a:solidFill>
                  <a:schemeClr val="tx1"/>
                </a:solidFill>
                <a:latin typeface="Verdana" pitchFamily="34" charset="0"/>
              </a:defRPr>
            </a:lvl7pPr>
            <a:lvl8pPr marL="3243491" indent="-216233" defTabSz="914485" eaLnBrk="0" fontAlgn="base" hangingPunct="0">
              <a:spcBef>
                <a:spcPct val="0"/>
              </a:spcBef>
              <a:spcAft>
                <a:spcPct val="0"/>
              </a:spcAft>
              <a:defRPr sz="2100">
                <a:solidFill>
                  <a:schemeClr val="tx1"/>
                </a:solidFill>
                <a:latin typeface="Verdana" pitchFamily="34" charset="0"/>
              </a:defRPr>
            </a:lvl8pPr>
            <a:lvl9pPr marL="3675957" indent="-216233" defTabSz="914485" eaLnBrk="0" fontAlgn="base" hangingPunct="0">
              <a:spcBef>
                <a:spcPct val="0"/>
              </a:spcBef>
              <a:spcAft>
                <a:spcPct val="0"/>
              </a:spcAft>
              <a:defRPr sz="2100">
                <a:solidFill>
                  <a:schemeClr val="tx1"/>
                </a:solidFill>
                <a:latin typeface="Verdana" pitchFamily="34" charset="0"/>
              </a:defRPr>
            </a:lvl9pPr>
          </a:lstStyle>
          <a:p>
            <a:pPr eaLnBrk="1" hangingPunct="1"/>
            <a:fld id="{8AD6CD46-398E-4AD6-A8C1-60C62C2EC11D}" type="slidenum">
              <a:rPr lang="en-US" altLang="en-US" sz="1200">
                <a:solidFill>
                  <a:prstClr val="black"/>
                </a:solidFill>
                <a:latin typeface="Arial" charset="0"/>
              </a:rPr>
              <a:pPr eaLnBrk="1" hangingPunct="1"/>
              <a:t>6</a:t>
            </a:fld>
            <a:endParaRPr lang="en-US" altLang="en-US" sz="1200">
              <a:solidFill>
                <a:prstClr val="black"/>
              </a:solidFill>
              <a:latin typeface="Arial" charset="0"/>
            </a:endParaRPr>
          </a:p>
        </p:txBody>
      </p:sp>
      <p:sp>
        <p:nvSpPr>
          <p:cNvPr id="28675" name="Rectangle 2"/>
          <p:cNvSpPr>
            <a:spLocks noGrp="1" noRot="1" noChangeAspect="1" noChangeArrowheads="1" noTextEdit="1"/>
          </p:cNvSpPr>
          <p:nvPr>
            <p:ph type="sldImg"/>
          </p:nvPr>
        </p:nvSpPr>
        <p:spPr>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100">
                <a:solidFill>
                  <a:schemeClr val="tx1"/>
                </a:solidFill>
                <a:latin typeface="Verdana" pitchFamily="34" charset="0"/>
              </a:defRPr>
            </a:lvl1pPr>
            <a:lvl2pPr marL="702756" indent="-270291" defTabSz="914485" eaLnBrk="0" hangingPunct="0">
              <a:defRPr sz="2100">
                <a:solidFill>
                  <a:schemeClr val="tx1"/>
                </a:solidFill>
                <a:latin typeface="Verdana" pitchFamily="34" charset="0"/>
              </a:defRPr>
            </a:lvl2pPr>
            <a:lvl3pPr marL="1081164" indent="-216233" defTabSz="914485" eaLnBrk="0" hangingPunct="0">
              <a:defRPr sz="2100">
                <a:solidFill>
                  <a:schemeClr val="tx1"/>
                </a:solidFill>
                <a:latin typeface="Verdana" pitchFamily="34" charset="0"/>
              </a:defRPr>
            </a:lvl3pPr>
            <a:lvl4pPr marL="1513629" indent="-216233" defTabSz="914485" eaLnBrk="0" hangingPunct="0">
              <a:defRPr sz="2100">
                <a:solidFill>
                  <a:schemeClr val="tx1"/>
                </a:solidFill>
                <a:latin typeface="Verdana" pitchFamily="34" charset="0"/>
              </a:defRPr>
            </a:lvl4pPr>
            <a:lvl5pPr marL="1946095" indent="-216233" defTabSz="914485" eaLnBrk="0" hangingPunct="0">
              <a:defRPr sz="2100">
                <a:solidFill>
                  <a:schemeClr val="tx1"/>
                </a:solidFill>
                <a:latin typeface="Verdana" pitchFamily="34" charset="0"/>
              </a:defRPr>
            </a:lvl5pPr>
            <a:lvl6pPr marL="2378560" indent="-216233" defTabSz="914485" eaLnBrk="0" fontAlgn="base" hangingPunct="0">
              <a:spcBef>
                <a:spcPct val="0"/>
              </a:spcBef>
              <a:spcAft>
                <a:spcPct val="0"/>
              </a:spcAft>
              <a:defRPr sz="2100">
                <a:solidFill>
                  <a:schemeClr val="tx1"/>
                </a:solidFill>
                <a:latin typeface="Verdana" pitchFamily="34" charset="0"/>
              </a:defRPr>
            </a:lvl6pPr>
            <a:lvl7pPr marL="2811026" indent="-216233" defTabSz="914485" eaLnBrk="0" fontAlgn="base" hangingPunct="0">
              <a:spcBef>
                <a:spcPct val="0"/>
              </a:spcBef>
              <a:spcAft>
                <a:spcPct val="0"/>
              </a:spcAft>
              <a:defRPr sz="2100">
                <a:solidFill>
                  <a:schemeClr val="tx1"/>
                </a:solidFill>
                <a:latin typeface="Verdana" pitchFamily="34" charset="0"/>
              </a:defRPr>
            </a:lvl7pPr>
            <a:lvl8pPr marL="3243491" indent="-216233" defTabSz="914485" eaLnBrk="0" fontAlgn="base" hangingPunct="0">
              <a:spcBef>
                <a:spcPct val="0"/>
              </a:spcBef>
              <a:spcAft>
                <a:spcPct val="0"/>
              </a:spcAft>
              <a:defRPr sz="2100">
                <a:solidFill>
                  <a:schemeClr val="tx1"/>
                </a:solidFill>
                <a:latin typeface="Verdana" pitchFamily="34" charset="0"/>
              </a:defRPr>
            </a:lvl8pPr>
            <a:lvl9pPr marL="3675957" indent="-216233" defTabSz="914485" eaLnBrk="0" fontAlgn="base" hangingPunct="0">
              <a:spcBef>
                <a:spcPct val="0"/>
              </a:spcBef>
              <a:spcAft>
                <a:spcPct val="0"/>
              </a:spcAft>
              <a:defRPr sz="2100">
                <a:solidFill>
                  <a:schemeClr val="tx1"/>
                </a:solidFill>
                <a:latin typeface="Verdana" pitchFamily="34" charset="0"/>
              </a:defRPr>
            </a:lvl9pPr>
          </a:lstStyle>
          <a:p>
            <a:pPr eaLnBrk="1" hangingPunct="1"/>
            <a:fld id="{048A1157-A223-410A-89DC-B348B7584647}" type="slidenum">
              <a:rPr lang="en-US" altLang="en-US" sz="1200">
                <a:solidFill>
                  <a:prstClr val="black"/>
                </a:solidFill>
                <a:latin typeface="Arial" charset="0"/>
              </a:rPr>
              <a:pPr eaLnBrk="1" hangingPunct="1"/>
              <a:t>8</a:t>
            </a:fld>
            <a:endParaRPr lang="en-US" altLang="en-US" sz="1200">
              <a:solidFill>
                <a:prstClr val="black"/>
              </a:solidFill>
              <a:latin typeface="Arial" charset="0"/>
            </a:endParaRPr>
          </a:p>
        </p:txBody>
      </p:sp>
      <p:sp>
        <p:nvSpPr>
          <p:cNvPr id="37891" name="Rectangle 2"/>
          <p:cNvSpPr>
            <a:spLocks noGrp="1" noRot="1" noChangeAspect="1" noChangeArrowheads="1" noTextEdit="1"/>
          </p:cNvSpPr>
          <p:nvPr>
            <p:ph type="sldImg"/>
          </p:nvPr>
        </p:nvSpPr>
        <p:spPr>
          <a:ln/>
        </p:spPr>
      </p:sp>
      <p:sp>
        <p:nvSpPr>
          <p:cNvPr id="37893" name="Text Box 4"/>
          <p:cNvSpPr txBox="1">
            <a:spLocks noChangeArrowheads="1"/>
          </p:cNvSpPr>
          <p:nvPr/>
        </p:nvSpPr>
        <p:spPr bwMode="auto">
          <a:xfrm>
            <a:off x="1050727" y="4659691"/>
            <a:ext cx="184714"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defTabSz="966788" eaLnBrk="0" hangingPunct="0">
              <a:defRPr sz="2200">
                <a:solidFill>
                  <a:schemeClr val="tx1"/>
                </a:solidFill>
                <a:latin typeface="Verdana" pitchFamily="34" charset="0"/>
              </a:defRPr>
            </a:lvl1pPr>
            <a:lvl2pPr marL="742950" indent="-285750" defTabSz="966788" eaLnBrk="0" hangingPunct="0">
              <a:defRPr sz="2200">
                <a:solidFill>
                  <a:schemeClr val="tx1"/>
                </a:solidFill>
                <a:latin typeface="Verdana" pitchFamily="34" charset="0"/>
              </a:defRPr>
            </a:lvl2pPr>
            <a:lvl3pPr marL="1143000" indent="-228600" defTabSz="966788" eaLnBrk="0" hangingPunct="0">
              <a:defRPr sz="2200">
                <a:solidFill>
                  <a:schemeClr val="tx1"/>
                </a:solidFill>
                <a:latin typeface="Verdana" pitchFamily="34" charset="0"/>
              </a:defRPr>
            </a:lvl3pPr>
            <a:lvl4pPr marL="1600200" indent="-228600" defTabSz="966788" eaLnBrk="0" hangingPunct="0">
              <a:defRPr sz="2200">
                <a:solidFill>
                  <a:schemeClr val="tx1"/>
                </a:solidFill>
                <a:latin typeface="Verdana" pitchFamily="34" charset="0"/>
              </a:defRPr>
            </a:lvl4pPr>
            <a:lvl5pPr marL="2057400" indent="-228600" defTabSz="966788" eaLnBrk="0" hangingPunct="0">
              <a:defRPr sz="2200">
                <a:solidFill>
                  <a:schemeClr val="tx1"/>
                </a:solidFill>
                <a:latin typeface="Verdana" pitchFamily="34" charset="0"/>
              </a:defRPr>
            </a:lvl5pPr>
            <a:lvl6pPr marL="2514600" indent="-228600" defTabSz="966788" eaLnBrk="0" fontAlgn="base" hangingPunct="0">
              <a:spcBef>
                <a:spcPct val="0"/>
              </a:spcBef>
              <a:spcAft>
                <a:spcPct val="0"/>
              </a:spcAft>
              <a:defRPr sz="2200">
                <a:solidFill>
                  <a:schemeClr val="tx1"/>
                </a:solidFill>
                <a:latin typeface="Verdana" pitchFamily="34" charset="0"/>
              </a:defRPr>
            </a:lvl6pPr>
            <a:lvl7pPr marL="2971800" indent="-228600" defTabSz="966788" eaLnBrk="0" fontAlgn="base" hangingPunct="0">
              <a:spcBef>
                <a:spcPct val="0"/>
              </a:spcBef>
              <a:spcAft>
                <a:spcPct val="0"/>
              </a:spcAft>
              <a:defRPr sz="2200">
                <a:solidFill>
                  <a:schemeClr val="tx1"/>
                </a:solidFill>
                <a:latin typeface="Verdana" pitchFamily="34" charset="0"/>
              </a:defRPr>
            </a:lvl7pPr>
            <a:lvl8pPr marL="3429000" indent="-228600" defTabSz="966788" eaLnBrk="0" fontAlgn="base" hangingPunct="0">
              <a:spcBef>
                <a:spcPct val="0"/>
              </a:spcBef>
              <a:spcAft>
                <a:spcPct val="0"/>
              </a:spcAft>
              <a:defRPr sz="2200">
                <a:solidFill>
                  <a:schemeClr val="tx1"/>
                </a:solidFill>
                <a:latin typeface="Verdana" pitchFamily="34" charset="0"/>
              </a:defRPr>
            </a:lvl8pPr>
            <a:lvl9pPr marL="3886200" indent="-228600" defTabSz="966788" eaLnBrk="0" fontAlgn="base" hangingPunct="0">
              <a:spcBef>
                <a:spcPct val="0"/>
              </a:spcBef>
              <a:spcAft>
                <a:spcPct val="0"/>
              </a:spcAft>
              <a:defRPr sz="2200">
                <a:solidFill>
                  <a:schemeClr val="tx1"/>
                </a:solidFill>
                <a:latin typeface="Verdana" pitchFamily="34" charset="0"/>
              </a:defRPr>
            </a:lvl9pPr>
          </a:lstStyle>
          <a:p>
            <a:pPr eaLnBrk="1" hangingPunct="1"/>
            <a:endParaRPr lang="en-US" altLang="en-US" sz="1400">
              <a:solidFill>
                <a:prstClr val="black"/>
              </a:solidFill>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200">
                <a:solidFill>
                  <a:schemeClr val="tx1"/>
                </a:solidFill>
                <a:latin typeface="Verdana" pitchFamily="34" charset="0"/>
              </a:defRPr>
            </a:lvl1pPr>
            <a:lvl2pPr marL="742950" indent="-285750" defTabSz="966788" eaLnBrk="0" hangingPunct="0">
              <a:defRPr sz="2200">
                <a:solidFill>
                  <a:schemeClr val="tx1"/>
                </a:solidFill>
                <a:latin typeface="Verdana" pitchFamily="34" charset="0"/>
              </a:defRPr>
            </a:lvl2pPr>
            <a:lvl3pPr marL="1143000" indent="-228600" defTabSz="966788" eaLnBrk="0" hangingPunct="0">
              <a:defRPr sz="2200">
                <a:solidFill>
                  <a:schemeClr val="tx1"/>
                </a:solidFill>
                <a:latin typeface="Verdana" pitchFamily="34" charset="0"/>
              </a:defRPr>
            </a:lvl3pPr>
            <a:lvl4pPr marL="1600200" indent="-228600" defTabSz="966788" eaLnBrk="0" hangingPunct="0">
              <a:defRPr sz="2200">
                <a:solidFill>
                  <a:schemeClr val="tx1"/>
                </a:solidFill>
                <a:latin typeface="Verdana" pitchFamily="34" charset="0"/>
              </a:defRPr>
            </a:lvl4pPr>
            <a:lvl5pPr marL="2057400" indent="-228600" defTabSz="966788" eaLnBrk="0" hangingPunct="0">
              <a:defRPr sz="2200">
                <a:solidFill>
                  <a:schemeClr val="tx1"/>
                </a:solidFill>
                <a:latin typeface="Verdana" pitchFamily="34" charset="0"/>
              </a:defRPr>
            </a:lvl5pPr>
            <a:lvl6pPr marL="2514600" indent="-228600" defTabSz="966788" eaLnBrk="0" fontAlgn="base" hangingPunct="0">
              <a:spcBef>
                <a:spcPct val="0"/>
              </a:spcBef>
              <a:spcAft>
                <a:spcPct val="0"/>
              </a:spcAft>
              <a:defRPr sz="2200">
                <a:solidFill>
                  <a:schemeClr val="tx1"/>
                </a:solidFill>
                <a:latin typeface="Verdana" pitchFamily="34" charset="0"/>
              </a:defRPr>
            </a:lvl6pPr>
            <a:lvl7pPr marL="2971800" indent="-228600" defTabSz="966788" eaLnBrk="0" fontAlgn="base" hangingPunct="0">
              <a:spcBef>
                <a:spcPct val="0"/>
              </a:spcBef>
              <a:spcAft>
                <a:spcPct val="0"/>
              </a:spcAft>
              <a:defRPr sz="2200">
                <a:solidFill>
                  <a:schemeClr val="tx1"/>
                </a:solidFill>
                <a:latin typeface="Verdana" pitchFamily="34" charset="0"/>
              </a:defRPr>
            </a:lvl7pPr>
            <a:lvl8pPr marL="3429000" indent="-228600" defTabSz="966788" eaLnBrk="0" fontAlgn="base" hangingPunct="0">
              <a:spcBef>
                <a:spcPct val="0"/>
              </a:spcBef>
              <a:spcAft>
                <a:spcPct val="0"/>
              </a:spcAft>
              <a:defRPr sz="2200">
                <a:solidFill>
                  <a:schemeClr val="tx1"/>
                </a:solidFill>
                <a:latin typeface="Verdana" pitchFamily="34" charset="0"/>
              </a:defRPr>
            </a:lvl8pPr>
            <a:lvl9pPr marL="3886200" indent="-228600" defTabSz="966788" eaLnBrk="0" fontAlgn="base" hangingPunct="0">
              <a:spcBef>
                <a:spcPct val="0"/>
              </a:spcBef>
              <a:spcAft>
                <a:spcPct val="0"/>
              </a:spcAft>
              <a:defRPr sz="2200">
                <a:solidFill>
                  <a:schemeClr val="tx1"/>
                </a:solidFill>
                <a:latin typeface="Verdana" pitchFamily="34" charset="0"/>
              </a:defRPr>
            </a:lvl9pPr>
          </a:lstStyle>
          <a:p>
            <a:pPr algn="r" eaLnBrk="1" hangingPunct="1"/>
            <a:fld id="{61BA1E53-BCAB-42EE-A985-74124D89C1F2}" type="slidenum">
              <a:rPr lang="en-US" altLang="en-US" sz="1200">
                <a:solidFill>
                  <a:prstClr val="black"/>
                </a:solidFill>
                <a:latin typeface="Arial" charset="0"/>
              </a:rPr>
              <a:pPr algn="r" eaLnBrk="1" hangingPunct="1"/>
              <a:t>9</a:t>
            </a:fld>
            <a:endParaRPr lang="en-US" altLang="en-US" sz="1200">
              <a:solidFill>
                <a:prstClr val="black"/>
              </a:solidFill>
              <a:latin typeface="Arial" charset="0"/>
            </a:endParaRPr>
          </a:p>
        </p:txBody>
      </p:sp>
      <p:sp>
        <p:nvSpPr>
          <p:cNvPr id="38915" name="Rectangle 2"/>
          <p:cNvSpPr>
            <a:spLocks noGrp="1" noRot="1" noChangeAspect="1" noChangeArrowheads="1" noTextEdit="1"/>
          </p:cNvSpPr>
          <p:nvPr>
            <p:ph type="sldImg"/>
          </p:nvPr>
        </p:nvSpPr>
        <p:spPr>
          <a:ln/>
        </p:spPr>
      </p:sp>
      <p:sp>
        <p:nvSpPr>
          <p:cNvPr id="38917" name="Rectangle 5"/>
          <p:cNvSpPr>
            <a:spLocks noChangeArrowheads="1"/>
          </p:cNvSpPr>
          <p:nvPr/>
        </p:nvSpPr>
        <p:spPr bwMode="auto">
          <a:xfrm>
            <a:off x="3421559" y="5080000"/>
            <a:ext cx="183058" cy="30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defTabSz="966788" eaLnBrk="0" hangingPunct="0">
              <a:defRPr sz="2200">
                <a:solidFill>
                  <a:schemeClr val="tx1"/>
                </a:solidFill>
                <a:latin typeface="Verdana" pitchFamily="34" charset="0"/>
              </a:defRPr>
            </a:lvl1pPr>
            <a:lvl2pPr marL="742950" indent="-285750" defTabSz="966788" eaLnBrk="0" hangingPunct="0">
              <a:defRPr sz="2200">
                <a:solidFill>
                  <a:schemeClr val="tx1"/>
                </a:solidFill>
                <a:latin typeface="Verdana" pitchFamily="34" charset="0"/>
              </a:defRPr>
            </a:lvl2pPr>
            <a:lvl3pPr marL="1143000" indent="-228600" defTabSz="966788" eaLnBrk="0" hangingPunct="0">
              <a:defRPr sz="2200">
                <a:solidFill>
                  <a:schemeClr val="tx1"/>
                </a:solidFill>
                <a:latin typeface="Verdana" pitchFamily="34" charset="0"/>
              </a:defRPr>
            </a:lvl3pPr>
            <a:lvl4pPr marL="1600200" indent="-228600" defTabSz="966788" eaLnBrk="0" hangingPunct="0">
              <a:defRPr sz="2200">
                <a:solidFill>
                  <a:schemeClr val="tx1"/>
                </a:solidFill>
                <a:latin typeface="Verdana" pitchFamily="34" charset="0"/>
              </a:defRPr>
            </a:lvl4pPr>
            <a:lvl5pPr marL="2057400" indent="-228600" defTabSz="966788" eaLnBrk="0" hangingPunct="0">
              <a:defRPr sz="2200">
                <a:solidFill>
                  <a:schemeClr val="tx1"/>
                </a:solidFill>
                <a:latin typeface="Verdana" pitchFamily="34" charset="0"/>
              </a:defRPr>
            </a:lvl5pPr>
            <a:lvl6pPr marL="2514600" indent="-228600" defTabSz="966788" eaLnBrk="0" fontAlgn="base" hangingPunct="0">
              <a:spcBef>
                <a:spcPct val="0"/>
              </a:spcBef>
              <a:spcAft>
                <a:spcPct val="0"/>
              </a:spcAft>
              <a:defRPr sz="2200">
                <a:solidFill>
                  <a:schemeClr val="tx1"/>
                </a:solidFill>
                <a:latin typeface="Verdana" pitchFamily="34" charset="0"/>
              </a:defRPr>
            </a:lvl6pPr>
            <a:lvl7pPr marL="2971800" indent="-228600" defTabSz="966788" eaLnBrk="0" fontAlgn="base" hangingPunct="0">
              <a:spcBef>
                <a:spcPct val="0"/>
              </a:spcBef>
              <a:spcAft>
                <a:spcPct val="0"/>
              </a:spcAft>
              <a:defRPr sz="2200">
                <a:solidFill>
                  <a:schemeClr val="tx1"/>
                </a:solidFill>
                <a:latin typeface="Verdana" pitchFamily="34" charset="0"/>
              </a:defRPr>
            </a:lvl7pPr>
            <a:lvl8pPr marL="3429000" indent="-228600" defTabSz="966788" eaLnBrk="0" fontAlgn="base" hangingPunct="0">
              <a:spcBef>
                <a:spcPct val="0"/>
              </a:spcBef>
              <a:spcAft>
                <a:spcPct val="0"/>
              </a:spcAft>
              <a:defRPr sz="2200">
                <a:solidFill>
                  <a:schemeClr val="tx1"/>
                </a:solidFill>
                <a:latin typeface="Verdana" pitchFamily="34" charset="0"/>
              </a:defRPr>
            </a:lvl8pPr>
            <a:lvl9pPr marL="3886200" indent="-228600" defTabSz="966788" eaLnBrk="0" fontAlgn="base" hangingPunct="0">
              <a:spcBef>
                <a:spcPct val="0"/>
              </a:spcBef>
              <a:spcAft>
                <a:spcPct val="0"/>
              </a:spcAft>
              <a:defRPr sz="2200">
                <a:solidFill>
                  <a:schemeClr val="tx1"/>
                </a:solidFill>
                <a:latin typeface="Verdana" pitchFamily="34" charset="0"/>
              </a:defRPr>
            </a:lvl9pPr>
          </a:lstStyle>
          <a:p>
            <a:pPr eaLnBrk="1" hangingPunct="1"/>
            <a:endParaRPr lang="en-US" altLang="en-US" sz="1400">
              <a:solidFill>
                <a:prstClr val="black"/>
              </a:solidFill>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200">
                <a:solidFill>
                  <a:schemeClr val="tx1"/>
                </a:solidFill>
                <a:latin typeface="Verdana" pitchFamily="34" charset="0"/>
              </a:defRPr>
            </a:lvl1pPr>
            <a:lvl2pPr marL="742950" indent="-285750" defTabSz="966788" eaLnBrk="0" hangingPunct="0">
              <a:defRPr sz="2200">
                <a:solidFill>
                  <a:schemeClr val="tx1"/>
                </a:solidFill>
                <a:latin typeface="Verdana" pitchFamily="34" charset="0"/>
              </a:defRPr>
            </a:lvl2pPr>
            <a:lvl3pPr marL="1143000" indent="-228600" defTabSz="966788" eaLnBrk="0" hangingPunct="0">
              <a:defRPr sz="2200">
                <a:solidFill>
                  <a:schemeClr val="tx1"/>
                </a:solidFill>
                <a:latin typeface="Verdana" pitchFamily="34" charset="0"/>
              </a:defRPr>
            </a:lvl3pPr>
            <a:lvl4pPr marL="1600200" indent="-228600" defTabSz="966788" eaLnBrk="0" hangingPunct="0">
              <a:defRPr sz="2200">
                <a:solidFill>
                  <a:schemeClr val="tx1"/>
                </a:solidFill>
                <a:latin typeface="Verdana" pitchFamily="34" charset="0"/>
              </a:defRPr>
            </a:lvl4pPr>
            <a:lvl5pPr marL="2057400" indent="-228600" defTabSz="966788" eaLnBrk="0" hangingPunct="0">
              <a:defRPr sz="2200">
                <a:solidFill>
                  <a:schemeClr val="tx1"/>
                </a:solidFill>
                <a:latin typeface="Verdana" pitchFamily="34" charset="0"/>
              </a:defRPr>
            </a:lvl5pPr>
            <a:lvl6pPr marL="2514600" indent="-228600" defTabSz="966788" eaLnBrk="0" fontAlgn="base" hangingPunct="0">
              <a:spcBef>
                <a:spcPct val="0"/>
              </a:spcBef>
              <a:spcAft>
                <a:spcPct val="0"/>
              </a:spcAft>
              <a:defRPr sz="2200">
                <a:solidFill>
                  <a:schemeClr val="tx1"/>
                </a:solidFill>
                <a:latin typeface="Verdana" pitchFamily="34" charset="0"/>
              </a:defRPr>
            </a:lvl6pPr>
            <a:lvl7pPr marL="2971800" indent="-228600" defTabSz="966788" eaLnBrk="0" fontAlgn="base" hangingPunct="0">
              <a:spcBef>
                <a:spcPct val="0"/>
              </a:spcBef>
              <a:spcAft>
                <a:spcPct val="0"/>
              </a:spcAft>
              <a:defRPr sz="2200">
                <a:solidFill>
                  <a:schemeClr val="tx1"/>
                </a:solidFill>
                <a:latin typeface="Verdana" pitchFamily="34" charset="0"/>
              </a:defRPr>
            </a:lvl7pPr>
            <a:lvl8pPr marL="3429000" indent="-228600" defTabSz="966788" eaLnBrk="0" fontAlgn="base" hangingPunct="0">
              <a:spcBef>
                <a:spcPct val="0"/>
              </a:spcBef>
              <a:spcAft>
                <a:spcPct val="0"/>
              </a:spcAft>
              <a:defRPr sz="2200">
                <a:solidFill>
                  <a:schemeClr val="tx1"/>
                </a:solidFill>
                <a:latin typeface="Verdana" pitchFamily="34" charset="0"/>
              </a:defRPr>
            </a:lvl8pPr>
            <a:lvl9pPr marL="3886200" indent="-228600" defTabSz="966788" eaLnBrk="0" fontAlgn="base" hangingPunct="0">
              <a:spcBef>
                <a:spcPct val="0"/>
              </a:spcBef>
              <a:spcAft>
                <a:spcPct val="0"/>
              </a:spcAft>
              <a:defRPr sz="2200">
                <a:solidFill>
                  <a:schemeClr val="tx1"/>
                </a:solidFill>
                <a:latin typeface="Verdana" pitchFamily="34" charset="0"/>
              </a:defRPr>
            </a:lvl9pPr>
          </a:lstStyle>
          <a:p>
            <a:pPr algn="r" eaLnBrk="1" hangingPunct="1"/>
            <a:fld id="{14234E46-95A3-49FF-9AD6-FDCC6A1EBDAA}" type="slidenum">
              <a:rPr lang="en-US" altLang="en-US" sz="1200">
                <a:solidFill>
                  <a:prstClr val="black"/>
                </a:solidFill>
                <a:latin typeface="Arial" charset="0"/>
              </a:rPr>
              <a:pPr algn="r" eaLnBrk="1" hangingPunct="1"/>
              <a:t>31</a:t>
            </a:fld>
            <a:endParaRPr lang="en-US" altLang="en-US" sz="1200">
              <a:solidFill>
                <a:prstClr val="black"/>
              </a:solidFill>
              <a:latin typeface="Arial" charset="0"/>
            </a:endParaRPr>
          </a:p>
        </p:txBody>
      </p:sp>
      <p:sp>
        <p:nvSpPr>
          <p:cNvPr id="39939" name="Rectangle 2"/>
          <p:cNvSpPr>
            <a:spLocks noGrp="1" noRot="1" noChangeAspect="1" noChangeArrowheads="1" noTextEdit="1"/>
          </p:cNvSpPr>
          <p:nvPr>
            <p:ph type="sldImg"/>
          </p:nvPr>
        </p:nvSpPr>
        <p:spPr>
          <a:ln/>
        </p:spPr>
      </p:sp>
      <p:sp>
        <p:nvSpPr>
          <p:cNvPr id="39941" name="Rectangle 5"/>
          <p:cNvSpPr>
            <a:spLocks noChangeArrowheads="1"/>
          </p:cNvSpPr>
          <p:nvPr/>
        </p:nvSpPr>
        <p:spPr bwMode="auto">
          <a:xfrm>
            <a:off x="3421559" y="5080000"/>
            <a:ext cx="183058" cy="30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defTabSz="966788" eaLnBrk="0" hangingPunct="0">
              <a:defRPr sz="2200">
                <a:solidFill>
                  <a:schemeClr val="tx1"/>
                </a:solidFill>
                <a:latin typeface="Verdana" pitchFamily="34" charset="0"/>
              </a:defRPr>
            </a:lvl1pPr>
            <a:lvl2pPr marL="742950" indent="-285750" defTabSz="966788" eaLnBrk="0" hangingPunct="0">
              <a:defRPr sz="2200">
                <a:solidFill>
                  <a:schemeClr val="tx1"/>
                </a:solidFill>
                <a:latin typeface="Verdana" pitchFamily="34" charset="0"/>
              </a:defRPr>
            </a:lvl2pPr>
            <a:lvl3pPr marL="1143000" indent="-228600" defTabSz="966788" eaLnBrk="0" hangingPunct="0">
              <a:defRPr sz="2200">
                <a:solidFill>
                  <a:schemeClr val="tx1"/>
                </a:solidFill>
                <a:latin typeface="Verdana" pitchFamily="34" charset="0"/>
              </a:defRPr>
            </a:lvl3pPr>
            <a:lvl4pPr marL="1600200" indent="-228600" defTabSz="966788" eaLnBrk="0" hangingPunct="0">
              <a:defRPr sz="2200">
                <a:solidFill>
                  <a:schemeClr val="tx1"/>
                </a:solidFill>
                <a:latin typeface="Verdana" pitchFamily="34" charset="0"/>
              </a:defRPr>
            </a:lvl4pPr>
            <a:lvl5pPr marL="2057400" indent="-228600" defTabSz="966788" eaLnBrk="0" hangingPunct="0">
              <a:defRPr sz="2200">
                <a:solidFill>
                  <a:schemeClr val="tx1"/>
                </a:solidFill>
                <a:latin typeface="Verdana" pitchFamily="34" charset="0"/>
              </a:defRPr>
            </a:lvl5pPr>
            <a:lvl6pPr marL="2514600" indent="-228600" defTabSz="966788" eaLnBrk="0" fontAlgn="base" hangingPunct="0">
              <a:spcBef>
                <a:spcPct val="0"/>
              </a:spcBef>
              <a:spcAft>
                <a:spcPct val="0"/>
              </a:spcAft>
              <a:defRPr sz="2200">
                <a:solidFill>
                  <a:schemeClr val="tx1"/>
                </a:solidFill>
                <a:latin typeface="Verdana" pitchFamily="34" charset="0"/>
              </a:defRPr>
            </a:lvl6pPr>
            <a:lvl7pPr marL="2971800" indent="-228600" defTabSz="966788" eaLnBrk="0" fontAlgn="base" hangingPunct="0">
              <a:spcBef>
                <a:spcPct val="0"/>
              </a:spcBef>
              <a:spcAft>
                <a:spcPct val="0"/>
              </a:spcAft>
              <a:defRPr sz="2200">
                <a:solidFill>
                  <a:schemeClr val="tx1"/>
                </a:solidFill>
                <a:latin typeface="Verdana" pitchFamily="34" charset="0"/>
              </a:defRPr>
            </a:lvl7pPr>
            <a:lvl8pPr marL="3429000" indent="-228600" defTabSz="966788" eaLnBrk="0" fontAlgn="base" hangingPunct="0">
              <a:spcBef>
                <a:spcPct val="0"/>
              </a:spcBef>
              <a:spcAft>
                <a:spcPct val="0"/>
              </a:spcAft>
              <a:defRPr sz="2200">
                <a:solidFill>
                  <a:schemeClr val="tx1"/>
                </a:solidFill>
                <a:latin typeface="Verdana" pitchFamily="34" charset="0"/>
              </a:defRPr>
            </a:lvl8pPr>
            <a:lvl9pPr marL="3886200" indent="-228600" defTabSz="966788" eaLnBrk="0" fontAlgn="base" hangingPunct="0">
              <a:spcBef>
                <a:spcPct val="0"/>
              </a:spcBef>
              <a:spcAft>
                <a:spcPct val="0"/>
              </a:spcAft>
              <a:defRPr sz="2200">
                <a:solidFill>
                  <a:schemeClr val="tx1"/>
                </a:solidFill>
                <a:latin typeface="Verdana" pitchFamily="34" charset="0"/>
              </a:defRPr>
            </a:lvl9pPr>
          </a:lstStyle>
          <a:p>
            <a:pPr eaLnBrk="1" hangingPunct="1"/>
            <a:endParaRPr lang="en-US" altLang="en-US" sz="1400">
              <a:solidFill>
                <a:prstClr val="black"/>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6CAB85-808D-486E-AD11-356D6F0F0BB1}" type="slidenum">
              <a:rPr lang="en-US"/>
              <a:pPr>
                <a:defRPr/>
              </a:pPr>
              <a:t>‹#›</a:t>
            </a:fld>
            <a:endParaRPr lang="en-US"/>
          </a:p>
        </p:txBody>
      </p:sp>
    </p:spTree>
    <p:extLst>
      <p:ext uri="{BB962C8B-B14F-4D97-AF65-F5344CB8AC3E}">
        <p14:creationId xmlns:p14="http://schemas.microsoft.com/office/powerpoint/2010/main" val="414051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7D3F85-89F4-4EB5-8B34-A8C227587F61}" type="slidenum">
              <a:rPr lang="en-US"/>
              <a:pPr>
                <a:defRPr/>
              </a:pPr>
              <a:t>‹#›</a:t>
            </a:fld>
            <a:endParaRPr lang="en-US"/>
          </a:p>
        </p:txBody>
      </p:sp>
    </p:spTree>
    <p:extLst>
      <p:ext uri="{BB962C8B-B14F-4D97-AF65-F5344CB8AC3E}">
        <p14:creationId xmlns:p14="http://schemas.microsoft.com/office/powerpoint/2010/main" val="97653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C593CE-CBEE-4902-B607-63F8E44AC96B}" type="slidenum">
              <a:rPr lang="en-US"/>
              <a:pPr>
                <a:defRPr/>
              </a:pPr>
              <a:t>‹#›</a:t>
            </a:fld>
            <a:endParaRPr lang="en-US"/>
          </a:p>
        </p:txBody>
      </p:sp>
    </p:spTree>
    <p:extLst>
      <p:ext uri="{BB962C8B-B14F-4D97-AF65-F5344CB8AC3E}">
        <p14:creationId xmlns:p14="http://schemas.microsoft.com/office/powerpoint/2010/main" val="27673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5229498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884140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635638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262652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044469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0038850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41514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792937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EB3ABC-2035-4B26-97A5-ED25996054EB}" type="slidenum">
              <a:rPr lang="en-US"/>
              <a:pPr>
                <a:defRPr/>
              </a:pPr>
              <a:t>‹#›</a:t>
            </a:fld>
            <a:endParaRPr lang="en-US"/>
          </a:p>
        </p:txBody>
      </p:sp>
    </p:spTree>
    <p:extLst>
      <p:ext uri="{BB962C8B-B14F-4D97-AF65-F5344CB8AC3E}">
        <p14:creationId xmlns:p14="http://schemas.microsoft.com/office/powerpoint/2010/main" val="24167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3873896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303892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509614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01807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279791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0FBDCC-E92B-409A-A5F4-203C99D99D78}" type="slidenum">
              <a:rPr lang="en-US"/>
              <a:pPr>
                <a:defRPr/>
              </a:pPr>
              <a:t>‹#›</a:t>
            </a:fld>
            <a:endParaRPr lang="en-US"/>
          </a:p>
        </p:txBody>
      </p:sp>
    </p:spTree>
    <p:extLst>
      <p:ext uri="{BB962C8B-B14F-4D97-AF65-F5344CB8AC3E}">
        <p14:creationId xmlns:p14="http://schemas.microsoft.com/office/powerpoint/2010/main" val="329900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4254DA-94EC-4FC2-9A66-B357D1668893}" type="slidenum">
              <a:rPr lang="en-US"/>
              <a:pPr>
                <a:defRPr/>
              </a:pPr>
              <a:t>‹#›</a:t>
            </a:fld>
            <a:endParaRPr lang="en-US"/>
          </a:p>
        </p:txBody>
      </p:sp>
    </p:spTree>
    <p:extLst>
      <p:ext uri="{BB962C8B-B14F-4D97-AF65-F5344CB8AC3E}">
        <p14:creationId xmlns:p14="http://schemas.microsoft.com/office/powerpoint/2010/main" val="340472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6C75BE5-2ADA-4417-BE9E-E44639D730F1}" type="slidenum">
              <a:rPr lang="en-US"/>
              <a:pPr>
                <a:defRPr/>
              </a:pPr>
              <a:t>‹#›</a:t>
            </a:fld>
            <a:endParaRPr lang="en-US"/>
          </a:p>
        </p:txBody>
      </p:sp>
    </p:spTree>
    <p:extLst>
      <p:ext uri="{BB962C8B-B14F-4D97-AF65-F5344CB8AC3E}">
        <p14:creationId xmlns:p14="http://schemas.microsoft.com/office/powerpoint/2010/main" val="350698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A01629-3086-4AAE-874F-5B7BB560406E}" type="slidenum">
              <a:rPr lang="en-US"/>
              <a:pPr>
                <a:defRPr/>
              </a:pPr>
              <a:t>‹#›</a:t>
            </a:fld>
            <a:endParaRPr lang="en-US"/>
          </a:p>
        </p:txBody>
      </p:sp>
    </p:spTree>
    <p:extLst>
      <p:ext uri="{BB962C8B-B14F-4D97-AF65-F5344CB8AC3E}">
        <p14:creationId xmlns:p14="http://schemas.microsoft.com/office/powerpoint/2010/main" val="154633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B90DD70-44D8-4969-9A8B-161F5F4349A1}" type="slidenum">
              <a:rPr lang="en-US"/>
              <a:pPr>
                <a:defRPr/>
              </a:pPr>
              <a:t>‹#›</a:t>
            </a:fld>
            <a:endParaRPr lang="en-US"/>
          </a:p>
        </p:txBody>
      </p:sp>
    </p:spTree>
    <p:extLst>
      <p:ext uri="{BB962C8B-B14F-4D97-AF65-F5344CB8AC3E}">
        <p14:creationId xmlns:p14="http://schemas.microsoft.com/office/powerpoint/2010/main" val="6986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E08430-5950-4C4F-86B7-95EDC1D66D7C}" type="slidenum">
              <a:rPr lang="en-US"/>
              <a:pPr>
                <a:defRPr/>
              </a:pPr>
              <a:t>‹#›</a:t>
            </a:fld>
            <a:endParaRPr lang="en-US"/>
          </a:p>
        </p:txBody>
      </p:sp>
    </p:spTree>
    <p:extLst>
      <p:ext uri="{BB962C8B-B14F-4D97-AF65-F5344CB8AC3E}">
        <p14:creationId xmlns:p14="http://schemas.microsoft.com/office/powerpoint/2010/main" val="3508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1597FF-A64B-4650-82EB-7C15781EB0A3}" type="slidenum">
              <a:rPr lang="en-US"/>
              <a:pPr>
                <a:defRPr/>
              </a:pPr>
              <a:t>‹#›</a:t>
            </a:fld>
            <a:endParaRPr lang="en-US"/>
          </a:p>
        </p:txBody>
      </p:sp>
    </p:spTree>
    <p:extLst>
      <p:ext uri="{BB962C8B-B14F-4D97-AF65-F5344CB8AC3E}">
        <p14:creationId xmlns:p14="http://schemas.microsoft.com/office/powerpoint/2010/main" val="364869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3.xml"/><Relationship Id="rId7"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7D6242C-05E9-43DB-AC2B-12AAF9DF60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PE_PP_background3.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bttn_prev">
            <a:hlinkClick r:id="" action="ppaction://hlinkshowjump?jump=previousslide" highlightClick="1"/>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53413"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bttn_exit">
            <a:hlinkClick r:id="" action="ppaction://hlinkshowjump?jump=endshow" highlightClick="1"/>
          </p:cNvPr>
          <p:cNvPicPr>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643813" y="6510338"/>
            <a:ext cx="3571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8" descr="bttn_next">
            <a:hlinkClick r:id="" action="ppaction://hlinkshowjump?jump=nextslide" highlightClick="1"/>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694738"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p:cNvSpPr txBox="1">
            <a:spLocks noChangeArrowheads="1"/>
          </p:cNvSpPr>
          <p:nvPr userDrawn="1"/>
        </p:nvSpPr>
        <p:spPr bwMode="auto">
          <a:xfrm>
            <a:off x="228600" y="409575"/>
            <a:ext cx="1609725" cy="336550"/>
          </a:xfrm>
          <a:prstGeom prst="rect">
            <a:avLst/>
          </a:prstGeom>
          <a:noFill/>
          <a:ln w="9525">
            <a:noFill/>
            <a:miter lim="800000"/>
            <a:headEnd/>
            <a:tailEnd/>
          </a:ln>
          <a:effectLst/>
        </p:spPr>
        <p:txBody>
          <a:bodyPr wrap="none">
            <a:spAutoFit/>
          </a:bodyPr>
          <a:lstStyle/>
          <a:p>
            <a:pPr>
              <a:spcBef>
                <a:spcPct val="20000"/>
              </a:spcBef>
              <a:defRPr/>
            </a:pPr>
            <a:r>
              <a:rPr lang="en-US" sz="1000" b="1" dirty="0">
                <a:solidFill>
                  <a:srgbClr val="003CB4"/>
                </a:solidFill>
              </a:rPr>
              <a:t>Chapter </a:t>
            </a:r>
            <a:r>
              <a:rPr lang="en-US" sz="1600" b="1" dirty="0">
                <a:solidFill>
                  <a:srgbClr val="003CB4"/>
                </a:solidFill>
              </a:rPr>
              <a:t>25 </a:t>
            </a:r>
            <a:r>
              <a:rPr lang="en-US" sz="1000" b="1" dirty="0">
                <a:solidFill>
                  <a:srgbClr val="003CB4"/>
                </a:solidFill>
              </a:rPr>
              <a:t>Section</a:t>
            </a:r>
            <a:r>
              <a:rPr lang="en-US" sz="1600" b="1" dirty="0">
                <a:solidFill>
                  <a:srgbClr val="003CB4"/>
                </a:solidFill>
              </a:rPr>
              <a:t> 1</a:t>
            </a:r>
          </a:p>
        </p:txBody>
      </p:sp>
      <p:sp>
        <p:nvSpPr>
          <p:cNvPr id="13" name="Text Box 3"/>
          <p:cNvSpPr txBox="1">
            <a:spLocks noChangeArrowheads="1"/>
          </p:cNvSpPr>
          <p:nvPr userDrawn="1"/>
        </p:nvSpPr>
        <p:spPr bwMode="auto">
          <a:xfrm>
            <a:off x="228600" y="6505575"/>
            <a:ext cx="7239000" cy="274638"/>
          </a:xfrm>
          <a:prstGeom prst="rect">
            <a:avLst/>
          </a:prstGeom>
          <a:noFill/>
          <a:ln w="9525">
            <a:noFill/>
            <a:miter lim="800000"/>
            <a:headEnd/>
            <a:tailEnd/>
          </a:ln>
          <a:effectLst/>
        </p:spPr>
        <p:txBody>
          <a:bodyPr>
            <a:spAutoFit/>
          </a:bodyPr>
          <a:lstStyle/>
          <a:p>
            <a:pPr algn="ctr">
              <a:defRPr/>
            </a:pPr>
            <a:r>
              <a:rPr lang="en-US" sz="1200" dirty="0">
                <a:solidFill>
                  <a:srgbClr val="B3F1FF"/>
                </a:solidFill>
              </a:rPr>
              <a:t>The Cold War Begins</a:t>
            </a:r>
          </a:p>
        </p:txBody>
      </p:sp>
      <p:pic>
        <p:nvPicPr>
          <p:cNvPr id="2056" name="Picture 9" descr="USH.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4" descr="PE_PP_background3.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3"/>
          <p:cNvSpPr txBox="1">
            <a:spLocks noChangeArrowheads="1"/>
          </p:cNvSpPr>
          <p:nvPr userDrawn="1"/>
        </p:nvSpPr>
        <p:spPr bwMode="auto">
          <a:xfrm>
            <a:off x="0" y="6505575"/>
            <a:ext cx="9144000" cy="274638"/>
          </a:xfrm>
          <a:prstGeom prst="rect">
            <a:avLst/>
          </a:prstGeom>
          <a:noFill/>
          <a:ln w="9525">
            <a:noFill/>
            <a:miter lim="800000"/>
            <a:headEnd/>
            <a:tailEnd/>
          </a:ln>
          <a:effectLst/>
        </p:spPr>
        <p:txBody>
          <a:bodyPr>
            <a:spAutoFit/>
          </a:bodyPr>
          <a:lstStyle/>
          <a:p>
            <a:pPr algn="ctr">
              <a:defRPr/>
            </a:pPr>
            <a:r>
              <a:rPr lang="en-US" sz="1200" b="1">
                <a:solidFill>
                  <a:srgbClr val="B3F1FF"/>
                </a:solidFill>
                <a:latin typeface="Arial" pitchFamily="34" charset="0"/>
              </a:rPr>
              <a:t>The Union in Crisis</a:t>
            </a:r>
          </a:p>
        </p:txBody>
      </p:sp>
      <p:pic>
        <p:nvPicPr>
          <p:cNvPr id="2059" name="Picture 20" descr="USH.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4" descr="bttn_exit">
            <a:hlinkClick r:id="" action="ppaction://hlinkshowjump?jump=endshow" highlightClick="1"/>
          </p:cNvPr>
          <p:cNvPicPr>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489825" y="6510338"/>
            <a:ext cx="3571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8" descr="bttn_next">
            <a:hlinkClick r:id="" action="ppaction://hlinkshowjump?jump=nextslide" highlightClick="1"/>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540750"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8"/>
          <p:cNvSpPr txBox="1">
            <a:spLocks noChangeArrowheads="1"/>
          </p:cNvSpPr>
          <p:nvPr userDrawn="1"/>
        </p:nvSpPr>
        <p:spPr bwMode="auto">
          <a:xfrm>
            <a:off x="228600" y="409575"/>
            <a:ext cx="811213" cy="336550"/>
          </a:xfrm>
          <a:prstGeom prst="rect">
            <a:avLst/>
          </a:prstGeom>
          <a:noFill/>
          <a:ln w="9525">
            <a:noFill/>
            <a:miter lim="800000"/>
            <a:headEnd/>
            <a:tailEnd/>
          </a:ln>
          <a:effectLst/>
        </p:spPr>
        <p:txBody>
          <a:bodyPr wrap="none">
            <a:spAutoFit/>
          </a:bodyPr>
          <a:lstStyle/>
          <a:p>
            <a:pPr>
              <a:spcBef>
                <a:spcPct val="20000"/>
              </a:spcBef>
              <a:defRPr/>
            </a:pPr>
            <a:r>
              <a:rPr lang="en-US" sz="1000" b="1">
                <a:solidFill>
                  <a:srgbClr val="003CB4"/>
                </a:solidFill>
              </a:rPr>
              <a:t>Section</a:t>
            </a:r>
            <a:r>
              <a:rPr lang="en-US" sz="1600" b="1">
                <a:solidFill>
                  <a:srgbClr val="003CB4"/>
                </a:solidFill>
              </a:rPr>
              <a:t> 2</a:t>
            </a:r>
          </a:p>
        </p:txBody>
      </p:sp>
    </p:spTree>
    <p:extLst>
      <p:ext uri="{BB962C8B-B14F-4D97-AF65-F5344CB8AC3E}">
        <p14:creationId xmlns:p14="http://schemas.microsoft.com/office/powerpoint/2010/main" val="19914494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PE_PP_background3.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ttn_prev">
            <a:hlinkClick r:id="" action="ppaction://hlinkshowjump?jump=previousslide" highlightClick="1"/>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253413"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bttn_exit">
            <a:hlinkClick r:id="" action="ppaction://hlinkshowjump?jump=endshow" highlightClick="1"/>
          </p:cNvPr>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43813" y="6510338"/>
            <a:ext cx="3571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8" descr="bttn_next">
            <a:hlinkClick r:id="" action="ppaction://hlinkshowjump?jump=nextslide" highlightClick="1"/>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694738"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p:cNvSpPr txBox="1">
            <a:spLocks noChangeArrowheads="1"/>
          </p:cNvSpPr>
          <p:nvPr userDrawn="1"/>
        </p:nvSpPr>
        <p:spPr bwMode="auto">
          <a:xfrm>
            <a:off x="228600" y="409575"/>
            <a:ext cx="1609725" cy="336550"/>
          </a:xfrm>
          <a:prstGeom prst="rect">
            <a:avLst/>
          </a:prstGeom>
          <a:noFill/>
          <a:ln w="9525">
            <a:noFill/>
            <a:miter lim="800000"/>
            <a:headEnd/>
            <a:tailEnd/>
          </a:ln>
          <a:effectLst/>
        </p:spPr>
        <p:txBody>
          <a:bodyPr wrap="none">
            <a:spAutoFit/>
          </a:bodyPr>
          <a:lstStyle/>
          <a:p>
            <a:pPr>
              <a:spcBef>
                <a:spcPct val="20000"/>
              </a:spcBef>
              <a:defRPr/>
            </a:pPr>
            <a:r>
              <a:rPr lang="en-US" sz="1000" b="1" dirty="0">
                <a:solidFill>
                  <a:srgbClr val="003CB4"/>
                </a:solidFill>
              </a:rPr>
              <a:t>Chapter </a:t>
            </a:r>
            <a:r>
              <a:rPr lang="en-US" sz="1600" b="1" dirty="0">
                <a:solidFill>
                  <a:srgbClr val="003CB4"/>
                </a:solidFill>
              </a:rPr>
              <a:t>25 </a:t>
            </a:r>
            <a:r>
              <a:rPr lang="en-US" sz="1000" b="1" dirty="0">
                <a:solidFill>
                  <a:srgbClr val="003CB4"/>
                </a:solidFill>
              </a:rPr>
              <a:t>Section</a:t>
            </a:r>
            <a:r>
              <a:rPr lang="en-US" sz="1600" b="1" dirty="0">
                <a:solidFill>
                  <a:srgbClr val="003CB4"/>
                </a:solidFill>
              </a:rPr>
              <a:t> 1</a:t>
            </a:r>
          </a:p>
        </p:txBody>
      </p:sp>
      <p:sp>
        <p:nvSpPr>
          <p:cNvPr id="13" name="Text Box 3"/>
          <p:cNvSpPr txBox="1">
            <a:spLocks noChangeArrowheads="1"/>
          </p:cNvSpPr>
          <p:nvPr userDrawn="1"/>
        </p:nvSpPr>
        <p:spPr bwMode="auto">
          <a:xfrm>
            <a:off x="228600" y="6505575"/>
            <a:ext cx="7239000" cy="274638"/>
          </a:xfrm>
          <a:prstGeom prst="rect">
            <a:avLst/>
          </a:prstGeom>
          <a:noFill/>
          <a:ln w="9525">
            <a:noFill/>
            <a:miter lim="800000"/>
            <a:headEnd/>
            <a:tailEnd/>
          </a:ln>
          <a:effectLst/>
        </p:spPr>
        <p:txBody>
          <a:bodyPr>
            <a:spAutoFit/>
          </a:bodyPr>
          <a:lstStyle/>
          <a:p>
            <a:pPr algn="ctr">
              <a:defRPr/>
            </a:pPr>
            <a:r>
              <a:rPr lang="en-US" sz="1200" dirty="0">
                <a:solidFill>
                  <a:srgbClr val="B3F1FF"/>
                </a:solidFill>
              </a:rPr>
              <a:t>The Cold War Begins</a:t>
            </a:r>
          </a:p>
        </p:txBody>
      </p:sp>
      <p:pic>
        <p:nvPicPr>
          <p:cNvPr id="1032" name="Picture 9" descr="USH.pn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4" descr="PE_PP_background3.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3"/>
          <p:cNvSpPr txBox="1">
            <a:spLocks noChangeArrowheads="1"/>
          </p:cNvSpPr>
          <p:nvPr userDrawn="1"/>
        </p:nvSpPr>
        <p:spPr bwMode="auto">
          <a:xfrm>
            <a:off x="0" y="6505575"/>
            <a:ext cx="9144000" cy="274638"/>
          </a:xfrm>
          <a:prstGeom prst="rect">
            <a:avLst/>
          </a:prstGeom>
          <a:noFill/>
          <a:ln w="9525">
            <a:noFill/>
            <a:miter lim="800000"/>
            <a:headEnd/>
            <a:tailEnd/>
          </a:ln>
          <a:effectLst/>
        </p:spPr>
        <p:txBody>
          <a:bodyPr>
            <a:spAutoFit/>
          </a:bodyPr>
          <a:lstStyle/>
          <a:p>
            <a:pPr algn="ctr">
              <a:defRPr/>
            </a:pPr>
            <a:r>
              <a:rPr lang="en-US" sz="1200" b="1">
                <a:solidFill>
                  <a:srgbClr val="B3F1FF"/>
                </a:solidFill>
                <a:latin typeface="Arial" pitchFamily="34" charset="0"/>
              </a:rPr>
              <a:t>The Union in Crisis</a:t>
            </a:r>
          </a:p>
        </p:txBody>
      </p:sp>
      <p:pic>
        <p:nvPicPr>
          <p:cNvPr id="1035" name="Picture 20" descr="USH.pn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3" descr="bttn_prev">
            <a:hlinkClick r:id="" action="ppaction://hlinkshowjump?jump=previousslide" highlightClick="1"/>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099425"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4" descr="bttn_exit">
            <a:hlinkClick r:id="" action="ppaction://hlinkshowjump?jump=endshow" highlightClick="1"/>
          </p:cNvPr>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89825" y="6510338"/>
            <a:ext cx="3571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 descr="bttn_next">
            <a:hlinkClick r:id="" action="ppaction://hlinkshowjump?jump=nextslide" highlightClick="1"/>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540750"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8"/>
          <p:cNvSpPr txBox="1">
            <a:spLocks noChangeArrowheads="1"/>
          </p:cNvSpPr>
          <p:nvPr userDrawn="1"/>
        </p:nvSpPr>
        <p:spPr bwMode="auto">
          <a:xfrm>
            <a:off x="228600" y="409575"/>
            <a:ext cx="811213" cy="336550"/>
          </a:xfrm>
          <a:prstGeom prst="rect">
            <a:avLst/>
          </a:prstGeom>
          <a:noFill/>
          <a:ln w="9525">
            <a:noFill/>
            <a:miter lim="800000"/>
            <a:headEnd/>
            <a:tailEnd/>
          </a:ln>
          <a:effectLst/>
        </p:spPr>
        <p:txBody>
          <a:bodyPr wrap="none">
            <a:spAutoFit/>
          </a:bodyPr>
          <a:lstStyle/>
          <a:p>
            <a:pPr>
              <a:spcBef>
                <a:spcPct val="20000"/>
              </a:spcBef>
              <a:defRPr/>
            </a:pPr>
            <a:r>
              <a:rPr lang="en-US" sz="1000" b="1">
                <a:solidFill>
                  <a:srgbClr val="003CB4"/>
                </a:solidFill>
                <a:cs typeface="Arial" charset="0"/>
              </a:rPr>
              <a:t>Section</a:t>
            </a:r>
            <a:r>
              <a:rPr lang="en-US" sz="1600" b="1">
                <a:solidFill>
                  <a:srgbClr val="003CB4"/>
                </a:solidFill>
                <a:cs typeface="Arial" charset="0"/>
              </a:rPr>
              <a:t> 2</a:t>
            </a:r>
          </a:p>
        </p:txBody>
      </p:sp>
    </p:spTree>
    <p:extLst>
      <p:ext uri="{BB962C8B-B14F-4D97-AF65-F5344CB8AC3E}">
        <p14:creationId xmlns:p14="http://schemas.microsoft.com/office/powerpoint/2010/main" val="1281271931"/>
      </p:ext>
    </p:extLst>
  </p:cSld>
  <p:clrMap bg1="lt1" tx1="dk1" bg2="lt2" tx2="dk2" accent1="accent1" accent2="accent2" accent3="accent3" accent4="accent4" accent5="accent5" accent6="accent6" hlink="hlink" folHlink="folHlink"/>
  <p:sldLayoutIdLst>
    <p:sldLayoutId id="2147483673" r:id="rId1"/>
    <p:sldLayoutId id="2147483674" r:id="rId2"/>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upload.wikimedia.org/wikipedia/commons/0/01/ElectoralCollege1860.svg" TargetMode="Externa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4" Type="http://schemas.microsoft.com/office/2007/relationships/hdphoto" Target="../media/hdphoto8.wdp"/></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29.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1.xml"/><Relationship Id="rId4" Type="http://schemas.microsoft.com/office/2007/relationships/hdphoto" Target="../media/hdphoto9.wdp"/></Relationships>
</file>

<file path=ppt/slides/_rels/slide4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6.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7.png"/><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upload.wikimedia.org/wikipedia/commons/7/7b/US_Secession_map_1861.svg" TargetMode="External"/><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4.gif"/><Relationship Id="rId5" Type="http://schemas.openxmlformats.org/officeDocument/2006/relationships/image" Target="../media/image53.gif"/><Relationship Id="rId4" Type="http://schemas.openxmlformats.org/officeDocument/2006/relationships/image" Target="../media/image52.jpeg"/></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gif"/><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5.jpeg"/><Relationship Id="rId4" Type="http://schemas.openxmlformats.org/officeDocument/2006/relationships/image" Target="../media/image58.jpeg"/></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www.kshs.org/places/capitol/graphics/capitol_mural.jpg"/>
          <p:cNvPicPr>
            <a:picLocks noChangeAspect="1" noChangeArrowheads="1"/>
          </p:cNvPicPr>
          <p:nvPr/>
        </p:nvPicPr>
        <p:blipFill>
          <a:blip r:embed="rId2" cstate="print">
            <a:lum bright="-20000" contrast="10000"/>
          </a:blip>
          <a:srcRect/>
          <a:stretch>
            <a:fillRect/>
          </a:stretch>
        </p:blipFill>
        <p:spPr bwMode="auto">
          <a:xfrm>
            <a:off x="0" y="0"/>
            <a:ext cx="9144000" cy="5344438"/>
          </a:xfrm>
          <a:prstGeom prst="rect">
            <a:avLst/>
          </a:prstGeom>
          <a:noFill/>
          <a:effectLst>
            <a:softEdge rad="63500"/>
          </a:effectLst>
        </p:spPr>
      </p:pic>
      <p:sp>
        <p:nvSpPr>
          <p:cNvPr id="220162" name="Text Box 2"/>
          <p:cNvSpPr txBox="1">
            <a:spLocks noChangeArrowheads="1"/>
          </p:cNvSpPr>
          <p:nvPr/>
        </p:nvSpPr>
        <p:spPr bwMode="auto">
          <a:xfrm>
            <a:off x="457200" y="5182850"/>
            <a:ext cx="8229600" cy="1446550"/>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4400" dirty="0" smtClean="0">
                <a:solidFill>
                  <a:schemeClr val="bg1"/>
                </a:solidFill>
                <a:latin typeface="Shermlock"/>
              </a:rPr>
              <a:t>Renewing </a:t>
            </a:r>
            <a:r>
              <a:rPr lang="en-US" sz="3600" dirty="0">
                <a:solidFill>
                  <a:schemeClr val="bg1"/>
                </a:solidFill>
                <a:latin typeface="Shermlock"/>
              </a:rPr>
              <a:t>the</a:t>
            </a:r>
            <a:r>
              <a:rPr lang="en-US" sz="4400" dirty="0">
                <a:solidFill>
                  <a:schemeClr val="bg1"/>
                </a:solidFill>
                <a:latin typeface="Shermlock"/>
              </a:rPr>
              <a:t> Sectional Struggle:  </a:t>
            </a:r>
            <a:br>
              <a:rPr lang="en-US" sz="4400" dirty="0">
                <a:solidFill>
                  <a:schemeClr val="bg1"/>
                </a:solidFill>
                <a:latin typeface="Shermlock"/>
              </a:rPr>
            </a:br>
            <a:r>
              <a:rPr lang="en-US" sz="4400" dirty="0" smtClean="0">
                <a:solidFill>
                  <a:schemeClr val="bg1"/>
                </a:solidFill>
                <a:latin typeface="Shermlock"/>
              </a:rPr>
              <a:t>A </a:t>
            </a:r>
            <a:r>
              <a:rPr lang="en-US" sz="4400" dirty="0">
                <a:solidFill>
                  <a:schemeClr val="bg1"/>
                </a:solidFill>
                <a:latin typeface="Shermlock"/>
              </a:rPr>
              <a:t>Prelude </a:t>
            </a:r>
            <a:r>
              <a:rPr lang="en-US" sz="3600" dirty="0">
                <a:solidFill>
                  <a:schemeClr val="bg1"/>
                </a:solidFill>
                <a:latin typeface="Shermlock"/>
              </a:rPr>
              <a:t>to</a:t>
            </a:r>
            <a:r>
              <a:rPr lang="en-US" sz="4400" dirty="0">
                <a:solidFill>
                  <a:schemeClr val="bg1"/>
                </a:solidFill>
                <a:latin typeface="Shermlock"/>
              </a:rPr>
              <a:t> Disunion </a:t>
            </a:r>
            <a:r>
              <a:rPr lang="en-US" sz="3600" dirty="0">
                <a:solidFill>
                  <a:schemeClr val="bg1"/>
                </a:solidFill>
                <a:latin typeface="Shermlock"/>
              </a:rPr>
              <a:t>&amp;</a:t>
            </a:r>
            <a:r>
              <a:rPr lang="en-US" sz="4400" dirty="0">
                <a:solidFill>
                  <a:schemeClr val="bg1"/>
                </a:solidFill>
                <a:latin typeface="Shermlock"/>
              </a:rPr>
              <a:t> War</a:t>
            </a:r>
          </a:p>
        </p:txBody>
      </p:sp>
    </p:spTree>
    <p:extLst>
      <p:ext uri="{BB962C8B-B14F-4D97-AF65-F5344CB8AC3E}">
        <p14:creationId xmlns:p14="http://schemas.microsoft.com/office/powerpoint/2010/main" val="22164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0162"/>
                                        </p:tgtEl>
                                        <p:attrNameLst>
                                          <p:attrName>style.visibility</p:attrName>
                                        </p:attrNameLst>
                                      </p:cBhvr>
                                      <p:to>
                                        <p:strVal val="visible"/>
                                      </p:to>
                                    </p:set>
                                    <p:anim calcmode="lin" valueType="num">
                                      <p:cBhvr additive="base">
                                        <p:cTn id="7" dur="500" fill="hold"/>
                                        <p:tgtEl>
                                          <p:spTgt spid="220162"/>
                                        </p:tgtEl>
                                        <p:attrNameLst>
                                          <p:attrName>ppt_x</p:attrName>
                                        </p:attrNameLst>
                                      </p:cBhvr>
                                      <p:tavLst>
                                        <p:tav tm="0">
                                          <p:val>
                                            <p:strVal val="#ppt_x"/>
                                          </p:val>
                                        </p:tav>
                                        <p:tav tm="100000">
                                          <p:val>
                                            <p:strVal val="#ppt_x"/>
                                          </p:val>
                                        </p:tav>
                                      </p:tavLst>
                                    </p:anim>
                                    <p:anim calcmode="lin" valueType="num">
                                      <p:cBhvr additive="base">
                                        <p:cTn id="8" dur="500" fill="hold"/>
                                        <p:tgtEl>
                                          <p:spTgt spid="2201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ile:Abelincoln1846.jpeg"/>
          <p:cNvPicPr>
            <a:picLocks noChangeAspect="1" noChangeArrowheads="1"/>
          </p:cNvPicPr>
          <p:nvPr/>
        </p:nvPicPr>
        <p:blipFill rotWithShape="1">
          <a:blip r:embed="rId2">
            <a:extLst>
              <a:ext uri="{28A0092B-C50C-407E-A947-70E740481C1C}">
                <a14:useLocalDpi xmlns:a14="http://schemas.microsoft.com/office/drawing/2010/main" val="0"/>
              </a:ext>
            </a:extLst>
          </a:blip>
          <a:srcRect t="10048" b="6490"/>
          <a:stretch/>
        </p:blipFill>
        <p:spPr bwMode="auto">
          <a:xfrm>
            <a:off x="3200400" y="-1"/>
            <a:ext cx="59436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39298" name="Text Box 2"/>
          <p:cNvSpPr txBox="1">
            <a:spLocks noChangeArrowheads="1"/>
          </p:cNvSpPr>
          <p:nvPr/>
        </p:nvSpPr>
        <p:spPr bwMode="auto">
          <a:xfrm>
            <a:off x="304800" y="3477161"/>
            <a:ext cx="6400800" cy="2123658"/>
          </a:xfrm>
          <a:prstGeom prst="rect">
            <a:avLst/>
          </a:prstGeom>
          <a:solidFill>
            <a:srgbClr val="000000"/>
          </a:solidFill>
          <a:ln w="76200">
            <a:solidFill>
              <a:schemeClr val="tx1"/>
            </a:solidFill>
            <a:miter lim="800000"/>
            <a:headEnd/>
            <a:tailEnd/>
          </a:ln>
          <a:effectLst>
            <a:glow>
              <a:schemeClr val="tx1"/>
            </a:glow>
          </a:effectLst>
          <a:scene3d>
            <a:camera prst="perspectiveRight"/>
            <a:lightRig rig="threePt" dir="t"/>
          </a:scene3d>
          <a:sp3d>
            <a:bevelT/>
          </a:sp3d>
        </p:spPr>
        <p:txBody>
          <a:bodyPr wrap="square">
            <a:spAutoFit/>
          </a:bodyPr>
          <a:lstStyle/>
          <a:p>
            <a:pPr algn="ctr">
              <a:spcBef>
                <a:spcPct val="50000"/>
              </a:spcBef>
              <a:defRPr/>
            </a:pPr>
            <a:r>
              <a:rPr lang="en-US" sz="6600" dirty="0">
                <a:solidFill>
                  <a:schemeClr val="bg1"/>
                </a:solidFill>
                <a:latin typeface="Earth's Mightiest"/>
              </a:rPr>
              <a:t>H. Lincoln, </a:t>
            </a:r>
            <a:r>
              <a:rPr lang="en-US" sz="5400" dirty="0">
                <a:solidFill>
                  <a:schemeClr val="bg1"/>
                </a:solidFill>
                <a:latin typeface="Earth's Mightiest"/>
              </a:rPr>
              <a:t>the</a:t>
            </a:r>
            <a:r>
              <a:rPr lang="en-US" sz="6600" dirty="0">
                <a:solidFill>
                  <a:schemeClr val="bg1"/>
                </a:solidFill>
                <a:latin typeface="Earth's Mightiest"/>
              </a:rPr>
              <a:t> Republican Party </a:t>
            </a:r>
            <a:r>
              <a:rPr lang="en-US" sz="5400" dirty="0">
                <a:solidFill>
                  <a:schemeClr val="bg1"/>
                </a:solidFill>
                <a:latin typeface="Earth's Mightiest"/>
              </a:rPr>
              <a:t>and</a:t>
            </a:r>
            <a:r>
              <a:rPr lang="en-US" sz="6600" dirty="0">
                <a:solidFill>
                  <a:schemeClr val="bg1"/>
                </a:solidFill>
                <a:latin typeface="Earth's Mightiest"/>
              </a:rPr>
              <a:t> Election </a:t>
            </a:r>
            <a:r>
              <a:rPr lang="en-US" sz="5400" dirty="0">
                <a:solidFill>
                  <a:schemeClr val="bg1"/>
                </a:solidFill>
                <a:latin typeface="Earth's Mightiest"/>
              </a:rPr>
              <a:t>of</a:t>
            </a:r>
            <a:r>
              <a:rPr lang="en-US" sz="6600" dirty="0">
                <a:solidFill>
                  <a:schemeClr val="bg1"/>
                </a:solidFill>
                <a:latin typeface="Earth's Mightiest"/>
              </a:rPr>
              <a:t> 1860</a:t>
            </a:r>
          </a:p>
        </p:txBody>
      </p:sp>
      <p:grpSp>
        <p:nvGrpSpPr>
          <p:cNvPr id="4" name="Group 3"/>
          <p:cNvGrpSpPr/>
          <p:nvPr/>
        </p:nvGrpSpPr>
        <p:grpSpPr>
          <a:xfrm>
            <a:off x="-381000" y="94574"/>
            <a:ext cx="6255404" cy="3326578"/>
            <a:chOff x="-228600" y="457200"/>
            <a:chExt cx="6255404" cy="3326578"/>
          </a:xfrm>
          <a:effectLst>
            <a:outerShdw blurRad="76200" dir="13500000" sy="23000" kx="1200000" algn="br" rotWithShape="0">
              <a:prstClr val="black">
                <a:alpha val="20000"/>
              </a:prstClr>
            </a:outerShdw>
          </a:effectLst>
        </p:grpSpPr>
        <p:grpSp>
          <p:nvGrpSpPr>
            <p:cNvPr id="5" name="Group 4"/>
            <p:cNvGrpSpPr/>
            <p:nvPr/>
          </p:nvGrpSpPr>
          <p:grpSpPr>
            <a:xfrm>
              <a:off x="-228600" y="457200"/>
              <a:ext cx="6255404" cy="3326578"/>
              <a:chOff x="2027985" y="567690"/>
              <a:chExt cx="6255404" cy="3326578"/>
            </a:xfrm>
          </p:grpSpPr>
          <p:grpSp>
            <p:nvGrpSpPr>
              <p:cNvPr id="7" name="Group 6"/>
              <p:cNvGrpSpPr/>
              <p:nvPr/>
            </p:nvGrpSpPr>
            <p:grpSpPr>
              <a:xfrm>
                <a:off x="2027985" y="567690"/>
                <a:ext cx="6255404" cy="3326578"/>
                <a:chOff x="2027984" y="567690"/>
                <a:chExt cx="7019197" cy="5483232"/>
              </a:xfrm>
            </p:grpSpPr>
            <p:sp>
              <p:nvSpPr>
                <p:cNvPr id="9" name="Freeform 8"/>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8" name="TextBox 7"/>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Corbel" panose="020B0503020204020204" pitchFamily="34" charset="0"/>
                  </a:rPr>
                  <a:t>The Big Picture</a:t>
                </a:r>
              </a:p>
            </p:txBody>
          </p:sp>
        </p:grpSp>
        <p:sp>
          <p:nvSpPr>
            <p:cNvPr id="6" name="TextBox 5"/>
            <p:cNvSpPr txBox="1"/>
            <p:nvPr/>
          </p:nvSpPr>
          <p:spPr>
            <a:xfrm rot="21421055">
              <a:off x="1478566" y="1179360"/>
              <a:ext cx="2667000" cy="17851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chemeClr val="bg1"/>
                  </a:solidFill>
                  <a:latin typeface="Earth's Mightiest" panose="020B0604020202020204"/>
                </a:rPr>
                <a:t>Abraham Lincoln, a Republican and abolitionist, launched his 1860 presidential candidacy amidst ever-increasing sectional tensions.</a:t>
              </a:r>
            </a:p>
          </p:txBody>
        </p:sp>
      </p:grpSp>
    </p:spTree>
    <p:extLst>
      <p:ext uri="{BB962C8B-B14F-4D97-AF65-F5344CB8AC3E}">
        <p14:creationId xmlns:p14="http://schemas.microsoft.com/office/powerpoint/2010/main" val="296033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39298"/>
                                        </p:tgtEl>
                                        <p:attrNameLst>
                                          <p:attrName>style.visibility</p:attrName>
                                        </p:attrNameLst>
                                      </p:cBhvr>
                                      <p:to>
                                        <p:strVal val="visible"/>
                                      </p:to>
                                    </p:set>
                                    <p:anim calcmode="lin" valueType="num">
                                      <p:cBhvr additive="base">
                                        <p:cTn id="7" dur="500" fill="hold"/>
                                        <p:tgtEl>
                                          <p:spTgt spid="439298"/>
                                        </p:tgtEl>
                                        <p:attrNameLst>
                                          <p:attrName>ppt_x</p:attrName>
                                        </p:attrNameLst>
                                      </p:cBhvr>
                                      <p:tavLst>
                                        <p:tav tm="0">
                                          <p:val>
                                            <p:strVal val="#ppt_x"/>
                                          </p:val>
                                        </p:tav>
                                        <p:tav tm="100000">
                                          <p:val>
                                            <p:strVal val="#ppt_x"/>
                                          </p:val>
                                        </p:tav>
                                      </p:tavLst>
                                    </p:anim>
                                    <p:anim calcmode="lin" valueType="num">
                                      <p:cBhvr additive="base">
                                        <p:cTn id="8" dur="500" fill="hold"/>
                                        <p:tgtEl>
                                          <p:spTgt spid="43929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le:Abraham Lincoln by Alexander Helser, 1860-crop.jpg"/>
          <p:cNvPicPr>
            <a:picLocks noChangeAspect="1" noChangeArrowheads="1"/>
          </p:cNvPicPr>
          <p:nvPr/>
        </p:nvPicPr>
        <p:blipFill rotWithShape="1">
          <a:blip r:embed="rId2">
            <a:extLst>
              <a:ext uri="{28A0092B-C50C-407E-A947-70E740481C1C}">
                <a14:useLocalDpi xmlns:a14="http://schemas.microsoft.com/office/drawing/2010/main" val="0"/>
              </a:ext>
            </a:extLst>
          </a:blip>
          <a:srcRect l="2735" t="1973" b="1"/>
          <a:stretch/>
        </p:blipFill>
        <p:spPr bwMode="auto">
          <a:xfrm>
            <a:off x="0" y="0"/>
            <a:ext cx="5421099"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23554" name="Picture 2" descr="File:Stephen A Douglas - head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52400"/>
            <a:ext cx="3992525" cy="5143060"/>
          </a:xfrm>
          <a:prstGeom prst="rect">
            <a:avLst/>
          </a:prstGeom>
          <a:noFill/>
          <a:effectLst>
            <a:glow rad="88900">
              <a:schemeClr val="tx1"/>
            </a:glow>
            <a:softEdge rad="635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40322" name="Text Box 2"/>
          <p:cNvSpPr txBox="1">
            <a:spLocks noChangeArrowheads="1"/>
          </p:cNvSpPr>
          <p:nvPr/>
        </p:nvSpPr>
        <p:spPr bwMode="auto">
          <a:xfrm>
            <a:off x="304800" y="5475982"/>
            <a:ext cx="8534400" cy="1077218"/>
          </a:xfrm>
          <a:prstGeom prst="rect">
            <a:avLst/>
          </a:prstGeom>
          <a:solidFill>
            <a:srgbClr val="000000"/>
          </a:solidFill>
          <a:ln w="76200">
            <a:solidFill>
              <a:schemeClr val="tx1"/>
            </a:solidFill>
            <a:miter lim="800000"/>
            <a:headEnd/>
            <a:tailEnd/>
          </a:ln>
          <a:effectLst>
            <a:glow>
              <a:schemeClr val="tx1"/>
            </a:glow>
          </a:effectLst>
          <a:scene3d>
            <a:camera prst="perspectiveFront"/>
            <a:lightRig rig="threePt" dir="t"/>
          </a:scene3d>
          <a:sp3d>
            <a:bevelT/>
          </a:sp3d>
        </p:spPr>
        <p:txBody>
          <a:bodyPr wrap="square">
            <a:spAutoFit/>
          </a:bodyPr>
          <a:lstStyle/>
          <a:p>
            <a:pPr algn="ctr">
              <a:spcBef>
                <a:spcPct val="50000"/>
              </a:spcBef>
              <a:defRPr/>
            </a:pPr>
            <a:r>
              <a:rPr lang="en-US" sz="3150" b="1" dirty="0">
                <a:solidFill>
                  <a:schemeClr val="bg1"/>
                </a:solidFill>
                <a:latin typeface="Times New Roman" panose="02020603050405020304" pitchFamily="18" charset="0"/>
                <a:cs typeface="Times New Roman" panose="02020603050405020304" pitchFamily="18" charset="0"/>
              </a:rPr>
              <a:t>1.  (1858) Abraham Lincoln ran for the Senate from Illinois against incumbent Stephen Douglas</a:t>
            </a:r>
          </a:p>
        </p:txBody>
      </p:sp>
    </p:spTree>
    <p:extLst>
      <p:ext uri="{BB962C8B-B14F-4D97-AF65-F5344CB8AC3E}">
        <p14:creationId xmlns:p14="http://schemas.microsoft.com/office/powerpoint/2010/main" val="275573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40322"/>
                                        </p:tgtEl>
                                        <p:attrNameLst>
                                          <p:attrName>style.visibility</p:attrName>
                                        </p:attrNameLst>
                                      </p:cBhvr>
                                      <p:to>
                                        <p:strVal val="visible"/>
                                      </p:to>
                                    </p:set>
                                    <p:anim calcmode="lin" valueType="num">
                                      <p:cBhvr additive="base">
                                        <p:cTn id="7" dur="500" fill="hold"/>
                                        <p:tgtEl>
                                          <p:spTgt spid="440322"/>
                                        </p:tgtEl>
                                        <p:attrNameLst>
                                          <p:attrName>ppt_x</p:attrName>
                                        </p:attrNameLst>
                                      </p:cBhvr>
                                      <p:tavLst>
                                        <p:tav tm="0">
                                          <p:val>
                                            <p:strVal val="#ppt_x"/>
                                          </p:val>
                                        </p:tav>
                                        <p:tav tm="100000">
                                          <p:val>
                                            <p:strVal val="#ppt_x"/>
                                          </p:val>
                                        </p:tav>
                                      </p:tavLst>
                                    </p:anim>
                                    <p:anim calcmode="lin" valueType="num">
                                      <p:cBhvr additive="base">
                                        <p:cTn id="8" dur="500" fill="hold"/>
                                        <p:tgtEl>
                                          <p:spTgt spid="4403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93619"/>
          </a:xfrm>
          <a:prstGeom prst="rect">
            <a:avLst/>
          </a:prstGeom>
          <a:effectLst>
            <a:softEdge rad="63500"/>
          </a:effectLst>
        </p:spPr>
      </p:pic>
      <p:sp>
        <p:nvSpPr>
          <p:cNvPr id="4" name="Text Box 2"/>
          <p:cNvSpPr txBox="1">
            <a:spLocks noChangeArrowheads="1"/>
          </p:cNvSpPr>
          <p:nvPr/>
        </p:nvSpPr>
        <p:spPr bwMode="auto">
          <a:xfrm>
            <a:off x="838200" y="5552182"/>
            <a:ext cx="74676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2.  Lincoln was a Republican (founded in 1854 to combat the Kansas-Nebraska Act)</a:t>
            </a:r>
          </a:p>
        </p:txBody>
      </p:sp>
    </p:spTree>
    <p:extLst>
      <p:ext uri="{BB962C8B-B14F-4D97-AF65-F5344CB8AC3E}">
        <p14:creationId xmlns:p14="http://schemas.microsoft.com/office/powerpoint/2010/main" val="91949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http://alh.oxfordjournals.org/content/21/4/757/F1.larg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4119"/>
          <a:stretch/>
        </p:blipFill>
        <p:spPr bwMode="auto">
          <a:xfrm>
            <a:off x="1" y="-1"/>
            <a:ext cx="9144000" cy="607780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43394" name="Text Box 2"/>
          <p:cNvSpPr txBox="1">
            <a:spLocks noChangeArrowheads="1"/>
          </p:cNvSpPr>
          <p:nvPr/>
        </p:nvSpPr>
        <p:spPr bwMode="auto">
          <a:xfrm>
            <a:off x="685800" y="5552182"/>
            <a:ext cx="77724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3.  Lincoln challenged Douglas (nation’s most feared debater) to a series of 7 debates </a:t>
            </a:r>
          </a:p>
        </p:txBody>
      </p:sp>
    </p:spTree>
    <p:extLst>
      <p:ext uri="{BB962C8B-B14F-4D97-AF65-F5344CB8AC3E}">
        <p14:creationId xmlns:p14="http://schemas.microsoft.com/office/powerpoint/2010/main" val="292616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43394"/>
                                        </p:tgtEl>
                                        <p:attrNameLst>
                                          <p:attrName>style.visibility</p:attrName>
                                        </p:attrNameLst>
                                      </p:cBhvr>
                                      <p:to>
                                        <p:strVal val="visible"/>
                                      </p:to>
                                    </p:set>
                                    <p:anim calcmode="lin" valueType="num">
                                      <p:cBhvr additive="base">
                                        <p:cTn id="7" dur="500" fill="hold"/>
                                        <p:tgtEl>
                                          <p:spTgt spid="443394"/>
                                        </p:tgtEl>
                                        <p:attrNameLst>
                                          <p:attrName>ppt_x</p:attrName>
                                        </p:attrNameLst>
                                      </p:cBhvr>
                                      <p:tavLst>
                                        <p:tav tm="0">
                                          <p:val>
                                            <p:strVal val="#ppt_x"/>
                                          </p:val>
                                        </p:tav>
                                        <p:tav tm="100000">
                                          <p:val>
                                            <p:strVal val="#ppt_x"/>
                                          </p:val>
                                        </p:tav>
                                      </p:tavLst>
                                    </p:anim>
                                    <p:anim calcmode="lin" valueType="num">
                                      <p:cBhvr additive="base">
                                        <p:cTn id="8" dur="500" fill="hold"/>
                                        <p:tgtEl>
                                          <p:spTgt spid="4433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upload.wikimedia.org/wikipedia/commons/0/08/Lincoln_debating_douglas.jpg"/>
          <p:cNvPicPr>
            <a:picLocks noChangeAspect="1" noChangeArrowheads="1"/>
          </p:cNvPicPr>
          <p:nvPr/>
        </p:nvPicPr>
        <p:blipFill rotWithShape="1">
          <a:blip r:embed="rId2">
            <a:extLst>
              <a:ext uri="{28A0092B-C50C-407E-A947-70E740481C1C}">
                <a14:useLocalDpi xmlns:a14="http://schemas.microsoft.com/office/drawing/2010/main" val="0"/>
              </a:ext>
            </a:extLst>
          </a:blip>
          <a:srcRect l="4511" r="5263"/>
          <a:stretch/>
        </p:blipFill>
        <p:spPr bwMode="auto">
          <a:xfrm>
            <a:off x="1" y="199181"/>
            <a:ext cx="9144000" cy="559201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44418" name="Text Box 2"/>
          <p:cNvSpPr txBox="1">
            <a:spLocks noChangeArrowheads="1"/>
          </p:cNvSpPr>
          <p:nvPr/>
        </p:nvSpPr>
        <p:spPr bwMode="auto">
          <a:xfrm>
            <a:off x="1447800" y="5484125"/>
            <a:ext cx="6286500" cy="1077218"/>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4.  people expected Douglas to dominate but Lincoln held his own</a:t>
            </a:r>
          </a:p>
        </p:txBody>
      </p:sp>
      <p:sp>
        <p:nvSpPr>
          <p:cNvPr id="4" name="TextBox 3"/>
          <p:cNvSpPr txBox="1"/>
          <p:nvPr/>
        </p:nvSpPr>
        <p:spPr>
          <a:xfrm>
            <a:off x="0" y="67270"/>
            <a:ext cx="9144000" cy="923330"/>
          </a:xfrm>
          <a:prstGeom prst="rect">
            <a:avLst/>
          </a:prstGeom>
          <a:noFill/>
        </p:spPr>
        <p:txBody>
          <a:bodyPr>
            <a:spAutoFit/>
            <a:scene3d>
              <a:camera prst="orthographicFront"/>
              <a:lightRig rig="threePt" dir="t"/>
            </a:scene3d>
            <a:sp3d extrusionH="254000">
              <a:bevelT w="38100" h="38100"/>
            </a:sp3d>
          </a:bodyPr>
          <a:lstStyle/>
          <a:p>
            <a:pPr algn="ctr">
              <a:defRPr/>
            </a:pPr>
            <a:r>
              <a:rPr lang="en-US" sz="5400" dirty="0">
                <a:ln w="38100">
                  <a:solidFill>
                    <a:schemeClr val="accent6">
                      <a:lumMod val="50000"/>
                    </a:schemeClr>
                  </a:solidFill>
                </a:ln>
                <a:effectLst>
                  <a:glow rad="127000">
                    <a:schemeClr val="accent3">
                      <a:satMod val="175000"/>
                    </a:schemeClr>
                  </a:glow>
                </a:effectLst>
                <a:latin typeface="Ringbearer" pitchFamily="18" charset="0"/>
              </a:rPr>
              <a:t>Lincoln</a:t>
            </a:r>
            <a:r>
              <a:rPr lang="en-US" sz="5400" dirty="0">
                <a:ln w="38100">
                  <a:solidFill>
                    <a:schemeClr val="accent6">
                      <a:lumMod val="50000"/>
                    </a:schemeClr>
                  </a:solidFill>
                </a:ln>
                <a:effectLst>
                  <a:glow rad="127000">
                    <a:schemeClr val="accent3">
                      <a:satMod val="175000"/>
                    </a:schemeClr>
                  </a:glow>
                </a:effectLst>
                <a:latin typeface="Ringbearer" pitchFamily="18" charset="0"/>
                <a:cs typeface="Arial" pitchFamily="34" charset="0"/>
              </a:rPr>
              <a:t>-Douglas Debates</a:t>
            </a:r>
            <a:endParaRPr lang="en-US" sz="5400" dirty="0">
              <a:ln w="38100">
                <a:solidFill>
                  <a:schemeClr val="accent6">
                    <a:lumMod val="50000"/>
                  </a:schemeClr>
                </a:solidFill>
              </a:ln>
              <a:effectLst>
                <a:glow rad="127000">
                  <a:schemeClr val="accent3">
                    <a:satMod val="175000"/>
                  </a:schemeClr>
                </a:glow>
              </a:effectLst>
              <a:latin typeface="Ringbearer" pitchFamily="18" charset="0"/>
            </a:endParaRPr>
          </a:p>
        </p:txBody>
      </p:sp>
    </p:spTree>
    <p:extLst>
      <p:ext uri="{BB962C8B-B14F-4D97-AF65-F5344CB8AC3E}">
        <p14:creationId xmlns:p14="http://schemas.microsoft.com/office/powerpoint/2010/main" val="193653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44418"/>
                                        </p:tgtEl>
                                        <p:attrNameLst>
                                          <p:attrName>style.visibility</p:attrName>
                                        </p:attrNameLst>
                                      </p:cBhvr>
                                      <p:to>
                                        <p:strVal val="visible"/>
                                      </p:to>
                                    </p:set>
                                    <p:anim calcmode="lin" valueType="num">
                                      <p:cBhvr additive="base">
                                        <p:cTn id="7" dur="500" fill="hold"/>
                                        <p:tgtEl>
                                          <p:spTgt spid="444418"/>
                                        </p:tgtEl>
                                        <p:attrNameLst>
                                          <p:attrName>ppt_x</p:attrName>
                                        </p:attrNameLst>
                                      </p:cBhvr>
                                      <p:tavLst>
                                        <p:tav tm="0">
                                          <p:val>
                                            <p:strVal val="#ppt_x"/>
                                          </p:val>
                                        </p:tav>
                                        <p:tav tm="100000">
                                          <p:val>
                                            <p:strVal val="#ppt_x"/>
                                          </p:val>
                                        </p:tav>
                                      </p:tavLst>
                                    </p:anim>
                                    <p:anim calcmode="lin" valueType="num">
                                      <p:cBhvr additive="base">
                                        <p:cTn id="8" dur="500" fill="hold"/>
                                        <p:tgtEl>
                                          <p:spTgt spid="4444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ile:Stephen A Douglas - headshot.jpg"/>
          <p:cNvPicPr>
            <a:picLocks noChangeAspect="1" noChangeArrowheads="1"/>
          </p:cNvPicPr>
          <p:nvPr/>
        </p:nvPicPr>
        <p:blipFill rotWithShape="1">
          <a:blip r:embed="rId2">
            <a:extLst>
              <a:ext uri="{28A0092B-C50C-407E-A947-70E740481C1C}">
                <a14:useLocalDpi xmlns:a14="http://schemas.microsoft.com/office/drawing/2010/main" val="0"/>
              </a:ext>
            </a:extLst>
          </a:blip>
          <a:srcRect r="25763"/>
          <a:stretch/>
        </p:blipFill>
        <p:spPr bwMode="auto">
          <a:xfrm>
            <a:off x="5191778" y="-1"/>
            <a:ext cx="3952222" cy="685003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8" name="Picture 2" descr="File:Abraham Lincoln by Alexander Helser, 1860-crop.jpg"/>
          <p:cNvPicPr>
            <a:picLocks noChangeAspect="1" noChangeArrowheads="1"/>
          </p:cNvPicPr>
          <p:nvPr/>
        </p:nvPicPr>
        <p:blipFill rotWithShape="1">
          <a:blip r:embed="rId3">
            <a:extLst>
              <a:ext uri="{28A0092B-C50C-407E-A947-70E740481C1C}">
                <a14:useLocalDpi xmlns:a14="http://schemas.microsoft.com/office/drawing/2010/main" val="0"/>
              </a:ext>
            </a:extLst>
          </a:blip>
          <a:srcRect l="30078" t="1973" b="1"/>
          <a:stretch/>
        </p:blipFill>
        <p:spPr bwMode="auto">
          <a:xfrm>
            <a:off x="0" y="0"/>
            <a:ext cx="3897099"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45442" name="Text Box 2"/>
          <p:cNvSpPr txBox="1">
            <a:spLocks noChangeArrowheads="1"/>
          </p:cNvSpPr>
          <p:nvPr/>
        </p:nvSpPr>
        <p:spPr bwMode="auto">
          <a:xfrm>
            <a:off x="723900" y="5040300"/>
            <a:ext cx="7734300" cy="1570037"/>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5.  most famous debate in Freeport, Il (Lincoln asked if the people of a territory could unconstitutionally vote slavery down)</a:t>
            </a:r>
          </a:p>
        </p:txBody>
      </p:sp>
      <p:sp>
        <p:nvSpPr>
          <p:cNvPr id="3" name="TextBox 2"/>
          <p:cNvSpPr txBox="1"/>
          <p:nvPr/>
        </p:nvSpPr>
        <p:spPr>
          <a:xfrm>
            <a:off x="0" y="67270"/>
            <a:ext cx="9144000" cy="923330"/>
          </a:xfrm>
          <a:prstGeom prst="rect">
            <a:avLst/>
          </a:prstGeom>
          <a:noFill/>
        </p:spPr>
        <p:txBody>
          <a:bodyPr>
            <a:spAutoFit/>
            <a:scene3d>
              <a:camera prst="orthographicFront"/>
              <a:lightRig rig="threePt" dir="t"/>
            </a:scene3d>
            <a:sp3d extrusionH="254000">
              <a:bevelT w="38100" h="38100"/>
            </a:sp3d>
          </a:bodyPr>
          <a:lstStyle/>
          <a:p>
            <a:pPr algn="ctr">
              <a:defRPr/>
            </a:pPr>
            <a:r>
              <a:rPr lang="en-US" sz="5400" dirty="0">
                <a:ln w="38100">
                  <a:solidFill>
                    <a:schemeClr val="accent6">
                      <a:lumMod val="50000"/>
                    </a:schemeClr>
                  </a:solidFill>
                </a:ln>
                <a:effectLst>
                  <a:glow rad="127000">
                    <a:schemeClr val="accent3">
                      <a:satMod val="175000"/>
                    </a:schemeClr>
                  </a:glow>
                </a:effectLst>
                <a:latin typeface="Ringbearer" pitchFamily="18" charset="0"/>
              </a:rPr>
              <a:t>Lincoln</a:t>
            </a:r>
            <a:r>
              <a:rPr lang="en-US" sz="5400" dirty="0">
                <a:ln w="38100">
                  <a:solidFill>
                    <a:schemeClr val="accent6">
                      <a:lumMod val="50000"/>
                    </a:schemeClr>
                  </a:solidFill>
                </a:ln>
                <a:effectLst>
                  <a:glow rad="127000">
                    <a:schemeClr val="accent3">
                      <a:satMod val="175000"/>
                    </a:schemeClr>
                  </a:glow>
                </a:effectLst>
                <a:latin typeface="Ringbearer" pitchFamily="18" charset="0"/>
                <a:cs typeface="Arial" pitchFamily="34" charset="0"/>
              </a:rPr>
              <a:t>-Douglas Debates</a:t>
            </a:r>
            <a:endParaRPr lang="en-US" sz="5400" dirty="0">
              <a:ln w="38100">
                <a:solidFill>
                  <a:schemeClr val="accent6">
                    <a:lumMod val="50000"/>
                  </a:schemeClr>
                </a:solidFill>
              </a:ln>
              <a:effectLst>
                <a:glow rad="127000">
                  <a:schemeClr val="accent3">
                    <a:satMod val="175000"/>
                  </a:schemeClr>
                </a:glow>
              </a:effectLst>
              <a:latin typeface="Ringbearer" pitchFamily="18" charset="0"/>
            </a:endParaRPr>
          </a:p>
        </p:txBody>
      </p:sp>
      <p:pic>
        <p:nvPicPr>
          <p:cNvPr id="6" name="Picture 5" descr="http://lincoln.lib.niu.edu/img/debatex_030801.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Lst>
          </a:blip>
          <a:srcRect t="-402" r="1576" b="2402"/>
          <a:stretch>
            <a:fillRect/>
          </a:stretch>
        </p:blipFill>
        <p:spPr bwMode="auto">
          <a:xfrm>
            <a:off x="2666999" y="1219200"/>
            <a:ext cx="3810001" cy="2901420"/>
          </a:xfrm>
          <a:prstGeom prst="rect">
            <a:avLst/>
          </a:prstGeom>
          <a:noFill/>
          <a:ln w="50800">
            <a:solidFill>
              <a:schemeClr val="tx1"/>
            </a:solidFill>
          </a:ln>
          <a:effectLst>
            <a:glow rad="76200">
              <a:schemeClr val="accent4">
                <a:satMod val="175000"/>
              </a:schemeClr>
            </a:glow>
          </a:effectLst>
          <a:scene3d>
            <a:camera prst="orthographicFront"/>
            <a:lightRig rig="threePt" dir="t"/>
          </a:scene3d>
          <a:sp3d>
            <a:bevelT/>
          </a:sp3d>
        </p:spPr>
      </p:pic>
      <p:sp>
        <p:nvSpPr>
          <p:cNvPr id="7" name="Rectangle 6"/>
          <p:cNvSpPr/>
          <p:nvPr/>
        </p:nvSpPr>
        <p:spPr>
          <a:xfrm>
            <a:off x="4482750" y="1461715"/>
            <a:ext cx="717187" cy="296705"/>
          </a:xfrm>
          <a:prstGeom prst="rect">
            <a:avLst/>
          </a:prstGeom>
          <a:solidFill>
            <a:srgbClr val="FF0000">
              <a:alpha val="58824"/>
            </a:srgbClr>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88923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45442"/>
                                        </p:tgtEl>
                                        <p:attrNameLst>
                                          <p:attrName>style.visibility</p:attrName>
                                        </p:attrNameLst>
                                      </p:cBhvr>
                                      <p:to>
                                        <p:strVal val="visible"/>
                                      </p:to>
                                    </p:set>
                                    <p:anim calcmode="lin" valueType="num">
                                      <p:cBhvr additive="base">
                                        <p:cTn id="7" dur="500" fill="hold"/>
                                        <p:tgtEl>
                                          <p:spTgt spid="445442"/>
                                        </p:tgtEl>
                                        <p:attrNameLst>
                                          <p:attrName>ppt_x</p:attrName>
                                        </p:attrNameLst>
                                      </p:cBhvr>
                                      <p:tavLst>
                                        <p:tav tm="0">
                                          <p:val>
                                            <p:strVal val="#ppt_x"/>
                                          </p:val>
                                        </p:tav>
                                        <p:tav tm="100000">
                                          <p:val>
                                            <p:strVal val="#ppt_x"/>
                                          </p:val>
                                        </p:tav>
                                      </p:tavLst>
                                    </p:anim>
                                    <p:anim calcmode="lin" valueType="num">
                                      <p:cBhvr additive="base">
                                        <p:cTn id="8" dur="500" fill="hold"/>
                                        <p:tgtEl>
                                          <p:spTgt spid="44544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SADouglas.jpg"/>
          <p:cNvPicPr>
            <a:picLocks noChangeAspect="1" noChangeArrowheads="1"/>
          </p:cNvPicPr>
          <p:nvPr/>
        </p:nvPicPr>
        <p:blipFill rotWithShape="1">
          <a:blip r:embed="rId2">
            <a:extLst>
              <a:ext uri="{28A0092B-C50C-407E-A947-70E740481C1C}">
                <a14:useLocalDpi xmlns:a14="http://schemas.microsoft.com/office/drawing/2010/main" val="0"/>
              </a:ext>
            </a:extLst>
          </a:blip>
          <a:srcRect l="28892" r="22893"/>
          <a:stretch/>
        </p:blipFill>
        <p:spPr bwMode="auto">
          <a:xfrm>
            <a:off x="6434851" y="0"/>
            <a:ext cx="2709149"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46466" name="Text Box 2"/>
          <p:cNvSpPr txBox="1">
            <a:spLocks noChangeArrowheads="1"/>
          </p:cNvSpPr>
          <p:nvPr/>
        </p:nvSpPr>
        <p:spPr bwMode="auto">
          <a:xfrm>
            <a:off x="304800" y="5059740"/>
            <a:ext cx="85344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6.  Douglas replied with the “Freeport Doctrine” (if people vote slavery down it should stay down despite Supreme Court rulings)</a:t>
            </a:r>
          </a:p>
        </p:txBody>
      </p:sp>
      <p:sp>
        <p:nvSpPr>
          <p:cNvPr id="9" name="TextBox 8"/>
          <p:cNvSpPr txBox="1"/>
          <p:nvPr/>
        </p:nvSpPr>
        <p:spPr>
          <a:xfrm>
            <a:off x="0" y="67270"/>
            <a:ext cx="9144000" cy="923330"/>
          </a:xfrm>
          <a:prstGeom prst="rect">
            <a:avLst/>
          </a:prstGeom>
          <a:noFill/>
        </p:spPr>
        <p:txBody>
          <a:bodyPr>
            <a:spAutoFit/>
            <a:scene3d>
              <a:camera prst="orthographicFront"/>
              <a:lightRig rig="threePt" dir="t"/>
            </a:scene3d>
            <a:sp3d extrusionH="254000">
              <a:bevelT w="38100" h="38100"/>
            </a:sp3d>
          </a:bodyPr>
          <a:lstStyle/>
          <a:p>
            <a:pPr algn="ctr">
              <a:defRPr/>
            </a:pPr>
            <a:r>
              <a:rPr lang="en-US" sz="5400" dirty="0">
                <a:ln w="38100">
                  <a:solidFill>
                    <a:schemeClr val="accent6">
                      <a:lumMod val="50000"/>
                    </a:schemeClr>
                  </a:solidFill>
                </a:ln>
                <a:effectLst>
                  <a:glow rad="127000">
                    <a:schemeClr val="accent3">
                      <a:satMod val="175000"/>
                    </a:schemeClr>
                  </a:glow>
                </a:effectLst>
                <a:latin typeface="Ringbearer" pitchFamily="18" charset="0"/>
              </a:rPr>
              <a:t>Lincoln</a:t>
            </a:r>
            <a:r>
              <a:rPr lang="en-US" sz="5400" dirty="0">
                <a:ln w="38100">
                  <a:solidFill>
                    <a:schemeClr val="accent6">
                      <a:lumMod val="50000"/>
                    </a:schemeClr>
                  </a:solidFill>
                </a:ln>
                <a:effectLst>
                  <a:glow rad="127000">
                    <a:schemeClr val="accent3">
                      <a:satMod val="175000"/>
                    </a:schemeClr>
                  </a:glow>
                </a:effectLst>
                <a:latin typeface="Ringbearer" pitchFamily="18" charset="0"/>
                <a:cs typeface="Arial" pitchFamily="34" charset="0"/>
              </a:rPr>
              <a:t>-Douglas Debates</a:t>
            </a:r>
            <a:endParaRPr lang="en-US" sz="5400" dirty="0">
              <a:ln w="38100">
                <a:solidFill>
                  <a:schemeClr val="accent6">
                    <a:lumMod val="50000"/>
                  </a:schemeClr>
                </a:solidFill>
              </a:ln>
              <a:effectLst>
                <a:glow rad="127000">
                  <a:schemeClr val="accent3">
                    <a:satMod val="175000"/>
                  </a:schemeClr>
                </a:glow>
              </a:effectLst>
              <a:latin typeface="Ringbearer" pitchFamily="18" charset="0"/>
            </a:endParaRPr>
          </a:p>
        </p:txBody>
      </p:sp>
      <p:sp>
        <p:nvSpPr>
          <p:cNvPr id="2" name="TextBox 1"/>
          <p:cNvSpPr txBox="1"/>
          <p:nvPr/>
        </p:nvSpPr>
        <p:spPr>
          <a:xfrm>
            <a:off x="169459" y="973540"/>
            <a:ext cx="6155141" cy="3893374"/>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1900" dirty="0">
                <a:solidFill>
                  <a:schemeClr val="bg1"/>
                </a:solidFill>
                <a:latin typeface="Earth's Mightiest"/>
              </a:rPr>
              <a:t>“…Can the people of a Territory…exclude slavery from their limits prior to the formation of a State constitution? I answer emphatically, as Mr. Lincoln has heard me answer a hundred times from every stump in Illinois, that in my opinion the people of a Territory can, by lawful means, exclude slavery from their limits prior to the formation of a State constitution. </a:t>
            </a:r>
            <a:r>
              <a:rPr lang="en-US" sz="1900" dirty="0">
                <a:solidFill>
                  <a:srgbClr val="FF0000"/>
                </a:solidFill>
                <a:latin typeface="Earth's Mightiest"/>
              </a:rPr>
              <a:t>It matters not what way the Supreme Court may hereafter decide as to the abstract question whether slavery may or may not go into a Territory under the Constitution, the people have the lawful means to introduce it or exclude it as they please</a:t>
            </a:r>
            <a:r>
              <a:rPr lang="en-US" sz="1900" dirty="0">
                <a:solidFill>
                  <a:schemeClr val="bg1"/>
                </a:solidFill>
                <a:latin typeface="Earth's Mightiest"/>
              </a:rPr>
              <a:t>, for the reason that slavery cannot exist a day or an hour anywhere, unless it is supported by local police regulations. …If, on the contrary, they are for it, their legislation will favor its extension. Hence, no matter what the decision of the Supreme Court may be on that abstract question, still the right of the people to make a Slave Territory or a Free Territory is perfect and complete under the Nebraska bill. I hope Mr. Lincoln deems my answer satisfactory on that point.”</a:t>
            </a:r>
          </a:p>
        </p:txBody>
      </p:sp>
    </p:spTree>
    <p:extLst>
      <p:ext uri="{BB962C8B-B14F-4D97-AF65-F5344CB8AC3E}">
        <p14:creationId xmlns:p14="http://schemas.microsoft.com/office/powerpoint/2010/main" val="132263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46466"/>
                                        </p:tgtEl>
                                        <p:attrNameLst>
                                          <p:attrName>style.visibility</p:attrName>
                                        </p:attrNameLst>
                                      </p:cBhvr>
                                      <p:to>
                                        <p:strVal val="visible"/>
                                      </p:to>
                                    </p:set>
                                    <p:anim calcmode="lin" valueType="num">
                                      <p:cBhvr additive="base">
                                        <p:cTn id="7" dur="500" fill="hold"/>
                                        <p:tgtEl>
                                          <p:spTgt spid="446466"/>
                                        </p:tgtEl>
                                        <p:attrNameLst>
                                          <p:attrName>ppt_x</p:attrName>
                                        </p:attrNameLst>
                                      </p:cBhvr>
                                      <p:tavLst>
                                        <p:tav tm="0">
                                          <p:val>
                                            <p:strVal val="#ppt_x"/>
                                          </p:val>
                                        </p:tav>
                                        <p:tav tm="100000">
                                          <p:val>
                                            <p:strVal val="#ppt_x"/>
                                          </p:val>
                                        </p:tav>
                                      </p:tavLst>
                                    </p:anim>
                                    <p:anim calcmode="lin" valueType="num">
                                      <p:cBhvr additive="base">
                                        <p:cTn id="8" dur="500" fill="hold"/>
                                        <p:tgtEl>
                                          <p:spTgt spid="44646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le:Storming the castle (1860 election).jpg"/>
          <p:cNvPicPr>
            <a:picLocks noChangeAspect="1" noChangeArrowheads="1"/>
          </p:cNvPicPr>
          <p:nvPr/>
        </p:nvPicPr>
        <p:blipFill rotWithShape="1">
          <a:blip r:embed="rId2">
            <a:extLst>
              <a:ext uri="{28A0092B-C50C-407E-A947-70E740481C1C}">
                <a14:useLocalDpi xmlns:a14="http://schemas.microsoft.com/office/drawing/2010/main" val="0"/>
              </a:ext>
            </a:extLst>
          </a:blip>
          <a:srcRect b="4851"/>
          <a:stretch/>
        </p:blipFill>
        <p:spPr bwMode="auto">
          <a:xfrm>
            <a:off x="0" y="0"/>
            <a:ext cx="9144000" cy="556828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0"/>
            <a:ext cx="4419600" cy="923330"/>
          </a:xfrm>
          <a:prstGeom prst="rect">
            <a:avLst/>
          </a:prstGeom>
          <a:noFill/>
        </p:spPr>
        <p:txBody>
          <a:bodyPr wrap="square" rtlCol="0">
            <a:spAutoFit/>
          </a:bodyPr>
          <a:lstStyle/>
          <a:p>
            <a:pPr algn="ctr"/>
            <a:r>
              <a:rPr lang="en-US" sz="5400" dirty="0">
                <a:effectLst>
                  <a:glow rad="114300">
                    <a:schemeClr val="bg1"/>
                  </a:glow>
                </a:effectLst>
                <a:latin typeface="Earth's Mightiest"/>
              </a:rPr>
              <a:t>Storming the Castle</a:t>
            </a:r>
          </a:p>
        </p:txBody>
      </p:sp>
      <p:sp>
        <p:nvSpPr>
          <p:cNvPr id="12" name="Text Box 2"/>
          <p:cNvSpPr txBox="1">
            <a:spLocks noChangeArrowheads="1"/>
          </p:cNvSpPr>
          <p:nvPr/>
        </p:nvSpPr>
        <p:spPr bwMode="auto">
          <a:xfrm>
            <a:off x="1447800" y="5552182"/>
            <a:ext cx="62484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7.  Douglas won the election but Lincoln received national attention</a:t>
            </a:r>
          </a:p>
        </p:txBody>
      </p:sp>
    </p:spTree>
    <p:extLst>
      <p:ext uri="{BB962C8B-B14F-4D97-AF65-F5344CB8AC3E}">
        <p14:creationId xmlns:p14="http://schemas.microsoft.com/office/powerpoint/2010/main" val="158048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le:John C Breckinridge-04775-restored.jpg"/>
          <p:cNvPicPr>
            <a:picLocks noChangeAspect="1" noChangeArrowheads="1"/>
          </p:cNvPicPr>
          <p:nvPr/>
        </p:nvPicPr>
        <p:blipFill rotWithShape="1">
          <a:blip r:embed="rId2">
            <a:extLst>
              <a:ext uri="{28A0092B-C50C-407E-A947-70E740481C1C}">
                <a14:useLocalDpi xmlns:a14="http://schemas.microsoft.com/office/drawing/2010/main" val="0"/>
              </a:ext>
            </a:extLst>
          </a:blip>
          <a:srcRect r="10463"/>
          <a:stretch/>
        </p:blipFill>
        <p:spPr bwMode="auto">
          <a:xfrm>
            <a:off x="0" y="0"/>
            <a:ext cx="4572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8" name="Picture 2" descr="File:Stephen A Douglas - headshot.jpg"/>
          <p:cNvPicPr>
            <a:picLocks noChangeAspect="1" noChangeArrowheads="1"/>
          </p:cNvPicPr>
          <p:nvPr/>
        </p:nvPicPr>
        <p:blipFill rotWithShape="1">
          <a:blip r:embed="rId3">
            <a:extLst>
              <a:ext uri="{28A0092B-C50C-407E-A947-70E740481C1C}">
                <a14:useLocalDpi xmlns:a14="http://schemas.microsoft.com/office/drawing/2010/main" val="0"/>
              </a:ext>
            </a:extLst>
          </a:blip>
          <a:srcRect l="8397" r="5725"/>
          <a:stretch/>
        </p:blipFill>
        <p:spPr bwMode="auto">
          <a:xfrm>
            <a:off x="4572000" y="0"/>
            <a:ext cx="4572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7" name="Picture 8" descr="http://www.theflagfactory.com/images/PoliticalFlags_Democrat.bmp"/>
          <p:cNvPicPr>
            <a:picLocks noChangeAspect="1" noChangeArrowheads="1"/>
          </p:cNvPicPr>
          <p:nvPr/>
        </p:nvPicPr>
        <p:blipFill>
          <a:blip r:embed="rId4" cstate="print">
            <a:clrChange>
              <a:clrFrom>
                <a:srgbClr val="FFFFFF"/>
              </a:clrFrom>
              <a:clrTo>
                <a:srgbClr val="FFFFFF">
                  <a:alpha val="0"/>
                </a:srgbClr>
              </a:clrTo>
            </a:clrChange>
          </a:blip>
          <a:srcRect t="4908" r="9927" b="4489"/>
          <a:stretch>
            <a:fillRect/>
          </a:stretch>
        </p:blipFill>
        <p:spPr bwMode="auto">
          <a:xfrm rot="21217027">
            <a:off x="3418680" y="2585137"/>
            <a:ext cx="2175345" cy="1306476"/>
          </a:xfrm>
          <a:prstGeom prst="rect">
            <a:avLst/>
          </a:prstGeom>
          <a:noFill/>
          <a:effectLst>
            <a:glow rad="63500">
              <a:schemeClr val="bg1"/>
            </a:glow>
          </a:effectLst>
        </p:spPr>
      </p:pic>
      <p:sp>
        <p:nvSpPr>
          <p:cNvPr id="4" name="Text Box 2"/>
          <p:cNvSpPr txBox="1">
            <a:spLocks noChangeArrowheads="1"/>
          </p:cNvSpPr>
          <p:nvPr/>
        </p:nvSpPr>
        <p:spPr bwMode="auto">
          <a:xfrm>
            <a:off x="304800" y="4831140"/>
            <a:ext cx="8534400" cy="1569660"/>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8. Democratic Party was split in 1860 (Northern Democrats nominated Stephen Douglas and Southerners nominated John Breckinridge) </a:t>
            </a:r>
          </a:p>
        </p:txBody>
      </p:sp>
    </p:spTree>
    <p:extLst>
      <p:ext uri="{BB962C8B-B14F-4D97-AF65-F5344CB8AC3E}">
        <p14:creationId xmlns:p14="http://schemas.microsoft.com/office/powerpoint/2010/main" val="281948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Image:Abraham Lincoln head on shoulders photo portrait.jpg"/>
          <p:cNvPicPr>
            <a:picLocks noChangeAspect="1" noChangeArrowheads="1"/>
          </p:cNvPicPr>
          <p:nvPr/>
        </p:nvPicPr>
        <p:blipFill>
          <a:blip r:embed="rId2">
            <a:extLst>
              <a:ext uri="{28A0092B-C50C-407E-A947-70E740481C1C}">
                <a14:useLocalDpi xmlns:a14="http://schemas.microsoft.com/office/drawing/2010/main" val="0"/>
              </a:ext>
            </a:extLst>
          </a:blip>
          <a:srcRect t="3169" b="24710"/>
          <a:stretch>
            <a:fillRect/>
          </a:stretch>
        </p:blipFill>
        <p:spPr bwMode="auto">
          <a:xfrm>
            <a:off x="914400" y="0"/>
            <a:ext cx="73152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78" name="Text Box 2"/>
          <p:cNvSpPr txBox="1">
            <a:spLocks noChangeArrowheads="1"/>
          </p:cNvSpPr>
          <p:nvPr/>
        </p:nvSpPr>
        <p:spPr bwMode="auto">
          <a:xfrm>
            <a:off x="1276350" y="4983540"/>
            <a:ext cx="65913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9.  Republicans nominated Abraham Lincoln for president (sensing they could win with Democrats split)</a:t>
            </a:r>
          </a:p>
        </p:txBody>
      </p:sp>
    </p:spTree>
    <p:extLst>
      <p:ext uri="{BB962C8B-B14F-4D97-AF65-F5344CB8AC3E}">
        <p14:creationId xmlns:p14="http://schemas.microsoft.com/office/powerpoint/2010/main" val="210175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59778"/>
                                        </p:tgtEl>
                                        <p:attrNameLst>
                                          <p:attrName>style.visibility</p:attrName>
                                        </p:attrNameLst>
                                      </p:cBhvr>
                                      <p:to>
                                        <p:strVal val="visible"/>
                                      </p:to>
                                    </p:set>
                                    <p:anim calcmode="lin" valueType="num">
                                      <p:cBhvr additive="base">
                                        <p:cTn id="7" dur="500" fill="hold"/>
                                        <p:tgtEl>
                                          <p:spTgt spid="459778"/>
                                        </p:tgtEl>
                                        <p:attrNameLst>
                                          <p:attrName>ppt_x</p:attrName>
                                        </p:attrNameLst>
                                      </p:cBhvr>
                                      <p:tavLst>
                                        <p:tav tm="0">
                                          <p:val>
                                            <p:strVal val="#ppt_x"/>
                                          </p:val>
                                        </p:tav>
                                        <p:tav tm="100000">
                                          <p:val>
                                            <p:strVal val="#ppt_x"/>
                                          </p:val>
                                        </p:tav>
                                      </p:tavLst>
                                    </p:anim>
                                    <p:anim calcmode="lin" valueType="num">
                                      <p:cBhvr additive="base">
                                        <p:cTn id="8" dur="500" fill="hold"/>
                                        <p:tgtEl>
                                          <p:spTgt spid="4597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9"/>
          <p:cNvSpPr txBox="1">
            <a:spLocks noChangeArrowheads="1"/>
          </p:cNvSpPr>
          <p:nvPr/>
        </p:nvSpPr>
        <p:spPr bwMode="auto">
          <a:xfrm>
            <a:off x="914400" y="1828800"/>
            <a:ext cx="68738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8925" indent="-288925"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a:buFontTx/>
              <a:buChar char="•"/>
            </a:pPr>
            <a:r>
              <a:rPr lang="en-US" altLang="en-US" dirty="0" smtClean="0">
                <a:solidFill>
                  <a:srgbClr val="000000"/>
                </a:solidFill>
              </a:rPr>
              <a:t>Trace the growing conflict over the issue of slavery in the western territories. </a:t>
            </a:r>
          </a:p>
          <a:p>
            <a:endParaRPr lang="en-US" altLang="en-US" dirty="0" smtClean="0">
              <a:solidFill>
                <a:srgbClr val="000000"/>
              </a:solidFill>
            </a:endParaRPr>
          </a:p>
          <a:p>
            <a:pPr>
              <a:buFontTx/>
              <a:buChar char="•"/>
            </a:pPr>
            <a:r>
              <a:rPr lang="en-US" altLang="en-US" dirty="0" smtClean="0">
                <a:solidFill>
                  <a:srgbClr val="000000"/>
                </a:solidFill>
                <a:ea typeface="ヒラギノ角ゴ ProN W3" pitchFamily="1" charset="-128"/>
              </a:rPr>
              <a:t>Analyze the importance of the Dred Scott decision.</a:t>
            </a:r>
            <a:endParaRPr lang="en-US" altLang="en-US" dirty="0" smtClean="0">
              <a:solidFill>
                <a:srgbClr val="000000"/>
              </a:solidFill>
            </a:endParaRPr>
          </a:p>
          <a:p>
            <a:r>
              <a:rPr lang="en-US" altLang="en-US" dirty="0" smtClean="0">
                <a:solidFill>
                  <a:srgbClr val="000000"/>
                </a:solidFill>
              </a:rPr>
              <a:t> </a:t>
            </a:r>
            <a:endParaRPr lang="en-US" altLang="en-US" sz="2800" dirty="0" smtClean="0">
              <a:solidFill>
                <a:srgbClr val="000000"/>
              </a:solidFill>
            </a:endParaRPr>
          </a:p>
          <a:p>
            <a:pPr>
              <a:buFontTx/>
              <a:buChar char="•"/>
            </a:pPr>
            <a:r>
              <a:rPr lang="en-US" altLang="en-US" sz="2800" dirty="0" smtClean="0">
                <a:solidFill>
                  <a:srgbClr val="000000"/>
                </a:solidFill>
                <a:ea typeface="ヒラギノ角ゴ ProN W3" pitchFamily="1" charset="-128"/>
              </a:rPr>
              <a:t>Explain how the election of Abraham Lincoln in 1860 led to secession</a:t>
            </a:r>
            <a:r>
              <a:rPr lang="en-US" altLang="en-US" sz="2800" dirty="0" smtClean="0">
                <a:solidFill>
                  <a:srgbClr val="000000"/>
                </a:solidFill>
              </a:rPr>
              <a:t>.</a:t>
            </a:r>
          </a:p>
          <a:p>
            <a:endParaRPr lang="en-US" altLang="en-US" b="1" dirty="0" smtClean="0">
              <a:solidFill>
                <a:srgbClr val="000000"/>
              </a:solidFill>
            </a:endParaRPr>
          </a:p>
        </p:txBody>
      </p:sp>
      <p:sp>
        <p:nvSpPr>
          <p:cNvPr id="4099" name="Rectangle 14"/>
          <p:cNvSpPr>
            <a:spLocks noChangeArrowheads="1"/>
          </p:cNvSpPr>
          <p:nvPr/>
        </p:nvSpPr>
        <p:spPr bwMode="auto">
          <a:xfrm>
            <a:off x="1685925" y="45942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endParaRPr lang="en-US" altLang="en-US" sz="1400" smtClean="0">
              <a:solidFill>
                <a:srgbClr val="000000"/>
              </a:solidFill>
            </a:endParaRPr>
          </a:p>
        </p:txBody>
      </p:sp>
      <p:sp>
        <p:nvSpPr>
          <p:cNvPr id="4100" name="Rectangle 20"/>
          <p:cNvSpPr>
            <a:spLocks noChangeArrowheads="1"/>
          </p:cNvSpPr>
          <p:nvPr/>
        </p:nvSpPr>
        <p:spPr bwMode="auto">
          <a:xfrm>
            <a:off x="455613" y="1141413"/>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r>
              <a:rPr lang="en-US" altLang="en-US" sz="2400" b="1" u="sng" smtClean="0">
                <a:solidFill>
                  <a:srgbClr val="000000"/>
                </a:solidFill>
              </a:rPr>
              <a:t>Objectives</a:t>
            </a:r>
          </a:p>
        </p:txBody>
      </p:sp>
      <p:sp>
        <p:nvSpPr>
          <p:cNvPr id="4101" name="Rectangle 14"/>
          <p:cNvSpPr>
            <a:spLocks noChangeArrowheads="1"/>
          </p:cNvSpPr>
          <p:nvPr/>
        </p:nvSpPr>
        <p:spPr bwMode="auto">
          <a:xfrm>
            <a:off x="809625" y="293688"/>
            <a:ext cx="1841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endParaRPr lang="en-US" altLang="en-US" smtClean="0">
              <a:solidFill>
                <a:srgbClr val="000000"/>
              </a:solidFill>
            </a:endParaRPr>
          </a:p>
        </p:txBody>
      </p:sp>
      <p:sp>
        <p:nvSpPr>
          <p:cNvPr id="4102" name="Rectangle 15"/>
          <p:cNvSpPr>
            <a:spLocks noChangeArrowheads="1"/>
          </p:cNvSpPr>
          <p:nvPr/>
        </p:nvSpPr>
        <p:spPr bwMode="auto">
          <a:xfrm>
            <a:off x="809625" y="280988"/>
            <a:ext cx="1841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endParaRPr lang="en-US" altLang="en-US" smtClean="0">
              <a:solidFill>
                <a:srgbClr val="000000"/>
              </a:solidFill>
            </a:endParaRPr>
          </a:p>
        </p:txBody>
      </p:sp>
    </p:spTree>
    <p:extLst>
      <p:ext uri="{BB962C8B-B14F-4D97-AF65-F5344CB8AC3E}">
        <p14:creationId xmlns:p14="http://schemas.microsoft.com/office/powerpoint/2010/main" val="223124227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04690_m_14_01"/>
          <p:cNvPicPr preferRelativeResize="0">
            <a:picLocks noChangeAspect="1" noChangeArrowheads="1"/>
          </p:cNvPicPr>
          <p:nvPr/>
        </p:nvPicPr>
        <p:blipFill>
          <a:blip r:embed="rId2">
            <a:lum bright="-18000" contrast="36000"/>
            <a:extLst>
              <a:ext uri="{28A0092B-C50C-407E-A947-70E740481C1C}">
                <a14:useLocalDpi xmlns:a14="http://schemas.microsoft.com/office/drawing/2010/main" val="0"/>
              </a:ext>
            </a:extLst>
          </a:blip>
          <a:srcRect l="900" t="2824" r="900" b="2559"/>
          <a:stretch>
            <a:fillRect/>
          </a:stretch>
        </p:blipFill>
        <p:spPr bwMode="auto">
          <a:xfrm>
            <a:off x="0" y="0"/>
            <a:ext cx="9144000" cy="5621338"/>
          </a:xfrm>
          <a:prstGeom prst="rect">
            <a:avLst/>
          </a:prstGeom>
          <a:noFill/>
          <a:ln w="12700">
            <a:solidFill>
              <a:srgbClr val="000066"/>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
        <p:nvSpPr>
          <p:cNvPr id="460802" name="Text Box 2"/>
          <p:cNvSpPr txBox="1">
            <a:spLocks noChangeArrowheads="1"/>
          </p:cNvSpPr>
          <p:nvPr/>
        </p:nvSpPr>
        <p:spPr bwMode="auto">
          <a:xfrm>
            <a:off x="762000" y="5486400"/>
            <a:ext cx="7620000" cy="1077218"/>
          </a:xfrm>
          <a:prstGeom prst="rect">
            <a:avLst/>
          </a:prstGeom>
          <a:solidFill>
            <a:srgbClr val="000000">
              <a:alpha val="87057"/>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10.  the Republicans were a sectional party but appealed to every non-Southern group</a:t>
            </a:r>
          </a:p>
        </p:txBody>
      </p:sp>
    </p:spTree>
    <p:extLst>
      <p:ext uri="{BB962C8B-B14F-4D97-AF65-F5344CB8AC3E}">
        <p14:creationId xmlns:p14="http://schemas.microsoft.com/office/powerpoint/2010/main" val="95244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60802"/>
                                        </p:tgtEl>
                                        <p:attrNameLst>
                                          <p:attrName>style.visibility</p:attrName>
                                        </p:attrNameLst>
                                      </p:cBhvr>
                                      <p:to>
                                        <p:strVal val="visible"/>
                                      </p:to>
                                    </p:set>
                                    <p:anim calcmode="lin" valueType="num">
                                      <p:cBhvr additive="base">
                                        <p:cTn id="7" dur="500" fill="hold"/>
                                        <p:tgtEl>
                                          <p:spTgt spid="460802"/>
                                        </p:tgtEl>
                                        <p:attrNameLst>
                                          <p:attrName>ppt_x</p:attrName>
                                        </p:attrNameLst>
                                      </p:cBhvr>
                                      <p:tavLst>
                                        <p:tav tm="0">
                                          <p:val>
                                            <p:strVal val="#ppt_x"/>
                                          </p:val>
                                        </p:tav>
                                        <p:tav tm="100000">
                                          <p:val>
                                            <p:strVal val="#ppt_x"/>
                                          </p:val>
                                        </p:tav>
                                      </p:tavLst>
                                    </p:anim>
                                    <p:anim calcmode="lin" valueType="num">
                                      <p:cBhvr additive="base">
                                        <p:cTn id="8" dur="500" fill="hold"/>
                                        <p:tgtEl>
                                          <p:spTgt spid="4608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File:The Rail Candidat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b="7778"/>
          <a:stretch/>
        </p:blipFill>
        <p:spPr bwMode="auto">
          <a:xfrm>
            <a:off x="0" y="-1"/>
            <a:ext cx="9144000" cy="63325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685800" y="5552182"/>
            <a:ext cx="7810500" cy="1077218"/>
          </a:xfrm>
          <a:prstGeom prst="rect">
            <a:avLst/>
          </a:prstGeom>
          <a:solidFill>
            <a:srgbClr val="000000">
              <a:alpha val="96077"/>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11.  Republicans opposed to the extension of slavery (appealed to western Free-</a:t>
            </a:r>
            <a:r>
              <a:rPr lang="en-US" sz="3200" b="1" dirty="0" err="1">
                <a:solidFill>
                  <a:schemeClr val="bg1"/>
                </a:solidFill>
                <a:latin typeface="Times New Roman" panose="02020603050405020304" pitchFamily="18" charset="0"/>
                <a:cs typeface="Times New Roman" panose="02020603050405020304" pitchFamily="18" charset="0"/>
              </a:rPr>
              <a:t>Soilers</a:t>
            </a:r>
            <a:r>
              <a:rPr lang="en-US" sz="32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651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516" t="7486" r="6654" b="3932"/>
          <a:stretch/>
        </p:blipFill>
        <p:spPr>
          <a:xfrm>
            <a:off x="0" y="-1"/>
            <a:ext cx="9144000" cy="6011333"/>
          </a:xfrm>
          <a:prstGeom prst="rect">
            <a:avLst/>
          </a:prstGeom>
          <a:effectLst>
            <a:softEdge rad="63500"/>
          </a:effectLst>
        </p:spPr>
      </p:pic>
      <p:sp>
        <p:nvSpPr>
          <p:cNvPr id="5" name="Text Box 2"/>
          <p:cNvSpPr txBox="1">
            <a:spLocks noChangeArrowheads="1"/>
          </p:cNvSpPr>
          <p:nvPr/>
        </p:nvSpPr>
        <p:spPr bwMode="auto">
          <a:xfrm>
            <a:off x="1295400" y="5135940"/>
            <a:ext cx="6553200" cy="1569660"/>
          </a:xfrm>
          <a:prstGeom prst="rect">
            <a:avLst/>
          </a:prstGeom>
          <a:solidFill>
            <a:srgbClr val="000000">
              <a:alpha val="96077"/>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12.  for northern manufacturers Republicans offered a protective tariff and other pro-business policies</a:t>
            </a:r>
          </a:p>
        </p:txBody>
      </p:sp>
      <p:sp>
        <p:nvSpPr>
          <p:cNvPr id="3" name="TextBox 2"/>
          <p:cNvSpPr txBox="1"/>
          <p:nvPr/>
        </p:nvSpPr>
        <p:spPr>
          <a:xfrm>
            <a:off x="3962400" y="152400"/>
            <a:ext cx="4724400" cy="1754326"/>
          </a:xfrm>
          <a:prstGeom prst="rect">
            <a:avLst/>
          </a:prstGeom>
          <a:noFill/>
        </p:spPr>
        <p:txBody>
          <a:bodyPr wrap="square" rtlCol="0">
            <a:spAutoFit/>
          </a:bodyPr>
          <a:lstStyle/>
          <a:p>
            <a:pPr algn="ctr"/>
            <a:r>
              <a:rPr lang="en-US" sz="5400" dirty="0">
                <a:effectLst>
                  <a:glow rad="88900">
                    <a:schemeClr val="bg1"/>
                  </a:glow>
                </a:effectLst>
                <a:latin typeface="Earth's Mightiest" panose="020B0604020202020204"/>
              </a:rPr>
              <a:t>the Origin of the Republican Elephant</a:t>
            </a:r>
          </a:p>
        </p:txBody>
      </p:sp>
      <p:cxnSp>
        <p:nvCxnSpPr>
          <p:cNvPr id="6" name="Straight Arrow Connector 5"/>
          <p:cNvCxnSpPr/>
          <p:nvPr/>
        </p:nvCxnSpPr>
        <p:spPr>
          <a:xfrm flipH="1">
            <a:off x="2743200" y="1066800"/>
            <a:ext cx="1828800" cy="533400"/>
          </a:xfrm>
          <a:prstGeom prst="straightConnector1">
            <a:avLst/>
          </a:prstGeom>
          <a:ln w="57150">
            <a:solidFill>
              <a:schemeClr val="tx1"/>
            </a:solidFill>
            <a:tailEnd type="triangle"/>
          </a:ln>
          <a:effectLst>
            <a:glow rad="88900">
              <a:schemeClr val="bg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8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3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out)">
                                      <p:cBhvr>
                                        <p:cTn id="12" dur="2000"/>
                                        <p:tgtEl>
                                          <p:spTgt spid="3"/>
                                        </p:tgtEl>
                                      </p:cBhvr>
                                    </p:animEffect>
                                  </p:childTnLst>
                                </p:cTn>
                              </p:par>
                            </p:childTnLst>
                          </p:cTn>
                        </p:par>
                        <p:par>
                          <p:cTn id="13" fill="hold">
                            <p:stCondLst>
                              <p:cond delay="2500"/>
                            </p:stCondLst>
                            <p:childTnLst>
                              <p:par>
                                <p:cTn id="14" presetID="2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reddogreport.com/wp-content/uploads/2011/07/GOP-R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85703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1676400" y="5552182"/>
            <a:ext cx="5791200" cy="1077218"/>
          </a:xfrm>
          <a:prstGeom prst="rect">
            <a:avLst/>
          </a:prstGeom>
          <a:solidFill>
            <a:srgbClr val="000000">
              <a:alpha val="96077"/>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13.  Republicans sought to protect the rights of immigrants </a:t>
            </a:r>
          </a:p>
        </p:txBody>
      </p:sp>
    </p:spTree>
    <p:extLst>
      <p:ext uri="{BB962C8B-B14F-4D97-AF65-F5344CB8AC3E}">
        <p14:creationId xmlns:p14="http://schemas.microsoft.com/office/powerpoint/2010/main" val="205710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ile:Abraham Lincoln seated, Feb 9, 18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113809"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2362200" y="4876800"/>
            <a:ext cx="6400800" cy="1569660"/>
          </a:xfrm>
          <a:prstGeom prst="rect">
            <a:avLst/>
          </a:prstGeom>
          <a:solidFill>
            <a:srgbClr val="000000">
              <a:alpha val="96077"/>
            </a:srgbClr>
          </a:solidFill>
          <a:ln w="76200">
            <a:solidFill>
              <a:srgbClr val="003300"/>
            </a:solidFill>
            <a:miter lim="800000"/>
            <a:headEnd/>
            <a:tailEnd/>
          </a:ln>
          <a:effectLst>
            <a:glow rad="88900">
              <a:schemeClr val="tx1"/>
            </a:glow>
          </a:effectLst>
          <a:scene3d>
            <a:camera prst="perspectiveLeft"/>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14.  Republicans supported internal improvements at federal expense (supported to West and Northeast)</a:t>
            </a:r>
          </a:p>
        </p:txBody>
      </p:sp>
    </p:spTree>
    <p:extLst>
      <p:ext uri="{BB962C8B-B14F-4D97-AF65-F5344CB8AC3E}">
        <p14:creationId xmlns:p14="http://schemas.microsoft.com/office/powerpoint/2010/main" val="333215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160" y="0"/>
            <a:ext cx="7364440" cy="5760528"/>
          </a:xfrm>
          <a:prstGeom prst="rect">
            <a:avLst/>
          </a:prstGeom>
          <a:effectLst>
            <a:glow rad="127000">
              <a:schemeClr val="bg1"/>
            </a:glow>
          </a:effectLst>
        </p:spPr>
      </p:pic>
      <p:sp>
        <p:nvSpPr>
          <p:cNvPr id="465922" name="Text Box 2"/>
          <p:cNvSpPr txBox="1">
            <a:spLocks noChangeArrowheads="1"/>
          </p:cNvSpPr>
          <p:nvPr/>
        </p:nvSpPr>
        <p:spPr bwMode="auto">
          <a:xfrm>
            <a:off x="685800" y="5410200"/>
            <a:ext cx="7772400" cy="1077218"/>
          </a:xfrm>
          <a:prstGeom prst="rect">
            <a:avLst/>
          </a:prstGeom>
          <a:solidFill>
            <a:srgbClr val="000000">
              <a:alpha val="96077"/>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15. Republicans wanted free homesteads   in the West (earning support from farmers)</a:t>
            </a:r>
          </a:p>
        </p:txBody>
      </p:sp>
      <p:grpSp>
        <p:nvGrpSpPr>
          <p:cNvPr id="4" name="Group 3"/>
          <p:cNvGrpSpPr/>
          <p:nvPr/>
        </p:nvGrpSpPr>
        <p:grpSpPr>
          <a:xfrm>
            <a:off x="3810000" y="76200"/>
            <a:ext cx="6096000" cy="4572000"/>
            <a:chOff x="-218440" y="762000"/>
            <a:chExt cx="6096000" cy="4572000"/>
          </a:xfrm>
        </p:grpSpPr>
        <p:sp>
          <p:nvSpPr>
            <p:cNvPr id="5" name="Rectangle 4"/>
            <p:cNvSpPr/>
            <p:nvPr/>
          </p:nvSpPr>
          <p:spPr>
            <a:xfrm rot="21260256">
              <a:off x="1052646" y="1239345"/>
              <a:ext cx="2987372" cy="3336440"/>
            </a:xfrm>
            <a:prstGeom prst="rect">
              <a:avLst/>
            </a:prstGeom>
            <a:solidFill>
              <a:srgbClr val="00000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http://www.psdpsds.com/wp-content/uppsd/20120507/sticky-notes.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900" b="90000" l="10000" r="93175"/>
                      </a14:imgEffect>
                    </a14:imgLayer>
                  </a14:imgProps>
                </a:ext>
                <a:ext uri="{28A0092B-C50C-407E-A947-70E740481C1C}">
                  <a14:useLocalDpi xmlns:a14="http://schemas.microsoft.com/office/drawing/2010/main" val="0"/>
                </a:ext>
              </a:extLst>
            </a:blip>
            <a:srcRect/>
            <a:stretch>
              <a:fillRect/>
            </a:stretch>
          </p:blipFill>
          <p:spPr bwMode="auto">
            <a:xfrm>
              <a:off x="-218440" y="7620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21282380">
              <a:off x="995217" y="1473081"/>
              <a:ext cx="2819400" cy="531592"/>
            </a:xfrm>
            <a:prstGeom prst="rect">
              <a:avLst/>
            </a:prstGeom>
            <a:solidFill>
              <a:srgbClr val="0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Caslon Antique" pitchFamily="18" charset="0"/>
                </a:rPr>
                <a:t>Essential Question</a:t>
              </a:r>
            </a:p>
          </p:txBody>
        </p:sp>
        <p:sp>
          <p:nvSpPr>
            <p:cNvPr id="8" name="12-Point Star 7"/>
            <p:cNvSpPr/>
            <p:nvPr/>
          </p:nvSpPr>
          <p:spPr>
            <a:xfrm rot="349929">
              <a:off x="3200400" y="1100107"/>
              <a:ext cx="1295400" cy="957293"/>
            </a:xfrm>
            <a:prstGeom prst="star12">
              <a:avLst/>
            </a:prstGeom>
            <a:solidFill>
              <a:srgbClr val="8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1250" dirty="0">
                  <a:latin typeface="vin's dojo" pitchFamily="2" charset="0"/>
                </a:rPr>
                <a:t>Essay</a:t>
              </a:r>
            </a:p>
          </p:txBody>
        </p:sp>
        <p:sp>
          <p:nvSpPr>
            <p:cNvPr id="9" name="TextBox 8"/>
            <p:cNvSpPr txBox="1"/>
            <p:nvPr/>
          </p:nvSpPr>
          <p:spPr>
            <a:xfrm rot="21292382">
              <a:off x="1239224" y="2121890"/>
              <a:ext cx="3276600" cy="2308324"/>
            </a:xfrm>
            <a:prstGeom prst="rect">
              <a:avLst/>
            </a:prstGeom>
            <a:noFill/>
          </p:spPr>
          <p:txBody>
            <a:bodyPr wrap="square" rtlCol="0">
              <a:spAutoFit/>
            </a:bodyPr>
            <a:lstStyle/>
            <a:p>
              <a:pPr algn="ctr"/>
              <a:r>
                <a:rPr lang="en-US" sz="2400" b="1" dirty="0">
                  <a:latin typeface="Perpetua" pitchFamily="18" charset="0"/>
                </a:rPr>
                <a:t>Analyze the social, political, and economic forces of the 1840s and early 1850s that led</a:t>
              </a:r>
            </a:p>
            <a:p>
              <a:pPr algn="ctr"/>
              <a:r>
                <a:rPr lang="en-US" sz="2400" b="1" dirty="0">
                  <a:latin typeface="Perpetua" pitchFamily="18" charset="0"/>
                </a:rPr>
                <a:t>to the emergence of the Republican Party.</a:t>
              </a:r>
            </a:p>
          </p:txBody>
        </p:sp>
      </p:grpSp>
    </p:spTree>
    <p:extLst>
      <p:ext uri="{BB962C8B-B14F-4D97-AF65-F5344CB8AC3E}">
        <p14:creationId xmlns:p14="http://schemas.microsoft.com/office/powerpoint/2010/main" val="389505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65922"/>
                                        </p:tgtEl>
                                        <p:attrNameLst>
                                          <p:attrName>style.visibility</p:attrName>
                                        </p:attrNameLst>
                                      </p:cBhvr>
                                      <p:to>
                                        <p:strVal val="visible"/>
                                      </p:to>
                                    </p:set>
                                    <p:anim calcmode="lin" valueType="num">
                                      <p:cBhvr additive="base">
                                        <p:cTn id="7" dur="500" fill="hold"/>
                                        <p:tgtEl>
                                          <p:spTgt spid="465922"/>
                                        </p:tgtEl>
                                        <p:attrNameLst>
                                          <p:attrName>ppt_x</p:attrName>
                                        </p:attrNameLst>
                                      </p:cBhvr>
                                      <p:tavLst>
                                        <p:tav tm="0">
                                          <p:val>
                                            <p:strVal val="#ppt_x"/>
                                          </p:val>
                                        </p:tav>
                                        <p:tav tm="100000">
                                          <p:val>
                                            <p:strVal val="#ppt_x"/>
                                          </p:val>
                                        </p:tav>
                                      </p:tavLst>
                                    </p:anim>
                                    <p:anim calcmode="lin" valueType="num">
                                      <p:cBhvr additive="base">
                                        <p:cTn id="8" dur="500" fill="hold"/>
                                        <p:tgtEl>
                                          <p:spTgt spid="4659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nodeType="afterEffect">
                                  <p:stCondLst>
                                    <p:cond delay="50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04690_m_14_01"/>
          <p:cNvPicPr preferRelativeResize="0">
            <a:picLocks noChangeAspect="1" noChangeArrowheads="1"/>
          </p:cNvPicPr>
          <p:nvPr/>
        </p:nvPicPr>
        <p:blipFill>
          <a:blip r:embed="rId2">
            <a:lum bright="-18000" contrast="36000"/>
            <a:extLst>
              <a:ext uri="{28A0092B-C50C-407E-A947-70E740481C1C}">
                <a14:useLocalDpi xmlns:a14="http://schemas.microsoft.com/office/drawing/2010/main" val="0"/>
              </a:ext>
            </a:extLst>
          </a:blip>
          <a:srcRect l="900" t="2824" r="900" b="2559"/>
          <a:stretch>
            <a:fillRect/>
          </a:stretch>
        </p:blipFill>
        <p:spPr bwMode="auto">
          <a:xfrm>
            <a:off x="0" y="0"/>
            <a:ext cx="9144000" cy="5621338"/>
          </a:xfrm>
          <a:prstGeom prst="rect">
            <a:avLst/>
          </a:prstGeom>
          <a:noFill/>
          <a:ln w="12700">
            <a:solidFill>
              <a:srgbClr val="000066"/>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
        <p:nvSpPr>
          <p:cNvPr id="466946" name="Text Box 2"/>
          <p:cNvSpPr txBox="1">
            <a:spLocks noChangeArrowheads="1"/>
          </p:cNvSpPr>
          <p:nvPr/>
        </p:nvSpPr>
        <p:spPr bwMode="auto">
          <a:xfrm>
            <a:off x="800100" y="5628382"/>
            <a:ext cx="7543800" cy="1077218"/>
          </a:xfrm>
          <a:prstGeom prst="rect">
            <a:avLst/>
          </a:prstGeom>
          <a:solidFill>
            <a:srgbClr val="000000"/>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16.  Southerners threatened that Lincoln’s election would result in secession</a:t>
            </a:r>
          </a:p>
        </p:txBody>
      </p:sp>
    </p:spTree>
    <p:extLst>
      <p:ext uri="{BB962C8B-B14F-4D97-AF65-F5344CB8AC3E}">
        <p14:creationId xmlns:p14="http://schemas.microsoft.com/office/powerpoint/2010/main" val="275020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66946"/>
                                        </p:tgtEl>
                                        <p:attrNameLst>
                                          <p:attrName>style.visibility</p:attrName>
                                        </p:attrNameLst>
                                      </p:cBhvr>
                                      <p:to>
                                        <p:strVal val="visible"/>
                                      </p:to>
                                    </p:set>
                                    <p:anim calcmode="lin" valueType="num">
                                      <p:cBhvr additive="base">
                                        <p:cTn id="7" dur="500" fill="hold"/>
                                        <p:tgtEl>
                                          <p:spTgt spid="466946"/>
                                        </p:tgtEl>
                                        <p:attrNameLst>
                                          <p:attrName>ppt_x</p:attrName>
                                        </p:attrNameLst>
                                      </p:cBhvr>
                                      <p:tavLst>
                                        <p:tav tm="0">
                                          <p:val>
                                            <p:strVal val="#ppt_x"/>
                                          </p:val>
                                        </p:tav>
                                        <p:tav tm="100000">
                                          <p:val>
                                            <p:strVal val="#ppt_x"/>
                                          </p:val>
                                        </p:tav>
                                      </p:tavLst>
                                    </p:anim>
                                    <p:anim calcmode="lin" valueType="num">
                                      <p:cBhvr additive="base">
                                        <p:cTn id="8" dur="500" fill="hold"/>
                                        <p:tgtEl>
                                          <p:spTgt spid="4669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le:AbrahamLincolnOilPainting1869Restored.jpg"/>
          <p:cNvPicPr>
            <a:picLocks noChangeAspect="1" noChangeArrowheads="1"/>
          </p:cNvPicPr>
          <p:nvPr/>
        </p:nvPicPr>
        <p:blipFill rotWithShape="1">
          <a:blip r:embed="rId2">
            <a:extLst>
              <a:ext uri="{28A0092B-C50C-407E-A947-70E740481C1C}">
                <a14:useLocalDpi xmlns:a14="http://schemas.microsoft.com/office/drawing/2010/main" val="0"/>
              </a:ext>
            </a:extLst>
          </a:blip>
          <a:srcRect r="13678"/>
          <a:stretch/>
        </p:blipFill>
        <p:spPr bwMode="auto">
          <a:xfrm>
            <a:off x="4694204" y="0"/>
            <a:ext cx="4449796"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59426" name="Text Box 2"/>
          <p:cNvSpPr txBox="1">
            <a:spLocks noChangeArrowheads="1"/>
          </p:cNvSpPr>
          <p:nvPr/>
        </p:nvSpPr>
        <p:spPr bwMode="auto">
          <a:xfrm>
            <a:off x="315191" y="5029200"/>
            <a:ext cx="75438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17.  Lincoln wasn’t an outright abolitionist (even near end of Civil War favored cash compensation for free slaves)</a:t>
            </a:r>
          </a:p>
        </p:txBody>
      </p:sp>
      <p:sp>
        <p:nvSpPr>
          <p:cNvPr id="5" name="Rectangle 3"/>
          <p:cNvSpPr>
            <a:spLocks noChangeArrowheads="1"/>
          </p:cNvSpPr>
          <p:nvPr/>
        </p:nvSpPr>
        <p:spPr bwMode="auto">
          <a:xfrm>
            <a:off x="1050925"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8088" tIns="9522" rIns="38088" bIns="9522"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As Lincoln said,</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 name="Rectangle 4"/>
          <p:cNvSpPr>
            <a:spLocks noChangeArrowheads="1"/>
          </p:cNvSpPr>
          <p:nvPr/>
        </p:nvSpPr>
        <p:spPr bwMode="auto">
          <a:xfrm>
            <a:off x="1050925"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8088" tIns="9522" rIns="38088" bIns="9522"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pitchFamily="34" charset="0"/>
                <a:cs typeface="Arial" pitchFamily="34" charset="0"/>
              </a:rPr>
              <a:t>As Lincoln said,</a:t>
            </a: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TextBox 9"/>
          <p:cNvSpPr txBox="1"/>
          <p:nvPr/>
        </p:nvSpPr>
        <p:spPr>
          <a:xfrm>
            <a:off x="152400" y="307062"/>
            <a:ext cx="5791200" cy="4493538"/>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2600" dirty="0">
                <a:solidFill>
                  <a:schemeClr val="bg1"/>
                </a:solidFill>
                <a:latin typeface="Earth's Mightiest"/>
              </a:rPr>
              <a:t>Blacks are not “my equal in many respects—certainly not in color, perhaps not in moral or intellectual endowment. But in the right to eat the bread, without the leave of anybody else, which his own hand earns, he is my equal…and the equal of every living man.” The “zeal for the spread of slavery, I cannot but hate. I hate it because of the monstrous injustice of slavery itself. I hate it because it deprives our republican example of its just influence in the world—enables the enemies of free institutions, with plausibility, to taunt us as hypocrites—causes the real friends of freedom to doubt our sincerity…”</a:t>
            </a:r>
          </a:p>
        </p:txBody>
      </p:sp>
    </p:spTree>
    <p:extLst>
      <p:ext uri="{BB962C8B-B14F-4D97-AF65-F5344CB8AC3E}">
        <p14:creationId xmlns:p14="http://schemas.microsoft.com/office/powerpoint/2010/main" val="395217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59426"/>
                                        </p:tgtEl>
                                        <p:attrNameLst>
                                          <p:attrName>style.visibility</p:attrName>
                                        </p:attrNameLst>
                                      </p:cBhvr>
                                      <p:to>
                                        <p:strVal val="visible"/>
                                      </p:to>
                                    </p:set>
                                    <p:anim calcmode="lin" valueType="num">
                                      <p:cBhvr additive="base">
                                        <p:cTn id="7" dur="500" fill="hold"/>
                                        <p:tgtEl>
                                          <p:spTgt spid="359426"/>
                                        </p:tgtEl>
                                        <p:attrNameLst>
                                          <p:attrName>ppt_x</p:attrName>
                                        </p:attrNameLst>
                                      </p:cBhvr>
                                      <p:tavLst>
                                        <p:tav tm="0">
                                          <p:val>
                                            <p:strVal val="#ppt_x"/>
                                          </p:val>
                                        </p:tav>
                                        <p:tav tm="100000">
                                          <p:val>
                                            <p:strVal val="#ppt_x"/>
                                          </p:val>
                                        </p:tav>
                                      </p:tavLst>
                                    </p:anim>
                                    <p:anim calcmode="lin" valueType="num">
                                      <p:cBhvr additive="base">
                                        <p:cTn id="8" dur="500" fill="hold"/>
                                        <p:tgtEl>
                                          <p:spTgt spid="3594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Scale>
                                      <p:cBhvr>
                                        <p:cTn id="1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0"/>
                                        </p:tgtEl>
                                        <p:attrNameLst>
                                          <p:attrName>ppt_x</p:attrName>
                                          <p:attrName>ppt_y</p:attrName>
                                        </p:attrNameLst>
                                      </p:cBhvr>
                                    </p:animMotion>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60450" name="Text Box 2"/>
          <p:cNvSpPr txBox="1">
            <a:spLocks noChangeArrowheads="1"/>
          </p:cNvSpPr>
          <p:nvPr/>
        </p:nvSpPr>
        <p:spPr bwMode="auto">
          <a:xfrm>
            <a:off x="1295400" y="5410200"/>
            <a:ext cx="6553200" cy="1077218"/>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18.  Abe Lincoln won despite not even being on the ballot in the South</a:t>
            </a:r>
          </a:p>
        </p:txBody>
      </p:sp>
      <p:pic>
        <p:nvPicPr>
          <p:cNvPr id="14338" name="Picture 2" descr="File:ElectoralCollege1860.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31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85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60450"/>
                                        </p:tgtEl>
                                        <p:attrNameLst>
                                          <p:attrName>style.visibility</p:attrName>
                                        </p:attrNameLst>
                                      </p:cBhvr>
                                      <p:to>
                                        <p:strVal val="visible"/>
                                      </p:to>
                                    </p:set>
                                    <p:anim calcmode="lin" valueType="num">
                                      <p:cBhvr additive="base">
                                        <p:cTn id="7" dur="500" fill="hold"/>
                                        <p:tgtEl>
                                          <p:spTgt spid="360450"/>
                                        </p:tgtEl>
                                        <p:attrNameLst>
                                          <p:attrName>ppt_x</p:attrName>
                                        </p:attrNameLst>
                                      </p:cBhvr>
                                      <p:tavLst>
                                        <p:tav tm="0">
                                          <p:val>
                                            <p:strVal val="#ppt_x"/>
                                          </p:val>
                                        </p:tav>
                                        <p:tav tm="100000">
                                          <p:val>
                                            <p:strVal val="#ppt_x"/>
                                          </p:val>
                                        </p:tav>
                                      </p:tavLst>
                                    </p:anim>
                                    <p:anim calcmode="lin" valueType="num">
                                      <p:cBhvr additive="base">
                                        <p:cTn id="8" dur="500" fill="hold"/>
                                        <p:tgtEl>
                                          <p:spTgt spid="3604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http://upload.wikimedia.org/wikipedia/commons/3/31/1860_Electoral_Map.png"/>
          <p:cNvPicPr>
            <a:picLocks noChangeAspect="1" noChangeArrowheads="1"/>
          </p:cNvPicPr>
          <p:nvPr/>
        </p:nvPicPr>
        <p:blipFill>
          <a:blip r:embed="rId2">
            <a:extLst>
              <a:ext uri="{28A0092B-C50C-407E-A947-70E740481C1C}">
                <a14:useLocalDpi xmlns:a14="http://schemas.microsoft.com/office/drawing/2010/main" val="0"/>
              </a:ext>
            </a:extLst>
          </a:blip>
          <a:srcRect l="16667" t="79102" r="63333"/>
          <a:stretch>
            <a:fillRect/>
          </a:stretch>
        </p:blipFill>
        <p:spPr bwMode="auto">
          <a:xfrm>
            <a:off x="0" y="381000"/>
            <a:ext cx="9144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4" descr="http://upload.wikimedia.org/wikipedia/commons/3/31/1860_Electoral_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498" name="Text Box 2"/>
          <p:cNvSpPr txBox="1">
            <a:spLocks noChangeArrowheads="1"/>
          </p:cNvSpPr>
          <p:nvPr/>
        </p:nvSpPr>
        <p:spPr bwMode="auto">
          <a:xfrm>
            <a:off x="533400" y="4999038"/>
            <a:ext cx="80772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19.  Lincoln won just 40% of popular vote (had Democratic party </a:t>
            </a:r>
            <a:r>
              <a:rPr lang="en-US" sz="3200" b="1" dirty="0" err="1" smtClean="0">
                <a:solidFill>
                  <a:schemeClr val="bg1"/>
                </a:solidFill>
                <a:latin typeface="Times New Roman" panose="02020603050405020304" pitchFamily="18" charset="0"/>
                <a:cs typeface="Times New Roman" panose="02020603050405020304" pitchFamily="18" charset="0"/>
              </a:rPr>
              <a:t>beenbetter</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a:solidFill>
                  <a:schemeClr val="bg1"/>
                </a:solidFill>
                <a:latin typeface="Times New Roman" panose="02020603050405020304" pitchFamily="18" charset="0"/>
                <a:cs typeface="Times New Roman" panose="02020603050405020304" pitchFamily="18" charset="0"/>
              </a:rPr>
              <a:t>organized or energized they might have won)</a:t>
            </a:r>
          </a:p>
        </p:txBody>
      </p:sp>
    </p:spTree>
    <p:extLst>
      <p:ext uri="{BB962C8B-B14F-4D97-AF65-F5344CB8AC3E}">
        <p14:creationId xmlns:p14="http://schemas.microsoft.com/office/powerpoint/2010/main" val="287690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62498"/>
                                        </p:tgtEl>
                                        <p:attrNameLst>
                                          <p:attrName>style.visibility</p:attrName>
                                        </p:attrNameLst>
                                      </p:cBhvr>
                                      <p:to>
                                        <p:strVal val="visible"/>
                                      </p:to>
                                    </p:set>
                                    <p:anim calcmode="lin" valueType="num">
                                      <p:cBhvr additive="base">
                                        <p:cTn id="7" dur="500" fill="hold"/>
                                        <p:tgtEl>
                                          <p:spTgt spid="362498"/>
                                        </p:tgtEl>
                                        <p:attrNameLst>
                                          <p:attrName>ppt_x</p:attrName>
                                        </p:attrNameLst>
                                      </p:cBhvr>
                                      <p:tavLst>
                                        <p:tav tm="0">
                                          <p:val>
                                            <p:strVal val="#ppt_x"/>
                                          </p:val>
                                        </p:tav>
                                        <p:tav tm="100000">
                                          <p:val>
                                            <p:strVal val="#ppt_x"/>
                                          </p:val>
                                        </p:tav>
                                      </p:tavLst>
                                    </p:anim>
                                    <p:anim calcmode="lin" valueType="num">
                                      <p:cBhvr additive="base">
                                        <p:cTn id="8" dur="500" fill="hold"/>
                                        <p:tgtEl>
                                          <p:spTgt spid="3624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9"/>
          <p:cNvSpPr txBox="1">
            <a:spLocks noChangeArrowheads="1"/>
          </p:cNvSpPr>
          <p:nvPr/>
        </p:nvSpPr>
        <p:spPr bwMode="auto">
          <a:xfrm>
            <a:off x="457200" y="1143000"/>
            <a:ext cx="7850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r>
              <a:rPr lang="en-US" altLang="en-US" sz="2400" b="1" u="sng" smtClean="0">
                <a:solidFill>
                  <a:srgbClr val="000000"/>
                </a:solidFill>
              </a:rPr>
              <a:t>Terms and People</a:t>
            </a:r>
            <a:r>
              <a:rPr lang="en-US" altLang="en-US" sz="2400" b="1" smtClean="0">
                <a:solidFill>
                  <a:srgbClr val="000000"/>
                </a:solidFill>
              </a:rPr>
              <a:t> </a:t>
            </a:r>
          </a:p>
        </p:txBody>
      </p:sp>
      <p:sp>
        <p:nvSpPr>
          <p:cNvPr id="5123" name="Rectangle 13"/>
          <p:cNvSpPr>
            <a:spLocks noChangeArrowheads="1"/>
          </p:cNvSpPr>
          <p:nvPr/>
        </p:nvSpPr>
        <p:spPr bwMode="auto">
          <a:xfrm>
            <a:off x="914400" y="1828800"/>
            <a:ext cx="76200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spcAft>
                <a:spcPct val="40000"/>
              </a:spcAft>
              <a:buSzPct val="80000"/>
              <a:buFontTx/>
              <a:buChar char="•"/>
            </a:pPr>
            <a:r>
              <a:rPr lang="en-US" altLang="en-US" b="1" smtClean="0">
                <a:solidFill>
                  <a:srgbClr val="FF0000"/>
                </a:solidFill>
              </a:rPr>
              <a:t>Wilmot Proviso</a:t>
            </a:r>
            <a:r>
              <a:rPr lang="en-US" altLang="en-US" smtClean="0">
                <a:solidFill>
                  <a:srgbClr val="000000"/>
                </a:solidFill>
                <a:latin typeface="Arial" charset="0"/>
              </a:rPr>
              <a:t> </a:t>
            </a:r>
            <a:r>
              <a:rPr lang="en-US" altLang="en-US" b="1" smtClean="0">
                <a:solidFill>
                  <a:srgbClr val="000000"/>
                </a:solidFill>
                <a:latin typeface="Arial" charset="0"/>
              </a:rPr>
              <a:t>–</a:t>
            </a:r>
            <a:r>
              <a:rPr lang="en-US" altLang="en-US" smtClean="0">
                <a:solidFill>
                  <a:srgbClr val="000000"/>
                </a:solidFill>
                <a:latin typeface="Arial" charset="0"/>
              </a:rPr>
              <a:t> </a:t>
            </a:r>
            <a:r>
              <a:rPr lang="en-US" altLang="en-US" smtClean="0">
                <a:solidFill>
                  <a:srgbClr val="000000"/>
                </a:solidFill>
              </a:rPr>
              <a:t>proposed, but rejected, 1846 bill that would have banned slavery in the territory won from Mexico in the Mexican-American War </a:t>
            </a:r>
          </a:p>
          <a:p>
            <a:pPr eaLnBrk="1" hangingPunct="1">
              <a:spcAft>
                <a:spcPct val="40000"/>
              </a:spcAft>
              <a:buSzPct val="80000"/>
              <a:buFontTx/>
              <a:buChar char="•"/>
            </a:pPr>
            <a:r>
              <a:rPr lang="en-US" altLang="en-US" b="1" smtClean="0">
                <a:solidFill>
                  <a:srgbClr val="FF0000"/>
                </a:solidFill>
              </a:rPr>
              <a:t>Free-Soil Party</a:t>
            </a:r>
            <a:r>
              <a:rPr lang="en-US" altLang="en-US" smtClean="0">
                <a:solidFill>
                  <a:srgbClr val="000000"/>
                </a:solidFill>
                <a:latin typeface="Arial" charset="0"/>
              </a:rPr>
              <a:t> </a:t>
            </a:r>
            <a:r>
              <a:rPr lang="en-US" altLang="en-US" b="1" smtClean="0">
                <a:solidFill>
                  <a:srgbClr val="000000"/>
                </a:solidFill>
                <a:latin typeface="Arial" charset="0"/>
              </a:rPr>
              <a:t>–</a:t>
            </a:r>
            <a:r>
              <a:rPr lang="en-US" altLang="en-US" smtClean="0">
                <a:solidFill>
                  <a:srgbClr val="000000"/>
                </a:solidFill>
                <a:latin typeface="Arial" charset="0"/>
              </a:rPr>
              <a:t> </a:t>
            </a:r>
            <a:r>
              <a:rPr lang="en-US" altLang="en-US" smtClean="0">
                <a:solidFill>
                  <a:srgbClr val="000000"/>
                </a:solidFill>
              </a:rPr>
              <a:t>antislavery political party of the mid-1800s</a:t>
            </a:r>
          </a:p>
          <a:p>
            <a:pPr eaLnBrk="1" hangingPunct="1">
              <a:spcAft>
                <a:spcPct val="40000"/>
              </a:spcAft>
              <a:buSzPct val="80000"/>
              <a:buFontTx/>
              <a:buChar char="•"/>
            </a:pPr>
            <a:r>
              <a:rPr lang="en-US" altLang="en-US" b="1" smtClean="0">
                <a:solidFill>
                  <a:srgbClr val="FF0000"/>
                </a:solidFill>
              </a:rPr>
              <a:t>Compromise of 1850</a:t>
            </a:r>
            <a:r>
              <a:rPr lang="en-US" altLang="en-US" smtClean="0">
                <a:solidFill>
                  <a:srgbClr val="000000"/>
                </a:solidFill>
                <a:latin typeface="Arial" charset="0"/>
              </a:rPr>
              <a:t> </a:t>
            </a:r>
            <a:r>
              <a:rPr lang="en-US" altLang="en-US" b="1" smtClean="0">
                <a:solidFill>
                  <a:srgbClr val="000000"/>
                </a:solidFill>
                <a:latin typeface="Arial" charset="0"/>
              </a:rPr>
              <a:t>–</a:t>
            </a:r>
            <a:r>
              <a:rPr lang="en-US" altLang="en-US" smtClean="0">
                <a:solidFill>
                  <a:srgbClr val="000000"/>
                </a:solidFill>
                <a:latin typeface="Arial" charset="0"/>
              </a:rPr>
              <a:t> </a:t>
            </a:r>
            <a:r>
              <a:rPr lang="en-US" altLang="en-US" smtClean="0">
                <a:solidFill>
                  <a:srgbClr val="000000"/>
                </a:solidFill>
              </a:rPr>
              <a:t>political agreement that allowed California to be admitted as a free state by allowing popular sovereignty in the territories and enacting a stricter fugitive slave law; undid the Missouri Compromise</a:t>
            </a:r>
          </a:p>
        </p:txBody>
      </p:sp>
    </p:spTree>
    <p:extLst>
      <p:ext uri="{BB962C8B-B14F-4D97-AF65-F5344CB8AC3E}">
        <p14:creationId xmlns:p14="http://schemas.microsoft.com/office/powerpoint/2010/main" val="251168810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descr="ch14_06"/>
          <p:cNvPicPr>
            <a:picLocks noChangeAspect="1" noChangeArrowheads="1"/>
          </p:cNvPicPr>
          <p:nvPr/>
        </p:nvPicPr>
        <p:blipFill>
          <a:blip r:embed="rId2">
            <a:lum bright="-12000" contrast="6000"/>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l="807" t="5341" r="23387" b="49097"/>
          <a:stretch>
            <a:fillRect/>
          </a:stretch>
        </p:blipFill>
        <p:spPr bwMode="auto">
          <a:xfrm>
            <a:off x="0" y="0"/>
            <a:ext cx="9144000" cy="6419850"/>
          </a:xfrm>
          <a:prstGeom prst="rect">
            <a:avLst/>
          </a:prstGeom>
          <a:noFill/>
          <a:ln w="9525">
            <a:solidFill>
              <a:srgbClr val="000066"/>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
        <p:nvSpPr>
          <p:cNvPr id="365570" name="Text Box 2"/>
          <p:cNvSpPr txBox="1">
            <a:spLocks noChangeArrowheads="1"/>
          </p:cNvSpPr>
          <p:nvPr/>
        </p:nvSpPr>
        <p:spPr bwMode="auto">
          <a:xfrm>
            <a:off x="609600" y="5334000"/>
            <a:ext cx="7924800" cy="1323439"/>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8000" dirty="0">
                <a:solidFill>
                  <a:schemeClr val="bg1"/>
                </a:solidFill>
                <a:latin typeface="Earth's Mightiest"/>
              </a:rPr>
              <a:t>I. The Secessionist Exodus</a:t>
            </a:r>
          </a:p>
        </p:txBody>
      </p:sp>
      <p:grpSp>
        <p:nvGrpSpPr>
          <p:cNvPr id="4" name="Group 3"/>
          <p:cNvGrpSpPr/>
          <p:nvPr/>
        </p:nvGrpSpPr>
        <p:grpSpPr>
          <a:xfrm>
            <a:off x="1444298" y="304800"/>
            <a:ext cx="6255404" cy="3326578"/>
            <a:chOff x="-228600" y="457200"/>
            <a:chExt cx="6255404" cy="3326578"/>
          </a:xfrm>
          <a:effectLst>
            <a:outerShdw blurRad="76200" dir="13500000" sy="23000" kx="1200000" algn="br" rotWithShape="0">
              <a:prstClr val="black">
                <a:alpha val="20000"/>
              </a:prstClr>
            </a:outerShdw>
          </a:effectLst>
        </p:grpSpPr>
        <p:grpSp>
          <p:nvGrpSpPr>
            <p:cNvPr id="5" name="Group 4"/>
            <p:cNvGrpSpPr/>
            <p:nvPr/>
          </p:nvGrpSpPr>
          <p:grpSpPr>
            <a:xfrm>
              <a:off x="-228600" y="457200"/>
              <a:ext cx="6255404" cy="3326578"/>
              <a:chOff x="2027985" y="567690"/>
              <a:chExt cx="6255404" cy="3326578"/>
            </a:xfrm>
          </p:grpSpPr>
          <p:grpSp>
            <p:nvGrpSpPr>
              <p:cNvPr id="7" name="Group 6"/>
              <p:cNvGrpSpPr/>
              <p:nvPr/>
            </p:nvGrpSpPr>
            <p:grpSpPr>
              <a:xfrm>
                <a:off x="2027985" y="567690"/>
                <a:ext cx="6255404" cy="3326578"/>
                <a:chOff x="2027984" y="567690"/>
                <a:chExt cx="7019197" cy="5483232"/>
              </a:xfrm>
            </p:grpSpPr>
            <p:sp>
              <p:nvSpPr>
                <p:cNvPr id="9" name="Freeform 8"/>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8" name="TextBox 7"/>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latin typeface="Corbel" panose="020B0503020204020204" pitchFamily="34" charset="0"/>
                  </a:rPr>
                  <a:t>The Big Picture</a:t>
                </a:r>
              </a:p>
            </p:txBody>
          </p:sp>
        </p:grpSp>
        <p:sp>
          <p:nvSpPr>
            <p:cNvPr id="6" name="TextBox 5"/>
            <p:cNvSpPr txBox="1"/>
            <p:nvPr/>
          </p:nvSpPr>
          <p:spPr>
            <a:xfrm rot="21421055">
              <a:off x="1478566" y="1294779"/>
              <a:ext cx="2667000" cy="15542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900" dirty="0">
                  <a:solidFill>
                    <a:schemeClr val="bg1"/>
                  </a:solidFill>
                  <a:latin typeface="Earth's Mightiest" panose="020B0604020202020204"/>
                </a:rPr>
                <a:t>After the 1860 election of Abraham Lincoln the South seceded and formed the Confederate States of America, an act largely unopposed by President James Buchanan.</a:t>
              </a:r>
            </a:p>
          </p:txBody>
        </p:sp>
      </p:grpSp>
    </p:spTree>
    <p:extLst>
      <p:ext uri="{BB962C8B-B14F-4D97-AF65-F5344CB8AC3E}">
        <p14:creationId xmlns:p14="http://schemas.microsoft.com/office/powerpoint/2010/main" val="266891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65570"/>
                                        </p:tgtEl>
                                        <p:attrNameLst>
                                          <p:attrName>style.visibility</p:attrName>
                                        </p:attrNameLst>
                                      </p:cBhvr>
                                      <p:to>
                                        <p:strVal val="visible"/>
                                      </p:to>
                                    </p:set>
                                    <p:anim calcmode="lin" valueType="num">
                                      <p:cBhvr additive="base">
                                        <p:cTn id="7" dur="500" fill="hold"/>
                                        <p:tgtEl>
                                          <p:spTgt spid="365570"/>
                                        </p:tgtEl>
                                        <p:attrNameLst>
                                          <p:attrName>ppt_x</p:attrName>
                                        </p:attrNameLst>
                                      </p:cBhvr>
                                      <p:tavLst>
                                        <p:tav tm="0">
                                          <p:val>
                                            <p:strVal val="#ppt_x"/>
                                          </p:val>
                                        </p:tav>
                                        <p:tav tm="100000">
                                          <p:val>
                                            <p:strVal val="#ppt_x"/>
                                          </p:val>
                                        </p:tav>
                                      </p:tavLst>
                                    </p:anim>
                                    <p:anim calcmode="lin" valueType="num">
                                      <p:cBhvr additive="base">
                                        <p:cTn id="8" dur="500" fill="hold"/>
                                        <p:tgtEl>
                                          <p:spTgt spid="36557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nvSpPr>
        <p:spPr bwMode="auto">
          <a:xfrm rot="5400000" flipH="1">
            <a:off x="1638300" y="571500"/>
            <a:ext cx="3048000" cy="5105400"/>
          </a:xfrm>
          <a:prstGeom prst="upArrowCallout">
            <a:avLst>
              <a:gd name="adj1" fmla="val 13417"/>
              <a:gd name="adj2" fmla="val 12500"/>
              <a:gd name="adj3" fmla="val 28638"/>
              <a:gd name="adj4" fmla="val 78792"/>
            </a:avLst>
          </a:prstGeom>
          <a:gradFill rotWithShape="1">
            <a:gsLst>
              <a:gs pos="0">
                <a:srgbClr val="FFC000">
                  <a:alpha val="50000"/>
                </a:srgbClr>
              </a:gs>
              <a:gs pos="100000">
                <a:schemeClr val="bg1"/>
              </a:gs>
            </a:gsLst>
            <a:lin ang="13500000" scaled="1"/>
          </a:gradFill>
          <a:ln w="9525">
            <a:solidFill>
              <a:schemeClr val="accent2"/>
            </a:solidFill>
            <a:miter lim="800000"/>
            <a:headEnd/>
            <a:tailEnd/>
          </a:ln>
          <a:effectLst>
            <a:outerShdw dist="53882" dir="2700000" algn="ctr" rotWithShape="0">
              <a:srgbClr val="ADC793">
                <a:alpha val="46001"/>
              </a:srgbClr>
            </a:outerShdw>
          </a:effectLst>
        </p:spPr>
        <p:txBody>
          <a:bodyPr wrap="none" anchor="ctr"/>
          <a:lstStyle/>
          <a:p>
            <a:pPr>
              <a:defRPr/>
            </a:pPr>
            <a:endParaRPr lang="en-US" sz="2200">
              <a:solidFill>
                <a:srgbClr val="000000"/>
              </a:solidFill>
            </a:endParaRPr>
          </a:p>
        </p:txBody>
      </p:sp>
      <p:sp>
        <p:nvSpPr>
          <p:cNvPr id="28675" name="Text Box 21"/>
          <p:cNvSpPr txBox="1">
            <a:spLocks noChangeArrowheads="1"/>
          </p:cNvSpPr>
          <p:nvPr/>
        </p:nvSpPr>
        <p:spPr bwMode="auto">
          <a:xfrm>
            <a:off x="6019800" y="1676400"/>
            <a:ext cx="25146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a:spcAft>
                <a:spcPts val="2200"/>
              </a:spcAft>
            </a:pPr>
            <a:r>
              <a:rPr lang="en-US" altLang="en-US" dirty="0" smtClean="0">
                <a:solidFill>
                  <a:srgbClr val="000000"/>
                </a:solidFill>
              </a:rPr>
              <a:t>In time, four more states followed.</a:t>
            </a:r>
          </a:p>
        </p:txBody>
      </p:sp>
      <p:sp>
        <p:nvSpPr>
          <p:cNvPr id="19460" name="Text Box 5"/>
          <p:cNvSpPr txBox="1">
            <a:spLocks noChangeArrowheads="1"/>
          </p:cNvSpPr>
          <p:nvPr/>
        </p:nvSpPr>
        <p:spPr bwMode="auto">
          <a:xfrm>
            <a:off x="685800" y="1905000"/>
            <a:ext cx="3962400"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spcAft>
                <a:spcPts val="2200"/>
              </a:spcAft>
            </a:pPr>
            <a:r>
              <a:rPr lang="en-US" altLang="en-US" dirty="0" smtClean="0">
                <a:solidFill>
                  <a:srgbClr val="000000"/>
                </a:solidFill>
              </a:rPr>
              <a:t>Convinced that northern states would now control national politics, </a:t>
            </a:r>
            <a:r>
              <a:rPr lang="en-US" altLang="en-US" dirty="0" smtClean="0">
                <a:solidFill>
                  <a:srgbClr val="0033CC"/>
                </a:solidFill>
              </a:rPr>
              <a:t>South Carolina</a:t>
            </a:r>
            <a:r>
              <a:rPr lang="en-US" altLang="en-US" dirty="0" smtClean="0">
                <a:solidFill>
                  <a:srgbClr val="000000"/>
                </a:solidFill>
              </a:rPr>
              <a:t> </a:t>
            </a:r>
            <a:r>
              <a:rPr lang="en-US" altLang="en-US" b="1" dirty="0" smtClean="0">
                <a:solidFill>
                  <a:srgbClr val="FF0000"/>
                </a:solidFill>
              </a:rPr>
              <a:t>seceded</a:t>
            </a:r>
            <a:r>
              <a:rPr lang="en-US" altLang="en-US" dirty="0" smtClean="0">
                <a:solidFill>
                  <a:srgbClr val="000000"/>
                </a:solidFill>
              </a:rPr>
              <a:t> </a:t>
            </a:r>
            <a:r>
              <a:rPr lang="en-US" altLang="en-US" dirty="0" smtClean="0">
                <a:solidFill>
                  <a:srgbClr val="0033CC"/>
                </a:solidFill>
              </a:rPr>
              <a:t>from the Union</a:t>
            </a:r>
            <a:r>
              <a:rPr lang="en-US" altLang="en-US" dirty="0" smtClean="0">
                <a:solidFill>
                  <a:srgbClr val="000000"/>
                </a:solidFill>
              </a:rPr>
              <a:t> in December 1860 and was soon joined by </a:t>
            </a:r>
            <a:r>
              <a:rPr lang="en-US" altLang="en-US" dirty="0" smtClean="0">
                <a:solidFill>
                  <a:srgbClr val="0033CC"/>
                </a:solidFill>
              </a:rPr>
              <a:t>six other states.</a:t>
            </a:r>
          </a:p>
        </p:txBody>
      </p:sp>
      <p:sp>
        <p:nvSpPr>
          <p:cNvPr id="28678" name="Text Box 21"/>
          <p:cNvSpPr txBox="1">
            <a:spLocks noChangeArrowheads="1"/>
          </p:cNvSpPr>
          <p:nvPr/>
        </p:nvSpPr>
        <p:spPr bwMode="auto">
          <a:xfrm>
            <a:off x="6019800" y="3048000"/>
            <a:ext cx="27432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a:spcAft>
                <a:spcPts val="2200"/>
              </a:spcAft>
            </a:pPr>
            <a:r>
              <a:rPr lang="en-US" altLang="en-US" b="1" dirty="0" smtClean="0">
                <a:solidFill>
                  <a:srgbClr val="000000"/>
                </a:solidFill>
              </a:rPr>
              <a:t>They formed the Confederate States of America.</a:t>
            </a:r>
          </a:p>
        </p:txBody>
      </p:sp>
      <p:sp>
        <p:nvSpPr>
          <p:cNvPr id="28680" name="Rectangle 3"/>
          <p:cNvSpPr>
            <a:spLocks noChangeArrowheads="1"/>
          </p:cNvSpPr>
          <p:nvPr/>
        </p:nvSpPr>
        <p:spPr bwMode="auto">
          <a:xfrm>
            <a:off x="1403350" y="5029200"/>
            <a:ext cx="6324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spcAft>
                <a:spcPts val="2200"/>
              </a:spcAft>
            </a:pPr>
            <a:r>
              <a:rPr lang="en-US" altLang="en-US" dirty="0" smtClean="0">
                <a:solidFill>
                  <a:srgbClr val="000000"/>
                </a:solidFill>
              </a:rPr>
              <a:t>The Confederate constitution stressed each state’s independence and </a:t>
            </a:r>
            <a:r>
              <a:rPr lang="en-US" altLang="en-US" dirty="0" smtClean="0">
                <a:solidFill>
                  <a:srgbClr val="0033CC"/>
                </a:solidFill>
              </a:rPr>
              <a:t>guaranteed the protection of slavery.</a:t>
            </a:r>
          </a:p>
        </p:txBody>
      </p:sp>
    </p:spTree>
    <p:extLst>
      <p:ext uri="{BB962C8B-B14F-4D97-AF65-F5344CB8AC3E}">
        <p14:creationId xmlns:p14="http://schemas.microsoft.com/office/powerpoint/2010/main" val="145811548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highered.mcgraw-hill.com/sites/dl/premium/0073385492/instructor/664083/bri85492_1403.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0" y="2274"/>
            <a:ext cx="9144000" cy="5965031"/>
          </a:xfrm>
          <a:prstGeom prst="rect">
            <a:avLst/>
          </a:prstGeom>
          <a:noFill/>
          <a:effectLst>
            <a:softEdge rad="63500"/>
          </a:effectLst>
        </p:spPr>
      </p:pic>
      <p:sp>
        <p:nvSpPr>
          <p:cNvPr id="7" name="Text Box 2"/>
          <p:cNvSpPr txBox="1">
            <a:spLocks noChangeArrowheads="1"/>
          </p:cNvSpPr>
          <p:nvPr/>
        </p:nvSpPr>
        <p:spPr bwMode="auto">
          <a:xfrm>
            <a:off x="1181100" y="5535566"/>
            <a:ext cx="67818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  despite remaining political strengths the South decided to secede </a:t>
            </a:r>
          </a:p>
        </p:txBody>
      </p:sp>
      <p:sp>
        <p:nvSpPr>
          <p:cNvPr id="2" name="TextBox 1"/>
          <p:cNvSpPr txBox="1"/>
          <p:nvPr/>
        </p:nvSpPr>
        <p:spPr>
          <a:xfrm>
            <a:off x="381000" y="304800"/>
            <a:ext cx="5334000" cy="3354765"/>
          </a:xfrm>
          <a:prstGeom prst="rect">
            <a:avLst/>
          </a:prstGeom>
          <a:solidFill>
            <a:schemeClr val="tx1"/>
          </a:solidFill>
          <a:effectLst>
            <a:glow rad="88900">
              <a:schemeClr val="bg1"/>
            </a:glow>
          </a:effectLst>
        </p:spPr>
        <p:txBody>
          <a:bodyPr wrap="square" rtlCol="0">
            <a:spAutoFit/>
          </a:bodyPr>
          <a:lstStyle/>
          <a:p>
            <a:pPr algn="ctr"/>
            <a:r>
              <a:rPr lang="en-US" sz="3200" dirty="0">
                <a:solidFill>
                  <a:schemeClr val="bg1"/>
                </a:solidFill>
                <a:latin typeface="Earth's Mightiest"/>
              </a:rPr>
              <a:t>"A party (Republicans) founded on the single sentiment...of hatred of African slavery, is now the controlling power." No one could any longer "be deluded...that the Black Republican party is a moderate party, It is in fact, essentially, a revolutionary party.“</a:t>
            </a:r>
          </a:p>
          <a:p>
            <a:pPr algn="r"/>
            <a:r>
              <a:rPr lang="en-US" sz="2000" dirty="0">
                <a:solidFill>
                  <a:schemeClr val="bg1"/>
                </a:solidFill>
                <a:latin typeface="Agency FB" pitchFamily="34" charset="0"/>
              </a:rPr>
              <a:t>-The Richmond Enquirer</a:t>
            </a:r>
          </a:p>
        </p:txBody>
      </p:sp>
    </p:spTree>
    <p:extLst>
      <p:ext uri="{BB962C8B-B14F-4D97-AF65-F5344CB8AC3E}">
        <p14:creationId xmlns:p14="http://schemas.microsoft.com/office/powerpoint/2010/main" val="153729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Image:LincolnInauguration1861a.jpg"/>
          <p:cNvPicPr>
            <a:picLocks noChangeAspect="1" noChangeArrowheads="1"/>
          </p:cNvPicPr>
          <p:nvPr/>
        </p:nvPicPr>
        <p:blipFill rotWithShape="1">
          <a:blip r:embed="rId2">
            <a:extLst>
              <a:ext uri="{28A0092B-C50C-407E-A947-70E740481C1C}">
                <a14:useLocalDpi xmlns:a14="http://schemas.microsoft.com/office/drawing/2010/main" val="0"/>
              </a:ext>
            </a:extLst>
          </a:blip>
          <a:srcRect r="10172"/>
          <a:stretch/>
        </p:blipFill>
        <p:spPr bwMode="auto">
          <a:xfrm>
            <a:off x="1" y="0"/>
            <a:ext cx="91440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2" name="Text Box 2"/>
          <p:cNvSpPr txBox="1">
            <a:spLocks noChangeArrowheads="1"/>
          </p:cNvSpPr>
          <p:nvPr/>
        </p:nvSpPr>
        <p:spPr bwMode="auto">
          <a:xfrm>
            <a:off x="838200" y="5029200"/>
            <a:ext cx="7429500" cy="1569660"/>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2.  Republicans didn’t control House or the Senate and the South still maintained a 5 to 4 majority in the Supreme Court</a:t>
            </a:r>
          </a:p>
        </p:txBody>
      </p:sp>
    </p:spTree>
    <p:extLst>
      <p:ext uri="{BB962C8B-B14F-4D97-AF65-F5344CB8AC3E}">
        <p14:creationId xmlns:p14="http://schemas.microsoft.com/office/powerpoint/2010/main" val="201153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63522"/>
                                        </p:tgtEl>
                                        <p:attrNameLst>
                                          <p:attrName>style.visibility</p:attrName>
                                        </p:attrNameLst>
                                      </p:cBhvr>
                                      <p:to>
                                        <p:strVal val="visible"/>
                                      </p:to>
                                    </p:set>
                                    <p:anim calcmode="lin" valueType="num">
                                      <p:cBhvr additive="base">
                                        <p:cTn id="7" dur="500" fill="hold"/>
                                        <p:tgtEl>
                                          <p:spTgt spid="363522"/>
                                        </p:tgtEl>
                                        <p:attrNameLst>
                                          <p:attrName>ppt_x</p:attrName>
                                        </p:attrNameLst>
                                      </p:cBhvr>
                                      <p:tavLst>
                                        <p:tav tm="0">
                                          <p:val>
                                            <p:strVal val="#ppt_x"/>
                                          </p:val>
                                        </p:tav>
                                        <p:tav tm="100000">
                                          <p:val>
                                            <p:strVal val="#ppt_x"/>
                                          </p:val>
                                        </p:tav>
                                      </p:tavLst>
                                    </p:anim>
                                    <p:anim calcmode="lin" valueType="num">
                                      <p:cBhvr additive="base">
                                        <p:cTn id="8" dur="500" fill="hold"/>
                                        <p:tgtEl>
                                          <p:spTgt spid="3635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highered.mcgraw-hill.com/sites/dl/premium/0073385492/instructor/664083/bri85492_1403.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0" y="2274"/>
            <a:ext cx="9144000" cy="5965031"/>
          </a:xfrm>
          <a:prstGeom prst="rect">
            <a:avLst/>
          </a:prstGeom>
          <a:noFill/>
          <a:effectLst>
            <a:softEdge rad="63500"/>
          </a:effectLst>
        </p:spPr>
      </p:pic>
      <p:sp>
        <p:nvSpPr>
          <p:cNvPr id="366594" name="Text Box 2"/>
          <p:cNvSpPr txBox="1">
            <a:spLocks noChangeArrowheads="1"/>
          </p:cNvSpPr>
          <p:nvPr/>
        </p:nvSpPr>
        <p:spPr bwMode="auto">
          <a:xfrm>
            <a:off x="228600" y="5562600"/>
            <a:ext cx="86868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3. South Carolina threatened to secede if Lincoln elected (he was and they did in Dec. 1860)</a:t>
            </a:r>
          </a:p>
        </p:txBody>
      </p:sp>
    </p:spTree>
    <p:extLst>
      <p:ext uri="{BB962C8B-B14F-4D97-AF65-F5344CB8AC3E}">
        <p14:creationId xmlns:p14="http://schemas.microsoft.com/office/powerpoint/2010/main" val="95015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66594"/>
                                        </p:tgtEl>
                                        <p:attrNameLst>
                                          <p:attrName>style.visibility</p:attrName>
                                        </p:attrNameLst>
                                      </p:cBhvr>
                                      <p:to>
                                        <p:strVal val="visible"/>
                                      </p:to>
                                    </p:set>
                                    <p:anim calcmode="lin" valueType="num">
                                      <p:cBhvr additive="base">
                                        <p:cTn id="7" dur="500" fill="hold"/>
                                        <p:tgtEl>
                                          <p:spTgt spid="366594"/>
                                        </p:tgtEl>
                                        <p:attrNameLst>
                                          <p:attrName>ppt_x</p:attrName>
                                        </p:attrNameLst>
                                      </p:cBhvr>
                                      <p:tavLst>
                                        <p:tav tm="0">
                                          <p:val>
                                            <p:strVal val="#ppt_x"/>
                                          </p:val>
                                        </p:tav>
                                        <p:tav tm="100000">
                                          <p:val>
                                            <p:strVal val="#ppt_x"/>
                                          </p:val>
                                        </p:tav>
                                      </p:tavLst>
                                    </p:anim>
                                    <p:anim calcmode="lin" valueType="num">
                                      <p:cBhvr additive="base">
                                        <p:cTn id="8" dur="500" fill="hold"/>
                                        <p:tgtEl>
                                          <p:spTgt spid="3665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highered.mcgraw-hill.com/sites/dl/premium/0073385492/instructor/664083/bri85492_1403.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0" y="2274"/>
            <a:ext cx="9144000" cy="5965031"/>
          </a:xfrm>
          <a:prstGeom prst="rect">
            <a:avLst/>
          </a:prstGeom>
          <a:noFill/>
          <a:effectLst>
            <a:softEdge rad="63500"/>
          </a:effectLst>
        </p:spPr>
      </p:pic>
      <p:sp>
        <p:nvSpPr>
          <p:cNvPr id="367618" name="Text Box 2"/>
          <p:cNvSpPr txBox="1">
            <a:spLocks noChangeArrowheads="1"/>
          </p:cNvSpPr>
          <p:nvPr/>
        </p:nvSpPr>
        <p:spPr bwMode="auto">
          <a:xfrm>
            <a:off x="1908969" y="5519382"/>
            <a:ext cx="5334000" cy="1077218"/>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4.  AL, MS, FL, GA, LA, TX followed in the next 6 weeks</a:t>
            </a:r>
          </a:p>
        </p:txBody>
      </p:sp>
    </p:spTree>
    <p:extLst>
      <p:ext uri="{BB962C8B-B14F-4D97-AF65-F5344CB8AC3E}">
        <p14:creationId xmlns:p14="http://schemas.microsoft.com/office/powerpoint/2010/main" val="81499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67618"/>
                                        </p:tgtEl>
                                        <p:attrNameLst>
                                          <p:attrName>style.visibility</p:attrName>
                                        </p:attrNameLst>
                                      </p:cBhvr>
                                      <p:to>
                                        <p:strVal val="visible"/>
                                      </p:to>
                                    </p:set>
                                    <p:anim calcmode="lin" valueType="num">
                                      <p:cBhvr additive="base">
                                        <p:cTn id="7" dur="500" fill="hold"/>
                                        <p:tgtEl>
                                          <p:spTgt spid="367618"/>
                                        </p:tgtEl>
                                        <p:attrNameLst>
                                          <p:attrName>ppt_x</p:attrName>
                                        </p:attrNameLst>
                                      </p:cBhvr>
                                      <p:tavLst>
                                        <p:tav tm="0">
                                          <p:val>
                                            <p:strVal val="#ppt_x"/>
                                          </p:val>
                                        </p:tav>
                                        <p:tav tm="100000">
                                          <p:val>
                                            <p:strVal val="#ppt_x"/>
                                          </p:val>
                                        </p:tav>
                                      </p:tavLst>
                                    </p:anim>
                                    <p:anim calcmode="lin" valueType="num">
                                      <p:cBhvr additive="base">
                                        <p:cTn id="8" dur="500" fill="hold"/>
                                        <p:tgtEl>
                                          <p:spTgt spid="3676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File:Confederate congress.jpg"/>
          <p:cNvPicPr>
            <a:picLocks noChangeAspect="1" noChangeArrowheads="1"/>
          </p:cNvPicPr>
          <p:nvPr/>
        </p:nvPicPr>
        <p:blipFill rotWithShape="1">
          <a:blip r:embed="rId2">
            <a:extLst>
              <a:ext uri="{28A0092B-C50C-407E-A947-70E740481C1C}">
                <a14:useLocalDpi xmlns:a14="http://schemas.microsoft.com/office/drawing/2010/main" val="0"/>
              </a:ext>
            </a:extLst>
          </a:blip>
          <a:srcRect l="3172" b="3582"/>
          <a:stretch/>
        </p:blipFill>
        <p:spPr bwMode="auto">
          <a:xfrm>
            <a:off x="0" y="0"/>
            <a:ext cx="9144000" cy="596107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6386" name="Picture 2" descr="File:Alabama Capitol NW 1886.jpg"/>
          <p:cNvPicPr>
            <a:picLocks noChangeAspect="1" noChangeArrowheads="1"/>
          </p:cNvPicPr>
          <p:nvPr/>
        </p:nvPicPr>
        <p:blipFill rotWithShape="1">
          <a:blip r:embed="rId3">
            <a:extLst>
              <a:ext uri="{28A0092B-C50C-407E-A947-70E740481C1C}">
                <a14:useLocalDpi xmlns:a14="http://schemas.microsoft.com/office/drawing/2010/main" val="0"/>
              </a:ext>
            </a:extLst>
          </a:blip>
          <a:srcRect t="3385"/>
          <a:stretch/>
        </p:blipFill>
        <p:spPr bwMode="auto">
          <a:xfrm>
            <a:off x="0" y="0"/>
            <a:ext cx="9144000" cy="685117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68642" name="Text Box 2"/>
          <p:cNvSpPr txBox="1">
            <a:spLocks noChangeArrowheads="1"/>
          </p:cNvSpPr>
          <p:nvPr/>
        </p:nvSpPr>
        <p:spPr bwMode="auto">
          <a:xfrm>
            <a:off x="228600" y="5562600"/>
            <a:ext cx="86868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fov="1200000"/>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5. (Feb. 1861) the 7 seceders met in Montgomery, AL and created Confederate States of America </a:t>
            </a:r>
          </a:p>
        </p:txBody>
      </p:sp>
    </p:spTree>
    <p:extLst>
      <p:ext uri="{BB962C8B-B14F-4D97-AF65-F5344CB8AC3E}">
        <p14:creationId xmlns:p14="http://schemas.microsoft.com/office/powerpoint/2010/main" val="114103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68642"/>
                                        </p:tgtEl>
                                        <p:attrNameLst>
                                          <p:attrName>style.visibility</p:attrName>
                                        </p:attrNameLst>
                                      </p:cBhvr>
                                      <p:to>
                                        <p:strVal val="visible"/>
                                      </p:to>
                                    </p:set>
                                    <p:anim calcmode="lin" valueType="num">
                                      <p:cBhvr additive="base">
                                        <p:cTn id="7" dur="500" fill="hold"/>
                                        <p:tgtEl>
                                          <p:spTgt spid="368642"/>
                                        </p:tgtEl>
                                        <p:attrNameLst>
                                          <p:attrName>ppt_x</p:attrName>
                                        </p:attrNameLst>
                                      </p:cBhvr>
                                      <p:tavLst>
                                        <p:tav tm="0">
                                          <p:val>
                                            <p:strVal val="#ppt_x"/>
                                          </p:val>
                                        </p:tav>
                                        <p:tav tm="100000">
                                          <p:val>
                                            <p:strVal val="#ppt_x"/>
                                          </p:val>
                                        </p:tav>
                                      </p:tavLst>
                                    </p:anim>
                                    <p:anim calcmode="lin" valueType="num">
                                      <p:cBhvr additive="base">
                                        <p:cTn id="8" dur="500" fill="hold"/>
                                        <p:tgtEl>
                                          <p:spTgt spid="3686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5" presetClass="exit" presetSubtype="0" fill="hold" nodeType="clickEffect">
                                  <p:stCondLst>
                                    <p:cond delay="0"/>
                                  </p:stCondLst>
                                  <p:childTnLst>
                                    <p:animEffect transition="out" filter="fade">
                                      <p:cBhvr>
                                        <p:cTn id="12" dur="2000" accel="50000">
                                          <p:stCondLst>
                                            <p:cond delay="0"/>
                                          </p:stCondLst>
                                        </p:cTn>
                                        <p:tgtEl>
                                          <p:spTgt spid="16386"/>
                                        </p:tgtEl>
                                      </p:cBhvr>
                                    </p:animEffect>
                                    <p:anim calcmode="lin" valueType="num">
                                      <p:cBhvr>
                                        <p:cTn id="13" dur="1000" accel="50000">
                                          <p:stCondLst>
                                            <p:cond delay="0"/>
                                          </p:stCondLst>
                                        </p:cTn>
                                        <p:tgtEl>
                                          <p:spTgt spid="16386"/>
                                        </p:tgtEl>
                                        <p:attrNameLst>
                                          <p:attrName>ppt_y</p:attrName>
                                        </p:attrNameLst>
                                      </p:cBhvr>
                                      <p:tavLst>
                                        <p:tav tm="0">
                                          <p:val>
                                            <p:strVal val="ppt_y"/>
                                          </p:val>
                                        </p:tav>
                                        <p:tav tm="100000">
                                          <p:val>
                                            <p:strVal val="ppt_y+.1"/>
                                          </p:val>
                                        </p:tav>
                                      </p:tavLst>
                                    </p:anim>
                                    <p:anim calcmode="lin" valueType="num">
                                      <p:cBhvr>
                                        <p:cTn id="14" dur="1000" decel="50000">
                                          <p:stCondLst>
                                            <p:cond delay="1000"/>
                                          </p:stCondLst>
                                        </p:cTn>
                                        <p:tgtEl>
                                          <p:spTgt spid="16386"/>
                                        </p:tgtEl>
                                        <p:attrNameLst>
                                          <p:attrName>ppt_y</p:attrName>
                                        </p:attrNameLst>
                                      </p:cBhvr>
                                      <p:tavLst>
                                        <p:tav tm="0">
                                          <p:val>
                                            <p:strVal val="ppt_y"/>
                                          </p:val>
                                        </p:tav>
                                        <p:tav tm="100000">
                                          <p:val>
                                            <p:strVal val="ppt_y-.1"/>
                                          </p:val>
                                        </p:tav>
                                      </p:tavLst>
                                    </p:anim>
                                    <p:anim calcmode="lin" valueType="num">
                                      <p:cBhvr>
                                        <p:cTn id="15" dur="1000" accel="50000">
                                          <p:stCondLst>
                                            <p:cond delay="1000"/>
                                          </p:stCondLst>
                                        </p:cTn>
                                        <p:tgtEl>
                                          <p:spTgt spid="16386"/>
                                        </p:tgtEl>
                                        <p:attrNameLst>
                                          <p:attrName>ppt_x</p:attrName>
                                        </p:attrNameLst>
                                      </p:cBhvr>
                                      <p:tavLst>
                                        <p:tav tm="0">
                                          <p:val>
                                            <p:strVal val="ppt_x"/>
                                          </p:val>
                                        </p:tav>
                                        <p:tav tm="100000">
                                          <p:val>
                                            <p:strVal val="ppt_x+.4"/>
                                          </p:val>
                                        </p:tav>
                                      </p:tavLst>
                                    </p:anim>
                                    <p:anim calcmode="lin" valueType="num">
                                      <p:cBhvr>
                                        <p:cTn id="16" dur="2000"/>
                                        <p:tgtEl>
                                          <p:spTgt spid="16386"/>
                                        </p:tgtEl>
                                        <p:attrNameLst>
                                          <p:attrName>ppt_h</p:attrName>
                                        </p:attrNameLst>
                                      </p:cBhvr>
                                      <p:tavLst>
                                        <p:tav tm="0">
                                          <p:val>
                                            <p:strVal val="ppt_h"/>
                                          </p:val>
                                        </p:tav>
                                        <p:tav tm="100000">
                                          <p:val>
                                            <p:strVal val="ppt_h"/>
                                          </p:val>
                                        </p:tav>
                                      </p:tavLst>
                                    </p:anim>
                                    <p:anim calcmode="lin" valueType="num">
                                      <p:cBhvr>
                                        <p:cTn id="17" dur="1000" accel="50000">
                                          <p:stCondLst>
                                            <p:cond delay="0"/>
                                          </p:stCondLst>
                                        </p:cTn>
                                        <p:tgtEl>
                                          <p:spTgt spid="16386"/>
                                        </p:tgtEl>
                                        <p:attrNameLst>
                                          <p:attrName>ppt_w</p:attrName>
                                        </p:attrNameLst>
                                      </p:cBhvr>
                                      <p:tavLst>
                                        <p:tav tm="0">
                                          <p:val>
                                            <p:strVal val="ppt_w"/>
                                          </p:val>
                                        </p:tav>
                                        <p:tav tm="100000">
                                          <p:val>
                                            <p:strVal val="ppt_w*.05"/>
                                          </p:val>
                                        </p:tav>
                                      </p:tavLst>
                                    </p:anim>
                                    <p:anim calcmode="lin" valueType="num">
                                      <p:cBhvr>
                                        <p:cTn id="18" dur="1000" decel="50000">
                                          <p:stCondLst>
                                            <p:cond delay="1000"/>
                                          </p:stCondLst>
                                        </p:cTn>
                                        <p:tgtEl>
                                          <p:spTgt spid="16386"/>
                                        </p:tgtEl>
                                        <p:attrNameLst>
                                          <p:attrName>ppt_w</p:attrName>
                                        </p:attrNameLst>
                                      </p:cBhvr>
                                      <p:tavLst>
                                        <p:tav tm="0">
                                          <p:val>
                                            <p:strVal val="ppt_w"/>
                                          </p:val>
                                        </p:tav>
                                        <p:tav tm="100000">
                                          <p:val>
                                            <p:strVal val="ppt_w/.05"/>
                                          </p:val>
                                        </p:tav>
                                      </p:tavLst>
                                    </p:anim>
                                    <p:anim calcmode="lin" valueType="num">
                                      <p:cBhvr>
                                        <p:cTn id="19" dur="1000" accel="50000">
                                          <p:stCondLst>
                                            <p:cond delay="1000"/>
                                          </p:stCondLst>
                                        </p:cTn>
                                        <p:tgtEl>
                                          <p:spTgt spid="16386"/>
                                        </p:tgtEl>
                                        <p:attrNameLst>
                                          <p:attrName>style.rotation</p:attrName>
                                        </p:attrNameLst>
                                      </p:cBhvr>
                                      <p:tavLst>
                                        <p:tav tm="0">
                                          <p:val>
                                            <p:fltVal val="0"/>
                                          </p:val>
                                        </p:tav>
                                        <p:tav tm="100000">
                                          <p:val>
                                            <p:fltVal val="-90"/>
                                          </p:val>
                                        </p:tav>
                                      </p:tavLst>
                                    </p:anim>
                                    <p:set>
                                      <p:cBhvr>
                                        <p:cTn id="20" dur="1" fill="hold">
                                          <p:stCondLst>
                                            <p:cond delay="1999"/>
                                          </p:stCondLst>
                                        </p:cTn>
                                        <p:tgtEl>
                                          <p:spTgt spid="163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le:President-Jefferson-Dav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14226" cy="685345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0116" name="Picture 4" descr="Image:1861 Davis Inaugural.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a:stretch>
        </p:blipFill>
        <p:spPr bwMode="auto">
          <a:xfrm>
            <a:off x="4953000" y="152400"/>
            <a:ext cx="4114800" cy="5332355"/>
          </a:xfrm>
          <a:prstGeom prst="rect">
            <a:avLst/>
          </a:prstGeom>
          <a:noFill/>
          <a:effectLst>
            <a:glow rad="88900">
              <a:schemeClr val="accent4">
                <a:satMod val="175000"/>
              </a:schemeClr>
            </a:glow>
          </a:effectLst>
        </p:spPr>
      </p:pic>
      <p:sp>
        <p:nvSpPr>
          <p:cNvPr id="369666" name="Text Box 2"/>
          <p:cNvSpPr txBox="1">
            <a:spLocks noChangeArrowheads="1"/>
          </p:cNvSpPr>
          <p:nvPr/>
        </p:nvSpPr>
        <p:spPr bwMode="auto">
          <a:xfrm>
            <a:off x="457200" y="5867400"/>
            <a:ext cx="8229600" cy="584775"/>
          </a:xfrm>
          <a:prstGeom prst="rect">
            <a:avLst/>
          </a:prstGeom>
          <a:solidFill>
            <a:srgbClr val="000000"/>
          </a:solidFill>
          <a:ln w="76200">
            <a:solidFill>
              <a:srgbClr val="000000"/>
            </a:solidFill>
            <a:miter lim="800000"/>
            <a:headEnd/>
            <a:tailEnd/>
          </a:ln>
          <a:effectLst>
            <a:glow>
              <a:schemeClr val="tx1"/>
            </a:glow>
          </a:effectLst>
          <a:scene3d>
            <a:camera prst="orthographicFront"/>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6.  the CSA chose Jefferson Davis as president</a:t>
            </a:r>
          </a:p>
        </p:txBody>
      </p:sp>
    </p:spTree>
    <p:extLst>
      <p:ext uri="{BB962C8B-B14F-4D97-AF65-F5344CB8AC3E}">
        <p14:creationId xmlns:p14="http://schemas.microsoft.com/office/powerpoint/2010/main" val="254799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69666"/>
                                        </p:tgtEl>
                                        <p:attrNameLst>
                                          <p:attrName>style.visibility</p:attrName>
                                        </p:attrNameLst>
                                      </p:cBhvr>
                                      <p:to>
                                        <p:strVal val="visible"/>
                                      </p:to>
                                    </p:set>
                                    <p:anim calcmode="lin" valueType="num">
                                      <p:cBhvr additive="base">
                                        <p:cTn id="7" dur="500" fill="hold"/>
                                        <p:tgtEl>
                                          <p:spTgt spid="369666"/>
                                        </p:tgtEl>
                                        <p:attrNameLst>
                                          <p:attrName>ppt_x</p:attrName>
                                        </p:attrNameLst>
                                      </p:cBhvr>
                                      <p:tavLst>
                                        <p:tav tm="0">
                                          <p:val>
                                            <p:strVal val="#ppt_x"/>
                                          </p:val>
                                        </p:tav>
                                        <p:tav tm="100000">
                                          <p:val>
                                            <p:strVal val="#ppt_x"/>
                                          </p:val>
                                        </p:tav>
                                      </p:tavLst>
                                    </p:anim>
                                    <p:anim calcmode="lin" valueType="num">
                                      <p:cBhvr additive="base">
                                        <p:cTn id="8" dur="500" fill="hold"/>
                                        <p:tgtEl>
                                          <p:spTgt spid="3696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7" descr="07-1323a"/>
          <p:cNvPicPr>
            <a:picLocks noChangeAspect="1" noChangeArrowheads="1"/>
          </p:cNvPicPr>
          <p:nvPr/>
        </p:nvPicPr>
        <p:blipFill>
          <a:blip r:embed="rId2">
            <a:extLst>
              <a:ext uri="{28A0092B-C50C-407E-A947-70E740481C1C}">
                <a14:useLocalDpi xmlns:a14="http://schemas.microsoft.com/office/drawing/2010/main" val="0"/>
              </a:ext>
            </a:extLst>
          </a:blip>
          <a:srcRect l="14925" t="24030" r="2985" b="6789"/>
          <a:stretch>
            <a:fillRect/>
          </a:stretch>
        </p:blipFill>
        <p:spPr bwMode="auto">
          <a:xfrm>
            <a:off x="0" y="0"/>
            <a:ext cx="91440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6" name="Text Box 2"/>
          <p:cNvSpPr txBox="1">
            <a:spLocks noChangeArrowheads="1"/>
          </p:cNvSpPr>
          <p:nvPr/>
        </p:nvSpPr>
        <p:spPr bwMode="auto">
          <a:xfrm>
            <a:off x="1371600" y="4953000"/>
            <a:ext cx="64008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9.  in a final attempt at compromise John Crittenden of KY proposed the Crittenden Amendments</a:t>
            </a:r>
          </a:p>
        </p:txBody>
      </p:sp>
    </p:spTree>
    <p:extLst>
      <p:ext uri="{BB962C8B-B14F-4D97-AF65-F5344CB8AC3E}">
        <p14:creationId xmlns:p14="http://schemas.microsoft.com/office/powerpoint/2010/main" val="182189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74786"/>
                                        </p:tgtEl>
                                        <p:attrNameLst>
                                          <p:attrName>style.visibility</p:attrName>
                                        </p:attrNameLst>
                                      </p:cBhvr>
                                      <p:to>
                                        <p:strVal val="visible"/>
                                      </p:to>
                                    </p:set>
                                    <p:anim calcmode="lin" valueType="num">
                                      <p:cBhvr additive="base">
                                        <p:cTn id="7" dur="500" fill="hold"/>
                                        <p:tgtEl>
                                          <p:spTgt spid="374786"/>
                                        </p:tgtEl>
                                        <p:attrNameLst>
                                          <p:attrName>ppt_x</p:attrName>
                                        </p:attrNameLst>
                                      </p:cBhvr>
                                      <p:tavLst>
                                        <p:tav tm="0">
                                          <p:val>
                                            <p:strVal val="#ppt_x"/>
                                          </p:val>
                                        </p:tav>
                                        <p:tav tm="100000">
                                          <p:val>
                                            <p:strVal val="#ppt_x"/>
                                          </p:val>
                                        </p:tav>
                                      </p:tavLst>
                                    </p:anim>
                                    <p:anim calcmode="lin" valueType="num">
                                      <p:cBhvr additive="base">
                                        <p:cTn id="8" dur="500" fill="hold"/>
                                        <p:tgtEl>
                                          <p:spTgt spid="3747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304690_m_14_01"/>
          <p:cNvPicPr preferRelativeResize="0">
            <a:picLocks noChangeAspect="1" noChangeArrowheads="1"/>
          </p:cNvPicPr>
          <p:nvPr/>
        </p:nvPicPr>
        <p:blipFill>
          <a:blip r:embed="rId2">
            <a:lum bright="-18000" contrast="36000"/>
            <a:extLst>
              <a:ext uri="{28A0092B-C50C-407E-A947-70E740481C1C}">
                <a14:useLocalDpi xmlns:a14="http://schemas.microsoft.com/office/drawing/2010/main" val="0"/>
              </a:ext>
            </a:extLst>
          </a:blip>
          <a:srcRect l="900" t="2824" r="900" b="2559"/>
          <a:stretch>
            <a:fillRect/>
          </a:stretch>
        </p:blipFill>
        <p:spPr bwMode="auto">
          <a:xfrm>
            <a:off x="0" y="0"/>
            <a:ext cx="9144000" cy="5621338"/>
          </a:xfrm>
          <a:prstGeom prst="rect">
            <a:avLst/>
          </a:prstGeom>
          <a:noFill/>
          <a:ln w="12700">
            <a:solidFill>
              <a:srgbClr val="000066"/>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
        <p:nvSpPr>
          <p:cNvPr id="375810" name="Text Box 2"/>
          <p:cNvSpPr txBox="1">
            <a:spLocks noChangeArrowheads="1"/>
          </p:cNvSpPr>
          <p:nvPr/>
        </p:nvSpPr>
        <p:spPr bwMode="auto">
          <a:xfrm>
            <a:off x="838200" y="4643497"/>
            <a:ext cx="7467600" cy="2062103"/>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10.  amendments proposed to ban slavery north of 36°30’, give popular sovereignty to states south of that line, and protect slavery where it already existed</a:t>
            </a:r>
          </a:p>
        </p:txBody>
      </p:sp>
    </p:spTree>
    <p:extLst>
      <p:ext uri="{BB962C8B-B14F-4D97-AF65-F5344CB8AC3E}">
        <p14:creationId xmlns:p14="http://schemas.microsoft.com/office/powerpoint/2010/main" val="410684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75810"/>
                                        </p:tgtEl>
                                        <p:attrNameLst>
                                          <p:attrName>style.visibility</p:attrName>
                                        </p:attrNameLst>
                                      </p:cBhvr>
                                      <p:to>
                                        <p:strVal val="visible"/>
                                      </p:to>
                                    </p:set>
                                    <p:anim calcmode="lin" valueType="num">
                                      <p:cBhvr additive="base">
                                        <p:cTn id="7" dur="500" fill="hold"/>
                                        <p:tgtEl>
                                          <p:spTgt spid="375810"/>
                                        </p:tgtEl>
                                        <p:attrNameLst>
                                          <p:attrName>ppt_x</p:attrName>
                                        </p:attrNameLst>
                                      </p:cBhvr>
                                      <p:tavLst>
                                        <p:tav tm="0">
                                          <p:val>
                                            <p:strVal val="#ppt_x"/>
                                          </p:val>
                                        </p:tav>
                                        <p:tav tm="100000">
                                          <p:val>
                                            <p:strVal val="#ppt_x"/>
                                          </p:val>
                                        </p:tav>
                                      </p:tavLst>
                                    </p:anim>
                                    <p:anim calcmode="lin" valueType="num">
                                      <p:cBhvr additive="base">
                                        <p:cTn id="8" dur="500" fill="hold"/>
                                        <p:tgtEl>
                                          <p:spTgt spid="3758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9"/>
          <p:cNvSpPr txBox="1">
            <a:spLocks noChangeArrowheads="1"/>
          </p:cNvSpPr>
          <p:nvPr/>
        </p:nvSpPr>
        <p:spPr bwMode="auto">
          <a:xfrm>
            <a:off x="457200" y="1295400"/>
            <a:ext cx="7850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r>
              <a:rPr lang="en-US" altLang="en-US" sz="2400" b="1" u="sng" smtClean="0">
                <a:solidFill>
                  <a:srgbClr val="000000"/>
                </a:solidFill>
              </a:rPr>
              <a:t>Terms and People</a:t>
            </a:r>
            <a:r>
              <a:rPr lang="en-US" altLang="en-US" sz="2400" b="1" smtClean="0">
                <a:solidFill>
                  <a:srgbClr val="000000"/>
                </a:solidFill>
              </a:rPr>
              <a:t> </a:t>
            </a:r>
            <a:r>
              <a:rPr lang="en-US" altLang="en-US" sz="1800" smtClean="0">
                <a:solidFill>
                  <a:srgbClr val="000000"/>
                </a:solidFill>
              </a:rPr>
              <a:t>(continued)</a:t>
            </a:r>
            <a:r>
              <a:rPr lang="en-US" altLang="en-US" sz="2400" b="1" smtClean="0">
                <a:solidFill>
                  <a:srgbClr val="000000"/>
                </a:solidFill>
              </a:rPr>
              <a:t> </a:t>
            </a:r>
          </a:p>
        </p:txBody>
      </p:sp>
      <p:sp>
        <p:nvSpPr>
          <p:cNvPr id="6147" name="Rectangle 13"/>
          <p:cNvSpPr>
            <a:spLocks noChangeArrowheads="1"/>
          </p:cNvSpPr>
          <p:nvPr/>
        </p:nvSpPr>
        <p:spPr bwMode="auto">
          <a:xfrm>
            <a:off x="914400" y="1447800"/>
            <a:ext cx="7620000"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spcAft>
                <a:spcPct val="40000"/>
              </a:spcAft>
              <a:buSzPct val="80000"/>
            </a:pPr>
            <a:endParaRPr lang="en-US" altLang="en-US" smtClean="0">
              <a:solidFill>
                <a:srgbClr val="000000"/>
              </a:solidFill>
            </a:endParaRPr>
          </a:p>
          <a:p>
            <a:pPr eaLnBrk="1" hangingPunct="1">
              <a:spcAft>
                <a:spcPct val="40000"/>
              </a:spcAft>
              <a:buSzPct val="80000"/>
              <a:buFontTx/>
              <a:buChar char="•"/>
            </a:pPr>
            <a:r>
              <a:rPr lang="en-US" altLang="en-US" b="1" smtClean="0">
                <a:solidFill>
                  <a:srgbClr val="FF0000"/>
                </a:solidFill>
              </a:rPr>
              <a:t>popular sovereignty</a:t>
            </a:r>
            <a:r>
              <a:rPr lang="en-US" altLang="en-US" smtClean="0">
                <a:solidFill>
                  <a:srgbClr val="000000"/>
                </a:solidFill>
              </a:rPr>
              <a:t> </a:t>
            </a:r>
            <a:r>
              <a:rPr lang="en-US" altLang="en-US" b="1" smtClean="0">
                <a:solidFill>
                  <a:srgbClr val="000000"/>
                </a:solidFill>
              </a:rPr>
              <a:t>–</a:t>
            </a:r>
            <a:r>
              <a:rPr lang="en-US" altLang="en-US" smtClean="0">
                <a:solidFill>
                  <a:srgbClr val="000000"/>
                </a:solidFill>
              </a:rPr>
              <a:t> political policy that permitted the residents of federal territories to decide whether or not to allow slavery</a:t>
            </a:r>
          </a:p>
          <a:p>
            <a:pPr eaLnBrk="1" hangingPunct="1">
              <a:spcAft>
                <a:spcPct val="40000"/>
              </a:spcAft>
              <a:buSzPct val="80000"/>
              <a:buFontTx/>
              <a:buChar char="•"/>
            </a:pPr>
            <a:r>
              <a:rPr lang="en-US" altLang="en-US" b="1" smtClean="0">
                <a:solidFill>
                  <a:srgbClr val="FF0000"/>
                </a:solidFill>
              </a:rPr>
              <a:t>Harriet Beecher Stowe</a:t>
            </a:r>
            <a:r>
              <a:rPr lang="en-US" altLang="en-US" smtClean="0">
                <a:solidFill>
                  <a:srgbClr val="000000"/>
                </a:solidFill>
              </a:rPr>
              <a:t> </a:t>
            </a:r>
            <a:r>
              <a:rPr lang="en-US" altLang="en-US" b="1" smtClean="0">
                <a:solidFill>
                  <a:srgbClr val="000000"/>
                </a:solidFill>
              </a:rPr>
              <a:t>–</a:t>
            </a:r>
            <a:r>
              <a:rPr lang="en-US" altLang="en-US" smtClean="0">
                <a:solidFill>
                  <a:srgbClr val="000000"/>
                </a:solidFill>
              </a:rPr>
              <a:t> abolitionist author of </a:t>
            </a:r>
            <a:r>
              <a:rPr lang="en-US" altLang="en-US" i="1" smtClean="0">
                <a:solidFill>
                  <a:srgbClr val="000000"/>
                </a:solidFill>
              </a:rPr>
              <a:t>Uncle Tom’s Cabin </a:t>
            </a:r>
            <a:endParaRPr lang="en-US" altLang="en-US" b="1" smtClean="0">
              <a:solidFill>
                <a:srgbClr val="FF0000"/>
              </a:solidFill>
            </a:endParaRPr>
          </a:p>
          <a:p>
            <a:pPr eaLnBrk="1" hangingPunct="1">
              <a:spcAft>
                <a:spcPct val="40000"/>
              </a:spcAft>
              <a:buSzPct val="80000"/>
              <a:buFontTx/>
              <a:buChar char="•"/>
            </a:pPr>
            <a:r>
              <a:rPr lang="en-US" altLang="en-US" b="1" smtClean="0">
                <a:solidFill>
                  <a:srgbClr val="FF0000"/>
                </a:solidFill>
              </a:rPr>
              <a:t>Kansas-Nebraska Act</a:t>
            </a:r>
            <a:r>
              <a:rPr lang="en-US" altLang="en-US" smtClean="0">
                <a:solidFill>
                  <a:srgbClr val="000000"/>
                </a:solidFill>
                <a:latin typeface="Arial" charset="0"/>
              </a:rPr>
              <a:t> </a:t>
            </a:r>
            <a:r>
              <a:rPr lang="en-US" altLang="en-US" b="1" smtClean="0">
                <a:solidFill>
                  <a:srgbClr val="000000"/>
                </a:solidFill>
                <a:latin typeface="Arial" charset="0"/>
              </a:rPr>
              <a:t>–</a:t>
            </a:r>
            <a:r>
              <a:rPr lang="en-US" altLang="en-US" smtClean="0">
                <a:solidFill>
                  <a:srgbClr val="000000"/>
                </a:solidFill>
                <a:latin typeface="Arial" charset="0"/>
              </a:rPr>
              <a:t> </a:t>
            </a:r>
            <a:r>
              <a:rPr lang="en-US" altLang="en-US" smtClean="0">
                <a:solidFill>
                  <a:srgbClr val="000000"/>
                </a:solidFill>
              </a:rPr>
              <a:t>1854 law that divided the Nebraska Territory into Kansas and Nebraska giving voters in each territory the right to decide whether or not to allow slavery</a:t>
            </a:r>
          </a:p>
        </p:txBody>
      </p:sp>
    </p:spTree>
    <p:extLst>
      <p:ext uri="{BB962C8B-B14F-4D97-AF65-F5344CB8AC3E}">
        <p14:creationId xmlns:p14="http://schemas.microsoft.com/office/powerpoint/2010/main" val="331995298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http://artofmanliness.com/wp-content/uploads/2008/06/lincoln_abraham_photograph-thumb-425x5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75609"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82" name="Text Box 2"/>
          <p:cNvSpPr txBox="1">
            <a:spLocks noChangeArrowheads="1"/>
          </p:cNvSpPr>
          <p:nvPr/>
        </p:nvSpPr>
        <p:spPr bwMode="auto">
          <a:xfrm>
            <a:off x="685800" y="4983540"/>
            <a:ext cx="77724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11.  Lincoln opposed the compromise because Republicans opposed extension of slavery (even though it might have worked)</a:t>
            </a:r>
          </a:p>
        </p:txBody>
      </p:sp>
      <p:pic>
        <p:nvPicPr>
          <p:cNvPr id="4" name="Picture 7" descr="07-1323a"/>
          <p:cNvPicPr>
            <a:picLocks noChangeAspect="1" noChangeArrowheads="1"/>
          </p:cNvPicPr>
          <p:nvPr/>
        </p:nvPicPr>
        <p:blipFill>
          <a:blip r:embed="rId4" cstate="print"/>
          <a:srcRect l="34763" t="24029" r="30349" b="37536"/>
          <a:stretch>
            <a:fillRect/>
          </a:stretch>
        </p:blipFill>
        <p:spPr bwMode="auto">
          <a:xfrm rot="188859">
            <a:off x="4927529" y="533400"/>
            <a:ext cx="3886200" cy="3810001"/>
          </a:xfrm>
          <a:prstGeom prst="rect">
            <a:avLst/>
          </a:prstGeom>
          <a:noFill/>
          <a:ln w="9525">
            <a:noFill/>
            <a:miter lim="800000"/>
            <a:headEnd/>
            <a:tailEnd/>
          </a:ln>
          <a:effectLst>
            <a:glow rad="88900">
              <a:schemeClr val="accent4">
                <a:satMod val="175000"/>
              </a:schemeClr>
            </a:glow>
          </a:effectLst>
        </p:spPr>
      </p:pic>
      <p:grpSp>
        <p:nvGrpSpPr>
          <p:cNvPr id="5" name="Group 4"/>
          <p:cNvGrpSpPr/>
          <p:nvPr/>
        </p:nvGrpSpPr>
        <p:grpSpPr>
          <a:xfrm>
            <a:off x="-324104" y="609939"/>
            <a:ext cx="6096000" cy="4572000"/>
            <a:chOff x="-218440" y="762000"/>
            <a:chExt cx="6096000" cy="4572000"/>
          </a:xfrm>
        </p:grpSpPr>
        <p:sp>
          <p:nvSpPr>
            <p:cNvPr id="6" name="Rectangle 5"/>
            <p:cNvSpPr/>
            <p:nvPr/>
          </p:nvSpPr>
          <p:spPr>
            <a:xfrm rot="21260256">
              <a:off x="1052646" y="1239345"/>
              <a:ext cx="2987372" cy="3336440"/>
            </a:xfrm>
            <a:prstGeom prst="rect">
              <a:avLst/>
            </a:prstGeom>
            <a:solidFill>
              <a:srgbClr val="00000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http://www.psdpsds.com/wp-content/uppsd/20120507/sticky-notes.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900" b="90000" l="10000" r="93175"/>
                      </a14:imgEffect>
                    </a14:imgLayer>
                  </a14:imgProps>
                </a:ext>
                <a:ext uri="{28A0092B-C50C-407E-A947-70E740481C1C}">
                  <a14:useLocalDpi xmlns:a14="http://schemas.microsoft.com/office/drawing/2010/main" val="0"/>
                </a:ext>
              </a:extLst>
            </a:blip>
            <a:srcRect/>
            <a:stretch>
              <a:fillRect/>
            </a:stretch>
          </p:blipFill>
          <p:spPr bwMode="auto">
            <a:xfrm>
              <a:off x="-218440" y="7620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rot="21282380">
              <a:off x="995217" y="1473081"/>
              <a:ext cx="2819400" cy="531592"/>
            </a:xfrm>
            <a:prstGeom prst="rect">
              <a:avLst/>
            </a:prstGeom>
            <a:solidFill>
              <a:srgbClr val="0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Caslon Antique" pitchFamily="18" charset="0"/>
                </a:rPr>
                <a:t>Essential Question</a:t>
              </a:r>
            </a:p>
          </p:txBody>
        </p:sp>
        <p:sp>
          <p:nvSpPr>
            <p:cNvPr id="9" name="12-Point Star 8"/>
            <p:cNvSpPr/>
            <p:nvPr/>
          </p:nvSpPr>
          <p:spPr>
            <a:xfrm rot="349929">
              <a:off x="3200400" y="1100107"/>
              <a:ext cx="1295400" cy="957293"/>
            </a:xfrm>
            <a:prstGeom prst="star12">
              <a:avLst/>
            </a:prstGeom>
            <a:solidFill>
              <a:srgbClr val="8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1250" dirty="0">
                  <a:latin typeface="vin's dojo" pitchFamily="2" charset="0"/>
                </a:rPr>
                <a:t>Essay</a:t>
              </a:r>
            </a:p>
          </p:txBody>
        </p:sp>
        <p:sp>
          <p:nvSpPr>
            <p:cNvPr id="10" name="TextBox 9"/>
            <p:cNvSpPr txBox="1"/>
            <p:nvPr/>
          </p:nvSpPr>
          <p:spPr>
            <a:xfrm rot="21292382">
              <a:off x="1239224" y="2053208"/>
              <a:ext cx="3276600" cy="2308324"/>
            </a:xfrm>
            <a:prstGeom prst="rect">
              <a:avLst/>
            </a:prstGeom>
            <a:noFill/>
          </p:spPr>
          <p:txBody>
            <a:bodyPr wrap="square" rtlCol="0">
              <a:spAutoFit/>
            </a:bodyPr>
            <a:lstStyle/>
            <a:p>
              <a:pPr algn="ctr"/>
              <a:r>
                <a:rPr lang="en-US" sz="2400" b="1" dirty="0">
                  <a:latin typeface="Perpetua" pitchFamily="18" charset="0"/>
                </a:rPr>
                <a:t>Analyze the effectiveness of political compromise in reducing sectional tensions in the period 1820 to 1861.</a:t>
              </a:r>
            </a:p>
          </p:txBody>
        </p:sp>
      </p:grpSp>
    </p:spTree>
    <p:extLst>
      <p:ext uri="{BB962C8B-B14F-4D97-AF65-F5344CB8AC3E}">
        <p14:creationId xmlns:p14="http://schemas.microsoft.com/office/powerpoint/2010/main" val="168205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78882"/>
                                        </p:tgtEl>
                                        <p:attrNameLst>
                                          <p:attrName>style.visibility</p:attrName>
                                        </p:attrNameLst>
                                      </p:cBhvr>
                                      <p:to>
                                        <p:strVal val="visible"/>
                                      </p:to>
                                    </p:set>
                                    <p:anim calcmode="lin" valueType="num">
                                      <p:cBhvr additive="base">
                                        <p:cTn id="7" dur="500" fill="hold"/>
                                        <p:tgtEl>
                                          <p:spTgt spid="378882"/>
                                        </p:tgtEl>
                                        <p:attrNameLst>
                                          <p:attrName>ppt_x</p:attrName>
                                        </p:attrNameLst>
                                      </p:cBhvr>
                                      <p:tavLst>
                                        <p:tav tm="0">
                                          <p:val>
                                            <p:strVal val="#ppt_x"/>
                                          </p:val>
                                        </p:tav>
                                        <p:tav tm="100000">
                                          <p:val>
                                            <p:strVal val="#ppt_x"/>
                                          </p:val>
                                        </p:tav>
                                      </p:tavLst>
                                    </p:anim>
                                    <p:anim calcmode="lin" valueType="num">
                                      <p:cBhvr additive="base">
                                        <p:cTn id="8" dur="500" fill="hold"/>
                                        <p:tgtEl>
                                          <p:spTgt spid="37888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nodeType="afterEffect">
                                  <p:stCondLst>
                                    <p:cond delay="50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04690_m_14_01"/>
          <p:cNvPicPr preferRelativeResize="0">
            <a:picLocks noChangeAspect="1" noChangeArrowheads="1"/>
          </p:cNvPicPr>
          <p:nvPr/>
        </p:nvPicPr>
        <p:blipFill>
          <a:blip r:embed="rId2">
            <a:lum bright="-18000" contrast="36000"/>
            <a:extLst>
              <a:ext uri="{28A0092B-C50C-407E-A947-70E740481C1C}">
                <a14:useLocalDpi xmlns:a14="http://schemas.microsoft.com/office/drawing/2010/main" val="0"/>
              </a:ext>
            </a:extLst>
          </a:blip>
          <a:srcRect l="900" t="2824" r="900" b="2559"/>
          <a:stretch>
            <a:fillRect/>
          </a:stretch>
        </p:blipFill>
        <p:spPr bwMode="auto">
          <a:xfrm>
            <a:off x="0" y="0"/>
            <a:ext cx="9144000" cy="5621338"/>
          </a:xfrm>
          <a:prstGeom prst="rect">
            <a:avLst/>
          </a:prstGeom>
          <a:noFill/>
          <a:ln w="12700">
            <a:solidFill>
              <a:srgbClr val="000066"/>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457200" y="5105400"/>
            <a:ext cx="82296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12.  repeated attempts at political compromise failed to calm tensions over slavery and often made sectional tensions worse </a:t>
            </a:r>
          </a:p>
        </p:txBody>
      </p:sp>
    </p:spTree>
    <p:extLst>
      <p:ext uri="{BB962C8B-B14F-4D97-AF65-F5344CB8AC3E}">
        <p14:creationId xmlns:p14="http://schemas.microsoft.com/office/powerpoint/2010/main" val="272489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highered.mcgraw-hill.com/sites/dl/premium/0073385492/instructor/664083/bri85492_1403.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0" y="2274"/>
            <a:ext cx="9144000" cy="5965031"/>
          </a:xfrm>
          <a:prstGeom prst="rect">
            <a:avLst/>
          </a:prstGeom>
          <a:noFill/>
          <a:effectLst>
            <a:softEdge rad="63500"/>
          </a:effectLst>
        </p:spPr>
      </p:pic>
      <p:sp>
        <p:nvSpPr>
          <p:cNvPr id="381954" name="Text Box 2"/>
          <p:cNvSpPr txBox="1">
            <a:spLocks noChangeArrowheads="1"/>
          </p:cNvSpPr>
          <p:nvPr/>
        </p:nvSpPr>
        <p:spPr bwMode="auto">
          <a:xfrm>
            <a:off x="304800" y="5551488"/>
            <a:ext cx="85344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13.  South seceded because they feared their rights as slaveholding minority were threatened</a:t>
            </a:r>
          </a:p>
        </p:txBody>
      </p:sp>
    </p:spTree>
    <p:extLst>
      <p:ext uri="{BB962C8B-B14F-4D97-AF65-F5344CB8AC3E}">
        <p14:creationId xmlns:p14="http://schemas.microsoft.com/office/powerpoint/2010/main" val="4015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81954"/>
                                        </p:tgtEl>
                                        <p:attrNameLst>
                                          <p:attrName>style.visibility</p:attrName>
                                        </p:attrNameLst>
                                      </p:cBhvr>
                                      <p:to>
                                        <p:strVal val="visible"/>
                                      </p:to>
                                    </p:set>
                                    <p:anim calcmode="lin" valueType="num">
                                      <p:cBhvr additive="base">
                                        <p:cTn id="7" dur="500" fill="hold"/>
                                        <p:tgtEl>
                                          <p:spTgt spid="381954"/>
                                        </p:tgtEl>
                                        <p:attrNameLst>
                                          <p:attrName>ppt_x</p:attrName>
                                        </p:attrNameLst>
                                      </p:cBhvr>
                                      <p:tavLst>
                                        <p:tav tm="0">
                                          <p:val>
                                            <p:strVal val="#ppt_x"/>
                                          </p:val>
                                        </p:tav>
                                        <p:tav tm="100000">
                                          <p:val>
                                            <p:strVal val="#ppt_x"/>
                                          </p:val>
                                        </p:tav>
                                      </p:tavLst>
                                    </p:anim>
                                    <p:anim calcmode="lin" valueType="num">
                                      <p:cBhvr additive="base">
                                        <p:cTn id="8" dur="500" fill="hold"/>
                                        <p:tgtEl>
                                          <p:spTgt spid="3819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Text Box 2"/>
          <p:cNvSpPr txBox="1">
            <a:spLocks noChangeArrowheads="1"/>
          </p:cNvSpPr>
          <p:nvPr/>
        </p:nvSpPr>
        <p:spPr bwMode="auto">
          <a:xfrm>
            <a:off x="1447800" y="5528383"/>
            <a:ext cx="62484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14.  Southerners were alarmed at the growing power of Republicans</a:t>
            </a:r>
          </a:p>
        </p:txBody>
      </p:sp>
      <p:pic>
        <p:nvPicPr>
          <p:cNvPr id="3" name="Picture 8" descr="Image:US Secession map 1861.svg"/>
          <p:cNvPicPr>
            <a:picLocks noChangeAspect="1" noChangeArrowheads="1"/>
          </p:cNvPicPr>
          <p:nvPr/>
        </p:nvPicPr>
        <p:blipFill>
          <a:blip r:embed="rId2" cstate="print"/>
          <a:srcRect/>
          <a:stretch>
            <a:fillRect/>
          </a:stretch>
        </p:blipFill>
        <p:spPr bwMode="auto">
          <a:xfrm>
            <a:off x="0" y="0"/>
            <a:ext cx="9144000" cy="5611884"/>
          </a:xfrm>
          <a:prstGeom prst="rect">
            <a:avLst/>
          </a:prstGeom>
          <a:noFill/>
          <a:effectLst>
            <a:glow rad="177800">
              <a:schemeClr val="bg1"/>
            </a:glow>
          </a:effectLst>
          <a:scene3d>
            <a:camera prst="orthographicFront"/>
            <a:lightRig rig="threePt" dir="t"/>
          </a:scene3d>
          <a:sp3d>
            <a:bevelT/>
          </a:sp3d>
        </p:spPr>
      </p:pic>
      <p:pic>
        <p:nvPicPr>
          <p:cNvPr id="98308" name="Picture 4" descr="http://www.whackynation.com/wp-content/uploads/2007/05/elephant-logo.png"/>
          <p:cNvPicPr>
            <a:picLocks noChangeAspect="1" noChangeArrowheads="1"/>
          </p:cNvPicPr>
          <p:nvPr/>
        </p:nvPicPr>
        <p:blipFill>
          <a:blip r:embed="rId3" cstate="print"/>
          <a:srcRect/>
          <a:stretch>
            <a:fillRect/>
          </a:stretch>
        </p:blipFill>
        <p:spPr bwMode="auto">
          <a:xfrm>
            <a:off x="5410200" y="914400"/>
            <a:ext cx="1905000" cy="1657350"/>
          </a:xfrm>
          <a:prstGeom prst="rect">
            <a:avLst/>
          </a:prstGeom>
          <a:noFill/>
          <a:effectLst>
            <a:glow rad="63500">
              <a:schemeClr val="accent4">
                <a:satMod val="175000"/>
                <a:alpha val="40000"/>
              </a:schemeClr>
            </a:glow>
          </a:effectLst>
          <a:scene3d>
            <a:camera prst="orthographicFront"/>
            <a:lightRig rig="threePt" dir="t"/>
          </a:scene3d>
          <a:sp3d>
            <a:bevelT/>
          </a:sp3d>
        </p:spPr>
      </p:pic>
    </p:spTree>
    <p:extLst>
      <p:ext uri="{BB962C8B-B14F-4D97-AF65-F5344CB8AC3E}">
        <p14:creationId xmlns:p14="http://schemas.microsoft.com/office/powerpoint/2010/main" val="177675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82978"/>
                                        </p:tgtEl>
                                        <p:attrNameLst>
                                          <p:attrName>style.visibility</p:attrName>
                                        </p:attrNameLst>
                                      </p:cBhvr>
                                      <p:to>
                                        <p:strVal val="visible"/>
                                      </p:to>
                                    </p:set>
                                    <p:anim calcmode="lin" valueType="num">
                                      <p:cBhvr additive="base">
                                        <p:cTn id="7" dur="500" fill="hold"/>
                                        <p:tgtEl>
                                          <p:spTgt spid="382978"/>
                                        </p:tgtEl>
                                        <p:attrNameLst>
                                          <p:attrName>ppt_x</p:attrName>
                                        </p:attrNameLst>
                                      </p:cBhvr>
                                      <p:tavLst>
                                        <p:tav tm="0">
                                          <p:val>
                                            <p:strVal val="#ppt_x"/>
                                          </p:val>
                                        </p:tav>
                                        <p:tav tm="100000">
                                          <p:val>
                                            <p:strVal val="#ppt_x"/>
                                          </p:val>
                                        </p:tav>
                                      </p:tavLst>
                                    </p:anim>
                                    <p:anim calcmode="lin" valueType="num">
                                      <p:cBhvr additive="base">
                                        <p:cTn id="8" dur="500" fill="hold"/>
                                        <p:tgtEl>
                                          <p:spTgt spid="382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Text Box 2"/>
          <p:cNvSpPr txBox="1">
            <a:spLocks noChangeArrowheads="1"/>
          </p:cNvSpPr>
          <p:nvPr/>
        </p:nvSpPr>
        <p:spPr bwMode="auto">
          <a:xfrm>
            <a:off x="990600" y="5486400"/>
            <a:ext cx="71628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15.  Southerners thought their secession would go unopposed by North</a:t>
            </a:r>
          </a:p>
        </p:txBody>
      </p:sp>
      <p:pic>
        <p:nvPicPr>
          <p:cNvPr id="4" name="Picture 8" descr="Image:US Secession map 1861.svg"/>
          <p:cNvPicPr>
            <a:picLocks noChangeAspect="1" noChangeArrowheads="1"/>
          </p:cNvPicPr>
          <p:nvPr/>
        </p:nvPicPr>
        <p:blipFill>
          <a:blip r:embed="rId2" cstate="print"/>
          <a:srcRect/>
          <a:stretch>
            <a:fillRect/>
          </a:stretch>
        </p:blipFill>
        <p:spPr bwMode="auto">
          <a:xfrm>
            <a:off x="0" y="0"/>
            <a:ext cx="9144000" cy="5611884"/>
          </a:xfrm>
          <a:prstGeom prst="rect">
            <a:avLst/>
          </a:prstGeom>
          <a:noFill/>
          <a:effectLst>
            <a:glow rad="177800">
              <a:schemeClr val="bg1"/>
            </a:glow>
          </a:effectLst>
          <a:scene3d>
            <a:camera prst="orthographicFront"/>
            <a:lightRig rig="threePt" dir="t"/>
          </a:scene3d>
          <a:sp3d>
            <a:bevelT/>
          </a:sp3d>
        </p:spPr>
      </p:pic>
    </p:spTree>
    <p:extLst>
      <p:ext uri="{BB962C8B-B14F-4D97-AF65-F5344CB8AC3E}">
        <p14:creationId xmlns:p14="http://schemas.microsoft.com/office/powerpoint/2010/main" val="428497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84002"/>
                                        </p:tgtEl>
                                        <p:attrNameLst>
                                          <p:attrName>style.visibility</p:attrName>
                                        </p:attrNameLst>
                                      </p:cBhvr>
                                      <p:to>
                                        <p:strVal val="visible"/>
                                      </p:to>
                                    </p:set>
                                    <p:anim calcmode="lin" valueType="num">
                                      <p:cBhvr additive="base">
                                        <p:cTn id="7" dur="500" fill="hold"/>
                                        <p:tgtEl>
                                          <p:spTgt spid="384002"/>
                                        </p:tgtEl>
                                        <p:attrNameLst>
                                          <p:attrName>ppt_x</p:attrName>
                                        </p:attrNameLst>
                                      </p:cBhvr>
                                      <p:tavLst>
                                        <p:tav tm="0">
                                          <p:val>
                                            <p:strVal val="#ppt_x"/>
                                          </p:val>
                                        </p:tav>
                                        <p:tav tm="100000">
                                          <p:val>
                                            <p:strVal val="#ppt_x"/>
                                          </p:val>
                                        </p:tav>
                                      </p:tavLst>
                                    </p:anim>
                                    <p:anim calcmode="lin" valueType="num">
                                      <p:cBhvr additive="base">
                                        <p:cTn id="8" dur="500" fill="hold"/>
                                        <p:tgtEl>
                                          <p:spTgt spid="3840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Image:US Secession map 1861.svg"/>
          <p:cNvPicPr>
            <a:picLocks noChangeAspect="1" noChangeArrowheads="1"/>
          </p:cNvPicPr>
          <p:nvPr/>
        </p:nvPicPr>
        <p:blipFill>
          <a:blip r:embed="rId2" cstate="print"/>
          <a:srcRect/>
          <a:stretch>
            <a:fillRect/>
          </a:stretch>
        </p:blipFill>
        <p:spPr bwMode="auto">
          <a:xfrm>
            <a:off x="0" y="0"/>
            <a:ext cx="9144000" cy="5611884"/>
          </a:xfrm>
          <a:prstGeom prst="rect">
            <a:avLst/>
          </a:prstGeom>
          <a:noFill/>
          <a:effectLst>
            <a:glow rad="177800">
              <a:schemeClr val="bg1"/>
            </a:glow>
          </a:effectLst>
          <a:scene3d>
            <a:camera prst="orthographicFront"/>
            <a:lightRig rig="threePt" dir="t"/>
          </a:scene3d>
          <a:sp3d>
            <a:bevelT/>
          </a:sp3d>
        </p:spPr>
      </p:pic>
      <p:pic>
        <p:nvPicPr>
          <p:cNvPr id="100358" name="Picture 6" descr="http://unitedstatesamericanflags.com/images/battle_flag_1024x768.gif"/>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rot="20877902">
            <a:off x="486508" y="1934722"/>
            <a:ext cx="3837862" cy="2878397"/>
          </a:xfrm>
          <a:prstGeom prst="rect">
            <a:avLst/>
          </a:prstGeom>
          <a:noFill/>
          <a:effectLst>
            <a:glow rad="88900">
              <a:schemeClr val="accent4">
                <a:satMod val="175000"/>
              </a:schemeClr>
            </a:glow>
          </a:effectLst>
          <a:scene3d>
            <a:camera prst="orthographicFront"/>
            <a:lightRig rig="threePt" dir="t"/>
          </a:scene3d>
          <a:sp3d>
            <a:bevelT/>
          </a:sp3d>
        </p:spPr>
      </p:pic>
      <p:sp>
        <p:nvSpPr>
          <p:cNvPr id="385026" name="Text Box 2"/>
          <p:cNvSpPr txBox="1">
            <a:spLocks noChangeArrowheads="1"/>
          </p:cNvSpPr>
          <p:nvPr/>
        </p:nvSpPr>
        <p:spPr bwMode="auto">
          <a:xfrm>
            <a:off x="952500" y="5410200"/>
            <a:ext cx="7239000" cy="1077218"/>
          </a:xfrm>
          <a:prstGeom prst="rect">
            <a:avLst/>
          </a:prstGeom>
          <a:solidFill>
            <a:srgbClr val="000000"/>
          </a:solidFill>
          <a:ln w="76200">
            <a:solidFill>
              <a:srgbClr val="000000"/>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16.  the South hoped to establish its own banking and shipping and to prosper</a:t>
            </a:r>
          </a:p>
        </p:txBody>
      </p:sp>
    </p:spTree>
    <p:extLst>
      <p:ext uri="{BB962C8B-B14F-4D97-AF65-F5344CB8AC3E}">
        <p14:creationId xmlns:p14="http://schemas.microsoft.com/office/powerpoint/2010/main" val="41101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85026"/>
                                        </p:tgtEl>
                                        <p:attrNameLst>
                                          <p:attrName>style.visibility</p:attrName>
                                        </p:attrNameLst>
                                      </p:cBhvr>
                                      <p:to>
                                        <p:strVal val="visible"/>
                                      </p:to>
                                    </p:set>
                                    <p:anim calcmode="lin" valueType="num">
                                      <p:cBhvr additive="base">
                                        <p:cTn id="7" dur="500" fill="hold"/>
                                        <p:tgtEl>
                                          <p:spTgt spid="385026"/>
                                        </p:tgtEl>
                                        <p:attrNameLst>
                                          <p:attrName>ppt_x</p:attrName>
                                        </p:attrNameLst>
                                      </p:cBhvr>
                                      <p:tavLst>
                                        <p:tav tm="0">
                                          <p:val>
                                            <p:strVal val="#ppt_x"/>
                                          </p:val>
                                        </p:tav>
                                        <p:tav tm="100000">
                                          <p:val>
                                            <p:strVal val="#ppt_x"/>
                                          </p:val>
                                        </p:tav>
                                      </p:tavLst>
                                    </p:anim>
                                    <p:anim calcmode="lin" valueType="num">
                                      <p:cBhvr additive="base">
                                        <p:cTn id="8" dur="500" fill="hold"/>
                                        <p:tgtEl>
                                          <p:spTgt spid="385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highered.mcgraw-hill.com/sites/dl/premium/0073385492/instructor/664083/bri85492_1403.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0" y="2274"/>
            <a:ext cx="9144000" cy="5965031"/>
          </a:xfrm>
          <a:prstGeom prst="rect">
            <a:avLst/>
          </a:prstGeom>
          <a:noFill/>
          <a:effectLst>
            <a:softEdge rad="63500"/>
          </a:effectLst>
        </p:spPr>
      </p:pic>
      <p:sp>
        <p:nvSpPr>
          <p:cNvPr id="4" name="Text Box 2"/>
          <p:cNvSpPr txBox="1">
            <a:spLocks noChangeArrowheads="1"/>
          </p:cNvSpPr>
          <p:nvPr/>
        </p:nvSpPr>
        <p:spPr bwMode="auto">
          <a:xfrm>
            <a:off x="228600" y="5486400"/>
            <a:ext cx="8686800" cy="1077218"/>
          </a:xfrm>
          <a:prstGeom prst="rect">
            <a:avLst/>
          </a:prstGeom>
          <a:solidFill>
            <a:srgbClr val="000000"/>
          </a:solidFill>
          <a:ln w="76200">
            <a:solidFill>
              <a:srgbClr val="000000"/>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anose="02020603050405020304" pitchFamily="18" charset="0"/>
                <a:cs typeface="Times New Roman" panose="02020603050405020304" pitchFamily="18" charset="0"/>
              </a:rPr>
              <a:t>17.  in 1776 the 13 colonies seceded from Britain and had won (now the South could do the same) </a:t>
            </a:r>
          </a:p>
        </p:txBody>
      </p:sp>
    </p:spTree>
    <p:extLst>
      <p:ext uri="{BB962C8B-B14F-4D97-AF65-F5344CB8AC3E}">
        <p14:creationId xmlns:p14="http://schemas.microsoft.com/office/powerpoint/2010/main" val="124238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323439"/>
          </a:xfrm>
          <a:prstGeom prst="rect">
            <a:avLst/>
          </a:prstGeom>
          <a:noFill/>
          <a:scene3d>
            <a:camera prst="perspectiveAbove"/>
            <a:lightRig rig="threePt" dir="t"/>
          </a:scene3d>
        </p:spPr>
        <p:txBody>
          <a:bodyPr wrap="square" rtlCol="0">
            <a:spAutoFit/>
          </a:bodyPr>
          <a:lstStyle/>
          <a:p>
            <a:pPr algn="ctr"/>
            <a:r>
              <a:rPr lang="en-US" sz="8000" dirty="0">
                <a:solidFill>
                  <a:schemeClr val="bg1"/>
                </a:solidFill>
                <a:latin typeface="calame" charset="0"/>
              </a:rPr>
              <a:t>The Civil War</a:t>
            </a:r>
          </a:p>
        </p:txBody>
      </p:sp>
      <p:pic>
        <p:nvPicPr>
          <p:cNvPr id="1026" name="Picture 2" descr="http://www.archives.gov/research/military/civil-war/photos/images/civil-war-005.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38698"/>
          <a:stretch/>
        </p:blipFill>
        <p:spPr bwMode="auto">
          <a:xfrm>
            <a:off x="0" y="1219200"/>
            <a:ext cx="9144000" cy="44196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609600" y="5706070"/>
            <a:ext cx="7924800" cy="923330"/>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pPr>
            <a:r>
              <a:rPr lang="en-US" sz="5400" dirty="0">
                <a:solidFill>
                  <a:schemeClr val="bg1"/>
                </a:solidFill>
                <a:latin typeface="Shermlock"/>
              </a:rPr>
              <a:t>IV. The Civil War </a:t>
            </a:r>
            <a:r>
              <a:rPr lang="en-US" sz="4400" dirty="0">
                <a:solidFill>
                  <a:schemeClr val="bg1"/>
                </a:solidFill>
                <a:latin typeface="Shermlock"/>
              </a:rPr>
              <a:t>(1861—1865)</a:t>
            </a:r>
          </a:p>
        </p:txBody>
      </p:sp>
    </p:spTree>
    <p:extLst>
      <p:ext uri="{BB962C8B-B14F-4D97-AF65-F5344CB8AC3E}">
        <p14:creationId xmlns:p14="http://schemas.microsoft.com/office/powerpoint/2010/main" val="370081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0"/>
                                        <p:tgtEl>
                                          <p:spTgt spid="1026"/>
                                        </p:tgtEl>
                                      </p:cBhvr>
                                    </p:animEffect>
                                    <p:anim calcmode="lin" valueType="num">
                                      <p:cBhvr>
                                        <p:cTn id="8" dur="10000" fill="hold"/>
                                        <p:tgtEl>
                                          <p:spTgt spid="1026"/>
                                        </p:tgtEl>
                                        <p:attrNameLst>
                                          <p:attrName>ppt_x</p:attrName>
                                        </p:attrNameLst>
                                      </p:cBhvr>
                                      <p:tavLst>
                                        <p:tav tm="0">
                                          <p:val>
                                            <p:strVal val="#ppt_x"/>
                                          </p:val>
                                        </p:tav>
                                        <p:tav tm="100000">
                                          <p:val>
                                            <p:strVal val="#ppt_x"/>
                                          </p:val>
                                        </p:tav>
                                      </p:tavLst>
                                    </p:anim>
                                    <p:anim calcmode="lin" valueType="num">
                                      <p:cBhvr>
                                        <p:cTn id="9" dur="10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0"/>
                            </p:stCondLst>
                            <p:childTnLst>
                              <p:par>
                                <p:cTn id="11" presetID="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images.paraorkut.com/img/wallpapers/1024x768/a/abraham_lincoln-7173.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500"/>
          <a:stretch/>
        </p:blipFill>
        <p:spPr bwMode="auto">
          <a:xfrm>
            <a:off x="0" y="0"/>
            <a:ext cx="8915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4451585" y="4267200"/>
            <a:ext cx="4387615" cy="2308324"/>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pPr>
            <a:r>
              <a:rPr lang="en-US" sz="7200" dirty="0">
                <a:solidFill>
                  <a:schemeClr val="bg1"/>
                </a:solidFill>
                <a:latin typeface="Earth's Mightiest"/>
              </a:rPr>
              <a:t>A. Lincoln  Provokes </a:t>
            </a:r>
            <a:r>
              <a:rPr lang="en-US" sz="6000" dirty="0">
                <a:solidFill>
                  <a:schemeClr val="bg1"/>
                </a:solidFill>
                <a:latin typeface="Earth's Mightiest"/>
              </a:rPr>
              <a:t>a</a:t>
            </a:r>
            <a:r>
              <a:rPr lang="en-US" sz="7200" dirty="0">
                <a:solidFill>
                  <a:schemeClr val="bg1"/>
                </a:solidFill>
                <a:latin typeface="Earth's Mightiest"/>
              </a:rPr>
              <a:t> War </a:t>
            </a:r>
          </a:p>
        </p:txBody>
      </p:sp>
      <p:grpSp>
        <p:nvGrpSpPr>
          <p:cNvPr id="4" name="Group 3"/>
          <p:cNvGrpSpPr/>
          <p:nvPr/>
        </p:nvGrpSpPr>
        <p:grpSpPr>
          <a:xfrm>
            <a:off x="4419600" y="0"/>
            <a:ext cx="6255404" cy="3326578"/>
            <a:chOff x="-228600" y="457200"/>
            <a:chExt cx="6255404" cy="3326578"/>
          </a:xfrm>
          <a:effectLst>
            <a:outerShdw blurRad="76200" dir="13500000" sy="23000" kx="1200000" algn="br" rotWithShape="0">
              <a:prstClr val="black">
                <a:alpha val="20000"/>
              </a:prstClr>
            </a:outerShdw>
          </a:effectLst>
        </p:grpSpPr>
        <p:grpSp>
          <p:nvGrpSpPr>
            <p:cNvPr id="5" name="Group 4"/>
            <p:cNvGrpSpPr/>
            <p:nvPr/>
          </p:nvGrpSpPr>
          <p:grpSpPr>
            <a:xfrm>
              <a:off x="-228600" y="457200"/>
              <a:ext cx="6255404" cy="3326578"/>
              <a:chOff x="2027985" y="567690"/>
              <a:chExt cx="6255404" cy="3326578"/>
            </a:xfrm>
          </p:grpSpPr>
          <p:grpSp>
            <p:nvGrpSpPr>
              <p:cNvPr id="7" name="Group 6"/>
              <p:cNvGrpSpPr/>
              <p:nvPr/>
            </p:nvGrpSpPr>
            <p:grpSpPr>
              <a:xfrm>
                <a:off x="2027985" y="567690"/>
                <a:ext cx="6255404" cy="3326578"/>
                <a:chOff x="2027984" y="567690"/>
                <a:chExt cx="7019197" cy="5483232"/>
              </a:xfrm>
            </p:grpSpPr>
            <p:sp>
              <p:nvSpPr>
                <p:cNvPr id="9" name="Freeform 8"/>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8" name="TextBox 7"/>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2400" b="1" dirty="0">
                    <a:latin typeface="Corbel" panose="020B0503020204020204" pitchFamily="34" charset="0"/>
                  </a:rPr>
                  <a:t>The Big Picture</a:t>
                </a:r>
              </a:p>
            </p:txBody>
          </p:sp>
        </p:grpSp>
        <p:sp>
          <p:nvSpPr>
            <p:cNvPr id="6" name="TextBox 5"/>
            <p:cNvSpPr txBox="1"/>
            <p:nvPr/>
          </p:nvSpPr>
          <p:spPr>
            <a:xfrm rot="21421055">
              <a:off x="1478566" y="1194752"/>
              <a:ext cx="2667000" cy="175432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dirty="0">
                  <a:solidFill>
                    <a:schemeClr val="bg1"/>
                  </a:solidFill>
                  <a:latin typeface="Earth's Mightiest" panose="020B0604020202020204"/>
                </a:rPr>
                <a:t>President-elect Abraham Lincoln watched helplessly as the southern states seceded, but once inaugurated he adopted a single-minded determination to preserve the Union, even if that meant war.</a:t>
              </a:r>
            </a:p>
          </p:txBody>
        </p:sp>
      </p:grpSp>
    </p:spTree>
    <p:extLst>
      <p:ext uri="{BB962C8B-B14F-4D97-AF65-F5344CB8AC3E}">
        <p14:creationId xmlns:p14="http://schemas.microsoft.com/office/powerpoint/2010/main" val="73049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le:AbrahamLincolnOilPainting1869Restored.jpg"/>
          <p:cNvPicPr>
            <a:picLocks noChangeAspect="1" noChangeArrowheads="1"/>
          </p:cNvPicPr>
          <p:nvPr/>
        </p:nvPicPr>
        <p:blipFill rotWithShape="1">
          <a:blip r:embed="rId4">
            <a:extLst>
              <a:ext uri="{28A0092B-C50C-407E-A947-70E740481C1C}">
                <a14:useLocalDpi xmlns:a14="http://schemas.microsoft.com/office/drawing/2010/main" val="0"/>
              </a:ext>
            </a:extLst>
          </a:blip>
          <a:srcRect l="4434" b="9851"/>
          <a:stretch/>
        </p:blipFill>
        <p:spPr bwMode="auto">
          <a:xfrm>
            <a:off x="0" y="0"/>
            <a:ext cx="4926330" cy="618243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a:off x="4648200" y="457200"/>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Presidency:</a:t>
            </a:r>
            <a:r>
              <a:rPr lang="en-US" sz="3200" dirty="0">
                <a:solidFill>
                  <a:schemeClr val="bg1"/>
                </a:solidFill>
                <a:latin typeface="Earth's Mightiest" pitchFamily="2" charset="0"/>
              </a:rPr>
              <a:t>  1861-1865  </a:t>
            </a:r>
          </a:p>
        </p:txBody>
      </p:sp>
      <p:sp>
        <p:nvSpPr>
          <p:cNvPr id="5" name="TextBox 4"/>
          <p:cNvSpPr txBox="1"/>
          <p:nvPr/>
        </p:nvSpPr>
        <p:spPr bwMode="auto">
          <a:xfrm>
            <a:off x="4648200" y="1625025"/>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Party:</a:t>
            </a:r>
            <a:r>
              <a:rPr lang="en-US" sz="3200" dirty="0">
                <a:solidFill>
                  <a:schemeClr val="bg1"/>
                </a:solidFill>
                <a:latin typeface="Earth's Mightiest" pitchFamily="2" charset="0"/>
              </a:rPr>
              <a:t>  Republican</a:t>
            </a:r>
          </a:p>
        </p:txBody>
      </p:sp>
      <p:sp>
        <p:nvSpPr>
          <p:cNvPr id="6" name="TextBox 5"/>
          <p:cNvSpPr txBox="1"/>
          <p:nvPr/>
        </p:nvSpPr>
        <p:spPr bwMode="auto">
          <a:xfrm>
            <a:off x="4648200" y="2006025"/>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Age Upon Taking Office: </a:t>
            </a:r>
            <a:r>
              <a:rPr lang="en-US" sz="3200" dirty="0">
                <a:solidFill>
                  <a:schemeClr val="bg1"/>
                </a:solidFill>
                <a:latin typeface="Earth's Mightiest" pitchFamily="2" charset="0"/>
              </a:rPr>
              <a:t> 52</a:t>
            </a:r>
          </a:p>
        </p:txBody>
      </p:sp>
      <p:sp>
        <p:nvSpPr>
          <p:cNvPr id="7" name="TextBox 6"/>
          <p:cNvSpPr txBox="1"/>
          <p:nvPr/>
        </p:nvSpPr>
        <p:spPr bwMode="auto">
          <a:xfrm>
            <a:off x="4648200" y="2387025"/>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Vice-President:</a:t>
            </a:r>
            <a:r>
              <a:rPr lang="en-US" sz="3200" dirty="0">
                <a:solidFill>
                  <a:schemeClr val="bg1"/>
                </a:solidFill>
                <a:latin typeface="Earth's Mightiest" pitchFamily="2" charset="0"/>
              </a:rPr>
              <a:t>  </a:t>
            </a:r>
            <a:r>
              <a:rPr lang="en-US" sz="2000" dirty="0">
                <a:solidFill>
                  <a:schemeClr val="bg1"/>
                </a:solidFill>
                <a:latin typeface="Earth's Mightiest" pitchFamily="2" charset="0"/>
              </a:rPr>
              <a:t>Hannibal Hamlin, Andrew Johnson</a:t>
            </a:r>
            <a:endParaRPr lang="en-US" sz="2800" dirty="0">
              <a:solidFill>
                <a:schemeClr val="bg1"/>
              </a:solidFill>
              <a:latin typeface="Earth's Mightiest" pitchFamily="2" charset="0"/>
            </a:endParaRPr>
          </a:p>
        </p:txBody>
      </p:sp>
      <p:sp>
        <p:nvSpPr>
          <p:cNvPr id="8" name="TextBox 7"/>
          <p:cNvSpPr txBox="1"/>
          <p:nvPr/>
        </p:nvSpPr>
        <p:spPr bwMode="auto">
          <a:xfrm>
            <a:off x="4648200" y="2819400"/>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Height:  </a:t>
            </a:r>
            <a:r>
              <a:rPr lang="en-US" sz="3200" dirty="0">
                <a:solidFill>
                  <a:schemeClr val="bg1"/>
                </a:solidFill>
                <a:latin typeface="Earth's Mightiest" pitchFamily="2" charset="0"/>
              </a:rPr>
              <a:t>6’4”</a:t>
            </a:r>
          </a:p>
        </p:txBody>
      </p:sp>
      <p:sp>
        <p:nvSpPr>
          <p:cNvPr id="9" name="TextBox 8"/>
          <p:cNvSpPr txBox="1"/>
          <p:nvPr/>
        </p:nvSpPr>
        <p:spPr bwMode="auto">
          <a:xfrm>
            <a:off x="4648200" y="3195697"/>
            <a:ext cx="4495800" cy="2062103"/>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Nicknames:                             </a:t>
            </a:r>
            <a:r>
              <a:rPr lang="en-US" sz="3200" dirty="0">
                <a:solidFill>
                  <a:schemeClr val="bg1"/>
                </a:solidFill>
                <a:latin typeface="Earth's Mightiest" pitchFamily="2" charset="0"/>
              </a:rPr>
              <a:t>“Honest Abe”                        “The </a:t>
            </a:r>
            <a:r>
              <a:rPr lang="en-US" sz="3200" dirty="0" err="1">
                <a:solidFill>
                  <a:schemeClr val="bg1"/>
                </a:solidFill>
                <a:latin typeface="Earth's Mightiest" pitchFamily="2" charset="0"/>
              </a:rPr>
              <a:t>Railsplitter</a:t>
            </a:r>
            <a:r>
              <a:rPr lang="en-US" sz="3200" dirty="0">
                <a:solidFill>
                  <a:schemeClr val="bg1"/>
                </a:solidFill>
                <a:latin typeface="Earth's Mightiest" pitchFamily="2" charset="0"/>
              </a:rPr>
              <a:t>”                     “The Great Emancipator”</a:t>
            </a:r>
          </a:p>
        </p:txBody>
      </p:sp>
      <p:sp>
        <p:nvSpPr>
          <p:cNvPr id="10" name="TextBox 9"/>
          <p:cNvSpPr txBox="1"/>
          <p:nvPr/>
        </p:nvSpPr>
        <p:spPr bwMode="auto">
          <a:xfrm>
            <a:off x="4897056" y="5029200"/>
            <a:ext cx="4246944" cy="1831271"/>
          </a:xfrm>
          <a:prstGeom prst="rect">
            <a:avLst/>
          </a:prstGeom>
          <a:noFill/>
          <a:ln w="28575" cmpd="tri">
            <a:solidFill>
              <a:schemeClr val="bg2">
                <a:lumMod val="20000"/>
                <a:lumOff val="80000"/>
              </a:schemeClr>
            </a:solidFill>
            <a:prstDash val="solid"/>
            <a:miter lim="800000"/>
            <a:headEnd/>
            <a:tailEnd/>
          </a:ln>
          <a:effectLst>
            <a:softEdge rad="63500"/>
          </a:effectLst>
        </p:spPr>
        <p:txBody>
          <a:bodyPr wrap="square">
            <a:spAutoFit/>
          </a:bodyPr>
          <a:lstStyle/>
          <a:p>
            <a:pPr algn="ctr">
              <a:spcBef>
                <a:spcPct val="50000"/>
              </a:spcBef>
              <a:defRPr/>
            </a:pPr>
            <a:r>
              <a:rPr lang="en-US" sz="3200" dirty="0">
                <a:solidFill>
                  <a:srgbClr val="FF0000"/>
                </a:solidFill>
                <a:latin typeface="Earth's Mightiest" pitchFamily="2" charset="0"/>
              </a:rPr>
              <a:t>Sound Bite:                             </a:t>
            </a:r>
            <a:r>
              <a:rPr lang="en-US" sz="2700" dirty="0">
                <a:solidFill>
                  <a:schemeClr val="bg1"/>
                </a:solidFill>
                <a:latin typeface="Earth's Mightiest"/>
              </a:rPr>
              <a:t>“Whenever I hear anyone arguing for slavery, I feel a strong impulse to see it tried on him personally.”</a:t>
            </a:r>
          </a:p>
        </p:txBody>
      </p:sp>
      <p:sp>
        <p:nvSpPr>
          <p:cNvPr id="12" name="TextBox 11"/>
          <p:cNvSpPr txBox="1"/>
          <p:nvPr/>
        </p:nvSpPr>
        <p:spPr bwMode="auto">
          <a:xfrm>
            <a:off x="0" y="0"/>
            <a:ext cx="4572000" cy="830997"/>
          </a:xfrm>
          <a:prstGeom prst="rect">
            <a:avLst/>
          </a:prstGeom>
          <a:noFill/>
          <a:ln w="28575" cmpd="tri">
            <a:solidFill>
              <a:schemeClr val="bg1"/>
            </a:solidFill>
            <a:prstDash val="solid"/>
            <a:miter lim="800000"/>
            <a:headEnd/>
            <a:tailEnd/>
          </a:ln>
          <a:effectLst>
            <a:softEdge rad="63500"/>
          </a:effectLst>
        </p:spPr>
        <p:txBody>
          <a:bodyPr wrap="square">
            <a:spAutoFit/>
          </a:bodyPr>
          <a:lstStyle/>
          <a:p>
            <a:pPr algn="ctr">
              <a:spcBef>
                <a:spcPct val="50000"/>
              </a:spcBef>
              <a:defRPr/>
            </a:pPr>
            <a:r>
              <a:rPr lang="en-US" sz="4800" dirty="0">
                <a:ln w="28575">
                  <a:noFill/>
                </a:ln>
                <a:solidFill>
                  <a:srgbClr val="0070C0"/>
                </a:solidFill>
                <a:effectLst>
                  <a:glow rad="127000">
                    <a:schemeClr val="bg1"/>
                  </a:glow>
                </a:effectLst>
                <a:latin typeface="calame" pitchFamily="2" charset="0"/>
              </a:rPr>
              <a:t>RANK—#1 </a:t>
            </a:r>
          </a:p>
        </p:txBody>
      </p:sp>
      <p:sp>
        <p:nvSpPr>
          <p:cNvPr id="13" name="TextBox 12"/>
          <p:cNvSpPr txBox="1"/>
          <p:nvPr/>
        </p:nvSpPr>
        <p:spPr bwMode="auto">
          <a:xfrm>
            <a:off x="0" y="4419600"/>
            <a:ext cx="4648200" cy="2446824"/>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600" dirty="0">
                <a:solidFill>
                  <a:srgbClr val="FF0000"/>
                </a:solidFill>
                <a:latin typeface="Mixed up" pitchFamily="2" charset="0"/>
              </a:rPr>
              <a:t>F</a:t>
            </a:r>
            <a:r>
              <a:rPr lang="en-US" sz="3600" dirty="0">
                <a:solidFill>
                  <a:srgbClr val="FFFF00"/>
                </a:solidFill>
                <a:latin typeface="Mixed up" pitchFamily="2" charset="0"/>
              </a:rPr>
              <a:t>u</a:t>
            </a:r>
            <a:r>
              <a:rPr lang="en-US" sz="3600" dirty="0">
                <a:solidFill>
                  <a:schemeClr val="accent6">
                    <a:lumMod val="75000"/>
                  </a:schemeClr>
                </a:solidFill>
                <a:latin typeface="Mixed up" pitchFamily="2" charset="0"/>
              </a:rPr>
              <a:t>n</a:t>
            </a:r>
            <a:r>
              <a:rPr lang="en-US" sz="3600" dirty="0">
                <a:solidFill>
                  <a:schemeClr val="bg1"/>
                </a:solidFill>
                <a:latin typeface="Mixed up" pitchFamily="2" charset="0"/>
              </a:rPr>
              <a:t> </a:t>
            </a:r>
            <a:r>
              <a:rPr lang="en-US" sz="3600" dirty="0">
                <a:solidFill>
                  <a:schemeClr val="accent2">
                    <a:lumMod val="40000"/>
                    <a:lumOff val="60000"/>
                  </a:schemeClr>
                </a:solidFill>
                <a:latin typeface="Mixed up" pitchFamily="2" charset="0"/>
              </a:rPr>
              <a:t>F</a:t>
            </a:r>
            <a:r>
              <a:rPr lang="en-US" sz="3600" dirty="0">
                <a:solidFill>
                  <a:srgbClr val="92D050"/>
                </a:solidFill>
                <a:latin typeface="Mixed up" pitchFamily="2" charset="0"/>
              </a:rPr>
              <a:t>a</a:t>
            </a:r>
            <a:r>
              <a:rPr lang="en-US" sz="3600" dirty="0">
                <a:solidFill>
                  <a:srgbClr val="00B0F0"/>
                </a:solidFill>
                <a:latin typeface="Mixed up" pitchFamily="2" charset="0"/>
              </a:rPr>
              <a:t>c</a:t>
            </a:r>
            <a:r>
              <a:rPr lang="en-US" sz="3600" dirty="0">
                <a:solidFill>
                  <a:srgbClr val="7030A0"/>
                </a:solidFill>
                <a:latin typeface="Mixed up" pitchFamily="2" charset="0"/>
              </a:rPr>
              <a:t>t</a:t>
            </a:r>
            <a:r>
              <a:rPr lang="en-US" sz="3600" dirty="0">
                <a:solidFill>
                  <a:schemeClr val="bg1"/>
                </a:solidFill>
                <a:latin typeface="Mixed up" pitchFamily="2" charset="0"/>
              </a:rPr>
              <a:t>:</a:t>
            </a:r>
          </a:p>
          <a:p>
            <a:pPr algn="ctr">
              <a:spcBef>
                <a:spcPct val="50000"/>
              </a:spcBef>
              <a:defRPr/>
            </a:pPr>
            <a:r>
              <a:rPr lang="en-US" sz="2600" dirty="0">
                <a:solidFill>
                  <a:schemeClr val="bg1"/>
                </a:solidFill>
                <a:latin typeface="Earth's Mightiest"/>
              </a:rPr>
              <a:t>Lincoln was our tallest president ever, and perhaps the ugliest.  A New York newspaper once wrote that “Barnum should buy and exhibit him as a zoological curiosity.”</a:t>
            </a:r>
          </a:p>
        </p:txBody>
      </p:sp>
      <p:pic>
        <p:nvPicPr>
          <p:cNvPr id="2" name="26 Hail to the Chief.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3600" y="3007339"/>
            <a:ext cx="609600" cy="609600"/>
          </a:xfrm>
          <a:prstGeom prst="rect">
            <a:avLst/>
          </a:prstGeom>
        </p:spPr>
      </p:pic>
      <p:sp>
        <p:nvSpPr>
          <p:cNvPr id="3" name="TextBox 2"/>
          <p:cNvSpPr txBox="1"/>
          <p:nvPr/>
        </p:nvSpPr>
        <p:spPr bwMode="auto">
          <a:xfrm>
            <a:off x="4114800" y="0"/>
            <a:ext cx="50292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wrap="square">
            <a:spAutoFit/>
          </a:bodyPr>
          <a:lstStyle/>
          <a:p>
            <a:pPr algn="ctr">
              <a:spcBef>
                <a:spcPct val="50000"/>
              </a:spcBef>
              <a:defRPr/>
            </a:pPr>
            <a:r>
              <a:rPr lang="en-US" sz="3200" b="1" dirty="0">
                <a:ln w="28575">
                  <a:noFill/>
                </a:ln>
                <a:solidFill>
                  <a:srgbClr val="800000"/>
                </a:solidFill>
                <a:effectLst>
                  <a:glow rad="127000">
                    <a:schemeClr val="bg1"/>
                  </a:glow>
                </a:effectLst>
                <a:latin typeface="Northern Territories" pitchFamily="2" charset="0"/>
              </a:rPr>
              <a:t>Abraham  Lincoln</a:t>
            </a:r>
          </a:p>
        </p:txBody>
      </p:sp>
      <p:sp>
        <p:nvSpPr>
          <p:cNvPr id="14" name="TextBox 13"/>
          <p:cNvSpPr txBox="1"/>
          <p:nvPr/>
        </p:nvSpPr>
        <p:spPr bwMode="auto">
          <a:xfrm>
            <a:off x="4648200" y="863025"/>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Birthplace:</a:t>
            </a:r>
            <a:r>
              <a:rPr lang="en-US" sz="3200" dirty="0">
                <a:solidFill>
                  <a:schemeClr val="bg1"/>
                </a:solidFill>
                <a:latin typeface="Earth's Mightiest" pitchFamily="2" charset="0"/>
              </a:rPr>
              <a:t>  Kentucky  </a:t>
            </a:r>
          </a:p>
        </p:txBody>
      </p:sp>
      <p:sp>
        <p:nvSpPr>
          <p:cNvPr id="15" name="TextBox 14"/>
          <p:cNvSpPr txBox="1"/>
          <p:nvPr/>
        </p:nvSpPr>
        <p:spPr bwMode="auto">
          <a:xfrm>
            <a:off x="4648200" y="1244025"/>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Education:</a:t>
            </a:r>
            <a:r>
              <a:rPr lang="en-US" sz="3200" dirty="0">
                <a:solidFill>
                  <a:schemeClr val="bg1"/>
                </a:solidFill>
                <a:latin typeface="Earth's Mightiest" pitchFamily="2" charset="0"/>
              </a:rPr>
              <a:t>  none  </a:t>
            </a:r>
          </a:p>
        </p:txBody>
      </p:sp>
    </p:spTree>
    <p:extLst>
      <p:ext uri="{BB962C8B-B14F-4D97-AF65-F5344CB8AC3E}">
        <p14:creationId xmlns:p14="http://schemas.microsoft.com/office/powerpoint/2010/main" val="143699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9"/>
          <p:cNvSpPr txBox="1">
            <a:spLocks noChangeArrowheads="1"/>
          </p:cNvSpPr>
          <p:nvPr/>
        </p:nvSpPr>
        <p:spPr bwMode="auto">
          <a:xfrm>
            <a:off x="457200" y="1295400"/>
            <a:ext cx="7850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r>
              <a:rPr lang="en-US" altLang="en-US" sz="2400" b="1" u="sng" smtClean="0">
                <a:solidFill>
                  <a:srgbClr val="000000"/>
                </a:solidFill>
              </a:rPr>
              <a:t>Terms and People</a:t>
            </a:r>
            <a:r>
              <a:rPr lang="en-US" altLang="en-US" sz="2400" b="1" smtClean="0">
                <a:solidFill>
                  <a:srgbClr val="000000"/>
                </a:solidFill>
              </a:rPr>
              <a:t> </a:t>
            </a:r>
            <a:r>
              <a:rPr lang="en-US" altLang="en-US" sz="1800" smtClean="0">
                <a:solidFill>
                  <a:srgbClr val="000000"/>
                </a:solidFill>
              </a:rPr>
              <a:t>(continued)</a:t>
            </a:r>
            <a:r>
              <a:rPr lang="en-US" altLang="en-US" sz="2400" b="1" smtClean="0">
                <a:solidFill>
                  <a:srgbClr val="000000"/>
                </a:solidFill>
              </a:rPr>
              <a:t> </a:t>
            </a:r>
          </a:p>
        </p:txBody>
      </p:sp>
      <p:sp>
        <p:nvSpPr>
          <p:cNvPr id="7171" name="Rectangle 13"/>
          <p:cNvSpPr>
            <a:spLocks noChangeArrowheads="1"/>
          </p:cNvSpPr>
          <p:nvPr/>
        </p:nvSpPr>
        <p:spPr bwMode="auto">
          <a:xfrm>
            <a:off x="914400" y="1905000"/>
            <a:ext cx="7620000"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spcAft>
                <a:spcPct val="40000"/>
              </a:spcAft>
              <a:buSzPct val="80000"/>
              <a:buFontTx/>
              <a:buChar char="•"/>
            </a:pPr>
            <a:r>
              <a:rPr lang="en-US" altLang="en-US" b="1" i="1" smtClean="0">
                <a:solidFill>
                  <a:srgbClr val="FF0000"/>
                </a:solidFill>
              </a:rPr>
              <a:t>Dred Scott </a:t>
            </a:r>
            <a:r>
              <a:rPr lang="en-US" altLang="en-US" b="1" smtClean="0">
                <a:solidFill>
                  <a:srgbClr val="FF0000"/>
                </a:solidFill>
              </a:rPr>
              <a:t>v.</a:t>
            </a:r>
            <a:r>
              <a:rPr lang="en-US" altLang="en-US" b="1" i="1" smtClean="0">
                <a:solidFill>
                  <a:srgbClr val="FF0000"/>
                </a:solidFill>
              </a:rPr>
              <a:t> Sandford</a:t>
            </a:r>
            <a:r>
              <a:rPr lang="en-US" altLang="en-US" smtClean="0">
                <a:solidFill>
                  <a:srgbClr val="000000"/>
                </a:solidFill>
                <a:latin typeface="Arial" charset="0"/>
              </a:rPr>
              <a:t> </a:t>
            </a:r>
            <a:r>
              <a:rPr lang="en-US" altLang="en-US" b="1" smtClean="0">
                <a:solidFill>
                  <a:srgbClr val="000000"/>
                </a:solidFill>
                <a:latin typeface="Arial" charset="0"/>
              </a:rPr>
              <a:t>–</a:t>
            </a:r>
            <a:r>
              <a:rPr lang="en-US" altLang="en-US" smtClean="0">
                <a:solidFill>
                  <a:srgbClr val="000000"/>
                </a:solidFill>
                <a:latin typeface="Arial" charset="0"/>
              </a:rPr>
              <a:t> </a:t>
            </a:r>
            <a:r>
              <a:rPr lang="en-US" altLang="en-US" smtClean="0">
                <a:solidFill>
                  <a:srgbClr val="000000"/>
                </a:solidFill>
              </a:rPr>
              <a:t>1857 Supreme Court ruling that slaves were property, the federal government could not ban slavery in any territory, and the Missouri Compromise was unconstitutional</a:t>
            </a:r>
          </a:p>
          <a:p>
            <a:pPr eaLnBrk="1" hangingPunct="1">
              <a:spcAft>
                <a:spcPct val="40000"/>
              </a:spcAft>
              <a:buSzPct val="80000"/>
              <a:buFontTx/>
              <a:buChar char="•"/>
            </a:pPr>
            <a:r>
              <a:rPr lang="en-US" altLang="en-US" b="1" smtClean="0">
                <a:solidFill>
                  <a:srgbClr val="FF0000"/>
                </a:solidFill>
              </a:rPr>
              <a:t>Abraham Lincoln</a:t>
            </a:r>
            <a:r>
              <a:rPr lang="en-US" altLang="en-US" smtClean="0">
                <a:solidFill>
                  <a:srgbClr val="000000"/>
                </a:solidFill>
                <a:latin typeface="Arial" charset="0"/>
              </a:rPr>
              <a:t> </a:t>
            </a:r>
            <a:r>
              <a:rPr lang="en-US" altLang="en-US" b="1" smtClean="0">
                <a:solidFill>
                  <a:srgbClr val="000000"/>
                </a:solidFill>
                <a:latin typeface="Arial" charset="0"/>
              </a:rPr>
              <a:t>–</a:t>
            </a:r>
            <a:r>
              <a:rPr lang="en-US" altLang="en-US" smtClean="0">
                <a:solidFill>
                  <a:srgbClr val="000000"/>
                </a:solidFill>
                <a:latin typeface="Arial" charset="0"/>
              </a:rPr>
              <a:t> </a:t>
            </a:r>
            <a:r>
              <a:rPr lang="en-US" altLang="en-US" smtClean="0">
                <a:solidFill>
                  <a:srgbClr val="000000"/>
                </a:solidFill>
              </a:rPr>
              <a:t>Republican who was elected President in 1860</a:t>
            </a:r>
          </a:p>
          <a:p>
            <a:pPr eaLnBrk="1" hangingPunct="1">
              <a:spcAft>
                <a:spcPct val="40000"/>
              </a:spcAft>
              <a:buSzPct val="80000"/>
              <a:buFontTx/>
              <a:buChar char="•"/>
            </a:pPr>
            <a:r>
              <a:rPr lang="en-US" altLang="en-US" b="1" smtClean="0">
                <a:solidFill>
                  <a:srgbClr val="FF0000"/>
                </a:solidFill>
              </a:rPr>
              <a:t>John Brown</a:t>
            </a:r>
            <a:r>
              <a:rPr lang="en-US" altLang="en-US" smtClean="0">
                <a:solidFill>
                  <a:srgbClr val="000000"/>
                </a:solidFill>
                <a:latin typeface="Arial" charset="0"/>
              </a:rPr>
              <a:t> </a:t>
            </a:r>
            <a:r>
              <a:rPr lang="en-US" altLang="en-US" b="1" smtClean="0">
                <a:solidFill>
                  <a:srgbClr val="000000"/>
                </a:solidFill>
                <a:latin typeface="Arial" charset="0"/>
              </a:rPr>
              <a:t>–</a:t>
            </a:r>
            <a:r>
              <a:rPr lang="en-US" altLang="en-US" smtClean="0">
                <a:solidFill>
                  <a:srgbClr val="000000"/>
                </a:solidFill>
                <a:latin typeface="Arial" charset="0"/>
              </a:rPr>
              <a:t> </a:t>
            </a:r>
            <a:r>
              <a:rPr lang="en-US" altLang="en-US" smtClean="0">
                <a:solidFill>
                  <a:srgbClr val="000000"/>
                </a:solidFill>
              </a:rPr>
              <a:t>abolitionist executed for leading an 1859 attack on a federal arsenal in Harper’s Ferry, Virginia</a:t>
            </a:r>
          </a:p>
          <a:p>
            <a:pPr eaLnBrk="1" hangingPunct="1">
              <a:spcAft>
                <a:spcPct val="40000"/>
              </a:spcAft>
              <a:buSzPct val="80000"/>
              <a:buFontTx/>
              <a:buChar char="•"/>
            </a:pPr>
            <a:r>
              <a:rPr lang="en-US" altLang="en-US" b="1" smtClean="0">
                <a:solidFill>
                  <a:srgbClr val="FF0000"/>
                </a:solidFill>
              </a:rPr>
              <a:t>secede</a:t>
            </a:r>
            <a:r>
              <a:rPr lang="en-US" altLang="en-US" smtClean="0">
                <a:solidFill>
                  <a:srgbClr val="000000"/>
                </a:solidFill>
                <a:latin typeface="Arial" charset="0"/>
              </a:rPr>
              <a:t> </a:t>
            </a:r>
            <a:r>
              <a:rPr lang="en-US" altLang="en-US" b="1" smtClean="0">
                <a:solidFill>
                  <a:srgbClr val="000000"/>
                </a:solidFill>
                <a:latin typeface="Arial" charset="0"/>
              </a:rPr>
              <a:t>–</a:t>
            </a:r>
            <a:r>
              <a:rPr lang="en-US" altLang="en-US" smtClean="0">
                <a:solidFill>
                  <a:srgbClr val="000000"/>
                </a:solidFill>
                <a:latin typeface="Arial" charset="0"/>
              </a:rPr>
              <a:t> </a:t>
            </a:r>
            <a:r>
              <a:rPr lang="en-US" altLang="en-US" smtClean="0">
                <a:solidFill>
                  <a:srgbClr val="000000"/>
                </a:solidFill>
              </a:rPr>
              <a:t>to withdraw formally from a membership in a group or an organization</a:t>
            </a:r>
          </a:p>
        </p:txBody>
      </p:sp>
    </p:spTree>
    <p:extLst>
      <p:ext uri="{BB962C8B-B14F-4D97-AF65-F5344CB8AC3E}">
        <p14:creationId xmlns:p14="http://schemas.microsoft.com/office/powerpoint/2010/main" val="740272156"/>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AutoShape 2"/>
          <p:cNvSpPr>
            <a:spLocks noChangeArrowheads="1"/>
          </p:cNvSpPr>
          <p:nvPr/>
        </p:nvSpPr>
        <p:spPr bwMode="auto">
          <a:xfrm rot="5400000" flipH="1">
            <a:off x="1409700" y="1790700"/>
            <a:ext cx="3200400" cy="2819400"/>
          </a:xfrm>
          <a:prstGeom prst="upArrowCallout">
            <a:avLst>
              <a:gd name="adj1" fmla="val 23659"/>
              <a:gd name="adj2" fmla="val 21426"/>
              <a:gd name="adj3" fmla="val 14898"/>
              <a:gd name="adj4" fmla="val 76542"/>
            </a:avLst>
          </a:prstGeom>
          <a:gradFill rotWithShape="1">
            <a:gsLst>
              <a:gs pos="0">
                <a:srgbClr val="CDCDFF"/>
              </a:gs>
              <a:gs pos="100000">
                <a:schemeClr val="bg1"/>
              </a:gs>
            </a:gsLst>
            <a:lin ang="5400000" scaled="1"/>
          </a:gradFill>
          <a:ln w="9525">
            <a:solidFill>
              <a:schemeClr val="accent2"/>
            </a:solidFill>
            <a:miter lim="800000"/>
            <a:headEnd/>
            <a:tailEnd/>
          </a:ln>
          <a:effectLst>
            <a:outerShdw dist="53882" dir="2700000" algn="ctr" rotWithShape="0">
              <a:srgbClr val="ADC793">
                <a:alpha val="46001"/>
              </a:srgbClr>
            </a:outerShdw>
          </a:effectLst>
        </p:spPr>
        <p:txBody>
          <a:bodyPr wrap="none" anchor="ctr"/>
          <a:lstStyle/>
          <a:p>
            <a:pPr>
              <a:defRPr/>
            </a:pPr>
            <a:endParaRPr lang="en-US" sz="2200">
              <a:solidFill>
                <a:srgbClr val="000000"/>
              </a:solidFill>
              <a:latin typeface="Verdana" pitchFamily="34" charset="0"/>
            </a:endParaRPr>
          </a:p>
        </p:txBody>
      </p:sp>
      <p:sp>
        <p:nvSpPr>
          <p:cNvPr id="20483" name="Text Box 3"/>
          <p:cNvSpPr txBox="1">
            <a:spLocks noChangeArrowheads="1"/>
          </p:cNvSpPr>
          <p:nvPr/>
        </p:nvSpPr>
        <p:spPr bwMode="auto">
          <a:xfrm>
            <a:off x="1676400" y="1752600"/>
            <a:ext cx="22098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spcBef>
                <a:spcPct val="20000"/>
              </a:spcBef>
            </a:pPr>
            <a:r>
              <a:rPr lang="en-US" altLang="en-US" dirty="0" smtClean="0">
                <a:solidFill>
                  <a:srgbClr val="000000"/>
                </a:solidFill>
                <a:cs typeface="Arial" charset="0"/>
              </a:rPr>
              <a:t>At first, Lincoln said </a:t>
            </a:r>
            <a:r>
              <a:rPr lang="en-US" altLang="en-US" dirty="0" smtClean="0">
                <a:solidFill>
                  <a:srgbClr val="0033CC"/>
                </a:solidFill>
                <a:cs typeface="Arial" charset="0"/>
              </a:rPr>
              <a:t>he could not compel Confederate states</a:t>
            </a:r>
            <a:r>
              <a:rPr lang="en-US" altLang="en-US" dirty="0" smtClean="0">
                <a:solidFill>
                  <a:srgbClr val="000000"/>
                </a:solidFill>
                <a:cs typeface="Arial" charset="0"/>
              </a:rPr>
              <a:t> to return to the Union.</a:t>
            </a:r>
          </a:p>
        </p:txBody>
      </p:sp>
      <p:grpSp>
        <p:nvGrpSpPr>
          <p:cNvPr id="2" name="Group 9"/>
          <p:cNvGrpSpPr>
            <a:grpSpLocks/>
          </p:cNvGrpSpPr>
          <p:nvPr/>
        </p:nvGrpSpPr>
        <p:grpSpPr bwMode="auto">
          <a:xfrm>
            <a:off x="5029200" y="1600200"/>
            <a:ext cx="2362200" cy="3200400"/>
            <a:chOff x="3168" y="1008"/>
            <a:chExt cx="1488" cy="2016"/>
          </a:xfrm>
        </p:grpSpPr>
        <p:sp>
          <p:nvSpPr>
            <p:cNvPr id="20486" name="Rectangle 6"/>
            <p:cNvSpPr>
              <a:spLocks noChangeArrowheads="1"/>
            </p:cNvSpPr>
            <p:nvPr/>
          </p:nvSpPr>
          <p:spPr bwMode="auto">
            <a:xfrm>
              <a:off x="3168" y="1008"/>
              <a:ext cx="1440" cy="2016"/>
            </a:xfrm>
            <a:prstGeom prst="rect">
              <a:avLst/>
            </a:prstGeom>
            <a:gradFill rotWithShape="0">
              <a:gsLst>
                <a:gs pos="0">
                  <a:srgbClr val="FED273"/>
                </a:gs>
                <a:gs pos="100000">
                  <a:schemeClr val="bg1"/>
                </a:gs>
              </a:gsLst>
              <a:lin ang="5400000" scaled="1"/>
            </a:gradFill>
            <a:ln w="9525">
              <a:solidFill>
                <a:srgbClr val="666699"/>
              </a:solidFill>
              <a:miter lim="800000"/>
              <a:headEnd/>
              <a:tailEnd/>
            </a:ln>
          </p:spPr>
          <p:txBody>
            <a:bodyPr wrap="none" anchor="ct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endParaRPr lang="en-US" altLang="en-US" smtClean="0">
                <a:solidFill>
                  <a:srgbClr val="000000"/>
                </a:solidFill>
              </a:endParaRPr>
            </a:p>
          </p:txBody>
        </p:sp>
        <p:sp>
          <p:nvSpPr>
            <p:cNvPr id="20487" name="Text Box 7"/>
            <p:cNvSpPr txBox="1">
              <a:spLocks noChangeArrowheads="1"/>
            </p:cNvSpPr>
            <p:nvPr/>
          </p:nvSpPr>
          <p:spPr bwMode="auto">
            <a:xfrm>
              <a:off x="3216" y="1104"/>
              <a:ext cx="1440" cy="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spcBef>
                  <a:spcPct val="20000"/>
                </a:spcBef>
              </a:pPr>
              <a:r>
                <a:rPr lang="en-US" altLang="en-US" dirty="0" smtClean="0">
                  <a:solidFill>
                    <a:srgbClr val="000000"/>
                  </a:solidFill>
                </a:rPr>
                <a:t>But then the Confederacy </a:t>
              </a:r>
              <a:r>
                <a:rPr lang="en-US" altLang="en-US" dirty="0" smtClean="0">
                  <a:solidFill>
                    <a:srgbClr val="0033CC"/>
                  </a:solidFill>
                </a:rPr>
                <a:t>began seizing federal military bases</a:t>
              </a:r>
              <a:r>
                <a:rPr lang="en-US" altLang="en-US" dirty="0" smtClean="0">
                  <a:solidFill>
                    <a:srgbClr val="000000"/>
                  </a:solidFill>
                </a:rPr>
                <a:t> in southern states.</a:t>
              </a:r>
            </a:p>
          </p:txBody>
        </p:sp>
      </p:grpSp>
      <p:sp>
        <p:nvSpPr>
          <p:cNvPr id="92168" name="Rectangle 3"/>
          <p:cNvSpPr>
            <a:spLocks noChangeArrowheads="1"/>
          </p:cNvSpPr>
          <p:nvPr/>
        </p:nvSpPr>
        <p:spPr bwMode="auto">
          <a:xfrm>
            <a:off x="1250950" y="5029200"/>
            <a:ext cx="6629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spcAft>
                <a:spcPts val="2200"/>
              </a:spcAft>
            </a:pPr>
            <a:r>
              <a:rPr lang="en-US" altLang="en-US" dirty="0" smtClean="0">
                <a:solidFill>
                  <a:srgbClr val="000000"/>
                </a:solidFill>
              </a:rPr>
              <a:t>When Fort Sumter in South Carolina needed supplies, Lincoln told the Confederacy that he was </a:t>
            </a:r>
            <a:r>
              <a:rPr lang="en-US" altLang="en-US" dirty="0" smtClean="0">
                <a:solidFill>
                  <a:srgbClr val="0033CC"/>
                </a:solidFill>
              </a:rPr>
              <a:t>sending food but no weapons.</a:t>
            </a:r>
          </a:p>
        </p:txBody>
      </p:sp>
    </p:spTree>
    <p:extLst>
      <p:ext uri="{BB962C8B-B14F-4D97-AF65-F5344CB8AC3E}">
        <p14:creationId xmlns:p14="http://schemas.microsoft.com/office/powerpoint/2010/main" val="230054830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cache.viewimages.com/xc/2698675.jpg?v=1&amp;c=ViewImages&amp;k=2&amp;d=65DF17A14A6B244ACCCFF225E61CE477A55A1E4F32AD3138"/>
          <p:cNvPicPr>
            <a:picLocks noChangeAspect="1" noChangeArrowheads="1"/>
          </p:cNvPicPr>
          <p:nvPr/>
        </p:nvPicPr>
        <p:blipFill rotWithShape="1">
          <a:blip r:embed="rId2" cstate="print"/>
          <a:srcRect r="11856" b="11146"/>
          <a:stretch/>
        </p:blipFill>
        <p:spPr bwMode="auto">
          <a:xfrm>
            <a:off x="0" y="2400"/>
            <a:ext cx="9144000" cy="6855600"/>
          </a:xfrm>
          <a:prstGeom prst="rect">
            <a:avLst/>
          </a:prstGeom>
          <a:noFill/>
          <a:effectLst>
            <a:softEdge rad="63500"/>
          </a:effectLst>
        </p:spPr>
      </p:pic>
      <p:sp>
        <p:nvSpPr>
          <p:cNvPr id="3" name="Text Box 2"/>
          <p:cNvSpPr txBox="1">
            <a:spLocks noChangeArrowheads="1"/>
          </p:cNvSpPr>
          <p:nvPr/>
        </p:nvSpPr>
        <p:spPr bwMode="auto">
          <a:xfrm>
            <a:off x="1447800" y="4953000"/>
            <a:ext cx="6248400" cy="1569660"/>
          </a:xfrm>
          <a:prstGeom prst="rect">
            <a:avLst/>
          </a:prstGeom>
          <a:solidFill>
            <a:srgbClr val="000000">
              <a:alpha val="78824"/>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1.  (March 1861) Abraham Lincoln inaugurated (said there would be no conflict unless South started it)</a:t>
            </a:r>
          </a:p>
        </p:txBody>
      </p:sp>
      <p:sp>
        <p:nvSpPr>
          <p:cNvPr id="4" name="TextBox 3"/>
          <p:cNvSpPr txBox="1"/>
          <p:nvPr/>
        </p:nvSpPr>
        <p:spPr>
          <a:xfrm>
            <a:off x="381000" y="304800"/>
            <a:ext cx="3810000" cy="3539430"/>
          </a:xfrm>
          <a:prstGeom prst="rect">
            <a:avLst/>
          </a:prstGeom>
          <a:solidFill>
            <a:schemeClr val="tx1"/>
          </a:solidFill>
          <a:effectLst>
            <a:glow rad="88900">
              <a:schemeClr val="bg1"/>
            </a:glow>
          </a:effectLst>
          <a:scene3d>
            <a:camera prst="perspectiveHeroicExtremeRightFacing">
              <a:rot lat="21118589" lon="20676537" rev="228858"/>
            </a:camera>
            <a:lightRig rig="threePt" dir="t"/>
          </a:scene3d>
          <a:sp3d>
            <a:bevelT/>
          </a:sp3d>
        </p:spPr>
        <p:txBody>
          <a:bodyPr wrap="square" rtlCol="0">
            <a:spAutoFit/>
          </a:bodyPr>
          <a:lstStyle/>
          <a:p>
            <a:pPr algn="ctr"/>
            <a:r>
              <a:rPr lang="en-US" sz="3200" dirty="0">
                <a:solidFill>
                  <a:schemeClr val="bg1"/>
                </a:solidFill>
                <a:latin typeface="Earth's Mightiest"/>
                <a:ea typeface="risco rabisco" pitchFamily="2" charset="0"/>
              </a:rPr>
              <a:t>“I hold that in contemplation of universal law and of the Constitution, the Union of these States is perpetual. Perpetuity is implied, if not expressed, in the fundamental law of all national governments.”</a:t>
            </a:r>
          </a:p>
        </p:txBody>
      </p:sp>
    </p:spTree>
    <p:extLst>
      <p:ext uri="{BB962C8B-B14F-4D97-AF65-F5344CB8AC3E}">
        <p14:creationId xmlns:p14="http://schemas.microsoft.com/office/powerpoint/2010/main" val="172374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le:Abraham Lincoln head on shoulders photo portrait.jpg"/>
          <p:cNvPicPr>
            <a:picLocks noChangeAspect="1" noChangeArrowheads="1"/>
          </p:cNvPicPr>
          <p:nvPr/>
        </p:nvPicPr>
        <p:blipFill rotWithShape="1">
          <a:blip r:embed="rId2">
            <a:extLst>
              <a:ext uri="{28A0092B-C50C-407E-A947-70E740481C1C}">
                <a14:useLocalDpi xmlns:a14="http://schemas.microsoft.com/office/drawing/2010/main" val="0"/>
              </a:ext>
            </a:extLst>
          </a:blip>
          <a:srcRect r="9702"/>
          <a:stretch/>
        </p:blipFill>
        <p:spPr bwMode="auto">
          <a:xfrm>
            <a:off x="4419600" y="1"/>
            <a:ext cx="47244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1219200" y="4953000"/>
            <a:ext cx="6705600" cy="1569660"/>
          </a:xfrm>
          <a:prstGeom prst="rect">
            <a:avLst/>
          </a:prstGeom>
          <a:solidFill>
            <a:srgbClr val="000000"/>
          </a:solidFill>
          <a:ln w="76200">
            <a:solidFill>
              <a:srgbClr val="000000"/>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2.  Lincoln believed US incapable of geographic split (what about national debt, territories, armed forces, etc.?)  </a:t>
            </a:r>
          </a:p>
        </p:txBody>
      </p:sp>
      <p:pic>
        <p:nvPicPr>
          <p:cNvPr id="4" name="Picture 2" descr="Image:US Secession map 1861.svg">
            <a:hlinkClick r:id="rId3"/>
          </p:cNvPr>
          <p:cNvPicPr>
            <a:picLocks noChangeAspect="1" noChangeArrowheads="1"/>
          </p:cNvPicPr>
          <p:nvPr/>
        </p:nvPicPr>
        <p:blipFill>
          <a:blip r:embed="rId4" cstate="print"/>
          <a:srcRect/>
          <a:stretch>
            <a:fillRect/>
          </a:stretch>
        </p:blipFill>
        <p:spPr bwMode="auto">
          <a:xfrm>
            <a:off x="186952" y="762000"/>
            <a:ext cx="5223248" cy="3205629"/>
          </a:xfrm>
          <a:prstGeom prst="rect">
            <a:avLst/>
          </a:prstGeom>
          <a:noFill/>
          <a:effectLst>
            <a:glow rad="228600">
              <a:schemeClr val="bg1"/>
            </a:glow>
          </a:effectLst>
          <a:scene3d>
            <a:camera prst="orthographicFront"/>
            <a:lightRig rig="threePt" dir="t"/>
          </a:scene3d>
          <a:sp3d>
            <a:bevelT/>
          </a:sp3d>
        </p:spPr>
      </p:pic>
    </p:spTree>
    <p:extLst>
      <p:ext uri="{BB962C8B-B14F-4D97-AF65-F5344CB8AC3E}">
        <p14:creationId xmlns:p14="http://schemas.microsoft.com/office/powerpoint/2010/main" val="289692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www.wisegorilla.com/images/civilwar/civil%20war%20map.gif"/>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r="711"/>
          <a:stretch/>
        </p:blipFill>
        <p:spPr bwMode="auto">
          <a:xfrm>
            <a:off x="-1" y="0"/>
            <a:ext cx="9144001" cy="5638800"/>
          </a:xfrm>
          <a:prstGeom prst="rect">
            <a:avLst/>
          </a:prstGeom>
          <a:noFill/>
          <a:effectLst>
            <a:softEdge rad="63500"/>
          </a:effectLst>
        </p:spPr>
      </p:pic>
      <p:grpSp>
        <p:nvGrpSpPr>
          <p:cNvPr id="4" name="Group 44"/>
          <p:cNvGrpSpPr/>
          <p:nvPr/>
        </p:nvGrpSpPr>
        <p:grpSpPr>
          <a:xfrm>
            <a:off x="2133599" y="594537"/>
            <a:ext cx="4783455" cy="4449725"/>
            <a:chOff x="1524000" y="6858000"/>
            <a:chExt cx="4783455" cy="4449725"/>
          </a:xfrm>
          <a:effectLst>
            <a:glow rad="88900">
              <a:schemeClr val="bg1"/>
            </a:glow>
          </a:effectLst>
        </p:grpSpPr>
        <p:pic>
          <p:nvPicPr>
            <p:cNvPr id="5" name="Picture 2" descr="http://www.sonofthesouth.net/leefoundation/major-anderson-ft-sumter_Dir/fort-sumpter-civil-war-map.jpg"/>
            <p:cNvPicPr>
              <a:picLocks noChangeAspect="1" noChangeArrowheads="1"/>
            </p:cNvPicPr>
            <p:nvPr/>
          </p:nvPicPr>
          <p:blipFill>
            <a:blip r:embed="rId4" cstate="print">
              <a:lum bright="-15000"/>
            </a:blip>
            <a:srcRect t="1358" b="3565"/>
            <a:stretch>
              <a:fillRect/>
            </a:stretch>
          </p:blipFill>
          <p:spPr bwMode="auto">
            <a:xfrm>
              <a:off x="1524000" y="6858000"/>
              <a:ext cx="4783455" cy="4449725"/>
            </a:xfrm>
            <a:prstGeom prst="rect">
              <a:avLst/>
            </a:prstGeom>
            <a:noFill/>
            <a:ln w="95250">
              <a:solidFill>
                <a:schemeClr val="accent6">
                  <a:lumMod val="50000"/>
                </a:schemeClr>
              </a:solidFill>
            </a:ln>
            <a:scene3d>
              <a:camera prst="orthographicFront"/>
              <a:lightRig rig="threePt" dir="t"/>
            </a:scene3d>
            <a:sp3d>
              <a:bevelT/>
            </a:sp3d>
          </p:spPr>
        </p:pic>
        <p:pic>
          <p:nvPicPr>
            <p:cNvPr id="6" name="Picture 8" descr="http://www.worldbook.com/wb/images/content_spotlight/civil_war/union_civil_war.gif"/>
            <p:cNvPicPr>
              <a:picLocks noChangeAspect="1" noChangeArrowheads="1" noCrop="1"/>
            </p:cNvPicPr>
            <p:nvPr/>
          </p:nvPicPr>
          <p:blipFill>
            <a:blip r:embed="rId5" cstate="print"/>
            <a:srcRect/>
            <a:stretch>
              <a:fillRect/>
            </a:stretch>
          </p:blipFill>
          <p:spPr bwMode="auto">
            <a:xfrm>
              <a:off x="4572001" y="9311463"/>
              <a:ext cx="685800" cy="457200"/>
            </a:xfrm>
            <a:prstGeom prst="rect">
              <a:avLst/>
            </a:prstGeom>
            <a:noFill/>
            <a:scene3d>
              <a:camera prst="orthographicFront"/>
              <a:lightRig rig="threePt" dir="t"/>
            </a:scene3d>
            <a:sp3d>
              <a:bevelT/>
            </a:sp3d>
          </p:spPr>
        </p:pic>
        <p:pic>
          <p:nvPicPr>
            <p:cNvPr id="7" name="Picture 4" descr="http://www.confederateamericanpride.com/RebelFlag.gif"/>
            <p:cNvPicPr>
              <a:picLocks noChangeAspect="1" noChangeArrowheads="1" noCrop="1"/>
            </p:cNvPicPr>
            <p:nvPr/>
          </p:nvPicPr>
          <p:blipFill>
            <a:blip r:embed="rId6" cstate="print"/>
            <a:srcRect/>
            <a:stretch>
              <a:fillRect/>
            </a:stretch>
          </p:blipFill>
          <p:spPr bwMode="auto">
            <a:xfrm>
              <a:off x="1938871" y="8229600"/>
              <a:ext cx="547690" cy="381000"/>
            </a:xfrm>
            <a:prstGeom prst="rect">
              <a:avLst/>
            </a:prstGeom>
            <a:noFill/>
            <a:scene3d>
              <a:camera prst="orthographicFront"/>
              <a:lightRig rig="threePt" dir="t"/>
            </a:scene3d>
            <a:sp3d>
              <a:bevelT/>
            </a:sp3d>
          </p:spPr>
        </p:pic>
        <p:pic>
          <p:nvPicPr>
            <p:cNvPr id="8" name="Picture 4" descr="http://www.confederateamericanpride.com/RebelFlag.gif"/>
            <p:cNvPicPr>
              <a:picLocks noChangeAspect="1" noChangeArrowheads="1" noCrop="1"/>
            </p:cNvPicPr>
            <p:nvPr/>
          </p:nvPicPr>
          <p:blipFill>
            <a:blip r:embed="rId6" cstate="print"/>
            <a:srcRect/>
            <a:stretch>
              <a:fillRect/>
            </a:stretch>
          </p:blipFill>
          <p:spPr bwMode="auto">
            <a:xfrm>
              <a:off x="2819401" y="7939863"/>
              <a:ext cx="547690" cy="381000"/>
            </a:xfrm>
            <a:prstGeom prst="rect">
              <a:avLst/>
            </a:prstGeom>
            <a:noFill/>
            <a:scene3d>
              <a:camera prst="orthographicFront"/>
              <a:lightRig rig="threePt" dir="t"/>
            </a:scene3d>
            <a:sp3d>
              <a:bevelT/>
            </a:sp3d>
          </p:spPr>
        </p:pic>
        <p:pic>
          <p:nvPicPr>
            <p:cNvPr id="9" name="Picture 4" descr="http://www.confederateamericanpride.com/RebelFlag.gif"/>
            <p:cNvPicPr>
              <a:picLocks noChangeAspect="1" noChangeArrowheads="1" noCrop="1"/>
            </p:cNvPicPr>
            <p:nvPr/>
          </p:nvPicPr>
          <p:blipFill>
            <a:blip r:embed="rId6" cstate="print"/>
            <a:srcRect/>
            <a:stretch>
              <a:fillRect/>
            </a:stretch>
          </p:blipFill>
          <p:spPr bwMode="auto">
            <a:xfrm>
              <a:off x="3429000" y="9601200"/>
              <a:ext cx="547690" cy="381000"/>
            </a:xfrm>
            <a:prstGeom prst="rect">
              <a:avLst/>
            </a:prstGeom>
            <a:noFill/>
            <a:scene3d>
              <a:camera prst="orthographicFront"/>
              <a:lightRig rig="threePt" dir="t"/>
            </a:scene3d>
            <a:sp3d>
              <a:bevelT/>
            </a:sp3d>
          </p:spPr>
        </p:pic>
        <p:pic>
          <p:nvPicPr>
            <p:cNvPr id="10" name="Picture 4" descr="http://www.confederateamericanpride.com/RebelFlag.gif"/>
            <p:cNvPicPr>
              <a:picLocks noChangeAspect="1" noChangeArrowheads="1" noCrop="1"/>
            </p:cNvPicPr>
            <p:nvPr/>
          </p:nvPicPr>
          <p:blipFill>
            <a:blip r:embed="rId6" cstate="print"/>
            <a:srcRect/>
            <a:stretch>
              <a:fillRect/>
            </a:stretch>
          </p:blipFill>
          <p:spPr bwMode="auto">
            <a:xfrm>
              <a:off x="5029200" y="10058400"/>
              <a:ext cx="547690" cy="381000"/>
            </a:xfrm>
            <a:prstGeom prst="rect">
              <a:avLst/>
            </a:prstGeom>
            <a:noFill/>
            <a:scene3d>
              <a:camera prst="orthographicFront"/>
              <a:lightRig rig="threePt" dir="t"/>
            </a:scene3d>
            <a:sp3d>
              <a:bevelT/>
            </a:sp3d>
          </p:spPr>
        </p:pic>
        <p:pic>
          <p:nvPicPr>
            <p:cNvPr id="11" name="Picture 4" descr="http://www.confederateamericanpride.com/RebelFlag.gif"/>
            <p:cNvPicPr>
              <a:picLocks noChangeAspect="1" noChangeArrowheads="1" noCrop="1"/>
            </p:cNvPicPr>
            <p:nvPr/>
          </p:nvPicPr>
          <p:blipFill>
            <a:blip r:embed="rId6" cstate="print"/>
            <a:srcRect/>
            <a:stretch>
              <a:fillRect/>
            </a:stretch>
          </p:blipFill>
          <p:spPr bwMode="auto">
            <a:xfrm>
              <a:off x="4800601" y="7482663"/>
              <a:ext cx="547690" cy="381000"/>
            </a:xfrm>
            <a:prstGeom prst="rect">
              <a:avLst/>
            </a:prstGeom>
            <a:noFill/>
            <a:scene3d>
              <a:camera prst="orthographicFront"/>
              <a:lightRig rig="threePt" dir="t"/>
            </a:scene3d>
            <a:sp3d>
              <a:bevelT/>
            </a:sp3d>
          </p:spPr>
        </p:pic>
        <p:pic>
          <p:nvPicPr>
            <p:cNvPr id="12" name="Picture 4" descr="http://www.confederateamericanpride.com/RebelFlag.gif"/>
            <p:cNvPicPr>
              <a:picLocks noChangeAspect="1" noChangeArrowheads="1" noCrop="1"/>
            </p:cNvPicPr>
            <p:nvPr/>
          </p:nvPicPr>
          <p:blipFill>
            <a:blip r:embed="rId6" cstate="print"/>
            <a:srcRect/>
            <a:stretch>
              <a:fillRect/>
            </a:stretch>
          </p:blipFill>
          <p:spPr bwMode="auto">
            <a:xfrm>
              <a:off x="5257801" y="8625663"/>
              <a:ext cx="547690" cy="381000"/>
            </a:xfrm>
            <a:prstGeom prst="rect">
              <a:avLst/>
            </a:prstGeom>
            <a:noFill/>
            <a:scene3d>
              <a:camera prst="orthographicFront"/>
              <a:lightRig rig="threePt" dir="t"/>
            </a:scene3d>
            <a:sp3d>
              <a:bevelT/>
            </a:sp3d>
          </p:spPr>
        </p:pic>
      </p:grpSp>
      <p:sp>
        <p:nvSpPr>
          <p:cNvPr id="3" name="Text Box 2"/>
          <p:cNvSpPr txBox="1">
            <a:spLocks noChangeArrowheads="1"/>
          </p:cNvSpPr>
          <p:nvPr/>
        </p:nvSpPr>
        <p:spPr bwMode="auto">
          <a:xfrm>
            <a:off x="1295400" y="5135940"/>
            <a:ext cx="6554628" cy="1569660"/>
          </a:xfrm>
          <a:prstGeom prst="rect">
            <a:avLst/>
          </a:prstGeom>
          <a:solidFill>
            <a:srgbClr val="000000"/>
          </a:solidFill>
          <a:ln w="76200">
            <a:solidFill>
              <a:srgbClr val="000000"/>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3.  most forts in South given over to Confederacy (not Fort Sumter in SC but it was running low on supplies)</a:t>
            </a:r>
          </a:p>
        </p:txBody>
      </p:sp>
    </p:spTree>
    <p:extLst>
      <p:ext uri="{BB962C8B-B14F-4D97-AF65-F5344CB8AC3E}">
        <p14:creationId xmlns:p14="http://schemas.microsoft.com/office/powerpoint/2010/main" val="342022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1" fill="hold" nodeType="afterEffect">
                                  <p:stCondLst>
                                    <p:cond delay="1000"/>
                                  </p:stCondLst>
                                  <p:childTnLst>
                                    <p:set>
                                      <p:cBhvr>
                                        <p:cTn id="11" dur="1" fill="hold">
                                          <p:stCondLst>
                                            <p:cond delay="0"/>
                                          </p:stCondLst>
                                        </p:cTn>
                                        <p:tgtEl>
                                          <p:spTgt spid="4"/>
                                        </p:tgtEl>
                                        <p:attrNameLst>
                                          <p:attrName>style.visibility</p:attrName>
                                        </p:attrNameLst>
                                      </p:cBhvr>
                                      <p:to>
                                        <p:strVal val="visible"/>
                                      </p:to>
                                    </p:set>
                                    <p:animEffect transition="in" filter="slide(fromTop)">
                                      <p:cBhvr>
                                        <p:cTn id="12" dur="1000"/>
                                        <p:tgtEl>
                                          <p:spTgt spid="4"/>
                                        </p:tgtEl>
                                      </p:cBhvr>
                                    </p:animEffect>
                                  </p:childTnLst>
                                </p:cTn>
                              </p:par>
                            </p:childTnLst>
                          </p:cTn>
                        </p:par>
                        <p:par>
                          <p:cTn id="13" fill="hold">
                            <p:stCondLst>
                              <p:cond delay="2500"/>
                            </p:stCondLst>
                            <p:childTnLst>
                              <p:par>
                                <p:cTn id="14" presetID="12" presetClass="exit" presetSubtype="1" fill="hold" nodeType="afterEffect">
                                  <p:stCondLst>
                                    <p:cond delay="1000"/>
                                  </p:stCondLst>
                                  <p:childTnLst>
                                    <p:animEffect transition="out" filter="slide(fromTop)">
                                      <p:cBhvr>
                                        <p:cTn id="15" dur="1000"/>
                                        <p:tgtEl>
                                          <p:spTgt spid="4"/>
                                        </p:tgtEl>
                                      </p:cBhvr>
                                    </p:animEffect>
                                    <p:set>
                                      <p:cBhvr>
                                        <p:cTn id="16"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legendsofamerica.com/photos-americanhistory/Fort%20Sumter,%20Charleston%20Harbor.jpg"/>
          <p:cNvPicPr>
            <a:picLocks noChangeAspect="1" noChangeArrowheads="1"/>
          </p:cNvPicPr>
          <p:nvPr/>
        </p:nvPicPr>
        <p:blipFill>
          <a:blip r:embed="rId2" cstate="print"/>
          <a:srcRect/>
          <a:stretch>
            <a:fillRect/>
          </a:stretch>
        </p:blipFill>
        <p:spPr bwMode="auto">
          <a:xfrm>
            <a:off x="1" y="0"/>
            <a:ext cx="9144000" cy="5791200"/>
          </a:xfrm>
          <a:prstGeom prst="rect">
            <a:avLst/>
          </a:prstGeom>
          <a:noFill/>
          <a:effectLst>
            <a:softEdge rad="63500"/>
          </a:effectLst>
        </p:spPr>
      </p:pic>
      <p:sp>
        <p:nvSpPr>
          <p:cNvPr id="3" name="Text Box 2"/>
          <p:cNvSpPr txBox="1">
            <a:spLocks noChangeArrowheads="1"/>
          </p:cNvSpPr>
          <p:nvPr/>
        </p:nvSpPr>
        <p:spPr bwMode="auto">
          <a:xfrm>
            <a:off x="990600" y="5059740"/>
            <a:ext cx="7162800" cy="1569660"/>
          </a:xfrm>
          <a:prstGeom prst="rect">
            <a:avLst/>
          </a:prstGeom>
          <a:solidFill>
            <a:srgbClr val="000000"/>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4.  Lincoln sent supplies to Fort Sumter (telling SC governor it was provisions but in fact it was reinforcements)</a:t>
            </a:r>
          </a:p>
        </p:txBody>
      </p:sp>
      <p:sp>
        <p:nvSpPr>
          <p:cNvPr id="5" name="TextBox 4"/>
          <p:cNvSpPr txBox="1"/>
          <p:nvPr/>
        </p:nvSpPr>
        <p:spPr>
          <a:xfrm>
            <a:off x="238812" y="344031"/>
            <a:ext cx="5171388" cy="2246769"/>
          </a:xfrm>
          <a:prstGeom prst="rect">
            <a:avLst/>
          </a:prstGeom>
          <a:solidFill>
            <a:schemeClr val="tx1"/>
          </a:solidFill>
          <a:effectLst>
            <a:glow rad="101600">
              <a:schemeClr val="bg1"/>
            </a:glow>
          </a:effectLst>
          <a:scene3d>
            <a:camera prst="orthographicFront"/>
            <a:lightRig rig="threePt" dir="t"/>
          </a:scene3d>
          <a:sp3d>
            <a:bevelT/>
          </a:sp3d>
        </p:spPr>
        <p:txBody>
          <a:bodyPr wrap="square" rtlCol="0">
            <a:spAutoFit/>
          </a:bodyPr>
          <a:lstStyle/>
          <a:p>
            <a:pPr algn="ctr"/>
            <a:r>
              <a:rPr lang="en-US" sz="2800" dirty="0">
                <a:solidFill>
                  <a:schemeClr val="bg1"/>
                </a:solidFill>
                <a:latin typeface="Earth's Mightiest"/>
                <a:ea typeface="risco rabisco" pitchFamily="2" charset="0"/>
              </a:rPr>
              <a:t>“An attempt will be made to supply Fort Sumter with provisions only, and that if such attempt be not resisted, no effort to throw in men, arms, or ammunition will be made without further notice, [except] in case of an attack on the fort."</a:t>
            </a:r>
          </a:p>
        </p:txBody>
      </p:sp>
    </p:spTree>
    <p:extLst>
      <p:ext uri="{BB962C8B-B14F-4D97-AF65-F5344CB8AC3E}">
        <p14:creationId xmlns:p14="http://schemas.microsoft.com/office/powerpoint/2010/main" val="228374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tulane.edu/~sumter/images/MAPCharl.gif"/>
          <p:cNvPicPr>
            <a:picLocks noChangeAspect="1" noChangeArrowheads="1"/>
          </p:cNvPicPr>
          <p:nvPr/>
        </p:nvPicPr>
        <p:blipFill>
          <a:blip r:embed="rId2" cstate="print"/>
          <a:srcRect/>
          <a:stretch>
            <a:fillRect/>
          </a:stretch>
        </p:blipFill>
        <p:spPr bwMode="auto">
          <a:xfrm>
            <a:off x="4724399" y="2209800"/>
            <a:ext cx="3106455" cy="2362200"/>
          </a:xfrm>
          <a:prstGeom prst="rect">
            <a:avLst/>
          </a:prstGeom>
          <a:noFill/>
        </p:spPr>
      </p:pic>
      <p:pic>
        <p:nvPicPr>
          <p:cNvPr id="10244" name="Picture 4" descr="http://www.tulane.edu/~sumter/images/Sumter.gif"/>
          <p:cNvPicPr>
            <a:picLocks noChangeAspect="1" noChangeArrowheads="1"/>
          </p:cNvPicPr>
          <p:nvPr/>
        </p:nvPicPr>
        <p:blipFill>
          <a:blip r:embed="rId3" cstate="print"/>
          <a:srcRect/>
          <a:stretch>
            <a:fillRect/>
          </a:stretch>
        </p:blipFill>
        <p:spPr bwMode="auto">
          <a:xfrm>
            <a:off x="1981200" y="2362200"/>
            <a:ext cx="2743200" cy="2085975"/>
          </a:xfrm>
          <a:prstGeom prst="rect">
            <a:avLst/>
          </a:prstGeom>
          <a:noFill/>
        </p:spPr>
      </p:pic>
      <p:pic>
        <p:nvPicPr>
          <p:cNvPr id="10248" name="Picture 8" descr="Battle of Fort Sumter"/>
          <p:cNvPicPr>
            <a:picLocks noChangeAspect="1" noChangeArrowheads="1"/>
          </p:cNvPicPr>
          <p:nvPr/>
        </p:nvPicPr>
        <p:blipFill>
          <a:blip r:embed="rId4" cstate="print">
            <a:lum bright="-22000" contrast="12000"/>
          </a:blip>
          <a:srcRect l="1926" t="3409" r="1165" b="1136"/>
          <a:stretch>
            <a:fillRect/>
          </a:stretch>
        </p:blipFill>
        <p:spPr bwMode="auto">
          <a:xfrm>
            <a:off x="-348343" y="152400"/>
            <a:ext cx="9797143" cy="6858000"/>
          </a:xfrm>
          <a:prstGeom prst="rect">
            <a:avLst/>
          </a:prstGeom>
          <a:gradFill>
            <a:gsLst>
              <a:gs pos="0">
                <a:srgbClr val="FFEFD1"/>
              </a:gs>
              <a:gs pos="64999">
                <a:srgbClr val="F0EBD5"/>
              </a:gs>
              <a:gs pos="100000">
                <a:srgbClr val="D1C39F"/>
              </a:gs>
            </a:gsLst>
            <a:lin ang="5400000" scaled="0"/>
          </a:gradFill>
          <a:ln w="69850">
            <a:noFill/>
          </a:ln>
          <a:effectLst>
            <a:softEdge rad="635000"/>
          </a:effectLst>
        </p:spPr>
      </p:pic>
      <p:pic>
        <p:nvPicPr>
          <p:cNvPr id="10250" name="Picture 10" descr="http://www.legendsofamerica.com/photos-americanhistory/Fort%20Sumter,%20Charleston%20Harbor.jpg"/>
          <p:cNvPicPr>
            <a:picLocks noChangeAspect="1" noChangeArrowheads="1"/>
          </p:cNvPicPr>
          <p:nvPr/>
        </p:nvPicPr>
        <p:blipFill>
          <a:blip r:embed="rId5" cstate="print">
            <a:lum bright="-7000"/>
          </a:blip>
          <a:srcRect/>
          <a:stretch>
            <a:fillRect/>
          </a:stretch>
        </p:blipFill>
        <p:spPr bwMode="auto">
          <a:xfrm>
            <a:off x="3829291" y="1447800"/>
            <a:ext cx="3638309" cy="2299410"/>
          </a:xfrm>
          <a:prstGeom prst="ellipse">
            <a:avLst/>
          </a:prstGeom>
          <a:noFill/>
          <a:effectLst>
            <a:softEdge rad="317500"/>
          </a:effectLst>
        </p:spPr>
      </p:pic>
      <p:pic>
        <p:nvPicPr>
          <p:cNvPr id="10254" name="Picture 14" descr="http://www.loc.gov/exhibits/treasures/images/at0042b.1s.jpg"/>
          <p:cNvPicPr>
            <a:picLocks noChangeAspect="1" noChangeArrowheads="1"/>
          </p:cNvPicPr>
          <p:nvPr/>
        </p:nvPicPr>
        <p:blipFill>
          <a:blip r:embed="rId6" cstate="print">
            <a:lum bright="-9000" contrast="5000"/>
          </a:blip>
          <a:srcRect l="22708" t="13376" r="17292" b="35122"/>
          <a:stretch>
            <a:fillRect/>
          </a:stretch>
        </p:blipFill>
        <p:spPr bwMode="auto">
          <a:xfrm>
            <a:off x="3429000" y="1152525"/>
            <a:ext cx="4130040" cy="2581275"/>
          </a:xfrm>
          <a:prstGeom prst="ellipse">
            <a:avLst/>
          </a:prstGeom>
          <a:noFill/>
          <a:effectLst>
            <a:softEdge rad="317500"/>
          </a:effectLst>
        </p:spPr>
      </p:pic>
      <p:sp>
        <p:nvSpPr>
          <p:cNvPr id="46" name="Text Box 2"/>
          <p:cNvSpPr txBox="1">
            <a:spLocks noChangeArrowheads="1"/>
          </p:cNvSpPr>
          <p:nvPr/>
        </p:nvSpPr>
        <p:spPr bwMode="auto">
          <a:xfrm>
            <a:off x="381000" y="5486400"/>
            <a:ext cx="8382000" cy="1077218"/>
          </a:xfrm>
          <a:prstGeom prst="rect">
            <a:avLst/>
          </a:prstGeom>
          <a:solidFill>
            <a:srgbClr val="000000"/>
          </a:solidFill>
          <a:ln w="76200">
            <a:solidFill>
              <a:srgbClr val="000000"/>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5.  (4/12/1861) SC opened fire on fort and after hours of non-lethal firing the Fort surrendered</a:t>
            </a:r>
          </a:p>
        </p:txBody>
      </p:sp>
      <p:sp>
        <p:nvSpPr>
          <p:cNvPr id="45" name="Rectangle 44"/>
          <p:cNvSpPr/>
          <p:nvPr/>
        </p:nvSpPr>
        <p:spPr>
          <a:xfrm>
            <a:off x="269250" y="2667000"/>
            <a:ext cx="3616950" cy="2585323"/>
          </a:xfrm>
          <a:prstGeom prst="rect">
            <a:avLst/>
          </a:prstGeom>
          <a:solidFill>
            <a:schemeClr val="tx1"/>
          </a:solidFill>
          <a:effectLst>
            <a:glow rad="88900">
              <a:schemeClr val="bg1"/>
            </a:glow>
          </a:effectLst>
          <a:scene3d>
            <a:camera prst="orthographicFront"/>
            <a:lightRig rig="threePt" dir="t"/>
          </a:scene3d>
          <a:sp3d>
            <a:bevelT/>
          </a:sp3d>
        </p:spPr>
        <p:txBody>
          <a:bodyPr wrap="square">
            <a:spAutoFit/>
          </a:bodyPr>
          <a:lstStyle/>
          <a:p>
            <a:pPr algn="ctr"/>
            <a:r>
              <a:rPr lang="en-US" sz="2700" dirty="0">
                <a:solidFill>
                  <a:schemeClr val="bg1">
                    <a:lumMod val="85000"/>
                  </a:schemeClr>
                </a:solidFill>
                <a:latin typeface="Earth's Mightiest"/>
                <a:ea typeface="risco rabisco" pitchFamily="2" charset="0"/>
              </a:rPr>
              <a:t>“We will lose us every friend at the North. You will wantonly strike a hornet's nest.... Legions now quiet will swarm out and sting us to death. It is unnecessary. It puts us in the wrong. It is fatal."</a:t>
            </a:r>
          </a:p>
        </p:txBody>
      </p:sp>
      <p:sp>
        <p:nvSpPr>
          <p:cNvPr id="11" name="TextBox 10"/>
          <p:cNvSpPr txBox="1"/>
          <p:nvPr/>
        </p:nvSpPr>
        <p:spPr>
          <a:xfrm>
            <a:off x="0" y="0"/>
            <a:ext cx="9144000" cy="1107996"/>
          </a:xfrm>
          <a:prstGeom prst="rect">
            <a:avLst/>
          </a:prstGeom>
          <a:noFill/>
          <a:scene3d>
            <a:camera prst="perspectiveAbove"/>
            <a:lightRig rig="threePt" dir="t"/>
          </a:scene3d>
        </p:spPr>
        <p:txBody>
          <a:bodyPr wrap="square" rtlCol="0">
            <a:spAutoFit/>
          </a:bodyPr>
          <a:lstStyle/>
          <a:p>
            <a:pPr algn="ctr"/>
            <a:r>
              <a:rPr lang="en-US" sz="6600" dirty="0">
                <a:solidFill>
                  <a:schemeClr val="bg1"/>
                </a:solidFill>
                <a:effectLst>
                  <a:glow rad="330200">
                    <a:schemeClr val="tx1"/>
                  </a:glow>
                </a:effectLst>
                <a:latin typeface="calame" charset="0"/>
              </a:rPr>
              <a:t>Fort Sumter</a:t>
            </a:r>
          </a:p>
        </p:txBody>
      </p:sp>
    </p:spTree>
    <p:extLst>
      <p:ext uri="{BB962C8B-B14F-4D97-AF65-F5344CB8AC3E}">
        <p14:creationId xmlns:p14="http://schemas.microsoft.com/office/powerpoint/2010/main" val="93932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0250"/>
                                        </p:tgtEl>
                                        <p:attrNameLst>
                                          <p:attrName>style.visibility</p:attrName>
                                        </p:attrNameLst>
                                      </p:cBhvr>
                                      <p:to>
                                        <p:strVal val="visible"/>
                                      </p:to>
                                    </p:set>
                                    <p:animEffect transition="in" filter="circle(out)">
                                      <p:cBhvr>
                                        <p:cTn id="7" dur="2000"/>
                                        <p:tgtEl>
                                          <p:spTgt spid="102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16" fill="hold" nodeType="clickEffect">
                                  <p:stCondLst>
                                    <p:cond delay="0"/>
                                  </p:stCondLst>
                                  <p:childTnLst>
                                    <p:animEffect transition="out" filter="circle(in)">
                                      <p:cBhvr>
                                        <p:cTn id="11" dur="500"/>
                                        <p:tgtEl>
                                          <p:spTgt spid="10250"/>
                                        </p:tgtEl>
                                      </p:cBhvr>
                                    </p:animEffect>
                                    <p:set>
                                      <p:cBhvr>
                                        <p:cTn id="12" dur="1" fill="hold">
                                          <p:stCondLst>
                                            <p:cond delay="499"/>
                                          </p:stCondLst>
                                        </p:cTn>
                                        <p:tgtEl>
                                          <p:spTgt spid="1025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0254"/>
                                        </p:tgtEl>
                                        <p:attrNameLst>
                                          <p:attrName>style.visibility</p:attrName>
                                        </p:attrNameLst>
                                      </p:cBhvr>
                                      <p:to>
                                        <p:strVal val="visible"/>
                                      </p:to>
                                    </p:set>
                                    <p:animEffect transition="in" filter="fade">
                                      <p:cBhvr>
                                        <p:cTn id="15" dur="500"/>
                                        <p:tgtEl>
                                          <p:spTgt spid="10254"/>
                                        </p:tgtEl>
                                      </p:cBhvr>
                                    </p:animEffect>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52" presetClass="entr" presetSubtype="0"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Scale>
                                      <p:cBhvr>
                                        <p:cTn id="24" dur="1000" decel="50000" fill="hold">
                                          <p:stCondLst>
                                            <p:cond delay="0"/>
                                          </p:stCondLst>
                                        </p:cTn>
                                        <p:tgtEl>
                                          <p:spTgt spid="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45"/>
                                        </p:tgtEl>
                                        <p:attrNameLst>
                                          <p:attrName>ppt_x</p:attrName>
                                          <p:attrName>ppt_y</p:attrName>
                                        </p:attrNameLst>
                                      </p:cBhvr>
                                    </p:animMotion>
                                    <p:animEffect transition="in" filter="fade">
                                      <p:cBhvr>
                                        <p:cTn id="26"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cache.eb.com/eb/image?id=4507&amp;rendTypeId=4"/>
          <p:cNvPicPr>
            <a:picLocks noChangeAspect="1" noChangeArrowheads="1"/>
          </p:cNvPicPr>
          <p:nvPr/>
        </p:nvPicPr>
        <p:blipFill>
          <a:blip r:embed="rId2" cstate="print"/>
          <a:srcRect/>
          <a:stretch>
            <a:fillRect/>
          </a:stretch>
        </p:blipFill>
        <p:spPr bwMode="auto">
          <a:xfrm>
            <a:off x="0" y="0"/>
            <a:ext cx="9144000" cy="6123214"/>
          </a:xfrm>
          <a:prstGeom prst="rect">
            <a:avLst/>
          </a:prstGeom>
          <a:noFill/>
          <a:effectLst>
            <a:softEdge rad="63500"/>
          </a:effectLst>
        </p:spPr>
      </p:pic>
      <p:sp>
        <p:nvSpPr>
          <p:cNvPr id="3" name="Text Box 2"/>
          <p:cNvSpPr txBox="1">
            <a:spLocks noChangeArrowheads="1"/>
          </p:cNvSpPr>
          <p:nvPr/>
        </p:nvSpPr>
        <p:spPr bwMode="auto">
          <a:xfrm>
            <a:off x="838200" y="5638800"/>
            <a:ext cx="74676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6.  Northerners furious by South’s assault on Fort Sumter and demanded war</a:t>
            </a:r>
          </a:p>
        </p:txBody>
      </p:sp>
    </p:spTree>
    <p:extLst>
      <p:ext uri="{BB962C8B-B14F-4D97-AF65-F5344CB8AC3E}">
        <p14:creationId xmlns:p14="http://schemas.microsoft.com/office/powerpoint/2010/main" val="243622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www.juniorgeneral.org/civil%20war/anaconda/map.gif"/>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r="1703"/>
          <a:stretch>
            <a:fillRect/>
          </a:stretch>
        </p:blipFill>
        <p:spPr bwMode="auto">
          <a:xfrm>
            <a:off x="0" y="0"/>
            <a:ext cx="9144000" cy="6858000"/>
          </a:xfrm>
          <a:prstGeom prst="rect">
            <a:avLst/>
          </a:prstGeom>
          <a:noFill/>
          <a:effectLst>
            <a:softEdge rad="63500"/>
          </a:effectLst>
        </p:spPr>
      </p:pic>
      <p:sp>
        <p:nvSpPr>
          <p:cNvPr id="3" name="Text Box 2"/>
          <p:cNvSpPr txBox="1">
            <a:spLocks noChangeArrowheads="1"/>
          </p:cNvSpPr>
          <p:nvPr/>
        </p:nvSpPr>
        <p:spPr bwMode="auto">
          <a:xfrm>
            <a:off x="457200" y="751582"/>
            <a:ext cx="6781800" cy="1569660"/>
          </a:xfrm>
          <a:prstGeom prst="rect">
            <a:avLst/>
          </a:prstGeom>
          <a:solidFill>
            <a:srgbClr val="000000"/>
          </a:solidFill>
          <a:ln w="76200">
            <a:solidFill>
              <a:srgbClr val="003300"/>
            </a:solidFill>
            <a:miter lim="800000"/>
            <a:headEnd/>
            <a:tailEnd/>
          </a:ln>
          <a:effectLst>
            <a:glow>
              <a:schemeClr val="tx1"/>
            </a:glow>
          </a:effectLst>
          <a:scene3d>
            <a:camera prst="perspectiveFront"/>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7.  Lincoln called for immediate naval blockade of Southern ports severing the Confederacy’s trade routes</a:t>
            </a:r>
          </a:p>
        </p:txBody>
      </p:sp>
    </p:spTree>
    <p:extLst>
      <p:ext uri="{BB962C8B-B14F-4D97-AF65-F5344CB8AC3E}">
        <p14:creationId xmlns:p14="http://schemas.microsoft.com/office/powerpoint/2010/main" val="108987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highered.mcgraw-hill.com/sites/dl/premium/0073385492/instructor/664083/bri85492_1403.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0" y="9098"/>
            <a:ext cx="9144000" cy="5952419"/>
          </a:xfrm>
          <a:prstGeom prst="rect">
            <a:avLst/>
          </a:prstGeom>
          <a:noFill/>
          <a:effectLst>
            <a:softEdge rad="63500"/>
          </a:effectLst>
        </p:spPr>
      </p:pic>
      <p:sp>
        <p:nvSpPr>
          <p:cNvPr id="4" name="TextBox 3"/>
          <p:cNvSpPr txBox="1"/>
          <p:nvPr/>
        </p:nvSpPr>
        <p:spPr>
          <a:xfrm>
            <a:off x="4419600" y="3048000"/>
            <a:ext cx="1828800" cy="584775"/>
          </a:xfrm>
          <a:prstGeom prst="rect">
            <a:avLst/>
          </a:prstGeom>
          <a:noFill/>
        </p:spPr>
        <p:txBody>
          <a:bodyPr wrap="square" rtlCol="0">
            <a:spAutoFit/>
          </a:bodyPr>
          <a:lstStyle/>
          <a:p>
            <a:r>
              <a:rPr lang="en-US" sz="3200" dirty="0">
                <a:effectLst>
                  <a:glow rad="127000">
                    <a:schemeClr val="bg1"/>
                  </a:glow>
                </a:effectLst>
                <a:latin typeface="Earth's Mightiest" panose="020B0604020202020204"/>
              </a:rPr>
              <a:t>Montgomery</a:t>
            </a:r>
          </a:p>
        </p:txBody>
      </p:sp>
      <p:sp>
        <p:nvSpPr>
          <p:cNvPr id="3" name="Text Box 2"/>
          <p:cNvSpPr txBox="1">
            <a:spLocks noChangeArrowheads="1"/>
          </p:cNvSpPr>
          <p:nvPr/>
        </p:nvSpPr>
        <p:spPr bwMode="auto">
          <a:xfrm>
            <a:off x="304800" y="5552182"/>
            <a:ext cx="8534400" cy="1077218"/>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8.  the South viewed blockade as war and were joined by some border states (VA, AR, TN, NC)</a:t>
            </a:r>
          </a:p>
        </p:txBody>
      </p:sp>
      <p:sp>
        <p:nvSpPr>
          <p:cNvPr id="2" name="Oval 1"/>
          <p:cNvSpPr/>
          <p:nvPr/>
        </p:nvSpPr>
        <p:spPr>
          <a:xfrm>
            <a:off x="5334000" y="3048000"/>
            <a:ext cx="152400" cy="152400"/>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467600" y="685800"/>
            <a:ext cx="152400" cy="152400"/>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451075" y="760164"/>
            <a:ext cx="1828800" cy="646331"/>
          </a:xfrm>
          <a:prstGeom prst="rect">
            <a:avLst/>
          </a:prstGeom>
          <a:noFill/>
        </p:spPr>
        <p:txBody>
          <a:bodyPr wrap="square" rtlCol="0">
            <a:spAutoFit/>
          </a:bodyPr>
          <a:lstStyle/>
          <a:p>
            <a:r>
              <a:rPr lang="en-US" sz="3600" dirty="0">
                <a:effectLst>
                  <a:glow rad="127000">
                    <a:schemeClr val="bg1"/>
                  </a:glow>
                </a:effectLst>
                <a:latin typeface="Earth's Mightiest" panose="020B0604020202020204"/>
              </a:rPr>
              <a:t>Richmond</a:t>
            </a:r>
          </a:p>
        </p:txBody>
      </p:sp>
    </p:spTree>
    <p:extLst>
      <p:ext uri="{BB962C8B-B14F-4D97-AF65-F5344CB8AC3E}">
        <p14:creationId xmlns:p14="http://schemas.microsoft.com/office/powerpoint/2010/main" val="267937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highered.mcgraw-hill.com/sites/dl/premium/0073385492/instructor/664083/bri85492_1403.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0" y="9098"/>
            <a:ext cx="9144000" cy="5952419"/>
          </a:xfrm>
          <a:prstGeom prst="rect">
            <a:avLst/>
          </a:prstGeom>
          <a:noFill/>
          <a:effectLst>
            <a:softEdge rad="63500"/>
          </a:effectLst>
        </p:spPr>
      </p:pic>
      <p:sp>
        <p:nvSpPr>
          <p:cNvPr id="3" name="Text Box 2"/>
          <p:cNvSpPr txBox="1">
            <a:spLocks noChangeArrowheads="1"/>
          </p:cNvSpPr>
          <p:nvPr/>
        </p:nvSpPr>
        <p:spPr bwMode="auto">
          <a:xfrm>
            <a:off x="543067" y="5135940"/>
            <a:ext cx="80772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9.  remaining border states crucial for both sides (all had slavery and could have doubled the manufacturing capacity of the South)</a:t>
            </a:r>
          </a:p>
        </p:txBody>
      </p:sp>
      <p:sp>
        <p:nvSpPr>
          <p:cNvPr id="6" name="TextBox 5"/>
          <p:cNvSpPr txBox="1"/>
          <p:nvPr/>
        </p:nvSpPr>
        <p:spPr>
          <a:xfrm>
            <a:off x="6629400" y="-152400"/>
            <a:ext cx="2057400" cy="1077218"/>
          </a:xfrm>
          <a:prstGeom prst="rect">
            <a:avLst/>
          </a:prstGeom>
          <a:noFill/>
        </p:spPr>
        <p:txBody>
          <a:bodyPr wrap="square" rtlCol="0">
            <a:spAutoFit/>
          </a:bodyPr>
          <a:lstStyle/>
          <a:p>
            <a:pPr algn="ctr"/>
            <a:r>
              <a:rPr lang="en-US" sz="3200" dirty="0">
                <a:effectLst>
                  <a:glow rad="127000">
                    <a:schemeClr val="bg1"/>
                  </a:glow>
                </a:effectLst>
                <a:latin typeface="Earth's Mightiest" panose="020B0604020202020204"/>
              </a:rPr>
              <a:t>martial law   in Maryland</a:t>
            </a:r>
          </a:p>
        </p:txBody>
      </p:sp>
    </p:spTree>
    <p:extLst>
      <p:ext uri="{BB962C8B-B14F-4D97-AF65-F5344CB8AC3E}">
        <p14:creationId xmlns:p14="http://schemas.microsoft.com/office/powerpoint/2010/main" val="12640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1"/>
          <p:cNvSpPr>
            <a:spLocks noChangeArrowheads="1"/>
          </p:cNvSpPr>
          <p:nvPr/>
        </p:nvSpPr>
        <p:spPr bwMode="auto">
          <a:xfrm>
            <a:off x="1216025" y="1704975"/>
            <a:ext cx="6705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r>
              <a:rPr lang="en-US" altLang="en-US" sz="2400" b="1" dirty="0" smtClean="0">
                <a:solidFill>
                  <a:srgbClr val="000000"/>
                </a:solidFill>
              </a:rPr>
              <a:t>How did the issue of slavery divide the Union?</a:t>
            </a:r>
          </a:p>
        </p:txBody>
      </p:sp>
      <p:sp>
        <p:nvSpPr>
          <p:cNvPr id="19459" name="Rectangle 12"/>
          <p:cNvSpPr>
            <a:spLocks noChangeArrowheads="1"/>
          </p:cNvSpPr>
          <p:nvPr/>
        </p:nvSpPr>
        <p:spPr bwMode="auto">
          <a:xfrm>
            <a:off x="1216025" y="3114675"/>
            <a:ext cx="67818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r>
              <a:rPr lang="en-US" altLang="en-US" dirty="0" smtClean="0">
                <a:solidFill>
                  <a:srgbClr val="000000"/>
                </a:solidFill>
              </a:rPr>
              <a:t>Regional differences in the U.S widened in the 1800s, with the </a:t>
            </a:r>
            <a:r>
              <a:rPr lang="en-US" altLang="en-US" dirty="0" smtClean="0">
                <a:solidFill>
                  <a:srgbClr val="0033CC"/>
                </a:solidFill>
              </a:rPr>
              <a:t>North developing an industrial economy</a:t>
            </a:r>
            <a:r>
              <a:rPr lang="en-US" altLang="en-US" dirty="0" smtClean="0">
                <a:solidFill>
                  <a:srgbClr val="000000"/>
                </a:solidFill>
              </a:rPr>
              <a:t> and the </a:t>
            </a:r>
            <a:r>
              <a:rPr lang="en-US" altLang="en-US" dirty="0" smtClean="0">
                <a:solidFill>
                  <a:srgbClr val="0033CC"/>
                </a:solidFill>
              </a:rPr>
              <a:t>South depending on plantation agriculture and slavery.</a:t>
            </a:r>
            <a:r>
              <a:rPr lang="en-US" altLang="en-US" dirty="0" smtClean="0">
                <a:solidFill>
                  <a:srgbClr val="000000"/>
                </a:solidFill>
              </a:rPr>
              <a:t> </a:t>
            </a:r>
            <a:endParaRPr lang="en-US" altLang="en-US" dirty="0" smtClean="0">
              <a:solidFill>
                <a:srgbClr val="333399"/>
              </a:solidFill>
            </a:endParaRPr>
          </a:p>
        </p:txBody>
      </p:sp>
      <p:pic>
        <p:nvPicPr>
          <p:cNvPr id="8196" name="Picture 7" descr="HSUS09_EQ_logo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41500"/>
            <a:ext cx="5588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ctangle 12"/>
          <p:cNvSpPr>
            <a:spLocks noChangeArrowheads="1"/>
          </p:cNvSpPr>
          <p:nvPr/>
        </p:nvSpPr>
        <p:spPr bwMode="auto">
          <a:xfrm>
            <a:off x="1216025" y="5133975"/>
            <a:ext cx="6781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a:spcBef>
                <a:spcPts val="2400"/>
              </a:spcBef>
            </a:pPr>
            <a:r>
              <a:rPr lang="en-US" altLang="en-US" dirty="0" smtClean="0">
                <a:solidFill>
                  <a:srgbClr val="0033CC"/>
                </a:solidFill>
              </a:rPr>
              <a:t>In time, conflict over the issue of slavery led to the Civil War.</a:t>
            </a:r>
          </a:p>
        </p:txBody>
      </p:sp>
    </p:spTree>
    <p:extLst>
      <p:ext uri="{BB962C8B-B14F-4D97-AF65-F5344CB8AC3E}">
        <p14:creationId xmlns:p14="http://schemas.microsoft.com/office/powerpoint/2010/main" val="24814304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10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4"/>
                                        </p:tgtEl>
                                        <p:attrNameLst>
                                          <p:attrName>style.visibility</p:attrName>
                                        </p:attrNameLst>
                                      </p:cBhvr>
                                      <p:to>
                                        <p:strVal val="visible"/>
                                      </p:to>
                                    </p:set>
                                    <p:anim calcmode="lin" valueType="num">
                                      <p:cBhvr additive="base">
                                        <p:cTn id="13" dur="1000" fill="hold"/>
                                        <p:tgtEl>
                                          <p:spTgt spid="19464"/>
                                        </p:tgtEl>
                                        <p:attrNameLst>
                                          <p:attrName>ppt_x</p:attrName>
                                        </p:attrNameLst>
                                      </p:cBhvr>
                                      <p:tavLst>
                                        <p:tav tm="0">
                                          <p:val>
                                            <p:strVal val="#ppt_x"/>
                                          </p:val>
                                        </p:tav>
                                        <p:tav tm="100000">
                                          <p:val>
                                            <p:strVal val="#ppt_x"/>
                                          </p:val>
                                        </p:tav>
                                      </p:tavLst>
                                    </p:anim>
                                    <p:anim calcmode="lin" valueType="num">
                                      <p:cBhvr additive="base">
                                        <p:cTn id="14" dur="1000" fill="hold"/>
                                        <p:tgtEl>
                                          <p:spTgt spid="194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Abraham Lincoln seated, Feb 9, 1864.jpg"/>
          <p:cNvPicPr>
            <a:picLocks noChangeAspect="1" noChangeArrowheads="1"/>
          </p:cNvPicPr>
          <p:nvPr/>
        </p:nvPicPr>
        <p:blipFill rotWithShape="1">
          <a:blip r:embed="rId2" cstate="print"/>
          <a:srcRect l="14394" t="4330" r="1" b="40081"/>
          <a:stretch/>
        </p:blipFill>
        <p:spPr bwMode="auto">
          <a:xfrm>
            <a:off x="0" y="0"/>
            <a:ext cx="5930629" cy="4267200"/>
          </a:xfrm>
          <a:prstGeom prst="rect">
            <a:avLst/>
          </a:prstGeom>
          <a:noFill/>
          <a:effec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6510" cy="5957090"/>
          </a:xfrm>
          <a:prstGeom prst="rect">
            <a:avLst/>
          </a:prstGeom>
          <a:effectLst>
            <a:glow>
              <a:schemeClr val="tx1"/>
            </a:glow>
          </a:effectLst>
        </p:spPr>
      </p:pic>
      <p:sp>
        <p:nvSpPr>
          <p:cNvPr id="3" name="Text Box 2"/>
          <p:cNvSpPr txBox="1">
            <a:spLocks noChangeArrowheads="1"/>
          </p:cNvSpPr>
          <p:nvPr/>
        </p:nvSpPr>
        <p:spPr bwMode="auto">
          <a:xfrm>
            <a:off x="457200" y="5105400"/>
            <a:ext cx="82296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10.  Lincoln used combination of moral persuasion (preserve the Union) and intimidation to retain remaining border states</a:t>
            </a:r>
          </a:p>
        </p:txBody>
      </p:sp>
      <p:sp>
        <p:nvSpPr>
          <p:cNvPr id="5" name="TextBox 4"/>
          <p:cNvSpPr txBox="1"/>
          <p:nvPr/>
        </p:nvSpPr>
        <p:spPr>
          <a:xfrm>
            <a:off x="6781800" y="-152400"/>
            <a:ext cx="2057400" cy="954107"/>
          </a:xfrm>
          <a:prstGeom prst="rect">
            <a:avLst/>
          </a:prstGeom>
          <a:noFill/>
        </p:spPr>
        <p:txBody>
          <a:bodyPr wrap="square" rtlCol="0">
            <a:spAutoFit/>
          </a:bodyPr>
          <a:lstStyle/>
          <a:p>
            <a:pPr algn="ctr"/>
            <a:r>
              <a:rPr lang="en-US" sz="2800" dirty="0">
                <a:effectLst>
                  <a:glow rad="127000">
                    <a:schemeClr val="bg1"/>
                  </a:glow>
                </a:effectLst>
                <a:latin typeface="Earth's Mightiest" panose="020B0604020202020204"/>
              </a:rPr>
              <a:t>martial law   </a:t>
            </a:r>
          </a:p>
          <a:p>
            <a:pPr algn="ctr"/>
            <a:r>
              <a:rPr lang="en-US" sz="2800" dirty="0">
                <a:effectLst>
                  <a:glow rad="127000">
                    <a:schemeClr val="bg1"/>
                  </a:glow>
                </a:effectLst>
                <a:latin typeface="Earth's Mightiest" panose="020B0604020202020204"/>
              </a:rPr>
              <a:t>in Maryland</a:t>
            </a:r>
          </a:p>
        </p:txBody>
      </p:sp>
      <p:sp>
        <p:nvSpPr>
          <p:cNvPr id="6" name="TextBox 5"/>
          <p:cNvSpPr txBox="1"/>
          <p:nvPr/>
        </p:nvSpPr>
        <p:spPr>
          <a:xfrm>
            <a:off x="2743200" y="472009"/>
            <a:ext cx="2057400" cy="1200329"/>
          </a:xfrm>
          <a:prstGeom prst="rect">
            <a:avLst/>
          </a:prstGeom>
          <a:noFill/>
        </p:spPr>
        <p:txBody>
          <a:bodyPr wrap="square" rtlCol="0">
            <a:spAutoFit/>
          </a:bodyPr>
          <a:lstStyle/>
          <a:p>
            <a:pPr algn="ctr"/>
            <a:r>
              <a:rPr lang="en-US" sz="3600" dirty="0">
                <a:effectLst>
                  <a:glow rad="127000">
                    <a:schemeClr val="bg1"/>
                  </a:glow>
                </a:effectLst>
                <a:latin typeface="Earth's Mightiest" panose="020B0604020202020204"/>
              </a:rPr>
              <a:t>troops in Missouri</a:t>
            </a:r>
          </a:p>
        </p:txBody>
      </p:sp>
      <p:sp>
        <p:nvSpPr>
          <p:cNvPr id="9" name="TextBox 8"/>
          <p:cNvSpPr txBox="1"/>
          <p:nvPr/>
        </p:nvSpPr>
        <p:spPr>
          <a:xfrm>
            <a:off x="5638800" y="157773"/>
            <a:ext cx="1796373" cy="954107"/>
          </a:xfrm>
          <a:prstGeom prst="rect">
            <a:avLst/>
          </a:prstGeom>
          <a:noFill/>
        </p:spPr>
        <p:txBody>
          <a:bodyPr wrap="square" rtlCol="0">
            <a:spAutoFit/>
          </a:bodyPr>
          <a:lstStyle/>
          <a:p>
            <a:pPr algn="ctr"/>
            <a:r>
              <a:rPr lang="en-US" sz="2800" dirty="0">
                <a:effectLst>
                  <a:glow rad="127000">
                    <a:schemeClr val="bg1"/>
                  </a:glow>
                </a:effectLst>
                <a:latin typeface="Earth's Mightiest" panose="020B0604020202020204"/>
              </a:rPr>
              <a:t>troops in western Virginia</a:t>
            </a:r>
          </a:p>
        </p:txBody>
      </p:sp>
    </p:spTree>
    <p:extLst>
      <p:ext uri="{BB962C8B-B14F-4D97-AF65-F5344CB8AC3E}">
        <p14:creationId xmlns:p14="http://schemas.microsoft.com/office/powerpoint/2010/main" val="187367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0"/>
          <p:cNvSpPr>
            <a:spLocks noChangeArrowheads="1"/>
          </p:cNvSpPr>
          <p:nvPr/>
        </p:nvSpPr>
        <p:spPr bwMode="auto">
          <a:xfrm rot="10792560" flipH="1">
            <a:off x="912813" y="2979738"/>
            <a:ext cx="7391400" cy="2125662"/>
          </a:xfrm>
          <a:prstGeom prst="upArrowCallout">
            <a:avLst>
              <a:gd name="adj1" fmla="val 29881"/>
              <a:gd name="adj2" fmla="val 26474"/>
              <a:gd name="adj3" fmla="val 19214"/>
              <a:gd name="adj4" fmla="val 70682"/>
            </a:avLst>
          </a:prstGeom>
          <a:gradFill rotWithShape="1">
            <a:gsLst>
              <a:gs pos="0">
                <a:srgbClr val="CDCDFF">
                  <a:alpha val="62000"/>
                </a:srgbClr>
              </a:gs>
              <a:gs pos="100000">
                <a:schemeClr val="bg1"/>
              </a:gs>
            </a:gsLst>
            <a:lin ang="5400000" scaled="1"/>
          </a:gradFill>
          <a:ln w="9525">
            <a:solidFill>
              <a:schemeClr val="accent2"/>
            </a:solidFill>
            <a:miter lim="800000"/>
            <a:headEnd/>
            <a:tailEnd/>
          </a:ln>
          <a:effectLst>
            <a:outerShdw dist="53882" dir="2700000" algn="ctr" rotWithShape="0">
              <a:srgbClr val="ADC793">
                <a:alpha val="46001"/>
              </a:srgbClr>
            </a:outerShdw>
          </a:effectLst>
        </p:spPr>
        <p:txBody>
          <a:bodyPr wrap="none" anchor="ctr"/>
          <a:lstStyle/>
          <a:p>
            <a:pPr>
              <a:defRPr/>
            </a:pPr>
            <a:endParaRPr lang="en-US" sz="2200">
              <a:solidFill>
                <a:srgbClr val="000000"/>
              </a:solidFill>
            </a:endParaRPr>
          </a:p>
        </p:txBody>
      </p:sp>
      <p:sp>
        <p:nvSpPr>
          <p:cNvPr id="5" name="AutoShape 10"/>
          <p:cNvSpPr>
            <a:spLocks noChangeArrowheads="1"/>
          </p:cNvSpPr>
          <p:nvPr/>
        </p:nvSpPr>
        <p:spPr bwMode="auto">
          <a:xfrm rot="10792560" flipH="1">
            <a:off x="909638" y="1355725"/>
            <a:ext cx="7391400" cy="1463675"/>
          </a:xfrm>
          <a:prstGeom prst="upArrowCallout">
            <a:avLst>
              <a:gd name="adj1" fmla="val 37914"/>
              <a:gd name="adj2" fmla="val 35116"/>
              <a:gd name="adj3" fmla="val 24505"/>
              <a:gd name="adj4" fmla="val 61144"/>
            </a:avLst>
          </a:prstGeom>
          <a:gradFill rotWithShape="1">
            <a:gsLst>
              <a:gs pos="0">
                <a:srgbClr val="CDCDFF">
                  <a:alpha val="62000"/>
                </a:srgbClr>
              </a:gs>
              <a:gs pos="100000">
                <a:schemeClr val="bg1"/>
              </a:gs>
            </a:gsLst>
            <a:lin ang="5400000" scaled="1"/>
          </a:gradFill>
          <a:ln w="9525">
            <a:solidFill>
              <a:schemeClr val="accent2"/>
            </a:solidFill>
            <a:miter lim="800000"/>
            <a:headEnd/>
            <a:tailEnd/>
          </a:ln>
          <a:effectLst>
            <a:outerShdw dist="53882" dir="2700000" algn="ctr" rotWithShape="0">
              <a:srgbClr val="ADC793">
                <a:alpha val="46001"/>
              </a:srgbClr>
            </a:outerShdw>
          </a:effectLst>
        </p:spPr>
        <p:txBody>
          <a:bodyPr wrap="none" anchor="ctr"/>
          <a:lstStyle/>
          <a:p>
            <a:pPr>
              <a:defRPr/>
            </a:pPr>
            <a:endParaRPr lang="en-US" sz="2200">
              <a:solidFill>
                <a:srgbClr val="000000"/>
              </a:solidFill>
            </a:endParaRPr>
          </a:p>
        </p:txBody>
      </p:sp>
      <p:sp>
        <p:nvSpPr>
          <p:cNvPr id="21508" name="Text Box 21"/>
          <p:cNvSpPr txBox="1">
            <a:spLocks noChangeArrowheads="1"/>
          </p:cNvSpPr>
          <p:nvPr/>
        </p:nvSpPr>
        <p:spPr bwMode="auto">
          <a:xfrm>
            <a:off x="1063625" y="1371600"/>
            <a:ext cx="701040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algn="ctr">
              <a:spcAft>
                <a:spcPts val="2200"/>
              </a:spcAft>
            </a:pPr>
            <a:r>
              <a:rPr lang="en-US" altLang="en-US" dirty="0" smtClean="0">
                <a:solidFill>
                  <a:srgbClr val="000000"/>
                </a:solidFill>
              </a:rPr>
              <a:t>Confederates decided to seize the fort </a:t>
            </a:r>
            <a:r>
              <a:rPr lang="en-US" altLang="en-US" dirty="0" smtClean="0">
                <a:solidFill>
                  <a:srgbClr val="0033CC"/>
                </a:solidFill>
              </a:rPr>
              <a:t>before the supplies arrived.</a:t>
            </a:r>
          </a:p>
          <a:p>
            <a:pPr algn="ctr">
              <a:spcAft>
                <a:spcPts val="2200"/>
              </a:spcAft>
            </a:pPr>
            <a:r>
              <a:rPr lang="en-US" altLang="en-US" dirty="0" smtClean="0">
                <a:solidFill>
                  <a:srgbClr val="000000"/>
                </a:solidFill>
              </a:rPr>
              <a:t> </a:t>
            </a:r>
            <a:endParaRPr lang="en-US" altLang="en-US" dirty="0" smtClean="0">
              <a:solidFill>
                <a:srgbClr val="333399"/>
              </a:solidFill>
            </a:endParaRPr>
          </a:p>
        </p:txBody>
      </p:sp>
      <p:sp>
        <p:nvSpPr>
          <p:cNvPr id="29701" name="TextBox 4"/>
          <p:cNvSpPr txBox="1">
            <a:spLocks noChangeArrowheads="1"/>
          </p:cNvSpPr>
          <p:nvPr/>
        </p:nvSpPr>
        <p:spPr bwMode="auto">
          <a:xfrm>
            <a:off x="1992313" y="5249863"/>
            <a:ext cx="518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r>
              <a:rPr lang="en-US" altLang="en-US" b="1" dirty="0" smtClean="0">
                <a:solidFill>
                  <a:srgbClr val="000000"/>
                </a:solidFill>
              </a:rPr>
              <a:t>The Fall of Fort Sumter marked </a:t>
            </a:r>
            <a:br>
              <a:rPr lang="en-US" altLang="en-US" b="1" dirty="0" smtClean="0">
                <a:solidFill>
                  <a:srgbClr val="000000"/>
                </a:solidFill>
              </a:rPr>
            </a:br>
            <a:r>
              <a:rPr lang="en-US" altLang="en-US" b="1" dirty="0" smtClean="0">
                <a:solidFill>
                  <a:srgbClr val="000000"/>
                </a:solidFill>
              </a:rPr>
              <a:t>the start of the Civil War.</a:t>
            </a:r>
          </a:p>
        </p:txBody>
      </p:sp>
      <p:sp>
        <p:nvSpPr>
          <p:cNvPr id="29702" name="Rectangle 5"/>
          <p:cNvSpPr>
            <a:spLocks noChangeArrowheads="1"/>
          </p:cNvSpPr>
          <p:nvPr/>
        </p:nvSpPr>
        <p:spPr bwMode="auto">
          <a:xfrm>
            <a:off x="987425" y="3044825"/>
            <a:ext cx="7239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algn="ctr">
              <a:spcAft>
                <a:spcPts val="2000"/>
              </a:spcAft>
            </a:pPr>
            <a:r>
              <a:rPr lang="en-US" altLang="en-US" dirty="0" smtClean="0">
                <a:solidFill>
                  <a:srgbClr val="000000"/>
                </a:solidFill>
              </a:rPr>
              <a:t>In </a:t>
            </a:r>
            <a:r>
              <a:rPr lang="en-US" altLang="en-US" dirty="0" smtClean="0">
                <a:solidFill>
                  <a:srgbClr val="0033CC"/>
                </a:solidFill>
              </a:rPr>
              <a:t>April 1861,</a:t>
            </a:r>
            <a:r>
              <a:rPr lang="en-US" altLang="en-US" dirty="0" smtClean="0">
                <a:solidFill>
                  <a:srgbClr val="000000"/>
                </a:solidFill>
              </a:rPr>
              <a:t> after the Union commander refused to give up the fort, </a:t>
            </a:r>
            <a:r>
              <a:rPr lang="en-US" altLang="en-US" dirty="0" smtClean="0">
                <a:solidFill>
                  <a:srgbClr val="0033CC"/>
                </a:solidFill>
              </a:rPr>
              <a:t>Confederate troops fired on it until the federal troops surrendered.</a:t>
            </a:r>
          </a:p>
        </p:txBody>
      </p:sp>
    </p:spTree>
    <p:extLst>
      <p:ext uri="{BB962C8B-B14F-4D97-AF65-F5344CB8AC3E}">
        <p14:creationId xmlns:p14="http://schemas.microsoft.com/office/powerpoint/2010/main" val="333161849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lcweb2.loc.gov/service/pnp/ppmsca/19400/19469v.jpg"/>
          <p:cNvPicPr>
            <a:picLocks noChangeAspect="1" noChangeArrowheads="1"/>
          </p:cNvPicPr>
          <p:nvPr/>
        </p:nvPicPr>
        <p:blipFill rotWithShape="1">
          <a:blip r:embed="rId2">
            <a:extLst>
              <a:ext uri="{28A0092B-C50C-407E-A947-70E740481C1C}">
                <a14:useLocalDpi xmlns:a14="http://schemas.microsoft.com/office/drawing/2010/main" val="0"/>
              </a:ext>
            </a:extLst>
          </a:blip>
          <a:srcRect l="6987" t="16006" r="6042" b="6903"/>
          <a:stretch/>
        </p:blipFill>
        <p:spPr bwMode="auto">
          <a:xfrm>
            <a:off x="2569779" y="0"/>
            <a:ext cx="6574221"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419100" y="4999037"/>
            <a:ext cx="8343900" cy="1569660"/>
          </a:xfrm>
          <a:prstGeom prst="rect">
            <a:avLst/>
          </a:prstGeom>
          <a:solidFill>
            <a:srgbClr val="000000">
              <a:alpha val="59999"/>
            </a:srgbClr>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pPr>
            <a:r>
              <a:rPr lang="en-US" sz="3200" b="1" dirty="0">
                <a:solidFill>
                  <a:schemeClr val="bg1"/>
                </a:solidFill>
                <a:latin typeface="Times New Roman" panose="02020603050405020304" pitchFamily="18" charset="0"/>
                <a:cs typeface="Times New Roman" panose="02020603050405020304" pitchFamily="18" charset="0"/>
              </a:rPr>
              <a:t>11.  Lincoln </a:t>
            </a:r>
            <a:r>
              <a:rPr lang="en-US" sz="3200" b="1">
                <a:solidFill>
                  <a:schemeClr val="bg1"/>
                </a:solidFill>
                <a:latin typeface="Times New Roman" panose="02020603050405020304" pitchFamily="18" charset="0"/>
                <a:cs typeface="Times New Roman" panose="02020603050405020304" pitchFamily="18" charset="0"/>
              </a:rPr>
              <a:t>argued </a:t>
            </a:r>
            <a:r>
              <a:rPr lang="en-US" sz="3200" b="1" smtClean="0">
                <a:solidFill>
                  <a:schemeClr val="bg1"/>
                </a:solidFill>
                <a:latin typeface="Times New Roman" panose="02020603050405020304" pitchFamily="18" charset="0"/>
                <a:cs typeface="Times New Roman" panose="02020603050405020304" pitchFamily="18" charset="0"/>
              </a:rPr>
              <a:t>that the </a:t>
            </a:r>
            <a:r>
              <a:rPr lang="en-US" sz="3200" b="1" dirty="0">
                <a:solidFill>
                  <a:schemeClr val="bg1"/>
                </a:solidFill>
                <a:latin typeface="Times New Roman" panose="02020603050405020304" pitchFamily="18" charset="0"/>
                <a:cs typeface="Times New Roman" panose="02020603050405020304" pitchFamily="18" charset="0"/>
              </a:rPr>
              <a:t>war was about preserving the Union (not freeing slaves which would lead to secession of border states)</a:t>
            </a:r>
          </a:p>
        </p:txBody>
      </p:sp>
    </p:spTree>
    <p:extLst>
      <p:ext uri="{BB962C8B-B14F-4D97-AF65-F5344CB8AC3E}">
        <p14:creationId xmlns:p14="http://schemas.microsoft.com/office/powerpoint/2010/main" val="105652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a:spLocks noChangeArrowheads="1"/>
          </p:cNvSpPr>
          <p:nvPr/>
        </p:nvSpPr>
        <p:spPr bwMode="auto">
          <a:xfrm>
            <a:off x="1139825" y="1524000"/>
            <a:ext cx="6858000" cy="1219200"/>
          </a:xfrm>
          <a:prstGeom prst="roundRect">
            <a:avLst>
              <a:gd name="adj" fmla="val 16667"/>
            </a:avLst>
          </a:prstGeom>
          <a:gradFill rotWithShape="1">
            <a:gsLst>
              <a:gs pos="0">
                <a:srgbClr val="CDCDFF">
                  <a:alpha val="62000"/>
                </a:srgbClr>
              </a:gs>
              <a:gs pos="100000">
                <a:schemeClr val="bg1"/>
              </a:gs>
            </a:gsLst>
            <a:lin ang="5400000" scaled="1"/>
          </a:gradFill>
          <a:ln w="9525" algn="ctr">
            <a:solidFill>
              <a:schemeClr val="accent2"/>
            </a:solidFill>
            <a:round/>
            <a:headEnd/>
            <a:tailEnd/>
          </a:ln>
          <a:effectLst>
            <a:outerShdw dist="53882" dir="2700000" algn="ctr" rotWithShape="0">
              <a:srgbClr val="ADC793">
                <a:alpha val="46001"/>
              </a:srgbClr>
            </a:outerShdw>
          </a:effectLst>
        </p:spPr>
        <p:txBody>
          <a:bodyPr wrap="none" anchor="ctr"/>
          <a:lstStyle/>
          <a:p>
            <a:pPr algn="ctr">
              <a:defRPr/>
            </a:pPr>
            <a:endParaRPr lang="en-US" sz="2200">
              <a:solidFill>
                <a:srgbClr val="FFFFFF"/>
              </a:solidFill>
              <a:latin typeface="Arial"/>
            </a:endParaRPr>
          </a:p>
        </p:txBody>
      </p:sp>
      <p:sp>
        <p:nvSpPr>
          <p:cNvPr id="24579" name="Text Box 2"/>
          <p:cNvSpPr txBox="1">
            <a:spLocks noChangeArrowheads="1"/>
          </p:cNvSpPr>
          <p:nvPr/>
        </p:nvSpPr>
        <p:spPr bwMode="auto">
          <a:xfrm>
            <a:off x="1371600" y="3200400"/>
            <a:ext cx="6705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92100" indent="-292100"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spcAft>
                <a:spcPts val="2200"/>
              </a:spcAft>
              <a:buClr>
                <a:srgbClr val="000000"/>
              </a:buClr>
              <a:buFont typeface="Verdana" pitchFamily="34" charset="0"/>
              <a:buChar char="•"/>
            </a:pPr>
            <a:r>
              <a:rPr lang="en-US" altLang="en-US" dirty="0" smtClean="0">
                <a:solidFill>
                  <a:srgbClr val="000000"/>
                </a:solidFill>
              </a:rPr>
              <a:t>Republican</a:t>
            </a:r>
            <a:r>
              <a:rPr lang="en-US" altLang="en-US" b="1" dirty="0" smtClean="0">
                <a:solidFill>
                  <a:srgbClr val="000000"/>
                </a:solidFill>
              </a:rPr>
              <a:t> </a:t>
            </a:r>
            <a:r>
              <a:rPr lang="en-US" altLang="en-US" b="1" dirty="0" smtClean="0">
                <a:solidFill>
                  <a:srgbClr val="FF0000"/>
                </a:solidFill>
              </a:rPr>
              <a:t>Abraham Lincoln</a:t>
            </a:r>
            <a:r>
              <a:rPr lang="en-US" altLang="en-US" dirty="0" smtClean="0">
                <a:solidFill>
                  <a:srgbClr val="333399"/>
                </a:solidFill>
              </a:rPr>
              <a:t> </a:t>
            </a:r>
            <a:r>
              <a:rPr lang="en-US" altLang="en-US" dirty="0" smtClean="0">
                <a:solidFill>
                  <a:srgbClr val="000000"/>
                </a:solidFill>
              </a:rPr>
              <a:t>said that African Americans had the right to </a:t>
            </a:r>
            <a:r>
              <a:rPr lang="en-US" altLang="en-US" dirty="0" smtClean="0">
                <a:solidFill>
                  <a:srgbClr val="0033CC"/>
                </a:solidFill>
              </a:rPr>
              <a:t>“life, liberty, and the pursuit of happiness.”</a:t>
            </a:r>
          </a:p>
        </p:txBody>
      </p:sp>
      <p:sp>
        <p:nvSpPr>
          <p:cNvPr id="15364" name="Rectangle 4"/>
          <p:cNvSpPr>
            <a:spLocks noChangeArrowheads="1"/>
          </p:cNvSpPr>
          <p:nvPr/>
        </p:nvSpPr>
        <p:spPr bwMode="auto">
          <a:xfrm>
            <a:off x="1552575" y="1563688"/>
            <a:ext cx="6019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spcAft>
                <a:spcPts val="2200"/>
              </a:spcAft>
            </a:pPr>
            <a:r>
              <a:rPr lang="en-US" altLang="en-US" b="1" dirty="0" smtClean="0">
                <a:solidFill>
                  <a:srgbClr val="000000"/>
                </a:solidFill>
              </a:rPr>
              <a:t>The Lincoln-Douglas Illinois Senate debates of 1858</a:t>
            </a:r>
            <a:r>
              <a:rPr lang="en-US" altLang="en-US" dirty="0" smtClean="0">
                <a:solidFill>
                  <a:srgbClr val="000000"/>
                </a:solidFill>
              </a:rPr>
              <a:t> </a:t>
            </a:r>
            <a:r>
              <a:rPr lang="en-US" altLang="en-US" b="1" dirty="0" smtClean="0">
                <a:solidFill>
                  <a:srgbClr val="000000"/>
                </a:solidFill>
              </a:rPr>
              <a:t>crystallized the slavery issue for many Americans. </a:t>
            </a:r>
          </a:p>
        </p:txBody>
      </p:sp>
      <p:sp>
        <p:nvSpPr>
          <p:cNvPr id="24581" name="Rectangle 5"/>
          <p:cNvSpPr>
            <a:spLocks noChangeArrowheads="1"/>
          </p:cNvSpPr>
          <p:nvPr/>
        </p:nvSpPr>
        <p:spPr bwMode="auto">
          <a:xfrm>
            <a:off x="1371600" y="4724400"/>
            <a:ext cx="6858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spcAft>
                <a:spcPts val="2200"/>
              </a:spcAft>
              <a:buFont typeface="Verdana" pitchFamily="34" charset="0"/>
              <a:buChar char="•"/>
            </a:pPr>
            <a:r>
              <a:rPr lang="en-US" altLang="en-US" dirty="0" smtClean="0">
                <a:solidFill>
                  <a:srgbClr val="000000"/>
                </a:solidFill>
              </a:rPr>
              <a:t>Democrat </a:t>
            </a:r>
            <a:r>
              <a:rPr lang="en-US" altLang="en-US" dirty="0" smtClean="0">
                <a:solidFill>
                  <a:srgbClr val="0033CC"/>
                </a:solidFill>
              </a:rPr>
              <a:t>Stephen Douglas</a:t>
            </a:r>
            <a:r>
              <a:rPr lang="en-US" altLang="en-US" dirty="0" smtClean="0">
                <a:solidFill>
                  <a:srgbClr val="000000"/>
                </a:solidFill>
              </a:rPr>
              <a:t>—who supported popular sovereignty—won the Senate race, but </a:t>
            </a:r>
            <a:r>
              <a:rPr lang="en-US" altLang="en-US" dirty="0" smtClean="0">
                <a:solidFill>
                  <a:srgbClr val="0033CC"/>
                </a:solidFill>
              </a:rPr>
              <a:t>Lincoln gained national attention.</a:t>
            </a:r>
          </a:p>
        </p:txBody>
      </p:sp>
    </p:spTree>
    <p:extLst>
      <p:ext uri="{BB962C8B-B14F-4D97-AF65-F5344CB8AC3E}">
        <p14:creationId xmlns:p14="http://schemas.microsoft.com/office/powerpoint/2010/main" val="2917647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10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581">
                                            <p:txEl>
                                              <p:pRg st="0" end="0"/>
                                            </p:txEl>
                                          </p:spTgt>
                                        </p:tgtEl>
                                        <p:attrNameLst>
                                          <p:attrName>style.visibility</p:attrName>
                                        </p:attrNameLst>
                                      </p:cBhvr>
                                      <p:to>
                                        <p:strVal val="visible"/>
                                      </p:to>
                                    </p:set>
                                    <p:anim calcmode="lin" valueType="num">
                                      <p:cBhvr additive="base">
                                        <p:cTn id="13" dur="1000" fill="hold"/>
                                        <p:tgtEl>
                                          <p:spTgt spid="24581">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2458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2"/>
          <p:cNvSpPr>
            <a:spLocks noChangeArrowheads="1"/>
          </p:cNvSpPr>
          <p:nvPr/>
        </p:nvSpPr>
        <p:spPr bwMode="auto">
          <a:xfrm>
            <a:off x="5257800" y="2590800"/>
            <a:ext cx="3429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228600"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a:spcAft>
                <a:spcPct val="60000"/>
              </a:spcAft>
              <a:buFontTx/>
              <a:buChar char="•"/>
            </a:pPr>
            <a:r>
              <a:rPr lang="en-US" altLang="en-US" dirty="0" smtClean="0">
                <a:solidFill>
                  <a:srgbClr val="000000"/>
                </a:solidFill>
              </a:rPr>
              <a:t>Northern Democrats picked Stephen Douglas.</a:t>
            </a:r>
          </a:p>
          <a:p>
            <a:pPr>
              <a:spcAft>
                <a:spcPct val="60000"/>
              </a:spcAft>
              <a:buFontTx/>
              <a:buChar char="•"/>
            </a:pPr>
            <a:r>
              <a:rPr lang="en-US" altLang="en-US" dirty="0" smtClean="0">
                <a:solidFill>
                  <a:srgbClr val="000000"/>
                </a:solidFill>
              </a:rPr>
              <a:t>Southern Democrats chose John Breckinridge.</a:t>
            </a:r>
          </a:p>
          <a:p>
            <a:pPr>
              <a:spcAft>
                <a:spcPct val="60000"/>
              </a:spcAft>
              <a:buFontTx/>
              <a:buChar char="•"/>
            </a:pPr>
            <a:r>
              <a:rPr lang="en-US" altLang="en-US" dirty="0" smtClean="0">
                <a:solidFill>
                  <a:srgbClr val="000000"/>
                </a:solidFill>
              </a:rPr>
              <a:t>John Bell was a fourth candidate.</a:t>
            </a:r>
          </a:p>
        </p:txBody>
      </p:sp>
      <p:sp>
        <p:nvSpPr>
          <p:cNvPr id="17411" name="Rectangle 3"/>
          <p:cNvSpPr>
            <a:spLocks noChangeArrowheads="1"/>
          </p:cNvSpPr>
          <p:nvPr/>
        </p:nvSpPr>
        <p:spPr bwMode="auto">
          <a:xfrm>
            <a:off x="681038" y="1295400"/>
            <a:ext cx="7772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spcAft>
                <a:spcPts val="2200"/>
              </a:spcAft>
            </a:pPr>
            <a:r>
              <a:rPr lang="en-US" altLang="en-US" b="1" dirty="0" smtClean="0">
                <a:solidFill>
                  <a:srgbClr val="000000"/>
                </a:solidFill>
              </a:rPr>
              <a:t>Lincoln’s reputation for integrity gained him the Republican nomination for President in 1860.</a:t>
            </a:r>
            <a:r>
              <a:rPr lang="en-US" altLang="en-US" dirty="0" smtClean="0">
                <a:solidFill>
                  <a:srgbClr val="000000"/>
                </a:solidFill>
              </a:rPr>
              <a:t> </a:t>
            </a:r>
            <a:endParaRPr lang="en-US" altLang="en-US" dirty="0" smtClean="0">
              <a:solidFill>
                <a:srgbClr val="000000"/>
              </a:solidFill>
              <a:latin typeface="Arial" charset="0"/>
            </a:endParaRPr>
          </a:p>
        </p:txBody>
      </p:sp>
      <p:pic>
        <p:nvPicPr>
          <p:cNvPr id="17412" name="Picture 6" descr="hsus_mod_ch02_s2_PoliticalCartoon4Candid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87650"/>
            <a:ext cx="49022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Oval 7"/>
          <p:cNvSpPr>
            <a:spLocks noChangeArrowheads="1"/>
          </p:cNvSpPr>
          <p:nvPr/>
        </p:nvSpPr>
        <p:spPr bwMode="auto">
          <a:xfrm>
            <a:off x="1600200" y="4038600"/>
            <a:ext cx="1066800" cy="1066800"/>
          </a:xfrm>
          <a:prstGeom prst="ellipse">
            <a:avLst/>
          </a:prstGeom>
          <a:noFill/>
          <a:ln w="28575">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endParaRPr lang="en-US" altLang="en-US" smtClean="0">
              <a:solidFill>
                <a:srgbClr val="000000"/>
              </a:solidFill>
            </a:endParaRPr>
          </a:p>
        </p:txBody>
      </p:sp>
      <p:sp>
        <p:nvSpPr>
          <p:cNvPr id="26632" name="Oval 8"/>
          <p:cNvSpPr>
            <a:spLocks noChangeArrowheads="1"/>
          </p:cNvSpPr>
          <p:nvPr/>
        </p:nvSpPr>
        <p:spPr bwMode="auto">
          <a:xfrm>
            <a:off x="2514600" y="3962400"/>
            <a:ext cx="1066800" cy="1066800"/>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endParaRPr lang="en-US" altLang="en-US" smtClean="0">
              <a:solidFill>
                <a:srgbClr val="000000"/>
              </a:solidFill>
            </a:endParaRPr>
          </a:p>
        </p:txBody>
      </p:sp>
      <p:sp>
        <p:nvSpPr>
          <p:cNvPr id="26633" name="Oval 9"/>
          <p:cNvSpPr>
            <a:spLocks noChangeArrowheads="1"/>
          </p:cNvSpPr>
          <p:nvPr/>
        </p:nvSpPr>
        <p:spPr bwMode="auto">
          <a:xfrm>
            <a:off x="4267200" y="3505200"/>
            <a:ext cx="1066800" cy="1066800"/>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endParaRPr lang="en-US" altLang="en-US" smtClean="0">
              <a:solidFill>
                <a:srgbClr val="000000"/>
              </a:solidFill>
            </a:endParaRPr>
          </a:p>
        </p:txBody>
      </p:sp>
      <p:sp>
        <p:nvSpPr>
          <p:cNvPr id="17416" name="Oval 8"/>
          <p:cNvSpPr>
            <a:spLocks noChangeArrowheads="1"/>
          </p:cNvSpPr>
          <p:nvPr/>
        </p:nvSpPr>
        <p:spPr bwMode="auto">
          <a:xfrm>
            <a:off x="304800" y="3810000"/>
            <a:ext cx="1066800" cy="1066800"/>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endParaRPr lang="en-US" altLang="en-US" smtClean="0">
              <a:solidFill>
                <a:srgbClr val="000000"/>
              </a:solidFill>
            </a:endParaRPr>
          </a:p>
        </p:txBody>
      </p:sp>
    </p:spTree>
    <p:extLst>
      <p:ext uri="{BB962C8B-B14F-4D97-AF65-F5344CB8AC3E}">
        <p14:creationId xmlns:p14="http://schemas.microsoft.com/office/powerpoint/2010/main" val="40391985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anim calcmode="lin" valueType="num">
                                      <p:cBhvr additive="base">
                                        <p:cTn id="7" dur="1000" fill="hold"/>
                                        <p:tgtEl>
                                          <p:spTgt spid="26626">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6626">
                                            <p:txEl>
                                              <p:pRg st="0" end="0"/>
                                            </p:txEl>
                                          </p:spTgt>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7413"/>
                                        </p:tgtEl>
                                        <p:attrNameLst>
                                          <p:attrName>style.visibility</p:attrName>
                                        </p:attrNameLst>
                                      </p:cBhvr>
                                      <p:to>
                                        <p:strVal val="visible"/>
                                      </p:to>
                                    </p:set>
                                    <p:animEffect transition="in" filter="fade">
                                      <p:cBhvr>
                                        <p:cTn id="11" dur="1000"/>
                                        <p:tgtEl>
                                          <p:spTgt spid="1741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26626">
                                            <p:txEl>
                                              <p:pRg st="1" end="1"/>
                                            </p:txEl>
                                          </p:spTgt>
                                        </p:tgtEl>
                                        <p:attrNameLst>
                                          <p:attrName>style.visibility</p:attrName>
                                        </p:attrNameLst>
                                      </p:cBhvr>
                                      <p:to>
                                        <p:strVal val="visible"/>
                                      </p:to>
                                    </p:set>
                                    <p:anim calcmode="lin" valueType="num">
                                      <p:cBhvr additive="base">
                                        <p:cTn id="16" dur="1000" fill="hold"/>
                                        <p:tgtEl>
                                          <p:spTgt spid="26626">
                                            <p:txEl>
                                              <p:pRg st="1" end="1"/>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26626">
                                            <p:txEl>
                                              <p:pRg st="1" end="1"/>
                                            </p:txEl>
                                          </p:spTgt>
                                        </p:tgtEl>
                                        <p:attrNameLst>
                                          <p:attrName>ppt_y</p:attrName>
                                        </p:attrNameLst>
                                      </p:cBhvr>
                                      <p:tavLst>
                                        <p:tav tm="0">
                                          <p:val>
                                            <p:strVal val="1+#ppt_h/2"/>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26632"/>
                                        </p:tgtEl>
                                        <p:attrNameLst>
                                          <p:attrName>style.visibility</p:attrName>
                                        </p:attrNameLst>
                                      </p:cBhvr>
                                      <p:to>
                                        <p:strVal val="visible"/>
                                      </p:to>
                                    </p:set>
                                    <p:animEffect transition="in" filter="fade">
                                      <p:cBhvr>
                                        <p:cTn id="20" dur="1000"/>
                                        <p:tgtEl>
                                          <p:spTgt spid="2663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6626">
                                            <p:txEl>
                                              <p:pRg st="2" end="2"/>
                                            </p:txEl>
                                          </p:spTgt>
                                        </p:tgtEl>
                                        <p:attrNameLst>
                                          <p:attrName>style.visibility</p:attrName>
                                        </p:attrNameLst>
                                      </p:cBhvr>
                                      <p:to>
                                        <p:strVal val="visible"/>
                                      </p:to>
                                    </p:set>
                                    <p:anim calcmode="lin" valueType="num">
                                      <p:cBhvr additive="base">
                                        <p:cTn id="25" dur="1000" fill="hold"/>
                                        <p:tgtEl>
                                          <p:spTgt spid="26626">
                                            <p:txEl>
                                              <p:pRg st="2" end="2"/>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26626">
                                            <p:txEl>
                                              <p:pRg st="2" end="2"/>
                                            </p:txEl>
                                          </p:spTgt>
                                        </p:tgtEl>
                                        <p:attrNameLst>
                                          <p:attrName>ppt_y</p:attrName>
                                        </p:attrNameLst>
                                      </p:cBhvr>
                                      <p:tavLst>
                                        <p:tav tm="0">
                                          <p:val>
                                            <p:strVal val="1+#ppt_h/2"/>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26633"/>
                                        </p:tgtEl>
                                        <p:attrNameLst>
                                          <p:attrName>style.visibility</p:attrName>
                                        </p:attrNameLst>
                                      </p:cBhvr>
                                      <p:to>
                                        <p:strVal val="visible"/>
                                      </p:to>
                                    </p:set>
                                    <p:animEffect transition="in" filter="fade">
                                      <p:cBhvr>
                                        <p:cTn id="29" dur="1000"/>
                                        <p:tgtEl>
                                          <p:spTgt spid="26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26632" grpId="0" animBg="1"/>
      <p:bldP spid="266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1"/>
          <p:cNvSpPr txBox="1">
            <a:spLocks noChangeArrowheads="1"/>
          </p:cNvSpPr>
          <p:nvPr/>
        </p:nvSpPr>
        <p:spPr bwMode="auto">
          <a:xfrm>
            <a:off x="5943600" y="1676400"/>
            <a:ext cx="289560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Verdana" pitchFamily="34" charset="0"/>
              </a:defRPr>
            </a:lvl1pPr>
            <a:lvl2pPr marL="742950" indent="-285750" eaLnBrk="0" hangingPunct="0">
              <a:defRPr sz="2200">
                <a:solidFill>
                  <a:schemeClr val="tx1"/>
                </a:solidFill>
                <a:latin typeface="Verdana" pitchFamily="34" charset="0"/>
              </a:defRPr>
            </a:lvl2pPr>
            <a:lvl3pPr marL="1143000" indent="-228600" eaLnBrk="0" hangingPunct="0">
              <a:defRPr sz="2200">
                <a:solidFill>
                  <a:schemeClr val="tx1"/>
                </a:solidFill>
                <a:latin typeface="Verdana" pitchFamily="34" charset="0"/>
              </a:defRPr>
            </a:lvl3pPr>
            <a:lvl4pPr marL="1600200" indent="-228600" eaLnBrk="0" hangingPunct="0">
              <a:defRPr sz="2200">
                <a:solidFill>
                  <a:schemeClr val="tx1"/>
                </a:solidFill>
                <a:latin typeface="Verdana" pitchFamily="34" charset="0"/>
              </a:defRPr>
            </a:lvl4pPr>
            <a:lvl5pPr marL="2057400" indent="-228600" eaLnBrk="0" hangingPunct="0">
              <a:defRPr sz="2200">
                <a:solidFill>
                  <a:schemeClr val="tx1"/>
                </a:solidFill>
                <a:latin typeface="Verdana" pitchFamily="34" charset="0"/>
              </a:defRPr>
            </a:lvl5pPr>
            <a:lvl6pPr marL="2514600" indent="-228600" eaLnBrk="0" fontAlgn="base" hangingPunct="0">
              <a:spcBef>
                <a:spcPct val="0"/>
              </a:spcBef>
              <a:spcAft>
                <a:spcPct val="0"/>
              </a:spcAft>
              <a:defRPr sz="2200">
                <a:solidFill>
                  <a:schemeClr val="tx1"/>
                </a:solidFill>
                <a:latin typeface="Verdana" pitchFamily="34" charset="0"/>
              </a:defRPr>
            </a:lvl6pPr>
            <a:lvl7pPr marL="2971800" indent="-228600" eaLnBrk="0" fontAlgn="base" hangingPunct="0">
              <a:spcBef>
                <a:spcPct val="0"/>
              </a:spcBef>
              <a:spcAft>
                <a:spcPct val="0"/>
              </a:spcAft>
              <a:defRPr sz="2200">
                <a:solidFill>
                  <a:schemeClr val="tx1"/>
                </a:solidFill>
                <a:latin typeface="Verdana" pitchFamily="34" charset="0"/>
              </a:defRPr>
            </a:lvl7pPr>
            <a:lvl8pPr marL="3429000" indent="-228600" eaLnBrk="0" fontAlgn="base" hangingPunct="0">
              <a:spcBef>
                <a:spcPct val="0"/>
              </a:spcBef>
              <a:spcAft>
                <a:spcPct val="0"/>
              </a:spcAft>
              <a:defRPr sz="2200">
                <a:solidFill>
                  <a:schemeClr val="tx1"/>
                </a:solidFill>
                <a:latin typeface="Verdana" pitchFamily="34" charset="0"/>
              </a:defRPr>
            </a:lvl8pPr>
            <a:lvl9pPr marL="3886200" indent="-228600" eaLnBrk="0" fontAlgn="base" hangingPunct="0">
              <a:spcBef>
                <a:spcPct val="0"/>
              </a:spcBef>
              <a:spcAft>
                <a:spcPct val="0"/>
              </a:spcAft>
              <a:defRPr sz="2200">
                <a:solidFill>
                  <a:schemeClr val="tx1"/>
                </a:solidFill>
                <a:latin typeface="Verdana" pitchFamily="34" charset="0"/>
              </a:defRPr>
            </a:lvl9pPr>
          </a:lstStyle>
          <a:p>
            <a:pPr eaLnBrk="1" hangingPunct="1">
              <a:spcAft>
                <a:spcPts val="2200"/>
              </a:spcAft>
            </a:pPr>
            <a:r>
              <a:rPr lang="en-US" altLang="en-US" dirty="0" smtClean="0">
                <a:solidFill>
                  <a:srgbClr val="000000"/>
                </a:solidFill>
              </a:rPr>
              <a:t>With the Democratic Party split, </a:t>
            </a:r>
            <a:r>
              <a:rPr lang="en-US" altLang="en-US" dirty="0" smtClean="0">
                <a:solidFill>
                  <a:srgbClr val="0033CC"/>
                </a:solidFill>
              </a:rPr>
              <a:t>Lincoln won,</a:t>
            </a:r>
            <a:r>
              <a:rPr lang="en-US" altLang="en-US" dirty="0" smtClean="0">
                <a:solidFill>
                  <a:srgbClr val="000000"/>
                </a:solidFill>
              </a:rPr>
              <a:t> taking 18 northern and western free states.</a:t>
            </a:r>
          </a:p>
          <a:p>
            <a:pPr eaLnBrk="1" hangingPunct="1">
              <a:spcAft>
                <a:spcPts val="2200"/>
              </a:spcAft>
            </a:pPr>
            <a:r>
              <a:rPr lang="en-US" altLang="en-US" dirty="0" smtClean="0">
                <a:solidFill>
                  <a:srgbClr val="0033CC"/>
                </a:solidFill>
              </a:rPr>
              <a:t>He won only 40% of the popular vote but 60% of the electoral vote.</a:t>
            </a:r>
          </a:p>
        </p:txBody>
      </p:sp>
      <p:pic>
        <p:nvPicPr>
          <p:cNvPr id="18435" name="Picture 3" descr="HSUS_ch2_MOD_s2_ChartOfElection1860_d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85925"/>
            <a:ext cx="51054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20689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 calcmode="lin" valueType="num">
                                      <p:cBhvr additive="base">
                                        <p:cTn id="7" dur="1000" fill="hold"/>
                                        <p:tgtEl>
                                          <p:spTgt spid="27650">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76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650">
                                            <p:txEl>
                                              <p:pRg st="1" end="1"/>
                                            </p:txEl>
                                          </p:spTgt>
                                        </p:tgtEl>
                                        <p:attrNameLst>
                                          <p:attrName>style.visibility</p:attrName>
                                        </p:attrNameLst>
                                      </p:cBhvr>
                                      <p:to>
                                        <p:strVal val="visible"/>
                                      </p:to>
                                    </p:set>
                                    <p:anim calcmode="lin" valueType="num">
                                      <p:cBhvr additive="base">
                                        <p:cTn id="13" dur="1000" fill="hold"/>
                                        <p:tgtEl>
                                          <p:spTgt spid="27650">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2765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art">
  <a:themeElements>
    <a:clrScheme name="St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ntent">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20272</TotalTime>
  <Words>2243</Words>
  <Application>Microsoft Office PowerPoint</Application>
  <PresentationFormat>On-screen Show (4:3)</PresentationFormat>
  <Paragraphs>151</Paragraphs>
  <Slides>62</Slides>
  <Notes>11</Notes>
  <HiddenSlides>0</HiddenSlides>
  <MMClips>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62</vt:i4>
      </vt:variant>
    </vt:vector>
  </HeadingPairs>
  <TitlesOfParts>
    <vt:vector size="82" baseType="lpstr">
      <vt:lpstr>Arial</vt:lpstr>
      <vt:lpstr>Ringbearer</vt:lpstr>
      <vt:lpstr>Corbel</vt:lpstr>
      <vt:lpstr>calame</vt:lpstr>
      <vt:lpstr>Perpetua</vt:lpstr>
      <vt:lpstr>Times New Roman</vt:lpstr>
      <vt:lpstr>Northern Territories</vt:lpstr>
      <vt:lpstr>vin's dojo</vt:lpstr>
      <vt:lpstr>Earth's Mightiest</vt:lpstr>
      <vt:lpstr>Verdana</vt:lpstr>
      <vt:lpstr>Calibri</vt:lpstr>
      <vt:lpstr>Shermlock</vt:lpstr>
      <vt:lpstr>Agency FB</vt:lpstr>
      <vt:lpstr>Mixed up</vt:lpstr>
      <vt:lpstr>risco rabisco</vt:lpstr>
      <vt:lpstr>ヒラギノ角ゴ ProN W3</vt:lpstr>
      <vt:lpstr>Caslon Antique</vt:lpstr>
      <vt:lpstr>Default Design</vt:lpstr>
      <vt:lpstr>Start</vt:lpstr>
      <vt:lpstr>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Jeffry Smith</dc:creator>
  <cp:lastModifiedBy>Alison Mc Lin</cp:lastModifiedBy>
  <cp:revision>741</cp:revision>
  <dcterms:created xsi:type="dcterms:W3CDTF">2007-10-26T21:11:03Z</dcterms:created>
  <dcterms:modified xsi:type="dcterms:W3CDTF">2018-09-27T18:49:54Z</dcterms:modified>
</cp:coreProperties>
</file>