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5" r:id="rId4"/>
  </p:sldMasterIdLst>
  <p:notesMasterIdLst>
    <p:notesMasterId r:id="rId88"/>
  </p:notesMasterIdLst>
  <p:sldIdLst>
    <p:sldId id="822" r:id="rId5"/>
    <p:sldId id="1545" r:id="rId6"/>
    <p:sldId id="1546" r:id="rId7"/>
    <p:sldId id="1547" r:id="rId8"/>
    <p:sldId id="1548" r:id="rId9"/>
    <p:sldId id="1549" r:id="rId10"/>
    <p:sldId id="1550" r:id="rId11"/>
    <p:sldId id="823" r:id="rId12"/>
    <p:sldId id="1009" r:id="rId13"/>
    <p:sldId id="825" r:id="rId14"/>
    <p:sldId id="826" r:id="rId15"/>
    <p:sldId id="827" r:id="rId16"/>
    <p:sldId id="828" r:id="rId17"/>
    <p:sldId id="829" r:id="rId18"/>
    <p:sldId id="831" r:id="rId19"/>
    <p:sldId id="832" r:id="rId20"/>
    <p:sldId id="833" r:id="rId21"/>
    <p:sldId id="835" r:id="rId22"/>
    <p:sldId id="1042" r:id="rId23"/>
    <p:sldId id="1551" r:id="rId24"/>
    <p:sldId id="841" r:id="rId25"/>
    <p:sldId id="1011" r:id="rId26"/>
    <p:sldId id="842" r:id="rId27"/>
    <p:sldId id="843" r:id="rId28"/>
    <p:sldId id="1494" r:id="rId29"/>
    <p:sldId id="1495" r:id="rId30"/>
    <p:sldId id="849" r:id="rId31"/>
    <p:sldId id="850" r:id="rId32"/>
    <p:sldId id="851" r:id="rId33"/>
    <p:sldId id="852" r:id="rId34"/>
    <p:sldId id="853" r:id="rId35"/>
    <p:sldId id="860" r:id="rId36"/>
    <p:sldId id="862" r:id="rId37"/>
    <p:sldId id="863" r:id="rId38"/>
    <p:sldId id="1043" r:id="rId39"/>
    <p:sldId id="865" r:id="rId40"/>
    <p:sldId id="869" r:id="rId41"/>
    <p:sldId id="870" r:id="rId42"/>
    <p:sldId id="871" r:id="rId43"/>
    <p:sldId id="872" r:id="rId44"/>
    <p:sldId id="873" r:id="rId45"/>
    <p:sldId id="1044" r:id="rId46"/>
    <p:sldId id="874" r:id="rId47"/>
    <p:sldId id="875" r:id="rId48"/>
    <p:sldId id="1552" r:id="rId49"/>
    <p:sldId id="1553" r:id="rId50"/>
    <p:sldId id="898" r:id="rId51"/>
    <p:sldId id="1014" r:id="rId52"/>
    <p:sldId id="899" r:id="rId53"/>
    <p:sldId id="900" r:id="rId54"/>
    <p:sldId id="901" r:id="rId55"/>
    <p:sldId id="902" r:id="rId56"/>
    <p:sldId id="903" r:id="rId57"/>
    <p:sldId id="1047" r:id="rId58"/>
    <p:sldId id="1049" r:id="rId59"/>
    <p:sldId id="913" r:id="rId60"/>
    <p:sldId id="914" r:id="rId61"/>
    <p:sldId id="915" r:id="rId62"/>
    <p:sldId id="916" r:id="rId63"/>
    <p:sldId id="917" r:id="rId64"/>
    <p:sldId id="1563" r:id="rId65"/>
    <p:sldId id="919" r:id="rId66"/>
    <p:sldId id="920" r:id="rId67"/>
    <p:sldId id="921" r:id="rId68"/>
    <p:sldId id="922" r:id="rId69"/>
    <p:sldId id="1016" r:id="rId70"/>
    <p:sldId id="924" r:id="rId71"/>
    <p:sldId id="925" r:id="rId72"/>
    <p:sldId id="926" r:id="rId73"/>
    <p:sldId id="927" r:id="rId74"/>
    <p:sldId id="928" r:id="rId75"/>
    <p:sldId id="1554" r:id="rId76"/>
    <p:sldId id="1555" r:id="rId77"/>
    <p:sldId id="939" r:id="rId78"/>
    <p:sldId id="940" r:id="rId79"/>
    <p:sldId id="1017" r:id="rId80"/>
    <p:sldId id="1018" r:id="rId81"/>
    <p:sldId id="941" r:id="rId82"/>
    <p:sldId id="942" r:id="rId83"/>
    <p:sldId id="943" r:id="rId84"/>
    <p:sldId id="944" r:id="rId85"/>
    <p:sldId id="945" r:id="rId86"/>
    <p:sldId id="1564" r:id="rId87"/>
  </p:sldIdLst>
  <p:sldSz cx="9144000" cy="6858000" type="screen4x3"/>
  <p:notesSz cx="6858000" cy="9144000"/>
  <p:embeddedFontLst>
    <p:embeddedFont>
      <p:font typeface="calame" panose="020B0604020202020204" charset="0"/>
      <p:regular r:id="rId89"/>
    </p:embeddedFont>
    <p:embeddedFont>
      <p:font typeface="Ringbearer" panose="020B0604020202020204"/>
      <p:regular r:id="rId90"/>
    </p:embeddedFont>
    <p:embeddedFont>
      <p:font typeface="Shermlock" panose="020B0604020202020204"/>
      <p:regular r:id="rId91"/>
    </p:embeddedFont>
    <p:embeddedFont>
      <p:font typeface="Verdana" panose="020B0604030504040204" pitchFamily="34" charset="0"/>
      <p:regular r:id="rId92"/>
      <p:bold r:id="rId93"/>
      <p:italic r:id="rId94"/>
      <p:boldItalic r:id="rId95"/>
    </p:embeddedFont>
    <p:embeddedFont>
      <p:font typeface="GrekoDeco" panose="020B0604020202020204"/>
      <p:regular r:id="rId96"/>
    </p:embeddedFont>
    <p:embeddedFont>
      <p:font typeface="Calibri" panose="020F0502020204030204" pitchFamily="34" charset="0"/>
      <p:regular r:id="rId97"/>
      <p:bold r:id="rId98"/>
      <p:italic r:id="rId99"/>
      <p:boldItalic r:id="rId100"/>
    </p:embeddedFont>
    <p:embeddedFont>
      <p:font typeface="Caslon Antique" panose="02027200000000000000"/>
      <p:regular r:id="rId101"/>
    </p:embeddedFont>
    <p:embeddedFont>
      <p:font typeface="Sex Pistols" panose="020B0604020202020204" charset="0"/>
      <p:regular r:id="rId102"/>
    </p:embeddedFont>
    <p:embeddedFont>
      <p:font typeface="Agency FB" panose="00010606040000040003" pitchFamily="2" charset="0"/>
      <p:regular r:id="rId103"/>
      <p:bold r:id="rId104"/>
    </p:embeddedFont>
    <p:embeddedFont>
      <p:font typeface="Mixed up" panose="020B0604020202020204" charset="0"/>
      <p:regular r:id="rId105"/>
    </p:embeddedFont>
    <p:embeddedFont>
      <p:font typeface="Northern Territories" panose="020B0604020202020204" charset="0"/>
      <p:regular r:id="rId106"/>
    </p:embeddedFont>
    <p:embeddedFont>
      <p:font typeface="Chronicles of a Hero" panose="020B0604020202020204"/>
      <p:regular r:id="rId107"/>
      <p:bold r:id="rId108"/>
    </p:embeddedFont>
    <p:embeddedFont>
      <p:font typeface="Earth's Mightiest" panose="020B0604020202020204"/>
      <p:regular r:id="rId109"/>
    </p:embeddedFont>
    <p:embeddedFont>
      <p:font typeface="Calaveras" panose="020B0604020202020204"/>
      <p:regular r:id="rId110"/>
    </p:embeddedFont>
    <p:embeddedFont>
      <p:font typeface="Corbel" panose="020B0503020204020204" pitchFamily="34" charset="0"/>
      <p:regular r:id="rId111"/>
      <p:bold r:id="rId112"/>
      <p:italic r:id="rId113"/>
      <p:boldItalic r:id="rId114"/>
    </p:embeddedFont>
    <p:embeddedFont>
      <p:font typeface="Perpetua" panose="02020502060401020303" pitchFamily="18" charset="0"/>
      <p:regular r:id="rId115"/>
      <p:bold r:id="rId116"/>
      <p:italic r:id="rId117"/>
      <p:boldItalic r:id="rId11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00"/>
    <a:srgbClr val="000000"/>
    <a:srgbClr val="B08600"/>
    <a:srgbClr val="FFC000"/>
    <a:srgbClr val="336600"/>
    <a:srgbClr val="FFCC99"/>
    <a:srgbClr val="339933"/>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92" autoAdjust="0"/>
    <p:restoredTop sz="98401" autoAdjust="0"/>
  </p:normalViewPr>
  <p:slideViewPr>
    <p:cSldViewPr>
      <p:cViewPr varScale="1">
        <p:scale>
          <a:sx n="109" d="100"/>
          <a:sy n="109" d="100"/>
        </p:scale>
        <p:origin x="-60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9.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12.xml"/><Relationship Id="rId107" Type="http://schemas.openxmlformats.org/officeDocument/2006/relationships/font" Target="fonts/font1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2.fntdata"/><Relationship Id="rId105" Type="http://schemas.openxmlformats.org/officeDocument/2006/relationships/font" Target="fonts/font17.fntdata"/><Relationship Id="rId113" Type="http://schemas.openxmlformats.org/officeDocument/2006/relationships/font" Target="fonts/font25.fntdata"/><Relationship Id="rId118"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5.fntdata"/><Relationship Id="rId98" Type="http://schemas.openxmlformats.org/officeDocument/2006/relationships/font" Target="fonts/font10.fntdata"/><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font" Target="fonts/font2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1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8.fntdata"/><Relationship Id="rId114" Type="http://schemas.openxmlformats.org/officeDocument/2006/relationships/font" Target="fonts/font26.fntdata"/><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22.fntdata"/><Relationship Id="rId115" Type="http://schemas.openxmlformats.org/officeDocument/2006/relationships/font" Target="fonts/font2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4E9360-68CE-416E-9A99-AE58C4C4A030}" type="doc">
      <dgm:prSet loTypeId="urn:microsoft.com/office/officeart/2008/layout/HorizontalMultiLevelHierarchy" loCatId="hierarchy" qsTypeId="urn:microsoft.com/office/officeart/2005/8/quickstyle/3d3" qsCatId="3D" csTypeId="urn:microsoft.com/office/officeart/2005/8/colors/accent1_2" csCatId="accent1" phldr="1"/>
      <dgm:spPr/>
      <dgm:t>
        <a:bodyPr/>
        <a:lstStyle/>
        <a:p>
          <a:endParaRPr lang="en-US"/>
        </a:p>
      </dgm:t>
    </dgm:pt>
    <dgm:pt modelId="{7C88D686-6DC9-4662-9918-BFCB79A9DFF8}">
      <dgm:prSet/>
      <dgm:spPr/>
      <dgm:t>
        <a:bodyPr/>
        <a:lstStyle/>
        <a:p>
          <a:pPr rtl="0"/>
          <a:r>
            <a:rPr lang="en-US" dirty="0" smtClean="0"/>
            <a:t>The Union in Crisis: to 1860</a:t>
          </a:r>
          <a:endParaRPr lang="en-US" dirty="0"/>
        </a:p>
      </dgm:t>
    </dgm:pt>
    <dgm:pt modelId="{9F1D199C-B413-4E09-891E-2981B0802803}" type="parTrans" cxnId="{1FBA39AB-6B8E-4009-86B9-55661CCAAF92}">
      <dgm:prSet/>
      <dgm:spPr/>
      <dgm:t>
        <a:bodyPr/>
        <a:lstStyle/>
        <a:p>
          <a:endParaRPr lang="en-US"/>
        </a:p>
      </dgm:t>
    </dgm:pt>
    <dgm:pt modelId="{F7F1AB10-78AE-4BF2-A512-236BFB3F6D7B}" type="sibTrans" cxnId="{1FBA39AB-6B8E-4009-86B9-55661CCAAF92}">
      <dgm:prSet/>
      <dgm:spPr/>
      <dgm:t>
        <a:bodyPr/>
        <a:lstStyle/>
        <a:p>
          <a:endParaRPr lang="en-US"/>
        </a:p>
      </dgm:t>
    </dgm:pt>
    <dgm:pt modelId="{94F39585-E6FF-46B1-B004-772B59D6B2A7}">
      <dgm:prSet/>
      <dgm:spPr>
        <a:solidFill>
          <a:srgbClr val="FF0000"/>
        </a:solidFill>
      </dgm:spPr>
      <dgm:t>
        <a:bodyPr/>
        <a:lstStyle/>
        <a:p>
          <a:pPr rtl="0"/>
          <a:r>
            <a:rPr lang="en-US" dirty="0" smtClean="0"/>
            <a:t>Slavery in West</a:t>
          </a:r>
          <a:endParaRPr lang="en-US" dirty="0"/>
        </a:p>
      </dgm:t>
    </dgm:pt>
    <dgm:pt modelId="{A54CA5BE-C495-412C-8DE4-6007FC089AAE}" type="parTrans" cxnId="{CBFEDBDD-F15D-4F88-BFB0-6AB177C1451B}">
      <dgm:prSet/>
      <dgm:spPr/>
      <dgm:t>
        <a:bodyPr/>
        <a:lstStyle/>
        <a:p>
          <a:endParaRPr lang="en-US"/>
        </a:p>
      </dgm:t>
    </dgm:pt>
    <dgm:pt modelId="{1AF5B3A3-48DB-41A4-BE80-3EA2DC9B0FA5}" type="sibTrans" cxnId="{CBFEDBDD-F15D-4F88-BFB0-6AB177C1451B}">
      <dgm:prSet/>
      <dgm:spPr/>
      <dgm:t>
        <a:bodyPr/>
        <a:lstStyle/>
        <a:p>
          <a:endParaRPr lang="en-US"/>
        </a:p>
      </dgm:t>
    </dgm:pt>
    <dgm:pt modelId="{F6F97BA2-EF66-4F36-874A-8ADA91F7C5FD}">
      <dgm:prSet/>
      <dgm:spPr>
        <a:solidFill>
          <a:srgbClr val="FF0000"/>
        </a:solidFill>
      </dgm:spPr>
      <dgm:t>
        <a:bodyPr/>
        <a:lstStyle/>
        <a:p>
          <a:pPr rtl="0"/>
          <a:r>
            <a:rPr lang="en-US" smtClean="0"/>
            <a:t>Wilmot Proviso</a:t>
          </a:r>
          <a:endParaRPr lang="en-US"/>
        </a:p>
      </dgm:t>
    </dgm:pt>
    <dgm:pt modelId="{6F9A4B29-FEF6-44DD-BF00-75E2B9EE77D1}" type="parTrans" cxnId="{3B58FC18-9568-4E7A-B67C-4A35CE925263}">
      <dgm:prSet/>
      <dgm:spPr/>
      <dgm:t>
        <a:bodyPr/>
        <a:lstStyle/>
        <a:p>
          <a:endParaRPr lang="en-US"/>
        </a:p>
      </dgm:t>
    </dgm:pt>
    <dgm:pt modelId="{8281EB3E-A692-4686-B0F5-819C0E973E62}" type="sibTrans" cxnId="{3B58FC18-9568-4E7A-B67C-4A35CE925263}">
      <dgm:prSet/>
      <dgm:spPr/>
      <dgm:t>
        <a:bodyPr/>
        <a:lstStyle/>
        <a:p>
          <a:endParaRPr lang="en-US"/>
        </a:p>
      </dgm:t>
    </dgm:pt>
    <dgm:pt modelId="{663DF7CF-7864-4A00-A90B-7CF7E183B7D9}">
      <dgm:prSet/>
      <dgm:spPr>
        <a:solidFill>
          <a:srgbClr val="FF0000"/>
        </a:solidFill>
      </dgm:spPr>
      <dgm:t>
        <a:bodyPr/>
        <a:lstStyle/>
        <a:p>
          <a:pPr rtl="0"/>
          <a:r>
            <a:rPr lang="en-US" smtClean="0"/>
            <a:t>Free-Soil Party</a:t>
          </a:r>
          <a:endParaRPr lang="en-US"/>
        </a:p>
      </dgm:t>
    </dgm:pt>
    <dgm:pt modelId="{34F11534-BC46-4CAA-9400-E410C9608E10}" type="parTrans" cxnId="{EBDA6BB7-AB5F-44F1-8F04-0A5B0035BEB9}">
      <dgm:prSet/>
      <dgm:spPr/>
      <dgm:t>
        <a:bodyPr/>
        <a:lstStyle/>
        <a:p>
          <a:endParaRPr lang="en-US"/>
        </a:p>
      </dgm:t>
    </dgm:pt>
    <dgm:pt modelId="{C0B22D66-AFCC-41A9-A3C6-549FB9F72C1B}" type="sibTrans" cxnId="{EBDA6BB7-AB5F-44F1-8F04-0A5B0035BEB9}">
      <dgm:prSet/>
      <dgm:spPr/>
      <dgm:t>
        <a:bodyPr/>
        <a:lstStyle/>
        <a:p>
          <a:endParaRPr lang="en-US"/>
        </a:p>
      </dgm:t>
    </dgm:pt>
    <dgm:pt modelId="{3D94C406-F1D0-4695-AF48-3675E557C8BB}">
      <dgm:prSet/>
      <dgm:spPr>
        <a:solidFill>
          <a:srgbClr val="FF0000"/>
        </a:solidFill>
      </dgm:spPr>
      <dgm:t>
        <a:bodyPr/>
        <a:lstStyle/>
        <a:p>
          <a:pPr rtl="0"/>
          <a:r>
            <a:rPr lang="en-US" smtClean="0"/>
            <a:t>Compromise of 1850</a:t>
          </a:r>
          <a:endParaRPr lang="en-US"/>
        </a:p>
      </dgm:t>
    </dgm:pt>
    <dgm:pt modelId="{300701BC-5C6F-463B-BE04-EEF24FD25F3A}" type="parTrans" cxnId="{31C1BD43-2110-4C3F-9B03-74AB91F6C2BE}">
      <dgm:prSet/>
      <dgm:spPr/>
      <dgm:t>
        <a:bodyPr/>
        <a:lstStyle/>
        <a:p>
          <a:endParaRPr lang="en-US"/>
        </a:p>
      </dgm:t>
    </dgm:pt>
    <dgm:pt modelId="{E6DC5912-83B9-4E2F-BB3D-8A2B22965FC1}" type="sibTrans" cxnId="{31C1BD43-2110-4C3F-9B03-74AB91F6C2BE}">
      <dgm:prSet/>
      <dgm:spPr/>
      <dgm:t>
        <a:bodyPr/>
        <a:lstStyle/>
        <a:p>
          <a:endParaRPr lang="en-US"/>
        </a:p>
      </dgm:t>
    </dgm:pt>
    <dgm:pt modelId="{39B1CC8C-7F51-4930-AB29-64A85D2AAF14}">
      <dgm:prSet/>
      <dgm:spPr/>
      <dgm:t>
        <a:bodyPr/>
        <a:lstStyle/>
        <a:p>
          <a:pPr rtl="0"/>
          <a:r>
            <a:rPr lang="en-US" smtClean="0"/>
            <a:t>Fugitive Slave Act</a:t>
          </a:r>
          <a:endParaRPr lang="en-US"/>
        </a:p>
      </dgm:t>
    </dgm:pt>
    <dgm:pt modelId="{E4784E51-5289-47E0-BB68-A6CB8E6E4F26}" type="parTrans" cxnId="{7FDF61E4-BEEE-4544-ABC4-49C96A1BA661}">
      <dgm:prSet/>
      <dgm:spPr/>
      <dgm:t>
        <a:bodyPr/>
        <a:lstStyle/>
        <a:p>
          <a:endParaRPr lang="en-US"/>
        </a:p>
      </dgm:t>
    </dgm:pt>
    <dgm:pt modelId="{0D66173A-1C24-497D-A3E7-245145657EB4}" type="sibTrans" cxnId="{7FDF61E4-BEEE-4544-ABC4-49C96A1BA661}">
      <dgm:prSet/>
      <dgm:spPr/>
      <dgm:t>
        <a:bodyPr/>
        <a:lstStyle/>
        <a:p>
          <a:endParaRPr lang="en-US"/>
        </a:p>
      </dgm:t>
    </dgm:pt>
    <dgm:pt modelId="{A6902F07-9E17-46C5-958C-8CB1A30A9C0B}">
      <dgm:prSet/>
      <dgm:spPr>
        <a:solidFill>
          <a:srgbClr val="00B050"/>
        </a:solidFill>
      </dgm:spPr>
      <dgm:t>
        <a:bodyPr/>
        <a:lstStyle/>
        <a:p>
          <a:pPr rtl="0"/>
          <a:r>
            <a:rPr lang="en-US" dirty="0" smtClean="0"/>
            <a:t>Kansas-Nebraska Act</a:t>
          </a:r>
          <a:endParaRPr lang="en-US" dirty="0"/>
        </a:p>
      </dgm:t>
    </dgm:pt>
    <dgm:pt modelId="{B9D791EE-47E4-482A-AED0-E864FAC375B2}" type="parTrans" cxnId="{E52061E4-6020-4D1D-818C-56E7839DA1EC}">
      <dgm:prSet/>
      <dgm:spPr/>
      <dgm:t>
        <a:bodyPr/>
        <a:lstStyle/>
        <a:p>
          <a:endParaRPr lang="en-US"/>
        </a:p>
      </dgm:t>
    </dgm:pt>
    <dgm:pt modelId="{CED29769-EF70-41CC-A747-71E0530F3EF1}" type="sibTrans" cxnId="{E52061E4-6020-4D1D-818C-56E7839DA1EC}">
      <dgm:prSet/>
      <dgm:spPr/>
      <dgm:t>
        <a:bodyPr/>
        <a:lstStyle/>
        <a:p>
          <a:endParaRPr lang="en-US"/>
        </a:p>
      </dgm:t>
    </dgm:pt>
    <dgm:pt modelId="{5494D60F-4D59-4867-9644-231EB858DB32}">
      <dgm:prSet/>
      <dgm:spPr>
        <a:solidFill>
          <a:srgbClr val="00B050"/>
        </a:solidFill>
      </dgm:spPr>
      <dgm:t>
        <a:bodyPr/>
        <a:lstStyle/>
        <a:p>
          <a:pPr rtl="0"/>
          <a:r>
            <a:rPr lang="en-US" smtClean="0"/>
            <a:t>Bleeding Kansas</a:t>
          </a:r>
          <a:endParaRPr lang="en-US"/>
        </a:p>
      </dgm:t>
    </dgm:pt>
    <dgm:pt modelId="{968D0D65-FB6B-4CDF-8952-DEDB05348724}" type="parTrans" cxnId="{08D0DB01-4240-4F57-8282-A58E6FFE431E}">
      <dgm:prSet/>
      <dgm:spPr/>
      <dgm:t>
        <a:bodyPr/>
        <a:lstStyle/>
        <a:p>
          <a:endParaRPr lang="en-US"/>
        </a:p>
      </dgm:t>
    </dgm:pt>
    <dgm:pt modelId="{3E0E412E-81BA-4F96-B660-9D65BC5C4323}" type="sibTrans" cxnId="{08D0DB01-4240-4F57-8282-A58E6FFE431E}">
      <dgm:prSet/>
      <dgm:spPr/>
      <dgm:t>
        <a:bodyPr/>
        <a:lstStyle/>
        <a:p>
          <a:endParaRPr lang="en-US"/>
        </a:p>
      </dgm:t>
    </dgm:pt>
    <dgm:pt modelId="{8C8901A1-FED5-43D4-9778-E977F99D5B73}">
      <dgm:prSet/>
      <dgm:spPr/>
      <dgm:t>
        <a:bodyPr/>
        <a:lstStyle/>
        <a:p>
          <a:pPr rtl="0"/>
          <a:r>
            <a:rPr lang="en-US" smtClean="0"/>
            <a:t>John Brown</a:t>
          </a:r>
          <a:endParaRPr lang="en-US"/>
        </a:p>
      </dgm:t>
    </dgm:pt>
    <dgm:pt modelId="{E819A7E8-4966-4ECE-ABF2-611FF89CCB10}" type="parTrans" cxnId="{56EAF97A-714F-4036-B375-5D352491DBC0}">
      <dgm:prSet/>
      <dgm:spPr/>
      <dgm:t>
        <a:bodyPr/>
        <a:lstStyle/>
        <a:p>
          <a:endParaRPr lang="en-US"/>
        </a:p>
      </dgm:t>
    </dgm:pt>
    <dgm:pt modelId="{CA86AB64-9225-453A-9D28-9757642E568A}" type="sibTrans" cxnId="{56EAF97A-714F-4036-B375-5D352491DBC0}">
      <dgm:prSet/>
      <dgm:spPr/>
      <dgm:t>
        <a:bodyPr/>
        <a:lstStyle/>
        <a:p>
          <a:endParaRPr lang="en-US"/>
        </a:p>
      </dgm:t>
    </dgm:pt>
    <dgm:pt modelId="{35A97CB1-1756-4497-8853-7202FB953DE2}">
      <dgm:prSet/>
      <dgm:spPr/>
      <dgm:t>
        <a:bodyPr/>
        <a:lstStyle/>
        <a:p>
          <a:pPr rtl="0"/>
          <a:r>
            <a:rPr lang="en-US" smtClean="0"/>
            <a:t>Harper’s Ferry</a:t>
          </a:r>
          <a:endParaRPr lang="en-US"/>
        </a:p>
      </dgm:t>
    </dgm:pt>
    <dgm:pt modelId="{3C1CC62A-CD89-4867-AAA0-2A07813994F9}" type="parTrans" cxnId="{45C44D70-052D-4A03-91A9-63DF932893B3}">
      <dgm:prSet/>
      <dgm:spPr/>
      <dgm:t>
        <a:bodyPr/>
        <a:lstStyle/>
        <a:p>
          <a:endParaRPr lang="en-US"/>
        </a:p>
      </dgm:t>
    </dgm:pt>
    <dgm:pt modelId="{92B3EE1E-936A-4F37-BFB7-CA0DEA937D35}" type="sibTrans" cxnId="{45C44D70-052D-4A03-91A9-63DF932893B3}">
      <dgm:prSet/>
      <dgm:spPr/>
      <dgm:t>
        <a:bodyPr/>
        <a:lstStyle/>
        <a:p>
          <a:endParaRPr lang="en-US"/>
        </a:p>
      </dgm:t>
    </dgm:pt>
    <dgm:pt modelId="{7EDE9071-4B53-4DC0-A7E1-9A930EC480C6}">
      <dgm:prSet/>
      <dgm:spPr>
        <a:solidFill>
          <a:srgbClr val="FFFF00"/>
        </a:solidFill>
      </dgm:spPr>
      <dgm:t>
        <a:bodyPr/>
        <a:lstStyle/>
        <a:p>
          <a:pPr rtl="0"/>
          <a:r>
            <a:rPr lang="en-US" dirty="0" smtClean="0">
              <a:solidFill>
                <a:schemeClr val="tx1"/>
              </a:solidFill>
            </a:rPr>
            <a:t>Republican Party</a:t>
          </a:r>
          <a:endParaRPr lang="en-US" dirty="0">
            <a:solidFill>
              <a:schemeClr val="tx1"/>
            </a:solidFill>
          </a:endParaRPr>
        </a:p>
      </dgm:t>
    </dgm:pt>
    <dgm:pt modelId="{AEC1C098-BD1B-47E8-9C7D-3A9AE8276E08}" type="parTrans" cxnId="{E3B3CA68-1B65-48E5-A8C2-B4B225436FF3}">
      <dgm:prSet/>
      <dgm:spPr/>
      <dgm:t>
        <a:bodyPr/>
        <a:lstStyle/>
        <a:p>
          <a:endParaRPr lang="en-US"/>
        </a:p>
      </dgm:t>
    </dgm:pt>
    <dgm:pt modelId="{EAB29365-7B2B-4C7E-9C9F-E997ED70615F}" type="sibTrans" cxnId="{E3B3CA68-1B65-48E5-A8C2-B4B225436FF3}">
      <dgm:prSet/>
      <dgm:spPr/>
      <dgm:t>
        <a:bodyPr/>
        <a:lstStyle/>
        <a:p>
          <a:endParaRPr lang="en-US"/>
        </a:p>
      </dgm:t>
    </dgm:pt>
    <dgm:pt modelId="{085FFDE0-5238-4B13-BBB2-CD05152BA707}">
      <dgm:prSet/>
      <dgm:spPr>
        <a:solidFill>
          <a:srgbClr val="FFFF00"/>
        </a:solidFill>
      </dgm:spPr>
      <dgm:t>
        <a:bodyPr/>
        <a:lstStyle/>
        <a:p>
          <a:pPr rtl="0"/>
          <a:r>
            <a:rPr lang="en-US" smtClean="0">
              <a:solidFill>
                <a:schemeClr val="tx1"/>
              </a:solidFill>
            </a:rPr>
            <a:t>Election 1856</a:t>
          </a:r>
          <a:endParaRPr lang="en-US">
            <a:solidFill>
              <a:schemeClr val="tx1"/>
            </a:solidFill>
          </a:endParaRPr>
        </a:p>
      </dgm:t>
    </dgm:pt>
    <dgm:pt modelId="{2D9EA2C8-226D-4D4B-A418-2C2610FFDD38}" type="parTrans" cxnId="{9E11DC53-CD66-4B4C-86C1-6982DA89F22D}">
      <dgm:prSet/>
      <dgm:spPr/>
      <dgm:t>
        <a:bodyPr/>
        <a:lstStyle/>
        <a:p>
          <a:endParaRPr lang="en-US"/>
        </a:p>
      </dgm:t>
    </dgm:pt>
    <dgm:pt modelId="{3B5567FB-9823-4FF7-A9A5-228E4119B196}" type="sibTrans" cxnId="{9E11DC53-CD66-4B4C-86C1-6982DA89F22D}">
      <dgm:prSet/>
      <dgm:spPr/>
      <dgm:t>
        <a:bodyPr/>
        <a:lstStyle/>
        <a:p>
          <a:endParaRPr lang="en-US"/>
        </a:p>
      </dgm:t>
    </dgm:pt>
    <dgm:pt modelId="{3A0FD0F3-D5C7-4CEF-B3A8-B4F503A38297}">
      <dgm:prSet/>
      <dgm:spPr/>
      <dgm:t>
        <a:bodyPr/>
        <a:lstStyle/>
        <a:p>
          <a:pPr rtl="0"/>
          <a:r>
            <a:rPr lang="en-US" i="1" dirty="0" smtClean="0"/>
            <a:t>Dred Scott v </a:t>
          </a:r>
          <a:r>
            <a:rPr lang="en-US" i="1" dirty="0" err="1" smtClean="0"/>
            <a:t>Sandford</a:t>
          </a:r>
          <a:endParaRPr lang="en-US" i="1" dirty="0"/>
        </a:p>
      </dgm:t>
    </dgm:pt>
    <dgm:pt modelId="{98253EE1-9220-4808-BE44-C7789B63742A}" type="parTrans" cxnId="{B9BD1612-C75F-41D9-B177-EDB539DC3C82}">
      <dgm:prSet/>
      <dgm:spPr/>
      <dgm:t>
        <a:bodyPr/>
        <a:lstStyle/>
        <a:p>
          <a:endParaRPr lang="en-US"/>
        </a:p>
      </dgm:t>
    </dgm:pt>
    <dgm:pt modelId="{E34DF61B-5C94-442A-820D-AE0F36A237A0}" type="sibTrans" cxnId="{B9BD1612-C75F-41D9-B177-EDB539DC3C82}">
      <dgm:prSet/>
      <dgm:spPr/>
      <dgm:t>
        <a:bodyPr/>
        <a:lstStyle/>
        <a:p>
          <a:endParaRPr lang="en-US"/>
        </a:p>
      </dgm:t>
    </dgm:pt>
    <dgm:pt modelId="{058DEFF8-770A-473A-8D48-6621E81688AE}" type="pres">
      <dgm:prSet presAssocID="{DC4E9360-68CE-416E-9A99-AE58C4C4A030}" presName="Name0" presStyleCnt="0">
        <dgm:presLayoutVars>
          <dgm:chPref val="1"/>
          <dgm:dir/>
          <dgm:animOne val="branch"/>
          <dgm:animLvl val="lvl"/>
          <dgm:resizeHandles val="exact"/>
        </dgm:presLayoutVars>
      </dgm:prSet>
      <dgm:spPr/>
    </dgm:pt>
    <dgm:pt modelId="{FACA8C15-B78C-49AB-B2A3-A7F5D5A04DC3}" type="pres">
      <dgm:prSet presAssocID="{7C88D686-6DC9-4662-9918-BFCB79A9DFF8}" presName="root1" presStyleCnt="0"/>
      <dgm:spPr/>
    </dgm:pt>
    <dgm:pt modelId="{99D767E6-2DF5-4606-9813-E39ABDBAFB5B}" type="pres">
      <dgm:prSet presAssocID="{7C88D686-6DC9-4662-9918-BFCB79A9DFF8}" presName="LevelOneTextNode" presStyleLbl="node0" presStyleIdx="0" presStyleCnt="1" custScaleY="145344" custLinFactX="-23117" custLinFactNeighborX="-100000" custLinFactNeighborY="1098">
        <dgm:presLayoutVars>
          <dgm:chPref val="3"/>
        </dgm:presLayoutVars>
      </dgm:prSet>
      <dgm:spPr/>
    </dgm:pt>
    <dgm:pt modelId="{8F74CCD2-C489-46E4-A07E-5993FCE9282F}" type="pres">
      <dgm:prSet presAssocID="{7C88D686-6DC9-4662-9918-BFCB79A9DFF8}" presName="level2hierChild" presStyleCnt="0"/>
      <dgm:spPr/>
    </dgm:pt>
    <dgm:pt modelId="{6F94A74D-D6D8-4F19-889B-4639B235AE20}" type="pres">
      <dgm:prSet presAssocID="{A54CA5BE-C495-412C-8DE4-6007FC089AAE}" presName="conn2-1" presStyleLbl="parChTrans1D2" presStyleIdx="0" presStyleCnt="6"/>
      <dgm:spPr/>
    </dgm:pt>
    <dgm:pt modelId="{449D90A3-75D7-4211-8452-8BFC74AC2B78}" type="pres">
      <dgm:prSet presAssocID="{A54CA5BE-C495-412C-8DE4-6007FC089AAE}" presName="connTx" presStyleLbl="parChTrans1D2" presStyleIdx="0" presStyleCnt="6"/>
      <dgm:spPr/>
    </dgm:pt>
    <dgm:pt modelId="{AA61FD31-EFE3-4E52-97AC-CE40792A6A9F}" type="pres">
      <dgm:prSet presAssocID="{94F39585-E6FF-46B1-B004-772B59D6B2A7}" presName="root2" presStyleCnt="0"/>
      <dgm:spPr/>
    </dgm:pt>
    <dgm:pt modelId="{1EC74A08-1AF9-49DC-BE29-3583B2463030}" type="pres">
      <dgm:prSet presAssocID="{94F39585-E6FF-46B1-B004-772B59D6B2A7}" presName="LevelTwoTextNode" presStyleLbl="node2" presStyleIdx="0" presStyleCnt="6" custScaleX="122675">
        <dgm:presLayoutVars>
          <dgm:chPref val="3"/>
        </dgm:presLayoutVars>
      </dgm:prSet>
      <dgm:spPr/>
    </dgm:pt>
    <dgm:pt modelId="{94B77BCD-4827-49A7-8565-9B4CE1E0C7A1}" type="pres">
      <dgm:prSet presAssocID="{94F39585-E6FF-46B1-B004-772B59D6B2A7}" presName="level3hierChild" presStyleCnt="0"/>
      <dgm:spPr/>
    </dgm:pt>
    <dgm:pt modelId="{E8886E75-FCAD-45BF-B71A-014A53B57C4B}" type="pres">
      <dgm:prSet presAssocID="{6F9A4B29-FEF6-44DD-BF00-75E2B9EE77D1}" presName="conn2-1" presStyleLbl="parChTrans1D3" presStyleIdx="0" presStyleCnt="6"/>
      <dgm:spPr/>
    </dgm:pt>
    <dgm:pt modelId="{08C33190-C0E4-4CC8-8C50-02BF6CB99487}" type="pres">
      <dgm:prSet presAssocID="{6F9A4B29-FEF6-44DD-BF00-75E2B9EE77D1}" presName="connTx" presStyleLbl="parChTrans1D3" presStyleIdx="0" presStyleCnt="6"/>
      <dgm:spPr/>
    </dgm:pt>
    <dgm:pt modelId="{0FC31E2C-D5A3-4FF2-B918-05C2896809AB}" type="pres">
      <dgm:prSet presAssocID="{F6F97BA2-EF66-4F36-874A-8ADA91F7C5FD}" presName="root2" presStyleCnt="0"/>
      <dgm:spPr/>
    </dgm:pt>
    <dgm:pt modelId="{606E0AC6-FB16-4D2F-81CA-90E4ED39D98B}" type="pres">
      <dgm:prSet presAssocID="{F6F97BA2-EF66-4F36-874A-8ADA91F7C5FD}" presName="LevelTwoTextNode" presStyleLbl="node3" presStyleIdx="0" presStyleCnt="6">
        <dgm:presLayoutVars>
          <dgm:chPref val="3"/>
        </dgm:presLayoutVars>
      </dgm:prSet>
      <dgm:spPr/>
    </dgm:pt>
    <dgm:pt modelId="{942C5778-AF3F-435B-A1D2-5FB7C307F352}" type="pres">
      <dgm:prSet presAssocID="{F6F97BA2-EF66-4F36-874A-8ADA91F7C5FD}" presName="level3hierChild" presStyleCnt="0"/>
      <dgm:spPr/>
    </dgm:pt>
    <dgm:pt modelId="{1142D9E8-794A-4FD4-AD69-9CA15FD3286D}" type="pres">
      <dgm:prSet presAssocID="{34F11534-BC46-4CAA-9400-E410C9608E10}" presName="conn2-1" presStyleLbl="parChTrans1D3" presStyleIdx="1" presStyleCnt="6"/>
      <dgm:spPr/>
    </dgm:pt>
    <dgm:pt modelId="{0C2570FD-97ED-400F-A367-57847F18DBA4}" type="pres">
      <dgm:prSet presAssocID="{34F11534-BC46-4CAA-9400-E410C9608E10}" presName="connTx" presStyleLbl="parChTrans1D3" presStyleIdx="1" presStyleCnt="6"/>
      <dgm:spPr/>
    </dgm:pt>
    <dgm:pt modelId="{BFC4D3E0-D904-4C26-BA54-F4A3E3922108}" type="pres">
      <dgm:prSet presAssocID="{663DF7CF-7864-4A00-A90B-7CF7E183B7D9}" presName="root2" presStyleCnt="0"/>
      <dgm:spPr/>
    </dgm:pt>
    <dgm:pt modelId="{ED6ACB5A-1526-4150-B4DE-A5CF960B8A9F}" type="pres">
      <dgm:prSet presAssocID="{663DF7CF-7864-4A00-A90B-7CF7E183B7D9}" presName="LevelTwoTextNode" presStyleLbl="node3" presStyleIdx="1" presStyleCnt="6">
        <dgm:presLayoutVars>
          <dgm:chPref val="3"/>
        </dgm:presLayoutVars>
      </dgm:prSet>
      <dgm:spPr/>
    </dgm:pt>
    <dgm:pt modelId="{74726B52-41E2-4A28-B0BB-AB2F8C9261CC}" type="pres">
      <dgm:prSet presAssocID="{663DF7CF-7864-4A00-A90B-7CF7E183B7D9}" presName="level3hierChild" presStyleCnt="0"/>
      <dgm:spPr/>
    </dgm:pt>
    <dgm:pt modelId="{2BA703AD-5B45-43F7-B4A8-54A72F6A67E0}" type="pres">
      <dgm:prSet presAssocID="{300701BC-5C6F-463B-BE04-EEF24FD25F3A}" presName="conn2-1" presStyleLbl="parChTrans1D3" presStyleIdx="2" presStyleCnt="6"/>
      <dgm:spPr/>
    </dgm:pt>
    <dgm:pt modelId="{761005F5-E4B0-4135-AE69-8AA0ED23F233}" type="pres">
      <dgm:prSet presAssocID="{300701BC-5C6F-463B-BE04-EEF24FD25F3A}" presName="connTx" presStyleLbl="parChTrans1D3" presStyleIdx="2" presStyleCnt="6"/>
      <dgm:spPr/>
    </dgm:pt>
    <dgm:pt modelId="{DC86CBF8-9131-48C8-89EB-49CFAEA07EFE}" type="pres">
      <dgm:prSet presAssocID="{3D94C406-F1D0-4695-AF48-3675E557C8BB}" presName="root2" presStyleCnt="0"/>
      <dgm:spPr/>
    </dgm:pt>
    <dgm:pt modelId="{3FA59840-4893-423D-98CA-C79792AE076C}" type="pres">
      <dgm:prSet presAssocID="{3D94C406-F1D0-4695-AF48-3675E557C8BB}" presName="LevelTwoTextNode" presStyleLbl="node3" presStyleIdx="2" presStyleCnt="6">
        <dgm:presLayoutVars>
          <dgm:chPref val="3"/>
        </dgm:presLayoutVars>
      </dgm:prSet>
      <dgm:spPr/>
    </dgm:pt>
    <dgm:pt modelId="{884A87D4-233C-4D1C-9AE2-FBBE6DA3DFF4}" type="pres">
      <dgm:prSet presAssocID="{3D94C406-F1D0-4695-AF48-3675E557C8BB}" presName="level3hierChild" presStyleCnt="0"/>
      <dgm:spPr/>
    </dgm:pt>
    <dgm:pt modelId="{464B6406-938C-49DB-9B3E-22CCDAB5EB01}" type="pres">
      <dgm:prSet presAssocID="{E4784E51-5289-47E0-BB68-A6CB8E6E4F26}" presName="conn2-1" presStyleLbl="parChTrans1D2" presStyleIdx="1" presStyleCnt="6"/>
      <dgm:spPr/>
    </dgm:pt>
    <dgm:pt modelId="{AC6865CC-949A-45B6-AF34-BF8EC8FEA3C5}" type="pres">
      <dgm:prSet presAssocID="{E4784E51-5289-47E0-BB68-A6CB8E6E4F26}" presName="connTx" presStyleLbl="parChTrans1D2" presStyleIdx="1" presStyleCnt="6"/>
      <dgm:spPr/>
    </dgm:pt>
    <dgm:pt modelId="{325C9560-EA30-4E5F-B4BA-F81AB91A3925}" type="pres">
      <dgm:prSet presAssocID="{39B1CC8C-7F51-4930-AB29-64A85D2AAF14}" presName="root2" presStyleCnt="0"/>
      <dgm:spPr/>
    </dgm:pt>
    <dgm:pt modelId="{F7751BD0-48A4-404E-A872-818D09D43D4D}" type="pres">
      <dgm:prSet presAssocID="{39B1CC8C-7F51-4930-AB29-64A85D2AAF14}" presName="LevelTwoTextNode" presStyleLbl="node2" presStyleIdx="1" presStyleCnt="6" custScaleX="122675">
        <dgm:presLayoutVars>
          <dgm:chPref val="3"/>
        </dgm:presLayoutVars>
      </dgm:prSet>
      <dgm:spPr/>
    </dgm:pt>
    <dgm:pt modelId="{5C14FA7A-44DE-4451-9EC5-FE4B2030B636}" type="pres">
      <dgm:prSet presAssocID="{39B1CC8C-7F51-4930-AB29-64A85D2AAF14}" presName="level3hierChild" presStyleCnt="0"/>
      <dgm:spPr/>
    </dgm:pt>
    <dgm:pt modelId="{CDDBF45A-A6E3-4454-B83E-A23BCE55F9BF}" type="pres">
      <dgm:prSet presAssocID="{B9D791EE-47E4-482A-AED0-E864FAC375B2}" presName="conn2-1" presStyleLbl="parChTrans1D2" presStyleIdx="2" presStyleCnt="6"/>
      <dgm:spPr/>
    </dgm:pt>
    <dgm:pt modelId="{DB1921B3-94E4-41E1-98D5-2EF8856E6B25}" type="pres">
      <dgm:prSet presAssocID="{B9D791EE-47E4-482A-AED0-E864FAC375B2}" presName="connTx" presStyleLbl="parChTrans1D2" presStyleIdx="2" presStyleCnt="6"/>
      <dgm:spPr/>
    </dgm:pt>
    <dgm:pt modelId="{8E4F94AB-B8C1-497D-94AE-1072B71935F8}" type="pres">
      <dgm:prSet presAssocID="{A6902F07-9E17-46C5-958C-8CB1A30A9C0B}" presName="root2" presStyleCnt="0"/>
      <dgm:spPr/>
    </dgm:pt>
    <dgm:pt modelId="{C27FBA3F-FB4B-46AA-B5E2-3E99B0C6B9C4}" type="pres">
      <dgm:prSet presAssocID="{A6902F07-9E17-46C5-958C-8CB1A30A9C0B}" presName="LevelTwoTextNode" presStyleLbl="node2" presStyleIdx="2" presStyleCnt="6" custScaleX="122675">
        <dgm:presLayoutVars>
          <dgm:chPref val="3"/>
        </dgm:presLayoutVars>
      </dgm:prSet>
      <dgm:spPr/>
    </dgm:pt>
    <dgm:pt modelId="{867F2329-7681-4328-85D4-620FF64CCC0A}" type="pres">
      <dgm:prSet presAssocID="{A6902F07-9E17-46C5-958C-8CB1A30A9C0B}" presName="level3hierChild" presStyleCnt="0"/>
      <dgm:spPr/>
    </dgm:pt>
    <dgm:pt modelId="{AA8E0F8C-8AD8-4F0F-81FE-B3608959D945}" type="pres">
      <dgm:prSet presAssocID="{968D0D65-FB6B-4CDF-8952-DEDB05348724}" presName="conn2-1" presStyleLbl="parChTrans1D3" presStyleIdx="3" presStyleCnt="6"/>
      <dgm:spPr/>
    </dgm:pt>
    <dgm:pt modelId="{BDEE73EB-39CE-4C9E-8BC2-8A96B98D30D3}" type="pres">
      <dgm:prSet presAssocID="{968D0D65-FB6B-4CDF-8952-DEDB05348724}" presName="connTx" presStyleLbl="parChTrans1D3" presStyleIdx="3" presStyleCnt="6"/>
      <dgm:spPr/>
    </dgm:pt>
    <dgm:pt modelId="{08C6DDEC-D013-45A2-8BCE-44AE953E871C}" type="pres">
      <dgm:prSet presAssocID="{5494D60F-4D59-4867-9644-231EB858DB32}" presName="root2" presStyleCnt="0"/>
      <dgm:spPr/>
    </dgm:pt>
    <dgm:pt modelId="{A138A24B-3727-4FFC-A250-4EA0961F0CC7}" type="pres">
      <dgm:prSet presAssocID="{5494D60F-4D59-4867-9644-231EB858DB32}" presName="LevelTwoTextNode" presStyleLbl="node3" presStyleIdx="3" presStyleCnt="6">
        <dgm:presLayoutVars>
          <dgm:chPref val="3"/>
        </dgm:presLayoutVars>
      </dgm:prSet>
      <dgm:spPr/>
    </dgm:pt>
    <dgm:pt modelId="{5E229568-FACE-47AC-B3E0-3C6608EB6457}" type="pres">
      <dgm:prSet presAssocID="{5494D60F-4D59-4867-9644-231EB858DB32}" presName="level3hierChild" presStyleCnt="0"/>
      <dgm:spPr/>
    </dgm:pt>
    <dgm:pt modelId="{F254CC9B-79D3-41AB-94AD-50B0CC0A6BCF}" type="pres">
      <dgm:prSet presAssocID="{E819A7E8-4966-4ECE-ABF2-611FF89CCB10}" presName="conn2-1" presStyleLbl="parChTrans1D2" presStyleIdx="3" presStyleCnt="6"/>
      <dgm:spPr/>
    </dgm:pt>
    <dgm:pt modelId="{DD140CBB-9CEB-45D7-BBD3-0F29B2D153D9}" type="pres">
      <dgm:prSet presAssocID="{E819A7E8-4966-4ECE-ABF2-611FF89CCB10}" presName="connTx" presStyleLbl="parChTrans1D2" presStyleIdx="3" presStyleCnt="6"/>
      <dgm:spPr/>
    </dgm:pt>
    <dgm:pt modelId="{3D387732-75BC-469D-BE02-70A0BE208C80}" type="pres">
      <dgm:prSet presAssocID="{8C8901A1-FED5-43D4-9778-E977F99D5B73}" presName="root2" presStyleCnt="0"/>
      <dgm:spPr/>
    </dgm:pt>
    <dgm:pt modelId="{0815C667-817B-4162-8C4D-403E24B83898}" type="pres">
      <dgm:prSet presAssocID="{8C8901A1-FED5-43D4-9778-E977F99D5B73}" presName="LevelTwoTextNode" presStyleLbl="node2" presStyleIdx="3" presStyleCnt="6" custScaleX="122675">
        <dgm:presLayoutVars>
          <dgm:chPref val="3"/>
        </dgm:presLayoutVars>
      </dgm:prSet>
      <dgm:spPr/>
    </dgm:pt>
    <dgm:pt modelId="{B46BDE01-F4CB-471C-8394-A750F4B0728F}" type="pres">
      <dgm:prSet presAssocID="{8C8901A1-FED5-43D4-9778-E977F99D5B73}" presName="level3hierChild" presStyleCnt="0"/>
      <dgm:spPr/>
    </dgm:pt>
    <dgm:pt modelId="{0A00FFC3-45B2-4711-B102-1B166A2511E3}" type="pres">
      <dgm:prSet presAssocID="{3C1CC62A-CD89-4867-AAA0-2A07813994F9}" presName="conn2-1" presStyleLbl="parChTrans1D3" presStyleIdx="4" presStyleCnt="6"/>
      <dgm:spPr/>
    </dgm:pt>
    <dgm:pt modelId="{3B4BBAC4-483C-4501-BDFF-D8CF87AB3FF0}" type="pres">
      <dgm:prSet presAssocID="{3C1CC62A-CD89-4867-AAA0-2A07813994F9}" presName="connTx" presStyleLbl="parChTrans1D3" presStyleIdx="4" presStyleCnt="6"/>
      <dgm:spPr/>
    </dgm:pt>
    <dgm:pt modelId="{B2C36D15-57E0-4842-B4B0-532F38C30240}" type="pres">
      <dgm:prSet presAssocID="{35A97CB1-1756-4497-8853-7202FB953DE2}" presName="root2" presStyleCnt="0"/>
      <dgm:spPr/>
    </dgm:pt>
    <dgm:pt modelId="{553BBB6D-B3FA-4996-B540-62C137DB6E94}" type="pres">
      <dgm:prSet presAssocID="{35A97CB1-1756-4497-8853-7202FB953DE2}" presName="LevelTwoTextNode" presStyleLbl="node3" presStyleIdx="4" presStyleCnt="6">
        <dgm:presLayoutVars>
          <dgm:chPref val="3"/>
        </dgm:presLayoutVars>
      </dgm:prSet>
      <dgm:spPr/>
    </dgm:pt>
    <dgm:pt modelId="{AB1F2886-5225-4406-98EB-2BC5780B93C9}" type="pres">
      <dgm:prSet presAssocID="{35A97CB1-1756-4497-8853-7202FB953DE2}" presName="level3hierChild" presStyleCnt="0"/>
      <dgm:spPr/>
    </dgm:pt>
    <dgm:pt modelId="{ED631879-8E11-4198-9F63-BBA3DB9F5027}" type="pres">
      <dgm:prSet presAssocID="{AEC1C098-BD1B-47E8-9C7D-3A9AE8276E08}" presName="conn2-1" presStyleLbl="parChTrans1D2" presStyleIdx="4" presStyleCnt="6"/>
      <dgm:spPr/>
    </dgm:pt>
    <dgm:pt modelId="{0301B622-9F9D-4526-9C72-314307EDB674}" type="pres">
      <dgm:prSet presAssocID="{AEC1C098-BD1B-47E8-9C7D-3A9AE8276E08}" presName="connTx" presStyleLbl="parChTrans1D2" presStyleIdx="4" presStyleCnt="6"/>
      <dgm:spPr/>
    </dgm:pt>
    <dgm:pt modelId="{3B37C52B-9CDF-4F90-8AB4-F122AB31FCD6}" type="pres">
      <dgm:prSet presAssocID="{7EDE9071-4B53-4DC0-A7E1-9A930EC480C6}" presName="root2" presStyleCnt="0"/>
      <dgm:spPr/>
    </dgm:pt>
    <dgm:pt modelId="{784CAED8-6815-4C6A-9056-DAF13E18FDF7}" type="pres">
      <dgm:prSet presAssocID="{7EDE9071-4B53-4DC0-A7E1-9A930EC480C6}" presName="LevelTwoTextNode" presStyleLbl="node2" presStyleIdx="4" presStyleCnt="6" custScaleX="122675">
        <dgm:presLayoutVars>
          <dgm:chPref val="3"/>
        </dgm:presLayoutVars>
      </dgm:prSet>
      <dgm:spPr/>
    </dgm:pt>
    <dgm:pt modelId="{0DFEC4C6-2866-4076-9D54-E6EC0863D92B}" type="pres">
      <dgm:prSet presAssocID="{7EDE9071-4B53-4DC0-A7E1-9A930EC480C6}" presName="level3hierChild" presStyleCnt="0"/>
      <dgm:spPr/>
    </dgm:pt>
    <dgm:pt modelId="{042D5213-BEF4-4D29-964E-1A81242B31A3}" type="pres">
      <dgm:prSet presAssocID="{2D9EA2C8-226D-4D4B-A418-2C2610FFDD38}" presName="conn2-1" presStyleLbl="parChTrans1D3" presStyleIdx="5" presStyleCnt="6"/>
      <dgm:spPr/>
    </dgm:pt>
    <dgm:pt modelId="{72E0FB26-241E-4B8E-B747-79F720C36A8E}" type="pres">
      <dgm:prSet presAssocID="{2D9EA2C8-226D-4D4B-A418-2C2610FFDD38}" presName="connTx" presStyleLbl="parChTrans1D3" presStyleIdx="5" presStyleCnt="6"/>
      <dgm:spPr/>
    </dgm:pt>
    <dgm:pt modelId="{A064B85A-2C54-4C00-B0A8-AAAAC0DD5BA1}" type="pres">
      <dgm:prSet presAssocID="{085FFDE0-5238-4B13-BBB2-CD05152BA707}" presName="root2" presStyleCnt="0"/>
      <dgm:spPr/>
    </dgm:pt>
    <dgm:pt modelId="{70B6E2E9-0168-4CB6-9B0E-8F3573AA8960}" type="pres">
      <dgm:prSet presAssocID="{085FFDE0-5238-4B13-BBB2-CD05152BA707}" presName="LevelTwoTextNode" presStyleLbl="node3" presStyleIdx="5" presStyleCnt="6">
        <dgm:presLayoutVars>
          <dgm:chPref val="3"/>
        </dgm:presLayoutVars>
      </dgm:prSet>
      <dgm:spPr/>
    </dgm:pt>
    <dgm:pt modelId="{A7B5E3F4-FA7C-4B25-9521-22E7CF45406B}" type="pres">
      <dgm:prSet presAssocID="{085FFDE0-5238-4B13-BBB2-CD05152BA707}" presName="level3hierChild" presStyleCnt="0"/>
      <dgm:spPr/>
    </dgm:pt>
    <dgm:pt modelId="{7D4CD6AE-1BAC-44A7-B8EC-479987208FFC}" type="pres">
      <dgm:prSet presAssocID="{98253EE1-9220-4808-BE44-C7789B63742A}" presName="conn2-1" presStyleLbl="parChTrans1D2" presStyleIdx="5" presStyleCnt="6"/>
      <dgm:spPr/>
    </dgm:pt>
    <dgm:pt modelId="{2C73FB93-A7E8-478A-9B5C-E2844476FBC6}" type="pres">
      <dgm:prSet presAssocID="{98253EE1-9220-4808-BE44-C7789B63742A}" presName="connTx" presStyleLbl="parChTrans1D2" presStyleIdx="5" presStyleCnt="6"/>
      <dgm:spPr/>
    </dgm:pt>
    <dgm:pt modelId="{8E548D48-97FB-4312-A624-A944716105C6}" type="pres">
      <dgm:prSet presAssocID="{3A0FD0F3-D5C7-4CEF-B3A8-B4F503A38297}" presName="root2" presStyleCnt="0"/>
      <dgm:spPr/>
    </dgm:pt>
    <dgm:pt modelId="{1DB7D34F-9443-46C3-B3C0-C2334971C42A}" type="pres">
      <dgm:prSet presAssocID="{3A0FD0F3-D5C7-4CEF-B3A8-B4F503A38297}" presName="LevelTwoTextNode" presStyleLbl="node2" presStyleIdx="5" presStyleCnt="6" custScaleX="122675">
        <dgm:presLayoutVars>
          <dgm:chPref val="3"/>
        </dgm:presLayoutVars>
      </dgm:prSet>
      <dgm:spPr/>
    </dgm:pt>
    <dgm:pt modelId="{40366DD0-54A8-411B-922C-CC452AE2ECB5}" type="pres">
      <dgm:prSet presAssocID="{3A0FD0F3-D5C7-4CEF-B3A8-B4F503A38297}" presName="level3hierChild" presStyleCnt="0"/>
      <dgm:spPr/>
    </dgm:pt>
  </dgm:ptLst>
  <dgm:cxnLst>
    <dgm:cxn modelId="{76E12CCE-E161-4857-9D8D-62A9A80994CF}" type="presOf" srcId="{2D9EA2C8-226D-4D4B-A418-2C2610FFDD38}" destId="{042D5213-BEF4-4D29-964E-1A81242B31A3}" srcOrd="0" destOrd="0" presId="urn:microsoft.com/office/officeart/2008/layout/HorizontalMultiLevelHierarchy"/>
    <dgm:cxn modelId="{2CE2D61B-DA61-4CE4-AD0E-5250CE9BE8A3}" type="presOf" srcId="{A54CA5BE-C495-412C-8DE4-6007FC089AAE}" destId="{6F94A74D-D6D8-4F19-889B-4639B235AE20}" srcOrd="0" destOrd="0" presId="urn:microsoft.com/office/officeart/2008/layout/HorizontalMultiLevelHierarchy"/>
    <dgm:cxn modelId="{CB9633D4-EC25-42C4-BDC8-747D8A6C645F}" type="presOf" srcId="{7C88D686-6DC9-4662-9918-BFCB79A9DFF8}" destId="{99D767E6-2DF5-4606-9813-E39ABDBAFB5B}" srcOrd="0" destOrd="0" presId="urn:microsoft.com/office/officeart/2008/layout/HorizontalMultiLevelHierarchy"/>
    <dgm:cxn modelId="{08D0DB01-4240-4F57-8282-A58E6FFE431E}" srcId="{A6902F07-9E17-46C5-958C-8CB1A30A9C0B}" destId="{5494D60F-4D59-4867-9644-231EB858DB32}" srcOrd="0" destOrd="0" parTransId="{968D0D65-FB6B-4CDF-8952-DEDB05348724}" sibTransId="{3E0E412E-81BA-4F96-B660-9D65BC5C4323}"/>
    <dgm:cxn modelId="{A9A664D6-9F1A-4FEF-B2F7-9790DD456E4B}" type="presOf" srcId="{6F9A4B29-FEF6-44DD-BF00-75E2B9EE77D1}" destId="{E8886E75-FCAD-45BF-B71A-014A53B57C4B}" srcOrd="0" destOrd="0" presId="urn:microsoft.com/office/officeart/2008/layout/HorizontalMultiLevelHierarchy"/>
    <dgm:cxn modelId="{CBBEFB7E-C23A-4149-A2D7-F258C2767699}" type="presOf" srcId="{E819A7E8-4966-4ECE-ABF2-611FF89CCB10}" destId="{F254CC9B-79D3-41AB-94AD-50B0CC0A6BCF}" srcOrd="0" destOrd="0" presId="urn:microsoft.com/office/officeart/2008/layout/HorizontalMultiLevelHierarchy"/>
    <dgm:cxn modelId="{B9BD1612-C75F-41D9-B177-EDB539DC3C82}" srcId="{7C88D686-6DC9-4662-9918-BFCB79A9DFF8}" destId="{3A0FD0F3-D5C7-4CEF-B3A8-B4F503A38297}" srcOrd="5" destOrd="0" parTransId="{98253EE1-9220-4808-BE44-C7789B63742A}" sibTransId="{E34DF61B-5C94-442A-820D-AE0F36A237A0}"/>
    <dgm:cxn modelId="{E3B3CA68-1B65-48E5-A8C2-B4B225436FF3}" srcId="{7C88D686-6DC9-4662-9918-BFCB79A9DFF8}" destId="{7EDE9071-4B53-4DC0-A7E1-9A930EC480C6}" srcOrd="4" destOrd="0" parTransId="{AEC1C098-BD1B-47E8-9C7D-3A9AE8276E08}" sibTransId="{EAB29365-7B2B-4C7E-9C9F-E997ED70615F}"/>
    <dgm:cxn modelId="{94A92416-1D62-42F6-9A79-0F95CBF5F435}" type="presOf" srcId="{E4784E51-5289-47E0-BB68-A6CB8E6E4F26}" destId="{AC6865CC-949A-45B6-AF34-BF8EC8FEA3C5}" srcOrd="1" destOrd="0" presId="urn:microsoft.com/office/officeart/2008/layout/HorizontalMultiLevelHierarchy"/>
    <dgm:cxn modelId="{513B7BC6-5D3F-403D-87E2-9E8704477424}" type="presOf" srcId="{A54CA5BE-C495-412C-8DE4-6007FC089AAE}" destId="{449D90A3-75D7-4211-8452-8BFC74AC2B78}" srcOrd="1" destOrd="0" presId="urn:microsoft.com/office/officeart/2008/layout/HorizontalMultiLevelHierarchy"/>
    <dgm:cxn modelId="{FC969F28-EF5F-45F2-B020-11E4272D681B}" type="presOf" srcId="{A6902F07-9E17-46C5-958C-8CB1A30A9C0B}" destId="{C27FBA3F-FB4B-46AA-B5E2-3E99B0C6B9C4}" srcOrd="0" destOrd="0" presId="urn:microsoft.com/office/officeart/2008/layout/HorizontalMultiLevelHierarchy"/>
    <dgm:cxn modelId="{EBDA6BB7-AB5F-44F1-8F04-0A5B0035BEB9}" srcId="{94F39585-E6FF-46B1-B004-772B59D6B2A7}" destId="{663DF7CF-7864-4A00-A90B-7CF7E183B7D9}" srcOrd="1" destOrd="0" parTransId="{34F11534-BC46-4CAA-9400-E410C9608E10}" sibTransId="{C0B22D66-AFCC-41A9-A3C6-549FB9F72C1B}"/>
    <dgm:cxn modelId="{E508B6B5-7ABF-428B-9DED-BFA095F74F54}" type="presOf" srcId="{300701BC-5C6F-463B-BE04-EEF24FD25F3A}" destId="{761005F5-E4B0-4135-AE69-8AA0ED23F233}" srcOrd="1" destOrd="0" presId="urn:microsoft.com/office/officeart/2008/layout/HorizontalMultiLevelHierarchy"/>
    <dgm:cxn modelId="{1FBA39AB-6B8E-4009-86B9-55661CCAAF92}" srcId="{DC4E9360-68CE-416E-9A99-AE58C4C4A030}" destId="{7C88D686-6DC9-4662-9918-BFCB79A9DFF8}" srcOrd="0" destOrd="0" parTransId="{9F1D199C-B413-4E09-891E-2981B0802803}" sibTransId="{F7F1AB10-78AE-4BF2-A512-236BFB3F6D7B}"/>
    <dgm:cxn modelId="{5F38E48F-31B9-4A68-972F-54A85BDD0E54}" type="presOf" srcId="{B9D791EE-47E4-482A-AED0-E864FAC375B2}" destId="{DB1921B3-94E4-41E1-98D5-2EF8856E6B25}" srcOrd="1" destOrd="0" presId="urn:microsoft.com/office/officeart/2008/layout/HorizontalMultiLevelHierarchy"/>
    <dgm:cxn modelId="{D0CF80D0-2A12-41A9-9464-02F3BB184D4B}" type="presOf" srcId="{98253EE1-9220-4808-BE44-C7789B63742A}" destId="{2C73FB93-A7E8-478A-9B5C-E2844476FBC6}" srcOrd="1" destOrd="0" presId="urn:microsoft.com/office/officeart/2008/layout/HorizontalMultiLevelHierarchy"/>
    <dgm:cxn modelId="{CBFEDBDD-F15D-4F88-BFB0-6AB177C1451B}" srcId="{7C88D686-6DC9-4662-9918-BFCB79A9DFF8}" destId="{94F39585-E6FF-46B1-B004-772B59D6B2A7}" srcOrd="0" destOrd="0" parTransId="{A54CA5BE-C495-412C-8DE4-6007FC089AAE}" sibTransId="{1AF5B3A3-48DB-41A4-BE80-3EA2DC9B0FA5}"/>
    <dgm:cxn modelId="{CB7EDA82-5413-4185-88B0-3FEA883C0F80}" type="presOf" srcId="{35A97CB1-1756-4497-8853-7202FB953DE2}" destId="{553BBB6D-B3FA-4996-B540-62C137DB6E94}" srcOrd="0" destOrd="0" presId="urn:microsoft.com/office/officeart/2008/layout/HorizontalMultiLevelHierarchy"/>
    <dgm:cxn modelId="{B4B63E59-5104-4810-9428-C94FA33D9F57}" type="presOf" srcId="{E4784E51-5289-47E0-BB68-A6CB8E6E4F26}" destId="{464B6406-938C-49DB-9B3E-22CCDAB5EB01}" srcOrd="0" destOrd="0" presId="urn:microsoft.com/office/officeart/2008/layout/HorizontalMultiLevelHierarchy"/>
    <dgm:cxn modelId="{A8C23F42-4498-475E-A3CD-FC9B2D7DA823}" type="presOf" srcId="{2D9EA2C8-226D-4D4B-A418-2C2610FFDD38}" destId="{72E0FB26-241E-4B8E-B747-79F720C36A8E}" srcOrd="1" destOrd="0" presId="urn:microsoft.com/office/officeart/2008/layout/HorizontalMultiLevelHierarchy"/>
    <dgm:cxn modelId="{5DE3BE96-8921-4CA5-AB34-F6A72E44CCEC}" type="presOf" srcId="{085FFDE0-5238-4B13-BBB2-CD05152BA707}" destId="{70B6E2E9-0168-4CB6-9B0E-8F3573AA8960}" srcOrd="0" destOrd="0" presId="urn:microsoft.com/office/officeart/2008/layout/HorizontalMultiLevelHierarchy"/>
    <dgm:cxn modelId="{9E11DC53-CD66-4B4C-86C1-6982DA89F22D}" srcId="{7EDE9071-4B53-4DC0-A7E1-9A930EC480C6}" destId="{085FFDE0-5238-4B13-BBB2-CD05152BA707}" srcOrd="0" destOrd="0" parTransId="{2D9EA2C8-226D-4D4B-A418-2C2610FFDD38}" sibTransId="{3B5567FB-9823-4FF7-A9A5-228E4119B196}"/>
    <dgm:cxn modelId="{FB7092D5-F20D-4375-9690-7628C7DE36AD}" type="presOf" srcId="{34F11534-BC46-4CAA-9400-E410C9608E10}" destId="{0C2570FD-97ED-400F-A367-57847F18DBA4}" srcOrd="1" destOrd="0" presId="urn:microsoft.com/office/officeart/2008/layout/HorizontalMultiLevelHierarchy"/>
    <dgm:cxn modelId="{E3E40BAC-3F61-4A87-954F-5492FB7FAE79}" type="presOf" srcId="{E819A7E8-4966-4ECE-ABF2-611FF89CCB10}" destId="{DD140CBB-9CEB-45D7-BBD3-0F29B2D153D9}" srcOrd="1" destOrd="0" presId="urn:microsoft.com/office/officeart/2008/layout/HorizontalMultiLevelHierarchy"/>
    <dgm:cxn modelId="{BB745B61-546B-437A-A216-0818B0228D6F}" type="presOf" srcId="{968D0D65-FB6B-4CDF-8952-DEDB05348724}" destId="{AA8E0F8C-8AD8-4F0F-81FE-B3608959D945}" srcOrd="0" destOrd="0" presId="urn:microsoft.com/office/officeart/2008/layout/HorizontalMultiLevelHierarchy"/>
    <dgm:cxn modelId="{7FDF61E4-BEEE-4544-ABC4-49C96A1BA661}" srcId="{7C88D686-6DC9-4662-9918-BFCB79A9DFF8}" destId="{39B1CC8C-7F51-4930-AB29-64A85D2AAF14}" srcOrd="1" destOrd="0" parTransId="{E4784E51-5289-47E0-BB68-A6CB8E6E4F26}" sibTransId="{0D66173A-1C24-497D-A3E7-245145657EB4}"/>
    <dgm:cxn modelId="{31C1BD43-2110-4C3F-9B03-74AB91F6C2BE}" srcId="{94F39585-E6FF-46B1-B004-772B59D6B2A7}" destId="{3D94C406-F1D0-4695-AF48-3675E557C8BB}" srcOrd="2" destOrd="0" parTransId="{300701BC-5C6F-463B-BE04-EEF24FD25F3A}" sibTransId="{E6DC5912-83B9-4E2F-BB3D-8A2B22965FC1}"/>
    <dgm:cxn modelId="{5FBFD7D6-19D2-425C-B9D0-AEC3FC88B37E}" type="presOf" srcId="{98253EE1-9220-4808-BE44-C7789B63742A}" destId="{7D4CD6AE-1BAC-44A7-B8EC-479987208FFC}" srcOrd="0" destOrd="0" presId="urn:microsoft.com/office/officeart/2008/layout/HorizontalMultiLevelHierarchy"/>
    <dgm:cxn modelId="{FF4C363E-AFA4-439B-84AD-4E0EBD8BA76D}" type="presOf" srcId="{F6F97BA2-EF66-4F36-874A-8ADA91F7C5FD}" destId="{606E0AC6-FB16-4D2F-81CA-90E4ED39D98B}" srcOrd="0" destOrd="0" presId="urn:microsoft.com/office/officeart/2008/layout/HorizontalMultiLevelHierarchy"/>
    <dgm:cxn modelId="{3B58FC18-9568-4E7A-B67C-4A35CE925263}" srcId="{94F39585-E6FF-46B1-B004-772B59D6B2A7}" destId="{F6F97BA2-EF66-4F36-874A-8ADA91F7C5FD}" srcOrd="0" destOrd="0" parTransId="{6F9A4B29-FEF6-44DD-BF00-75E2B9EE77D1}" sibTransId="{8281EB3E-A692-4686-B0F5-819C0E973E62}"/>
    <dgm:cxn modelId="{6BF4E36E-2859-43EC-A9F1-5284C9054C31}" type="presOf" srcId="{3D94C406-F1D0-4695-AF48-3675E557C8BB}" destId="{3FA59840-4893-423D-98CA-C79792AE076C}" srcOrd="0" destOrd="0" presId="urn:microsoft.com/office/officeart/2008/layout/HorizontalMultiLevelHierarchy"/>
    <dgm:cxn modelId="{7EAD240D-ACCF-4A92-9E73-BF1F64E7A1B7}" type="presOf" srcId="{34F11534-BC46-4CAA-9400-E410C9608E10}" destId="{1142D9E8-794A-4FD4-AD69-9CA15FD3286D}" srcOrd="0" destOrd="0" presId="urn:microsoft.com/office/officeart/2008/layout/HorizontalMultiLevelHierarchy"/>
    <dgm:cxn modelId="{56EAF97A-714F-4036-B375-5D352491DBC0}" srcId="{7C88D686-6DC9-4662-9918-BFCB79A9DFF8}" destId="{8C8901A1-FED5-43D4-9778-E977F99D5B73}" srcOrd="3" destOrd="0" parTransId="{E819A7E8-4966-4ECE-ABF2-611FF89CCB10}" sibTransId="{CA86AB64-9225-453A-9D28-9757642E568A}"/>
    <dgm:cxn modelId="{3A53EE40-882B-4C76-B1A5-E96FA96176D1}" type="presOf" srcId="{6F9A4B29-FEF6-44DD-BF00-75E2B9EE77D1}" destId="{08C33190-C0E4-4CC8-8C50-02BF6CB99487}" srcOrd="1" destOrd="0" presId="urn:microsoft.com/office/officeart/2008/layout/HorizontalMultiLevelHierarchy"/>
    <dgm:cxn modelId="{BC84425E-E78C-4ACE-BB72-8F658DEA841C}" type="presOf" srcId="{5494D60F-4D59-4867-9644-231EB858DB32}" destId="{A138A24B-3727-4FFC-A250-4EA0961F0CC7}" srcOrd="0" destOrd="0" presId="urn:microsoft.com/office/officeart/2008/layout/HorizontalMultiLevelHierarchy"/>
    <dgm:cxn modelId="{2DE4EB6B-93CE-45BA-A887-549FF4B1CA85}" type="presOf" srcId="{AEC1C098-BD1B-47E8-9C7D-3A9AE8276E08}" destId="{ED631879-8E11-4198-9F63-BBA3DB9F5027}" srcOrd="0" destOrd="0" presId="urn:microsoft.com/office/officeart/2008/layout/HorizontalMultiLevelHierarchy"/>
    <dgm:cxn modelId="{404DB036-B06C-4CDB-AAAA-F47742269055}" type="presOf" srcId="{300701BC-5C6F-463B-BE04-EEF24FD25F3A}" destId="{2BA703AD-5B45-43F7-B4A8-54A72F6A67E0}" srcOrd="0" destOrd="0" presId="urn:microsoft.com/office/officeart/2008/layout/HorizontalMultiLevelHierarchy"/>
    <dgm:cxn modelId="{C67264D0-3E1A-4FF6-85AC-E8720E2E0918}" type="presOf" srcId="{94F39585-E6FF-46B1-B004-772B59D6B2A7}" destId="{1EC74A08-1AF9-49DC-BE29-3583B2463030}" srcOrd="0" destOrd="0" presId="urn:microsoft.com/office/officeart/2008/layout/HorizontalMultiLevelHierarchy"/>
    <dgm:cxn modelId="{2C4115AE-0374-44AB-887E-67E8CB97A515}" type="presOf" srcId="{8C8901A1-FED5-43D4-9778-E977F99D5B73}" destId="{0815C667-817B-4162-8C4D-403E24B83898}" srcOrd="0" destOrd="0" presId="urn:microsoft.com/office/officeart/2008/layout/HorizontalMultiLevelHierarchy"/>
    <dgm:cxn modelId="{30A9E1CF-CACB-4406-947D-BC53826880F0}" type="presOf" srcId="{AEC1C098-BD1B-47E8-9C7D-3A9AE8276E08}" destId="{0301B622-9F9D-4526-9C72-314307EDB674}" srcOrd="1" destOrd="0" presId="urn:microsoft.com/office/officeart/2008/layout/HorizontalMultiLevelHierarchy"/>
    <dgm:cxn modelId="{45C44D70-052D-4A03-91A9-63DF932893B3}" srcId="{8C8901A1-FED5-43D4-9778-E977F99D5B73}" destId="{35A97CB1-1756-4497-8853-7202FB953DE2}" srcOrd="0" destOrd="0" parTransId="{3C1CC62A-CD89-4867-AAA0-2A07813994F9}" sibTransId="{92B3EE1E-936A-4F37-BFB7-CA0DEA937D35}"/>
    <dgm:cxn modelId="{E52061E4-6020-4D1D-818C-56E7839DA1EC}" srcId="{7C88D686-6DC9-4662-9918-BFCB79A9DFF8}" destId="{A6902F07-9E17-46C5-958C-8CB1A30A9C0B}" srcOrd="2" destOrd="0" parTransId="{B9D791EE-47E4-482A-AED0-E864FAC375B2}" sibTransId="{CED29769-EF70-41CC-A747-71E0530F3EF1}"/>
    <dgm:cxn modelId="{81C4E5F7-6DCB-487F-B45A-F4DA09750E30}" type="presOf" srcId="{3C1CC62A-CD89-4867-AAA0-2A07813994F9}" destId="{3B4BBAC4-483C-4501-BDFF-D8CF87AB3FF0}" srcOrd="1" destOrd="0" presId="urn:microsoft.com/office/officeart/2008/layout/HorizontalMultiLevelHierarchy"/>
    <dgm:cxn modelId="{DAE4093F-71F8-4A77-A244-0D3166C11BBC}" type="presOf" srcId="{DC4E9360-68CE-416E-9A99-AE58C4C4A030}" destId="{058DEFF8-770A-473A-8D48-6621E81688AE}" srcOrd="0" destOrd="0" presId="urn:microsoft.com/office/officeart/2008/layout/HorizontalMultiLevelHierarchy"/>
    <dgm:cxn modelId="{114CAEBC-A85F-4627-AF0A-65E4E2FBE8C7}" type="presOf" srcId="{7EDE9071-4B53-4DC0-A7E1-9A930EC480C6}" destId="{784CAED8-6815-4C6A-9056-DAF13E18FDF7}" srcOrd="0" destOrd="0" presId="urn:microsoft.com/office/officeart/2008/layout/HorizontalMultiLevelHierarchy"/>
    <dgm:cxn modelId="{109D2B65-5289-4010-8B18-2D531CE8D385}" type="presOf" srcId="{3C1CC62A-CD89-4867-AAA0-2A07813994F9}" destId="{0A00FFC3-45B2-4711-B102-1B166A2511E3}" srcOrd="0" destOrd="0" presId="urn:microsoft.com/office/officeart/2008/layout/HorizontalMultiLevelHierarchy"/>
    <dgm:cxn modelId="{05537F54-ACB0-4597-A2C6-065DC83AB3E5}" type="presOf" srcId="{39B1CC8C-7F51-4930-AB29-64A85D2AAF14}" destId="{F7751BD0-48A4-404E-A872-818D09D43D4D}" srcOrd="0" destOrd="0" presId="urn:microsoft.com/office/officeart/2008/layout/HorizontalMultiLevelHierarchy"/>
    <dgm:cxn modelId="{A17C38DD-0C3C-49A8-9BE6-D0DBC0FCFF12}" type="presOf" srcId="{B9D791EE-47E4-482A-AED0-E864FAC375B2}" destId="{CDDBF45A-A6E3-4454-B83E-A23BCE55F9BF}" srcOrd="0" destOrd="0" presId="urn:microsoft.com/office/officeart/2008/layout/HorizontalMultiLevelHierarchy"/>
    <dgm:cxn modelId="{4AAF3035-22F9-4B21-9539-D34A20709276}" type="presOf" srcId="{663DF7CF-7864-4A00-A90B-7CF7E183B7D9}" destId="{ED6ACB5A-1526-4150-B4DE-A5CF960B8A9F}" srcOrd="0" destOrd="0" presId="urn:microsoft.com/office/officeart/2008/layout/HorizontalMultiLevelHierarchy"/>
    <dgm:cxn modelId="{4DB121F2-22FF-45A9-99B2-E14F0AC879E4}" type="presOf" srcId="{3A0FD0F3-D5C7-4CEF-B3A8-B4F503A38297}" destId="{1DB7D34F-9443-46C3-B3C0-C2334971C42A}" srcOrd="0" destOrd="0" presId="urn:microsoft.com/office/officeart/2008/layout/HorizontalMultiLevelHierarchy"/>
    <dgm:cxn modelId="{FCBA4DE6-A814-4B9E-9B0F-F943FAD61E01}" type="presOf" srcId="{968D0D65-FB6B-4CDF-8952-DEDB05348724}" destId="{BDEE73EB-39CE-4C9E-8BC2-8A96B98D30D3}" srcOrd="1" destOrd="0" presId="urn:microsoft.com/office/officeart/2008/layout/HorizontalMultiLevelHierarchy"/>
    <dgm:cxn modelId="{F2B72EB7-C639-46F7-9509-2DEDCBCEF3B8}" type="presParOf" srcId="{058DEFF8-770A-473A-8D48-6621E81688AE}" destId="{FACA8C15-B78C-49AB-B2A3-A7F5D5A04DC3}" srcOrd="0" destOrd="0" presId="urn:microsoft.com/office/officeart/2008/layout/HorizontalMultiLevelHierarchy"/>
    <dgm:cxn modelId="{9ED4B8BD-9E2C-493C-B8B7-F5761E5270F1}" type="presParOf" srcId="{FACA8C15-B78C-49AB-B2A3-A7F5D5A04DC3}" destId="{99D767E6-2DF5-4606-9813-E39ABDBAFB5B}" srcOrd="0" destOrd="0" presId="urn:microsoft.com/office/officeart/2008/layout/HorizontalMultiLevelHierarchy"/>
    <dgm:cxn modelId="{163F879A-4EF1-40CB-933C-DF8248AF6FC5}" type="presParOf" srcId="{FACA8C15-B78C-49AB-B2A3-A7F5D5A04DC3}" destId="{8F74CCD2-C489-46E4-A07E-5993FCE9282F}" srcOrd="1" destOrd="0" presId="urn:microsoft.com/office/officeart/2008/layout/HorizontalMultiLevelHierarchy"/>
    <dgm:cxn modelId="{9C20BF31-A46F-4C0A-B8B9-9776E3264BE4}" type="presParOf" srcId="{8F74CCD2-C489-46E4-A07E-5993FCE9282F}" destId="{6F94A74D-D6D8-4F19-889B-4639B235AE20}" srcOrd="0" destOrd="0" presId="urn:microsoft.com/office/officeart/2008/layout/HorizontalMultiLevelHierarchy"/>
    <dgm:cxn modelId="{38E21CFA-1814-4534-96F9-7DA6F1F68A44}" type="presParOf" srcId="{6F94A74D-D6D8-4F19-889B-4639B235AE20}" destId="{449D90A3-75D7-4211-8452-8BFC74AC2B78}" srcOrd="0" destOrd="0" presId="urn:microsoft.com/office/officeart/2008/layout/HorizontalMultiLevelHierarchy"/>
    <dgm:cxn modelId="{91F7C058-BE9F-4B50-90A9-ED2BDCAC787E}" type="presParOf" srcId="{8F74CCD2-C489-46E4-A07E-5993FCE9282F}" destId="{AA61FD31-EFE3-4E52-97AC-CE40792A6A9F}" srcOrd="1" destOrd="0" presId="urn:microsoft.com/office/officeart/2008/layout/HorizontalMultiLevelHierarchy"/>
    <dgm:cxn modelId="{C05650C6-EC43-432C-8A73-B67F6AA4E501}" type="presParOf" srcId="{AA61FD31-EFE3-4E52-97AC-CE40792A6A9F}" destId="{1EC74A08-1AF9-49DC-BE29-3583B2463030}" srcOrd="0" destOrd="0" presId="urn:microsoft.com/office/officeart/2008/layout/HorizontalMultiLevelHierarchy"/>
    <dgm:cxn modelId="{353D5DF3-26D0-4C16-9AFF-A6C78E17D590}" type="presParOf" srcId="{AA61FD31-EFE3-4E52-97AC-CE40792A6A9F}" destId="{94B77BCD-4827-49A7-8565-9B4CE1E0C7A1}" srcOrd="1" destOrd="0" presId="urn:microsoft.com/office/officeart/2008/layout/HorizontalMultiLevelHierarchy"/>
    <dgm:cxn modelId="{8B99D027-EF11-402E-95DF-B9F998485D20}" type="presParOf" srcId="{94B77BCD-4827-49A7-8565-9B4CE1E0C7A1}" destId="{E8886E75-FCAD-45BF-B71A-014A53B57C4B}" srcOrd="0" destOrd="0" presId="urn:microsoft.com/office/officeart/2008/layout/HorizontalMultiLevelHierarchy"/>
    <dgm:cxn modelId="{8DD8AA4A-AD4B-419E-B434-42B1E55D909B}" type="presParOf" srcId="{E8886E75-FCAD-45BF-B71A-014A53B57C4B}" destId="{08C33190-C0E4-4CC8-8C50-02BF6CB99487}" srcOrd="0" destOrd="0" presId="urn:microsoft.com/office/officeart/2008/layout/HorizontalMultiLevelHierarchy"/>
    <dgm:cxn modelId="{BE4EF302-E0F0-47C9-982D-FF8480C28090}" type="presParOf" srcId="{94B77BCD-4827-49A7-8565-9B4CE1E0C7A1}" destId="{0FC31E2C-D5A3-4FF2-B918-05C2896809AB}" srcOrd="1" destOrd="0" presId="urn:microsoft.com/office/officeart/2008/layout/HorizontalMultiLevelHierarchy"/>
    <dgm:cxn modelId="{AA10637F-B219-4C55-987E-33FFABDA6EBF}" type="presParOf" srcId="{0FC31E2C-D5A3-4FF2-B918-05C2896809AB}" destId="{606E0AC6-FB16-4D2F-81CA-90E4ED39D98B}" srcOrd="0" destOrd="0" presId="urn:microsoft.com/office/officeart/2008/layout/HorizontalMultiLevelHierarchy"/>
    <dgm:cxn modelId="{224E096B-E20E-4465-AB03-067846BEE1A0}" type="presParOf" srcId="{0FC31E2C-D5A3-4FF2-B918-05C2896809AB}" destId="{942C5778-AF3F-435B-A1D2-5FB7C307F352}" srcOrd="1" destOrd="0" presId="urn:microsoft.com/office/officeart/2008/layout/HorizontalMultiLevelHierarchy"/>
    <dgm:cxn modelId="{750AB93E-32C7-4149-B220-9D0C727B391E}" type="presParOf" srcId="{94B77BCD-4827-49A7-8565-9B4CE1E0C7A1}" destId="{1142D9E8-794A-4FD4-AD69-9CA15FD3286D}" srcOrd="2" destOrd="0" presId="urn:microsoft.com/office/officeart/2008/layout/HorizontalMultiLevelHierarchy"/>
    <dgm:cxn modelId="{9E9C28AD-464E-4791-B6F1-D03DA276A6BF}" type="presParOf" srcId="{1142D9E8-794A-4FD4-AD69-9CA15FD3286D}" destId="{0C2570FD-97ED-400F-A367-57847F18DBA4}" srcOrd="0" destOrd="0" presId="urn:microsoft.com/office/officeart/2008/layout/HorizontalMultiLevelHierarchy"/>
    <dgm:cxn modelId="{9763712F-CA73-4CCB-B902-6A183B7010A5}" type="presParOf" srcId="{94B77BCD-4827-49A7-8565-9B4CE1E0C7A1}" destId="{BFC4D3E0-D904-4C26-BA54-F4A3E3922108}" srcOrd="3" destOrd="0" presId="urn:microsoft.com/office/officeart/2008/layout/HorizontalMultiLevelHierarchy"/>
    <dgm:cxn modelId="{AADF9A99-6601-4975-B00E-EEFDD1FEAF14}" type="presParOf" srcId="{BFC4D3E0-D904-4C26-BA54-F4A3E3922108}" destId="{ED6ACB5A-1526-4150-B4DE-A5CF960B8A9F}" srcOrd="0" destOrd="0" presId="urn:microsoft.com/office/officeart/2008/layout/HorizontalMultiLevelHierarchy"/>
    <dgm:cxn modelId="{3C6D0732-9D91-4B26-AE6F-81B21E782563}" type="presParOf" srcId="{BFC4D3E0-D904-4C26-BA54-F4A3E3922108}" destId="{74726B52-41E2-4A28-B0BB-AB2F8C9261CC}" srcOrd="1" destOrd="0" presId="urn:microsoft.com/office/officeart/2008/layout/HorizontalMultiLevelHierarchy"/>
    <dgm:cxn modelId="{8E5464AE-63A3-4C5A-B295-8BA1E03D767D}" type="presParOf" srcId="{94B77BCD-4827-49A7-8565-9B4CE1E0C7A1}" destId="{2BA703AD-5B45-43F7-B4A8-54A72F6A67E0}" srcOrd="4" destOrd="0" presId="urn:microsoft.com/office/officeart/2008/layout/HorizontalMultiLevelHierarchy"/>
    <dgm:cxn modelId="{A548914F-FADA-407E-8EDC-4D01BF0D37F4}" type="presParOf" srcId="{2BA703AD-5B45-43F7-B4A8-54A72F6A67E0}" destId="{761005F5-E4B0-4135-AE69-8AA0ED23F233}" srcOrd="0" destOrd="0" presId="urn:microsoft.com/office/officeart/2008/layout/HorizontalMultiLevelHierarchy"/>
    <dgm:cxn modelId="{3F7FA704-B20D-49C8-867E-182797F2C58C}" type="presParOf" srcId="{94B77BCD-4827-49A7-8565-9B4CE1E0C7A1}" destId="{DC86CBF8-9131-48C8-89EB-49CFAEA07EFE}" srcOrd="5" destOrd="0" presId="urn:microsoft.com/office/officeart/2008/layout/HorizontalMultiLevelHierarchy"/>
    <dgm:cxn modelId="{D6B1D29E-A48B-4838-BDFD-7E1E4C65382E}" type="presParOf" srcId="{DC86CBF8-9131-48C8-89EB-49CFAEA07EFE}" destId="{3FA59840-4893-423D-98CA-C79792AE076C}" srcOrd="0" destOrd="0" presId="urn:microsoft.com/office/officeart/2008/layout/HorizontalMultiLevelHierarchy"/>
    <dgm:cxn modelId="{0356A99F-39DC-43A4-B398-A9EC3DC0407E}" type="presParOf" srcId="{DC86CBF8-9131-48C8-89EB-49CFAEA07EFE}" destId="{884A87D4-233C-4D1C-9AE2-FBBE6DA3DFF4}" srcOrd="1" destOrd="0" presId="urn:microsoft.com/office/officeart/2008/layout/HorizontalMultiLevelHierarchy"/>
    <dgm:cxn modelId="{38E2095C-5D87-4333-8D56-4735D45CC7D6}" type="presParOf" srcId="{8F74CCD2-C489-46E4-A07E-5993FCE9282F}" destId="{464B6406-938C-49DB-9B3E-22CCDAB5EB01}" srcOrd="2" destOrd="0" presId="urn:microsoft.com/office/officeart/2008/layout/HorizontalMultiLevelHierarchy"/>
    <dgm:cxn modelId="{99A17A28-9D0E-4E62-91C0-9E1794A3A973}" type="presParOf" srcId="{464B6406-938C-49DB-9B3E-22CCDAB5EB01}" destId="{AC6865CC-949A-45B6-AF34-BF8EC8FEA3C5}" srcOrd="0" destOrd="0" presId="urn:microsoft.com/office/officeart/2008/layout/HorizontalMultiLevelHierarchy"/>
    <dgm:cxn modelId="{E3398BBE-10F3-4772-B13C-579F7A0CE8C3}" type="presParOf" srcId="{8F74CCD2-C489-46E4-A07E-5993FCE9282F}" destId="{325C9560-EA30-4E5F-B4BA-F81AB91A3925}" srcOrd="3" destOrd="0" presId="urn:microsoft.com/office/officeart/2008/layout/HorizontalMultiLevelHierarchy"/>
    <dgm:cxn modelId="{60738E30-3970-472E-A63C-B428757F9C35}" type="presParOf" srcId="{325C9560-EA30-4E5F-B4BA-F81AB91A3925}" destId="{F7751BD0-48A4-404E-A872-818D09D43D4D}" srcOrd="0" destOrd="0" presId="urn:microsoft.com/office/officeart/2008/layout/HorizontalMultiLevelHierarchy"/>
    <dgm:cxn modelId="{7E369E4F-D750-40EE-8BDC-4125739E03B1}" type="presParOf" srcId="{325C9560-EA30-4E5F-B4BA-F81AB91A3925}" destId="{5C14FA7A-44DE-4451-9EC5-FE4B2030B636}" srcOrd="1" destOrd="0" presId="urn:microsoft.com/office/officeart/2008/layout/HorizontalMultiLevelHierarchy"/>
    <dgm:cxn modelId="{C25C0D8F-A7C3-4B6D-B9AF-18E3FC23B9A4}" type="presParOf" srcId="{8F74CCD2-C489-46E4-A07E-5993FCE9282F}" destId="{CDDBF45A-A6E3-4454-B83E-A23BCE55F9BF}" srcOrd="4" destOrd="0" presId="urn:microsoft.com/office/officeart/2008/layout/HorizontalMultiLevelHierarchy"/>
    <dgm:cxn modelId="{7F458E18-E540-4F78-833C-8499A1592701}" type="presParOf" srcId="{CDDBF45A-A6E3-4454-B83E-A23BCE55F9BF}" destId="{DB1921B3-94E4-41E1-98D5-2EF8856E6B25}" srcOrd="0" destOrd="0" presId="urn:microsoft.com/office/officeart/2008/layout/HorizontalMultiLevelHierarchy"/>
    <dgm:cxn modelId="{0052F4F9-68FC-4E97-AB11-885B36AA82C2}" type="presParOf" srcId="{8F74CCD2-C489-46E4-A07E-5993FCE9282F}" destId="{8E4F94AB-B8C1-497D-94AE-1072B71935F8}" srcOrd="5" destOrd="0" presId="urn:microsoft.com/office/officeart/2008/layout/HorizontalMultiLevelHierarchy"/>
    <dgm:cxn modelId="{17579CBE-CDFA-46D4-BAE4-1F6328AB1BB9}" type="presParOf" srcId="{8E4F94AB-B8C1-497D-94AE-1072B71935F8}" destId="{C27FBA3F-FB4B-46AA-B5E2-3E99B0C6B9C4}" srcOrd="0" destOrd="0" presId="urn:microsoft.com/office/officeart/2008/layout/HorizontalMultiLevelHierarchy"/>
    <dgm:cxn modelId="{1FEE1870-584C-4A5E-9DA2-29CD70A0FA26}" type="presParOf" srcId="{8E4F94AB-B8C1-497D-94AE-1072B71935F8}" destId="{867F2329-7681-4328-85D4-620FF64CCC0A}" srcOrd="1" destOrd="0" presId="urn:microsoft.com/office/officeart/2008/layout/HorizontalMultiLevelHierarchy"/>
    <dgm:cxn modelId="{6957C054-F9D5-4E66-B7B1-3DFFAB6C3E41}" type="presParOf" srcId="{867F2329-7681-4328-85D4-620FF64CCC0A}" destId="{AA8E0F8C-8AD8-4F0F-81FE-B3608959D945}" srcOrd="0" destOrd="0" presId="urn:microsoft.com/office/officeart/2008/layout/HorizontalMultiLevelHierarchy"/>
    <dgm:cxn modelId="{6BEB4CC8-790E-43C6-A2FF-A108E10053E8}" type="presParOf" srcId="{AA8E0F8C-8AD8-4F0F-81FE-B3608959D945}" destId="{BDEE73EB-39CE-4C9E-8BC2-8A96B98D30D3}" srcOrd="0" destOrd="0" presId="urn:microsoft.com/office/officeart/2008/layout/HorizontalMultiLevelHierarchy"/>
    <dgm:cxn modelId="{94A1BC8F-FB0C-4383-95AB-8E4280A698F5}" type="presParOf" srcId="{867F2329-7681-4328-85D4-620FF64CCC0A}" destId="{08C6DDEC-D013-45A2-8BCE-44AE953E871C}" srcOrd="1" destOrd="0" presId="urn:microsoft.com/office/officeart/2008/layout/HorizontalMultiLevelHierarchy"/>
    <dgm:cxn modelId="{D3365DB3-D646-4DAC-9022-7FC316BC33E1}" type="presParOf" srcId="{08C6DDEC-D013-45A2-8BCE-44AE953E871C}" destId="{A138A24B-3727-4FFC-A250-4EA0961F0CC7}" srcOrd="0" destOrd="0" presId="urn:microsoft.com/office/officeart/2008/layout/HorizontalMultiLevelHierarchy"/>
    <dgm:cxn modelId="{EE1279E1-FDB7-45FA-8281-0A8C13F7F88B}" type="presParOf" srcId="{08C6DDEC-D013-45A2-8BCE-44AE953E871C}" destId="{5E229568-FACE-47AC-B3E0-3C6608EB6457}" srcOrd="1" destOrd="0" presId="urn:microsoft.com/office/officeart/2008/layout/HorizontalMultiLevelHierarchy"/>
    <dgm:cxn modelId="{6874CC90-C24F-468B-BBE7-EC0C2A1CE387}" type="presParOf" srcId="{8F74CCD2-C489-46E4-A07E-5993FCE9282F}" destId="{F254CC9B-79D3-41AB-94AD-50B0CC0A6BCF}" srcOrd="6" destOrd="0" presId="urn:microsoft.com/office/officeart/2008/layout/HorizontalMultiLevelHierarchy"/>
    <dgm:cxn modelId="{04FE6ABF-1873-4E25-B676-E01174CFFA5B}" type="presParOf" srcId="{F254CC9B-79D3-41AB-94AD-50B0CC0A6BCF}" destId="{DD140CBB-9CEB-45D7-BBD3-0F29B2D153D9}" srcOrd="0" destOrd="0" presId="urn:microsoft.com/office/officeart/2008/layout/HorizontalMultiLevelHierarchy"/>
    <dgm:cxn modelId="{72F14352-2331-4F0D-971A-8A77A3FAEBB3}" type="presParOf" srcId="{8F74CCD2-C489-46E4-A07E-5993FCE9282F}" destId="{3D387732-75BC-469D-BE02-70A0BE208C80}" srcOrd="7" destOrd="0" presId="urn:microsoft.com/office/officeart/2008/layout/HorizontalMultiLevelHierarchy"/>
    <dgm:cxn modelId="{921C0AE8-A1E3-4BEE-B448-EE639A4A794C}" type="presParOf" srcId="{3D387732-75BC-469D-BE02-70A0BE208C80}" destId="{0815C667-817B-4162-8C4D-403E24B83898}" srcOrd="0" destOrd="0" presId="urn:microsoft.com/office/officeart/2008/layout/HorizontalMultiLevelHierarchy"/>
    <dgm:cxn modelId="{926EDF01-4DBD-4580-BE71-174BAAA857D5}" type="presParOf" srcId="{3D387732-75BC-469D-BE02-70A0BE208C80}" destId="{B46BDE01-F4CB-471C-8394-A750F4B0728F}" srcOrd="1" destOrd="0" presId="urn:microsoft.com/office/officeart/2008/layout/HorizontalMultiLevelHierarchy"/>
    <dgm:cxn modelId="{D1E0A31F-2553-4533-ADAA-3FD6CC197745}" type="presParOf" srcId="{B46BDE01-F4CB-471C-8394-A750F4B0728F}" destId="{0A00FFC3-45B2-4711-B102-1B166A2511E3}" srcOrd="0" destOrd="0" presId="urn:microsoft.com/office/officeart/2008/layout/HorizontalMultiLevelHierarchy"/>
    <dgm:cxn modelId="{51BDEA7E-05E2-4202-9D0C-79F74F49C7A0}" type="presParOf" srcId="{0A00FFC3-45B2-4711-B102-1B166A2511E3}" destId="{3B4BBAC4-483C-4501-BDFF-D8CF87AB3FF0}" srcOrd="0" destOrd="0" presId="urn:microsoft.com/office/officeart/2008/layout/HorizontalMultiLevelHierarchy"/>
    <dgm:cxn modelId="{08A964B9-3FCD-4993-92D7-75CEDF72D55D}" type="presParOf" srcId="{B46BDE01-F4CB-471C-8394-A750F4B0728F}" destId="{B2C36D15-57E0-4842-B4B0-532F38C30240}" srcOrd="1" destOrd="0" presId="urn:microsoft.com/office/officeart/2008/layout/HorizontalMultiLevelHierarchy"/>
    <dgm:cxn modelId="{36317603-02F9-400E-A5F8-1E7BC0377178}" type="presParOf" srcId="{B2C36D15-57E0-4842-B4B0-532F38C30240}" destId="{553BBB6D-B3FA-4996-B540-62C137DB6E94}" srcOrd="0" destOrd="0" presId="urn:microsoft.com/office/officeart/2008/layout/HorizontalMultiLevelHierarchy"/>
    <dgm:cxn modelId="{442186E9-900D-4F13-AFEA-DDAEF4D64EF9}" type="presParOf" srcId="{B2C36D15-57E0-4842-B4B0-532F38C30240}" destId="{AB1F2886-5225-4406-98EB-2BC5780B93C9}" srcOrd="1" destOrd="0" presId="urn:microsoft.com/office/officeart/2008/layout/HorizontalMultiLevelHierarchy"/>
    <dgm:cxn modelId="{10400A22-322A-4C7C-A302-FE6721AAE8AE}" type="presParOf" srcId="{8F74CCD2-C489-46E4-A07E-5993FCE9282F}" destId="{ED631879-8E11-4198-9F63-BBA3DB9F5027}" srcOrd="8" destOrd="0" presId="urn:microsoft.com/office/officeart/2008/layout/HorizontalMultiLevelHierarchy"/>
    <dgm:cxn modelId="{7E424F1D-7A81-4E88-AA3C-9A4175CF287D}" type="presParOf" srcId="{ED631879-8E11-4198-9F63-BBA3DB9F5027}" destId="{0301B622-9F9D-4526-9C72-314307EDB674}" srcOrd="0" destOrd="0" presId="urn:microsoft.com/office/officeart/2008/layout/HorizontalMultiLevelHierarchy"/>
    <dgm:cxn modelId="{CD3D6EBE-036B-4F6A-AB89-68C6F0B279F5}" type="presParOf" srcId="{8F74CCD2-C489-46E4-A07E-5993FCE9282F}" destId="{3B37C52B-9CDF-4F90-8AB4-F122AB31FCD6}" srcOrd="9" destOrd="0" presId="urn:microsoft.com/office/officeart/2008/layout/HorizontalMultiLevelHierarchy"/>
    <dgm:cxn modelId="{18F3BBB2-AC41-4DE1-A375-99BD6D4E239F}" type="presParOf" srcId="{3B37C52B-9CDF-4F90-8AB4-F122AB31FCD6}" destId="{784CAED8-6815-4C6A-9056-DAF13E18FDF7}" srcOrd="0" destOrd="0" presId="urn:microsoft.com/office/officeart/2008/layout/HorizontalMultiLevelHierarchy"/>
    <dgm:cxn modelId="{B1F3C1E3-6376-4F6F-BD91-D2116E745985}" type="presParOf" srcId="{3B37C52B-9CDF-4F90-8AB4-F122AB31FCD6}" destId="{0DFEC4C6-2866-4076-9D54-E6EC0863D92B}" srcOrd="1" destOrd="0" presId="urn:microsoft.com/office/officeart/2008/layout/HorizontalMultiLevelHierarchy"/>
    <dgm:cxn modelId="{F50DD891-656A-484D-8E0A-06BE96397C16}" type="presParOf" srcId="{0DFEC4C6-2866-4076-9D54-E6EC0863D92B}" destId="{042D5213-BEF4-4D29-964E-1A81242B31A3}" srcOrd="0" destOrd="0" presId="urn:microsoft.com/office/officeart/2008/layout/HorizontalMultiLevelHierarchy"/>
    <dgm:cxn modelId="{368DA5FA-C82C-43D0-AD3E-4FEC2677187E}" type="presParOf" srcId="{042D5213-BEF4-4D29-964E-1A81242B31A3}" destId="{72E0FB26-241E-4B8E-B747-79F720C36A8E}" srcOrd="0" destOrd="0" presId="urn:microsoft.com/office/officeart/2008/layout/HorizontalMultiLevelHierarchy"/>
    <dgm:cxn modelId="{67BCFA82-E22F-428D-A148-E326D9F7E84A}" type="presParOf" srcId="{0DFEC4C6-2866-4076-9D54-E6EC0863D92B}" destId="{A064B85A-2C54-4C00-B0A8-AAAAC0DD5BA1}" srcOrd="1" destOrd="0" presId="urn:microsoft.com/office/officeart/2008/layout/HorizontalMultiLevelHierarchy"/>
    <dgm:cxn modelId="{633D057B-5FF0-4E1C-A7DD-5E5275953B47}" type="presParOf" srcId="{A064B85A-2C54-4C00-B0A8-AAAAC0DD5BA1}" destId="{70B6E2E9-0168-4CB6-9B0E-8F3573AA8960}" srcOrd="0" destOrd="0" presId="urn:microsoft.com/office/officeart/2008/layout/HorizontalMultiLevelHierarchy"/>
    <dgm:cxn modelId="{DA8A20BF-E36A-4425-BF2C-CCED28ECA79C}" type="presParOf" srcId="{A064B85A-2C54-4C00-B0A8-AAAAC0DD5BA1}" destId="{A7B5E3F4-FA7C-4B25-9521-22E7CF45406B}" srcOrd="1" destOrd="0" presId="urn:microsoft.com/office/officeart/2008/layout/HorizontalMultiLevelHierarchy"/>
    <dgm:cxn modelId="{58CDD2A6-7F06-402B-B833-42A96C43EB44}" type="presParOf" srcId="{8F74CCD2-C489-46E4-A07E-5993FCE9282F}" destId="{7D4CD6AE-1BAC-44A7-B8EC-479987208FFC}" srcOrd="10" destOrd="0" presId="urn:microsoft.com/office/officeart/2008/layout/HorizontalMultiLevelHierarchy"/>
    <dgm:cxn modelId="{B0FBF0AD-5C60-435F-B767-A4A6937901C2}" type="presParOf" srcId="{7D4CD6AE-1BAC-44A7-B8EC-479987208FFC}" destId="{2C73FB93-A7E8-478A-9B5C-E2844476FBC6}" srcOrd="0" destOrd="0" presId="urn:microsoft.com/office/officeart/2008/layout/HorizontalMultiLevelHierarchy"/>
    <dgm:cxn modelId="{BBFACC88-403D-486F-8C28-D34BB5B1EC1D}" type="presParOf" srcId="{8F74CCD2-C489-46E4-A07E-5993FCE9282F}" destId="{8E548D48-97FB-4312-A624-A944716105C6}" srcOrd="11" destOrd="0" presId="urn:microsoft.com/office/officeart/2008/layout/HorizontalMultiLevelHierarchy"/>
    <dgm:cxn modelId="{810E401B-D54C-4B75-84D1-99A9A6DE8824}" type="presParOf" srcId="{8E548D48-97FB-4312-A624-A944716105C6}" destId="{1DB7D34F-9443-46C3-B3C0-C2334971C42A}" srcOrd="0" destOrd="0" presId="urn:microsoft.com/office/officeart/2008/layout/HorizontalMultiLevelHierarchy"/>
    <dgm:cxn modelId="{090ED1AA-AEA8-4919-BF61-B05166F57ACD}" type="presParOf" srcId="{8E548D48-97FB-4312-A624-A944716105C6}" destId="{40366DD0-54A8-411B-922C-CC452AE2ECB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CD6AE-1BAC-44A7-B8EC-479987208FFC}">
      <dsp:nvSpPr>
        <dsp:cNvPr id="0" name=""/>
        <dsp:cNvSpPr/>
      </dsp:nvSpPr>
      <dsp:spPr>
        <a:xfrm>
          <a:off x="1132132" y="3332596"/>
          <a:ext cx="1288264" cy="2130905"/>
        </a:xfrm>
        <a:custGeom>
          <a:avLst/>
          <a:gdLst/>
          <a:ahLst/>
          <a:cxnLst/>
          <a:rect l="0" t="0" r="0" b="0"/>
          <a:pathLst>
            <a:path>
              <a:moveTo>
                <a:pt x="0" y="0"/>
              </a:moveTo>
              <a:lnTo>
                <a:pt x="644132" y="0"/>
              </a:lnTo>
              <a:lnTo>
                <a:pt x="644132" y="2130905"/>
              </a:lnTo>
              <a:lnTo>
                <a:pt x="1288264" y="2130905"/>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714013" y="4335798"/>
        <a:ext cx="124502" cy="124502"/>
      </dsp:txXfrm>
    </dsp:sp>
    <dsp:sp modelId="{042D5213-BEF4-4D29-964E-1A81242B31A3}">
      <dsp:nvSpPr>
        <dsp:cNvPr id="0" name=""/>
        <dsp:cNvSpPr/>
      </dsp:nvSpPr>
      <dsp:spPr>
        <a:xfrm>
          <a:off x="5167176" y="4564477"/>
          <a:ext cx="447814" cy="91440"/>
        </a:xfrm>
        <a:custGeom>
          <a:avLst/>
          <a:gdLst/>
          <a:ahLst/>
          <a:cxnLst/>
          <a:rect l="0" t="0" r="0" b="0"/>
          <a:pathLst>
            <a:path>
              <a:moveTo>
                <a:pt x="0" y="45720"/>
              </a:moveTo>
              <a:lnTo>
                <a:pt x="447814" y="4572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9887" y="4599002"/>
        <a:ext cx="22390" cy="22390"/>
      </dsp:txXfrm>
    </dsp:sp>
    <dsp:sp modelId="{ED631879-8E11-4198-9F63-BBA3DB9F5027}">
      <dsp:nvSpPr>
        <dsp:cNvPr id="0" name=""/>
        <dsp:cNvSpPr/>
      </dsp:nvSpPr>
      <dsp:spPr>
        <a:xfrm>
          <a:off x="1132132" y="3332596"/>
          <a:ext cx="1288264" cy="1277600"/>
        </a:xfrm>
        <a:custGeom>
          <a:avLst/>
          <a:gdLst/>
          <a:ahLst/>
          <a:cxnLst/>
          <a:rect l="0" t="0" r="0" b="0"/>
          <a:pathLst>
            <a:path>
              <a:moveTo>
                <a:pt x="0" y="0"/>
              </a:moveTo>
              <a:lnTo>
                <a:pt x="644132" y="0"/>
              </a:lnTo>
              <a:lnTo>
                <a:pt x="644132" y="1277600"/>
              </a:lnTo>
              <a:lnTo>
                <a:pt x="1288264" y="127760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730905" y="3926038"/>
        <a:ext cx="90717" cy="90717"/>
      </dsp:txXfrm>
    </dsp:sp>
    <dsp:sp modelId="{0A00FFC3-45B2-4711-B102-1B166A2511E3}">
      <dsp:nvSpPr>
        <dsp:cNvPr id="0" name=""/>
        <dsp:cNvSpPr/>
      </dsp:nvSpPr>
      <dsp:spPr>
        <a:xfrm>
          <a:off x="5167176" y="3711173"/>
          <a:ext cx="447814" cy="91440"/>
        </a:xfrm>
        <a:custGeom>
          <a:avLst/>
          <a:gdLst/>
          <a:ahLst/>
          <a:cxnLst/>
          <a:rect l="0" t="0" r="0" b="0"/>
          <a:pathLst>
            <a:path>
              <a:moveTo>
                <a:pt x="0" y="45720"/>
              </a:moveTo>
              <a:lnTo>
                <a:pt x="447814" y="4572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9887" y="3745698"/>
        <a:ext cx="22390" cy="22390"/>
      </dsp:txXfrm>
    </dsp:sp>
    <dsp:sp modelId="{F254CC9B-79D3-41AB-94AD-50B0CC0A6BCF}">
      <dsp:nvSpPr>
        <dsp:cNvPr id="0" name=""/>
        <dsp:cNvSpPr/>
      </dsp:nvSpPr>
      <dsp:spPr>
        <a:xfrm>
          <a:off x="1132132" y="3332596"/>
          <a:ext cx="1288264" cy="424296"/>
        </a:xfrm>
        <a:custGeom>
          <a:avLst/>
          <a:gdLst/>
          <a:ahLst/>
          <a:cxnLst/>
          <a:rect l="0" t="0" r="0" b="0"/>
          <a:pathLst>
            <a:path>
              <a:moveTo>
                <a:pt x="0" y="0"/>
              </a:moveTo>
              <a:lnTo>
                <a:pt x="644132" y="0"/>
              </a:lnTo>
              <a:lnTo>
                <a:pt x="644132" y="424296"/>
              </a:lnTo>
              <a:lnTo>
                <a:pt x="1288264" y="42429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42356" y="3510836"/>
        <a:ext cx="67816" cy="67816"/>
      </dsp:txXfrm>
    </dsp:sp>
    <dsp:sp modelId="{AA8E0F8C-8AD8-4F0F-81FE-B3608959D945}">
      <dsp:nvSpPr>
        <dsp:cNvPr id="0" name=""/>
        <dsp:cNvSpPr/>
      </dsp:nvSpPr>
      <dsp:spPr>
        <a:xfrm>
          <a:off x="5167176" y="2857869"/>
          <a:ext cx="447814" cy="91440"/>
        </a:xfrm>
        <a:custGeom>
          <a:avLst/>
          <a:gdLst/>
          <a:ahLst/>
          <a:cxnLst/>
          <a:rect l="0" t="0" r="0" b="0"/>
          <a:pathLst>
            <a:path>
              <a:moveTo>
                <a:pt x="0" y="45720"/>
              </a:moveTo>
              <a:lnTo>
                <a:pt x="447814" y="4572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9887" y="2892394"/>
        <a:ext cx="22390" cy="22390"/>
      </dsp:txXfrm>
    </dsp:sp>
    <dsp:sp modelId="{CDDBF45A-A6E3-4454-B83E-A23BCE55F9BF}">
      <dsp:nvSpPr>
        <dsp:cNvPr id="0" name=""/>
        <dsp:cNvSpPr/>
      </dsp:nvSpPr>
      <dsp:spPr>
        <a:xfrm>
          <a:off x="1132132" y="2903589"/>
          <a:ext cx="1288264" cy="429007"/>
        </a:xfrm>
        <a:custGeom>
          <a:avLst/>
          <a:gdLst/>
          <a:ahLst/>
          <a:cxnLst/>
          <a:rect l="0" t="0" r="0" b="0"/>
          <a:pathLst>
            <a:path>
              <a:moveTo>
                <a:pt x="0" y="429007"/>
              </a:moveTo>
              <a:lnTo>
                <a:pt x="644132" y="429007"/>
              </a:lnTo>
              <a:lnTo>
                <a:pt x="644132" y="0"/>
              </a:lnTo>
              <a:lnTo>
                <a:pt x="1288264"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42319" y="3084147"/>
        <a:ext cx="67890" cy="67890"/>
      </dsp:txXfrm>
    </dsp:sp>
    <dsp:sp modelId="{464B6406-938C-49DB-9B3E-22CCDAB5EB01}">
      <dsp:nvSpPr>
        <dsp:cNvPr id="0" name=""/>
        <dsp:cNvSpPr/>
      </dsp:nvSpPr>
      <dsp:spPr>
        <a:xfrm>
          <a:off x="1132132" y="2050285"/>
          <a:ext cx="1288264" cy="1282311"/>
        </a:xfrm>
        <a:custGeom>
          <a:avLst/>
          <a:gdLst/>
          <a:ahLst/>
          <a:cxnLst/>
          <a:rect l="0" t="0" r="0" b="0"/>
          <a:pathLst>
            <a:path>
              <a:moveTo>
                <a:pt x="0" y="1282311"/>
              </a:moveTo>
              <a:lnTo>
                <a:pt x="644132" y="1282311"/>
              </a:lnTo>
              <a:lnTo>
                <a:pt x="644132" y="0"/>
              </a:lnTo>
              <a:lnTo>
                <a:pt x="1288264"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730822" y="2645999"/>
        <a:ext cx="90883" cy="90883"/>
      </dsp:txXfrm>
    </dsp:sp>
    <dsp:sp modelId="{2BA703AD-5B45-43F7-B4A8-54A72F6A67E0}">
      <dsp:nvSpPr>
        <dsp:cNvPr id="0" name=""/>
        <dsp:cNvSpPr/>
      </dsp:nvSpPr>
      <dsp:spPr>
        <a:xfrm>
          <a:off x="5167176" y="1196981"/>
          <a:ext cx="447814" cy="853304"/>
        </a:xfrm>
        <a:custGeom>
          <a:avLst/>
          <a:gdLst/>
          <a:ahLst/>
          <a:cxnLst/>
          <a:rect l="0" t="0" r="0" b="0"/>
          <a:pathLst>
            <a:path>
              <a:moveTo>
                <a:pt x="0" y="0"/>
              </a:moveTo>
              <a:lnTo>
                <a:pt x="223907" y="0"/>
              </a:lnTo>
              <a:lnTo>
                <a:pt x="223907" y="853304"/>
              </a:lnTo>
              <a:lnTo>
                <a:pt x="447814" y="853304"/>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66991" y="1599541"/>
        <a:ext cx="48183" cy="48183"/>
      </dsp:txXfrm>
    </dsp:sp>
    <dsp:sp modelId="{1142D9E8-794A-4FD4-AD69-9CA15FD3286D}">
      <dsp:nvSpPr>
        <dsp:cNvPr id="0" name=""/>
        <dsp:cNvSpPr/>
      </dsp:nvSpPr>
      <dsp:spPr>
        <a:xfrm>
          <a:off x="5167176" y="1151261"/>
          <a:ext cx="447814" cy="91440"/>
        </a:xfrm>
        <a:custGeom>
          <a:avLst/>
          <a:gdLst/>
          <a:ahLst/>
          <a:cxnLst/>
          <a:rect l="0" t="0" r="0" b="0"/>
          <a:pathLst>
            <a:path>
              <a:moveTo>
                <a:pt x="0" y="45720"/>
              </a:moveTo>
              <a:lnTo>
                <a:pt x="447814" y="4572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79887" y="1185785"/>
        <a:ext cx="22390" cy="22390"/>
      </dsp:txXfrm>
    </dsp:sp>
    <dsp:sp modelId="{E8886E75-FCAD-45BF-B71A-014A53B57C4B}">
      <dsp:nvSpPr>
        <dsp:cNvPr id="0" name=""/>
        <dsp:cNvSpPr/>
      </dsp:nvSpPr>
      <dsp:spPr>
        <a:xfrm>
          <a:off x="5167176" y="343676"/>
          <a:ext cx="447814" cy="853304"/>
        </a:xfrm>
        <a:custGeom>
          <a:avLst/>
          <a:gdLst/>
          <a:ahLst/>
          <a:cxnLst/>
          <a:rect l="0" t="0" r="0" b="0"/>
          <a:pathLst>
            <a:path>
              <a:moveTo>
                <a:pt x="0" y="853304"/>
              </a:moveTo>
              <a:lnTo>
                <a:pt x="223907" y="853304"/>
              </a:lnTo>
              <a:lnTo>
                <a:pt x="223907" y="0"/>
              </a:lnTo>
              <a:lnTo>
                <a:pt x="447814" y="0"/>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66991" y="746237"/>
        <a:ext cx="48183" cy="48183"/>
      </dsp:txXfrm>
    </dsp:sp>
    <dsp:sp modelId="{6F94A74D-D6D8-4F19-889B-4639B235AE20}">
      <dsp:nvSpPr>
        <dsp:cNvPr id="0" name=""/>
        <dsp:cNvSpPr/>
      </dsp:nvSpPr>
      <dsp:spPr>
        <a:xfrm>
          <a:off x="1132132" y="1196981"/>
          <a:ext cx="1288264" cy="2135615"/>
        </a:xfrm>
        <a:custGeom>
          <a:avLst/>
          <a:gdLst/>
          <a:ahLst/>
          <a:cxnLst/>
          <a:rect l="0" t="0" r="0" b="0"/>
          <a:pathLst>
            <a:path>
              <a:moveTo>
                <a:pt x="0" y="2135615"/>
              </a:moveTo>
              <a:lnTo>
                <a:pt x="644132" y="2135615"/>
              </a:lnTo>
              <a:lnTo>
                <a:pt x="644132" y="0"/>
              </a:lnTo>
              <a:lnTo>
                <a:pt x="1288264"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713912" y="2202436"/>
        <a:ext cx="124704" cy="124704"/>
      </dsp:txXfrm>
    </dsp:sp>
    <dsp:sp modelId="{99D767E6-2DF5-4606-9813-E39ABDBAFB5B}">
      <dsp:nvSpPr>
        <dsp:cNvPr id="0" name=""/>
        <dsp:cNvSpPr/>
      </dsp:nvSpPr>
      <dsp:spPr>
        <a:xfrm rot="16200000">
          <a:off x="-1820191" y="2991275"/>
          <a:ext cx="5222006" cy="68264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rtl="0">
            <a:lnSpc>
              <a:spcPct val="90000"/>
            </a:lnSpc>
            <a:spcBef>
              <a:spcPct val="0"/>
            </a:spcBef>
            <a:spcAft>
              <a:spcPct val="35000"/>
            </a:spcAft>
          </a:pPr>
          <a:r>
            <a:rPr lang="en-US" sz="3500" kern="1200" dirty="0" smtClean="0"/>
            <a:t>The Union in Crisis: to 1860</a:t>
          </a:r>
          <a:endParaRPr lang="en-US" sz="3500" kern="1200" dirty="0"/>
        </a:p>
      </dsp:txBody>
      <dsp:txXfrm>
        <a:off x="-1820191" y="2991275"/>
        <a:ext cx="5222006" cy="682643"/>
      </dsp:txXfrm>
    </dsp:sp>
    <dsp:sp modelId="{1EC74A08-1AF9-49DC-BE29-3583B2463030}">
      <dsp:nvSpPr>
        <dsp:cNvPr id="0" name=""/>
        <dsp:cNvSpPr/>
      </dsp:nvSpPr>
      <dsp:spPr>
        <a:xfrm>
          <a:off x="2420396" y="855659"/>
          <a:ext cx="2746779" cy="682643"/>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t>Slavery in West</a:t>
          </a:r>
          <a:endParaRPr lang="en-US" sz="2300" kern="1200" dirty="0"/>
        </a:p>
      </dsp:txBody>
      <dsp:txXfrm>
        <a:off x="2420396" y="855659"/>
        <a:ext cx="2746779" cy="682643"/>
      </dsp:txXfrm>
    </dsp:sp>
    <dsp:sp modelId="{606E0AC6-FB16-4D2F-81CA-90E4ED39D98B}">
      <dsp:nvSpPr>
        <dsp:cNvPr id="0" name=""/>
        <dsp:cNvSpPr/>
      </dsp:nvSpPr>
      <dsp:spPr>
        <a:xfrm>
          <a:off x="5614990" y="2355"/>
          <a:ext cx="2239070" cy="682643"/>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Wilmot Proviso</a:t>
          </a:r>
          <a:endParaRPr lang="en-US" sz="2300" kern="1200"/>
        </a:p>
      </dsp:txBody>
      <dsp:txXfrm>
        <a:off x="5614990" y="2355"/>
        <a:ext cx="2239070" cy="682643"/>
      </dsp:txXfrm>
    </dsp:sp>
    <dsp:sp modelId="{ED6ACB5A-1526-4150-B4DE-A5CF960B8A9F}">
      <dsp:nvSpPr>
        <dsp:cNvPr id="0" name=""/>
        <dsp:cNvSpPr/>
      </dsp:nvSpPr>
      <dsp:spPr>
        <a:xfrm>
          <a:off x="5614990" y="855659"/>
          <a:ext cx="2239070" cy="682643"/>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Free-Soil Party</a:t>
          </a:r>
          <a:endParaRPr lang="en-US" sz="2300" kern="1200"/>
        </a:p>
      </dsp:txBody>
      <dsp:txXfrm>
        <a:off x="5614990" y="855659"/>
        <a:ext cx="2239070" cy="682643"/>
      </dsp:txXfrm>
    </dsp:sp>
    <dsp:sp modelId="{3FA59840-4893-423D-98CA-C79792AE076C}">
      <dsp:nvSpPr>
        <dsp:cNvPr id="0" name=""/>
        <dsp:cNvSpPr/>
      </dsp:nvSpPr>
      <dsp:spPr>
        <a:xfrm>
          <a:off x="5614990" y="1708963"/>
          <a:ext cx="2239070" cy="682643"/>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Compromise of 1850</a:t>
          </a:r>
          <a:endParaRPr lang="en-US" sz="2300" kern="1200"/>
        </a:p>
      </dsp:txBody>
      <dsp:txXfrm>
        <a:off x="5614990" y="1708963"/>
        <a:ext cx="2239070" cy="682643"/>
      </dsp:txXfrm>
    </dsp:sp>
    <dsp:sp modelId="{F7751BD0-48A4-404E-A872-818D09D43D4D}">
      <dsp:nvSpPr>
        <dsp:cNvPr id="0" name=""/>
        <dsp:cNvSpPr/>
      </dsp:nvSpPr>
      <dsp:spPr>
        <a:xfrm>
          <a:off x="2420396" y="1708963"/>
          <a:ext cx="2746779" cy="68264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Fugitive Slave Act</a:t>
          </a:r>
          <a:endParaRPr lang="en-US" sz="2300" kern="1200"/>
        </a:p>
      </dsp:txBody>
      <dsp:txXfrm>
        <a:off x="2420396" y="1708963"/>
        <a:ext cx="2746779" cy="682643"/>
      </dsp:txXfrm>
    </dsp:sp>
    <dsp:sp modelId="{C27FBA3F-FB4B-46AA-B5E2-3E99B0C6B9C4}">
      <dsp:nvSpPr>
        <dsp:cNvPr id="0" name=""/>
        <dsp:cNvSpPr/>
      </dsp:nvSpPr>
      <dsp:spPr>
        <a:xfrm>
          <a:off x="2420396" y="2562267"/>
          <a:ext cx="2746779" cy="682643"/>
        </a:xfrm>
        <a:prstGeom prst="rect">
          <a:avLst/>
        </a:prstGeom>
        <a:solidFill>
          <a:srgbClr val="00B05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t>Kansas-Nebraska Act</a:t>
          </a:r>
          <a:endParaRPr lang="en-US" sz="2300" kern="1200" dirty="0"/>
        </a:p>
      </dsp:txBody>
      <dsp:txXfrm>
        <a:off x="2420396" y="2562267"/>
        <a:ext cx="2746779" cy="682643"/>
      </dsp:txXfrm>
    </dsp:sp>
    <dsp:sp modelId="{A138A24B-3727-4FFC-A250-4EA0961F0CC7}">
      <dsp:nvSpPr>
        <dsp:cNvPr id="0" name=""/>
        <dsp:cNvSpPr/>
      </dsp:nvSpPr>
      <dsp:spPr>
        <a:xfrm>
          <a:off x="5614990" y="2562267"/>
          <a:ext cx="2239070" cy="682643"/>
        </a:xfrm>
        <a:prstGeom prst="rect">
          <a:avLst/>
        </a:prstGeom>
        <a:solidFill>
          <a:srgbClr val="00B05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Bleeding Kansas</a:t>
          </a:r>
          <a:endParaRPr lang="en-US" sz="2300" kern="1200"/>
        </a:p>
      </dsp:txBody>
      <dsp:txXfrm>
        <a:off x="5614990" y="2562267"/>
        <a:ext cx="2239070" cy="682643"/>
      </dsp:txXfrm>
    </dsp:sp>
    <dsp:sp modelId="{0815C667-817B-4162-8C4D-403E24B83898}">
      <dsp:nvSpPr>
        <dsp:cNvPr id="0" name=""/>
        <dsp:cNvSpPr/>
      </dsp:nvSpPr>
      <dsp:spPr>
        <a:xfrm>
          <a:off x="2420396" y="3415572"/>
          <a:ext cx="2746779" cy="68264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John Brown</a:t>
          </a:r>
          <a:endParaRPr lang="en-US" sz="2300" kern="1200"/>
        </a:p>
      </dsp:txBody>
      <dsp:txXfrm>
        <a:off x="2420396" y="3415572"/>
        <a:ext cx="2746779" cy="682643"/>
      </dsp:txXfrm>
    </dsp:sp>
    <dsp:sp modelId="{553BBB6D-B3FA-4996-B540-62C137DB6E94}">
      <dsp:nvSpPr>
        <dsp:cNvPr id="0" name=""/>
        <dsp:cNvSpPr/>
      </dsp:nvSpPr>
      <dsp:spPr>
        <a:xfrm>
          <a:off x="5614990" y="3415572"/>
          <a:ext cx="2239070" cy="68264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t>Harper’s Ferry</a:t>
          </a:r>
          <a:endParaRPr lang="en-US" sz="2300" kern="1200"/>
        </a:p>
      </dsp:txBody>
      <dsp:txXfrm>
        <a:off x="5614990" y="3415572"/>
        <a:ext cx="2239070" cy="682643"/>
      </dsp:txXfrm>
    </dsp:sp>
    <dsp:sp modelId="{784CAED8-6815-4C6A-9056-DAF13E18FDF7}">
      <dsp:nvSpPr>
        <dsp:cNvPr id="0" name=""/>
        <dsp:cNvSpPr/>
      </dsp:nvSpPr>
      <dsp:spPr>
        <a:xfrm>
          <a:off x="2420396" y="4268876"/>
          <a:ext cx="2746779" cy="682643"/>
        </a:xfrm>
        <a:prstGeom prst="rect">
          <a:avLst/>
        </a:prstGeom>
        <a:solidFill>
          <a:srgbClr val="FFFF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solidFill>
                <a:schemeClr val="tx1"/>
              </a:solidFill>
            </a:rPr>
            <a:t>Republican Party</a:t>
          </a:r>
          <a:endParaRPr lang="en-US" sz="2300" kern="1200" dirty="0">
            <a:solidFill>
              <a:schemeClr val="tx1"/>
            </a:solidFill>
          </a:endParaRPr>
        </a:p>
      </dsp:txBody>
      <dsp:txXfrm>
        <a:off x="2420396" y="4268876"/>
        <a:ext cx="2746779" cy="682643"/>
      </dsp:txXfrm>
    </dsp:sp>
    <dsp:sp modelId="{70B6E2E9-0168-4CB6-9B0E-8F3573AA8960}">
      <dsp:nvSpPr>
        <dsp:cNvPr id="0" name=""/>
        <dsp:cNvSpPr/>
      </dsp:nvSpPr>
      <dsp:spPr>
        <a:xfrm>
          <a:off x="5614990" y="4268876"/>
          <a:ext cx="2239070" cy="682643"/>
        </a:xfrm>
        <a:prstGeom prst="rect">
          <a:avLst/>
        </a:prstGeom>
        <a:solidFill>
          <a:srgbClr val="FFFF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smtClean="0">
              <a:solidFill>
                <a:schemeClr val="tx1"/>
              </a:solidFill>
            </a:rPr>
            <a:t>Election 1856</a:t>
          </a:r>
          <a:endParaRPr lang="en-US" sz="2300" kern="1200">
            <a:solidFill>
              <a:schemeClr val="tx1"/>
            </a:solidFill>
          </a:endParaRPr>
        </a:p>
      </dsp:txBody>
      <dsp:txXfrm>
        <a:off x="5614990" y="4268876"/>
        <a:ext cx="2239070" cy="682643"/>
      </dsp:txXfrm>
    </dsp:sp>
    <dsp:sp modelId="{1DB7D34F-9443-46C3-B3C0-C2334971C42A}">
      <dsp:nvSpPr>
        <dsp:cNvPr id="0" name=""/>
        <dsp:cNvSpPr/>
      </dsp:nvSpPr>
      <dsp:spPr>
        <a:xfrm>
          <a:off x="2420396" y="5122180"/>
          <a:ext cx="2746779" cy="682643"/>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i="1" kern="1200" dirty="0" smtClean="0"/>
            <a:t>Dred Scott v </a:t>
          </a:r>
          <a:r>
            <a:rPr lang="en-US" sz="2300" i="1" kern="1200" dirty="0" err="1" smtClean="0"/>
            <a:t>Sandford</a:t>
          </a:r>
          <a:endParaRPr lang="en-US" sz="2300" i="1" kern="1200" dirty="0"/>
        </a:p>
      </dsp:txBody>
      <dsp:txXfrm>
        <a:off x="2420396" y="5122180"/>
        <a:ext cx="2746779" cy="68264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CD5943E9-C717-4FA7-8D17-363E76639B40}" type="datetimeFigureOut">
              <a:rPr lang="en-US"/>
              <a:pPr>
                <a:defRPr/>
              </a:pPr>
              <a:t>9/26/2018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E31686FB-514E-4E3C-A782-5180C060D4E7}" type="slidenum">
              <a:rPr lang="en-US"/>
              <a:pPr>
                <a:defRPr/>
              </a:pPr>
              <a:t>‹#›</a:t>
            </a:fld>
            <a:endParaRPr lang="en-US"/>
          </a:p>
        </p:txBody>
      </p:sp>
    </p:spTree>
    <p:extLst>
      <p:ext uri="{BB962C8B-B14F-4D97-AF65-F5344CB8AC3E}">
        <p14:creationId xmlns:p14="http://schemas.microsoft.com/office/powerpoint/2010/main" val="1182244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6C97FC9E-981E-403D-B4A4-E6599118F891}" type="slidenum">
              <a:rPr lang="en-US" altLang="en-US" sz="1200">
                <a:solidFill>
                  <a:prstClr val="black"/>
                </a:solidFill>
                <a:latin typeface="Arial" charset="0"/>
              </a:rPr>
              <a:pPr eaLnBrk="1" hangingPunct="1"/>
              <a:t>2</a:t>
            </a:fld>
            <a:endParaRPr lang="en-US" altLang="en-US" sz="1200">
              <a:solidFill>
                <a:prstClr val="black"/>
              </a:solidFill>
              <a:latin typeface="Arial" charset="0"/>
            </a:endParaRPr>
          </a:p>
        </p:txBody>
      </p:sp>
      <p:sp>
        <p:nvSpPr>
          <p:cNvPr id="24579"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79D218B2-150E-4768-9946-17BA865F9753}" type="slidenum">
              <a:rPr lang="en-US" altLang="en-US" sz="1200">
                <a:solidFill>
                  <a:prstClr val="black"/>
                </a:solidFill>
                <a:latin typeface="Arial" charset="0"/>
              </a:rPr>
              <a:pPr algn="r" eaLnBrk="1" hangingPunct="1"/>
              <a:t>73</a:t>
            </a:fld>
            <a:endParaRPr lang="en-US" altLang="en-US" sz="1200">
              <a:solidFill>
                <a:prstClr val="black"/>
              </a:solidFill>
              <a:latin typeface="Arial" charset="0"/>
            </a:endParaRPr>
          </a:p>
        </p:txBody>
      </p:sp>
      <p:sp>
        <p:nvSpPr>
          <p:cNvPr id="34819" name="Rectangle 2"/>
          <p:cNvSpPr>
            <a:spLocks noGrp="1" noRot="1" noChangeAspect="1" noChangeArrowheads="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38C6580C-999B-481E-91BC-EF8458DDE263}" type="slidenum">
              <a:rPr lang="en-US" altLang="en-US" sz="1200">
                <a:solidFill>
                  <a:prstClr val="black"/>
                </a:solidFill>
                <a:latin typeface="Arial" charset="0"/>
              </a:rPr>
              <a:pPr eaLnBrk="1" hangingPunct="1"/>
              <a:t>3</a:t>
            </a:fld>
            <a:endParaRPr lang="en-US" alt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EBF377B5-91B5-4C42-9AF2-6DABFD7772FE}" type="slidenum">
              <a:rPr lang="en-US" altLang="en-US" sz="1200">
                <a:solidFill>
                  <a:prstClr val="black"/>
                </a:solidFill>
                <a:latin typeface="Arial" charset="0"/>
              </a:rPr>
              <a:pPr algn="r" eaLnBrk="1" hangingPunct="1"/>
              <a:t>4</a:t>
            </a:fld>
            <a:endParaRPr lang="en-US" altLang="en-US" sz="1200">
              <a:solidFill>
                <a:prstClr val="black"/>
              </a:solidFill>
              <a:latin typeface="Arial" charset="0"/>
            </a:endParaRPr>
          </a:p>
        </p:txBody>
      </p:sp>
      <p:sp>
        <p:nvSpPr>
          <p:cNvPr id="2662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96EFE10C-0D9E-470F-82E5-734513D7C11C}" type="slidenum">
              <a:rPr lang="en-US" altLang="en-US" sz="1200">
                <a:solidFill>
                  <a:prstClr val="black"/>
                </a:solidFill>
                <a:latin typeface="Arial" charset="0"/>
              </a:rPr>
              <a:pPr algn="r" eaLnBrk="1" hangingPunct="1"/>
              <a:t>5</a:t>
            </a:fld>
            <a:endParaRPr lang="en-US" alt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8AD6CD46-398E-4AD6-A8C1-60C62C2EC11D}" type="slidenum">
              <a:rPr lang="en-US" altLang="en-US" sz="1200">
                <a:solidFill>
                  <a:prstClr val="black"/>
                </a:solidFill>
                <a:latin typeface="Arial" charset="0"/>
              </a:rPr>
              <a:pPr eaLnBrk="1" hangingPunct="1"/>
              <a:t>6</a:t>
            </a:fld>
            <a:endParaRPr lang="en-US" altLang="en-US" sz="1200">
              <a:solidFill>
                <a:prstClr val="black"/>
              </a:solidFill>
              <a:latin typeface="Arial" charset="0"/>
            </a:endParaRPr>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6678585A-5030-4455-8A77-22B406727593}" type="slidenum">
              <a:rPr lang="en-US" altLang="en-US" sz="1200">
                <a:solidFill>
                  <a:prstClr val="black"/>
                </a:solidFill>
                <a:latin typeface="Arial" charset="0"/>
              </a:rPr>
              <a:pPr eaLnBrk="1" hangingPunct="1"/>
              <a:t>7</a:t>
            </a:fld>
            <a:endParaRPr lang="en-US" altLang="en-US" sz="1200">
              <a:solidFill>
                <a:prstClr val="black"/>
              </a:solidFill>
              <a:latin typeface="Arial" charset="0"/>
            </a:endParaRPr>
          </a:p>
        </p:txBody>
      </p:sp>
      <p:sp>
        <p:nvSpPr>
          <p:cNvPr id="29699"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7E20EC9E-B3F4-4C91-BE2E-8DD6847CDB9D}" type="slidenum">
              <a:rPr lang="en-US" altLang="en-US" sz="1200">
                <a:solidFill>
                  <a:prstClr val="black"/>
                </a:solidFill>
                <a:latin typeface="Arial" charset="0"/>
              </a:rPr>
              <a:pPr algn="r" eaLnBrk="1" hangingPunct="1"/>
              <a:t>20</a:t>
            </a:fld>
            <a:endParaRPr lang="en-US" altLang="en-US" sz="1200">
              <a:solidFill>
                <a:prstClr val="black"/>
              </a:solidFill>
              <a:latin typeface="Arial" charset="0"/>
            </a:endParaRPr>
          </a:p>
        </p:txBody>
      </p:sp>
      <p:sp>
        <p:nvSpPr>
          <p:cNvPr id="30723"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B993E74A-58FD-4810-A708-196123750053}" type="slidenum">
              <a:rPr lang="en-US" altLang="en-US" sz="1200">
                <a:solidFill>
                  <a:prstClr val="black"/>
                </a:solidFill>
                <a:latin typeface="Arial" charset="0"/>
              </a:rPr>
              <a:pPr algn="r" eaLnBrk="1" hangingPunct="1"/>
              <a:t>45</a:t>
            </a:fld>
            <a:endParaRPr lang="en-US" altLang="en-US" sz="120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62EC8DCF-BC7F-4EA5-A5DA-886F231964A1}" type="slidenum">
              <a:rPr lang="en-US" altLang="en-US" sz="1200">
                <a:solidFill>
                  <a:prstClr val="black"/>
                </a:solidFill>
                <a:latin typeface="Arial" charset="0"/>
              </a:rPr>
              <a:pPr algn="r" eaLnBrk="1" hangingPunct="1"/>
              <a:t>46</a:t>
            </a:fld>
            <a:endParaRPr lang="en-US" altLang="en-US" sz="1200">
              <a:solidFill>
                <a:prstClr val="black"/>
              </a:solidFill>
              <a:latin typeface="Arial" charset="0"/>
            </a:endParaRPr>
          </a:p>
        </p:txBody>
      </p:sp>
      <p:sp>
        <p:nvSpPr>
          <p:cNvPr id="32771" name="Rectangle 2"/>
          <p:cNvSpPr>
            <a:spLocks noGrp="1" noRot="1" noChangeAspect="1" noChangeArrowheads="1" noTextEdit="1"/>
          </p:cNvSpPr>
          <p:nvPr>
            <p:ph type="sldImg"/>
          </p:nvPr>
        </p:nvSpPr>
        <p:spPr>
          <a:ln/>
        </p:spPr>
      </p:sp>
      <p:sp>
        <p:nvSpPr>
          <p:cNvPr id="32773"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pPr>
                <a:defRPr/>
              </a:pPr>
              <a:t>‹#›</a:t>
            </a:fld>
            <a:endParaRPr lang="en-US"/>
          </a:p>
        </p:txBody>
      </p:sp>
    </p:spTree>
    <p:extLst>
      <p:ext uri="{BB962C8B-B14F-4D97-AF65-F5344CB8AC3E}">
        <p14:creationId xmlns:p14="http://schemas.microsoft.com/office/powerpoint/2010/main" val="41405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pPr>
                <a:defRPr/>
              </a:pPr>
              <a:t>‹#›</a:t>
            </a:fld>
            <a:endParaRPr lang="en-US"/>
          </a:p>
        </p:txBody>
      </p:sp>
    </p:spTree>
    <p:extLst>
      <p:ext uri="{BB962C8B-B14F-4D97-AF65-F5344CB8AC3E}">
        <p14:creationId xmlns:p14="http://schemas.microsoft.com/office/powerpoint/2010/main" val="9765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pPr>
                <a:defRPr/>
              </a:pPr>
              <a:t>‹#›</a:t>
            </a:fld>
            <a:endParaRPr lang="en-US"/>
          </a:p>
        </p:txBody>
      </p:sp>
    </p:spTree>
    <p:extLst>
      <p:ext uri="{BB962C8B-B14F-4D97-AF65-F5344CB8AC3E}">
        <p14:creationId xmlns:p14="http://schemas.microsoft.com/office/powerpoint/2010/main" val="2767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229498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884140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3563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6265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4446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03885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151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9293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pPr>
                <a:defRPr/>
              </a:pPr>
              <a:t>‹#›</a:t>
            </a:fld>
            <a:endParaRPr lang="en-US"/>
          </a:p>
        </p:txBody>
      </p:sp>
    </p:spTree>
    <p:extLst>
      <p:ext uri="{BB962C8B-B14F-4D97-AF65-F5344CB8AC3E}">
        <p14:creationId xmlns:p14="http://schemas.microsoft.com/office/powerpoint/2010/main" val="2416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873896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30389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50961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01807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7979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25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339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195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92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9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pPr>
                <a:defRPr/>
              </a:pPr>
              <a:t>‹#›</a:t>
            </a:fld>
            <a:endParaRPr lang="en-US"/>
          </a:p>
        </p:txBody>
      </p:sp>
    </p:spTree>
    <p:extLst>
      <p:ext uri="{BB962C8B-B14F-4D97-AF65-F5344CB8AC3E}">
        <p14:creationId xmlns:p14="http://schemas.microsoft.com/office/powerpoint/2010/main" val="32990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05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47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391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29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186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B21D3-D8F8-4177-9BBC-7D92EB49807F}" type="datetimeFigureOut">
              <a:rPr lang="en-US">
                <a:solidFill>
                  <a:prstClr val="black">
                    <a:tint val="75000"/>
                  </a:prstClr>
                </a:solidFill>
              </a:rPr>
              <a:pPr/>
              <a:t>9/26/2018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8CA829-151C-48EF-AF95-070B26EFF68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28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pPr>
                <a:defRPr/>
              </a:pPr>
              <a:t>‹#›</a:t>
            </a:fld>
            <a:endParaRPr lang="en-US"/>
          </a:p>
        </p:txBody>
      </p:sp>
    </p:spTree>
    <p:extLst>
      <p:ext uri="{BB962C8B-B14F-4D97-AF65-F5344CB8AC3E}">
        <p14:creationId xmlns:p14="http://schemas.microsoft.com/office/powerpoint/2010/main" val="34047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pPr>
                <a:defRPr/>
              </a:pPr>
              <a:t>‹#›</a:t>
            </a:fld>
            <a:endParaRPr lang="en-US"/>
          </a:p>
        </p:txBody>
      </p:sp>
    </p:spTree>
    <p:extLst>
      <p:ext uri="{BB962C8B-B14F-4D97-AF65-F5344CB8AC3E}">
        <p14:creationId xmlns:p14="http://schemas.microsoft.com/office/powerpoint/2010/main" val="35069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pPr>
                <a:defRPr/>
              </a:pPr>
              <a:t>‹#›</a:t>
            </a:fld>
            <a:endParaRPr lang="en-US"/>
          </a:p>
        </p:txBody>
      </p:sp>
    </p:spTree>
    <p:extLst>
      <p:ext uri="{BB962C8B-B14F-4D97-AF65-F5344CB8AC3E}">
        <p14:creationId xmlns:p14="http://schemas.microsoft.com/office/powerpoint/2010/main" val="15463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pPr>
                <a:defRPr/>
              </a:pPr>
              <a:t>‹#›</a:t>
            </a:fld>
            <a:endParaRPr lang="en-US"/>
          </a:p>
        </p:txBody>
      </p:sp>
    </p:spTree>
    <p:extLst>
      <p:ext uri="{BB962C8B-B14F-4D97-AF65-F5344CB8AC3E}">
        <p14:creationId xmlns:p14="http://schemas.microsoft.com/office/powerpoint/2010/main" val="698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pPr>
                <a:defRPr/>
              </a:pPr>
              <a:t>‹#›</a:t>
            </a:fld>
            <a:endParaRPr lang="en-US"/>
          </a:p>
        </p:txBody>
      </p:sp>
    </p:spTree>
    <p:extLst>
      <p:ext uri="{BB962C8B-B14F-4D97-AF65-F5344CB8AC3E}">
        <p14:creationId xmlns:p14="http://schemas.microsoft.com/office/powerpoint/2010/main" val="3508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pPr>
                <a:defRPr/>
              </a:pPr>
              <a:t>‹#›</a:t>
            </a:fld>
            <a:endParaRPr lang="en-US"/>
          </a:p>
        </p:txBody>
      </p:sp>
    </p:spTree>
    <p:extLst>
      <p:ext uri="{BB962C8B-B14F-4D97-AF65-F5344CB8AC3E}">
        <p14:creationId xmlns:p14="http://schemas.microsoft.com/office/powerpoint/2010/main" val="3648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7D6242C-05E9-43DB-AC2B-12AAF9DF60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Union in Crisis</a:t>
            </a:r>
          </a:p>
        </p:txBody>
      </p:sp>
      <p:pic>
        <p:nvPicPr>
          <p:cNvPr id="2059"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rPr>
              <a:t>Section</a:t>
            </a:r>
            <a:r>
              <a:rPr lang="en-US" sz="1600" b="1">
                <a:solidFill>
                  <a:srgbClr val="003CB4"/>
                </a:solidFill>
              </a:rPr>
              <a:t> 2</a:t>
            </a:r>
          </a:p>
        </p:txBody>
      </p:sp>
    </p:spTree>
    <p:extLst>
      <p:ext uri="{BB962C8B-B14F-4D97-AF65-F5344CB8AC3E}">
        <p14:creationId xmlns:p14="http://schemas.microsoft.com/office/powerpoint/2010/main" val="1991449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Union in Crisis</a:t>
            </a:r>
          </a:p>
        </p:txBody>
      </p:sp>
      <p:pic>
        <p:nvPicPr>
          <p:cNvPr id="1035" name="Picture 20" descr="USH.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cs typeface="Arial" charset="0"/>
              </a:rPr>
              <a:t>Section</a:t>
            </a:r>
            <a:r>
              <a:rPr lang="en-US" sz="1600" b="1">
                <a:solidFill>
                  <a:srgbClr val="003CB4"/>
                </a:solidFill>
                <a:cs typeface="Arial" charset="0"/>
              </a:rPr>
              <a:t> 2</a:t>
            </a:r>
          </a:p>
        </p:txBody>
      </p:sp>
    </p:spTree>
    <p:extLst>
      <p:ext uri="{BB962C8B-B14F-4D97-AF65-F5344CB8AC3E}">
        <p14:creationId xmlns:p14="http://schemas.microsoft.com/office/powerpoint/2010/main" val="1281271931"/>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D1B21D3-D8F8-4177-9BBC-7D92EB49807F}" type="datetimeFigureOut">
              <a:rPr lang="en-US" smtClean="0">
                <a:solidFill>
                  <a:prstClr val="black">
                    <a:tint val="75000"/>
                  </a:prstClr>
                </a:solidFill>
                <a:latin typeface="Calibri"/>
              </a:rPr>
              <a:pPr fontAlgn="auto">
                <a:spcBef>
                  <a:spcPts val="0"/>
                </a:spcBef>
                <a:spcAft>
                  <a:spcPts val="0"/>
                </a:spcAft>
              </a:pPr>
              <a:t>9/26/2018</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88CA829-151C-48EF-AF95-070B26EFF684}"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25412459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2/2f/Smoking_him_out.jpg" TargetMode="Externa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upload.wikimedia.org/wikipedia/commons/7/73/ElectoralCollege1848.svg" TargetMode="Externa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upload.wikimedia.org/wikipedia/commons/a/a6/Zachary_Taylor_restored_and_cropped.png"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7.jpe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upload.wikimedia.org/wikipedia/commons/0/0f/Seal_of_California.svg"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1.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upload.wikimedia.org/wikipedia/commons/e/ec/CSumner.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14.wdp"/><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jpeg"/><Relationship Id="rId1" Type="http://schemas.openxmlformats.org/officeDocument/2006/relationships/slideLayout" Target="../slideLayouts/slideLayout1.xml"/><Relationship Id="rId4" Type="http://schemas.microsoft.com/office/2007/relationships/hdphoto" Target="../media/hdphoto17.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1.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76.png"/><Relationship Id="rId4" Type="http://schemas.microsoft.com/office/2007/relationships/hdphoto" Target="../media/hdphoto20.wdp"/></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7.xml"/><Relationship Id="rId4" Type="http://schemas.microsoft.com/office/2007/relationships/hdphoto" Target="../media/hdphoto21.wdp"/></Relationships>
</file>

<file path=ppt/slides/_rels/slide7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7.gif"/></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kshs.org/places/capitol/graphics/capitol_mural.jpg"/>
          <p:cNvPicPr>
            <a:picLocks noChangeAspect="1" noChangeArrowheads="1"/>
          </p:cNvPicPr>
          <p:nvPr/>
        </p:nvPicPr>
        <p:blipFill>
          <a:blip r:embed="rId2" cstate="print">
            <a:lum bright="-20000" contrast="10000"/>
          </a:blip>
          <a:srcRect/>
          <a:stretch>
            <a:fillRect/>
          </a:stretch>
        </p:blipFill>
        <p:spPr bwMode="auto">
          <a:xfrm>
            <a:off x="0" y="0"/>
            <a:ext cx="9144000" cy="5344438"/>
          </a:xfrm>
          <a:prstGeom prst="rect">
            <a:avLst/>
          </a:prstGeom>
          <a:noFill/>
          <a:effectLst>
            <a:softEdge rad="63500"/>
          </a:effectLst>
        </p:spPr>
      </p:pic>
      <p:sp>
        <p:nvSpPr>
          <p:cNvPr id="220162" name="Text Box 2"/>
          <p:cNvSpPr txBox="1">
            <a:spLocks noChangeArrowheads="1"/>
          </p:cNvSpPr>
          <p:nvPr/>
        </p:nvSpPr>
        <p:spPr bwMode="auto">
          <a:xfrm>
            <a:off x="457200" y="5182850"/>
            <a:ext cx="8229600" cy="144655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4400" dirty="0" smtClean="0">
                <a:solidFill>
                  <a:schemeClr val="bg1"/>
                </a:solidFill>
                <a:latin typeface="Shermlock"/>
              </a:rPr>
              <a:t>Renewing </a:t>
            </a:r>
            <a:r>
              <a:rPr lang="en-US" sz="3600" dirty="0">
                <a:solidFill>
                  <a:schemeClr val="bg1"/>
                </a:solidFill>
                <a:latin typeface="Shermlock"/>
              </a:rPr>
              <a:t>the</a:t>
            </a:r>
            <a:r>
              <a:rPr lang="en-US" sz="4400" dirty="0">
                <a:solidFill>
                  <a:schemeClr val="bg1"/>
                </a:solidFill>
                <a:latin typeface="Shermlock"/>
              </a:rPr>
              <a:t> Sectional Struggle:  </a:t>
            </a:r>
            <a:br>
              <a:rPr lang="en-US" sz="4400" dirty="0">
                <a:solidFill>
                  <a:schemeClr val="bg1"/>
                </a:solidFill>
                <a:latin typeface="Shermlock"/>
              </a:rPr>
            </a:br>
            <a:r>
              <a:rPr lang="en-US" sz="4400" dirty="0" smtClean="0">
                <a:solidFill>
                  <a:schemeClr val="bg1"/>
                </a:solidFill>
                <a:latin typeface="Shermlock"/>
              </a:rPr>
              <a:t>A </a:t>
            </a:r>
            <a:r>
              <a:rPr lang="en-US" sz="4400" dirty="0">
                <a:solidFill>
                  <a:schemeClr val="bg1"/>
                </a:solidFill>
                <a:latin typeface="Shermlock"/>
              </a:rPr>
              <a:t>Prelude </a:t>
            </a:r>
            <a:r>
              <a:rPr lang="en-US" sz="3600" dirty="0">
                <a:solidFill>
                  <a:schemeClr val="bg1"/>
                </a:solidFill>
                <a:latin typeface="Shermlock"/>
              </a:rPr>
              <a:t>to</a:t>
            </a:r>
            <a:r>
              <a:rPr lang="en-US" sz="4400" dirty="0">
                <a:solidFill>
                  <a:schemeClr val="bg1"/>
                </a:solidFill>
                <a:latin typeface="Shermlock"/>
              </a:rPr>
              <a:t> Disunion </a:t>
            </a:r>
            <a:r>
              <a:rPr lang="en-US" sz="3600" dirty="0">
                <a:solidFill>
                  <a:schemeClr val="bg1"/>
                </a:solidFill>
                <a:latin typeface="Shermlock"/>
              </a:rPr>
              <a:t>&amp;</a:t>
            </a:r>
            <a:r>
              <a:rPr lang="en-US" sz="4400" dirty="0">
                <a:solidFill>
                  <a:schemeClr val="bg1"/>
                </a:solidFill>
                <a:latin typeface="Shermlock"/>
              </a:rPr>
              <a:t> War</a:t>
            </a:r>
          </a:p>
        </p:txBody>
      </p:sp>
    </p:spTree>
    <p:extLst>
      <p:ext uri="{BB962C8B-B14F-4D97-AF65-F5344CB8AC3E}">
        <p14:creationId xmlns:p14="http://schemas.microsoft.com/office/powerpoint/2010/main" val="22164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ppt_x"/>
                                          </p:val>
                                        </p:tav>
                                        <p:tav tm="100000">
                                          <p:val>
                                            <p:strVal val="#ppt_x"/>
                                          </p:val>
                                        </p:tav>
                                      </p:tavLst>
                                    </p:anim>
                                    <p:anim calcmode="lin" valueType="num">
                                      <p:cBhvr additive="base">
                                        <p:cTn id="8" dur="500" fill="hold"/>
                                        <p:tgtEl>
                                          <p:spTgt spid="220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pload.wikimedia.org/wikipedia/commons/0/07/James_Pol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37"/>
          <a:stretch/>
        </p:blipFill>
        <p:spPr bwMode="auto">
          <a:xfrm>
            <a:off x="0" y="0"/>
            <a:ext cx="5875435"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24258" name="Text Box 2"/>
          <p:cNvSpPr txBox="1">
            <a:spLocks noChangeArrowheads="1"/>
          </p:cNvSpPr>
          <p:nvPr/>
        </p:nvSpPr>
        <p:spPr bwMode="auto">
          <a:xfrm>
            <a:off x="474814" y="4572000"/>
            <a:ext cx="8229600" cy="1077218"/>
          </a:xfrm>
          <a:prstGeom prst="rect">
            <a:avLst/>
          </a:prstGeom>
          <a:solidFill>
            <a:srgbClr val="000000"/>
          </a:solidFill>
          <a:ln w="76200">
            <a:solidFill>
              <a:schemeClr val="tx1"/>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(1848) Polk didn’t seek a 2</a:t>
            </a:r>
            <a:r>
              <a:rPr lang="en-US" sz="3200" b="1" baseline="30000" dirty="0">
                <a:solidFill>
                  <a:schemeClr val="bg1"/>
                </a:solidFill>
                <a:latin typeface="Times New Roman" panose="02020603050405020304" pitchFamily="18" charset="0"/>
                <a:cs typeface="Times New Roman" panose="02020603050405020304" pitchFamily="18" charset="0"/>
              </a:rPr>
              <a:t>nd</a:t>
            </a:r>
            <a:r>
              <a:rPr lang="en-US" sz="3200" b="1" dirty="0">
                <a:solidFill>
                  <a:schemeClr val="bg1"/>
                </a:solidFill>
                <a:latin typeface="Times New Roman" panose="02020603050405020304" pitchFamily="18" charset="0"/>
                <a:cs typeface="Times New Roman" panose="02020603050405020304" pitchFamily="18" charset="0"/>
              </a:rPr>
              <a:t> term (he accomplished his goals and had health issues)</a:t>
            </a:r>
          </a:p>
        </p:txBody>
      </p:sp>
      <p:sp>
        <p:nvSpPr>
          <p:cNvPr id="2" name="TextBox 1"/>
          <p:cNvSpPr txBox="1"/>
          <p:nvPr/>
        </p:nvSpPr>
        <p:spPr>
          <a:xfrm>
            <a:off x="4114800" y="632698"/>
            <a:ext cx="4495800" cy="2339102"/>
          </a:xfrm>
          <a:prstGeom prst="rect">
            <a:avLst/>
          </a:prstGeom>
          <a:solidFill>
            <a:schemeClr val="tx1"/>
          </a:solidFill>
          <a:effectLst>
            <a:glow rad="88900">
              <a:schemeClr val="bg1"/>
            </a:glow>
          </a:effectLst>
          <a:scene3d>
            <a:camera prst="perspectiveHeroicExtremeLeftFacing">
              <a:rot lat="20829962" lon="1265154" rev="21299589"/>
            </a:camera>
            <a:lightRig rig="threePt" dir="t"/>
          </a:scene3d>
        </p:spPr>
        <p:txBody>
          <a:bodyPr wrap="square" rtlCol="0">
            <a:spAutoFit/>
          </a:bodyPr>
          <a:lstStyle/>
          <a:p>
            <a:pPr algn="ctr"/>
            <a:r>
              <a:rPr lang="en-US" sz="3200" dirty="0">
                <a:solidFill>
                  <a:schemeClr val="bg1"/>
                </a:solidFill>
                <a:latin typeface="Earth's Mightiest" pitchFamily="2" charset="0"/>
              </a:rPr>
              <a:t>“Peace, plenty, and contentment reign throughout our borders, and our beloved country presents a sublime moral spectacle to the world.” </a:t>
            </a:r>
          </a:p>
          <a:p>
            <a:pPr algn="r"/>
            <a:r>
              <a:rPr lang="en-US" sz="1600" dirty="0">
                <a:solidFill>
                  <a:schemeClr val="bg1"/>
                </a:solidFill>
                <a:latin typeface="Agency FB" pitchFamily="34" charset="0"/>
              </a:rPr>
              <a:t>-</a:t>
            </a:r>
            <a:r>
              <a:rPr lang="en-US" dirty="0">
                <a:solidFill>
                  <a:schemeClr val="bg1"/>
                </a:solidFill>
                <a:latin typeface="Agency FB" pitchFamily="34" charset="0"/>
              </a:rPr>
              <a:t>James K. Polk</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8245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additive="base">
                                        <p:cTn id="7" dur="500" fill="hold"/>
                                        <p:tgtEl>
                                          <p:spTgt spid="224258"/>
                                        </p:tgtEl>
                                        <p:attrNameLst>
                                          <p:attrName>ppt_x</p:attrName>
                                        </p:attrNameLst>
                                      </p:cBhvr>
                                      <p:tavLst>
                                        <p:tav tm="0">
                                          <p:val>
                                            <p:strVal val="#ppt_x"/>
                                          </p:val>
                                        </p:tav>
                                        <p:tav tm="100000">
                                          <p:val>
                                            <p:strVal val="#ppt_x"/>
                                          </p:val>
                                        </p:tav>
                                      </p:tavLst>
                                    </p:anim>
                                    <p:anim calcmode="lin" valueType="num">
                                      <p:cBhvr additive="base">
                                        <p:cTn id="8" dur="500" fill="hold"/>
                                        <p:tgtEl>
                                          <p:spTgt spid="2242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179"/>
          <a:stretch/>
        </p:blipFill>
        <p:spPr>
          <a:xfrm flipH="1">
            <a:off x="5198991" y="-1"/>
            <a:ext cx="3945009" cy="6850811"/>
          </a:xfrm>
          <a:prstGeom prst="rect">
            <a:avLst/>
          </a:prstGeom>
        </p:spPr>
      </p:pic>
      <p:sp>
        <p:nvSpPr>
          <p:cNvPr id="225282" name="Text Box 2"/>
          <p:cNvSpPr txBox="1">
            <a:spLocks noChangeArrowheads="1"/>
          </p:cNvSpPr>
          <p:nvPr/>
        </p:nvSpPr>
        <p:spPr bwMode="auto">
          <a:xfrm>
            <a:off x="609600" y="5029200"/>
            <a:ext cx="7924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Democratic candidate was General Lewis Cass who suggested popular sovereignty could solve issue of the extension of slavery</a:t>
            </a:r>
          </a:p>
        </p:txBody>
      </p:sp>
    </p:spTree>
    <p:extLst>
      <p:ext uri="{BB962C8B-B14F-4D97-AF65-F5344CB8AC3E}">
        <p14:creationId xmlns:p14="http://schemas.microsoft.com/office/powerpoint/2010/main" val="41590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25282"/>
                                        </p:tgtEl>
                                        <p:attrNameLst>
                                          <p:attrName>style.visibility</p:attrName>
                                        </p:attrNameLst>
                                      </p:cBhvr>
                                      <p:to>
                                        <p:strVal val="visible"/>
                                      </p:to>
                                    </p:set>
                                    <p:anim calcmode="lin" valueType="num">
                                      <p:cBhvr additive="base">
                                        <p:cTn id="7" dur="500" fill="hold"/>
                                        <p:tgtEl>
                                          <p:spTgt spid="225282"/>
                                        </p:tgtEl>
                                        <p:attrNameLst>
                                          <p:attrName>ppt_x</p:attrName>
                                        </p:attrNameLst>
                                      </p:cBhvr>
                                      <p:tavLst>
                                        <p:tav tm="0">
                                          <p:val>
                                            <p:strVal val="#ppt_x"/>
                                          </p:val>
                                        </p:tav>
                                        <p:tav tm="100000">
                                          <p:val>
                                            <p:strVal val="#ppt_x"/>
                                          </p:val>
                                        </p:tav>
                                      </p:tavLst>
                                    </p:anim>
                                    <p:anim calcmode="lin" valueType="num">
                                      <p:cBhvr additive="base">
                                        <p:cTn id="8" dur="500" fill="hold"/>
                                        <p:tgtEl>
                                          <p:spTgt spid="225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6179"/>
          <a:stretch/>
        </p:blipFill>
        <p:spPr>
          <a:xfrm flipH="1">
            <a:off x="5198991" y="-1"/>
            <a:ext cx="3945009" cy="6850811"/>
          </a:xfrm>
          <a:prstGeom prst="rect">
            <a:avLst/>
          </a:prstGeom>
        </p:spPr>
      </p:pic>
      <p:sp>
        <p:nvSpPr>
          <p:cNvPr id="227330" name="Text Box 2"/>
          <p:cNvSpPr txBox="1">
            <a:spLocks noChangeArrowheads="1"/>
          </p:cNvSpPr>
          <p:nvPr/>
        </p:nvSpPr>
        <p:spPr bwMode="auto">
          <a:xfrm>
            <a:off x="609600" y="5135940"/>
            <a:ext cx="7924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a:t>
            </a:r>
            <a:r>
              <a:rPr lang="en-US" sz="3200" b="1" dirty="0" smtClean="0">
                <a:solidFill>
                  <a:schemeClr val="bg1"/>
                </a:solidFill>
                <a:latin typeface="Times New Roman" panose="02020603050405020304" pitchFamily="18" charset="0"/>
                <a:cs typeface="Times New Roman" panose="02020603050405020304" pitchFamily="18" charset="0"/>
              </a:rPr>
              <a:t>Popular </a:t>
            </a:r>
            <a:r>
              <a:rPr lang="en-US" sz="3200" b="1" dirty="0">
                <a:solidFill>
                  <a:schemeClr val="bg1"/>
                </a:solidFill>
                <a:latin typeface="Times New Roman" panose="02020603050405020304" pitchFamily="18" charset="0"/>
                <a:cs typeface="Times New Roman" panose="02020603050405020304" pitchFamily="18" charset="0"/>
              </a:rPr>
              <a:t>S</a:t>
            </a:r>
            <a:r>
              <a:rPr lang="en-US" sz="3200" b="1" dirty="0" smtClean="0">
                <a:solidFill>
                  <a:schemeClr val="bg1"/>
                </a:solidFill>
                <a:latin typeface="Times New Roman" panose="02020603050405020304" pitchFamily="18" charset="0"/>
                <a:cs typeface="Times New Roman" panose="02020603050405020304" pitchFamily="18" charset="0"/>
              </a:rPr>
              <a:t>overeignty </a:t>
            </a:r>
            <a:r>
              <a:rPr lang="en-US" sz="3200" b="1" dirty="0">
                <a:solidFill>
                  <a:schemeClr val="bg1"/>
                </a:solidFill>
                <a:latin typeface="Times New Roman" panose="02020603050405020304" pitchFamily="18" charset="0"/>
                <a:cs typeface="Times New Roman" panose="02020603050405020304" pitchFamily="18" charset="0"/>
              </a:rPr>
              <a:t>would allow the people of each territory to decide on slavery themselves (with no federal mandate)</a:t>
            </a:r>
          </a:p>
        </p:txBody>
      </p:sp>
    </p:spTree>
    <p:extLst>
      <p:ext uri="{BB962C8B-B14F-4D97-AF65-F5344CB8AC3E}">
        <p14:creationId xmlns:p14="http://schemas.microsoft.com/office/powerpoint/2010/main" val="42754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27330"/>
                                        </p:tgtEl>
                                        <p:attrNameLst>
                                          <p:attrName>style.visibility</p:attrName>
                                        </p:attrNameLst>
                                      </p:cBhvr>
                                      <p:to>
                                        <p:strVal val="visible"/>
                                      </p:to>
                                    </p:set>
                                    <p:anim calcmode="lin" valueType="num">
                                      <p:cBhvr additive="base">
                                        <p:cTn id="7" dur="500" fill="hold"/>
                                        <p:tgtEl>
                                          <p:spTgt spid="227330"/>
                                        </p:tgtEl>
                                        <p:attrNameLst>
                                          <p:attrName>ppt_x</p:attrName>
                                        </p:attrNameLst>
                                      </p:cBhvr>
                                      <p:tavLst>
                                        <p:tav tm="0">
                                          <p:val>
                                            <p:strVal val="#ppt_x"/>
                                          </p:val>
                                        </p:tav>
                                        <p:tav tm="100000">
                                          <p:val>
                                            <p:strVal val="#ppt_x"/>
                                          </p:val>
                                        </p:tav>
                                      </p:tavLst>
                                    </p:anim>
                                    <p:anim calcmode="lin" valueType="num">
                                      <p:cBhvr additive="base">
                                        <p:cTn id="8" dur="500" fill="hold"/>
                                        <p:tgtEl>
                                          <p:spTgt spid="227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28354" name="Text Box 2"/>
          <p:cNvSpPr txBox="1">
            <a:spLocks noChangeArrowheads="1"/>
          </p:cNvSpPr>
          <p:nvPr/>
        </p:nvSpPr>
        <p:spPr bwMode="auto">
          <a:xfrm>
            <a:off x="228600" y="5075238"/>
            <a:ext cx="8686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a:t>
            </a:r>
            <a:r>
              <a:rPr lang="en-US" sz="3200" b="1" dirty="0" smtClean="0">
                <a:solidFill>
                  <a:schemeClr val="bg1"/>
                </a:solidFill>
                <a:latin typeface="Times New Roman" panose="02020603050405020304" pitchFamily="18" charset="0"/>
                <a:cs typeface="Times New Roman" panose="02020603050405020304" pitchFamily="18" charset="0"/>
              </a:rPr>
              <a:t>Popular </a:t>
            </a:r>
            <a:r>
              <a:rPr lang="en-US" sz="3200" b="1" dirty="0">
                <a:solidFill>
                  <a:schemeClr val="bg1"/>
                </a:solidFill>
                <a:latin typeface="Times New Roman" panose="02020603050405020304" pitchFamily="18" charset="0"/>
                <a:cs typeface="Times New Roman" panose="02020603050405020304" pitchFamily="18" charset="0"/>
              </a:rPr>
              <a:t>sovereignty was a compromise between North and South but self-determination could still lead to the spread of slavery</a:t>
            </a:r>
          </a:p>
        </p:txBody>
      </p:sp>
    </p:spTree>
    <p:extLst>
      <p:ext uri="{BB962C8B-B14F-4D97-AF65-F5344CB8AC3E}">
        <p14:creationId xmlns:p14="http://schemas.microsoft.com/office/powerpoint/2010/main" val="419107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additive="base">
                                        <p:cTn id="7" dur="500" fill="hold"/>
                                        <p:tgtEl>
                                          <p:spTgt spid="228354"/>
                                        </p:tgtEl>
                                        <p:attrNameLst>
                                          <p:attrName>ppt_x</p:attrName>
                                        </p:attrNameLst>
                                      </p:cBhvr>
                                      <p:tavLst>
                                        <p:tav tm="0">
                                          <p:val>
                                            <p:strVal val="#ppt_x"/>
                                          </p:val>
                                        </p:tav>
                                        <p:tav tm="100000">
                                          <p:val>
                                            <p:strVal val="#ppt_x"/>
                                          </p:val>
                                        </p:tav>
                                      </p:tavLst>
                                    </p:anim>
                                    <p:anim calcmode="lin" valueType="num">
                                      <p:cBhvr additive="base">
                                        <p:cTn id="8" dur="500" fill="hold"/>
                                        <p:tgtEl>
                                          <p:spTgt spid="2283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Image:Fillmore campaign.jpg"/>
          <p:cNvPicPr>
            <a:picLocks noChangeAspect="1" noChangeArrowheads="1"/>
          </p:cNvPicPr>
          <p:nvPr/>
        </p:nvPicPr>
        <p:blipFill rotWithShape="1">
          <a:blip r:embed="rId2">
            <a:extLst>
              <a:ext uri="{28A0092B-C50C-407E-A947-70E740481C1C}">
                <a14:useLocalDpi xmlns:a14="http://schemas.microsoft.com/office/drawing/2010/main" val="0"/>
              </a:ext>
            </a:extLst>
          </a:blip>
          <a:srcRect b="7086"/>
          <a:stretch/>
        </p:blipFill>
        <p:spPr bwMode="auto">
          <a:xfrm>
            <a:off x="0" y="0"/>
            <a:ext cx="9144000" cy="604462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533400" y="6120825"/>
            <a:ext cx="8077200" cy="584775"/>
          </a:xfrm>
          <a:prstGeom prst="rect">
            <a:avLst/>
          </a:prstGeom>
          <a:solidFill>
            <a:srgbClr val="000000">
              <a:alpha val="78038"/>
            </a:srgbClr>
          </a:solidFill>
          <a:ln w="76200">
            <a:solidFill>
              <a:schemeClr val="tx1"/>
            </a:solidFill>
            <a:miter lim="800000"/>
            <a:headEnd/>
            <a:tailEnd/>
          </a:ln>
          <a:effectLst>
            <a:glow rad="88900">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7.  Whigs nominated General Zachary Taylor</a:t>
            </a:r>
          </a:p>
        </p:txBody>
      </p:sp>
    </p:spTree>
    <p:extLst>
      <p:ext uri="{BB962C8B-B14F-4D97-AF65-F5344CB8AC3E}">
        <p14:creationId xmlns:p14="http://schemas.microsoft.com/office/powerpoint/2010/main" val="227145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0" y="2895600"/>
            <a:ext cx="4038600" cy="212365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400" dirty="0">
                <a:solidFill>
                  <a:schemeClr val="bg1"/>
                </a:solidFill>
                <a:latin typeface="Earth's Mightiest"/>
              </a:rPr>
              <a:t>Slavery is an institution of “aristocratic men” and a danger to “the great mass of the people (because it)…threatens the general and equal distribution of our lands into convenient family farms.”</a:t>
            </a:r>
          </a:p>
          <a:p>
            <a:pPr algn="r"/>
            <a:r>
              <a:rPr lang="en-US" sz="1200" dirty="0">
                <a:solidFill>
                  <a:schemeClr val="bg1"/>
                </a:solidFill>
                <a:latin typeface="Agency FB" pitchFamily="34" charset="0"/>
              </a:rPr>
              <a:t>-</a:t>
            </a:r>
            <a:r>
              <a:rPr lang="en-US" sz="1200" dirty="0" err="1">
                <a:solidFill>
                  <a:schemeClr val="bg1"/>
                </a:solidFill>
                <a:latin typeface="Agency FB" pitchFamily="34" charset="0"/>
              </a:rPr>
              <a:t>Abijah</a:t>
            </a:r>
            <a:r>
              <a:rPr lang="en-US" sz="1200" dirty="0">
                <a:solidFill>
                  <a:schemeClr val="bg1"/>
                </a:solidFill>
                <a:latin typeface="Agency FB" pitchFamily="34" charset="0"/>
              </a:rPr>
              <a:t> Beckwith, free-</a:t>
            </a:r>
            <a:r>
              <a:rPr lang="en-US" sz="1200" dirty="0" err="1">
                <a:solidFill>
                  <a:schemeClr val="bg1"/>
                </a:solidFill>
                <a:latin typeface="Agency FB" pitchFamily="34" charset="0"/>
              </a:rPr>
              <a:t>solier</a:t>
            </a:r>
            <a:endParaRPr lang="en-US" sz="1200" dirty="0">
              <a:solidFill>
                <a:schemeClr val="bg1"/>
              </a:solidFill>
              <a:latin typeface="Agency FB" pitchFamily="34" charset="0"/>
            </a:endParaRPr>
          </a:p>
        </p:txBody>
      </p:sp>
      <p:pic>
        <p:nvPicPr>
          <p:cNvPr id="11268" name="Picture 4" descr="Image:Free Soil campaign banner.jpg"/>
          <p:cNvPicPr>
            <a:picLocks noChangeAspect="1" noChangeArrowheads="1"/>
          </p:cNvPicPr>
          <p:nvPr/>
        </p:nvPicPr>
        <p:blipFill>
          <a:blip r:embed="rId2" cstate="print"/>
          <a:srcRect/>
          <a:stretch>
            <a:fillRect/>
          </a:stretch>
        </p:blipFill>
        <p:spPr bwMode="auto">
          <a:xfrm>
            <a:off x="0" y="0"/>
            <a:ext cx="4800600" cy="6858000"/>
          </a:xfrm>
          <a:prstGeom prst="rect">
            <a:avLst/>
          </a:prstGeom>
          <a:noFill/>
          <a:effectLst>
            <a:glow>
              <a:schemeClr val="accent4">
                <a:satMod val="175000"/>
                <a:alpha val="40000"/>
              </a:schemeClr>
            </a:glow>
            <a:softEdge rad="63500"/>
          </a:effectLst>
        </p:spPr>
      </p:pic>
      <p:sp>
        <p:nvSpPr>
          <p:cNvPr id="232450" name="Text Box 2"/>
          <p:cNvSpPr txBox="1">
            <a:spLocks noChangeArrowheads="1"/>
          </p:cNvSpPr>
          <p:nvPr/>
        </p:nvSpPr>
        <p:spPr bwMode="auto">
          <a:xfrm>
            <a:off x="1219200" y="5059740"/>
            <a:ext cx="6705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8. the Free Soil Party nominated Martin Van Buren and hoped to stop spread of slavery into the territories</a:t>
            </a:r>
          </a:p>
        </p:txBody>
      </p:sp>
      <p:sp>
        <p:nvSpPr>
          <p:cNvPr id="4" name="Text Box 12"/>
          <p:cNvSpPr txBox="1">
            <a:spLocks noChangeArrowheads="1"/>
          </p:cNvSpPr>
          <p:nvPr/>
        </p:nvSpPr>
        <p:spPr bwMode="auto">
          <a:xfrm>
            <a:off x="3657600" y="94833"/>
            <a:ext cx="5399616" cy="2800767"/>
          </a:xfrm>
          <a:prstGeom prst="rect">
            <a:avLst/>
          </a:prstGeom>
          <a:noFill/>
          <a:ln w="9525">
            <a:noFill/>
            <a:miter lim="800000"/>
            <a:headEnd/>
            <a:tailEnd/>
          </a:ln>
          <a:effectLst>
            <a:outerShdw dist="35921" dir="2700000" algn="ctr" rotWithShape="0">
              <a:schemeClr val="bg2"/>
            </a:outerShdw>
          </a:effectLst>
        </p:spPr>
        <p:txBody>
          <a:bodyPr wrap="square">
            <a:spAutoFit/>
            <a:scene3d>
              <a:camera prst="orthographicFront"/>
              <a:lightRig rig="threePt" dir="t"/>
            </a:scene3d>
            <a:sp3d extrusionH="57150">
              <a:bevelT w="38100" h="38100"/>
            </a:sp3d>
          </a:bodyPr>
          <a:lstStyle/>
          <a:p>
            <a:pPr>
              <a:spcBef>
                <a:spcPct val="50000"/>
              </a:spcBef>
              <a:defRPr/>
            </a:pPr>
            <a:r>
              <a:rPr lang="en-US" sz="4400" dirty="0">
                <a:solidFill>
                  <a:srgbClr val="FFC000"/>
                </a:solidFill>
                <a:effectLst>
                  <a:glow rad="139700">
                    <a:schemeClr val="bg1"/>
                  </a:glow>
                </a:effectLst>
                <a:latin typeface="Sex Pistols" pitchFamily="2" charset="0"/>
              </a:rPr>
              <a:t>Free Soil!</a:t>
            </a:r>
            <a:br>
              <a:rPr lang="en-US" sz="4400" dirty="0">
                <a:solidFill>
                  <a:srgbClr val="FFC000"/>
                </a:solidFill>
                <a:effectLst>
                  <a:glow rad="139700">
                    <a:schemeClr val="bg1"/>
                  </a:glow>
                </a:effectLst>
                <a:latin typeface="Sex Pistols" pitchFamily="2" charset="0"/>
              </a:rPr>
            </a:br>
            <a:r>
              <a:rPr lang="en-US" sz="4400" dirty="0">
                <a:solidFill>
                  <a:srgbClr val="FFC000"/>
                </a:solidFill>
                <a:effectLst>
                  <a:glow rad="139700">
                    <a:schemeClr val="bg1"/>
                  </a:glow>
                </a:effectLst>
                <a:latin typeface="Sex Pistols" pitchFamily="2" charset="0"/>
              </a:rPr>
              <a:t>   Free Speech!</a:t>
            </a:r>
            <a:br>
              <a:rPr lang="en-US" sz="4400" dirty="0">
                <a:solidFill>
                  <a:srgbClr val="FFC000"/>
                </a:solidFill>
                <a:effectLst>
                  <a:glow rad="139700">
                    <a:schemeClr val="bg1"/>
                  </a:glow>
                </a:effectLst>
                <a:latin typeface="Sex Pistols" pitchFamily="2" charset="0"/>
              </a:rPr>
            </a:br>
            <a:r>
              <a:rPr lang="en-US" sz="4400" dirty="0">
                <a:solidFill>
                  <a:srgbClr val="FFC000"/>
                </a:solidFill>
                <a:effectLst>
                  <a:glow rad="139700">
                    <a:schemeClr val="bg1"/>
                  </a:glow>
                </a:effectLst>
                <a:latin typeface="Sex Pistols" pitchFamily="2" charset="0"/>
              </a:rPr>
              <a:t>           Free Labor!</a:t>
            </a:r>
            <a:br>
              <a:rPr lang="en-US" sz="4400" dirty="0">
                <a:solidFill>
                  <a:srgbClr val="FFC000"/>
                </a:solidFill>
                <a:effectLst>
                  <a:glow rad="139700">
                    <a:schemeClr val="bg1"/>
                  </a:glow>
                </a:effectLst>
                <a:latin typeface="Sex Pistols" pitchFamily="2" charset="0"/>
              </a:rPr>
            </a:br>
            <a:r>
              <a:rPr lang="en-US" sz="4400" dirty="0">
                <a:solidFill>
                  <a:srgbClr val="FFC000"/>
                </a:solidFill>
                <a:effectLst>
                  <a:glow rad="139700">
                    <a:schemeClr val="bg1"/>
                  </a:glow>
                </a:effectLst>
                <a:latin typeface="Sex Pistols" pitchFamily="2" charset="0"/>
              </a:rPr>
              <a:t>                   Free Men!</a:t>
            </a:r>
          </a:p>
        </p:txBody>
      </p:sp>
    </p:spTree>
    <p:extLst>
      <p:ext uri="{BB962C8B-B14F-4D97-AF65-F5344CB8AC3E}">
        <p14:creationId xmlns:p14="http://schemas.microsoft.com/office/powerpoint/2010/main" val="17278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2450"/>
                                        </p:tgtEl>
                                        <p:attrNameLst>
                                          <p:attrName>style.visibility</p:attrName>
                                        </p:attrNameLst>
                                      </p:cBhvr>
                                      <p:to>
                                        <p:strVal val="visible"/>
                                      </p:to>
                                    </p:set>
                                    <p:anim calcmode="lin" valueType="num">
                                      <p:cBhvr additive="base">
                                        <p:cTn id="7" dur="500" fill="hold"/>
                                        <p:tgtEl>
                                          <p:spTgt spid="232450"/>
                                        </p:tgtEl>
                                        <p:attrNameLst>
                                          <p:attrName>ppt_x</p:attrName>
                                        </p:attrNameLst>
                                      </p:cBhvr>
                                      <p:tavLst>
                                        <p:tav tm="0">
                                          <p:val>
                                            <p:strVal val="#ppt_x"/>
                                          </p:val>
                                        </p:tav>
                                        <p:tav tm="100000">
                                          <p:val>
                                            <p:strVal val="#ppt_x"/>
                                          </p:val>
                                        </p:tav>
                                      </p:tavLst>
                                    </p:anim>
                                    <p:anim calcmode="lin" valueType="num">
                                      <p:cBhvr additive="base">
                                        <p:cTn id="8" dur="500" fill="hold"/>
                                        <p:tgtEl>
                                          <p:spTgt spid="2324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1143000" y="4952999"/>
            <a:ext cx="6858000" cy="163036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9.  Free </a:t>
            </a:r>
            <a:r>
              <a:rPr lang="en-US" sz="3200" b="1" dirty="0" err="1">
                <a:solidFill>
                  <a:schemeClr val="bg1"/>
                </a:solidFill>
                <a:latin typeface="Times New Roman" panose="02020603050405020304" pitchFamily="18" charset="0"/>
                <a:cs typeface="Times New Roman" panose="02020603050405020304" pitchFamily="18" charset="0"/>
              </a:rPr>
              <a:t>Soilers</a:t>
            </a:r>
            <a:r>
              <a:rPr lang="en-US" sz="3200" b="1" dirty="0">
                <a:solidFill>
                  <a:schemeClr val="bg1"/>
                </a:solidFill>
                <a:latin typeface="Times New Roman" panose="02020603050405020304" pitchFamily="18" charset="0"/>
                <a:cs typeface="Times New Roman" panose="02020603050405020304" pitchFamily="18" charset="0"/>
              </a:rPr>
              <a:t> wanted federal aid for internal improvements and urged free government homesteads for settlers</a:t>
            </a:r>
          </a:p>
        </p:txBody>
      </p:sp>
      <p:pic>
        <p:nvPicPr>
          <p:cNvPr id="13320" name="Picture 8" descr="Image:Smoking him out.jpg">
            <a:hlinkClick r:id="rId2"/>
          </p:cNvPr>
          <p:cNvPicPr>
            <a:picLocks noChangeAspect="1" noChangeArrowheads="1"/>
          </p:cNvPicPr>
          <p:nvPr/>
        </p:nvPicPr>
        <p:blipFill>
          <a:blip r:embed="rId3" cstate="print"/>
          <a:srcRect/>
          <a:stretch>
            <a:fillRect/>
          </a:stretch>
        </p:blipFill>
        <p:spPr bwMode="auto">
          <a:xfrm>
            <a:off x="2514600" y="152399"/>
            <a:ext cx="6498596" cy="4557141"/>
          </a:xfrm>
          <a:prstGeom prst="rect">
            <a:avLst/>
          </a:prstGeom>
          <a:noFill/>
          <a:effectLst>
            <a:glow rad="101600">
              <a:schemeClr val="accent4">
                <a:satMod val="175000"/>
                <a:alpha val="40000"/>
              </a:schemeClr>
            </a:glow>
          </a:effectLst>
        </p:spPr>
      </p:pic>
      <p:pic>
        <p:nvPicPr>
          <p:cNvPr id="13318" name="Picture 6" descr="http://americanhistory.si.edu/vote/large/3_03_lrg.jpg"/>
          <p:cNvPicPr>
            <a:picLocks noChangeAspect="1" noChangeArrowheads="1"/>
          </p:cNvPicPr>
          <p:nvPr/>
        </p:nvPicPr>
        <p:blipFill>
          <a:blip r:embed="rId4" cstate="print"/>
          <a:srcRect l="23681" t="5056" r="8813" b="5611"/>
          <a:stretch>
            <a:fillRect/>
          </a:stretch>
        </p:blipFill>
        <p:spPr bwMode="auto">
          <a:xfrm rot="21059273">
            <a:off x="386637" y="454857"/>
            <a:ext cx="2242202" cy="4140308"/>
          </a:xfrm>
          <a:prstGeom prst="rect">
            <a:avLst/>
          </a:prstGeom>
          <a:noFill/>
          <a:effectLst>
            <a:glow rad="63500">
              <a:schemeClr val="accent4">
                <a:satMod val="175000"/>
              </a:schemeClr>
            </a:glow>
          </a:effectLst>
          <a:scene3d>
            <a:camera prst="orthographicFront"/>
            <a:lightRig rig="threePt" dir="t"/>
          </a:scene3d>
          <a:sp3d>
            <a:bevelT/>
          </a:sp3d>
        </p:spPr>
      </p:pic>
    </p:spTree>
    <p:extLst>
      <p:ext uri="{BB962C8B-B14F-4D97-AF65-F5344CB8AC3E}">
        <p14:creationId xmlns:p14="http://schemas.microsoft.com/office/powerpoint/2010/main" val="28119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additive="base">
                                        <p:cTn id="7" dur="500" fill="hold"/>
                                        <p:tgtEl>
                                          <p:spTgt spid="233474"/>
                                        </p:tgtEl>
                                        <p:attrNameLst>
                                          <p:attrName>ppt_x</p:attrName>
                                        </p:attrNameLst>
                                      </p:cBhvr>
                                      <p:tavLst>
                                        <p:tav tm="0">
                                          <p:val>
                                            <p:strVal val="#ppt_x"/>
                                          </p:val>
                                        </p:tav>
                                        <p:tav tm="100000">
                                          <p:val>
                                            <p:strVal val="#ppt_x"/>
                                          </p:val>
                                        </p:tav>
                                      </p:tavLst>
                                    </p:anim>
                                    <p:anim calcmode="lin" valueType="num">
                                      <p:cBhvr additive="base">
                                        <p:cTn id="8" dur="500" fill="hold"/>
                                        <p:tgtEl>
                                          <p:spTgt spid="233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loeser.us/flags/images/old_glory/free_flag_1848.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4940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34498" name="Text Box 2"/>
          <p:cNvSpPr txBox="1">
            <a:spLocks noChangeArrowheads="1"/>
          </p:cNvSpPr>
          <p:nvPr/>
        </p:nvSpPr>
        <p:spPr bwMode="auto">
          <a:xfrm>
            <a:off x="457200" y="5135940"/>
            <a:ext cx="8229600" cy="1569660"/>
          </a:xfrm>
          <a:prstGeom prst="rect">
            <a:avLst/>
          </a:prstGeom>
          <a:solidFill>
            <a:srgbClr val="000000">
              <a:alpha val="94116"/>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10.  Free Soil Party attracted people angry over half-acquisition of Oregon, those opposed to blacks in territories and abolitionists</a:t>
            </a:r>
          </a:p>
        </p:txBody>
      </p:sp>
    </p:spTree>
    <p:extLst>
      <p:ext uri="{BB962C8B-B14F-4D97-AF65-F5344CB8AC3E}">
        <p14:creationId xmlns:p14="http://schemas.microsoft.com/office/powerpoint/2010/main" val="97354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additive="base">
                                        <p:cTn id="7" dur="500" fill="hold"/>
                                        <p:tgtEl>
                                          <p:spTgt spid="234498"/>
                                        </p:tgtEl>
                                        <p:attrNameLst>
                                          <p:attrName>ppt_x</p:attrName>
                                        </p:attrNameLst>
                                      </p:cBhvr>
                                      <p:tavLst>
                                        <p:tav tm="0">
                                          <p:val>
                                            <p:strVal val="#ppt_x"/>
                                          </p:val>
                                        </p:tav>
                                        <p:tav tm="100000">
                                          <p:val>
                                            <p:strVal val="#ppt_x"/>
                                          </p:val>
                                        </p:tav>
                                      </p:tavLst>
                                    </p:anim>
                                    <p:anim calcmode="lin" valueType="num">
                                      <p:cBhvr additive="base">
                                        <p:cTn id="8" dur="500" fill="hold"/>
                                        <p:tgtEl>
                                          <p:spTgt spid="234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upload.wikimedia.org/wikipedia/commons/c/ce/1848_Electoral_Map.png"/>
          <p:cNvPicPr>
            <a:picLocks noChangeAspect="1" noChangeArrowheads="1"/>
          </p:cNvPicPr>
          <p:nvPr/>
        </p:nvPicPr>
        <p:blipFill>
          <a:blip r:embed="rId2">
            <a:extLst>
              <a:ext uri="{28A0092B-C50C-407E-A947-70E740481C1C}">
                <a14:useLocalDpi xmlns:a14="http://schemas.microsoft.com/office/drawing/2010/main" val="0"/>
              </a:ext>
            </a:extLst>
          </a:blip>
          <a:srcRect l="24052" t="79453" r="5089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Text Box 2"/>
          <p:cNvSpPr txBox="1">
            <a:spLocks noChangeArrowheads="1"/>
          </p:cNvSpPr>
          <p:nvPr/>
        </p:nvSpPr>
        <p:spPr bwMode="auto">
          <a:xfrm>
            <a:off x="838200" y="5627937"/>
            <a:ext cx="75057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11.  neither Whigs nor Democrats talked about slavery issue (Taylor narrowly won)</a:t>
            </a:r>
          </a:p>
        </p:txBody>
      </p:sp>
      <p:pic>
        <p:nvPicPr>
          <p:cNvPr id="25602" name="Picture 2" descr="File:ElectoralCollege1848.sv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34" t="1297"/>
          <a:stretch/>
        </p:blipFill>
        <p:spPr bwMode="auto">
          <a:xfrm>
            <a:off x="0" y="0"/>
            <a:ext cx="8358238" cy="580072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File:Zachary Taylor restored and cropped.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4700" y="3200400"/>
            <a:ext cx="1331974" cy="1752598"/>
          </a:xfrm>
          <a:prstGeom prst="rect">
            <a:avLst/>
          </a:prstGeom>
          <a:noFill/>
          <a:effectLst>
            <a:glow rad="76200">
              <a:schemeClr val="bg1"/>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6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additive="base">
                                        <p:cTn id="7" dur="500" fill="hold"/>
                                        <p:tgtEl>
                                          <p:spTgt spid="236546"/>
                                        </p:tgtEl>
                                        <p:attrNameLst>
                                          <p:attrName>ppt_x</p:attrName>
                                        </p:attrNameLst>
                                      </p:cBhvr>
                                      <p:tavLst>
                                        <p:tav tm="0">
                                          <p:val>
                                            <p:strVal val="#ppt_x"/>
                                          </p:val>
                                        </p:tav>
                                        <p:tav tm="100000">
                                          <p:val>
                                            <p:strVal val="#ppt_x"/>
                                          </p:val>
                                        </p:tav>
                                      </p:tavLst>
                                    </p:anim>
                                    <p:anim calcmode="lin" valueType="num">
                                      <p:cBhvr additive="base">
                                        <p:cTn id="8" dur="500" fill="hold"/>
                                        <p:tgtEl>
                                          <p:spTgt spid="236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le:Zachary Taylo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198" y="470132"/>
            <a:ext cx="4695825" cy="5715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4648200" y="4572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Presidency:</a:t>
            </a:r>
            <a:r>
              <a:rPr lang="en-US" sz="3200" dirty="0">
                <a:solidFill>
                  <a:schemeClr val="bg1"/>
                </a:solidFill>
                <a:latin typeface="Earth's Mightiest" pitchFamily="2" charset="0"/>
              </a:rPr>
              <a:t>  1849-1850 </a:t>
            </a:r>
          </a:p>
        </p:txBody>
      </p:sp>
      <p:sp>
        <p:nvSpPr>
          <p:cNvPr id="5" name="TextBox 4"/>
          <p:cNvSpPr txBox="1"/>
          <p:nvPr/>
        </p:nvSpPr>
        <p:spPr bwMode="auto">
          <a:xfrm>
            <a:off x="4648200" y="20574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Party:</a:t>
            </a:r>
            <a:r>
              <a:rPr lang="en-US" sz="3200" dirty="0">
                <a:solidFill>
                  <a:schemeClr val="bg1"/>
                </a:solidFill>
                <a:latin typeface="Earth's Mightiest" pitchFamily="2" charset="0"/>
              </a:rPr>
              <a:t>  Whig</a:t>
            </a:r>
          </a:p>
        </p:txBody>
      </p:sp>
      <p:sp>
        <p:nvSpPr>
          <p:cNvPr id="6" name="TextBox 5"/>
          <p:cNvSpPr txBox="1"/>
          <p:nvPr/>
        </p:nvSpPr>
        <p:spPr bwMode="auto">
          <a:xfrm>
            <a:off x="4648200" y="26670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Age Upon Taking Office: </a:t>
            </a:r>
            <a:r>
              <a:rPr lang="en-US" sz="3200" dirty="0">
                <a:solidFill>
                  <a:schemeClr val="bg1"/>
                </a:solidFill>
                <a:latin typeface="Earth's Mightiest" pitchFamily="2" charset="0"/>
              </a:rPr>
              <a:t> 64</a:t>
            </a:r>
          </a:p>
        </p:txBody>
      </p:sp>
      <p:sp>
        <p:nvSpPr>
          <p:cNvPr id="7" name="TextBox 6"/>
          <p:cNvSpPr txBox="1"/>
          <p:nvPr/>
        </p:nvSpPr>
        <p:spPr bwMode="auto">
          <a:xfrm>
            <a:off x="4648200" y="32766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Vice-President:</a:t>
            </a:r>
            <a:r>
              <a:rPr lang="en-US" sz="3200" dirty="0">
                <a:solidFill>
                  <a:schemeClr val="bg1"/>
                </a:solidFill>
                <a:latin typeface="Earth's Mightiest" pitchFamily="2" charset="0"/>
              </a:rPr>
              <a:t>  </a:t>
            </a:r>
            <a:r>
              <a:rPr lang="en-US" sz="2800" dirty="0">
                <a:solidFill>
                  <a:schemeClr val="bg1"/>
                </a:solidFill>
                <a:latin typeface="Earth's Mightiest" pitchFamily="2" charset="0"/>
              </a:rPr>
              <a:t>Millard Fillmore</a:t>
            </a:r>
          </a:p>
        </p:txBody>
      </p:sp>
      <p:sp>
        <p:nvSpPr>
          <p:cNvPr id="8" name="TextBox 7"/>
          <p:cNvSpPr txBox="1"/>
          <p:nvPr/>
        </p:nvSpPr>
        <p:spPr bwMode="auto">
          <a:xfrm>
            <a:off x="4648200" y="38862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Height:  </a:t>
            </a:r>
            <a:r>
              <a:rPr lang="en-US" sz="3200" dirty="0">
                <a:solidFill>
                  <a:schemeClr val="bg1"/>
                </a:solidFill>
                <a:latin typeface="Earth's Mightiest" pitchFamily="2" charset="0"/>
              </a:rPr>
              <a:t>5’8”</a:t>
            </a:r>
          </a:p>
        </p:txBody>
      </p:sp>
      <p:sp>
        <p:nvSpPr>
          <p:cNvPr id="9" name="TextBox 8"/>
          <p:cNvSpPr txBox="1"/>
          <p:nvPr/>
        </p:nvSpPr>
        <p:spPr bwMode="auto">
          <a:xfrm>
            <a:off x="4648200" y="4561582"/>
            <a:ext cx="4495800" cy="1077218"/>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Nicknames:                             </a:t>
            </a:r>
            <a:r>
              <a:rPr lang="en-US" sz="3200" dirty="0">
                <a:solidFill>
                  <a:schemeClr val="bg1"/>
                </a:solidFill>
                <a:latin typeface="Earth's Mightiest" pitchFamily="2" charset="0"/>
              </a:rPr>
              <a:t>“Old Rough &amp; Ready”</a:t>
            </a:r>
          </a:p>
        </p:txBody>
      </p:sp>
      <p:sp>
        <p:nvSpPr>
          <p:cNvPr id="10" name="TextBox 9"/>
          <p:cNvSpPr txBox="1"/>
          <p:nvPr/>
        </p:nvSpPr>
        <p:spPr bwMode="auto">
          <a:xfrm>
            <a:off x="4495800" y="5534561"/>
            <a:ext cx="4648200" cy="1323439"/>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dirty="0">
                <a:solidFill>
                  <a:srgbClr val="FF0000"/>
                </a:solidFill>
                <a:latin typeface="Earth's Mightiest" pitchFamily="2" charset="0"/>
              </a:rPr>
              <a:t>Sound Bite:                              </a:t>
            </a:r>
            <a:r>
              <a:rPr lang="en-US" sz="2400" dirty="0">
                <a:solidFill>
                  <a:schemeClr val="bg1"/>
                </a:solidFill>
                <a:latin typeface="Earth's Mightiest" pitchFamily="2" charset="0"/>
              </a:rPr>
              <a:t>“Tell him to got to Hell.” (responding to Mexican general Santa Anna’s demand to surrender)</a:t>
            </a:r>
          </a:p>
        </p:txBody>
      </p:sp>
      <p:sp>
        <p:nvSpPr>
          <p:cNvPr id="12" name="TextBox 11"/>
          <p:cNvSpPr txBox="1"/>
          <p:nvPr/>
        </p:nvSpPr>
        <p:spPr bwMode="auto">
          <a:xfrm>
            <a:off x="0" y="0"/>
            <a:ext cx="4724400" cy="830997"/>
          </a:xfrm>
          <a:prstGeom prst="rect">
            <a:avLst/>
          </a:prstGeom>
          <a:solidFill>
            <a:schemeClr val="tx1"/>
          </a:solidFill>
          <a:ln w="28575" cmpd="tri">
            <a:solidFill>
              <a:schemeClr val="bg1"/>
            </a:solidFill>
            <a:prstDash val="solid"/>
            <a:miter lim="800000"/>
            <a:headEnd/>
            <a:tailEnd/>
          </a:ln>
          <a:effectLst>
            <a:softEdge rad="63500"/>
          </a:effectLst>
        </p:spPr>
        <p:txBody>
          <a:bodyPr wrap="square">
            <a:spAutoFit/>
          </a:bodyPr>
          <a:lstStyle/>
          <a:p>
            <a:pPr algn="ctr">
              <a:spcBef>
                <a:spcPct val="50000"/>
              </a:spcBef>
              <a:defRPr/>
            </a:pPr>
            <a:r>
              <a:rPr lang="en-US" sz="4800" dirty="0">
                <a:ln w="28575">
                  <a:noFill/>
                </a:ln>
                <a:solidFill>
                  <a:srgbClr val="0070C0"/>
                </a:solidFill>
                <a:effectLst>
                  <a:glow rad="127000">
                    <a:schemeClr val="bg1"/>
                  </a:glow>
                </a:effectLst>
                <a:latin typeface="calame" pitchFamily="2" charset="0"/>
              </a:rPr>
              <a:t>RANK—#29 </a:t>
            </a:r>
          </a:p>
        </p:txBody>
      </p:sp>
      <p:sp>
        <p:nvSpPr>
          <p:cNvPr id="13" name="TextBox 12"/>
          <p:cNvSpPr txBox="1"/>
          <p:nvPr/>
        </p:nvSpPr>
        <p:spPr bwMode="auto">
          <a:xfrm>
            <a:off x="0" y="4724400"/>
            <a:ext cx="4495800" cy="2046714"/>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600" dirty="0">
                <a:solidFill>
                  <a:srgbClr val="FF0000"/>
                </a:solidFill>
                <a:latin typeface="Mixed up" pitchFamily="2" charset="0"/>
              </a:rPr>
              <a:t>F</a:t>
            </a:r>
            <a:r>
              <a:rPr lang="en-US" sz="3600" dirty="0">
                <a:solidFill>
                  <a:srgbClr val="FFFF00"/>
                </a:solidFill>
                <a:latin typeface="Mixed up" pitchFamily="2" charset="0"/>
              </a:rPr>
              <a:t>u</a:t>
            </a:r>
            <a:r>
              <a:rPr lang="en-US" sz="3600" dirty="0">
                <a:solidFill>
                  <a:schemeClr val="accent6">
                    <a:lumMod val="75000"/>
                  </a:schemeClr>
                </a:solidFill>
                <a:latin typeface="Mixed up" pitchFamily="2" charset="0"/>
              </a:rPr>
              <a:t>n</a:t>
            </a:r>
            <a:r>
              <a:rPr lang="en-US" sz="3600" dirty="0">
                <a:solidFill>
                  <a:schemeClr val="bg1"/>
                </a:solidFill>
                <a:latin typeface="Mixed up" pitchFamily="2" charset="0"/>
              </a:rPr>
              <a:t> </a:t>
            </a:r>
            <a:r>
              <a:rPr lang="en-US" sz="3600" dirty="0">
                <a:solidFill>
                  <a:schemeClr val="accent2">
                    <a:lumMod val="40000"/>
                    <a:lumOff val="60000"/>
                  </a:schemeClr>
                </a:solidFill>
                <a:latin typeface="Mixed up" pitchFamily="2" charset="0"/>
              </a:rPr>
              <a:t>F</a:t>
            </a:r>
            <a:r>
              <a:rPr lang="en-US" sz="3600" dirty="0">
                <a:solidFill>
                  <a:srgbClr val="92D050"/>
                </a:solidFill>
                <a:latin typeface="Mixed up" pitchFamily="2" charset="0"/>
              </a:rPr>
              <a:t>a</a:t>
            </a:r>
            <a:r>
              <a:rPr lang="en-US" sz="3600" dirty="0">
                <a:solidFill>
                  <a:srgbClr val="00B0F0"/>
                </a:solidFill>
                <a:latin typeface="Mixed up" pitchFamily="2" charset="0"/>
              </a:rPr>
              <a:t>c</a:t>
            </a:r>
            <a:r>
              <a:rPr lang="en-US" sz="3600" dirty="0">
                <a:solidFill>
                  <a:srgbClr val="7030A0"/>
                </a:solidFill>
                <a:latin typeface="Mixed up" pitchFamily="2" charset="0"/>
              </a:rPr>
              <a:t>t</a:t>
            </a:r>
            <a:r>
              <a:rPr lang="en-US" sz="3600" dirty="0">
                <a:solidFill>
                  <a:schemeClr val="bg1"/>
                </a:solidFill>
                <a:latin typeface="Mixed up" pitchFamily="2" charset="0"/>
              </a:rPr>
              <a:t>:</a:t>
            </a:r>
          </a:p>
          <a:p>
            <a:pPr algn="ctr">
              <a:spcBef>
                <a:spcPct val="50000"/>
              </a:spcBef>
              <a:defRPr/>
            </a:pPr>
            <a:r>
              <a:rPr lang="en-US" sz="2600" dirty="0">
                <a:solidFill>
                  <a:schemeClr val="bg1"/>
                </a:solidFill>
                <a:effectLst>
                  <a:glow rad="127000">
                    <a:schemeClr val="tx1"/>
                  </a:glow>
                </a:effectLst>
                <a:latin typeface="Earth's Mightiest" pitchFamily="2" charset="0"/>
              </a:rPr>
              <a:t>Taylor wore clothes so tattered and torn that he was often mistaken as a farmer and he was the last US president who owned slaves.</a:t>
            </a:r>
            <a:endParaRPr lang="en-US" sz="2600" i="1" dirty="0">
              <a:solidFill>
                <a:schemeClr val="bg1"/>
              </a:solidFill>
              <a:latin typeface="Rockwell Light" pitchFamily="18" charset="0"/>
            </a:endParaRPr>
          </a:p>
        </p:txBody>
      </p:sp>
      <p:pic>
        <p:nvPicPr>
          <p:cNvPr id="2" name="26 Hail to the Chief.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007339"/>
            <a:ext cx="609600" cy="609600"/>
          </a:xfrm>
          <a:prstGeom prst="rect">
            <a:avLst/>
          </a:prstGeom>
        </p:spPr>
      </p:pic>
      <p:sp>
        <p:nvSpPr>
          <p:cNvPr id="3" name="TextBox 2"/>
          <p:cNvSpPr txBox="1"/>
          <p:nvPr/>
        </p:nvSpPr>
        <p:spPr bwMode="auto">
          <a:xfrm>
            <a:off x="4419600" y="0"/>
            <a:ext cx="47244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b="1" dirty="0">
                <a:ln w="28575">
                  <a:noFill/>
                </a:ln>
                <a:solidFill>
                  <a:srgbClr val="800000"/>
                </a:solidFill>
                <a:effectLst>
                  <a:glow rad="127000">
                    <a:schemeClr val="bg1"/>
                  </a:glow>
                </a:effectLst>
                <a:latin typeface="Northern Territories" pitchFamily="2" charset="0"/>
              </a:rPr>
              <a:t>Zachary Taylor</a:t>
            </a:r>
          </a:p>
        </p:txBody>
      </p:sp>
      <p:sp>
        <p:nvSpPr>
          <p:cNvPr id="15" name="TextBox 14"/>
          <p:cNvSpPr txBox="1"/>
          <p:nvPr/>
        </p:nvSpPr>
        <p:spPr bwMode="auto">
          <a:xfrm>
            <a:off x="4648200" y="15240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Education:</a:t>
            </a:r>
            <a:r>
              <a:rPr lang="en-US" sz="3200" dirty="0">
                <a:solidFill>
                  <a:schemeClr val="bg1"/>
                </a:solidFill>
                <a:latin typeface="Earth's Mightiest" pitchFamily="2" charset="0"/>
              </a:rPr>
              <a:t>  none</a:t>
            </a:r>
          </a:p>
        </p:txBody>
      </p:sp>
      <p:sp>
        <p:nvSpPr>
          <p:cNvPr id="17" name="TextBox 16"/>
          <p:cNvSpPr txBox="1"/>
          <p:nvPr/>
        </p:nvSpPr>
        <p:spPr bwMode="auto">
          <a:xfrm>
            <a:off x="4648200" y="9906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Birthplace:</a:t>
            </a:r>
            <a:r>
              <a:rPr lang="en-US" sz="3200" dirty="0">
                <a:solidFill>
                  <a:schemeClr val="bg1"/>
                </a:solidFill>
                <a:latin typeface="Earth's Mightiest" pitchFamily="2" charset="0"/>
              </a:rPr>
              <a:t>  Virginia</a:t>
            </a:r>
          </a:p>
        </p:txBody>
      </p:sp>
      <p:pic>
        <p:nvPicPr>
          <p:cNvPr id="16" name="Picture 2" descr="File:Whig primary 1848c.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9600" y="34755"/>
            <a:ext cx="4724400" cy="68520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60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 calcmode="lin" valueType="num">
                                      <p:cBhvr>
                                        <p:cTn id="13" dur="1000" fill="hold"/>
                                        <p:tgtEl>
                                          <p:spTgt spid="16"/>
                                        </p:tgtEl>
                                        <p:attrNameLst>
                                          <p:attrName>style.rotation</p:attrName>
                                        </p:attrNameLst>
                                      </p:cBhvr>
                                      <p:tavLst>
                                        <p:tav tm="0">
                                          <p:val>
                                            <p:fltVal val="90"/>
                                          </p:val>
                                        </p:tav>
                                        <p:tav tm="100000">
                                          <p:val>
                                            <p:fltVal val="0"/>
                                          </p:val>
                                        </p:tav>
                                      </p:tavLst>
                                    </p:anim>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914400" y="1828800"/>
            <a:ext cx="6873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buFontTx/>
              <a:buChar char="•"/>
            </a:pPr>
            <a:r>
              <a:rPr lang="en-US" altLang="en-US" dirty="0" smtClean="0">
                <a:solidFill>
                  <a:srgbClr val="000000"/>
                </a:solidFill>
              </a:rPr>
              <a:t>Trace the growing conflict over the issue of </a:t>
            </a:r>
            <a:r>
              <a:rPr lang="en-US" altLang="en-US" b="1" dirty="0" smtClean="0">
                <a:solidFill>
                  <a:srgbClr val="000000"/>
                </a:solidFill>
              </a:rPr>
              <a:t>slavery</a:t>
            </a:r>
            <a:r>
              <a:rPr lang="en-US" altLang="en-US" dirty="0" smtClean="0">
                <a:solidFill>
                  <a:srgbClr val="000000"/>
                </a:solidFill>
              </a:rPr>
              <a:t> in the western territories. </a:t>
            </a:r>
          </a:p>
          <a:p>
            <a:endParaRPr lang="en-US" altLang="en-US" dirty="0" smtClean="0">
              <a:solidFill>
                <a:srgbClr val="000000"/>
              </a:solidFill>
            </a:endParaRPr>
          </a:p>
          <a:p>
            <a:pPr>
              <a:buFontTx/>
              <a:buChar char="•"/>
            </a:pPr>
            <a:r>
              <a:rPr lang="en-US" altLang="en-US" dirty="0" smtClean="0">
                <a:solidFill>
                  <a:srgbClr val="000000"/>
                </a:solidFill>
                <a:ea typeface="ヒラギノ角ゴ ProN W3" pitchFamily="1" charset="-128"/>
              </a:rPr>
              <a:t>Analyze the importance of the </a:t>
            </a:r>
            <a:r>
              <a:rPr lang="en-US" altLang="en-US" b="1" dirty="0" smtClean="0">
                <a:solidFill>
                  <a:srgbClr val="000000"/>
                </a:solidFill>
                <a:ea typeface="ヒラギノ角ゴ ProN W3" pitchFamily="1" charset="-128"/>
              </a:rPr>
              <a:t>Dred Scott </a:t>
            </a:r>
            <a:r>
              <a:rPr lang="en-US" altLang="en-US" dirty="0" smtClean="0">
                <a:solidFill>
                  <a:srgbClr val="000000"/>
                </a:solidFill>
                <a:ea typeface="ヒラギノ角ゴ ProN W3" pitchFamily="1" charset="-128"/>
              </a:rPr>
              <a:t>decision.</a:t>
            </a:r>
            <a:endParaRPr lang="en-US" altLang="en-US" dirty="0" smtClean="0">
              <a:solidFill>
                <a:srgbClr val="000000"/>
              </a:solidFill>
            </a:endParaRPr>
          </a:p>
          <a:p>
            <a:r>
              <a:rPr lang="en-US" altLang="en-US" dirty="0" smtClean="0">
                <a:solidFill>
                  <a:srgbClr val="000000"/>
                </a:solidFill>
              </a:rPr>
              <a:t> </a:t>
            </a:r>
          </a:p>
          <a:p>
            <a:pPr>
              <a:buFontTx/>
              <a:buChar char="•"/>
            </a:pPr>
            <a:r>
              <a:rPr lang="en-US" altLang="en-US" dirty="0" smtClean="0">
                <a:solidFill>
                  <a:srgbClr val="000000"/>
                </a:solidFill>
                <a:ea typeface="ヒラギノ角ゴ ProN W3" pitchFamily="1" charset="-128"/>
              </a:rPr>
              <a:t>Explain how the election of Abraham Lincoln in 1860 led to </a:t>
            </a:r>
            <a:r>
              <a:rPr lang="en-US" altLang="en-US" b="1" dirty="0" smtClean="0">
                <a:solidFill>
                  <a:srgbClr val="000000"/>
                </a:solidFill>
                <a:ea typeface="ヒラギノ角ゴ ProN W3" pitchFamily="1" charset="-128"/>
              </a:rPr>
              <a:t>secession</a:t>
            </a:r>
            <a:r>
              <a:rPr lang="en-US" altLang="en-US" dirty="0" smtClean="0">
                <a:solidFill>
                  <a:srgbClr val="000000"/>
                </a:solidFill>
              </a:rPr>
              <a:t>.</a:t>
            </a:r>
          </a:p>
          <a:p>
            <a:endParaRPr lang="en-US" altLang="en-US" b="1" dirty="0" smtClean="0">
              <a:solidFill>
                <a:srgbClr val="000000"/>
              </a:solidFill>
            </a:endParaRPr>
          </a:p>
        </p:txBody>
      </p:sp>
      <p:sp>
        <p:nvSpPr>
          <p:cNvPr id="4099"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smtClean="0">
              <a:solidFill>
                <a:srgbClr val="000000"/>
              </a:solidFill>
            </a:endParaRPr>
          </a:p>
        </p:txBody>
      </p:sp>
      <p:sp>
        <p:nvSpPr>
          <p:cNvPr id="4100" name="Rectangle 20"/>
          <p:cNvSpPr>
            <a:spLocks noChangeArrowheads="1"/>
          </p:cNvSpPr>
          <p:nvPr/>
        </p:nvSpPr>
        <p:spPr bwMode="auto">
          <a:xfrm>
            <a:off x="455613" y="1141413"/>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Objectives</a:t>
            </a:r>
          </a:p>
        </p:txBody>
      </p:sp>
      <p:sp>
        <p:nvSpPr>
          <p:cNvPr id="4101" name="Rectangle 14"/>
          <p:cNvSpPr>
            <a:spLocks noChangeArrowheads="1"/>
          </p:cNvSpPr>
          <p:nvPr/>
        </p:nvSpPr>
        <p:spPr bwMode="auto">
          <a:xfrm>
            <a:off x="809625" y="2936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4102" name="Rectangle 15"/>
          <p:cNvSpPr>
            <a:spLocks noChangeArrowheads="1"/>
          </p:cNvSpPr>
          <p:nvPr/>
        </p:nvSpPr>
        <p:spPr bwMode="auto">
          <a:xfrm>
            <a:off x="809625" y="2809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223124227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29"/>
          <p:cNvSpPr txBox="1">
            <a:spLocks noChangeArrowheads="1"/>
          </p:cNvSpPr>
          <p:nvPr/>
        </p:nvSpPr>
        <p:spPr bwMode="auto">
          <a:xfrm>
            <a:off x="1352550" y="1219200"/>
            <a:ext cx="6496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b="1" dirty="0" smtClean="0">
                <a:solidFill>
                  <a:srgbClr val="000000"/>
                </a:solidFill>
              </a:rPr>
              <a:t>In 1850, California sought statehood, which threatened the balance between free and slave states in Congress.</a:t>
            </a:r>
            <a:endParaRPr lang="en-US" altLang="en-US" dirty="0" smtClean="0">
              <a:solidFill>
                <a:srgbClr val="000000"/>
              </a:solidFill>
            </a:endParaRPr>
          </a:p>
        </p:txBody>
      </p:sp>
      <p:sp>
        <p:nvSpPr>
          <p:cNvPr id="21508" name="Text Box 5"/>
          <p:cNvSpPr txBox="1">
            <a:spLocks noChangeArrowheads="1"/>
          </p:cNvSpPr>
          <p:nvPr/>
        </p:nvSpPr>
        <p:spPr bwMode="auto">
          <a:xfrm>
            <a:off x="1066800" y="2714625"/>
            <a:ext cx="35814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0000"/>
                </a:solidFill>
              </a:rPr>
              <a:t>The</a:t>
            </a:r>
            <a:r>
              <a:rPr lang="en-US" altLang="en-US" dirty="0" smtClean="0">
                <a:solidFill>
                  <a:srgbClr val="0033CC"/>
                </a:solidFill>
              </a:rPr>
              <a:t> </a:t>
            </a:r>
            <a:r>
              <a:rPr lang="en-US" altLang="en-US" b="1" dirty="0" smtClean="0">
                <a:solidFill>
                  <a:srgbClr val="FF0000"/>
                </a:solidFill>
              </a:rPr>
              <a:t>Compromise</a:t>
            </a:r>
            <a:br>
              <a:rPr lang="en-US" altLang="en-US" b="1" dirty="0" smtClean="0">
                <a:solidFill>
                  <a:srgbClr val="FF0000"/>
                </a:solidFill>
              </a:rPr>
            </a:br>
            <a:r>
              <a:rPr lang="en-US" altLang="en-US" b="1" dirty="0" smtClean="0">
                <a:solidFill>
                  <a:srgbClr val="FF0000"/>
                </a:solidFill>
              </a:rPr>
              <a:t>of 1850</a:t>
            </a:r>
            <a:r>
              <a:rPr lang="en-US" altLang="en-US" dirty="0" smtClean="0">
                <a:solidFill>
                  <a:srgbClr val="0033CC"/>
                </a:solidFill>
              </a:rPr>
              <a:t> </a:t>
            </a:r>
            <a:r>
              <a:rPr lang="en-US" altLang="en-US" dirty="0" smtClean="0">
                <a:solidFill>
                  <a:srgbClr val="000000"/>
                </a:solidFill>
              </a:rPr>
              <a:t>allowed</a:t>
            </a:r>
            <a:r>
              <a:rPr lang="en-US" altLang="en-US" dirty="0" smtClean="0">
                <a:solidFill>
                  <a:srgbClr val="0033CC"/>
                </a:solidFill>
              </a:rPr>
              <a:t> California to enter      as a free state</a:t>
            </a:r>
            <a:r>
              <a:rPr lang="en-US" altLang="en-US" dirty="0" smtClean="0">
                <a:solidFill>
                  <a:srgbClr val="000000"/>
                </a:solidFill>
              </a:rPr>
              <a:t>, while  other new territories   decided the issue of slavery through </a:t>
            </a:r>
            <a:r>
              <a:rPr lang="en-US" altLang="en-US" b="1" dirty="0" smtClean="0">
                <a:solidFill>
                  <a:srgbClr val="FF0000"/>
                </a:solidFill>
              </a:rPr>
              <a:t>popular sovereignty</a:t>
            </a:r>
            <a:r>
              <a:rPr lang="en-US" altLang="en-US" dirty="0" smtClean="0">
                <a:solidFill>
                  <a:srgbClr val="FF0000"/>
                </a:solidFill>
              </a:rPr>
              <a:t>.</a:t>
            </a:r>
          </a:p>
        </p:txBody>
      </p:sp>
      <p:grpSp>
        <p:nvGrpSpPr>
          <p:cNvPr id="2" name="Group 8"/>
          <p:cNvGrpSpPr>
            <a:grpSpLocks/>
          </p:cNvGrpSpPr>
          <p:nvPr/>
        </p:nvGrpSpPr>
        <p:grpSpPr bwMode="auto">
          <a:xfrm>
            <a:off x="4724400" y="2514600"/>
            <a:ext cx="3505200" cy="3581400"/>
            <a:chOff x="2976" y="1584"/>
            <a:chExt cx="2208" cy="2256"/>
          </a:xfrm>
        </p:grpSpPr>
        <p:pic>
          <p:nvPicPr>
            <p:cNvPr id="10245" name="Picture 7" descr="Parchment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1584"/>
              <a:ext cx="2208"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3504" y="2064"/>
              <a:ext cx="1536"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000" dirty="0" smtClean="0">
                  <a:solidFill>
                    <a:srgbClr val="0033CC"/>
                  </a:solidFill>
                </a:rPr>
                <a:t>The Fugitive Slave Act</a:t>
              </a:r>
              <a:r>
                <a:rPr lang="en-US" altLang="en-US" sz="2000" dirty="0" smtClean="0">
                  <a:solidFill>
                    <a:srgbClr val="000000"/>
                  </a:solidFill>
                </a:rPr>
                <a:t> </a:t>
              </a:r>
              <a:br>
                <a:rPr lang="en-US" altLang="en-US" sz="2000" dirty="0" smtClean="0">
                  <a:solidFill>
                    <a:srgbClr val="000000"/>
                  </a:solidFill>
                </a:rPr>
              </a:br>
              <a:r>
                <a:rPr lang="en-US" altLang="en-US" sz="2000" dirty="0" smtClean="0">
                  <a:solidFill>
                    <a:srgbClr val="000000"/>
                  </a:solidFill>
                </a:rPr>
                <a:t>required citizens to help apprehend runaway slaves.</a:t>
              </a:r>
            </a:p>
          </p:txBody>
        </p:sp>
      </p:grpSp>
    </p:spTree>
    <p:extLst>
      <p:ext uri="{BB962C8B-B14F-4D97-AF65-F5344CB8AC3E}">
        <p14:creationId xmlns:p14="http://schemas.microsoft.com/office/powerpoint/2010/main" val="35706921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685800" y="5334000"/>
            <a:ext cx="7772400" cy="1323439"/>
          </a:xfrm>
          <a:prstGeom prst="rect">
            <a:avLst/>
          </a:prstGeom>
          <a:solidFill>
            <a:srgbClr val="000000">
              <a:alpha val="83136"/>
            </a:srgbClr>
          </a:solidFill>
          <a:ln w="76200">
            <a:solidFill>
              <a:schemeClr val="tx1"/>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8000" dirty="0">
                <a:solidFill>
                  <a:schemeClr val="bg1"/>
                </a:solidFill>
                <a:latin typeface="Earth's Mightiest"/>
              </a:rPr>
              <a:t>B. The Compromise </a:t>
            </a:r>
            <a:r>
              <a:rPr lang="en-US" sz="6600" dirty="0">
                <a:solidFill>
                  <a:schemeClr val="bg1"/>
                </a:solidFill>
                <a:latin typeface="Earth's Mightiest"/>
              </a:rPr>
              <a:t>of</a:t>
            </a:r>
            <a:r>
              <a:rPr lang="en-US" sz="8000" dirty="0">
                <a:solidFill>
                  <a:schemeClr val="bg1"/>
                </a:solidFill>
                <a:latin typeface="Earth's Mightiest"/>
              </a:rPr>
              <a:t> 1850</a:t>
            </a:r>
          </a:p>
        </p:txBody>
      </p:sp>
      <p:pic>
        <p:nvPicPr>
          <p:cNvPr id="10"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6200" y="152400"/>
            <a:ext cx="6255404" cy="3326578"/>
            <a:chOff x="-228600" y="457200"/>
            <a:chExt cx="6255404" cy="3326578"/>
          </a:xfrm>
          <a:effectLst>
            <a:outerShdw blurRad="76200" dir="13500000" sy="23000" kx="1200000" algn="br" rotWithShape="0">
              <a:prstClr val="black">
                <a:alpha val="20000"/>
              </a:prstClr>
            </a:outerShdw>
          </a:effectLst>
        </p:grpSpPr>
        <p:grpSp>
          <p:nvGrpSpPr>
            <p:cNvPr id="13" name="Group 12"/>
            <p:cNvGrpSpPr/>
            <p:nvPr/>
          </p:nvGrpSpPr>
          <p:grpSpPr>
            <a:xfrm>
              <a:off x="-228600" y="457200"/>
              <a:ext cx="6255404" cy="3326578"/>
              <a:chOff x="2027985" y="567690"/>
              <a:chExt cx="6255404" cy="3326578"/>
            </a:xfrm>
          </p:grpSpPr>
          <p:grpSp>
            <p:nvGrpSpPr>
              <p:cNvPr id="15" name="Group 14"/>
              <p:cNvGrpSpPr/>
              <p:nvPr/>
            </p:nvGrpSpPr>
            <p:grpSpPr>
              <a:xfrm>
                <a:off x="2027985" y="567690"/>
                <a:ext cx="6255404" cy="3326578"/>
                <a:chOff x="2027984" y="567690"/>
                <a:chExt cx="7019197" cy="5483232"/>
              </a:xfrm>
            </p:grpSpPr>
            <p:sp>
              <p:nvSpPr>
                <p:cNvPr id="17" name="Freeform 16"/>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16" name="TextBox 15"/>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14" name="TextBox 13"/>
            <p:cNvSpPr txBox="1"/>
            <p:nvPr/>
          </p:nvSpPr>
          <p:spPr>
            <a:xfrm rot="21421055">
              <a:off x="1478566" y="1410191"/>
              <a:ext cx="266700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Earth's Mightiest" panose="020B0604020202020204"/>
                </a:rPr>
                <a:t>The various arrangements that constitute the Compromise of 1850 only temporarily delayed the final reckoning on the future of slavery.</a:t>
              </a:r>
            </a:p>
          </p:txBody>
        </p:sp>
      </p:grpSp>
    </p:spTree>
    <p:extLst>
      <p:ext uri="{BB962C8B-B14F-4D97-AF65-F5344CB8AC3E}">
        <p14:creationId xmlns:p14="http://schemas.microsoft.com/office/powerpoint/2010/main" val="15018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additive="base">
                                        <p:cTn id="7" dur="500" fill="hold"/>
                                        <p:tgtEl>
                                          <p:spTgt spid="242690"/>
                                        </p:tgtEl>
                                        <p:attrNameLst>
                                          <p:attrName>ppt_x</p:attrName>
                                        </p:attrNameLst>
                                      </p:cBhvr>
                                      <p:tavLst>
                                        <p:tav tm="0">
                                          <p:val>
                                            <p:strVal val="#ppt_x"/>
                                          </p:val>
                                        </p:tav>
                                        <p:tav tm="100000">
                                          <p:val>
                                            <p:strVal val="#ppt_x"/>
                                          </p:val>
                                        </p:tav>
                                      </p:tavLst>
                                    </p:anim>
                                    <p:anim calcmode="lin" valueType="num">
                                      <p:cBhvr additive="base">
                                        <p:cTn id="8" dur="500" fill="hold"/>
                                        <p:tgtEl>
                                          <p:spTgt spid="2426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Millard Fillmore daguerreotype by Mathew Brady 1849.jpg"/>
          <p:cNvPicPr>
            <a:picLocks noChangeAspect="1" noChangeArrowheads="1"/>
          </p:cNvPicPr>
          <p:nvPr/>
        </p:nvPicPr>
        <p:blipFill rotWithShape="1">
          <a:blip r:embed="rId2">
            <a:extLst>
              <a:ext uri="{28A0092B-C50C-407E-A947-70E740481C1C}">
                <a14:useLocalDpi xmlns:a14="http://schemas.microsoft.com/office/drawing/2010/main" val="0"/>
              </a:ext>
            </a:extLst>
          </a:blip>
          <a:srcRect l="19931" t="10622" r="10622"/>
          <a:stretch/>
        </p:blipFill>
        <p:spPr bwMode="auto">
          <a:xfrm>
            <a:off x="5158596" y="0"/>
            <a:ext cx="3985404"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http://jb-hdnp.org/Sarver/Maps/compromise_185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2500" t="1286" r="2500" b="6008"/>
          <a:stretch/>
        </p:blipFill>
        <p:spPr bwMode="auto">
          <a:xfrm>
            <a:off x="152400" y="76200"/>
            <a:ext cx="5029200" cy="5181600"/>
          </a:xfrm>
          <a:prstGeom prst="rect">
            <a:avLst/>
          </a:prstGeom>
          <a:noFill/>
          <a:effectLst>
            <a:glow rad="88900">
              <a:schemeClr val="tx1"/>
            </a:glow>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533400" y="4953000"/>
            <a:ext cx="7848600" cy="1569660"/>
          </a:xfrm>
          <a:prstGeom prst="rect">
            <a:avLst/>
          </a:prstGeom>
          <a:solidFill>
            <a:srgbClr val="000000"/>
          </a:solidFill>
          <a:ln w="76200">
            <a:solidFill>
              <a:schemeClr val="tx1"/>
            </a:solidFill>
            <a:miter lim="800000"/>
            <a:headEnd/>
            <a:tailEnd/>
          </a:ln>
          <a:effectLst>
            <a:glow>
              <a:schemeClr val="tx1"/>
            </a:glow>
          </a:effectLst>
          <a:scene3d>
            <a:camera prst="perspectiveRigh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  (1850) </a:t>
            </a:r>
            <a:r>
              <a:rPr lang="en-US" sz="3200" b="1" dirty="0" smtClean="0">
                <a:solidFill>
                  <a:schemeClr val="bg1"/>
                </a:solidFill>
                <a:latin typeface="Times New Roman" panose="02020603050405020304" pitchFamily="18" charset="0"/>
                <a:cs typeface="Times New Roman" panose="02020603050405020304" pitchFamily="18" charset="0"/>
              </a:rPr>
              <a:t>South was </a:t>
            </a:r>
            <a:r>
              <a:rPr lang="en-US" sz="3200" b="1" dirty="0">
                <a:solidFill>
                  <a:schemeClr val="bg1"/>
                </a:solidFill>
                <a:latin typeface="Times New Roman" panose="02020603050405020304" pitchFamily="18" charset="0"/>
                <a:cs typeface="Times New Roman" panose="02020603050405020304" pitchFamily="18" charset="0"/>
              </a:rPr>
              <a:t>in a good position (Southern President, majority in the cabinet and Supreme Court, equality in the Senate)</a:t>
            </a:r>
          </a:p>
        </p:txBody>
      </p:sp>
    </p:spTree>
    <p:extLst>
      <p:ext uri="{BB962C8B-B14F-4D97-AF65-F5344CB8AC3E}">
        <p14:creationId xmlns:p14="http://schemas.microsoft.com/office/powerpoint/2010/main" val="23380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4313"/>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44738" name="Text Box 2"/>
          <p:cNvSpPr txBox="1">
            <a:spLocks noChangeArrowheads="1"/>
          </p:cNvSpPr>
          <p:nvPr/>
        </p:nvSpPr>
        <p:spPr bwMode="auto">
          <a:xfrm>
            <a:off x="1257300" y="5029200"/>
            <a:ext cx="66675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  with 15 states the South could veto any amendment to end slavery (the South remained worried though)</a:t>
            </a:r>
          </a:p>
        </p:txBody>
      </p:sp>
    </p:spTree>
    <p:extLst>
      <p:ext uri="{BB962C8B-B14F-4D97-AF65-F5344CB8AC3E}">
        <p14:creationId xmlns:p14="http://schemas.microsoft.com/office/powerpoint/2010/main" val="19741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additive="base">
                                        <p:cTn id="7" dur="500" fill="hold"/>
                                        <p:tgtEl>
                                          <p:spTgt spid="244738"/>
                                        </p:tgtEl>
                                        <p:attrNameLst>
                                          <p:attrName>ppt_x</p:attrName>
                                        </p:attrNameLst>
                                      </p:cBhvr>
                                      <p:tavLst>
                                        <p:tav tm="0">
                                          <p:val>
                                            <p:strVal val="#ppt_x"/>
                                          </p:val>
                                        </p:tav>
                                        <p:tav tm="100000">
                                          <p:val>
                                            <p:strVal val="#ppt_x"/>
                                          </p:val>
                                        </p:tav>
                                      </p:tavLst>
                                    </p:anim>
                                    <p:anim calcmode="lin" valueType="num">
                                      <p:cBhvr additive="base">
                                        <p:cTn id="8" dur="500" fill="hold"/>
                                        <p:tgtEl>
                                          <p:spTgt spid="2447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45762" name="Text Box 2"/>
          <p:cNvSpPr txBox="1">
            <a:spLocks noChangeArrowheads="1"/>
          </p:cNvSpPr>
          <p:nvPr/>
        </p:nvSpPr>
        <p:spPr bwMode="auto">
          <a:xfrm>
            <a:off x="1130300" y="5410200"/>
            <a:ext cx="6870700" cy="1077218"/>
          </a:xfrm>
          <a:prstGeom prst="rect">
            <a:avLst/>
          </a:prstGeom>
          <a:solidFill>
            <a:srgbClr val="000000">
              <a:alpha val="8705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balance of 15 free and 15 slave states in danger with admission of CA</a:t>
            </a:r>
          </a:p>
        </p:txBody>
      </p:sp>
    </p:spTree>
    <p:extLst>
      <p:ext uri="{BB962C8B-B14F-4D97-AF65-F5344CB8AC3E}">
        <p14:creationId xmlns:p14="http://schemas.microsoft.com/office/powerpoint/2010/main" val="287077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5762"/>
                                        </p:tgtEl>
                                        <p:attrNameLst>
                                          <p:attrName>style.visibility</p:attrName>
                                        </p:attrNameLst>
                                      </p:cBhvr>
                                      <p:to>
                                        <p:strVal val="visible"/>
                                      </p:to>
                                    </p:set>
                                    <p:anim calcmode="lin" valueType="num">
                                      <p:cBhvr additive="base">
                                        <p:cTn id="7" dur="500" fill="hold"/>
                                        <p:tgtEl>
                                          <p:spTgt spid="245762"/>
                                        </p:tgtEl>
                                        <p:attrNameLst>
                                          <p:attrName>ppt_x</p:attrName>
                                        </p:attrNameLst>
                                      </p:cBhvr>
                                      <p:tavLst>
                                        <p:tav tm="0">
                                          <p:val>
                                            <p:strVal val="#ppt_x"/>
                                          </p:val>
                                        </p:tav>
                                        <p:tav tm="100000">
                                          <p:val>
                                            <p:strVal val="#ppt_x"/>
                                          </p:val>
                                        </p:tav>
                                      </p:tavLst>
                                    </p:anim>
                                    <p:anim calcmode="lin" valueType="num">
                                      <p:cBhvr additive="base">
                                        <p:cTn id="8" dur="500" fill="hold"/>
                                        <p:tgtEl>
                                          <p:spTgt spid="2457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310.jpg"/>
          <p:cNvPicPr>
            <a:picLocks noChangeAspect="1" noChangeArrowheads="1"/>
          </p:cNvPicPr>
          <p:nvPr/>
        </p:nvPicPr>
        <p:blipFill rotWithShape="1">
          <a:blip r:embed="rId2" cstate="print"/>
          <a:srcRect t="5220" b="-1"/>
          <a:stretch/>
        </p:blipFill>
        <p:spPr bwMode="auto">
          <a:xfrm>
            <a:off x="0" y="0"/>
            <a:ext cx="9144000" cy="6858000"/>
          </a:xfrm>
          <a:prstGeom prst="rect">
            <a:avLst/>
          </a:prstGeom>
          <a:noFill/>
          <a:effectLst>
            <a:softEdge rad="63500"/>
          </a:effectLst>
        </p:spPr>
      </p:pic>
      <p:pic>
        <p:nvPicPr>
          <p:cNvPr id="3" name="Picture 3" descr="bearfla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6477000" y="381000"/>
            <a:ext cx="2209800" cy="1432816"/>
          </a:xfrm>
          <a:prstGeom prst="rect">
            <a:avLst/>
          </a:prstGeom>
          <a:noFill/>
          <a:ln w="9525">
            <a:solidFill>
              <a:srgbClr val="663300"/>
            </a:solidFill>
            <a:miter lim="800000"/>
            <a:headEnd/>
            <a:tailEnd/>
          </a:ln>
          <a:effectLst>
            <a:glow rad="76200">
              <a:schemeClr val="tx1"/>
            </a:glow>
          </a:effectLst>
          <a:scene3d>
            <a:camera prst="orthographicFront"/>
            <a:lightRig rig="threePt" dir="t"/>
          </a:scene3d>
          <a:sp3d>
            <a:bevelT/>
          </a:sp3d>
        </p:spPr>
      </p:pic>
      <p:sp>
        <p:nvSpPr>
          <p:cNvPr id="2" name="Freeform 1"/>
          <p:cNvSpPr/>
          <p:nvPr/>
        </p:nvSpPr>
        <p:spPr>
          <a:xfrm>
            <a:off x="2634018" y="4273934"/>
            <a:ext cx="1806717" cy="2809254"/>
          </a:xfrm>
          <a:custGeom>
            <a:avLst/>
            <a:gdLst>
              <a:gd name="connsiteX0" fmla="*/ 1105469 w 1806717"/>
              <a:gd name="connsiteY0" fmla="*/ 38759 h 2809254"/>
              <a:gd name="connsiteX1" fmla="*/ 1146412 w 1806717"/>
              <a:gd name="connsiteY1" fmla="*/ 106997 h 2809254"/>
              <a:gd name="connsiteX2" fmla="*/ 1119116 w 1806717"/>
              <a:gd name="connsiteY2" fmla="*/ 339009 h 2809254"/>
              <a:gd name="connsiteX3" fmla="*/ 1091821 w 1806717"/>
              <a:gd name="connsiteY3" fmla="*/ 379953 h 2809254"/>
              <a:gd name="connsiteX4" fmla="*/ 1078173 w 1806717"/>
              <a:gd name="connsiteY4" fmla="*/ 420896 h 2809254"/>
              <a:gd name="connsiteX5" fmla="*/ 1050878 w 1806717"/>
              <a:gd name="connsiteY5" fmla="*/ 461839 h 2809254"/>
              <a:gd name="connsiteX6" fmla="*/ 1037230 w 1806717"/>
              <a:gd name="connsiteY6" fmla="*/ 502782 h 2809254"/>
              <a:gd name="connsiteX7" fmla="*/ 1009934 w 1806717"/>
              <a:gd name="connsiteY7" fmla="*/ 543726 h 2809254"/>
              <a:gd name="connsiteX8" fmla="*/ 996286 w 1806717"/>
              <a:gd name="connsiteY8" fmla="*/ 584669 h 2809254"/>
              <a:gd name="connsiteX9" fmla="*/ 968991 w 1806717"/>
              <a:gd name="connsiteY9" fmla="*/ 625612 h 2809254"/>
              <a:gd name="connsiteX10" fmla="*/ 941695 w 1806717"/>
              <a:gd name="connsiteY10" fmla="*/ 707499 h 2809254"/>
              <a:gd name="connsiteX11" fmla="*/ 900752 w 1806717"/>
              <a:gd name="connsiteY11" fmla="*/ 789385 h 2809254"/>
              <a:gd name="connsiteX12" fmla="*/ 873457 w 1806717"/>
              <a:gd name="connsiteY12" fmla="*/ 830329 h 2809254"/>
              <a:gd name="connsiteX13" fmla="*/ 859809 w 1806717"/>
              <a:gd name="connsiteY13" fmla="*/ 871272 h 2809254"/>
              <a:gd name="connsiteX14" fmla="*/ 805218 w 1806717"/>
              <a:gd name="connsiteY14" fmla="*/ 953159 h 2809254"/>
              <a:gd name="connsiteX15" fmla="*/ 750627 w 1806717"/>
              <a:gd name="connsiteY15" fmla="*/ 1089636 h 2809254"/>
              <a:gd name="connsiteX16" fmla="*/ 696036 w 1806717"/>
              <a:gd name="connsiteY16" fmla="*/ 1171523 h 2809254"/>
              <a:gd name="connsiteX17" fmla="*/ 655092 w 1806717"/>
              <a:gd name="connsiteY17" fmla="*/ 1253409 h 2809254"/>
              <a:gd name="connsiteX18" fmla="*/ 600501 w 1806717"/>
              <a:gd name="connsiteY18" fmla="*/ 1348944 h 2809254"/>
              <a:gd name="connsiteX19" fmla="*/ 545910 w 1806717"/>
              <a:gd name="connsiteY19" fmla="*/ 1471773 h 2809254"/>
              <a:gd name="connsiteX20" fmla="*/ 504967 w 1806717"/>
              <a:gd name="connsiteY20" fmla="*/ 1512717 h 2809254"/>
              <a:gd name="connsiteX21" fmla="*/ 464024 w 1806717"/>
              <a:gd name="connsiteY21" fmla="*/ 1594603 h 2809254"/>
              <a:gd name="connsiteX22" fmla="*/ 450376 w 1806717"/>
              <a:gd name="connsiteY22" fmla="*/ 1635547 h 2809254"/>
              <a:gd name="connsiteX23" fmla="*/ 423081 w 1806717"/>
              <a:gd name="connsiteY23" fmla="*/ 1690138 h 2809254"/>
              <a:gd name="connsiteX24" fmla="*/ 395785 w 1806717"/>
              <a:gd name="connsiteY24" fmla="*/ 1731081 h 2809254"/>
              <a:gd name="connsiteX25" fmla="*/ 368489 w 1806717"/>
              <a:gd name="connsiteY25" fmla="*/ 1812967 h 2809254"/>
              <a:gd name="connsiteX26" fmla="*/ 354842 w 1806717"/>
              <a:gd name="connsiteY26" fmla="*/ 1853911 h 2809254"/>
              <a:gd name="connsiteX27" fmla="*/ 300251 w 1806717"/>
              <a:gd name="connsiteY27" fmla="*/ 1935797 h 2809254"/>
              <a:gd name="connsiteX28" fmla="*/ 272955 w 1806717"/>
              <a:gd name="connsiteY28" fmla="*/ 2017684 h 2809254"/>
              <a:gd name="connsiteX29" fmla="*/ 259307 w 1806717"/>
              <a:gd name="connsiteY29" fmla="*/ 2058627 h 2809254"/>
              <a:gd name="connsiteX30" fmla="*/ 232012 w 1806717"/>
              <a:gd name="connsiteY30" fmla="*/ 2099570 h 2809254"/>
              <a:gd name="connsiteX31" fmla="*/ 204716 w 1806717"/>
              <a:gd name="connsiteY31" fmla="*/ 2181457 h 2809254"/>
              <a:gd name="connsiteX32" fmla="*/ 177421 w 1806717"/>
              <a:gd name="connsiteY32" fmla="*/ 2222400 h 2809254"/>
              <a:gd name="connsiteX33" fmla="*/ 150125 w 1806717"/>
              <a:gd name="connsiteY33" fmla="*/ 2304287 h 2809254"/>
              <a:gd name="connsiteX34" fmla="*/ 95534 w 1806717"/>
              <a:gd name="connsiteY34" fmla="*/ 2399821 h 2809254"/>
              <a:gd name="connsiteX35" fmla="*/ 68239 w 1806717"/>
              <a:gd name="connsiteY35" fmla="*/ 2481708 h 2809254"/>
              <a:gd name="connsiteX36" fmla="*/ 40943 w 1806717"/>
              <a:gd name="connsiteY36" fmla="*/ 2522651 h 2809254"/>
              <a:gd name="connsiteX37" fmla="*/ 13648 w 1806717"/>
              <a:gd name="connsiteY37" fmla="*/ 2604538 h 2809254"/>
              <a:gd name="connsiteX38" fmla="*/ 0 w 1806717"/>
              <a:gd name="connsiteY38" fmla="*/ 2645481 h 2809254"/>
              <a:gd name="connsiteX39" fmla="*/ 13648 w 1806717"/>
              <a:gd name="connsiteY39" fmla="*/ 2754663 h 2809254"/>
              <a:gd name="connsiteX40" fmla="*/ 95534 w 1806717"/>
              <a:gd name="connsiteY40" fmla="*/ 2781959 h 2809254"/>
              <a:gd name="connsiteX41" fmla="*/ 327546 w 1806717"/>
              <a:gd name="connsiteY41" fmla="*/ 2809254 h 2809254"/>
              <a:gd name="connsiteX42" fmla="*/ 709683 w 1806717"/>
              <a:gd name="connsiteY42" fmla="*/ 2795606 h 2809254"/>
              <a:gd name="connsiteX43" fmla="*/ 818866 w 1806717"/>
              <a:gd name="connsiteY43" fmla="*/ 2768311 h 2809254"/>
              <a:gd name="connsiteX44" fmla="*/ 873457 w 1806717"/>
              <a:gd name="connsiteY44" fmla="*/ 2754663 h 2809254"/>
              <a:gd name="connsiteX45" fmla="*/ 955343 w 1806717"/>
              <a:gd name="connsiteY45" fmla="*/ 2686424 h 2809254"/>
              <a:gd name="connsiteX46" fmla="*/ 982639 w 1806717"/>
              <a:gd name="connsiteY46" fmla="*/ 2577242 h 2809254"/>
              <a:gd name="connsiteX47" fmla="*/ 1023582 w 1806717"/>
              <a:gd name="connsiteY47" fmla="*/ 2454412 h 2809254"/>
              <a:gd name="connsiteX48" fmla="*/ 1037230 w 1806717"/>
              <a:gd name="connsiteY48" fmla="*/ 2413469 h 2809254"/>
              <a:gd name="connsiteX49" fmla="*/ 1091821 w 1806717"/>
              <a:gd name="connsiteY49" fmla="*/ 2331582 h 2809254"/>
              <a:gd name="connsiteX50" fmla="*/ 1105469 w 1806717"/>
              <a:gd name="connsiteY50" fmla="*/ 2276991 h 2809254"/>
              <a:gd name="connsiteX51" fmla="*/ 1132764 w 1806717"/>
              <a:gd name="connsiteY51" fmla="*/ 2195105 h 2809254"/>
              <a:gd name="connsiteX52" fmla="*/ 1173707 w 1806717"/>
              <a:gd name="connsiteY52" fmla="*/ 2072275 h 2809254"/>
              <a:gd name="connsiteX53" fmla="*/ 1201003 w 1806717"/>
              <a:gd name="connsiteY53" fmla="*/ 1990388 h 2809254"/>
              <a:gd name="connsiteX54" fmla="*/ 1214651 w 1806717"/>
              <a:gd name="connsiteY54" fmla="*/ 1949445 h 2809254"/>
              <a:gd name="connsiteX55" fmla="*/ 1241946 w 1806717"/>
              <a:gd name="connsiteY55" fmla="*/ 1908502 h 2809254"/>
              <a:gd name="connsiteX56" fmla="*/ 1282889 w 1806717"/>
              <a:gd name="connsiteY56" fmla="*/ 1785672 h 2809254"/>
              <a:gd name="connsiteX57" fmla="*/ 1296537 w 1806717"/>
              <a:gd name="connsiteY57" fmla="*/ 1744729 h 2809254"/>
              <a:gd name="connsiteX58" fmla="*/ 1337481 w 1806717"/>
              <a:gd name="connsiteY58" fmla="*/ 1662842 h 2809254"/>
              <a:gd name="connsiteX59" fmla="*/ 1364776 w 1806717"/>
              <a:gd name="connsiteY59" fmla="*/ 1621899 h 2809254"/>
              <a:gd name="connsiteX60" fmla="*/ 1405719 w 1806717"/>
              <a:gd name="connsiteY60" fmla="*/ 1499069 h 2809254"/>
              <a:gd name="connsiteX61" fmla="*/ 1419367 w 1806717"/>
              <a:gd name="connsiteY61" fmla="*/ 1458126 h 2809254"/>
              <a:gd name="connsiteX62" fmla="*/ 1446663 w 1806717"/>
              <a:gd name="connsiteY62" fmla="*/ 1417182 h 2809254"/>
              <a:gd name="connsiteX63" fmla="*/ 1487606 w 1806717"/>
              <a:gd name="connsiteY63" fmla="*/ 1294353 h 2809254"/>
              <a:gd name="connsiteX64" fmla="*/ 1501254 w 1806717"/>
              <a:gd name="connsiteY64" fmla="*/ 1253409 h 2809254"/>
              <a:gd name="connsiteX65" fmla="*/ 1528549 w 1806717"/>
              <a:gd name="connsiteY65" fmla="*/ 1212466 h 2809254"/>
              <a:gd name="connsiteX66" fmla="*/ 1555845 w 1806717"/>
              <a:gd name="connsiteY66" fmla="*/ 1130579 h 2809254"/>
              <a:gd name="connsiteX67" fmla="*/ 1610436 w 1806717"/>
              <a:gd name="connsiteY67" fmla="*/ 966806 h 2809254"/>
              <a:gd name="connsiteX68" fmla="*/ 1665027 w 1806717"/>
              <a:gd name="connsiteY68" fmla="*/ 803033 h 2809254"/>
              <a:gd name="connsiteX69" fmla="*/ 1692322 w 1806717"/>
              <a:gd name="connsiteY69" fmla="*/ 721147 h 2809254"/>
              <a:gd name="connsiteX70" fmla="*/ 1705970 w 1806717"/>
              <a:gd name="connsiteY70" fmla="*/ 666556 h 2809254"/>
              <a:gd name="connsiteX71" fmla="*/ 1733266 w 1806717"/>
              <a:gd name="connsiteY71" fmla="*/ 584669 h 2809254"/>
              <a:gd name="connsiteX72" fmla="*/ 1787857 w 1806717"/>
              <a:gd name="connsiteY72" fmla="*/ 339009 h 2809254"/>
              <a:gd name="connsiteX73" fmla="*/ 1801504 w 1806717"/>
              <a:gd name="connsiteY73" fmla="*/ 298066 h 2809254"/>
              <a:gd name="connsiteX74" fmla="*/ 1787857 w 1806717"/>
              <a:gd name="connsiteY74" fmla="*/ 11463 h 2809254"/>
              <a:gd name="connsiteX75" fmla="*/ 1692322 w 1806717"/>
              <a:gd name="connsiteY75" fmla="*/ 25111 h 2809254"/>
              <a:gd name="connsiteX76" fmla="*/ 1651379 w 1806717"/>
              <a:gd name="connsiteY76" fmla="*/ 38759 h 2809254"/>
              <a:gd name="connsiteX77" fmla="*/ 1596788 w 1806717"/>
              <a:gd name="connsiteY77" fmla="*/ 52406 h 2809254"/>
              <a:gd name="connsiteX78" fmla="*/ 1310185 w 1806717"/>
              <a:gd name="connsiteY78" fmla="*/ 38759 h 2809254"/>
              <a:gd name="connsiteX79" fmla="*/ 1105469 w 1806717"/>
              <a:gd name="connsiteY79" fmla="*/ 38759 h 28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06717" h="2809254">
                <a:moveTo>
                  <a:pt x="1105469" y="38759"/>
                </a:moveTo>
                <a:cubicBezTo>
                  <a:pt x="1078174" y="50132"/>
                  <a:pt x="1143635" y="80617"/>
                  <a:pt x="1146412" y="106997"/>
                </a:cubicBezTo>
                <a:cubicBezTo>
                  <a:pt x="1148663" y="128382"/>
                  <a:pt x="1149143" y="278954"/>
                  <a:pt x="1119116" y="339009"/>
                </a:cubicBezTo>
                <a:cubicBezTo>
                  <a:pt x="1111781" y="353680"/>
                  <a:pt x="1099156" y="365282"/>
                  <a:pt x="1091821" y="379953"/>
                </a:cubicBezTo>
                <a:cubicBezTo>
                  <a:pt x="1085387" y="392820"/>
                  <a:pt x="1084607" y="408029"/>
                  <a:pt x="1078173" y="420896"/>
                </a:cubicBezTo>
                <a:cubicBezTo>
                  <a:pt x="1070838" y="435567"/>
                  <a:pt x="1058213" y="447168"/>
                  <a:pt x="1050878" y="461839"/>
                </a:cubicBezTo>
                <a:cubicBezTo>
                  <a:pt x="1044444" y="474706"/>
                  <a:pt x="1043664" y="489915"/>
                  <a:pt x="1037230" y="502782"/>
                </a:cubicBezTo>
                <a:cubicBezTo>
                  <a:pt x="1029894" y="517453"/>
                  <a:pt x="1017270" y="529055"/>
                  <a:pt x="1009934" y="543726"/>
                </a:cubicBezTo>
                <a:cubicBezTo>
                  <a:pt x="1003500" y="556593"/>
                  <a:pt x="1002720" y="571802"/>
                  <a:pt x="996286" y="584669"/>
                </a:cubicBezTo>
                <a:cubicBezTo>
                  <a:pt x="988951" y="599340"/>
                  <a:pt x="975653" y="610623"/>
                  <a:pt x="968991" y="625612"/>
                </a:cubicBezTo>
                <a:cubicBezTo>
                  <a:pt x="957306" y="651904"/>
                  <a:pt x="957655" y="683559"/>
                  <a:pt x="941695" y="707499"/>
                </a:cubicBezTo>
                <a:cubicBezTo>
                  <a:pt x="863475" y="824831"/>
                  <a:pt x="957253" y="676382"/>
                  <a:pt x="900752" y="789385"/>
                </a:cubicBezTo>
                <a:cubicBezTo>
                  <a:pt x="893417" y="804056"/>
                  <a:pt x="880792" y="815658"/>
                  <a:pt x="873457" y="830329"/>
                </a:cubicBezTo>
                <a:cubicBezTo>
                  <a:pt x="867023" y="843196"/>
                  <a:pt x="866795" y="858696"/>
                  <a:pt x="859809" y="871272"/>
                </a:cubicBezTo>
                <a:cubicBezTo>
                  <a:pt x="843877" y="899949"/>
                  <a:pt x="815592" y="922037"/>
                  <a:pt x="805218" y="953159"/>
                </a:cubicBezTo>
                <a:cubicBezTo>
                  <a:pt x="785689" y="1011743"/>
                  <a:pt x="780747" y="1039435"/>
                  <a:pt x="750627" y="1089636"/>
                </a:cubicBezTo>
                <a:cubicBezTo>
                  <a:pt x="733749" y="1117766"/>
                  <a:pt x="706410" y="1140401"/>
                  <a:pt x="696036" y="1171523"/>
                </a:cubicBezTo>
                <a:cubicBezTo>
                  <a:pt x="671012" y="1246593"/>
                  <a:pt x="697425" y="1179327"/>
                  <a:pt x="655092" y="1253409"/>
                </a:cubicBezTo>
                <a:cubicBezTo>
                  <a:pt x="585825" y="1374626"/>
                  <a:pt x="667008" y="1249184"/>
                  <a:pt x="600501" y="1348944"/>
                </a:cubicBezTo>
                <a:cubicBezTo>
                  <a:pt x="580663" y="1408458"/>
                  <a:pt x="581958" y="1428516"/>
                  <a:pt x="545910" y="1471773"/>
                </a:cubicBezTo>
                <a:cubicBezTo>
                  <a:pt x="533554" y="1486600"/>
                  <a:pt x="518615" y="1499069"/>
                  <a:pt x="504967" y="1512717"/>
                </a:cubicBezTo>
                <a:cubicBezTo>
                  <a:pt x="470661" y="1615632"/>
                  <a:pt x="516938" y="1488773"/>
                  <a:pt x="464024" y="1594603"/>
                </a:cubicBezTo>
                <a:cubicBezTo>
                  <a:pt x="457590" y="1607470"/>
                  <a:pt x="456043" y="1622324"/>
                  <a:pt x="450376" y="1635547"/>
                </a:cubicBezTo>
                <a:cubicBezTo>
                  <a:pt x="442362" y="1654247"/>
                  <a:pt x="433175" y="1672474"/>
                  <a:pt x="423081" y="1690138"/>
                </a:cubicBezTo>
                <a:cubicBezTo>
                  <a:pt x="414943" y="1704379"/>
                  <a:pt x="402447" y="1716092"/>
                  <a:pt x="395785" y="1731081"/>
                </a:cubicBezTo>
                <a:cubicBezTo>
                  <a:pt x="384099" y="1757373"/>
                  <a:pt x="377587" y="1785672"/>
                  <a:pt x="368489" y="1812967"/>
                </a:cubicBezTo>
                <a:cubicBezTo>
                  <a:pt x="363940" y="1826615"/>
                  <a:pt x="362822" y="1841941"/>
                  <a:pt x="354842" y="1853911"/>
                </a:cubicBezTo>
                <a:cubicBezTo>
                  <a:pt x="336645" y="1881206"/>
                  <a:pt x="310625" y="1904676"/>
                  <a:pt x="300251" y="1935797"/>
                </a:cubicBezTo>
                <a:lnTo>
                  <a:pt x="272955" y="2017684"/>
                </a:lnTo>
                <a:cubicBezTo>
                  <a:pt x="268406" y="2031332"/>
                  <a:pt x="267287" y="2046657"/>
                  <a:pt x="259307" y="2058627"/>
                </a:cubicBezTo>
                <a:cubicBezTo>
                  <a:pt x="250209" y="2072275"/>
                  <a:pt x="238674" y="2084581"/>
                  <a:pt x="232012" y="2099570"/>
                </a:cubicBezTo>
                <a:cubicBezTo>
                  <a:pt x="220327" y="2125862"/>
                  <a:pt x="220676" y="2157517"/>
                  <a:pt x="204716" y="2181457"/>
                </a:cubicBezTo>
                <a:cubicBezTo>
                  <a:pt x="195618" y="2195105"/>
                  <a:pt x="184083" y="2207411"/>
                  <a:pt x="177421" y="2222400"/>
                </a:cubicBezTo>
                <a:cubicBezTo>
                  <a:pt x="165736" y="2248692"/>
                  <a:pt x="162992" y="2278552"/>
                  <a:pt x="150125" y="2304287"/>
                </a:cubicBezTo>
                <a:cubicBezTo>
                  <a:pt x="115495" y="2373549"/>
                  <a:pt x="134115" y="2341950"/>
                  <a:pt x="95534" y="2399821"/>
                </a:cubicBezTo>
                <a:cubicBezTo>
                  <a:pt x="86436" y="2427117"/>
                  <a:pt x="84199" y="2457768"/>
                  <a:pt x="68239" y="2481708"/>
                </a:cubicBezTo>
                <a:cubicBezTo>
                  <a:pt x="59140" y="2495356"/>
                  <a:pt x="47605" y="2507662"/>
                  <a:pt x="40943" y="2522651"/>
                </a:cubicBezTo>
                <a:cubicBezTo>
                  <a:pt x="29258" y="2548943"/>
                  <a:pt x="22746" y="2577242"/>
                  <a:pt x="13648" y="2604538"/>
                </a:cubicBezTo>
                <a:lnTo>
                  <a:pt x="0" y="2645481"/>
                </a:lnTo>
                <a:cubicBezTo>
                  <a:pt x="4549" y="2681875"/>
                  <a:pt x="-7385" y="2724616"/>
                  <a:pt x="13648" y="2754663"/>
                </a:cubicBezTo>
                <a:cubicBezTo>
                  <a:pt x="30148" y="2778234"/>
                  <a:pt x="68239" y="2772861"/>
                  <a:pt x="95534" y="2781959"/>
                </a:cubicBezTo>
                <a:cubicBezTo>
                  <a:pt x="197045" y="2815796"/>
                  <a:pt x="122166" y="2794584"/>
                  <a:pt x="327546" y="2809254"/>
                </a:cubicBezTo>
                <a:cubicBezTo>
                  <a:pt x="454925" y="2804705"/>
                  <a:pt x="582663" y="2806191"/>
                  <a:pt x="709683" y="2795606"/>
                </a:cubicBezTo>
                <a:cubicBezTo>
                  <a:pt x="747068" y="2792491"/>
                  <a:pt x="782472" y="2777409"/>
                  <a:pt x="818866" y="2768311"/>
                </a:cubicBezTo>
                <a:lnTo>
                  <a:pt x="873457" y="2754663"/>
                </a:lnTo>
                <a:cubicBezTo>
                  <a:pt x="895514" y="2739958"/>
                  <a:pt x="943921" y="2711552"/>
                  <a:pt x="955343" y="2686424"/>
                </a:cubicBezTo>
                <a:cubicBezTo>
                  <a:pt x="970867" y="2652272"/>
                  <a:pt x="970776" y="2612831"/>
                  <a:pt x="982639" y="2577242"/>
                </a:cubicBezTo>
                <a:lnTo>
                  <a:pt x="1023582" y="2454412"/>
                </a:lnTo>
                <a:cubicBezTo>
                  <a:pt x="1028131" y="2440764"/>
                  <a:pt x="1029250" y="2425439"/>
                  <a:pt x="1037230" y="2413469"/>
                </a:cubicBezTo>
                <a:lnTo>
                  <a:pt x="1091821" y="2331582"/>
                </a:lnTo>
                <a:cubicBezTo>
                  <a:pt x="1096370" y="2313385"/>
                  <a:pt x="1100079" y="2294957"/>
                  <a:pt x="1105469" y="2276991"/>
                </a:cubicBezTo>
                <a:cubicBezTo>
                  <a:pt x="1113736" y="2249433"/>
                  <a:pt x="1123666" y="2222400"/>
                  <a:pt x="1132764" y="2195105"/>
                </a:cubicBezTo>
                <a:lnTo>
                  <a:pt x="1173707" y="2072275"/>
                </a:lnTo>
                <a:lnTo>
                  <a:pt x="1201003" y="1990388"/>
                </a:lnTo>
                <a:cubicBezTo>
                  <a:pt x="1205552" y="1976740"/>
                  <a:pt x="1206671" y="1961415"/>
                  <a:pt x="1214651" y="1949445"/>
                </a:cubicBezTo>
                <a:cubicBezTo>
                  <a:pt x="1223749" y="1935797"/>
                  <a:pt x="1235284" y="1923491"/>
                  <a:pt x="1241946" y="1908502"/>
                </a:cubicBezTo>
                <a:cubicBezTo>
                  <a:pt x="1241956" y="1908480"/>
                  <a:pt x="1276061" y="1806155"/>
                  <a:pt x="1282889" y="1785672"/>
                </a:cubicBezTo>
                <a:cubicBezTo>
                  <a:pt x="1287438" y="1772024"/>
                  <a:pt x="1288557" y="1756699"/>
                  <a:pt x="1296537" y="1744729"/>
                </a:cubicBezTo>
                <a:cubicBezTo>
                  <a:pt x="1374761" y="1627392"/>
                  <a:pt x="1280978" y="1775847"/>
                  <a:pt x="1337481" y="1662842"/>
                </a:cubicBezTo>
                <a:cubicBezTo>
                  <a:pt x="1344816" y="1648171"/>
                  <a:pt x="1358114" y="1636888"/>
                  <a:pt x="1364776" y="1621899"/>
                </a:cubicBezTo>
                <a:cubicBezTo>
                  <a:pt x="1364786" y="1621877"/>
                  <a:pt x="1398891" y="1519552"/>
                  <a:pt x="1405719" y="1499069"/>
                </a:cubicBezTo>
                <a:cubicBezTo>
                  <a:pt x="1410268" y="1485421"/>
                  <a:pt x="1411387" y="1470096"/>
                  <a:pt x="1419367" y="1458126"/>
                </a:cubicBezTo>
                <a:lnTo>
                  <a:pt x="1446663" y="1417182"/>
                </a:lnTo>
                <a:lnTo>
                  <a:pt x="1487606" y="1294353"/>
                </a:lnTo>
                <a:cubicBezTo>
                  <a:pt x="1492155" y="1280705"/>
                  <a:pt x="1493274" y="1265379"/>
                  <a:pt x="1501254" y="1253409"/>
                </a:cubicBezTo>
                <a:cubicBezTo>
                  <a:pt x="1510352" y="1239761"/>
                  <a:pt x="1521887" y="1227455"/>
                  <a:pt x="1528549" y="1212466"/>
                </a:cubicBezTo>
                <a:cubicBezTo>
                  <a:pt x="1540234" y="1186174"/>
                  <a:pt x="1546747" y="1157875"/>
                  <a:pt x="1555845" y="1130579"/>
                </a:cubicBezTo>
                <a:lnTo>
                  <a:pt x="1610436" y="966806"/>
                </a:lnTo>
                <a:lnTo>
                  <a:pt x="1665027" y="803033"/>
                </a:lnTo>
                <a:lnTo>
                  <a:pt x="1692322" y="721147"/>
                </a:lnTo>
                <a:cubicBezTo>
                  <a:pt x="1696871" y="702950"/>
                  <a:pt x="1700580" y="684522"/>
                  <a:pt x="1705970" y="666556"/>
                </a:cubicBezTo>
                <a:cubicBezTo>
                  <a:pt x="1714238" y="638997"/>
                  <a:pt x="1727623" y="612882"/>
                  <a:pt x="1733266" y="584669"/>
                </a:cubicBezTo>
                <a:cubicBezTo>
                  <a:pt x="1744087" y="530565"/>
                  <a:pt x="1768579" y="396846"/>
                  <a:pt x="1787857" y="339009"/>
                </a:cubicBezTo>
                <a:lnTo>
                  <a:pt x="1801504" y="298066"/>
                </a:lnTo>
                <a:cubicBezTo>
                  <a:pt x="1796955" y="202532"/>
                  <a:pt x="1823378" y="100265"/>
                  <a:pt x="1787857" y="11463"/>
                </a:cubicBezTo>
                <a:cubicBezTo>
                  <a:pt x="1775910" y="-18405"/>
                  <a:pt x="1723866" y="18802"/>
                  <a:pt x="1692322" y="25111"/>
                </a:cubicBezTo>
                <a:cubicBezTo>
                  <a:pt x="1678215" y="27932"/>
                  <a:pt x="1665211" y="34807"/>
                  <a:pt x="1651379" y="38759"/>
                </a:cubicBezTo>
                <a:cubicBezTo>
                  <a:pt x="1633344" y="43912"/>
                  <a:pt x="1614985" y="47857"/>
                  <a:pt x="1596788" y="52406"/>
                </a:cubicBezTo>
                <a:lnTo>
                  <a:pt x="1310185" y="38759"/>
                </a:lnTo>
                <a:cubicBezTo>
                  <a:pt x="1060245" y="22097"/>
                  <a:pt x="1132764" y="27386"/>
                  <a:pt x="1105469" y="38759"/>
                </a:cubicBezTo>
                <a:close/>
              </a:path>
            </a:pathLst>
          </a:custGeom>
          <a:solidFill>
            <a:srgbClr val="B086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725839" y="4051594"/>
            <a:ext cx="641445" cy="138510"/>
          </a:xfrm>
          <a:custGeom>
            <a:avLst/>
            <a:gdLst>
              <a:gd name="connsiteX0" fmla="*/ 0 w 641445"/>
              <a:gd name="connsiteY0" fmla="*/ 110973 h 138510"/>
              <a:gd name="connsiteX1" fmla="*/ 27295 w 641445"/>
              <a:gd name="connsiteY1" fmla="*/ 42734 h 138510"/>
              <a:gd name="connsiteX2" fmla="*/ 40943 w 641445"/>
              <a:gd name="connsiteY2" fmla="*/ 1791 h 138510"/>
              <a:gd name="connsiteX3" fmla="*/ 95534 w 641445"/>
              <a:gd name="connsiteY3" fmla="*/ 15439 h 138510"/>
              <a:gd name="connsiteX4" fmla="*/ 177421 w 641445"/>
              <a:gd name="connsiteY4" fmla="*/ 42734 h 138510"/>
              <a:gd name="connsiteX5" fmla="*/ 218364 w 641445"/>
              <a:gd name="connsiteY5" fmla="*/ 56382 h 138510"/>
              <a:gd name="connsiteX6" fmla="*/ 614149 w 641445"/>
              <a:gd name="connsiteY6" fmla="*/ 56382 h 138510"/>
              <a:gd name="connsiteX7" fmla="*/ 641445 w 641445"/>
              <a:gd name="connsiteY7" fmla="*/ 97325 h 138510"/>
              <a:gd name="connsiteX8" fmla="*/ 627797 w 641445"/>
              <a:gd name="connsiteY8" fmla="*/ 138269 h 138510"/>
              <a:gd name="connsiteX9" fmla="*/ 313898 w 641445"/>
              <a:gd name="connsiteY9" fmla="*/ 110973 h 138510"/>
              <a:gd name="connsiteX10" fmla="*/ 95534 w 641445"/>
              <a:gd name="connsiteY10" fmla="*/ 110973 h 138510"/>
              <a:gd name="connsiteX11" fmla="*/ 13648 w 641445"/>
              <a:gd name="connsiteY11" fmla="*/ 97325 h 138510"/>
              <a:gd name="connsiteX12" fmla="*/ 13648 w 641445"/>
              <a:gd name="connsiteY12" fmla="*/ 42734 h 1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445" h="138510">
                <a:moveTo>
                  <a:pt x="0" y="110973"/>
                </a:moveTo>
                <a:cubicBezTo>
                  <a:pt x="9098" y="88227"/>
                  <a:pt x="18693" y="65673"/>
                  <a:pt x="27295" y="42734"/>
                </a:cubicBezTo>
                <a:cubicBezTo>
                  <a:pt x="32346" y="29264"/>
                  <a:pt x="27586" y="7134"/>
                  <a:pt x="40943" y="1791"/>
                </a:cubicBezTo>
                <a:cubicBezTo>
                  <a:pt x="58359" y="-5175"/>
                  <a:pt x="77568" y="10049"/>
                  <a:pt x="95534" y="15439"/>
                </a:cubicBezTo>
                <a:cubicBezTo>
                  <a:pt x="123093" y="23707"/>
                  <a:pt x="150125" y="33636"/>
                  <a:pt x="177421" y="42734"/>
                </a:cubicBezTo>
                <a:lnTo>
                  <a:pt x="218364" y="56382"/>
                </a:lnTo>
                <a:cubicBezTo>
                  <a:pt x="339870" y="47703"/>
                  <a:pt x="493294" y="27946"/>
                  <a:pt x="614149" y="56382"/>
                </a:cubicBezTo>
                <a:cubicBezTo>
                  <a:pt x="630116" y="60139"/>
                  <a:pt x="632346" y="83677"/>
                  <a:pt x="641445" y="97325"/>
                </a:cubicBezTo>
                <a:cubicBezTo>
                  <a:pt x="636896" y="110973"/>
                  <a:pt x="642039" y="136234"/>
                  <a:pt x="627797" y="138269"/>
                </a:cubicBezTo>
                <a:cubicBezTo>
                  <a:pt x="606607" y="141296"/>
                  <a:pt x="353839" y="114967"/>
                  <a:pt x="313898" y="110973"/>
                </a:cubicBezTo>
                <a:cubicBezTo>
                  <a:pt x="185337" y="78832"/>
                  <a:pt x="338821" y="110973"/>
                  <a:pt x="95534" y="110973"/>
                </a:cubicBezTo>
                <a:cubicBezTo>
                  <a:pt x="67862" y="110973"/>
                  <a:pt x="34906" y="115040"/>
                  <a:pt x="13648" y="97325"/>
                </a:cubicBezTo>
                <a:cubicBezTo>
                  <a:pt x="-331" y="85675"/>
                  <a:pt x="13648" y="60931"/>
                  <a:pt x="13648" y="42734"/>
                </a:cubicBezTo>
              </a:path>
            </a:pathLst>
          </a:custGeom>
          <a:solidFill>
            <a:srgbClr val="B086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695619" y="3574089"/>
            <a:ext cx="292933" cy="421526"/>
          </a:xfrm>
          <a:custGeom>
            <a:avLst/>
            <a:gdLst>
              <a:gd name="connsiteX0" fmla="*/ 43868 w 292933"/>
              <a:gd name="connsiteY0" fmla="*/ 411057 h 421526"/>
              <a:gd name="connsiteX1" fmla="*/ 234936 w 292933"/>
              <a:gd name="connsiteY1" fmla="*/ 397410 h 421526"/>
              <a:gd name="connsiteX2" fmla="*/ 289527 w 292933"/>
              <a:gd name="connsiteY2" fmla="*/ 383762 h 421526"/>
              <a:gd name="connsiteX3" fmla="*/ 275880 w 292933"/>
              <a:gd name="connsiteY3" fmla="*/ 315523 h 421526"/>
              <a:gd name="connsiteX4" fmla="*/ 207641 w 292933"/>
              <a:gd name="connsiteY4" fmla="*/ 247284 h 421526"/>
              <a:gd name="connsiteX5" fmla="*/ 166697 w 292933"/>
              <a:gd name="connsiteY5" fmla="*/ 165398 h 421526"/>
              <a:gd name="connsiteX6" fmla="*/ 125754 w 292933"/>
              <a:gd name="connsiteY6" fmla="*/ 56215 h 421526"/>
              <a:gd name="connsiteX7" fmla="*/ 84811 w 292933"/>
              <a:gd name="connsiteY7" fmla="*/ 42568 h 421526"/>
              <a:gd name="connsiteX8" fmla="*/ 2924 w 292933"/>
              <a:gd name="connsiteY8" fmla="*/ 1624 h 421526"/>
              <a:gd name="connsiteX9" fmla="*/ 16572 w 292933"/>
              <a:gd name="connsiteY9" fmla="*/ 42568 h 421526"/>
              <a:gd name="connsiteX10" fmla="*/ 30220 w 292933"/>
              <a:gd name="connsiteY10" fmla="*/ 179045 h 421526"/>
              <a:gd name="connsiteX11" fmla="*/ 43868 w 292933"/>
              <a:gd name="connsiteY11" fmla="*/ 233636 h 421526"/>
              <a:gd name="connsiteX12" fmla="*/ 43868 w 292933"/>
              <a:gd name="connsiteY12" fmla="*/ 411057 h 4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33" h="421526">
                <a:moveTo>
                  <a:pt x="43868" y="411057"/>
                </a:moveTo>
                <a:cubicBezTo>
                  <a:pt x="75713" y="438353"/>
                  <a:pt x="171475" y="404461"/>
                  <a:pt x="234936" y="397410"/>
                </a:cubicBezTo>
                <a:cubicBezTo>
                  <a:pt x="253578" y="395339"/>
                  <a:pt x="281139" y="400539"/>
                  <a:pt x="289527" y="383762"/>
                </a:cubicBezTo>
                <a:cubicBezTo>
                  <a:pt x="299901" y="363014"/>
                  <a:pt x="284025" y="337243"/>
                  <a:pt x="275880" y="315523"/>
                </a:cubicBezTo>
                <a:cubicBezTo>
                  <a:pt x="260717" y="275087"/>
                  <a:pt x="241000" y="269524"/>
                  <a:pt x="207641" y="247284"/>
                </a:cubicBezTo>
                <a:cubicBezTo>
                  <a:pt x="180956" y="207258"/>
                  <a:pt x="177997" y="210600"/>
                  <a:pt x="166697" y="165398"/>
                </a:cubicBezTo>
                <a:cubicBezTo>
                  <a:pt x="156987" y="126556"/>
                  <a:pt x="160859" y="84299"/>
                  <a:pt x="125754" y="56215"/>
                </a:cubicBezTo>
                <a:cubicBezTo>
                  <a:pt x="114521" y="47228"/>
                  <a:pt x="98459" y="47117"/>
                  <a:pt x="84811" y="42568"/>
                </a:cubicBezTo>
                <a:cubicBezTo>
                  <a:pt x="83437" y="41652"/>
                  <a:pt x="14225" y="-9677"/>
                  <a:pt x="2924" y="1624"/>
                </a:cubicBezTo>
                <a:cubicBezTo>
                  <a:pt x="-7249" y="11797"/>
                  <a:pt x="12023" y="28920"/>
                  <a:pt x="16572" y="42568"/>
                </a:cubicBezTo>
                <a:cubicBezTo>
                  <a:pt x="21121" y="88060"/>
                  <a:pt x="23754" y="133785"/>
                  <a:pt x="30220" y="179045"/>
                </a:cubicBezTo>
                <a:cubicBezTo>
                  <a:pt x="32873" y="197614"/>
                  <a:pt x="42828" y="214908"/>
                  <a:pt x="43868" y="233636"/>
                </a:cubicBezTo>
                <a:cubicBezTo>
                  <a:pt x="47401" y="297228"/>
                  <a:pt x="12023" y="383761"/>
                  <a:pt x="43868" y="411057"/>
                </a:cubicBezTo>
                <a:close/>
              </a:path>
            </a:pathLst>
          </a:custGeom>
          <a:solidFill>
            <a:srgbClr val="B086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80430" y="2984122"/>
            <a:ext cx="538857" cy="1014182"/>
          </a:xfrm>
          <a:custGeom>
            <a:avLst/>
            <a:gdLst>
              <a:gd name="connsiteX0" fmla="*/ 286603 w 538857"/>
              <a:gd name="connsiteY0" fmla="*/ 1001024 h 1014182"/>
              <a:gd name="connsiteX1" fmla="*/ 532263 w 538857"/>
              <a:gd name="connsiteY1" fmla="*/ 850899 h 1014182"/>
              <a:gd name="connsiteX2" fmla="*/ 504967 w 538857"/>
              <a:gd name="connsiteY2" fmla="*/ 809956 h 1014182"/>
              <a:gd name="connsiteX3" fmla="*/ 491319 w 538857"/>
              <a:gd name="connsiteY3" fmla="*/ 769012 h 1014182"/>
              <a:gd name="connsiteX4" fmla="*/ 450376 w 538857"/>
              <a:gd name="connsiteY4" fmla="*/ 687126 h 1014182"/>
              <a:gd name="connsiteX5" fmla="*/ 436728 w 538857"/>
              <a:gd name="connsiteY5" fmla="*/ 605239 h 1014182"/>
              <a:gd name="connsiteX6" fmla="*/ 423080 w 538857"/>
              <a:gd name="connsiteY6" fmla="*/ 564296 h 1014182"/>
              <a:gd name="connsiteX7" fmla="*/ 395785 w 538857"/>
              <a:gd name="connsiteY7" fmla="*/ 441466 h 1014182"/>
              <a:gd name="connsiteX8" fmla="*/ 354842 w 538857"/>
              <a:gd name="connsiteY8" fmla="*/ 414171 h 1014182"/>
              <a:gd name="connsiteX9" fmla="*/ 286603 w 538857"/>
              <a:gd name="connsiteY9" fmla="*/ 209454 h 1014182"/>
              <a:gd name="connsiteX10" fmla="*/ 259307 w 538857"/>
              <a:gd name="connsiteY10" fmla="*/ 127568 h 1014182"/>
              <a:gd name="connsiteX11" fmla="*/ 245660 w 538857"/>
              <a:gd name="connsiteY11" fmla="*/ 86624 h 1014182"/>
              <a:gd name="connsiteX12" fmla="*/ 204716 w 538857"/>
              <a:gd name="connsiteY12" fmla="*/ 59329 h 1014182"/>
              <a:gd name="connsiteX13" fmla="*/ 177421 w 538857"/>
              <a:gd name="connsiteY13" fmla="*/ 18385 h 1014182"/>
              <a:gd name="connsiteX14" fmla="*/ 122830 w 538857"/>
              <a:gd name="connsiteY14" fmla="*/ 45681 h 1014182"/>
              <a:gd name="connsiteX15" fmla="*/ 95534 w 538857"/>
              <a:gd name="connsiteY15" fmla="*/ 86624 h 1014182"/>
              <a:gd name="connsiteX16" fmla="*/ 0 w 538857"/>
              <a:gd name="connsiteY16" fmla="*/ 100272 h 1014182"/>
              <a:gd name="connsiteX17" fmla="*/ 13648 w 538857"/>
              <a:gd name="connsiteY17" fmla="*/ 141215 h 1014182"/>
              <a:gd name="connsiteX18" fmla="*/ 95534 w 538857"/>
              <a:gd name="connsiteY18" fmla="*/ 209454 h 1014182"/>
              <a:gd name="connsiteX19" fmla="*/ 109182 w 538857"/>
              <a:gd name="connsiteY19" fmla="*/ 345932 h 1014182"/>
              <a:gd name="connsiteX20" fmla="*/ 95534 w 538857"/>
              <a:gd name="connsiteY20" fmla="*/ 386875 h 1014182"/>
              <a:gd name="connsiteX21" fmla="*/ 136477 w 538857"/>
              <a:gd name="connsiteY21" fmla="*/ 468762 h 1014182"/>
              <a:gd name="connsiteX22" fmla="*/ 177421 w 538857"/>
              <a:gd name="connsiteY22" fmla="*/ 496057 h 1014182"/>
              <a:gd name="connsiteX23" fmla="*/ 204716 w 538857"/>
              <a:gd name="connsiteY23" fmla="*/ 618887 h 1014182"/>
              <a:gd name="connsiteX24" fmla="*/ 232012 w 538857"/>
              <a:gd name="connsiteY24" fmla="*/ 700774 h 1014182"/>
              <a:gd name="connsiteX25" fmla="*/ 245660 w 538857"/>
              <a:gd name="connsiteY25" fmla="*/ 960081 h 1014182"/>
              <a:gd name="connsiteX26" fmla="*/ 272955 w 538857"/>
              <a:gd name="connsiteY26" fmla="*/ 1001024 h 1014182"/>
              <a:gd name="connsiteX27" fmla="*/ 286603 w 538857"/>
              <a:gd name="connsiteY27" fmla="*/ 1001024 h 101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8857" h="1014182">
                <a:moveTo>
                  <a:pt x="286603" y="1001024"/>
                </a:moveTo>
                <a:cubicBezTo>
                  <a:pt x="329821" y="976003"/>
                  <a:pt x="582579" y="1102480"/>
                  <a:pt x="532263" y="850899"/>
                </a:cubicBezTo>
                <a:cubicBezTo>
                  <a:pt x="529046" y="834815"/>
                  <a:pt x="514066" y="823604"/>
                  <a:pt x="504967" y="809956"/>
                </a:cubicBezTo>
                <a:cubicBezTo>
                  <a:pt x="500418" y="796308"/>
                  <a:pt x="497753" y="781879"/>
                  <a:pt x="491319" y="769012"/>
                </a:cubicBezTo>
                <a:cubicBezTo>
                  <a:pt x="438405" y="663182"/>
                  <a:pt x="484682" y="790041"/>
                  <a:pt x="450376" y="687126"/>
                </a:cubicBezTo>
                <a:cubicBezTo>
                  <a:pt x="445827" y="659830"/>
                  <a:pt x="442731" y="632252"/>
                  <a:pt x="436728" y="605239"/>
                </a:cubicBezTo>
                <a:cubicBezTo>
                  <a:pt x="433607" y="591196"/>
                  <a:pt x="426201" y="578339"/>
                  <a:pt x="423080" y="564296"/>
                </a:cubicBezTo>
                <a:cubicBezTo>
                  <a:pt x="422875" y="563374"/>
                  <a:pt x="409966" y="459192"/>
                  <a:pt x="395785" y="441466"/>
                </a:cubicBezTo>
                <a:cubicBezTo>
                  <a:pt x="385538" y="428658"/>
                  <a:pt x="368490" y="423269"/>
                  <a:pt x="354842" y="414171"/>
                </a:cubicBezTo>
                <a:lnTo>
                  <a:pt x="286603" y="209454"/>
                </a:lnTo>
                <a:lnTo>
                  <a:pt x="259307" y="127568"/>
                </a:lnTo>
                <a:cubicBezTo>
                  <a:pt x="254758" y="113920"/>
                  <a:pt x="257630" y="94604"/>
                  <a:pt x="245660" y="86624"/>
                </a:cubicBezTo>
                <a:lnTo>
                  <a:pt x="204716" y="59329"/>
                </a:lnTo>
                <a:cubicBezTo>
                  <a:pt x="195618" y="45681"/>
                  <a:pt x="190229" y="28632"/>
                  <a:pt x="177421" y="18385"/>
                </a:cubicBezTo>
                <a:cubicBezTo>
                  <a:pt x="125429" y="-23209"/>
                  <a:pt x="138427" y="14487"/>
                  <a:pt x="122830" y="45681"/>
                </a:cubicBezTo>
                <a:cubicBezTo>
                  <a:pt x="115495" y="60352"/>
                  <a:pt x="110523" y="79962"/>
                  <a:pt x="95534" y="86624"/>
                </a:cubicBezTo>
                <a:cubicBezTo>
                  <a:pt x="66139" y="99689"/>
                  <a:pt x="31845" y="95723"/>
                  <a:pt x="0" y="100272"/>
                </a:cubicBezTo>
                <a:cubicBezTo>
                  <a:pt x="4549" y="113920"/>
                  <a:pt x="5668" y="129245"/>
                  <a:pt x="13648" y="141215"/>
                </a:cubicBezTo>
                <a:cubicBezTo>
                  <a:pt x="34666" y="172742"/>
                  <a:pt x="65321" y="189312"/>
                  <a:pt x="95534" y="209454"/>
                </a:cubicBezTo>
                <a:cubicBezTo>
                  <a:pt x="126328" y="301834"/>
                  <a:pt x="131395" y="268188"/>
                  <a:pt x="109182" y="345932"/>
                </a:cubicBezTo>
                <a:cubicBezTo>
                  <a:pt x="105230" y="359764"/>
                  <a:pt x="100083" y="373227"/>
                  <a:pt x="95534" y="386875"/>
                </a:cubicBezTo>
                <a:cubicBezTo>
                  <a:pt x="106634" y="420173"/>
                  <a:pt x="110022" y="442307"/>
                  <a:pt x="136477" y="468762"/>
                </a:cubicBezTo>
                <a:cubicBezTo>
                  <a:pt x="148075" y="480360"/>
                  <a:pt x="163773" y="486959"/>
                  <a:pt x="177421" y="496057"/>
                </a:cubicBezTo>
                <a:cubicBezTo>
                  <a:pt x="216469" y="613197"/>
                  <a:pt x="156679" y="426737"/>
                  <a:pt x="204716" y="618887"/>
                </a:cubicBezTo>
                <a:cubicBezTo>
                  <a:pt x="211694" y="646800"/>
                  <a:pt x="232012" y="700774"/>
                  <a:pt x="232012" y="700774"/>
                </a:cubicBezTo>
                <a:cubicBezTo>
                  <a:pt x="236561" y="787210"/>
                  <a:pt x="233965" y="874319"/>
                  <a:pt x="245660" y="960081"/>
                </a:cubicBezTo>
                <a:cubicBezTo>
                  <a:pt x="247876" y="976333"/>
                  <a:pt x="258284" y="993689"/>
                  <a:pt x="272955" y="1001024"/>
                </a:cubicBezTo>
                <a:cubicBezTo>
                  <a:pt x="289231" y="1009162"/>
                  <a:pt x="243385" y="1026045"/>
                  <a:pt x="286603" y="1001024"/>
                </a:cubicBezTo>
                <a:close/>
              </a:path>
            </a:pathLst>
          </a:custGeom>
          <a:solidFill>
            <a:srgbClr val="B086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09349" y="4026090"/>
            <a:ext cx="615487" cy="409432"/>
          </a:xfrm>
          <a:custGeom>
            <a:avLst/>
            <a:gdLst>
              <a:gd name="connsiteX0" fmla="*/ 1338 w 615487"/>
              <a:gd name="connsiteY0" fmla="*/ 109182 h 409432"/>
              <a:gd name="connsiteX1" fmla="*/ 14985 w 615487"/>
              <a:gd name="connsiteY1" fmla="*/ 259307 h 409432"/>
              <a:gd name="connsiteX2" fmla="*/ 42281 w 615487"/>
              <a:gd name="connsiteY2" fmla="*/ 300250 h 409432"/>
              <a:gd name="connsiteX3" fmla="*/ 219702 w 615487"/>
              <a:gd name="connsiteY3" fmla="*/ 368489 h 409432"/>
              <a:gd name="connsiteX4" fmla="*/ 301588 w 615487"/>
              <a:gd name="connsiteY4" fmla="*/ 395785 h 409432"/>
              <a:gd name="connsiteX5" fmla="*/ 342532 w 615487"/>
              <a:gd name="connsiteY5" fmla="*/ 409432 h 409432"/>
              <a:gd name="connsiteX6" fmla="*/ 519952 w 615487"/>
              <a:gd name="connsiteY6" fmla="*/ 395785 h 409432"/>
              <a:gd name="connsiteX7" fmla="*/ 560896 w 615487"/>
              <a:gd name="connsiteY7" fmla="*/ 382137 h 409432"/>
              <a:gd name="connsiteX8" fmla="*/ 615487 w 615487"/>
              <a:gd name="connsiteY8" fmla="*/ 300250 h 409432"/>
              <a:gd name="connsiteX9" fmla="*/ 601839 w 615487"/>
              <a:gd name="connsiteY9" fmla="*/ 204716 h 409432"/>
              <a:gd name="connsiteX10" fmla="*/ 519952 w 615487"/>
              <a:gd name="connsiteY10" fmla="*/ 150125 h 409432"/>
              <a:gd name="connsiteX11" fmla="*/ 424418 w 615487"/>
              <a:gd name="connsiteY11" fmla="*/ 81886 h 409432"/>
              <a:gd name="connsiteX12" fmla="*/ 383475 w 615487"/>
              <a:gd name="connsiteY12" fmla="*/ 68238 h 409432"/>
              <a:gd name="connsiteX13" fmla="*/ 260645 w 615487"/>
              <a:gd name="connsiteY13" fmla="*/ 13647 h 409432"/>
              <a:gd name="connsiteX14" fmla="*/ 219702 w 615487"/>
              <a:gd name="connsiteY14" fmla="*/ 0 h 409432"/>
              <a:gd name="connsiteX15" fmla="*/ 165111 w 615487"/>
              <a:gd name="connsiteY15" fmla="*/ 13647 h 409432"/>
              <a:gd name="connsiteX16" fmla="*/ 83224 w 615487"/>
              <a:gd name="connsiteY16" fmla="*/ 68238 h 409432"/>
              <a:gd name="connsiteX17" fmla="*/ 42281 w 615487"/>
              <a:gd name="connsiteY17" fmla="*/ 81886 h 409432"/>
              <a:gd name="connsiteX18" fmla="*/ 1338 w 615487"/>
              <a:gd name="connsiteY18" fmla="*/ 109182 h 4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5487" h="409432">
                <a:moveTo>
                  <a:pt x="1338" y="109182"/>
                </a:moveTo>
                <a:cubicBezTo>
                  <a:pt x="-3211" y="138752"/>
                  <a:pt x="4457" y="210174"/>
                  <a:pt x="14985" y="259307"/>
                </a:cubicBezTo>
                <a:cubicBezTo>
                  <a:pt x="18422" y="275345"/>
                  <a:pt x="29937" y="289449"/>
                  <a:pt x="42281" y="300250"/>
                </a:cubicBezTo>
                <a:cubicBezTo>
                  <a:pt x="120016" y="368268"/>
                  <a:pt x="122008" y="354533"/>
                  <a:pt x="219702" y="368489"/>
                </a:cubicBezTo>
                <a:lnTo>
                  <a:pt x="301588" y="395785"/>
                </a:lnTo>
                <a:lnTo>
                  <a:pt x="342532" y="409432"/>
                </a:lnTo>
                <a:cubicBezTo>
                  <a:pt x="401672" y="404883"/>
                  <a:pt x="461095" y="403142"/>
                  <a:pt x="519952" y="395785"/>
                </a:cubicBezTo>
                <a:cubicBezTo>
                  <a:pt x="534227" y="394001"/>
                  <a:pt x="550723" y="392310"/>
                  <a:pt x="560896" y="382137"/>
                </a:cubicBezTo>
                <a:cubicBezTo>
                  <a:pt x="584093" y="358940"/>
                  <a:pt x="615487" y="300250"/>
                  <a:pt x="615487" y="300250"/>
                </a:cubicBezTo>
                <a:cubicBezTo>
                  <a:pt x="610938" y="268405"/>
                  <a:pt x="619109" y="231855"/>
                  <a:pt x="601839" y="204716"/>
                </a:cubicBezTo>
                <a:cubicBezTo>
                  <a:pt x="584227" y="177040"/>
                  <a:pt x="546196" y="169808"/>
                  <a:pt x="519952" y="150125"/>
                </a:cubicBezTo>
                <a:cubicBezTo>
                  <a:pt x="507593" y="140855"/>
                  <a:pt x="444371" y="91863"/>
                  <a:pt x="424418" y="81886"/>
                </a:cubicBezTo>
                <a:cubicBezTo>
                  <a:pt x="411551" y="75452"/>
                  <a:pt x="396342" y="74672"/>
                  <a:pt x="383475" y="68238"/>
                </a:cubicBezTo>
                <a:cubicBezTo>
                  <a:pt x="253715" y="3358"/>
                  <a:pt x="471896" y="84063"/>
                  <a:pt x="260645" y="13647"/>
                </a:cubicBezTo>
                <a:lnTo>
                  <a:pt x="219702" y="0"/>
                </a:lnTo>
                <a:cubicBezTo>
                  <a:pt x="201505" y="4549"/>
                  <a:pt x="181888" y="5259"/>
                  <a:pt x="165111" y="13647"/>
                </a:cubicBezTo>
                <a:cubicBezTo>
                  <a:pt x="135769" y="28318"/>
                  <a:pt x="114346" y="57864"/>
                  <a:pt x="83224" y="68238"/>
                </a:cubicBezTo>
                <a:cubicBezTo>
                  <a:pt x="69576" y="72787"/>
                  <a:pt x="55148" y="75452"/>
                  <a:pt x="42281" y="81886"/>
                </a:cubicBezTo>
                <a:cubicBezTo>
                  <a:pt x="-17357" y="111706"/>
                  <a:pt x="5887" y="79612"/>
                  <a:pt x="1338" y="109182"/>
                </a:cubicBezTo>
                <a:close/>
              </a:path>
            </a:pathLst>
          </a:custGeom>
          <a:solidFill>
            <a:srgbClr val="B086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594" name="Text Box 2"/>
          <p:cNvSpPr txBox="1">
            <a:spLocks noChangeArrowheads="1"/>
          </p:cNvSpPr>
          <p:nvPr/>
        </p:nvSpPr>
        <p:spPr bwMode="auto">
          <a:xfrm>
            <a:off x="2362200" y="5002249"/>
            <a:ext cx="6477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(1849) gold discovered in CA led to the famous gold rush (1000s moved there hoping to strike it rich)</a:t>
            </a:r>
          </a:p>
        </p:txBody>
      </p:sp>
      <p:pic>
        <p:nvPicPr>
          <p:cNvPr id="10" name="Picture 5" descr="map-CA Gold Rush"/>
          <p:cNvPicPr>
            <a:picLocks noChangeAspect="1" noChangeArrowheads="1"/>
          </p:cNvPicPr>
          <p:nvPr/>
        </p:nvPicPr>
        <p:blipFill>
          <a:blip r:embed="rId5" cstate="print">
            <a:lum contrast="24000"/>
            <a:extLst>
              <a:ext uri="{28A0092B-C50C-407E-A947-70E740481C1C}">
                <a14:useLocalDpi xmlns:a14="http://schemas.microsoft.com/office/drawing/2010/main" val="0"/>
              </a:ext>
            </a:extLst>
          </a:blip>
          <a:srcRect/>
          <a:stretch>
            <a:fillRect/>
          </a:stretch>
        </p:blipFill>
        <p:spPr bwMode="auto">
          <a:xfrm>
            <a:off x="5867400" y="2362850"/>
            <a:ext cx="2637809" cy="2422478"/>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additive="base">
                                        <p:cTn id="7" dur="500" fill="hold"/>
                                        <p:tgtEl>
                                          <p:spTgt spid="238594"/>
                                        </p:tgtEl>
                                        <p:attrNameLst>
                                          <p:attrName>ppt_x</p:attrName>
                                        </p:attrNameLst>
                                      </p:cBhvr>
                                      <p:tavLst>
                                        <p:tav tm="0">
                                          <p:val>
                                            <p:strVal val="#ppt_x"/>
                                          </p:val>
                                        </p:tav>
                                        <p:tav tm="100000">
                                          <p:val>
                                            <p:strVal val="#ppt_x"/>
                                          </p:val>
                                        </p:tav>
                                      </p:tavLst>
                                    </p:anim>
                                    <p:anim calcmode="lin" valueType="num">
                                      <p:cBhvr additive="base">
                                        <p:cTn id="8" dur="500" fill="hold"/>
                                        <p:tgtEl>
                                          <p:spTgt spid="2385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30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422935" y="5486400"/>
            <a:ext cx="8263865" cy="1077218"/>
          </a:xfrm>
          <a:prstGeom prst="rect">
            <a:avLst/>
          </a:prstGeom>
          <a:solidFill>
            <a:srgbClr val="000000">
              <a:alpha val="89803"/>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CA (encouraged by President Taylor) soon drafted a constitution &amp; applied for statehood</a:t>
            </a:r>
          </a:p>
        </p:txBody>
      </p:sp>
      <p:pic>
        <p:nvPicPr>
          <p:cNvPr id="4"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descr="Image:Seal of California.svg">
            <a:hlinkClick r:id="rId4"/>
          </p:cNvPr>
          <p:cNvPicPr>
            <a:picLocks noChangeAspect="1" noChangeArrowheads="1"/>
          </p:cNvPicPr>
          <p:nvPr/>
        </p:nvPicPr>
        <p:blipFill>
          <a:blip r:embed="rId5" cstate="print"/>
          <a:srcRect/>
          <a:stretch>
            <a:fillRect/>
          </a:stretch>
        </p:blipFill>
        <p:spPr bwMode="auto">
          <a:xfrm rot="554259">
            <a:off x="2705816" y="344178"/>
            <a:ext cx="2598755" cy="2592259"/>
          </a:xfrm>
          <a:prstGeom prst="rect">
            <a:avLst/>
          </a:prstGeom>
          <a:noFill/>
          <a:effectLst>
            <a:glow rad="38100">
              <a:schemeClr val="accent4">
                <a:satMod val="175000"/>
              </a:schemeClr>
            </a:glow>
          </a:effectLst>
          <a:scene3d>
            <a:camera prst="orthographicFront"/>
            <a:lightRig rig="threePt" dir="t"/>
          </a:scene3d>
          <a:sp3d>
            <a:bevelT/>
          </a:sp3d>
        </p:spPr>
      </p:pic>
    </p:spTree>
    <p:extLst>
      <p:ext uri="{BB962C8B-B14F-4D97-AF65-F5344CB8AC3E}">
        <p14:creationId xmlns:p14="http://schemas.microsoft.com/office/powerpoint/2010/main" val="17064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ppt_x"/>
                                          </p:val>
                                        </p:tav>
                                        <p:tav tm="100000">
                                          <p:val>
                                            <p:strVal val="#ppt_x"/>
                                          </p:val>
                                        </p:tav>
                                      </p:tavLst>
                                    </p:anim>
                                    <p:anim calcmode="lin" valueType="num">
                                      <p:cBhvr additive="base">
                                        <p:cTn id="8" dur="500" fill="hold"/>
                                        <p:tgtEl>
                                          <p:spTgt spid="240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map-Mexican Cess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813425"/>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51906" name="Text Box 2"/>
          <p:cNvSpPr txBox="1">
            <a:spLocks noChangeArrowheads="1"/>
          </p:cNvSpPr>
          <p:nvPr/>
        </p:nvSpPr>
        <p:spPr bwMode="auto">
          <a:xfrm>
            <a:off x="609600" y="5486400"/>
            <a:ext cx="7924800" cy="1077218"/>
          </a:xfrm>
          <a:prstGeom prst="rect">
            <a:avLst/>
          </a:prstGeom>
          <a:solidFill>
            <a:srgbClr val="000000">
              <a:alpha val="83136"/>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(1850) Congress faced a catastrophe with CA demanding admission as a free state</a:t>
            </a:r>
          </a:p>
        </p:txBody>
      </p:sp>
    </p:spTree>
    <p:extLst>
      <p:ext uri="{BB962C8B-B14F-4D97-AF65-F5344CB8AC3E}">
        <p14:creationId xmlns:p14="http://schemas.microsoft.com/office/powerpoint/2010/main" val="327975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500" fill="hold"/>
                                        <p:tgtEl>
                                          <p:spTgt spid="251906"/>
                                        </p:tgtEl>
                                        <p:attrNameLst>
                                          <p:attrName>ppt_x</p:attrName>
                                        </p:attrNameLst>
                                      </p:cBhvr>
                                      <p:tavLst>
                                        <p:tav tm="0">
                                          <p:val>
                                            <p:strVal val="#ppt_x"/>
                                          </p:val>
                                        </p:tav>
                                        <p:tav tm="100000">
                                          <p:val>
                                            <p:strVal val="#ppt_x"/>
                                          </p:val>
                                        </p:tav>
                                      </p:tavLst>
                                    </p:anim>
                                    <p:anim calcmode="lin" valueType="num">
                                      <p:cBhvr additive="base">
                                        <p:cTn id="8" dur="500" fill="hold"/>
                                        <p:tgtEl>
                                          <p:spTgt spid="251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age:Andew Johnson impeachment trial.jpg"/>
          <p:cNvPicPr>
            <a:picLocks noChangeAspect="1" noChangeArrowheads="1"/>
          </p:cNvPicPr>
          <p:nvPr/>
        </p:nvPicPr>
        <p:blipFill>
          <a:blip r:embed="rId2" cstate="print"/>
          <a:srcRect/>
          <a:stretch>
            <a:fillRect/>
          </a:stretch>
        </p:blipFill>
        <p:spPr bwMode="auto">
          <a:xfrm>
            <a:off x="0" y="800100"/>
            <a:ext cx="9144000" cy="6057900"/>
          </a:xfrm>
          <a:prstGeom prst="rect">
            <a:avLst/>
          </a:prstGeom>
          <a:noFill/>
          <a:effectLst>
            <a:softEdge rad="31750"/>
          </a:effectLst>
        </p:spPr>
      </p:pic>
      <p:sp>
        <p:nvSpPr>
          <p:cNvPr id="252930" name="Text Box 2"/>
          <p:cNvSpPr txBox="1">
            <a:spLocks noChangeArrowheads="1"/>
          </p:cNvSpPr>
          <p:nvPr/>
        </p:nvSpPr>
        <p:spPr bwMode="auto">
          <a:xfrm>
            <a:off x="1524000" y="304800"/>
            <a:ext cx="6096000" cy="1077218"/>
          </a:xfrm>
          <a:prstGeom prst="rect">
            <a:avLst/>
          </a:prstGeom>
          <a:solidFill>
            <a:srgbClr val="000000"/>
          </a:solidFill>
          <a:ln w="76200">
            <a:solidFill>
              <a:schemeClr val="tx1"/>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7.  </a:t>
            </a:r>
            <a:r>
              <a:rPr lang="en-US" sz="3200" b="1" dirty="0" smtClean="0">
                <a:solidFill>
                  <a:schemeClr val="bg1"/>
                </a:solidFill>
                <a:latin typeface="Times New Roman" panose="02020603050405020304" pitchFamily="18" charset="0"/>
                <a:cs typeface="Times New Roman" panose="02020603050405020304" pitchFamily="18" charset="0"/>
              </a:rPr>
              <a:t>Four </a:t>
            </a:r>
            <a:r>
              <a:rPr lang="en-US" sz="3200" b="1" dirty="0">
                <a:solidFill>
                  <a:schemeClr val="bg1"/>
                </a:solidFill>
                <a:latin typeface="Times New Roman" panose="02020603050405020304" pitchFamily="18" charset="0"/>
                <a:cs typeface="Times New Roman" panose="02020603050405020304" pitchFamily="18" charset="0"/>
              </a:rPr>
              <a:t>aging giants of the Senate met to engineer a compromise</a:t>
            </a:r>
          </a:p>
        </p:txBody>
      </p:sp>
    </p:spTree>
    <p:extLst>
      <p:ext uri="{BB962C8B-B14F-4D97-AF65-F5344CB8AC3E}">
        <p14:creationId xmlns:p14="http://schemas.microsoft.com/office/powerpoint/2010/main" val="295376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2930"/>
                                        </p:tgtEl>
                                        <p:attrNameLst>
                                          <p:attrName>style.visibility</p:attrName>
                                        </p:attrNameLst>
                                      </p:cBhvr>
                                      <p:to>
                                        <p:strVal val="visible"/>
                                      </p:to>
                                    </p:set>
                                    <p:anim calcmode="lin" valueType="num">
                                      <p:cBhvr additive="base">
                                        <p:cTn id="7" dur="500" fill="hold"/>
                                        <p:tgtEl>
                                          <p:spTgt spid="252930"/>
                                        </p:tgtEl>
                                        <p:attrNameLst>
                                          <p:attrName>ppt_x</p:attrName>
                                        </p:attrNameLst>
                                      </p:cBhvr>
                                      <p:tavLst>
                                        <p:tav tm="0">
                                          <p:val>
                                            <p:strVal val="#ppt_x"/>
                                          </p:val>
                                        </p:tav>
                                        <p:tav tm="100000">
                                          <p:val>
                                            <p:strVal val="#ppt_x"/>
                                          </p:val>
                                        </p:tav>
                                      </p:tavLst>
                                    </p:anim>
                                    <p:anim calcmode="lin" valueType="num">
                                      <p:cBhvr additive="base">
                                        <p:cTn id="8" dur="500" fill="hold"/>
                                        <p:tgtEl>
                                          <p:spTgt spid="2529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americaslibrary.gov/assets/jb/reform/jb_reform_claydied_1_e.jpg"/>
          <p:cNvPicPr>
            <a:picLocks noChangeAspect="1" noChangeArrowheads="1"/>
          </p:cNvPicPr>
          <p:nvPr/>
        </p:nvPicPr>
        <p:blipFill>
          <a:blip r:embed="rId2" cstate="print"/>
          <a:srcRect t="9347"/>
          <a:stretch>
            <a:fillRect/>
          </a:stretch>
        </p:blipFill>
        <p:spPr bwMode="auto">
          <a:xfrm>
            <a:off x="0" y="0"/>
            <a:ext cx="5791200" cy="6858000"/>
          </a:xfrm>
          <a:prstGeom prst="rect">
            <a:avLst/>
          </a:prstGeom>
          <a:noFill/>
          <a:effectLst>
            <a:glow>
              <a:schemeClr val="accent4">
                <a:satMod val="175000"/>
              </a:schemeClr>
            </a:glow>
            <a:softEdge rad="63500"/>
          </a:effectLst>
        </p:spPr>
      </p:pic>
      <p:sp>
        <p:nvSpPr>
          <p:cNvPr id="253954" name="Text Box 2"/>
          <p:cNvSpPr txBox="1">
            <a:spLocks noChangeArrowheads="1"/>
          </p:cNvSpPr>
          <p:nvPr/>
        </p:nvSpPr>
        <p:spPr bwMode="auto">
          <a:xfrm>
            <a:off x="2667000" y="4191000"/>
            <a:ext cx="6096000" cy="1077218"/>
          </a:xfrm>
          <a:prstGeom prst="rect">
            <a:avLst/>
          </a:prstGeom>
          <a:solidFill>
            <a:srgbClr val="000000"/>
          </a:solidFill>
          <a:ln w="76200">
            <a:solidFill>
              <a:schemeClr val="tx1"/>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8.  Henry Clay </a:t>
            </a:r>
            <a:r>
              <a:rPr lang="en-US" sz="3200" b="1" dirty="0" smtClean="0">
                <a:solidFill>
                  <a:schemeClr val="bg1"/>
                </a:solidFill>
                <a:latin typeface="Times New Roman" panose="02020603050405020304" pitchFamily="18" charset="0"/>
                <a:cs typeface="Times New Roman" panose="02020603050405020304" pitchFamily="18" charset="0"/>
              </a:rPr>
              <a:t>had urged </a:t>
            </a:r>
            <a:r>
              <a:rPr lang="en-US" sz="3200" b="1" dirty="0">
                <a:solidFill>
                  <a:schemeClr val="bg1"/>
                </a:solidFill>
                <a:latin typeface="Times New Roman" panose="02020603050405020304" pitchFamily="18" charset="0"/>
                <a:cs typeface="Times New Roman" panose="02020603050405020304" pitchFamily="18" charset="0"/>
              </a:rPr>
              <a:t>the North to adopt fugitive slave laws</a:t>
            </a:r>
          </a:p>
        </p:txBody>
      </p:sp>
    </p:spTree>
    <p:extLst>
      <p:ext uri="{BB962C8B-B14F-4D97-AF65-F5344CB8AC3E}">
        <p14:creationId xmlns:p14="http://schemas.microsoft.com/office/powerpoint/2010/main" val="311286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3954"/>
                                        </p:tgtEl>
                                        <p:attrNameLst>
                                          <p:attrName>style.visibility</p:attrName>
                                        </p:attrNameLst>
                                      </p:cBhvr>
                                      <p:to>
                                        <p:strVal val="visible"/>
                                      </p:to>
                                    </p:set>
                                    <p:anim calcmode="lin" valueType="num">
                                      <p:cBhvr additive="base">
                                        <p:cTn id="7" dur="500" fill="hold"/>
                                        <p:tgtEl>
                                          <p:spTgt spid="253954"/>
                                        </p:tgtEl>
                                        <p:attrNameLst>
                                          <p:attrName>ppt_x</p:attrName>
                                        </p:attrNameLst>
                                      </p:cBhvr>
                                      <p:tavLst>
                                        <p:tav tm="0">
                                          <p:val>
                                            <p:strVal val="#ppt_x"/>
                                          </p:val>
                                        </p:tav>
                                        <p:tav tm="100000">
                                          <p:val>
                                            <p:strVal val="#ppt_x"/>
                                          </p:val>
                                        </p:tav>
                                      </p:tavLst>
                                    </p:anim>
                                    <p:anim calcmode="lin" valueType="num">
                                      <p:cBhvr additive="base">
                                        <p:cTn id="8" dur="500" fill="hold"/>
                                        <p:tgtEl>
                                          <p:spTgt spid="253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457200" y="11430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p>
        </p:txBody>
      </p:sp>
      <p:sp>
        <p:nvSpPr>
          <p:cNvPr id="5123" name="Rectangle 13"/>
          <p:cNvSpPr>
            <a:spLocks noChangeArrowheads="1"/>
          </p:cNvSpPr>
          <p:nvPr/>
        </p:nvSpPr>
        <p:spPr bwMode="auto">
          <a:xfrm>
            <a:off x="914400" y="1828800"/>
            <a:ext cx="7620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buFontTx/>
              <a:buChar char="•"/>
            </a:pPr>
            <a:r>
              <a:rPr lang="en-US" altLang="en-US" b="1" smtClean="0">
                <a:solidFill>
                  <a:srgbClr val="FF0000"/>
                </a:solidFill>
              </a:rPr>
              <a:t>Wilmot Proviso</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proposed, but rejected, 1846 bill that would have banned slavery in the territory won from Mexico in the Mexican-American War </a:t>
            </a:r>
          </a:p>
          <a:p>
            <a:pPr eaLnBrk="1" hangingPunct="1">
              <a:spcAft>
                <a:spcPct val="40000"/>
              </a:spcAft>
              <a:buSzPct val="80000"/>
              <a:buFontTx/>
              <a:buChar char="•"/>
            </a:pPr>
            <a:r>
              <a:rPr lang="en-US" altLang="en-US" b="1" smtClean="0">
                <a:solidFill>
                  <a:srgbClr val="FF0000"/>
                </a:solidFill>
              </a:rPr>
              <a:t>Free-Soil Party</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antislavery political party of the mid-1800s</a:t>
            </a:r>
          </a:p>
          <a:p>
            <a:pPr eaLnBrk="1" hangingPunct="1">
              <a:spcAft>
                <a:spcPct val="40000"/>
              </a:spcAft>
              <a:buSzPct val="80000"/>
              <a:buFontTx/>
              <a:buChar char="•"/>
            </a:pPr>
            <a:r>
              <a:rPr lang="en-US" altLang="en-US" b="1" smtClean="0">
                <a:solidFill>
                  <a:srgbClr val="FF0000"/>
                </a:solidFill>
              </a:rPr>
              <a:t>Compromise of 1850</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political agreement that allowed California to be admitted as a free state by allowing popular sovereignty in the territories and enacting a stricter fugitive slave law; undid the Missouri Compromise</a:t>
            </a:r>
          </a:p>
        </p:txBody>
      </p:sp>
    </p:spTree>
    <p:extLst>
      <p:ext uri="{BB962C8B-B14F-4D97-AF65-F5344CB8AC3E}">
        <p14:creationId xmlns:p14="http://schemas.microsoft.com/office/powerpoint/2010/main" val="25116881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old-picture.com/daguerreotypes/pictures/Stephen-Douglas.jpg"/>
          <p:cNvPicPr>
            <a:picLocks noChangeAspect="1" noChangeArrowheads="1"/>
          </p:cNvPicPr>
          <p:nvPr/>
        </p:nvPicPr>
        <p:blipFill>
          <a:blip r:embed="rId2" cstate="print"/>
          <a:srcRect t="14867"/>
          <a:stretch>
            <a:fillRect/>
          </a:stretch>
        </p:blipFill>
        <p:spPr bwMode="auto">
          <a:xfrm>
            <a:off x="2667000" y="0"/>
            <a:ext cx="6477000" cy="6858000"/>
          </a:xfrm>
          <a:prstGeom prst="rect">
            <a:avLst/>
          </a:prstGeom>
          <a:noFill/>
          <a:effectLst>
            <a:glow>
              <a:schemeClr val="accent4">
                <a:satMod val="175000"/>
                <a:alpha val="40000"/>
              </a:schemeClr>
            </a:glow>
            <a:softEdge rad="63500"/>
          </a:effectLst>
        </p:spPr>
      </p:pic>
      <p:sp>
        <p:nvSpPr>
          <p:cNvPr id="254978" name="Text Box 2"/>
          <p:cNvSpPr txBox="1">
            <a:spLocks noChangeArrowheads="1"/>
          </p:cNvSpPr>
          <p:nvPr/>
        </p:nvSpPr>
        <p:spPr bwMode="auto">
          <a:xfrm>
            <a:off x="304800" y="4084254"/>
            <a:ext cx="6172200" cy="1077218"/>
          </a:xfrm>
          <a:prstGeom prst="rect">
            <a:avLst/>
          </a:prstGeom>
          <a:solidFill>
            <a:srgbClr val="000000"/>
          </a:solidFill>
          <a:ln w="76200">
            <a:solidFill>
              <a:schemeClr val="tx1"/>
            </a:solidFill>
            <a:miter lim="800000"/>
            <a:headEnd/>
            <a:tailEnd/>
          </a:ln>
          <a:effectLst>
            <a:glow>
              <a:schemeClr val="tx1"/>
            </a:glow>
          </a:effectLst>
          <a:scene3d>
            <a:camera prst="perspectiveRigh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9.  Clay was supported by Stephen Douglas (the “Little Giant”)</a:t>
            </a:r>
          </a:p>
        </p:txBody>
      </p:sp>
    </p:spTree>
    <p:extLst>
      <p:ext uri="{BB962C8B-B14F-4D97-AF65-F5344CB8AC3E}">
        <p14:creationId xmlns:p14="http://schemas.microsoft.com/office/powerpoint/2010/main" val="118983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additive="base">
                                        <p:cTn id="7" dur="500" fill="hold"/>
                                        <p:tgtEl>
                                          <p:spTgt spid="254978"/>
                                        </p:tgtEl>
                                        <p:attrNameLst>
                                          <p:attrName>ppt_x</p:attrName>
                                        </p:attrNameLst>
                                      </p:cBhvr>
                                      <p:tavLst>
                                        <p:tav tm="0">
                                          <p:val>
                                            <p:strVal val="#ppt_x"/>
                                          </p:val>
                                        </p:tav>
                                        <p:tav tm="100000">
                                          <p:val>
                                            <p:strVal val="#ppt_x"/>
                                          </p:val>
                                        </p:tav>
                                      </p:tavLst>
                                    </p:anim>
                                    <p:anim calcmode="lin" valueType="num">
                                      <p:cBhvr additive="base">
                                        <p:cTn id="8" dur="500" fill="hold"/>
                                        <p:tgtEl>
                                          <p:spTgt spid="254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http://images.google.com/url?q=http://www.old-picture.com/daguerreotypes/pictures/Unidentified-half-length-016.jpg&amp;usg=AFQjCNGlV3vz5UQ8DMlGWgjBBv7oOOLPtA"/>
          <p:cNvPicPr>
            <a:picLocks noChangeAspect="1" noChangeArrowheads="1"/>
          </p:cNvPicPr>
          <p:nvPr/>
        </p:nvPicPr>
        <p:blipFill>
          <a:blip r:embed="rId2">
            <a:extLst>
              <a:ext uri="{28A0092B-C50C-407E-A947-70E740481C1C}">
                <a14:useLocalDpi xmlns:a14="http://schemas.microsoft.com/office/drawing/2010/main" val="0"/>
              </a:ext>
            </a:extLst>
          </a:blip>
          <a:srcRect t="19885"/>
          <a:stretch>
            <a:fillRect/>
          </a:stretch>
        </p:blipFill>
        <p:spPr bwMode="auto">
          <a:xfrm>
            <a:off x="1143000" y="0"/>
            <a:ext cx="6858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2" name="Text Box 2"/>
          <p:cNvSpPr txBox="1">
            <a:spLocks noChangeArrowheads="1"/>
          </p:cNvSpPr>
          <p:nvPr/>
        </p:nvSpPr>
        <p:spPr bwMode="auto">
          <a:xfrm>
            <a:off x="609600" y="5038891"/>
            <a:ext cx="79248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10.  John C. Calhoun (dying of tuberculosis) wanted slavery left alone, runaway slaves returned, return of political balance</a:t>
            </a:r>
          </a:p>
        </p:txBody>
      </p:sp>
    </p:spTree>
    <p:extLst>
      <p:ext uri="{BB962C8B-B14F-4D97-AF65-F5344CB8AC3E}">
        <p14:creationId xmlns:p14="http://schemas.microsoft.com/office/powerpoint/2010/main" val="32603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old-picture.com/daguerreotypes/pictures/Zachary-Taylor.jpg"/>
          <p:cNvPicPr>
            <a:picLocks noChangeAspect="1" noChangeArrowheads="1"/>
          </p:cNvPicPr>
          <p:nvPr/>
        </p:nvPicPr>
        <p:blipFill>
          <a:blip r:embed="rId2" cstate="print"/>
          <a:srcRect t="12293"/>
          <a:stretch>
            <a:fillRect/>
          </a:stretch>
        </p:blipFill>
        <p:spPr bwMode="auto">
          <a:xfrm>
            <a:off x="0" y="0"/>
            <a:ext cx="5791200" cy="6858000"/>
          </a:xfrm>
          <a:prstGeom prst="rect">
            <a:avLst/>
          </a:prstGeom>
          <a:noFill/>
          <a:effectLst>
            <a:glow>
              <a:schemeClr val="accent4">
                <a:satMod val="175000"/>
                <a:alpha val="40000"/>
              </a:schemeClr>
            </a:glow>
            <a:softEdge rad="63500"/>
          </a:effectLst>
        </p:spPr>
      </p:pic>
      <p:sp>
        <p:nvSpPr>
          <p:cNvPr id="270338" name="Text Box 2"/>
          <p:cNvSpPr txBox="1">
            <a:spLocks noChangeArrowheads="1"/>
          </p:cNvSpPr>
          <p:nvPr/>
        </p:nvSpPr>
        <p:spPr bwMode="auto">
          <a:xfrm>
            <a:off x="2895600" y="3810000"/>
            <a:ext cx="6019800" cy="1569660"/>
          </a:xfrm>
          <a:prstGeom prst="rect">
            <a:avLst/>
          </a:prstGeom>
          <a:solidFill>
            <a:srgbClr val="000000"/>
          </a:solidFill>
          <a:ln w="76200">
            <a:solidFill>
              <a:schemeClr val="tx1"/>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14.  President Taylor morally opposed slavery and vetoed every compromise created by Congress  </a:t>
            </a:r>
          </a:p>
        </p:txBody>
      </p:sp>
    </p:spTree>
    <p:extLst>
      <p:ext uri="{BB962C8B-B14F-4D97-AF65-F5344CB8AC3E}">
        <p14:creationId xmlns:p14="http://schemas.microsoft.com/office/powerpoint/2010/main" val="23710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additive="base">
                                        <p:cTn id="7" dur="500" fill="hold"/>
                                        <p:tgtEl>
                                          <p:spTgt spid="270338"/>
                                        </p:tgtEl>
                                        <p:attrNameLst>
                                          <p:attrName>ppt_x</p:attrName>
                                        </p:attrNameLst>
                                      </p:cBhvr>
                                      <p:tavLst>
                                        <p:tav tm="0">
                                          <p:val>
                                            <p:strVal val="#ppt_x"/>
                                          </p:val>
                                        </p:tav>
                                        <p:tav tm="100000">
                                          <p:val>
                                            <p:strVal val="#ppt_x"/>
                                          </p:val>
                                        </p:tav>
                                      </p:tavLst>
                                    </p:anim>
                                    <p:anim calcmode="lin" valueType="num">
                                      <p:cBhvr additive="base">
                                        <p:cTn id="8" dur="500" fill="hold"/>
                                        <p:tgtEl>
                                          <p:spTgt spid="270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le:Zachary Taylor at the White House daguerreotype by Mathew Brady 1849.jpg"/>
          <p:cNvPicPr>
            <a:picLocks noChangeAspect="1" noChangeArrowheads="1"/>
          </p:cNvPicPr>
          <p:nvPr/>
        </p:nvPicPr>
        <p:blipFill rotWithShape="1">
          <a:blip r:embed="rId2">
            <a:extLst>
              <a:ext uri="{28A0092B-C50C-407E-A947-70E740481C1C}">
                <a14:useLocalDpi xmlns:a14="http://schemas.microsoft.com/office/drawing/2010/main" val="0"/>
              </a:ext>
            </a:extLst>
          </a:blip>
          <a:srcRect t="16353" r="30928"/>
          <a:stretch/>
        </p:blipFill>
        <p:spPr bwMode="auto">
          <a:xfrm>
            <a:off x="4048214" y="0"/>
            <a:ext cx="5095785"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72386" name="Text Box 2"/>
          <p:cNvSpPr txBox="1">
            <a:spLocks noChangeArrowheads="1"/>
          </p:cNvSpPr>
          <p:nvPr/>
        </p:nvSpPr>
        <p:spPr bwMode="auto">
          <a:xfrm>
            <a:off x="304800" y="4800600"/>
            <a:ext cx="5715000" cy="1077218"/>
          </a:xfrm>
          <a:prstGeom prst="rect">
            <a:avLst/>
          </a:prstGeom>
          <a:solidFill>
            <a:srgbClr val="000000"/>
          </a:solidFill>
          <a:ln w="76200">
            <a:solidFill>
              <a:schemeClr val="tx1"/>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15.  (1850) Taylor suddenly died of an acute intestinal disorder</a:t>
            </a:r>
          </a:p>
        </p:txBody>
      </p:sp>
      <p:sp>
        <p:nvSpPr>
          <p:cNvPr id="5" name="TextBox 4"/>
          <p:cNvSpPr txBox="1"/>
          <p:nvPr/>
        </p:nvSpPr>
        <p:spPr>
          <a:xfrm>
            <a:off x="228600" y="304800"/>
            <a:ext cx="5943600" cy="3816429"/>
          </a:xfrm>
          <a:prstGeom prst="rect">
            <a:avLst/>
          </a:prstGeom>
          <a:solidFill>
            <a:srgbClr val="000000"/>
          </a:solidFill>
          <a:effectLst>
            <a:glow rad="88900">
              <a:schemeClr val="accent3">
                <a:satMod val="175000"/>
              </a:schemeClr>
            </a:glow>
          </a:effectLst>
          <a:scene3d>
            <a:camera prst="perspectiveFront"/>
            <a:lightRig rig="threePt" dir="t"/>
          </a:scene3d>
          <a:sp3d>
            <a:bevelT/>
          </a:sp3d>
        </p:spPr>
        <p:txBody>
          <a:bodyPr wrap="square">
            <a:spAutoFit/>
          </a:bodyPr>
          <a:lstStyle/>
          <a:p>
            <a:pPr algn="ctr">
              <a:defRPr/>
            </a:pPr>
            <a:r>
              <a:rPr lang="en-US" sz="2200" dirty="0">
                <a:solidFill>
                  <a:schemeClr val="bg1"/>
                </a:solidFill>
                <a:latin typeface="Earth's Mightiest" pitchFamily="2" charset="0"/>
              </a:rPr>
              <a:t>In the late 1980s, college professor Clara Rising hypothesized that Taylor was murdered… On June 17, 1991, Taylor's remains were exhumed and transported to the Office of the Kentucky Chief Medical Examiner, where radiological studies were conducted and samples of hair, fingernail and other tissues were removed. The Laboratory revealed no traces of poison.</a:t>
            </a:r>
            <a:r>
              <a:rPr lang="en-US" sz="2200" baseline="30000" dirty="0">
                <a:solidFill>
                  <a:schemeClr val="bg1"/>
                </a:solidFill>
                <a:latin typeface="Earth's Mightiest" pitchFamily="2" charset="0"/>
              </a:rPr>
              <a:t> </a:t>
            </a:r>
            <a:r>
              <a:rPr lang="en-US" sz="2200" dirty="0">
                <a:solidFill>
                  <a:schemeClr val="bg1"/>
                </a:solidFill>
                <a:latin typeface="Earth's Mightiest" pitchFamily="2" charset="0"/>
              </a:rPr>
              <a:t>Rather, it was concluded that on a hot July day Taylor had attempted to cool himself with large amounts of cherries and iced milk. In the unhealthy climate of Washington, with its open sewers and flies, Taylor came down with cholera </a:t>
            </a:r>
            <a:r>
              <a:rPr lang="en-US" sz="2200" dirty="0" err="1">
                <a:solidFill>
                  <a:schemeClr val="bg1"/>
                </a:solidFill>
                <a:latin typeface="Earth's Mightiest" pitchFamily="2" charset="0"/>
              </a:rPr>
              <a:t>morbus</a:t>
            </a:r>
            <a:r>
              <a:rPr lang="en-US" sz="2200" dirty="0">
                <a:solidFill>
                  <a:schemeClr val="bg1"/>
                </a:solidFill>
                <a:latin typeface="Earth's Mightiest" pitchFamily="2" charset="0"/>
              </a:rPr>
              <a:t>, or acute gastroenteritis as it is now called. He might have recovered, but his doctors drugged him with ipecac, calomel, opium and quinine and bled and blistered him too.</a:t>
            </a:r>
          </a:p>
        </p:txBody>
      </p:sp>
    </p:spTree>
    <p:extLst>
      <p:ext uri="{BB962C8B-B14F-4D97-AF65-F5344CB8AC3E}">
        <p14:creationId xmlns:p14="http://schemas.microsoft.com/office/powerpoint/2010/main" val="11660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2386"/>
                                        </p:tgtEl>
                                        <p:attrNameLst>
                                          <p:attrName>style.visibility</p:attrName>
                                        </p:attrNameLst>
                                      </p:cBhvr>
                                      <p:to>
                                        <p:strVal val="visible"/>
                                      </p:to>
                                    </p:set>
                                    <p:anim calcmode="lin" valueType="num">
                                      <p:cBhvr additive="base">
                                        <p:cTn id="7" dur="500" fill="hold"/>
                                        <p:tgtEl>
                                          <p:spTgt spid="272386"/>
                                        </p:tgtEl>
                                        <p:attrNameLst>
                                          <p:attrName>ppt_x</p:attrName>
                                        </p:attrNameLst>
                                      </p:cBhvr>
                                      <p:tavLst>
                                        <p:tav tm="0">
                                          <p:val>
                                            <p:strVal val="#ppt_x"/>
                                          </p:val>
                                        </p:tav>
                                        <p:tav tm="100000">
                                          <p:val>
                                            <p:strVal val="#ppt_x"/>
                                          </p:val>
                                        </p:tav>
                                      </p:tavLst>
                                    </p:anim>
                                    <p:anim calcmode="lin" valueType="num">
                                      <p:cBhvr additive="base">
                                        <p:cTn id="8" dur="500" fill="hold"/>
                                        <p:tgtEl>
                                          <p:spTgt spid="2723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le:Millard Fillmore daguerreotype by Mathew Brady 1849.jpg"/>
          <p:cNvPicPr>
            <a:picLocks noChangeAspect="1" noChangeArrowheads="1"/>
          </p:cNvPicPr>
          <p:nvPr/>
        </p:nvPicPr>
        <p:blipFill rotWithShape="1">
          <a:blip r:embed="rId2">
            <a:extLst>
              <a:ext uri="{28A0092B-C50C-407E-A947-70E740481C1C}">
                <a14:useLocalDpi xmlns:a14="http://schemas.microsoft.com/office/drawing/2010/main" val="0"/>
              </a:ext>
            </a:extLst>
          </a:blip>
          <a:srcRect t="11373"/>
          <a:stretch/>
        </p:blipFill>
        <p:spPr bwMode="auto">
          <a:xfrm>
            <a:off x="3356659" y="0"/>
            <a:ext cx="578734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73410" name="Text Box 2"/>
          <p:cNvSpPr txBox="1">
            <a:spLocks noChangeArrowheads="1"/>
          </p:cNvSpPr>
          <p:nvPr/>
        </p:nvSpPr>
        <p:spPr bwMode="auto">
          <a:xfrm>
            <a:off x="304800" y="5029200"/>
            <a:ext cx="4800600" cy="1077218"/>
          </a:xfrm>
          <a:prstGeom prst="rect">
            <a:avLst/>
          </a:prstGeom>
          <a:solidFill>
            <a:srgbClr val="000000"/>
          </a:solidFill>
          <a:ln w="76200">
            <a:solidFill>
              <a:schemeClr val="tx1"/>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16.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weak Millard Fillmore became president</a:t>
            </a:r>
          </a:p>
        </p:txBody>
      </p:sp>
    </p:spTree>
    <p:extLst>
      <p:ext uri="{BB962C8B-B14F-4D97-AF65-F5344CB8AC3E}">
        <p14:creationId xmlns:p14="http://schemas.microsoft.com/office/powerpoint/2010/main" val="212266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3410"/>
                                        </p:tgtEl>
                                        <p:attrNameLst>
                                          <p:attrName>style.visibility</p:attrName>
                                        </p:attrNameLst>
                                      </p:cBhvr>
                                      <p:to>
                                        <p:strVal val="visible"/>
                                      </p:to>
                                    </p:set>
                                    <p:anim calcmode="lin" valueType="num">
                                      <p:cBhvr additive="base">
                                        <p:cTn id="7" dur="500" fill="hold"/>
                                        <p:tgtEl>
                                          <p:spTgt spid="273410"/>
                                        </p:tgtEl>
                                        <p:attrNameLst>
                                          <p:attrName>ppt_x</p:attrName>
                                        </p:attrNameLst>
                                      </p:cBhvr>
                                      <p:tavLst>
                                        <p:tav tm="0">
                                          <p:val>
                                            <p:strVal val="#ppt_x"/>
                                          </p:val>
                                        </p:tav>
                                        <p:tav tm="100000">
                                          <p:val>
                                            <p:strVal val="#ppt_x"/>
                                          </p:val>
                                        </p:tav>
                                      </p:tavLst>
                                    </p:anim>
                                    <p:anim calcmode="lin" valueType="num">
                                      <p:cBhvr additive="base">
                                        <p:cTn id="8" dur="500" fill="hold"/>
                                        <p:tgtEl>
                                          <p:spTgt spid="273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le:MillardFillmore185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599"/>
            <a:ext cx="4648200" cy="560215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4648200" y="4572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Presidency:</a:t>
            </a:r>
            <a:r>
              <a:rPr lang="en-US" sz="3200" dirty="0">
                <a:solidFill>
                  <a:schemeClr val="bg1"/>
                </a:solidFill>
                <a:latin typeface="Earth's Mightiest" pitchFamily="2" charset="0"/>
              </a:rPr>
              <a:t>  1850-1853 </a:t>
            </a:r>
          </a:p>
        </p:txBody>
      </p:sp>
      <p:sp>
        <p:nvSpPr>
          <p:cNvPr id="5" name="TextBox 4"/>
          <p:cNvSpPr txBox="1"/>
          <p:nvPr/>
        </p:nvSpPr>
        <p:spPr bwMode="auto">
          <a:xfrm>
            <a:off x="4648200" y="18536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Party:</a:t>
            </a:r>
            <a:r>
              <a:rPr lang="en-US" sz="3200" dirty="0">
                <a:solidFill>
                  <a:schemeClr val="bg1"/>
                </a:solidFill>
                <a:latin typeface="Earth's Mightiest" pitchFamily="2" charset="0"/>
              </a:rPr>
              <a:t>  Whig</a:t>
            </a:r>
          </a:p>
        </p:txBody>
      </p:sp>
      <p:sp>
        <p:nvSpPr>
          <p:cNvPr id="6" name="TextBox 5"/>
          <p:cNvSpPr txBox="1"/>
          <p:nvPr/>
        </p:nvSpPr>
        <p:spPr bwMode="auto">
          <a:xfrm>
            <a:off x="4648200" y="23108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Age Upon Taking Office: </a:t>
            </a:r>
            <a:r>
              <a:rPr lang="en-US" sz="3200" dirty="0">
                <a:solidFill>
                  <a:schemeClr val="bg1"/>
                </a:solidFill>
                <a:latin typeface="Earth's Mightiest" pitchFamily="2" charset="0"/>
              </a:rPr>
              <a:t> 50</a:t>
            </a:r>
          </a:p>
        </p:txBody>
      </p:sp>
      <p:sp>
        <p:nvSpPr>
          <p:cNvPr id="7" name="TextBox 6"/>
          <p:cNvSpPr txBox="1"/>
          <p:nvPr/>
        </p:nvSpPr>
        <p:spPr bwMode="auto">
          <a:xfrm>
            <a:off x="4648200" y="28442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Vice-President:</a:t>
            </a:r>
            <a:r>
              <a:rPr lang="en-US" sz="3200" dirty="0">
                <a:solidFill>
                  <a:schemeClr val="bg1"/>
                </a:solidFill>
                <a:latin typeface="Earth's Mightiest" pitchFamily="2" charset="0"/>
              </a:rPr>
              <a:t>  </a:t>
            </a:r>
            <a:r>
              <a:rPr lang="en-US" sz="2800" dirty="0">
                <a:solidFill>
                  <a:schemeClr val="bg1"/>
                </a:solidFill>
                <a:latin typeface="Earth's Mightiest" pitchFamily="2" charset="0"/>
              </a:rPr>
              <a:t>N/A</a:t>
            </a:r>
          </a:p>
        </p:txBody>
      </p:sp>
      <p:sp>
        <p:nvSpPr>
          <p:cNvPr id="8" name="TextBox 7"/>
          <p:cNvSpPr txBox="1"/>
          <p:nvPr/>
        </p:nvSpPr>
        <p:spPr bwMode="auto">
          <a:xfrm>
            <a:off x="4648200" y="33776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Height:  </a:t>
            </a:r>
            <a:r>
              <a:rPr lang="en-US" sz="3200" dirty="0">
                <a:solidFill>
                  <a:schemeClr val="bg1"/>
                </a:solidFill>
                <a:latin typeface="Earth's Mightiest" pitchFamily="2" charset="0"/>
              </a:rPr>
              <a:t>5’9”</a:t>
            </a:r>
          </a:p>
        </p:txBody>
      </p:sp>
      <p:sp>
        <p:nvSpPr>
          <p:cNvPr id="9" name="TextBox 8"/>
          <p:cNvSpPr txBox="1"/>
          <p:nvPr/>
        </p:nvSpPr>
        <p:spPr bwMode="auto">
          <a:xfrm>
            <a:off x="4648200" y="3875782"/>
            <a:ext cx="4495800" cy="1077218"/>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Nicknames:                             </a:t>
            </a:r>
            <a:r>
              <a:rPr lang="en-US" sz="3200" dirty="0">
                <a:solidFill>
                  <a:schemeClr val="bg1"/>
                </a:solidFill>
                <a:latin typeface="Earth's Mightiest" pitchFamily="2" charset="0"/>
              </a:rPr>
              <a:t>“His </a:t>
            </a:r>
            <a:r>
              <a:rPr lang="en-US" sz="3200" dirty="0" err="1">
                <a:solidFill>
                  <a:schemeClr val="bg1"/>
                </a:solidFill>
                <a:latin typeface="Earth's Mightiest" pitchFamily="2" charset="0"/>
              </a:rPr>
              <a:t>Accidency</a:t>
            </a:r>
            <a:r>
              <a:rPr lang="en-US" sz="3200" dirty="0">
                <a:solidFill>
                  <a:schemeClr val="bg1"/>
                </a:solidFill>
                <a:latin typeface="Earth's Mightiest" pitchFamily="2" charset="0"/>
              </a:rPr>
              <a:t>”</a:t>
            </a:r>
          </a:p>
        </p:txBody>
      </p:sp>
      <p:sp>
        <p:nvSpPr>
          <p:cNvPr id="10" name="TextBox 9"/>
          <p:cNvSpPr txBox="1"/>
          <p:nvPr/>
        </p:nvSpPr>
        <p:spPr bwMode="auto">
          <a:xfrm>
            <a:off x="4495800" y="4800600"/>
            <a:ext cx="4648200" cy="2000548"/>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dirty="0">
                <a:solidFill>
                  <a:srgbClr val="FF0000"/>
                </a:solidFill>
                <a:latin typeface="Earth's Mightiest" pitchFamily="2" charset="0"/>
              </a:rPr>
              <a:t>Sound Bite:                               </a:t>
            </a:r>
            <a:r>
              <a:rPr lang="en-US" sz="2300" dirty="0">
                <a:solidFill>
                  <a:schemeClr val="bg1"/>
                </a:solidFill>
                <a:latin typeface="Earth's Mightiest" pitchFamily="2" charset="0"/>
              </a:rPr>
              <a:t>“It is a national disgrace that our presidents, after having occupied the highest position in the country, should be cast adrift, and, perhaps, be compelled to keep a corner grocery for subsistence.”</a:t>
            </a:r>
          </a:p>
        </p:txBody>
      </p:sp>
      <p:sp>
        <p:nvSpPr>
          <p:cNvPr id="12" name="TextBox 11"/>
          <p:cNvSpPr txBox="1"/>
          <p:nvPr/>
        </p:nvSpPr>
        <p:spPr bwMode="auto">
          <a:xfrm>
            <a:off x="0" y="0"/>
            <a:ext cx="4724400" cy="830997"/>
          </a:xfrm>
          <a:prstGeom prst="rect">
            <a:avLst/>
          </a:prstGeom>
          <a:solidFill>
            <a:schemeClr val="tx1"/>
          </a:solidFill>
          <a:ln w="28575" cmpd="tri">
            <a:solidFill>
              <a:schemeClr val="bg1"/>
            </a:solidFill>
            <a:prstDash val="solid"/>
            <a:miter lim="800000"/>
            <a:headEnd/>
            <a:tailEnd/>
          </a:ln>
          <a:effectLst>
            <a:softEdge rad="63500"/>
          </a:effectLst>
        </p:spPr>
        <p:txBody>
          <a:bodyPr wrap="square">
            <a:spAutoFit/>
          </a:bodyPr>
          <a:lstStyle/>
          <a:p>
            <a:pPr algn="ctr">
              <a:spcBef>
                <a:spcPct val="50000"/>
              </a:spcBef>
              <a:defRPr/>
            </a:pPr>
            <a:r>
              <a:rPr lang="en-US" sz="4800" dirty="0">
                <a:ln w="28575">
                  <a:noFill/>
                </a:ln>
                <a:solidFill>
                  <a:srgbClr val="0070C0"/>
                </a:solidFill>
                <a:effectLst>
                  <a:glow rad="127000">
                    <a:schemeClr val="bg1"/>
                  </a:glow>
                </a:effectLst>
                <a:latin typeface="calame" pitchFamily="2" charset="0"/>
              </a:rPr>
              <a:t>RANK—#37 </a:t>
            </a:r>
          </a:p>
        </p:txBody>
      </p:sp>
      <p:sp>
        <p:nvSpPr>
          <p:cNvPr id="13" name="TextBox 12"/>
          <p:cNvSpPr txBox="1"/>
          <p:nvPr/>
        </p:nvSpPr>
        <p:spPr bwMode="auto">
          <a:xfrm>
            <a:off x="0" y="4495800"/>
            <a:ext cx="4495800" cy="2369880"/>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600" dirty="0">
                <a:solidFill>
                  <a:srgbClr val="FF0000"/>
                </a:solidFill>
                <a:latin typeface="Mixed up" pitchFamily="2" charset="0"/>
              </a:rPr>
              <a:t>F</a:t>
            </a:r>
            <a:r>
              <a:rPr lang="en-US" sz="3600" dirty="0">
                <a:solidFill>
                  <a:srgbClr val="FFFF00"/>
                </a:solidFill>
                <a:latin typeface="Mixed up" pitchFamily="2" charset="0"/>
              </a:rPr>
              <a:t>u</a:t>
            </a:r>
            <a:r>
              <a:rPr lang="en-US" sz="3600" dirty="0">
                <a:solidFill>
                  <a:schemeClr val="accent6">
                    <a:lumMod val="75000"/>
                  </a:schemeClr>
                </a:solidFill>
                <a:latin typeface="Mixed up" pitchFamily="2" charset="0"/>
              </a:rPr>
              <a:t>n</a:t>
            </a:r>
            <a:r>
              <a:rPr lang="en-US" sz="3600" dirty="0">
                <a:solidFill>
                  <a:schemeClr val="bg1"/>
                </a:solidFill>
                <a:latin typeface="Mixed up" pitchFamily="2" charset="0"/>
              </a:rPr>
              <a:t> </a:t>
            </a:r>
            <a:r>
              <a:rPr lang="en-US" sz="3600" dirty="0">
                <a:solidFill>
                  <a:schemeClr val="accent2">
                    <a:lumMod val="40000"/>
                    <a:lumOff val="60000"/>
                  </a:schemeClr>
                </a:solidFill>
                <a:latin typeface="Mixed up" pitchFamily="2" charset="0"/>
              </a:rPr>
              <a:t>F</a:t>
            </a:r>
            <a:r>
              <a:rPr lang="en-US" sz="3600" dirty="0">
                <a:solidFill>
                  <a:srgbClr val="92D050"/>
                </a:solidFill>
                <a:latin typeface="Mixed up" pitchFamily="2" charset="0"/>
              </a:rPr>
              <a:t>a</a:t>
            </a:r>
            <a:r>
              <a:rPr lang="en-US" sz="3600" dirty="0">
                <a:solidFill>
                  <a:srgbClr val="00B0F0"/>
                </a:solidFill>
                <a:latin typeface="Mixed up" pitchFamily="2" charset="0"/>
              </a:rPr>
              <a:t>c</a:t>
            </a:r>
            <a:r>
              <a:rPr lang="en-US" sz="3600" dirty="0">
                <a:solidFill>
                  <a:srgbClr val="7030A0"/>
                </a:solidFill>
                <a:latin typeface="Mixed up" pitchFamily="2" charset="0"/>
              </a:rPr>
              <a:t>t</a:t>
            </a:r>
            <a:r>
              <a:rPr lang="en-US" sz="3600" dirty="0">
                <a:solidFill>
                  <a:schemeClr val="bg1"/>
                </a:solidFill>
                <a:latin typeface="Mixed up" pitchFamily="2" charset="0"/>
              </a:rPr>
              <a:t>:</a:t>
            </a:r>
          </a:p>
          <a:p>
            <a:pPr algn="ctr">
              <a:spcBef>
                <a:spcPct val="50000"/>
              </a:spcBef>
              <a:defRPr/>
            </a:pPr>
            <a:r>
              <a:rPr lang="en-US" sz="3200" dirty="0">
                <a:solidFill>
                  <a:schemeClr val="bg1"/>
                </a:solidFill>
                <a:effectLst>
                  <a:glow rad="127000">
                    <a:schemeClr val="tx1"/>
                  </a:glow>
                </a:effectLst>
                <a:latin typeface="Earth's Mightiest" pitchFamily="2" charset="0"/>
              </a:rPr>
              <a:t>Queen Victoria of England once remarked that Fillmore was the most handsome man she had ever met.</a:t>
            </a:r>
            <a:endParaRPr lang="en-US" sz="3200" i="1" dirty="0">
              <a:solidFill>
                <a:schemeClr val="bg1"/>
              </a:solidFill>
              <a:latin typeface="Rockwell Light" pitchFamily="18" charset="0"/>
            </a:endParaRPr>
          </a:p>
        </p:txBody>
      </p:sp>
      <p:pic>
        <p:nvPicPr>
          <p:cNvPr id="2" name="26 Hail to the Chief.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007339"/>
            <a:ext cx="609600" cy="609600"/>
          </a:xfrm>
          <a:prstGeom prst="rect">
            <a:avLst/>
          </a:prstGeom>
        </p:spPr>
      </p:pic>
      <p:sp>
        <p:nvSpPr>
          <p:cNvPr id="3" name="TextBox 2"/>
          <p:cNvSpPr txBox="1"/>
          <p:nvPr/>
        </p:nvSpPr>
        <p:spPr bwMode="auto">
          <a:xfrm>
            <a:off x="4419600" y="0"/>
            <a:ext cx="47244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b="1" dirty="0">
                <a:ln w="28575">
                  <a:noFill/>
                </a:ln>
                <a:solidFill>
                  <a:srgbClr val="800000"/>
                </a:solidFill>
                <a:effectLst>
                  <a:glow rad="127000">
                    <a:schemeClr val="bg1"/>
                  </a:glow>
                </a:effectLst>
                <a:latin typeface="Northern Territories" pitchFamily="2" charset="0"/>
              </a:rPr>
              <a:t>Millard Fillmore</a:t>
            </a:r>
          </a:p>
        </p:txBody>
      </p:sp>
      <p:sp>
        <p:nvSpPr>
          <p:cNvPr id="14" name="TextBox 13"/>
          <p:cNvSpPr txBox="1"/>
          <p:nvPr/>
        </p:nvSpPr>
        <p:spPr bwMode="auto">
          <a:xfrm>
            <a:off x="4648200" y="863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Birthplace:</a:t>
            </a:r>
            <a:r>
              <a:rPr lang="en-US" sz="3200" dirty="0">
                <a:solidFill>
                  <a:schemeClr val="bg1"/>
                </a:solidFill>
                <a:latin typeface="Earth's Mightiest" pitchFamily="2" charset="0"/>
              </a:rPr>
              <a:t>  New York </a:t>
            </a:r>
          </a:p>
        </p:txBody>
      </p:sp>
      <p:sp>
        <p:nvSpPr>
          <p:cNvPr id="15" name="TextBox 14"/>
          <p:cNvSpPr txBox="1"/>
          <p:nvPr/>
        </p:nvSpPr>
        <p:spPr bwMode="auto">
          <a:xfrm>
            <a:off x="4648200" y="13202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Education:</a:t>
            </a:r>
            <a:r>
              <a:rPr lang="en-US" sz="3200" dirty="0">
                <a:solidFill>
                  <a:schemeClr val="bg1"/>
                </a:solidFill>
                <a:latin typeface="Earth's Mightiest" pitchFamily="2" charset="0"/>
              </a:rPr>
              <a:t>  Elementary School </a:t>
            </a:r>
          </a:p>
        </p:txBody>
      </p:sp>
    </p:spTree>
    <p:extLst>
      <p:ext uri="{BB962C8B-B14F-4D97-AF65-F5344CB8AC3E}">
        <p14:creationId xmlns:p14="http://schemas.microsoft.com/office/powerpoint/2010/main" val="95315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74434" name="Text Box 2"/>
          <p:cNvSpPr txBox="1">
            <a:spLocks noChangeArrowheads="1"/>
          </p:cNvSpPr>
          <p:nvPr/>
        </p:nvSpPr>
        <p:spPr bwMode="auto">
          <a:xfrm>
            <a:off x="533400" y="5562600"/>
            <a:ext cx="8077200" cy="1077218"/>
          </a:xfrm>
          <a:prstGeom prst="rect">
            <a:avLst/>
          </a:prstGeom>
          <a:solidFill>
            <a:srgbClr val="000000">
              <a:alpha val="8705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17.  Fillmore signed a series of agreements eventually known as the Compromise of 1850</a:t>
            </a:r>
          </a:p>
        </p:txBody>
      </p:sp>
    </p:spTree>
    <p:extLst>
      <p:ext uri="{BB962C8B-B14F-4D97-AF65-F5344CB8AC3E}">
        <p14:creationId xmlns:p14="http://schemas.microsoft.com/office/powerpoint/2010/main" val="271830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4434"/>
                                        </p:tgtEl>
                                        <p:attrNameLst>
                                          <p:attrName>style.visibility</p:attrName>
                                        </p:attrNameLst>
                                      </p:cBhvr>
                                      <p:to>
                                        <p:strVal val="visible"/>
                                      </p:to>
                                    </p:set>
                                    <p:anim calcmode="lin" valueType="num">
                                      <p:cBhvr additive="base">
                                        <p:cTn id="7" dur="500" fill="hold"/>
                                        <p:tgtEl>
                                          <p:spTgt spid="274434"/>
                                        </p:tgtEl>
                                        <p:attrNameLst>
                                          <p:attrName>ppt_x</p:attrName>
                                        </p:attrNameLst>
                                      </p:cBhvr>
                                      <p:tavLst>
                                        <p:tav tm="0">
                                          <p:val>
                                            <p:strVal val="#ppt_x"/>
                                          </p:val>
                                        </p:tav>
                                        <p:tav tm="100000">
                                          <p:val>
                                            <p:strVal val="#ppt_x"/>
                                          </p:val>
                                        </p:tav>
                                      </p:tavLst>
                                    </p:anim>
                                    <p:anim calcmode="lin" valueType="num">
                                      <p:cBhvr additive="base">
                                        <p:cTn id="8" dur="500" fill="hold"/>
                                        <p:tgtEl>
                                          <p:spTgt spid="274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78530" name="Text Box 2"/>
          <p:cNvSpPr txBox="1">
            <a:spLocks noChangeArrowheads="1"/>
          </p:cNvSpPr>
          <p:nvPr/>
        </p:nvSpPr>
        <p:spPr bwMode="auto">
          <a:xfrm>
            <a:off x="685800" y="5519382"/>
            <a:ext cx="7772400" cy="1077218"/>
          </a:xfrm>
          <a:prstGeom prst="rect">
            <a:avLst/>
          </a:prstGeom>
          <a:solidFill>
            <a:srgbClr val="000000">
              <a:alpha val="94116"/>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18.  CA admitted as free state (permanently tipping the balance in the Senate)</a:t>
            </a:r>
          </a:p>
        </p:txBody>
      </p:sp>
    </p:spTree>
    <p:extLst>
      <p:ext uri="{BB962C8B-B14F-4D97-AF65-F5344CB8AC3E}">
        <p14:creationId xmlns:p14="http://schemas.microsoft.com/office/powerpoint/2010/main" val="11250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8530"/>
                                        </p:tgtEl>
                                        <p:attrNameLst>
                                          <p:attrName>style.visibility</p:attrName>
                                        </p:attrNameLst>
                                      </p:cBhvr>
                                      <p:to>
                                        <p:strVal val="visible"/>
                                      </p:to>
                                    </p:set>
                                    <p:anim calcmode="lin" valueType="num">
                                      <p:cBhvr additive="base">
                                        <p:cTn id="7" dur="500" fill="hold"/>
                                        <p:tgtEl>
                                          <p:spTgt spid="278530"/>
                                        </p:tgtEl>
                                        <p:attrNameLst>
                                          <p:attrName>ppt_x</p:attrName>
                                        </p:attrNameLst>
                                      </p:cBhvr>
                                      <p:tavLst>
                                        <p:tav tm="0">
                                          <p:val>
                                            <p:strVal val="#ppt_x"/>
                                          </p:val>
                                        </p:tav>
                                        <p:tav tm="100000">
                                          <p:val>
                                            <p:strVal val="#ppt_x"/>
                                          </p:val>
                                        </p:tav>
                                      </p:tavLst>
                                    </p:anim>
                                    <p:anim calcmode="lin" valueType="num">
                                      <p:cBhvr additive="base">
                                        <p:cTn id="8" dur="500" fill="hold"/>
                                        <p:tgtEl>
                                          <p:spTgt spid="278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79554" name="Text Box 2"/>
          <p:cNvSpPr txBox="1">
            <a:spLocks noChangeArrowheads="1"/>
          </p:cNvSpPr>
          <p:nvPr/>
        </p:nvSpPr>
        <p:spPr bwMode="auto">
          <a:xfrm>
            <a:off x="304800" y="5486400"/>
            <a:ext cx="85344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19.  Utah and New Mexico territories could decide (with popular sovereignty) about slavery</a:t>
            </a:r>
          </a:p>
        </p:txBody>
      </p:sp>
    </p:spTree>
    <p:extLst>
      <p:ext uri="{BB962C8B-B14F-4D97-AF65-F5344CB8AC3E}">
        <p14:creationId xmlns:p14="http://schemas.microsoft.com/office/powerpoint/2010/main" val="15643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9554"/>
                                        </p:tgtEl>
                                        <p:attrNameLst>
                                          <p:attrName>style.visibility</p:attrName>
                                        </p:attrNameLst>
                                      </p:cBhvr>
                                      <p:to>
                                        <p:strVal val="visible"/>
                                      </p:to>
                                    </p:set>
                                    <p:anim calcmode="lin" valueType="num">
                                      <p:cBhvr additive="base">
                                        <p:cTn id="7" dur="500" fill="hold"/>
                                        <p:tgtEl>
                                          <p:spTgt spid="279554"/>
                                        </p:tgtEl>
                                        <p:attrNameLst>
                                          <p:attrName>ppt_x</p:attrName>
                                        </p:attrNameLst>
                                      </p:cBhvr>
                                      <p:tavLst>
                                        <p:tav tm="0">
                                          <p:val>
                                            <p:strVal val="#ppt_x"/>
                                          </p:val>
                                        </p:tav>
                                        <p:tav tm="100000">
                                          <p:val>
                                            <p:strVal val="#ppt_x"/>
                                          </p:val>
                                        </p:tav>
                                      </p:tavLst>
                                    </p:anim>
                                    <p:anim calcmode="lin" valueType="num">
                                      <p:cBhvr additive="base">
                                        <p:cTn id="8" dur="500" fill="hold"/>
                                        <p:tgtEl>
                                          <p:spTgt spid="279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Texas proposed boundarie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09803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0578" name="Text Box 2"/>
          <p:cNvSpPr txBox="1">
            <a:spLocks noChangeArrowheads="1"/>
          </p:cNvSpPr>
          <p:nvPr/>
        </p:nvSpPr>
        <p:spPr bwMode="auto">
          <a:xfrm>
            <a:off x="1143000" y="5562600"/>
            <a:ext cx="6831330" cy="1077218"/>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20.  Texas lost its disputed territory to NM and OK but was paid $10 million</a:t>
            </a:r>
          </a:p>
        </p:txBody>
      </p:sp>
    </p:spTree>
    <p:extLst>
      <p:ext uri="{BB962C8B-B14F-4D97-AF65-F5344CB8AC3E}">
        <p14:creationId xmlns:p14="http://schemas.microsoft.com/office/powerpoint/2010/main" val="291263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80578"/>
                                        </p:tgtEl>
                                        <p:attrNameLst>
                                          <p:attrName>style.visibility</p:attrName>
                                        </p:attrNameLst>
                                      </p:cBhvr>
                                      <p:to>
                                        <p:strVal val="visible"/>
                                      </p:to>
                                    </p:set>
                                    <p:anim calcmode="lin" valueType="num">
                                      <p:cBhvr additive="base">
                                        <p:cTn id="7" dur="500" fill="hold"/>
                                        <p:tgtEl>
                                          <p:spTgt spid="280578"/>
                                        </p:tgtEl>
                                        <p:attrNameLst>
                                          <p:attrName>ppt_x</p:attrName>
                                        </p:attrNameLst>
                                      </p:cBhvr>
                                      <p:tavLst>
                                        <p:tav tm="0">
                                          <p:val>
                                            <p:strVal val="#ppt_x"/>
                                          </p:val>
                                        </p:tav>
                                        <p:tav tm="100000">
                                          <p:val>
                                            <p:strVal val="#ppt_x"/>
                                          </p:val>
                                        </p:tav>
                                      </p:tavLst>
                                    </p:anim>
                                    <p:anim calcmode="lin" valueType="num">
                                      <p:cBhvr additive="base">
                                        <p:cTn id="8" dur="500" fill="hold"/>
                                        <p:tgtEl>
                                          <p:spTgt spid="280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r>
              <a:rPr lang="en-US" altLang="en-US" sz="1800" smtClean="0">
                <a:solidFill>
                  <a:srgbClr val="000000"/>
                </a:solidFill>
              </a:rPr>
              <a:t>(continued)</a:t>
            </a:r>
            <a:r>
              <a:rPr lang="en-US" altLang="en-US" sz="2400" b="1" smtClean="0">
                <a:solidFill>
                  <a:srgbClr val="000000"/>
                </a:solidFill>
              </a:rPr>
              <a:t> </a:t>
            </a:r>
          </a:p>
        </p:txBody>
      </p:sp>
      <p:sp>
        <p:nvSpPr>
          <p:cNvPr id="6147" name="Rectangle 13"/>
          <p:cNvSpPr>
            <a:spLocks noChangeArrowheads="1"/>
          </p:cNvSpPr>
          <p:nvPr/>
        </p:nvSpPr>
        <p:spPr bwMode="auto">
          <a:xfrm>
            <a:off x="914400" y="1447800"/>
            <a:ext cx="7620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pPr>
            <a:endParaRPr lang="en-US" altLang="en-US" smtClean="0">
              <a:solidFill>
                <a:srgbClr val="000000"/>
              </a:solidFill>
            </a:endParaRPr>
          </a:p>
          <a:p>
            <a:pPr eaLnBrk="1" hangingPunct="1">
              <a:spcAft>
                <a:spcPct val="40000"/>
              </a:spcAft>
              <a:buSzPct val="80000"/>
              <a:buFontTx/>
              <a:buChar char="•"/>
            </a:pPr>
            <a:r>
              <a:rPr lang="en-US" altLang="en-US" b="1" smtClean="0">
                <a:solidFill>
                  <a:srgbClr val="FF0000"/>
                </a:solidFill>
              </a:rPr>
              <a:t>popular sovereignty</a:t>
            </a:r>
            <a:r>
              <a:rPr lang="en-US" altLang="en-US" smtClean="0">
                <a:solidFill>
                  <a:srgbClr val="000000"/>
                </a:solidFill>
              </a:rPr>
              <a:t> </a:t>
            </a:r>
            <a:r>
              <a:rPr lang="en-US" altLang="en-US" b="1" smtClean="0">
                <a:solidFill>
                  <a:srgbClr val="000000"/>
                </a:solidFill>
              </a:rPr>
              <a:t>–</a:t>
            </a:r>
            <a:r>
              <a:rPr lang="en-US" altLang="en-US" smtClean="0">
                <a:solidFill>
                  <a:srgbClr val="000000"/>
                </a:solidFill>
              </a:rPr>
              <a:t> political policy that permitted the residents of federal territories to decide whether or not to allow slavery</a:t>
            </a:r>
          </a:p>
          <a:p>
            <a:pPr eaLnBrk="1" hangingPunct="1">
              <a:spcAft>
                <a:spcPct val="40000"/>
              </a:spcAft>
              <a:buSzPct val="80000"/>
              <a:buFontTx/>
              <a:buChar char="•"/>
            </a:pPr>
            <a:r>
              <a:rPr lang="en-US" altLang="en-US" b="1" smtClean="0">
                <a:solidFill>
                  <a:srgbClr val="FF0000"/>
                </a:solidFill>
              </a:rPr>
              <a:t>Harriet Beecher Stowe</a:t>
            </a:r>
            <a:r>
              <a:rPr lang="en-US" altLang="en-US" smtClean="0">
                <a:solidFill>
                  <a:srgbClr val="000000"/>
                </a:solidFill>
              </a:rPr>
              <a:t> </a:t>
            </a:r>
            <a:r>
              <a:rPr lang="en-US" altLang="en-US" b="1" smtClean="0">
                <a:solidFill>
                  <a:srgbClr val="000000"/>
                </a:solidFill>
              </a:rPr>
              <a:t>–</a:t>
            </a:r>
            <a:r>
              <a:rPr lang="en-US" altLang="en-US" smtClean="0">
                <a:solidFill>
                  <a:srgbClr val="000000"/>
                </a:solidFill>
              </a:rPr>
              <a:t> abolitionist author of </a:t>
            </a:r>
            <a:r>
              <a:rPr lang="en-US" altLang="en-US" i="1" smtClean="0">
                <a:solidFill>
                  <a:srgbClr val="000000"/>
                </a:solidFill>
              </a:rPr>
              <a:t>Uncle Tom’s Cabin </a:t>
            </a:r>
            <a:endParaRPr lang="en-US" altLang="en-US" b="1" smtClean="0">
              <a:solidFill>
                <a:srgbClr val="FF0000"/>
              </a:solidFill>
            </a:endParaRPr>
          </a:p>
          <a:p>
            <a:pPr eaLnBrk="1" hangingPunct="1">
              <a:spcAft>
                <a:spcPct val="40000"/>
              </a:spcAft>
              <a:buSzPct val="80000"/>
              <a:buFontTx/>
              <a:buChar char="•"/>
            </a:pPr>
            <a:r>
              <a:rPr lang="en-US" altLang="en-US" b="1" smtClean="0">
                <a:solidFill>
                  <a:srgbClr val="FF0000"/>
                </a:solidFill>
              </a:rPr>
              <a:t>Kansas-Nebraska Act</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1854 law that divided the Nebraska Territory into Kansas and Nebraska giving voters in each territory the right to decide whether or not to allow slavery</a:t>
            </a:r>
          </a:p>
        </p:txBody>
      </p:sp>
    </p:spTree>
    <p:extLst>
      <p:ext uri="{BB962C8B-B14F-4D97-AF65-F5344CB8AC3E}">
        <p14:creationId xmlns:p14="http://schemas.microsoft.com/office/powerpoint/2010/main" val="331995298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solidFill>
            <a:schemeClr val="tx1"/>
          </a:solidFill>
          <a:ln w="12700">
            <a:solidFill>
              <a:srgbClr val="000066"/>
            </a:solidFill>
            <a:miter lim="800000"/>
            <a:headEnd/>
            <a:tailEnd/>
          </a:ln>
          <a:effectLst>
            <a:softEdge rad="63500"/>
          </a:effectLst>
        </p:spPr>
      </p:pic>
      <p:sp>
        <p:nvSpPr>
          <p:cNvPr id="281602" name="Text Box 2"/>
          <p:cNvSpPr txBox="1">
            <a:spLocks noChangeArrowheads="1"/>
          </p:cNvSpPr>
          <p:nvPr/>
        </p:nvSpPr>
        <p:spPr bwMode="auto">
          <a:xfrm>
            <a:off x="1354183" y="5601276"/>
            <a:ext cx="68580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21.  </a:t>
            </a:r>
            <a:r>
              <a:rPr lang="en-US" sz="3200" b="1" dirty="0" smtClean="0">
                <a:solidFill>
                  <a:schemeClr val="bg1"/>
                </a:solidFill>
                <a:latin typeface="Times New Roman" panose="02020603050405020304" pitchFamily="18" charset="0"/>
                <a:cs typeface="Times New Roman" panose="02020603050405020304" pitchFamily="18" charset="0"/>
              </a:rPr>
              <a:t>The slave </a:t>
            </a:r>
            <a:r>
              <a:rPr lang="en-US" sz="3200" b="1" dirty="0">
                <a:solidFill>
                  <a:schemeClr val="bg1"/>
                </a:solidFill>
                <a:latin typeface="Times New Roman" panose="02020603050405020304" pitchFamily="18" charset="0"/>
                <a:cs typeface="Times New Roman" panose="02020603050405020304" pitchFamily="18" charset="0"/>
              </a:rPr>
              <a:t>trade (but not slavery) </a:t>
            </a:r>
            <a:r>
              <a:rPr lang="en-US" sz="3200" b="1" dirty="0" smtClean="0">
                <a:solidFill>
                  <a:schemeClr val="bg1"/>
                </a:solidFill>
                <a:latin typeface="Times New Roman" panose="02020603050405020304" pitchFamily="18" charset="0"/>
                <a:cs typeface="Times New Roman" panose="02020603050405020304" pitchFamily="18" charset="0"/>
              </a:rPr>
              <a:t>was banned </a:t>
            </a:r>
            <a:r>
              <a:rPr lang="en-US" sz="3200" b="1" dirty="0">
                <a:solidFill>
                  <a:schemeClr val="bg1"/>
                </a:solidFill>
                <a:latin typeface="Times New Roman" panose="02020603050405020304" pitchFamily="18" charset="0"/>
                <a:cs typeface="Times New Roman" panose="02020603050405020304" pitchFamily="18" charset="0"/>
              </a:rPr>
              <a:t>in Washington D.C.</a:t>
            </a:r>
          </a:p>
        </p:txBody>
      </p:sp>
    </p:spTree>
    <p:extLst>
      <p:ext uri="{BB962C8B-B14F-4D97-AF65-F5344CB8AC3E}">
        <p14:creationId xmlns:p14="http://schemas.microsoft.com/office/powerpoint/2010/main" val="11454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http://www.math.buffalo.edu/~sww/0history/tubmandrivingtrai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solidFill>
            <a:srgbClr val="000000"/>
          </a:solidFill>
          <a:ln>
            <a:noFill/>
          </a:ln>
          <a:effectLst>
            <a:softEdge rad="63500"/>
          </a:effectLst>
          <a:extLst>
            <a:ext uri="{91240B29-F687-4F45-9708-019B960494DF}">
              <a14:hiddenLine xmlns:a14="http://schemas.microsoft.com/office/drawing/2010/main" w="9525">
                <a:solidFill>
                  <a:srgbClr val="000000"/>
                </a:solidFill>
                <a:miter lim="800000"/>
                <a:headEnd/>
                <a:tailEnd/>
              </a14:hiddenLine>
            </a:ext>
          </a:extLst>
        </p:spPr>
      </p:pic>
      <p:sp>
        <p:nvSpPr>
          <p:cNvPr id="286722" name="Text Box 2"/>
          <p:cNvSpPr txBox="1">
            <a:spLocks noChangeArrowheads="1"/>
          </p:cNvSpPr>
          <p:nvPr/>
        </p:nvSpPr>
        <p:spPr bwMode="auto">
          <a:xfrm>
            <a:off x="1676400" y="4049126"/>
            <a:ext cx="7264879" cy="1323439"/>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4000" dirty="0">
                <a:solidFill>
                  <a:srgbClr val="C00000"/>
                </a:solidFill>
                <a:effectLst>
                  <a:glow rad="127000">
                    <a:schemeClr val="bg1"/>
                  </a:glow>
                </a:effectLst>
                <a:latin typeface="Earth's Mightiest" pitchFamily="2" charset="0"/>
              </a:rPr>
              <a:t>people who were ordered to help catch the slave had to do </a:t>
            </a:r>
            <a:r>
              <a:rPr lang="en-US" sz="4000" dirty="0" smtClean="0">
                <a:solidFill>
                  <a:srgbClr val="C00000"/>
                </a:solidFill>
                <a:effectLst>
                  <a:glow rad="127000">
                    <a:schemeClr val="bg1"/>
                  </a:glow>
                </a:effectLst>
                <a:latin typeface="Earth's Mightiest" pitchFamily="2" charset="0"/>
              </a:rPr>
              <a:t>so — even </a:t>
            </a:r>
            <a:r>
              <a:rPr lang="en-US" sz="4000" dirty="0">
                <a:solidFill>
                  <a:srgbClr val="C00000"/>
                </a:solidFill>
                <a:effectLst>
                  <a:glow rad="127000">
                    <a:schemeClr val="bg1"/>
                  </a:glow>
                </a:effectLst>
                <a:latin typeface="Earth's Mightiest" pitchFamily="2" charset="0"/>
              </a:rPr>
              <a:t>if they didn’t want to</a:t>
            </a:r>
          </a:p>
        </p:txBody>
      </p:sp>
      <p:sp>
        <p:nvSpPr>
          <p:cNvPr id="3" name="Text Box 2"/>
          <p:cNvSpPr txBox="1">
            <a:spLocks noChangeArrowheads="1"/>
          </p:cNvSpPr>
          <p:nvPr/>
        </p:nvSpPr>
        <p:spPr bwMode="auto">
          <a:xfrm>
            <a:off x="96328" y="2057400"/>
            <a:ext cx="4572000" cy="1938992"/>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4000" dirty="0">
                <a:solidFill>
                  <a:srgbClr val="C00000"/>
                </a:solidFill>
                <a:effectLst>
                  <a:glow rad="127000">
                    <a:schemeClr val="bg1"/>
                  </a:glow>
                </a:effectLst>
                <a:latin typeface="Earth's Mightiest" pitchFamily="2" charset="0"/>
              </a:rPr>
              <a:t>the federal commissioner who handled the case got $5 if the slave was free and $10 if not</a:t>
            </a:r>
          </a:p>
        </p:txBody>
      </p:sp>
      <p:sp>
        <p:nvSpPr>
          <p:cNvPr id="4" name="Text Box 2"/>
          <p:cNvSpPr txBox="1">
            <a:spLocks noChangeArrowheads="1"/>
          </p:cNvSpPr>
          <p:nvPr/>
        </p:nvSpPr>
        <p:spPr bwMode="auto">
          <a:xfrm>
            <a:off x="2971800" y="0"/>
            <a:ext cx="4076700" cy="1323439"/>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4000" dirty="0">
                <a:solidFill>
                  <a:srgbClr val="C00000"/>
                </a:solidFill>
                <a:effectLst>
                  <a:glow rad="127000">
                    <a:schemeClr val="bg1"/>
                  </a:glow>
                </a:effectLst>
                <a:latin typeface="Earth's Mightiest" pitchFamily="2" charset="0"/>
              </a:rPr>
              <a:t>fleeing slaves couldn’t testify on own behalf</a:t>
            </a:r>
          </a:p>
        </p:txBody>
      </p:sp>
      <p:sp>
        <p:nvSpPr>
          <p:cNvPr id="6" name="Text Box 2"/>
          <p:cNvSpPr txBox="1">
            <a:spLocks noChangeArrowheads="1"/>
          </p:cNvSpPr>
          <p:nvPr/>
        </p:nvSpPr>
        <p:spPr bwMode="auto">
          <a:xfrm>
            <a:off x="457200" y="5552182"/>
            <a:ext cx="82296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22.  Fugitive Slave Law passed (North had to help South capture and return escaped slaves)</a:t>
            </a:r>
          </a:p>
        </p:txBody>
      </p:sp>
    </p:spTree>
    <p:extLst>
      <p:ext uri="{BB962C8B-B14F-4D97-AF65-F5344CB8AC3E}">
        <p14:creationId xmlns:p14="http://schemas.microsoft.com/office/powerpoint/2010/main" val="10045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6" presetClass="entr" presetSubtype="0" fill="hold" grpId="1" nodeType="afterEffect">
                                  <p:stCondLst>
                                    <p:cond delay="50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250" autoRev="1" fill="hold">
                                          <p:stCondLst>
                                            <p:cond delay="0"/>
                                          </p:stCondLst>
                                        </p:cTn>
                                        <p:tgtEl>
                                          <p:spTgt spid="4"/>
                                        </p:tgtEl>
                                        <p:attrNameLst>
                                          <p:attrName>ppt_w</p:attrName>
                                        </p:attrNameLst>
                                      </p:cBhvr>
                                    </p:anim>
                                    <p:anim by="(#ppt_w*0.50)" calcmode="lin" valueType="num">
                                      <p:cBhvr>
                                        <p:cTn id="13" dur="250" decel="50000" autoRev="1" fill="hold">
                                          <p:stCondLst>
                                            <p:cond delay="0"/>
                                          </p:stCondLst>
                                        </p:cTn>
                                        <p:tgtEl>
                                          <p:spTgt spid="4"/>
                                        </p:tgtEl>
                                        <p:attrNameLst>
                                          <p:attrName>ppt_x</p:attrName>
                                        </p:attrNameLst>
                                      </p:cBhvr>
                                    </p:anim>
                                    <p:anim from="(-#ppt_h/2)" to="(#ppt_y)" calcmode="lin" valueType="num">
                                      <p:cBhvr>
                                        <p:cTn id="14" dur="500" fill="hold">
                                          <p:stCondLst>
                                            <p:cond delay="0"/>
                                          </p:stCondLst>
                                        </p:cTn>
                                        <p:tgtEl>
                                          <p:spTgt spid="4"/>
                                        </p:tgtEl>
                                        <p:attrNameLst>
                                          <p:attrName>ppt_y</p:attrName>
                                        </p:attrNameLst>
                                      </p:cBhvr>
                                    </p:anim>
                                    <p:animRot by="21600000">
                                      <p:cBhvr>
                                        <p:cTn id="15" dur="500" fill="hold">
                                          <p:stCondLst>
                                            <p:cond delay="0"/>
                                          </p:stCondLst>
                                        </p:cTn>
                                        <p:tgtEl>
                                          <p:spTgt spid="4"/>
                                        </p:tgtEl>
                                        <p:attrNameLst>
                                          <p:attrName>r</p:attrName>
                                        </p:attrNameLst>
                                      </p:cBhvr>
                                    </p:animRot>
                                  </p:childTnLst>
                                </p:cTn>
                              </p:par>
                            </p:childTnLst>
                          </p:cTn>
                        </p:par>
                        <p:par>
                          <p:cTn id="16" fill="hold">
                            <p:stCondLst>
                              <p:cond delay="3400"/>
                            </p:stCondLst>
                            <p:childTnLst>
                              <p:par>
                                <p:cTn id="17" presetID="56" presetClass="entr" presetSubtype="0" fill="hold" grpId="0" nodeType="afterEffect">
                                  <p:stCondLst>
                                    <p:cond delay="500"/>
                                  </p:stCondLst>
                                  <p:iterate type="lt">
                                    <p:tmPct val="10000"/>
                                  </p:iterate>
                                  <p:childTnLst>
                                    <p:set>
                                      <p:cBhvr>
                                        <p:cTn id="18" dur="1" fill="hold">
                                          <p:stCondLst>
                                            <p:cond delay="0"/>
                                          </p:stCondLst>
                                        </p:cTn>
                                        <p:tgtEl>
                                          <p:spTgt spid="3"/>
                                        </p:tgtEl>
                                        <p:attrNameLst>
                                          <p:attrName>style.visibility</p:attrName>
                                        </p:attrNameLst>
                                      </p:cBhvr>
                                      <p:to>
                                        <p:strVal val="visible"/>
                                      </p:to>
                                    </p:set>
                                    <p:anim by="(-#ppt_w*2)" calcmode="lin" valueType="num">
                                      <p:cBhvr rctx="PPT">
                                        <p:cTn id="19" dur="250" autoRev="1" fill="hold">
                                          <p:stCondLst>
                                            <p:cond delay="0"/>
                                          </p:stCondLst>
                                        </p:cTn>
                                        <p:tgtEl>
                                          <p:spTgt spid="3"/>
                                        </p:tgtEl>
                                        <p:attrNameLst>
                                          <p:attrName>ppt_w</p:attrName>
                                        </p:attrNameLst>
                                      </p:cBhvr>
                                    </p:anim>
                                    <p:anim by="(#ppt_w*0.50)" calcmode="lin" valueType="num">
                                      <p:cBhvr>
                                        <p:cTn id="20" dur="250" decel="50000" autoRev="1" fill="hold">
                                          <p:stCondLst>
                                            <p:cond delay="0"/>
                                          </p:stCondLst>
                                        </p:cTn>
                                        <p:tgtEl>
                                          <p:spTgt spid="3"/>
                                        </p:tgtEl>
                                        <p:attrNameLst>
                                          <p:attrName>ppt_x</p:attrName>
                                        </p:attrNameLst>
                                      </p:cBhvr>
                                    </p:anim>
                                    <p:anim from="(-#ppt_h/2)" to="(#ppt_y)" calcmode="lin" valueType="num">
                                      <p:cBhvr>
                                        <p:cTn id="21" dur="500" fill="hold">
                                          <p:stCondLst>
                                            <p:cond delay="0"/>
                                          </p:stCondLst>
                                        </p:cTn>
                                        <p:tgtEl>
                                          <p:spTgt spid="3"/>
                                        </p:tgtEl>
                                        <p:attrNameLst>
                                          <p:attrName>ppt_y</p:attrName>
                                        </p:attrNameLst>
                                      </p:cBhvr>
                                    </p:anim>
                                    <p:animRot by="21600000">
                                      <p:cBhvr>
                                        <p:cTn id="22" dur="500" fill="hold">
                                          <p:stCondLst>
                                            <p:cond delay="0"/>
                                          </p:stCondLst>
                                        </p:cTn>
                                        <p:tgtEl>
                                          <p:spTgt spid="3"/>
                                        </p:tgtEl>
                                        <p:attrNameLst>
                                          <p:attrName>r</p:attrName>
                                        </p:attrNameLst>
                                      </p:cBhvr>
                                    </p:animRot>
                                  </p:childTnLst>
                                </p:cTn>
                              </p:par>
                            </p:childTnLst>
                          </p:cTn>
                        </p:par>
                        <p:par>
                          <p:cTn id="23" fill="hold">
                            <p:stCondLst>
                              <p:cond delay="7950"/>
                            </p:stCondLst>
                            <p:childTnLst>
                              <p:par>
                                <p:cTn id="24" presetID="56" presetClass="entr" presetSubtype="0" fill="hold" grpId="0" nodeType="afterEffect">
                                  <p:stCondLst>
                                    <p:cond delay="500"/>
                                  </p:stCondLst>
                                  <p:iterate type="lt">
                                    <p:tmPct val="10000"/>
                                  </p:iterate>
                                  <p:childTnLst>
                                    <p:set>
                                      <p:cBhvr>
                                        <p:cTn id="25" dur="1" fill="hold">
                                          <p:stCondLst>
                                            <p:cond delay="0"/>
                                          </p:stCondLst>
                                        </p:cTn>
                                        <p:tgtEl>
                                          <p:spTgt spid="286722"/>
                                        </p:tgtEl>
                                        <p:attrNameLst>
                                          <p:attrName>style.visibility</p:attrName>
                                        </p:attrNameLst>
                                      </p:cBhvr>
                                      <p:to>
                                        <p:strVal val="visible"/>
                                      </p:to>
                                    </p:set>
                                    <p:anim by="(-#ppt_w*2)" calcmode="lin" valueType="num">
                                      <p:cBhvr rctx="PPT">
                                        <p:cTn id="26" dur="250" autoRev="1" fill="hold">
                                          <p:stCondLst>
                                            <p:cond delay="0"/>
                                          </p:stCondLst>
                                        </p:cTn>
                                        <p:tgtEl>
                                          <p:spTgt spid="286722"/>
                                        </p:tgtEl>
                                        <p:attrNameLst>
                                          <p:attrName>ppt_w</p:attrName>
                                        </p:attrNameLst>
                                      </p:cBhvr>
                                    </p:anim>
                                    <p:anim by="(#ppt_w*0.50)" calcmode="lin" valueType="num">
                                      <p:cBhvr>
                                        <p:cTn id="27" dur="250" decel="50000" autoRev="1" fill="hold">
                                          <p:stCondLst>
                                            <p:cond delay="0"/>
                                          </p:stCondLst>
                                        </p:cTn>
                                        <p:tgtEl>
                                          <p:spTgt spid="286722"/>
                                        </p:tgtEl>
                                        <p:attrNameLst>
                                          <p:attrName>ppt_x</p:attrName>
                                        </p:attrNameLst>
                                      </p:cBhvr>
                                    </p:anim>
                                    <p:anim from="(-#ppt_h/2)" to="(#ppt_y)" calcmode="lin" valueType="num">
                                      <p:cBhvr>
                                        <p:cTn id="28" dur="500" fill="hold">
                                          <p:stCondLst>
                                            <p:cond delay="0"/>
                                          </p:stCondLst>
                                        </p:cTn>
                                        <p:tgtEl>
                                          <p:spTgt spid="286722"/>
                                        </p:tgtEl>
                                        <p:attrNameLst>
                                          <p:attrName>ppt_y</p:attrName>
                                        </p:attrNameLst>
                                      </p:cBhvr>
                                    </p:anim>
                                    <p:animRot by="21600000">
                                      <p:cBhvr>
                                        <p:cTn id="29" dur="500" fill="hold">
                                          <p:stCondLst>
                                            <p:cond delay="0"/>
                                          </p:stCondLst>
                                        </p:cTn>
                                        <p:tgtEl>
                                          <p:spTgt spid="2867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p:bldP spid="3"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cache.eb.com/eb/image?id=82603&amp;rendTypeId=4"/>
          <p:cNvPicPr>
            <a:picLocks noChangeAspect="1" noChangeArrowheads="1"/>
          </p:cNvPicPr>
          <p:nvPr/>
        </p:nvPicPr>
        <p:blipFill>
          <a:blip r:embed="rId2" cstate="print">
            <a:duotone>
              <a:prstClr val="black"/>
              <a:srgbClr val="D9C3A5">
                <a:tint val="50000"/>
                <a:satMod val="180000"/>
              </a:srgbClr>
            </a:duotone>
            <a:lum bright="-14000"/>
          </a:blip>
          <a:srcRect/>
          <a:stretch>
            <a:fillRect/>
          </a:stretch>
        </p:blipFill>
        <p:spPr bwMode="auto">
          <a:xfrm>
            <a:off x="76200" y="914400"/>
            <a:ext cx="4061970" cy="5858606"/>
          </a:xfrm>
          <a:prstGeom prst="rect">
            <a:avLst/>
          </a:prstGeom>
          <a:noFill/>
          <a:effectLst>
            <a:softEdge rad="63500"/>
          </a:effectLst>
        </p:spPr>
      </p:pic>
      <p:pic>
        <p:nvPicPr>
          <p:cNvPr id="5" name="Picture 2" descr="http://2.bp.blogspot.com/_Mk7F7w3dzEI/TGCAJM9XB9I/AAAAAAAAA0k/qMrRKYS3244/s1600/reward_edited.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4599" y1="2743" x2="89662" y2="2743"/>
                        <a14:foregroundMark x1="93038" y1="8229" x2="93460" y2="61347"/>
                        <a14:foregroundMark x1="92405" y1="77057" x2="84599" y2="91272"/>
                        <a14:foregroundMark x1="92616" y1="91272" x2="84177" y2="99252"/>
                        <a14:foregroundMark x1="14135" y1="88030" x2="28270" y2="99751"/>
                        <a14:foregroundMark x1="7384" y1="1746" x2="2954" y2="21197"/>
                        <a14:backgroundMark x1="1477" y1="46135" x2="1477" y2="46135"/>
                        <a14:backgroundMark x1="1055" y1="44638" x2="1055" y2="44638"/>
                        <a14:backgroundMark x1="422" y1="48628" x2="422" y2="48628"/>
                        <a14:backgroundMark x1="51899" y1="38653" x2="51899" y2="38653"/>
                        <a14:backgroundMark x1="52743" y1="38653" x2="52743" y2="38653"/>
                        <a14:backgroundMark x1="95359" y1="93017" x2="95359" y2="93017"/>
                        <a14:backgroundMark x1="92827" y1="91771" x2="92827" y2="91771"/>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1721881"/>
            <a:ext cx="4810118" cy="4069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9144000" cy="1015663"/>
          </a:xfrm>
          <a:prstGeom prst="rect">
            <a:avLst/>
          </a:prstGeom>
          <a:noFill/>
        </p:spPr>
        <p:txBody>
          <a:bodyPr wrap="square" rtlCol="0">
            <a:spAutoFit/>
          </a:bodyPr>
          <a:lstStyle/>
          <a:p>
            <a:pPr algn="ctr"/>
            <a:r>
              <a:rPr lang="en-US" sz="6000" dirty="0">
                <a:solidFill>
                  <a:schemeClr val="bg1"/>
                </a:solidFill>
                <a:latin typeface="calame" pitchFamily="2" charset="0"/>
              </a:rPr>
              <a:t>The Fugitive Slave Law</a:t>
            </a:r>
          </a:p>
        </p:txBody>
      </p:sp>
    </p:spTree>
    <p:extLst>
      <p:ext uri="{BB962C8B-B14F-4D97-AF65-F5344CB8AC3E}">
        <p14:creationId xmlns:p14="http://schemas.microsoft.com/office/powerpoint/2010/main" val="15993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jb-hdnp.org/Sarver/Maps/ah14_undergroundrrm.jpg"/>
          <p:cNvPicPr>
            <a:picLocks noChangeAspect="1" noChangeArrowheads="1"/>
          </p:cNvPicPr>
          <p:nvPr/>
        </p:nvPicPr>
        <p:blipFill rotWithShape="1">
          <a:blip r:embed="rId2">
            <a:extLst>
              <a:ext uri="{28A0092B-C50C-407E-A947-70E740481C1C}">
                <a14:useLocalDpi xmlns:a14="http://schemas.microsoft.com/office/drawing/2010/main" val="0"/>
              </a:ext>
            </a:extLst>
          </a:blip>
          <a:srcRect t="9634"/>
          <a:stretch/>
        </p:blipFill>
        <p:spPr bwMode="auto">
          <a:xfrm>
            <a:off x="-1" y="0"/>
            <a:ext cx="9144001" cy="61136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7746" name="Text Box 2"/>
          <p:cNvSpPr txBox="1">
            <a:spLocks noChangeArrowheads="1"/>
          </p:cNvSpPr>
          <p:nvPr/>
        </p:nvSpPr>
        <p:spPr bwMode="auto">
          <a:xfrm>
            <a:off x="1143000" y="5059740"/>
            <a:ext cx="68580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23.  angry Northerners didn’t follow Fugitive Slave Law (the Underground Railroad became more active)</a:t>
            </a:r>
          </a:p>
        </p:txBody>
      </p:sp>
    </p:spTree>
    <p:extLst>
      <p:ext uri="{BB962C8B-B14F-4D97-AF65-F5344CB8AC3E}">
        <p14:creationId xmlns:p14="http://schemas.microsoft.com/office/powerpoint/2010/main" val="7023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87746"/>
                                        </p:tgtEl>
                                        <p:attrNameLst>
                                          <p:attrName>style.visibility</p:attrName>
                                        </p:attrNameLst>
                                      </p:cBhvr>
                                      <p:to>
                                        <p:strVal val="visible"/>
                                      </p:to>
                                    </p:set>
                                    <p:anim calcmode="lin" valueType="num">
                                      <p:cBhvr additive="base">
                                        <p:cTn id="7" dur="500" fill="hold"/>
                                        <p:tgtEl>
                                          <p:spTgt spid="287746"/>
                                        </p:tgtEl>
                                        <p:attrNameLst>
                                          <p:attrName>ppt_x</p:attrName>
                                        </p:attrNameLst>
                                      </p:cBhvr>
                                      <p:tavLst>
                                        <p:tav tm="0">
                                          <p:val>
                                            <p:strVal val="#ppt_x"/>
                                          </p:val>
                                        </p:tav>
                                        <p:tav tm="100000">
                                          <p:val>
                                            <p:strVal val="#ppt_x"/>
                                          </p:val>
                                        </p:tav>
                                      </p:tavLst>
                                    </p:anim>
                                    <p:anim calcmode="lin" valueType="num">
                                      <p:cBhvr additive="base">
                                        <p:cTn id="8" dur="500" fill="hold"/>
                                        <p:tgtEl>
                                          <p:spTgt spid="2877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304690_m_14_01"/>
          <p:cNvPicPr preferRelativeResize="0">
            <a:picLocks noChangeAspect="1" noChangeArrowheads="1"/>
          </p:cNvPicPr>
          <p:nvPr/>
        </p:nvPicPr>
        <p:blipFill>
          <a:blip r:embed="rId2">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7"/>
          </a:xfrm>
          <a:prstGeom prst="rect">
            <a:avLst/>
          </a:prstGeom>
          <a:solidFill>
            <a:schemeClr val="tx1"/>
          </a:solidFill>
          <a:ln w="12700">
            <a:solidFill>
              <a:srgbClr val="000066"/>
            </a:solidFill>
            <a:miter lim="800000"/>
            <a:headEnd/>
            <a:tailEnd/>
          </a:ln>
          <a:effectLst>
            <a:softEdge rad="63500"/>
          </a:effectLst>
        </p:spPr>
      </p:pic>
      <p:sp>
        <p:nvSpPr>
          <p:cNvPr id="4" name="Text Box 2"/>
          <p:cNvSpPr txBox="1">
            <a:spLocks noChangeArrowheads="1"/>
          </p:cNvSpPr>
          <p:nvPr/>
        </p:nvSpPr>
        <p:spPr bwMode="auto">
          <a:xfrm>
            <a:off x="457200" y="5562600"/>
            <a:ext cx="82296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24.  North got the better of the deal and the Compromise of 1850 postponed the Civil War </a:t>
            </a:r>
          </a:p>
        </p:txBody>
      </p:sp>
    </p:spTree>
    <p:extLst>
      <p:ext uri="{BB962C8B-B14F-4D97-AF65-F5344CB8AC3E}">
        <p14:creationId xmlns:p14="http://schemas.microsoft.com/office/powerpoint/2010/main" val="759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29"/>
          <p:cNvSpPr txBox="1">
            <a:spLocks noChangeArrowheads="1"/>
          </p:cNvSpPr>
          <p:nvPr/>
        </p:nvSpPr>
        <p:spPr bwMode="auto">
          <a:xfrm>
            <a:off x="5495925" y="2752725"/>
            <a:ext cx="33337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34" charset="0"/>
              </a:defRPr>
            </a:lvl1pPr>
            <a:lvl2pPr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marL="0" lvl="1" eaLnBrk="1" hangingPunct="1">
              <a:spcAft>
                <a:spcPts val="2200"/>
              </a:spcAft>
            </a:pPr>
            <a:r>
              <a:rPr lang="en-US" altLang="en-US" sz="2000" dirty="0" smtClean="0">
                <a:solidFill>
                  <a:srgbClr val="000000"/>
                </a:solidFill>
              </a:rPr>
              <a:t>In 1854, the </a:t>
            </a:r>
            <a:r>
              <a:rPr lang="en-US" altLang="en-US" sz="2000" b="1" dirty="0" smtClean="0">
                <a:solidFill>
                  <a:srgbClr val="FF0000"/>
                </a:solidFill>
              </a:rPr>
              <a:t>Kansas-Nebraska Act</a:t>
            </a:r>
            <a:r>
              <a:rPr lang="en-US" altLang="en-US" sz="2000" dirty="0" smtClean="0">
                <a:solidFill>
                  <a:srgbClr val="000000"/>
                </a:solidFill>
              </a:rPr>
              <a:t> allowed popular sovereignty in Kansas and Nebraska, causing </a:t>
            </a:r>
            <a:r>
              <a:rPr lang="en-US" altLang="en-US" sz="2000" dirty="0" smtClean="0">
                <a:solidFill>
                  <a:srgbClr val="0033CC"/>
                </a:solidFill>
              </a:rPr>
              <a:t>proslavery and antislavery settlers to flock to Kansas</a:t>
            </a:r>
            <a:r>
              <a:rPr lang="en-US" altLang="en-US" sz="2000" dirty="0" smtClean="0">
                <a:solidFill>
                  <a:srgbClr val="000000"/>
                </a:solidFill>
              </a:rPr>
              <a:t>. </a:t>
            </a:r>
          </a:p>
        </p:txBody>
      </p:sp>
      <p:sp>
        <p:nvSpPr>
          <p:cNvPr id="11267" name="Text Box 32"/>
          <p:cNvSpPr txBox="1">
            <a:spLocks noChangeArrowheads="1"/>
          </p:cNvSpPr>
          <p:nvPr/>
        </p:nvSpPr>
        <p:spPr bwMode="auto">
          <a:xfrm>
            <a:off x="762000" y="1219200"/>
            <a:ext cx="7696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spcBef>
                <a:spcPct val="50000"/>
              </a:spcBef>
            </a:pPr>
            <a:r>
              <a:rPr lang="en-US" altLang="en-US" i="1" dirty="0" smtClean="0">
                <a:solidFill>
                  <a:srgbClr val="000000"/>
                </a:solidFill>
              </a:rPr>
              <a:t>Uncle Tom’s Cabin, </a:t>
            </a:r>
            <a:r>
              <a:rPr lang="en-US" altLang="en-US" dirty="0" smtClean="0">
                <a:solidFill>
                  <a:srgbClr val="000000"/>
                </a:solidFill>
              </a:rPr>
              <a:t>an antislavery</a:t>
            </a:r>
            <a:br>
              <a:rPr lang="en-US" altLang="en-US" dirty="0" smtClean="0">
                <a:solidFill>
                  <a:srgbClr val="000000"/>
                </a:solidFill>
              </a:rPr>
            </a:br>
            <a:r>
              <a:rPr lang="en-US" altLang="en-US" dirty="0" smtClean="0">
                <a:solidFill>
                  <a:srgbClr val="000000"/>
                </a:solidFill>
              </a:rPr>
              <a:t>novel by</a:t>
            </a:r>
            <a:r>
              <a:rPr lang="en-US" altLang="en-US" b="1" dirty="0" smtClean="0">
                <a:solidFill>
                  <a:srgbClr val="000000"/>
                </a:solidFill>
              </a:rPr>
              <a:t> </a:t>
            </a:r>
            <a:r>
              <a:rPr lang="en-US" altLang="en-US" b="1" dirty="0" smtClean="0">
                <a:solidFill>
                  <a:srgbClr val="FF0000"/>
                </a:solidFill>
              </a:rPr>
              <a:t>Harriet Beecher Stowe,</a:t>
            </a:r>
            <a:r>
              <a:rPr lang="en-US" altLang="en-US" b="1" dirty="0" smtClean="0">
                <a:solidFill>
                  <a:srgbClr val="000000"/>
                </a:solidFill>
              </a:rPr>
              <a:t/>
            </a:r>
            <a:br>
              <a:rPr lang="en-US" altLang="en-US" b="1" dirty="0" smtClean="0">
                <a:solidFill>
                  <a:srgbClr val="000000"/>
                </a:solidFill>
              </a:rPr>
            </a:br>
            <a:r>
              <a:rPr lang="en-US" altLang="en-US" dirty="0" smtClean="0">
                <a:solidFill>
                  <a:srgbClr val="0033CC"/>
                </a:solidFill>
              </a:rPr>
              <a:t>increased opposition to slavery.</a:t>
            </a:r>
          </a:p>
        </p:txBody>
      </p:sp>
      <p:pic>
        <p:nvPicPr>
          <p:cNvPr id="11268" name="Picture 4" descr="HSUS_ch2_MOD_s2_BleedingKansas_d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833688"/>
            <a:ext cx="45751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4989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1000" fill="hold"/>
                                        <p:tgtEl>
                                          <p:spTgt spid="22530"/>
                                        </p:tgtEl>
                                        <p:attrNameLst>
                                          <p:attrName>ppt_x</p:attrName>
                                        </p:attrNameLst>
                                      </p:cBhvr>
                                      <p:tavLst>
                                        <p:tav tm="0">
                                          <p:val>
                                            <p:strVal val="#ppt_x"/>
                                          </p:val>
                                        </p:tav>
                                        <p:tav tm="100000">
                                          <p:val>
                                            <p:strVal val="#ppt_x"/>
                                          </p:val>
                                        </p:tav>
                                      </p:tavLst>
                                    </p:anim>
                                    <p:anim calcmode="lin" valueType="num">
                                      <p:cBhvr additive="base">
                                        <p:cTn id="8" dur="10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19663" y="3789363"/>
            <a:ext cx="3124200" cy="1392237"/>
            <a:chOff x="3072" y="2579"/>
            <a:chExt cx="1968" cy="877"/>
          </a:xfrm>
        </p:grpSpPr>
        <p:sp>
          <p:nvSpPr>
            <p:cNvPr id="88067" name="Rectangle 3"/>
            <p:cNvSpPr>
              <a:spLocks noChangeArrowheads="1"/>
            </p:cNvSpPr>
            <p:nvPr/>
          </p:nvSpPr>
          <p:spPr bwMode="auto">
            <a:xfrm>
              <a:off x="3072" y="2579"/>
              <a:ext cx="1968" cy="877"/>
            </a:xfrm>
            <a:prstGeom prst="rect">
              <a:avLst/>
            </a:prstGeom>
            <a:gradFill rotWithShape="1">
              <a:gsLst>
                <a:gs pos="0">
                  <a:schemeClr val="bg1"/>
                </a:gs>
                <a:gs pos="100000">
                  <a:srgbClr val="FED273"/>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algn="ctr">
                <a:defRPr/>
              </a:pPr>
              <a:endParaRPr lang="en-US" sz="2200">
                <a:solidFill>
                  <a:srgbClr val="000000"/>
                </a:solidFill>
                <a:latin typeface="Verdana" pitchFamily="34" charset="0"/>
              </a:endParaRPr>
            </a:p>
          </p:txBody>
        </p:sp>
        <p:sp>
          <p:nvSpPr>
            <p:cNvPr id="12300" name="Text Box 21"/>
            <p:cNvSpPr txBox="1">
              <a:spLocks noChangeArrowheads="1"/>
            </p:cNvSpPr>
            <p:nvPr/>
          </p:nvSpPr>
          <p:spPr bwMode="auto">
            <a:xfrm>
              <a:off x="3120" y="2653"/>
              <a:ext cx="187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r>
                <a:rPr lang="en-US" altLang="en-US" dirty="0" smtClean="0">
                  <a:solidFill>
                    <a:srgbClr val="000000"/>
                  </a:solidFill>
                  <a:cs typeface="Arial" charset="0"/>
                </a:rPr>
                <a:t>In 1861, Kansas entered the Union as a </a:t>
              </a:r>
              <a:r>
                <a:rPr lang="en-US" altLang="en-US" dirty="0" smtClean="0">
                  <a:solidFill>
                    <a:srgbClr val="0033CC"/>
                  </a:solidFill>
                  <a:cs typeface="Arial" charset="0"/>
                </a:rPr>
                <a:t>free state.</a:t>
              </a:r>
            </a:p>
          </p:txBody>
        </p:sp>
      </p:grpSp>
      <p:sp>
        <p:nvSpPr>
          <p:cNvPr id="88069" name="AutoShape 5"/>
          <p:cNvSpPr>
            <a:spLocks noChangeArrowheads="1"/>
          </p:cNvSpPr>
          <p:nvPr/>
        </p:nvSpPr>
        <p:spPr bwMode="auto">
          <a:xfrm rot="16200000">
            <a:off x="4119563" y="4129088"/>
            <a:ext cx="914400" cy="990600"/>
          </a:xfrm>
          <a:prstGeom prst="downArrow">
            <a:avLst>
              <a:gd name="adj1" fmla="val 49741"/>
              <a:gd name="adj2" fmla="val 34205"/>
            </a:avLst>
          </a:prstGeom>
          <a:gradFill rotWithShape="1">
            <a:gsLst>
              <a:gs pos="0">
                <a:srgbClr val="83D7E5"/>
              </a:gs>
              <a:gs pos="100000">
                <a:srgbClr val="FED273"/>
              </a:gs>
            </a:gsLst>
            <a:lin ang="5400000" scaled="1"/>
          </a:gradFill>
          <a:ln w="9525">
            <a:solidFill>
              <a:srgbClr val="666699"/>
            </a:solidFill>
            <a:miter lim="800000"/>
            <a:headEnd/>
            <a:tailEnd/>
          </a:ln>
          <a:effectLst>
            <a:outerShdw dist="45791" dir="2021404" algn="ctr" rotWithShape="0">
              <a:schemeClr val="bg2">
                <a:alpha val="50000"/>
              </a:schemeClr>
            </a:outerShdw>
          </a:effectLst>
        </p:spPr>
        <p:txBody>
          <a:bodyPr vert="eaVert" wrap="none" anchor="ctr"/>
          <a:lstStyle/>
          <a:p>
            <a:pPr>
              <a:defRPr/>
            </a:pPr>
            <a:endParaRPr lang="en-US" sz="2200">
              <a:solidFill>
                <a:srgbClr val="000000"/>
              </a:solidFill>
              <a:latin typeface="Verdana" pitchFamily="34" charset="0"/>
            </a:endParaRPr>
          </a:p>
        </p:txBody>
      </p:sp>
      <p:grpSp>
        <p:nvGrpSpPr>
          <p:cNvPr id="12292" name="Group 6"/>
          <p:cNvGrpSpPr>
            <a:grpSpLocks/>
          </p:cNvGrpSpPr>
          <p:nvPr/>
        </p:nvGrpSpPr>
        <p:grpSpPr bwMode="auto">
          <a:xfrm>
            <a:off x="838200" y="3394075"/>
            <a:ext cx="3395663" cy="2397125"/>
            <a:chOff x="672" y="2579"/>
            <a:chExt cx="1968" cy="877"/>
          </a:xfrm>
        </p:grpSpPr>
        <p:sp>
          <p:nvSpPr>
            <p:cNvPr id="88071" name="Rectangle 7"/>
            <p:cNvSpPr>
              <a:spLocks noChangeArrowheads="1"/>
            </p:cNvSpPr>
            <p:nvPr/>
          </p:nvSpPr>
          <p:spPr bwMode="auto">
            <a:xfrm>
              <a:off x="672" y="2579"/>
              <a:ext cx="1968" cy="877"/>
            </a:xfrm>
            <a:prstGeom prst="rect">
              <a:avLst/>
            </a:prstGeom>
            <a:gradFill rotWithShape="1">
              <a:gsLst>
                <a:gs pos="0">
                  <a:schemeClr val="bg1"/>
                </a:gs>
                <a:gs pos="100000">
                  <a:srgbClr val="83D7E5"/>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algn="ctr">
                <a:defRPr/>
              </a:pPr>
              <a:endParaRPr lang="en-US" sz="2200">
                <a:solidFill>
                  <a:srgbClr val="000000"/>
                </a:solidFill>
                <a:latin typeface="Verdana" pitchFamily="34" charset="0"/>
              </a:endParaRPr>
            </a:p>
          </p:txBody>
        </p:sp>
        <p:sp>
          <p:nvSpPr>
            <p:cNvPr id="12298" name="Text Box 21"/>
            <p:cNvSpPr txBox="1">
              <a:spLocks noChangeArrowheads="1"/>
            </p:cNvSpPr>
            <p:nvPr/>
          </p:nvSpPr>
          <p:spPr bwMode="auto">
            <a:xfrm>
              <a:off x="729" y="2640"/>
              <a:ext cx="1863"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r>
                <a:rPr lang="en-US" altLang="en-US" b="1" dirty="0" smtClean="0">
                  <a:solidFill>
                    <a:srgbClr val="000000"/>
                  </a:solidFill>
                  <a:cs typeface="Arial" charset="0"/>
                </a:rPr>
                <a:t>Violence between the two sides earned the territory the nickname “Bleeding Kansas.”</a:t>
              </a:r>
            </a:p>
          </p:txBody>
        </p:sp>
      </p:grpSp>
      <p:sp>
        <p:nvSpPr>
          <p:cNvPr id="88073" name="AutoShape 9"/>
          <p:cNvSpPr>
            <a:spLocks noChangeArrowheads="1"/>
          </p:cNvSpPr>
          <p:nvPr/>
        </p:nvSpPr>
        <p:spPr bwMode="auto">
          <a:xfrm>
            <a:off x="2090738" y="2286000"/>
            <a:ext cx="914400" cy="1295400"/>
          </a:xfrm>
          <a:prstGeom prst="downArrow">
            <a:avLst>
              <a:gd name="adj1" fmla="val 50000"/>
              <a:gd name="adj2" fmla="val 35417"/>
            </a:avLst>
          </a:prstGeom>
          <a:gradFill rotWithShape="1">
            <a:gsLst>
              <a:gs pos="0">
                <a:srgbClr val="C9C9FF"/>
              </a:gs>
              <a:gs pos="100000">
                <a:srgbClr val="83D7E5"/>
              </a:gs>
            </a:gsLst>
            <a:lin ang="5400000" scaled="1"/>
          </a:gradFill>
          <a:ln w="9525">
            <a:solidFill>
              <a:srgbClr val="666699"/>
            </a:solidFill>
            <a:miter lim="800000"/>
            <a:headEnd/>
            <a:tailEnd/>
          </a:ln>
          <a:effectLst>
            <a:outerShdw dist="53882" dir="2700000" algn="ctr" rotWithShape="0">
              <a:schemeClr val="bg2">
                <a:alpha val="50000"/>
              </a:schemeClr>
            </a:outerShdw>
          </a:effectLst>
        </p:spPr>
        <p:txBody>
          <a:bodyPr vert="eaVert" wrap="none" anchor="ctr"/>
          <a:lstStyle/>
          <a:p>
            <a:pPr>
              <a:defRPr/>
            </a:pPr>
            <a:endParaRPr lang="en-US" sz="2200">
              <a:solidFill>
                <a:srgbClr val="000000"/>
              </a:solidFill>
              <a:latin typeface="Verdana" pitchFamily="34" charset="0"/>
            </a:endParaRPr>
          </a:p>
        </p:txBody>
      </p:sp>
      <p:grpSp>
        <p:nvGrpSpPr>
          <p:cNvPr id="12294" name="Group 10"/>
          <p:cNvGrpSpPr>
            <a:grpSpLocks/>
          </p:cNvGrpSpPr>
          <p:nvPr/>
        </p:nvGrpSpPr>
        <p:grpSpPr bwMode="auto">
          <a:xfrm>
            <a:off x="838200" y="1447800"/>
            <a:ext cx="6948488" cy="1143000"/>
            <a:chOff x="663" y="1104"/>
            <a:chExt cx="4377" cy="829"/>
          </a:xfrm>
        </p:grpSpPr>
        <p:sp>
          <p:nvSpPr>
            <p:cNvPr id="88075" name="Rectangle 11"/>
            <p:cNvSpPr>
              <a:spLocks noChangeArrowheads="1"/>
            </p:cNvSpPr>
            <p:nvPr/>
          </p:nvSpPr>
          <p:spPr bwMode="auto">
            <a:xfrm>
              <a:off x="663" y="1104"/>
              <a:ext cx="4377" cy="829"/>
            </a:xfrm>
            <a:prstGeom prst="rect">
              <a:avLst/>
            </a:prstGeom>
            <a:gradFill rotWithShape="1">
              <a:gsLst>
                <a:gs pos="0">
                  <a:schemeClr val="bg1"/>
                </a:gs>
                <a:gs pos="100000">
                  <a:srgbClr val="C9C9FF"/>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a:defRPr/>
              </a:pPr>
              <a:endParaRPr lang="en-US" sz="2200">
                <a:solidFill>
                  <a:srgbClr val="000000"/>
                </a:solidFill>
                <a:latin typeface="Verdana" pitchFamily="34" charset="0"/>
              </a:endParaRPr>
            </a:p>
          </p:txBody>
        </p:sp>
        <p:sp>
          <p:nvSpPr>
            <p:cNvPr id="12296" name="Text Box 21"/>
            <p:cNvSpPr txBox="1">
              <a:spLocks noChangeArrowheads="1"/>
            </p:cNvSpPr>
            <p:nvPr/>
          </p:nvSpPr>
          <p:spPr bwMode="auto">
            <a:xfrm>
              <a:off x="720" y="1166"/>
              <a:ext cx="4272"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eaLnBrk="1" hangingPunct="1">
                <a:spcBef>
                  <a:spcPct val="20000"/>
                </a:spcBef>
              </a:pPr>
              <a:r>
                <a:rPr lang="en-US" altLang="en-US" dirty="0" smtClean="0">
                  <a:solidFill>
                    <a:srgbClr val="000000"/>
                  </a:solidFill>
                  <a:cs typeface="Arial" charset="0"/>
                </a:rPr>
                <a:t>By 1856, </a:t>
              </a:r>
              <a:r>
                <a:rPr lang="en-US" altLang="en-US" dirty="0" smtClean="0">
                  <a:solidFill>
                    <a:srgbClr val="0033CC"/>
                  </a:solidFill>
                  <a:cs typeface="Arial" charset="0"/>
                </a:rPr>
                <a:t>Kansas had two governments,</a:t>
              </a:r>
              <a:r>
                <a:rPr lang="en-US" altLang="en-US" dirty="0" smtClean="0">
                  <a:solidFill>
                    <a:srgbClr val="000000"/>
                  </a:solidFill>
                  <a:cs typeface="Arial" charset="0"/>
                </a:rPr>
                <a:t> one proslavery, the other antislavery.</a:t>
              </a:r>
            </a:p>
          </p:txBody>
        </p:sp>
      </p:grpSp>
    </p:spTree>
    <p:extLst>
      <p:ext uri="{BB962C8B-B14F-4D97-AF65-F5344CB8AC3E}">
        <p14:creationId xmlns:p14="http://schemas.microsoft.com/office/powerpoint/2010/main" val="3079546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Reynolds's Political Map of the United States 1856.jpg"/>
          <p:cNvPicPr>
            <a:picLocks noChangeAspect="1" noChangeArrowheads="1"/>
          </p:cNvPicPr>
          <p:nvPr/>
        </p:nvPicPr>
        <p:blipFill rotWithShape="1">
          <a:blip r:embed="rId2">
            <a:extLst>
              <a:ext uri="{28A0092B-C50C-407E-A947-70E740481C1C}">
                <a14:useLocalDpi xmlns:a14="http://schemas.microsoft.com/office/drawing/2010/main" val="0"/>
              </a:ext>
            </a:extLst>
          </a:blip>
          <a:srcRect b="13625"/>
          <a:stretch/>
        </p:blipFill>
        <p:spPr bwMode="auto">
          <a:xfrm>
            <a:off x="0" y="-1"/>
            <a:ext cx="9144000"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16418" name="Text Box 2"/>
          <p:cNvSpPr txBox="1">
            <a:spLocks noChangeArrowheads="1"/>
          </p:cNvSpPr>
          <p:nvPr/>
        </p:nvSpPr>
        <p:spPr bwMode="auto">
          <a:xfrm>
            <a:off x="685800" y="5029200"/>
            <a:ext cx="7772400" cy="120032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7200" dirty="0">
                <a:solidFill>
                  <a:schemeClr val="bg1"/>
                </a:solidFill>
                <a:latin typeface="Earth's Mightiest"/>
              </a:rPr>
              <a:t>D. The Kansas-Nebraska Act</a:t>
            </a:r>
          </a:p>
        </p:txBody>
      </p:sp>
      <p:grpSp>
        <p:nvGrpSpPr>
          <p:cNvPr id="5" name="Group 4"/>
          <p:cNvGrpSpPr/>
          <p:nvPr/>
        </p:nvGrpSpPr>
        <p:grpSpPr>
          <a:xfrm>
            <a:off x="-381000" y="12192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7" name="TextBox 6"/>
            <p:cNvSpPr txBox="1"/>
            <p:nvPr/>
          </p:nvSpPr>
          <p:spPr>
            <a:xfrm rot="21421055">
              <a:off x="1478566" y="1287081"/>
              <a:ext cx="26670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latin typeface="Earth's Mightiest" panose="020B0604020202020204"/>
                </a:rPr>
                <a:t>The Kansas-Nebraska act hoped to leave the decision of slavery up to the people of these two territories, rather than the federal government. The Act’s reliance on popular sovereignty was intended to ease tensions but that backfired significantly.</a:t>
              </a:r>
            </a:p>
          </p:txBody>
        </p:sp>
      </p:grpSp>
    </p:spTree>
    <p:extLst>
      <p:ext uri="{BB962C8B-B14F-4D97-AF65-F5344CB8AC3E}">
        <p14:creationId xmlns:p14="http://schemas.microsoft.com/office/powerpoint/2010/main" val="116582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16418"/>
                                        </p:tgtEl>
                                        <p:attrNameLst>
                                          <p:attrName>style.visibility</p:attrName>
                                        </p:attrNameLst>
                                      </p:cBhvr>
                                      <p:to>
                                        <p:strVal val="visible"/>
                                      </p:to>
                                    </p:set>
                                    <p:anim calcmode="lin" valueType="num">
                                      <p:cBhvr additive="base">
                                        <p:cTn id="7" dur="500" fill="hold"/>
                                        <p:tgtEl>
                                          <p:spTgt spid="316418"/>
                                        </p:tgtEl>
                                        <p:attrNameLst>
                                          <p:attrName>ppt_x</p:attrName>
                                        </p:attrNameLst>
                                      </p:cBhvr>
                                      <p:tavLst>
                                        <p:tav tm="0">
                                          <p:val>
                                            <p:strVal val="#ppt_x"/>
                                          </p:val>
                                        </p:tav>
                                        <p:tav tm="100000">
                                          <p:val>
                                            <p:strVal val="#ppt_x"/>
                                          </p:val>
                                        </p:tav>
                                      </p:tavLst>
                                    </p:anim>
                                    <p:anim calcmode="lin" valueType="num">
                                      <p:cBhvr additive="base">
                                        <p:cTn id="8" dur="500" fill="hold"/>
                                        <p:tgtEl>
                                          <p:spTgt spid="3164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283"/>
            <a:ext cx="9180822" cy="6857717"/>
            <a:chOff x="0" y="283"/>
            <a:chExt cx="9180822" cy="6857717"/>
          </a:xfrm>
        </p:grpSpPr>
        <p:pic>
          <p:nvPicPr>
            <p:cNvPr id="8196" name="Picture 4" descr="http://www.joneshistory.net/maps/PrenticeHall_Slavery_after_Kansas_nebrask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840" t="8784" r="3374"/>
            <a:stretch/>
          </p:blipFill>
          <p:spPr bwMode="auto">
            <a:xfrm>
              <a:off x="0" y="856"/>
              <a:ext cx="9144000" cy="68571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824"/>
            <a:stretch/>
          </p:blipFill>
          <p:spPr>
            <a:xfrm>
              <a:off x="4271749" y="857"/>
              <a:ext cx="4909073" cy="68571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sp>
        <p:nvSpPr>
          <p:cNvPr id="12" name="Text Box 2"/>
          <p:cNvSpPr txBox="1">
            <a:spLocks noChangeArrowheads="1"/>
          </p:cNvSpPr>
          <p:nvPr/>
        </p:nvSpPr>
        <p:spPr bwMode="auto">
          <a:xfrm>
            <a:off x="457200" y="4678740"/>
            <a:ext cx="84582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  Sen. Stephen Douglas proposed the Kansas-Nebraska Act extending </a:t>
            </a:r>
            <a:r>
              <a:rPr lang="en-US" sz="3200" b="1" dirty="0" smtClean="0">
                <a:solidFill>
                  <a:schemeClr val="bg1"/>
                </a:solidFill>
                <a:latin typeface="Times New Roman" panose="02020603050405020304" pitchFamily="18" charset="0"/>
                <a:cs typeface="Times New Roman" panose="02020603050405020304" pitchFamily="18" charset="0"/>
              </a:rPr>
              <a:t>Popular </a:t>
            </a:r>
            <a:r>
              <a:rPr lang="en-US" sz="3200" b="1" dirty="0">
                <a:solidFill>
                  <a:schemeClr val="bg1"/>
                </a:solidFill>
                <a:latin typeface="Times New Roman" panose="02020603050405020304" pitchFamily="18" charset="0"/>
                <a:cs typeface="Times New Roman" panose="02020603050405020304" pitchFamily="18" charset="0"/>
              </a:rPr>
              <a:t>S</a:t>
            </a:r>
            <a:r>
              <a:rPr lang="en-US" sz="3200" b="1" dirty="0" smtClean="0">
                <a:solidFill>
                  <a:schemeClr val="bg1"/>
                </a:solidFill>
                <a:latin typeface="Times New Roman" panose="02020603050405020304" pitchFamily="18" charset="0"/>
                <a:cs typeface="Times New Roman" panose="02020603050405020304" pitchFamily="18" charset="0"/>
              </a:rPr>
              <a:t>overeignty </a:t>
            </a:r>
            <a:r>
              <a:rPr lang="en-US" sz="3200" b="1" dirty="0">
                <a:solidFill>
                  <a:schemeClr val="bg1"/>
                </a:solidFill>
                <a:latin typeface="Times New Roman" panose="02020603050405020304" pitchFamily="18" charset="0"/>
                <a:cs typeface="Times New Roman" panose="02020603050405020304" pitchFamily="18" charset="0"/>
              </a:rPr>
              <a:t>to </a:t>
            </a:r>
            <a:r>
              <a:rPr lang="en-US" sz="3200" b="1" dirty="0" smtClean="0">
                <a:solidFill>
                  <a:schemeClr val="bg1"/>
                </a:solidFill>
                <a:latin typeface="Times New Roman" panose="02020603050405020304" pitchFamily="18" charset="0"/>
                <a:cs typeface="Times New Roman" panose="02020603050405020304" pitchFamily="18" charset="0"/>
              </a:rPr>
              <a:t>Kansas </a:t>
            </a:r>
            <a:r>
              <a:rPr lang="en-US" sz="3200" b="1" dirty="0">
                <a:solidFill>
                  <a:schemeClr val="bg1"/>
                </a:solidFill>
                <a:latin typeface="Times New Roman" panose="02020603050405020304" pitchFamily="18" charset="0"/>
                <a:cs typeface="Times New Roman" panose="02020603050405020304" pitchFamily="18" charset="0"/>
              </a:rPr>
              <a:t>and </a:t>
            </a:r>
            <a:r>
              <a:rPr lang="en-US" sz="3200" b="1" dirty="0" smtClean="0">
                <a:solidFill>
                  <a:schemeClr val="bg1"/>
                </a:solidFill>
                <a:latin typeface="Times New Roman" panose="02020603050405020304" pitchFamily="18" charset="0"/>
                <a:cs typeface="Times New Roman" panose="02020603050405020304" pitchFamily="18" charset="0"/>
              </a:rPr>
              <a:t>Nebraska </a:t>
            </a:r>
            <a:r>
              <a:rPr lang="en-US" sz="3200" b="1" dirty="0">
                <a:solidFill>
                  <a:schemeClr val="bg1"/>
                </a:solidFill>
                <a:latin typeface="Times New Roman" panose="02020603050405020304" pitchFamily="18" charset="0"/>
                <a:cs typeface="Times New Roman" panose="02020603050405020304" pitchFamily="18" charset="0"/>
              </a:rPr>
              <a:t>territories</a:t>
            </a:r>
          </a:p>
        </p:txBody>
      </p:sp>
    </p:spTree>
    <p:extLst>
      <p:ext uri="{BB962C8B-B14F-4D97-AF65-F5344CB8AC3E}">
        <p14:creationId xmlns:p14="http://schemas.microsoft.com/office/powerpoint/2010/main" val="31998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3"/>
            <a:ext cx="9180822" cy="6857717"/>
            <a:chOff x="0" y="283"/>
            <a:chExt cx="9180822" cy="6857717"/>
          </a:xfrm>
        </p:grpSpPr>
        <p:pic>
          <p:nvPicPr>
            <p:cNvPr id="5" name="Picture 4" descr="http://www.joneshistory.net/maps/PrenticeHall_Slavery_after_Kansas_nebrask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840" t="8784" r="3374"/>
            <a:stretch/>
          </p:blipFill>
          <p:spPr bwMode="auto">
            <a:xfrm>
              <a:off x="0" y="856"/>
              <a:ext cx="9144000" cy="68571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824"/>
            <a:stretch/>
          </p:blipFill>
          <p:spPr>
            <a:xfrm>
              <a:off x="4271749" y="857"/>
              <a:ext cx="4909073" cy="68571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sp>
        <p:nvSpPr>
          <p:cNvPr id="318466" name="Text Box 2"/>
          <p:cNvSpPr txBox="1">
            <a:spLocks noChangeArrowheads="1"/>
          </p:cNvSpPr>
          <p:nvPr/>
        </p:nvSpPr>
        <p:spPr bwMode="auto">
          <a:xfrm>
            <a:off x="800100" y="5486400"/>
            <a:ext cx="7543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  this violated the Missouri Compromise (both KS &amp; NE north of 36˚30)</a:t>
            </a:r>
          </a:p>
        </p:txBody>
      </p:sp>
    </p:spTree>
    <p:extLst>
      <p:ext uri="{BB962C8B-B14F-4D97-AF65-F5344CB8AC3E}">
        <p14:creationId xmlns:p14="http://schemas.microsoft.com/office/powerpoint/2010/main" val="68345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18466"/>
                                        </p:tgtEl>
                                        <p:attrNameLst>
                                          <p:attrName>style.visibility</p:attrName>
                                        </p:attrNameLst>
                                      </p:cBhvr>
                                      <p:to>
                                        <p:strVal val="visible"/>
                                      </p:to>
                                    </p:set>
                                    <p:anim calcmode="lin" valueType="num">
                                      <p:cBhvr additive="base">
                                        <p:cTn id="7" dur="500" fill="hold"/>
                                        <p:tgtEl>
                                          <p:spTgt spid="318466"/>
                                        </p:tgtEl>
                                        <p:attrNameLst>
                                          <p:attrName>ppt_x</p:attrName>
                                        </p:attrNameLst>
                                      </p:cBhvr>
                                      <p:tavLst>
                                        <p:tav tm="0">
                                          <p:val>
                                            <p:strVal val="#ppt_x"/>
                                          </p:val>
                                        </p:tav>
                                        <p:tav tm="100000">
                                          <p:val>
                                            <p:strVal val="#ppt_x"/>
                                          </p:val>
                                        </p:tav>
                                      </p:tavLst>
                                    </p:anim>
                                    <p:anim calcmode="lin" valueType="num">
                                      <p:cBhvr additive="base">
                                        <p:cTn id="8" dur="500" fill="hold"/>
                                        <p:tgtEl>
                                          <p:spTgt spid="318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r>
              <a:rPr lang="en-US" altLang="en-US" sz="1800" smtClean="0">
                <a:solidFill>
                  <a:srgbClr val="000000"/>
                </a:solidFill>
              </a:rPr>
              <a:t>(continued)</a:t>
            </a:r>
            <a:r>
              <a:rPr lang="en-US" altLang="en-US" sz="2400" b="1" smtClean="0">
                <a:solidFill>
                  <a:srgbClr val="000000"/>
                </a:solidFill>
              </a:rPr>
              <a:t> </a:t>
            </a:r>
          </a:p>
        </p:txBody>
      </p:sp>
      <p:sp>
        <p:nvSpPr>
          <p:cNvPr id="7171" name="Rectangle 13"/>
          <p:cNvSpPr>
            <a:spLocks noChangeArrowheads="1"/>
          </p:cNvSpPr>
          <p:nvPr/>
        </p:nvSpPr>
        <p:spPr bwMode="auto">
          <a:xfrm>
            <a:off x="914400" y="19050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buFontTx/>
              <a:buChar char="•"/>
            </a:pPr>
            <a:r>
              <a:rPr lang="en-US" altLang="en-US" b="1" i="1" smtClean="0">
                <a:solidFill>
                  <a:srgbClr val="FF0000"/>
                </a:solidFill>
              </a:rPr>
              <a:t>Dred Scott </a:t>
            </a:r>
            <a:r>
              <a:rPr lang="en-US" altLang="en-US" b="1" smtClean="0">
                <a:solidFill>
                  <a:srgbClr val="FF0000"/>
                </a:solidFill>
              </a:rPr>
              <a:t>v.</a:t>
            </a:r>
            <a:r>
              <a:rPr lang="en-US" altLang="en-US" b="1" i="1" smtClean="0">
                <a:solidFill>
                  <a:srgbClr val="FF0000"/>
                </a:solidFill>
              </a:rPr>
              <a:t> Sandford</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1857 Supreme Court ruling that slaves were property, the federal government could not ban slavery in any territory, and the Missouri Compromise was unconstitutional</a:t>
            </a:r>
          </a:p>
          <a:p>
            <a:pPr eaLnBrk="1" hangingPunct="1">
              <a:spcAft>
                <a:spcPct val="40000"/>
              </a:spcAft>
              <a:buSzPct val="80000"/>
              <a:buFontTx/>
              <a:buChar char="•"/>
            </a:pPr>
            <a:r>
              <a:rPr lang="en-US" altLang="en-US" b="1" smtClean="0">
                <a:solidFill>
                  <a:srgbClr val="FF0000"/>
                </a:solidFill>
              </a:rPr>
              <a:t>Abraham Lincoln</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Republican who was elected President in 1860</a:t>
            </a:r>
          </a:p>
          <a:p>
            <a:pPr eaLnBrk="1" hangingPunct="1">
              <a:spcAft>
                <a:spcPct val="40000"/>
              </a:spcAft>
              <a:buSzPct val="80000"/>
              <a:buFontTx/>
              <a:buChar char="•"/>
            </a:pPr>
            <a:r>
              <a:rPr lang="en-US" altLang="en-US" b="1" smtClean="0">
                <a:solidFill>
                  <a:srgbClr val="FF0000"/>
                </a:solidFill>
              </a:rPr>
              <a:t>John Brown</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abolitionist executed for leading an 1859 attack on a federal arsenal in Harper’s Ferry, Virginia</a:t>
            </a:r>
          </a:p>
          <a:p>
            <a:pPr eaLnBrk="1" hangingPunct="1">
              <a:spcAft>
                <a:spcPct val="40000"/>
              </a:spcAft>
              <a:buSzPct val="80000"/>
              <a:buFontTx/>
              <a:buChar char="•"/>
            </a:pPr>
            <a:r>
              <a:rPr lang="en-US" altLang="en-US" b="1" smtClean="0">
                <a:solidFill>
                  <a:srgbClr val="FF0000"/>
                </a:solidFill>
              </a:rPr>
              <a:t>secede</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to withdraw formally from a membership in a group or an organization</a:t>
            </a:r>
          </a:p>
        </p:txBody>
      </p:sp>
    </p:spTree>
    <p:extLst>
      <p:ext uri="{BB962C8B-B14F-4D97-AF65-F5344CB8AC3E}">
        <p14:creationId xmlns:p14="http://schemas.microsoft.com/office/powerpoint/2010/main" val="74027215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jb-hdnp.org/Sarver/Maps/ah15_comp1850kansnebact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2566"/>
          <a:stretch/>
        </p:blipFill>
        <p:spPr bwMode="auto">
          <a:xfrm>
            <a:off x="0" y="0"/>
            <a:ext cx="9144000" cy="52297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19490" name="Text Box 2"/>
          <p:cNvSpPr txBox="1">
            <a:spLocks noChangeArrowheads="1"/>
          </p:cNvSpPr>
          <p:nvPr/>
        </p:nvSpPr>
        <p:spPr bwMode="auto">
          <a:xfrm>
            <a:off x="1371600" y="5105400"/>
            <a:ext cx="64008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Southerners never considered Kansas a potential slave state so loved the bill (Northerners hated it)</a:t>
            </a:r>
          </a:p>
        </p:txBody>
      </p:sp>
      <p:sp>
        <p:nvSpPr>
          <p:cNvPr id="2" name="TextBox 1"/>
          <p:cNvSpPr txBox="1"/>
          <p:nvPr/>
        </p:nvSpPr>
        <p:spPr>
          <a:xfrm>
            <a:off x="76200" y="2753142"/>
            <a:ext cx="3352800" cy="21236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dirty="0">
                <a:solidFill>
                  <a:srgbClr val="C00000"/>
                </a:solidFill>
                <a:effectLst>
                  <a:glow rad="127000">
                    <a:schemeClr val="bg1"/>
                  </a:glow>
                </a:effectLst>
                <a:latin typeface="Earth's Mightiest"/>
              </a:rPr>
              <a:t>Compromise of 1850</a:t>
            </a:r>
          </a:p>
        </p:txBody>
      </p:sp>
      <p:sp>
        <p:nvSpPr>
          <p:cNvPr id="10" name="TextBox 9"/>
          <p:cNvSpPr txBox="1"/>
          <p:nvPr/>
        </p:nvSpPr>
        <p:spPr>
          <a:xfrm>
            <a:off x="5791200" y="2861608"/>
            <a:ext cx="3352800" cy="193899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000" dirty="0">
                <a:solidFill>
                  <a:srgbClr val="C00000"/>
                </a:solidFill>
                <a:effectLst>
                  <a:glow rad="127000">
                    <a:schemeClr val="bg1"/>
                  </a:glow>
                </a:effectLst>
                <a:latin typeface="Earth's Mightiest"/>
              </a:rPr>
              <a:t>Kansas Nebraska Act</a:t>
            </a:r>
          </a:p>
        </p:txBody>
      </p:sp>
    </p:spTree>
    <p:extLst>
      <p:ext uri="{BB962C8B-B14F-4D97-AF65-F5344CB8AC3E}">
        <p14:creationId xmlns:p14="http://schemas.microsoft.com/office/powerpoint/2010/main" val="148088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19490"/>
                                        </p:tgtEl>
                                        <p:attrNameLst>
                                          <p:attrName>style.visibility</p:attrName>
                                        </p:attrNameLst>
                                      </p:cBhvr>
                                      <p:to>
                                        <p:strVal val="visible"/>
                                      </p:to>
                                    </p:set>
                                    <p:anim calcmode="lin" valueType="num">
                                      <p:cBhvr additive="base">
                                        <p:cTn id="7" dur="500" fill="hold"/>
                                        <p:tgtEl>
                                          <p:spTgt spid="319490"/>
                                        </p:tgtEl>
                                        <p:attrNameLst>
                                          <p:attrName>ppt_x</p:attrName>
                                        </p:attrNameLst>
                                      </p:cBhvr>
                                      <p:tavLst>
                                        <p:tav tm="0">
                                          <p:val>
                                            <p:strVal val="#ppt_x"/>
                                          </p:val>
                                        </p:tav>
                                        <p:tav tm="100000">
                                          <p:val>
                                            <p:strVal val="#ppt_x"/>
                                          </p:val>
                                        </p:tav>
                                      </p:tavLst>
                                    </p:anim>
                                    <p:anim calcmode="lin" valueType="num">
                                      <p:cBhvr additive="base">
                                        <p:cTn id="8" dur="500" fill="hold"/>
                                        <p:tgtEl>
                                          <p:spTgt spid="319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Image:Forcing Slavery Freesoilers Throa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8962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4" name="Text Box 2"/>
          <p:cNvSpPr txBox="1">
            <a:spLocks noChangeArrowheads="1"/>
          </p:cNvSpPr>
          <p:nvPr/>
        </p:nvSpPr>
        <p:spPr bwMode="auto">
          <a:xfrm>
            <a:off x="228600" y="5867400"/>
            <a:ext cx="88392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(1854) Douglas got the Kansas-Nebraska Act through Congress</a:t>
            </a:r>
          </a:p>
        </p:txBody>
      </p:sp>
    </p:spTree>
    <p:extLst>
      <p:ext uri="{BB962C8B-B14F-4D97-AF65-F5344CB8AC3E}">
        <p14:creationId xmlns:p14="http://schemas.microsoft.com/office/powerpoint/2010/main" val="286568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20514"/>
                                        </p:tgtEl>
                                        <p:attrNameLst>
                                          <p:attrName>style.visibility</p:attrName>
                                        </p:attrNameLst>
                                      </p:cBhvr>
                                      <p:to>
                                        <p:strVal val="visible"/>
                                      </p:to>
                                    </p:set>
                                    <p:anim calcmode="lin" valueType="num">
                                      <p:cBhvr additive="base">
                                        <p:cTn id="7" dur="500" fill="hold"/>
                                        <p:tgtEl>
                                          <p:spTgt spid="320514"/>
                                        </p:tgtEl>
                                        <p:attrNameLst>
                                          <p:attrName>ppt_x</p:attrName>
                                        </p:attrNameLst>
                                      </p:cBhvr>
                                      <p:tavLst>
                                        <p:tav tm="0">
                                          <p:val>
                                            <p:strVal val="#ppt_x"/>
                                          </p:val>
                                        </p:tav>
                                        <p:tav tm="100000">
                                          <p:val>
                                            <p:strVal val="#ppt_x"/>
                                          </p:val>
                                        </p:tav>
                                      </p:tavLst>
                                    </p:anim>
                                    <p:anim calcmode="lin" valueType="num">
                                      <p:cBhvr additive="base">
                                        <p:cTn id="8" dur="500" fill="hold"/>
                                        <p:tgtEl>
                                          <p:spTgt spid="320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83"/>
            <a:ext cx="9180822" cy="6857717"/>
            <a:chOff x="0" y="283"/>
            <a:chExt cx="9180822" cy="6857717"/>
          </a:xfrm>
        </p:grpSpPr>
        <p:pic>
          <p:nvPicPr>
            <p:cNvPr id="6" name="Picture 5" descr="http://www.joneshistory.net/maps/PrenticeHall_Slavery_after_Kansas_nebrask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840" t="8784" r="3374"/>
            <a:stretch/>
          </p:blipFill>
          <p:spPr bwMode="auto">
            <a:xfrm>
              <a:off x="0" y="856"/>
              <a:ext cx="9144000" cy="68571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824"/>
            <a:stretch/>
          </p:blipFill>
          <p:spPr>
            <a:xfrm>
              <a:off x="4271749" y="857"/>
              <a:ext cx="4909073" cy="685714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sp>
        <p:nvSpPr>
          <p:cNvPr id="3" name="Text Box 2"/>
          <p:cNvSpPr txBox="1">
            <a:spLocks noChangeArrowheads="1"/>
          </p:cNvSpPr>
          <p:nvPr/>
        </p:nvSpPr>
        <p:spPr bwMode="auto">
          <a:xfrm>
            <a:off x="1104900" y="5075238"/>
            <a:ext cx="69342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the Kansas-Nebraska Act killed the Missouri Compromise and indirectly killed the Compromise of 1850</a:t>
            </a:r>
          </a:p>
        </p:txBody>
      </p:sp>
    </p:spTree>
    <p:extLst>
      <p:ext uri="{BB962C8B-B14F-4D97-AF65-F5344CB8AC3E}">
        <p14:creationId xmlns:p14="http://schemas.microsoft.com/office/powerpoint/2010/main" val="42759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609600" y="5486400"/>
            <a:ext cx="7924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a:t>
            </a:r>
            <a:r>
              <a:rPr lang="en-US" sz="3200" b="1" dirty="0" smtClean="0">
                <a:solidFill>
                  <a:schemeClr val="bg1"/>
                </a:solidFill>
                <a:latin typeface="Times New Roman" panose="02020603050405020304" pitchFamily="18" charset="0"/>
                <a:cs typeface="Times New Roman" panose="02020603050405020304" pitchFamily="18" charset="0"/>
              </a:rPr>
              <a:t>Angry </a:t>
            </a:r>
            <a:r>
              <a:rPr lang="en-US" sz="3200" b="1" dirty="0">
                <a:solidFill>
                  <a:schemeClr val="bg1"/>
                </a:solidFill>
                <a:latin typeface="Times New Roman" panose="02020603050405020304" pitchFamily="18" charset="0"/>
                <a:cs typeface="Times New Roman" panose="02020603050405020304" pitchFamily="18" charset="0"/>
              </a:rPr>
              <a:t>Northerners stopped enforcing the Fugitive Slave Law (Southerners furious)</a:t>
            </a:r>
          </a:p>
        </p:txBody>
      </p:sp>
      <p:pic>
        <p:nvPicPr>
          <p:cNvPr id="88068" name="Picture 4" descr="http://content.answers.com/main/content/wp/en-commons/thumb/4/40/250px-Slave_kidnap_post_1851_boston.jpg"/>
          <p:cNvPicPr>
            <a:picLocks noChangeAspect="1" noChangeArrowheads="1"/>
          </p:cNvPicPr>
          <p:nvPr/>
        </p:nvPicPr>
        <p:blipFill>
          <a:blip r:embed="rId2" cstate="print"/>
          <a:srcRect/>
          <a:stretch>
            <a:fillRect/>
          </a:stretch>
        </p:blipFill>
        <p:spPr bwMode="auto">
          <a:xfrm>
            <a:off x="228600" y="201930"/>
            <a:ext cx="3429000" cy="5074920"/>
          </a:xfrm>
          <a:prstGeom prst="rect">
            <a:avLst/>
          </a:prstGeom>
          <a:noFill/>
          <a:effectLst>
            <a:glow rad="101600">
              <a:schemeClr val="accent4">
                <a:satMod val="175000"/>
                <a:alpha val="40000"/>
              </a:schemeClr>
            </a:glow>
            <a:softEdge rad="63500"/>
          </a:effectLst>
        </p:spPr>
      </p:pic>
      <p:pic>
        <p:nvPicPr>
          <p:cNvPr id="88070" name="Picture 6" descr="http://www.libraries.wvu.edu/delany/freeman.g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3657600" y="609600"/>
            <a:ext cx="5334000" cy="4267200"/>
          </a:xfrm>
          <a:prstGeom prst="rect">
            <a:avLst/>
          </a:prstGeom>
          <a:noFill/>
          <a:effectLst>
            <a:softEdge rad="63500"/>
          </a:effectLst>
        </p:spPr>
      </p:pic>
    </p:spTree>
    <p:extLst>
      <p:ext uri="{BB962C8B-B14F-4D97-AF65-F5344CB8AC3E}">
        <p14:creationId xmlns:p14="http://schemas.microsoft.com/office/powerpoint/2010/main" val="297912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23586"/>
                                        </p:tgtEl>
                                        <p:attrNameLst>
                                          <p:attrName>style.visibility</p:attrName>
                                        </p:attrNameLst>
                                      </p:cBhvr>
                                      <p:to>
                                        <p:strVal val="visible"/>
                                      </p:to>
                                    </p:set>
                                    <p:anim calcmode="lin" valueType="num">
                                      <p:cBhvr additive="base">
                                        <p:cTn id="7" dur="500" fill="hold"/>
                                        <p:tgtEl>
                                          <p:spTgt spid="323586"/>
                                        </p:tgtEl>
                                        <p:attrNameLst>
                                          <p:attrName>ppt_x</p:attrName>
                                        </p:attrNameLst>
                                      </p:cBhvr>
                                      <p:tavLst>
                                        <p:tav tm="0">
                                          <p:val>
                                            <p:strVal val="#ppt_x"/>
                                          </p:val>
                                        </p:tav>
                                        <p:tav tm="100000">
                                          <p:val>
                                            <p:strVal val="#ppt_x"/>
                                          </p:val>
                                        </p:tav>
                                      </p:tavLst>
                                    </p:anim>
                                    <p:anim calcmode="lin" valueType="num">
                                      <p:cBhvr additive="base">
                                        <p:cTn id="8" dur="500" fill="hold"/>
                                        <p:tgtEl>
                                          <p:spTgt spid="323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CSumne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284"/>
          <a:stretch/>
        </p:blipFill>
        <p:spPr bwMode="auto">
          <a:xfrm>
            <a:off x="4428299" y="0"/>
            <a:ext cx="471570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64207"/>
            <a:ext cx="5867400" cy="4693593"/>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a:r>
              <a:rPr lang="en-US" sz="3100" dirty="0">
                <a:solidFill>
                  <a:schemeClr val="bg1"/>
                </a:solidFill>
                <a:latin typeface="Earth's Mightiest"/>
              </a:rPr>
              <a:t>"Alas! too often those principles which give consistency, individuality, and form to the Northern character, which render it staunch, strong, and seaworthy, which bind it together as with iron, are drawn out, one by one, like the bolts of the ill-fitted vessel, and from the miserable, loosened fragments is formed that human anomaly -- </a:t>
            </a:r>
            <a:r>
              <a:rPr lang="en-US" sz="3100" i="1" dirty="0">
                <a:solidFill>
                  <a:schemeClr val="bg1"/>
                </a:solidFill>
                <a:latin typeface="Earth's Mightiest"/>
              </a:rPr>
              <a:t>a Northern man with Southern principles.</a:t>
            </a:r>
            <a:r>
              <a:rPr lang="en-US" sz="3100" dirty="0">
                <a:solidFill>
                  <a:schemeClr val="bg1"/>
                </a:solidFill>
                <a:latin typeface="Earth's Mightiest"/>
              </a:rPr>
              <a:t> Sir, no such man can speak for the North.”</a:t>
            </a:r>
          </a:p>
          <a:p>
            <a:pPr algn="r"/>
            <a:r>
              <a:rPr lang="en-US" sz="2000" dirty="0">
                <a:solidFill>
                  <a:schemeClr val="bg1"/>
                </a:solidFill>
                <a:latin typeface="Agency FB" pitchFamily="34" charset="0"/>
              </a:rPr>
              <a:t>-Charles Sumner, on Stephen Douglas</a:t>
            </a:r>
          </a:p>
        </p:txBody>
      </p:sp>
      <p:sp>
        <p:nvSpPr>
          <p:cNvPr id="5" name="TextBox 4"/>
          <p:cNvSpPr txBox="1"/>
          <p:nvPr/>
        </p:nvSpPr>
        <p:spPr>
          <a:xfrm>
            <a:off x="0" y="5934670"/>
            <a:ext cx="9144000" cy="923330"/>
          </a:xfrm>
          <a:prstGeom prst="rect">
            <a:avLst/>
          </a:prstGeom>
          <a:noFill/>
          <a:scene3d>
            <a:camera prst="perspectiveAbove"/>
            <a:lightRig rig="threePt" dir="t"/>
          </a:scene3d>
        </p:spPr>
        <p:txBody>
          <a:bodyPr wrap="square" rtlCol="0">
            <a:spAutoFit/>
          </a:bodyPr>
          <a:lstStyle/>
          <a:p>
            <a:pPr algn="ctr"/>
            <a:r>
              <a:rPr lang="en-US" sz="5400" dirty="0">
                <a:solidFill>
                  <a:srgbClr val="FF0000"/>
                </a:solidFill>
                <a:effectLst>
                  <a:glow rad="127000">
                    <a:schemeClr val="bg1"/>
                  </a:glow>
                </a:effectLst>
                <a:latin typeface="calame" charset="0"/>
              </a:rPr>
              <a:t>The Kansas-Nebraska Act</a:t>
            </a:r>
          </a:p>
        </p:txBody>
      </p:sp>
    </p:spTree>
    <p:extLst>
      <p:ext uri="{BB962C8B-B14F-4D97-AF65-F5344CB8AC3E}">
        <p14:creationId xmlns:p14="http://schemas.microsoft.com/office/powerpoint/2010/main" val="402116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Thomas Hart Benton (senato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909" y="0"/>
            <a:ext cx="571309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762000"/>
            <a:ext cx="5105400" cy="3847207"/>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a:r>
              <a:rPr lang="en-US" sz="3200" dirty="0">
                <a:solidFill>
                  <a:schemeClr val="bg1"/>
                </a:solidFill>
                <a:latin typeface="Earth's Mightiest"/>
              </a:rPr>
              <a:t>"What is the excuse for all this turmoil and mischief? We are told it is to keep the question of slavery out of Congress! Great God! It was out of Congress, completely, entirely, and forever out of Congress, unless Congress dragged it in by breaking down the sacred laws which settled it!"</a:t>
            </a:r>
            <a:endParaRPr lang="en-US" sz="3100" dirty="0">
              <a:solidFill>
                <a:schemeClr val="bg1"/>
              </a:solidFill>
              <a:latin typeface="Earth's Mightiest"/>
            </a:endParaRPr>
          </a:p>
          <a:p>
            <a:pPr algn="r"/>
            <a:r>
              <a:rPr lang="en-US" sz="2000" dirty="0">
                <a:solidFill>
                  <a:schemeClr val="bg1"/>
                </a:solidFill>
                <a:latin typeface="Earth's Mightiest"/>
              </a:rPr>
              <a:t>-</a:t>
            </a:r>
            <a:r>
              <a:rPr lang="en-US" sz="2000" dirty="0">
                <a:solidFill>
                  <a:schemeClr val="bg1"/>
                </a:solidFill>
                <a:latin typeface="Agency FB" pitchFamily="34" charset="0"/>
              </a:rPr>
              <a:t>Thomas Hart Benton, MO</a:t>
            </a:r>
          </a:p>
        </p:txBody>
      </p:sp>
      <p:sp>
        <p:nvSpPr>
          <p:cNvPr id="4" name="TextBox 3"/>
          <p:cNvSpPr txBox="1"/>
          <p:nvPr/>
        </p:nvSpPr>
        <p:spPr>
          <a:xfrm>
            <a:off x="0" y="5934670"/>
            <a:ext cx="9144000" cy="923330"/>
          </a:xfrm>
          <a:prstGeom prst="rect">
            <a:avLst/>
          </a:prstGeom>
          <a:noFill/>
          <a:scene3d>
            <a:camera prst="perspectiveAbove"/>
            <a:lightRig rig="threePt" dir="t"/>
          </a:scene3d>
        </p:spPr>
        <p:txBody>
          <a:bodyPr wrap="square" rtlCol="0">
            <a:spAutoFit/>
          </a:bodyPr>
          <a:lstStyle/>
          <a:p>
            <a:pPr algn="ctr"/>
            <a:r>
              <a:rPr lang="en-US" sz="5400" dirty="0">
                <a:solidFill>
                  <a:srgbClr val="FF0000"/>
                </a:solidFill>
                <a:effectLst>
                  <a:glow rad="127000">
                    <a:schemeClr val="bg1"/>
                  </a:glow>
                </a:effectLst>
                <a:latin typeface="calame" charset="0"/>
              </a:rPr>
              <a:t>The Kansas-Nebraska Act</a:t>
            </a:r>
          </a:p>
        </p:txBody>
      </p:sp>
    </p:spTree>
    <p:extLst>
      <p:ext uri="{BB962C8B-B14F-4D97-AF65-F5344CB8AC3E}">
        <p14:creationId xmlns:p14="http://schemas.microsoft.com/office/powerpoint/2010/main" val="359167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647700" y="5351321"/>
            <a:ext cx="7848600" cy="1077912"/>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7.  Northerners poured into Kansas (hoping to make it a free state) enraging the South</a:t>
            </a:r>
          </a:p>
        </p:txBody>
      </p:sp>
      <p:pic>
        <p:nvPicPr>
          <p:cNvPr id="1026" name="Picture 2" descr="http://hd.housedivided.dickinson.edu/files/images/HD_Kansas18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0454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8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4850"/>
                                        </p:tgtEl>
                                        <p:attrNameLst>
                                          <p:attrName>style.visibility</p:attrName>
                                        </p:attrNameLst>
                                      </p:cBhvr>
                                      <p:to>
                                        <p:strVal val="visible"/>
                                      </p:to>
                                    </p:set>
                                    <p:anim calcmode="lin" valueType="num">
                                      <p:cBhvr additive="base">
                                        <p:cTn id="7" dur="500" fill="hold"/>
                                        <p:tgtEl>
                                          <p:spTgt spid="334850"/>
                                        </p:tgtEl>
                                        <p:attrNameLst>
                                          <p:attrName>ppt_x</p:attrName>
                                        </p:attrNameLst>
                                      </p:cBhvr>
                                      <p:tavLst>
                                        <p:tav tm="0">
                                          <p:val>
                                            <p:strVal val="#ppt_x"/>
                                          </p:val>
                                        </p:tav>
                                        <p:tav tm="100000">
                                          <p:val>
                                            <p:strVal val="#ppt_x"/>
                                          </p:val>
                                        </p:tav>
                                      </p:tavLst>
                                    </p:anim>
                                    <p:anim calcmode="lin" valueType="num">
                                      <p:cBhvr additive="base">
                                        <p:cTn id="8" dur="500" fill="hold"/>
                                        <p:tgtEl>
                                          <p:spTgt spid="3348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228600" y="5399782"/>
            <a:ext cx="8724900" cy="1077218"/>
          </a:xfrm>
          <a:prstGeom prst="rect">
            <a:avLst/>
          </a:prstGeom>
          <a:solidFill>
            <a:schemeClr val="tx1"/>
          </a:solidFill>
          <a:ln w="76200">
            <a:solidFill>
              <a:srgbClr val="003300"/>
            </a:solidFill>
            <a:miter lim="800000"/>
            <a:headEnd/>
            <a:tailEnd/>
          </a:ln>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8.  (1855) 1000s of Southerners from MO flooded election polls voting for slavery in Kansas</a:t>
            </a:r>
          </a:p>
        </p:txBody>
      </p:sp>
      <p:pic>
        <p:nvPicPr>
          <p:cNvPr id="3" name="Picture 2" descr="http://hd.housedivided.dickinson.edu/files/images/HD_Kansas18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0454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5874"/>
                                        </p:tgtEl>
                                        <p:attrNameLst>
                                          <p:attrName>style.visibility</p:attrName>
                                        </p:attrNameLst>
                                      </p:cBhvr>
                                      <p:to>
                                        <p:strVal val="visible"/>
                                      </p:to>
                                    </p:set>
                                    <p:anim calcmode="lin" valueType="num">
                                      <p:cBhvr additive="base">
                                        <p:cTn id="7" dur="500" fill="hold"/>
                                        <p:tgtEl>
                                          <p:spTgt spid="335874"/>
                                        </p:tgtEl>
                                        <p:attrNameLst>
                                          <p:attrName>ppt_x</p:attrName>
                                        </p:attrNameLst>
                                      </p:cBhvr>
                                      <p:tavLst>
                                        <p:tav tm="0">
                                          <p:val>
                                            <p:strVal val="#ppt_x"/>
                                          </p:val>
                                        </p:tav>
                                        <p:tav tm="100000">
                                          <p:val>
                                            <p:strVal val="#ppt_x"/>
                                          </p:val>
                                        </p:tav>
                                      </p:tavLst>
                                    </p:anim>
                                    <p:anim calcmode="lin" valueType="num">
                                      <p:cBhvr additive="base">
                                        <p:cTn id="8" dur="500" fill="hold"/>
                                        <p:tgtEl>
                                          <p:spTgt spid="335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wycokck.org/uploadedImages/Visitors/Bleeding%20Kansas%20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17498" r="1666" b="1854"/>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36898" name="Text Box 2"/>
          <p:cNvSpPr txBox="1">
            <a:spLocks noChangeArrowheads="1"/>
          </p:cNvSpPr>
          <p:nvPr/>
        </p:nvSpPr>
        <p:spPr bwMode="auto">
          <a:xfrm>
            <a:off x="838200" y="5410200"/>
            <a:ext cx="7086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9.  </a:t>
            </a:r>
            <a:r>
              <a:rPr lang="en-US" sz="3200" b="1" dirty="0" smtClean="0">
                <a:solidFill>
                  <a:schemeClr val="bg1"/>
                </a:solidFill>
                <a:latin typeface="Times New Roman" panose="02020603050405020304" pitchFamily="18" charset="0"/>
                <a:cs typeface="Times New Roman" panose="02020603050405020304" pitchFamily="18" charset="0"/>
              </a:rPr>
              <a:t>Angry </a:t>
            </a:r>
            <a:r>
              <a:rPr lang="en-US" sz="3200" b="1" dirty="0">
                <a:solidFill>
                  <a:schemeClr val="bg1"/>
                </a:solidFill>
                <a:latin typeface="Times New Roman" panose="02020603050405020304" pitchFamily="18" charset="0"/>
                <a:cs typeface="Times New Roman" panose="02020603050405020304" pitchFamily="18" charset="0"/>
              </a:rPr>
              <a:t>Free Soil party members set up their own government in Topeka</a:t>
            </a:r>
          </a:p>
        </p:txBody>
      </p:sp>
    </p:spTree>
    <p:extLst>
      <p:ext uri="{BB962C8B-B14F-4D97-AF65-F5344CB8AC3E}">
        <p14:creationId xmlns:p14="http://schemas.microsoft.com/office/powerpoint/2010/main" val="4664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6898"/>
                                        </p:tgtEl>
                                        <p:attrNameLst>
                                          <p:attrName>style.visibility</p:attrName>
                                        </p:attrNameLst>
                                      </p:cBhvr>
                                      <p:to>
                                        <p:strVal val="visible"/>
                                      </p:to>
                                    </p:set>
                                    <p:anim calcmode="lin" valueType="num">
                                      <p:cBhvr additive="base">
                                        <p:cTn id="7" dur="500" fill="hold"/>
                                        <p:tgtEl>
                                          <p:spTgt spid="336898"/>
                                        </p:tgtEl>
                                        <p:attrNameLst>
                                          <p:attrName>ppt_x</p:attrName>
                                        </p:attrNameLst>
                                      </p:cBhvr>
                                      <p:tavLst>
                                        <p:tav tm="0">
                                          <p:val>
                                            <p:strVal val="#ppt_x"/>
                                          </p:val>
                                        </p:tav>
                                        <p:tav tm="100000">
                                          <p:val>
                                            <p:strVal val="#ppt_x"/>
                                          </p:val>
                                        </p:tav>
                                      </p:tavLst>
                                    </p:anim>
                                    <p:anim calcmode="lin" valueType="num">
                                      <p:cBhvr additive="base">
                                        <p:cTn id="8" dur="500" fill="hold"/>
                                        <p:tgtEl>
                                          <p:spTgt spid="336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ttp://go.hrw.com/atlas/norm_map/kansas.g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3799"/>
          <a:stretch>
            <a:fillRect/>
          </a:stretch>
        </p:blipFill>
        <p:spPr bwMode="auto">
          <a:xfrm>
            <a:off x="0" y="0"/>
            <a:ext cx="9144000" cy="56388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n 3"/>
          <p:cNvSpPr/>
          <p:nvPr/>
        </p:nvSpPr>
        <p:spPr>
          <a:xfrm>
            <a:off x="7086600" y="2057400"/>
            <a:ext cx="457200" cy="381000"/>
          </a:xfrm>
          <a:prstGeom prst="sun">
            <a:avLst/>
          </a:prstGeom>
          <a:solidFill>
            <a:srgbClr val="FFFF00"/>
          </a:solidFill>
          <a:ln w="3175">
            <a:solidFill>
              <a:srgbClr val="000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un 4"/>
          <p:cNvSpPr/>
          <p:nvPr/>
        </p:nvSpPr>
        <p:spPr>
          <a:xfrm>
            <a:off x="7924800" y="1981200"/>
            <a:ext cx="457200" cy="381000"/>
          </a:xfrm>
          <a:prstGeom prst="sun">
            <a:avLst/>
          </a:prstGeom>
          <a:solidFill>
            <a:srgbClr val="FFFF00"/>
          </a:solidFill>
          <a:ln w="3175">
            <a:solidFill>
              <a:srgbClr val="000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7772400" y="1600200"/>
            <a:ext cx="1219200" cy="369332"/>
          </a:xfrm>
          <a:prstGeom prst="rect">
            <a:avLst/>
          </a:prstGeom>
          <a:solidFill>
            <a:srgbClr val="FFC000"/>
          </a:solidFill>
          <a:ln>
            <a:solidFill>
              <a:srgbClr val="000000"/>
            </a:solidFill>
          </a:ln>
          <a:effectLst>
            <a:glow rad="101600">
              <a:schemeClr val="bg1"/>
            </a:glow>
          </a:effectLst>
          <a:scene3d>
            <a:camera prst="orthographicFront"/>
            <a:lightRig rig="threePt" dir="t"/>
          </a:scene3d>
          <a:sp3d>
            <a:bevelT/>
          </a:sp3d>
        </p:spPr>
        <p:txBody>
          <a:bodyPr>
            <a:spAutoFit/>
          </a:bodyPr>
          <a:lstStyle/>
          <a:p>
            <a:pPr algn="ctr">
              <a:defRPr/>
            </a:pPr>
            <a:r>
              <a:rPr lang="en-US" b="1" dirty="0">
                <a:latin typeface="Chronicles of a Hero" pitchFamily="34" charset="0"/>
              </a:rPr>
              <a:t>Shawnee</a:t>
            </a:r>
          </a:p>
        </p:txBody>
      </p:sp>
      <p:sp>
        <p:nvSpPr>
          <p:cNvPr id="7" name="TextBox 6"/>
          <p:cNvSpPr txBox="1"/>
          <p:nvPr/>
        </p:nvSpPr>
        <p:spPr>
          <a:xfrm>
            <a:off x="6172200" y="2526268"/>
            <a:ext cx="1219200" cy="369332"/>
          </a:xfrm>
          <a:prstGeom prst="rect">
            <a:avLst/>
          </a:prstGeom>
          <a:solidFill>
            <a:srgbClr val="FFC000"/>
          </a:solidFill>
          <a:ln>
            <a:solidFill>
              <a:srgbClr val="000000"/>
            </a:solidFill>
          </a:ln>
          <a:effectLst>
            <a:glow rad="101600">
              <a:schemeClr val="bg1"/>
            </a:glow>
          </a:effectLst>
          <a:scene3d>
            <a:camera prst="orthographicFront"/>
            <a:lightRig rig="threePt" dir="t"/>
          </a:scene3d>
          <a:sp3d>
            <a:bevelT/>
          </a:sp3d>
        </p:spPr>
        <p:txBody>
          <a:bodyPr>
            <a:spAutoFit/>
          </a:bodyPr>
          <a:lstStyle/>
          <a:p>
            <a:pPr algn="ctr">
              <a:defRPr/>
            </a:pPr>
            <a:r>
              <a:rPr lang="en-US" b="1" dirty="0">
                <a:latin typeface="Chronicles of a Hero" pitchFamily="34" charset="0"/>
              </a:rPr>
              <a:t>Topeka</a:t>
            </a:r>
          </a:p>
        </p:txBody>
      </p:sp>
      <p:sp>
        <p:nvSpPr>
          <p:cNvPr id="8" name="Text Box 2"/>
          <p:cNvSpPr txBox="1">
            <a:spLocks noChangeArrowheads="1"/>
          </p:cNvSpPr>
          <p:nvPr/>
        </p:nvSpPr>
        <p:spPr bwMode="auto">
          <a:xfrm>
            <a:off x="990600" y="5075238"/>
            <a:ext cx="71628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10.  </a:t>
            </a:r>
            <a:r>
              <a:rPr lang="en-US" sz="3200" b="1" dirty="0" smtClean="0">
                <a:solidFill>
                  <a:schemeClr val="bg1"/>
                </a:solidFill>
                <a:latin typeface="Times New Roman" panose="02020603050405020304" pitchFamily="18" charset="0"/>
                <a:cs typeface="Times New Roman" panose="02020603050405020304" pitchFamily="18" charset="0"/>
              </a:rPr>
              <a:t>Confused </a:t>
            </a:r>
            <a:r>
              <a:rPr lang="en-US" sz="3200" b="1" dirty="0">
                <a:solidFill>
                  <a:schemeClr val="bg1"/>
                </a:solidFill>
                <a:latin typeface="Times New Roman" panose="02020603050405020304" pitchFamily="18" charset="0"/>
                <a:cs typeface="Times New Roman" panose="02020603050405020304" pitchFamily="18" charset="0"/>
              </a:rPr>
              <a:t>Kansans had to choose between 2 governments (one illegal in Topeka and one fraudulent in Shawnee)</a:t>
            </a:r>
          </a:p>
        </p:txBody>
      </p:sp>
    </p:spTree>
    <p:extLst>
      <p:ext uri="{BB962C8B-B14F-4D97-AF65-F5344CB8AC3E}">
        <p14:creationId xmlns:p14="http://schemas.microsoft.com/office/powerpoint/2010/main" val="15620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withGroup">
                            <p:stCondLst>
                              <p:cond delay="2000"/>
                            </p:stCondLst>
                            <p:childTnLst>
                              <p:par>
                                <p:cTn id="9" presetID="43"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
                                        <p:tgtEl>
                                          <p:spTgt spid="7"/>
                                        </p:tgtEl>
                                      </p:cBhvr>
                                    </p:animEffect>
                                    <p:anim calcmode="lin" valueType="num">
                                      <p:cBhvr>
                                        <p:cTn id="12" dur="400" fill="hold"/>
                                        <p:tgtEl>
                                          <p:spTgt spid="7"/>
                                        </p:tgtEl>
                                        <p:attrNameLst>
                                          <p:attrName>ppt_x</p:attrName>
                                        </p:attrNameLst>
                                      </p:cBhvr>
                                      <p:tavLst>
                                        <p:tav tm="0">
                                          <p:val>
                                            <p:strVal val="#ppt_x"/>
                                          </p:val>
                                        </p:tav>
                                        <p:tav tm="100000">
                                          <p:val>
                                            <p:strVal val="#ppt_x"/>
                                          </p:val>
                                        </p:tav>
                                      </p:tavLst>
                                    </p:anim>
                                    <p:anim calcmode="lin" valueType="num">
                                      <p:cBhvr>
                                        <p:cTn id="13" dur="400" fill="hold"/>
                                        <p:tgtEl>
                                          <p:spTgt spid="7"/>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par>
                          <p:cTn id="21" fill="hold" nodeType="withGroup">
                            <p:stCondLst>
                              <p:cond delay="2000"/>
                            </p:stCondLst>
                            <p:childTnLst>
                              <p:par>
                                <p:cTn id="22" presetID="43"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
                                        <p:tgtEl>
                                          <p:spTgt spid="6"/>
                                        </p:tgtEl>
                                      </p:cBhvr>
                                    </p:animEffect>
                                    <p:anim calcmode="lin" valueType="num">
                                      <p:cBhvr>
                                        <p:cTn id="25" dur="400" fill="hold"/>
                                        <p:tgtEl>
                                          <p:spTgt spid="6"/>
                                        </p:tgtEl>
                                        <p:attrNameLst>
                                          <p:attrName>ppt_x</p:attrName>
                                        </p:attrNameLst>
                                      </p:cBhvr>
                                      <p:tavLst>
                                        <p:tav tm="0">
                                          <p:val>
                                            <p:strVal val="#ppt_x"/>
                                          </p:val>
                                        </p:tav>
                                        <p:tav tm="100000">
                                          <p:val>
                                            <p:strVal val="#ppt_x"/>
                                          </p:val>
                                        </p:tav>
                                      </p:tavLst>
                                    </p:anim>
                                    <p:anim calcmode="lin" valueType="num">
                                      <p:cBhvr>
                                        <p:cTn id="26" dur="400" fill="hold"/>
                                        <p:tgtEl>
                                          <p:spTgt spid="6"/>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 fill="hold" nodeType="withGroup">
                            <p:stCondLst>
                              <p:cond delay="3000"/>
                            </p:stCondLst>
                            <p:childTnLst>
                              <p:par>
                                <p:cTn id="30" presetID="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1216025" y="1704975"/>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r>
              <a:rPr lang="en-US" altLang="en-US" sz="2400" b="1" dirty="0" smtClean="0">
                <a:solidFill>
                  <a:srgbClr val="000000"/>
                </a:solidFill>
              </a:rPr>
              <a:t>How did the issue of slavery divide the Union?</a:t>
            </a:r>
          </a:p>
        </p:txBody>
      </p:sp>
      <p:sp>
        <p:nvSpPr>
          <p:cNvPr id="19459" name="Rectangle 12"/>
          <p:cNvSpPr>
            <a:spLocks noChangeArrowheads="1"/>
          </p:cNvSpPr>
          <p:nvPr/>
        </p:nvSpPr>
        <p:spPr bwMode="auto">
          <a:xfrm>
            <a:off x="1216025" y="3114675"/>
            <a:ext cx="6781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r>
              <a:rPr lang="en-US" altLang="en-US" smtClean="0">
                <a:solidFill>
                  <a:srgbClr val="000000"/>
                </a:solidFill>
              </a:rPr>
              <a:t>Regional differences in the U.S widened in the 1800s, with the </a:t>
            </a:r>
            <a:r>
              <a:rPr lang="en-US" altLang="en-US" smtClean="0">
                <a:solidFill>
                  <a:srgbClr val="0033CC"/>
                </a:solidFill>
              </a:rPr>
              <a:t>North developing an industrial economy</a:t>
            </a:r>
            <a:r>
              <a:rPr lang="en-US" altLang="en-US" smtClean="0">
                <a:solidFill>
                  <a:srgbClr val="000000"/>
                </a:solidFill>
              </a:rPr>
              <a:t> and the </a:t>
            </a:r>
            <a:r>
              <a:rPr lang="en-US" altLang="en-US" smtClean="0">
                <a:solidFill>
                  <a:srgbClr val="0033CC"/>
                </a:solidFill>
              </a:rPr>
              <a:t>South depending on plantation agriculture and slavery.</a:t>
            </a:r>
            <a:r>
              <a:rPr lang="en-US" altLang="en-US" smtClean="0">
                <a:solidFill>
                  <a:srgbClr val="000000"/>
                </a:solidFill>
              </a:rPr>
              <a:t> </a:t>
            </a:r>
            <a:endParaRPr lang="en-US" altLang="en-US" smtClean="0">
              <a:solidFill>
                <a:srgbClr val="333399"/>
              </a:solidFill>
            </a:endParaRPr>
          </a:p>
        </p:txBody>
      </p:sp>
      <p:pic>
        <p:nvPicPr>
          <p:cNvPr id="8196" name="Picture 7" descr="HSUS09_EQ_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41500"/>
            <a:ext cx="558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2"/>
          <p:cNvSpPr>
            <a:spLocks noChangeArrowheads="1"/>
          </p:cNvSpPr>
          <p:nvPr/>
        </p:nvSpPr>
        <p:spPr bwMode="auto">
          <a:xfrm>
            <a:off x="1216025" y="5133975"/>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Bef>
                <a:spcPts val="2400"/>
              </a:spcBef>
            </a:pPr>
            <a:r>
              <a:rPr lang="en-US" altLang="en-US" smtClean="0">
                <a:solidFill>
                  <a:srgbClr val="0033CC"/>
                </a:solidFill>
              </a:rPr>
              <a:t>In time, conflict over the issue of slavery led to the Civil War.</a:t>
            </a:r>
          </a:p>
        </p:txBody>
      </p:sp>
    </p:spTree>
    <p:extLst>
      <p:ext uri="{BB962C8B-B14F-4D97-AF65-F5344CB8AC3E}">
        <p14:creationId xmlns:p14="http://schemas.microsoft.com/office/powerpoint/2010/main" val="2481430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1000" fill="hold"/>
                                        <p:tgtEl>
                                          <p:spTgt spid="19464"/>
                                        </p:tgtEl>
                                        <p:attrNameLst>
                                          <p:attrName>ppt_x</p:attrName>
                                        </p:attrNameLst>
                                      </p:cBhvr>
                                      <p:tavLst>
                                        <p:tav tm="0">
                                          <p:val>
                                            <p:strVal val="#ppt_x"/>
                                          </p:val>
                                        </p:tav>
                                        <p:tav tm="100000">
                                          <p:val>
                                            <p:strVal val="#ppt_x"/>
                                          </p:val>
                                        </p:tav>
                                      </p:tavLst>
                                    </p:anim>
                                    <p:anim calcmode="lin" valueType="num">
                                      <p:cBhvr additive="base">
                                        <p:cTn id="14" dur="10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mage:Battle of Lawre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3288"/>
            <a:ext cx="9144000" cy="595471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6" name="Text Box 2"/>
          <p:cNvSpPr txBox="1">
            <a:spLocks noChangeArrowheads="1"/>
          </p:cNvSpPr>
          <p:nvPr/>
        </p:nvSpPr>
        <p:spPr bwMode="auto">
          <a:xfrm>
            <a:off x="457200" y="228600"/>
            <a:ext cx="8233706" cy="1077218"/>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11.  (1856) pro-slavery raiders attacked Lawrence, KS (“Bleeding Kansas” had begun)</a:t>
            </a:r>
          </a:p>
        </p:txBody>
      </p:sp>
      <p:pic>
        <p:nvPicPr>
          <p:cNvPr id="4" name="Picture 4" descr="http://www.legendsofamerica.com/photos-americanhistory/BleedingKansasFight.jpg"/>
          <p:cNvPicPr>
            <a:picLocks noChangeAspect="1" noChangeArrowheads="1"/>
          </p:cNvPicPr>
          <p:nvPr/>
        </p:nvPicPr>
        <p:blipFill>
          <a:blip r:embed="rId3" cstate="print">
            <a:duotone>
              <a:prstClr val="black"/>
              <a:srgbClr val="D9C3A5">
                <a:tint val="50000"/>
                <a:satMod val="180000"/>
              </a:srgbClr>
            </a:duotone>
            <a:lum bright="-13000"/>
          </a:blip>
          <a:srcRect t="6944"/>
          <a:stretch>
            <a:fillRect/>
          </a:stretch>
        </p:blipFill>
        <p:spPr bwMode="auto">
          <a:xfrm>
            <a:off x="990600" y="1752295"/>
            <a:ext cx="7162800" cy="5105705"/>
          </a:xfrm>
          <a:prstGeom prst="rect">
            <a:avLst/>
          </a:prstGeom>
          <a:noFill/>
          <a:effectLst>
            <a:softEdge rad="635000"/>
          </a:effectLst>
        </p:spPr>
      </p:pic>
      <p:sp>
        <p:nvSpPr>
          <p:cNvPr id="5" name="TextBox 4"/>
          <p:cNvSpPr txBox="1"/>
          <p:nvPr/>
        </p:nvSpPr>
        <p:spPr>
          <a:xfrm>
            <a:off x="381000" y="4648200"/>
            <a:ext cx="4485029" cy="1077218"/>
          </a:xfrm>
          <a:prstGeom prst="rect">
            <a:avLst/>
          </a:prstGeom>
          <a:noFill/>
        </p:spPr>
        <p:txBody>
          <a:bodyPr>
            <a:spAutoFit/>
          </a:bodyPr>
          <a:lstStyle/>
          <a:p>
            <a:pPr algn="ctr">
              <a:defRPr/>
            </a:pPr>
            <a:r>
              <a:rPr lang="en-US" sz="3200" b="1" dirty="0">
                <a:ln w="12700">
                  <a:solidFill>
                    <a:schemeClr val="bg1">
                      <a:lumMod val="50000"/>
                    </a:schemeClr>
                  </a:solidFill>
                </a:ln>
                <a:solidFill>
                  <a:srgbClr val="000066"/>
                </a:solidFill>
                <a:effectLst>
                  <a:glow rad="228600">
                    <a:schemeClr val="accent3">
                      <a:satMod val="175000"/>
                      <a:alpha val="40000"/>
                    </a:schemeClr>
                  </a:glow>
                </a:effectLst>
                <a:latin typeface="Ringbearer" pitchFamily="18" charset="0"/>
              </a:rPr>
              <a:t>Free-</a:t>
            </a:r>
            <a:r>
              <a:rPr lang="en-US" sz="3200" b="1" dirty="0" err="1">
                <a:ln w="12700">
                  <a:solidFill>
                    <a:schemeClr val="bg1">
                      <a:lumMod val="50000"/>
                    </a:schemeClr>
                  </a:solidFill>
                </a:ln>
                <a:solidFill>
                  <a:srgbClr val="000066"/>
                </a:solidFill>
                <a:effectLst>
                  <a:glow rad="228600">
                    <a:schemeClr val="accent3">
                      <a:satMod val="175000"/>
                      <a:alpha val="40000"/>
                    </a:schemeClr>
                  </a:glow>
                </a:effectLst>
                <a:latin typeface="Ringbearer" pitchFamily="18" charset="0"/>
              </a:rPr>
              <a:t>Soilers</a:t>
            </a:r>
            <a:endParaRPr lang="en-US" sz="3200" b="1" dirty="0">
              <a:ln w="12700">
                <a:solidFill>
                  <a:schemeClr val="bg1">
                    <a:lumMod val="50000"/>
                  </a:schemeClr>
                </a:solidFill>
              </a:ln>
              <a:solidFill>
                <a:srgbClr val="000066"/>
              </a:solidFill>
              <a:effectLst>
                <a:glow rad="228600">
                  <a:schemeClr val="accent3">
                    <a:satMod val="175000"/>
                    <a:alpha val="40000"/>
                  </a:schemeClr>
                </a:glow>
              </a:effectLst>
              <a:latin typeface="Ringbearer" pitchFamily="18" charset="0"/>
            </a:endParaRPr>
          </a:p>
          <a:p>
            <a:pPr algn="ctr">
              <a:defRPr/>
            </a:pPr>
            <a:r>
              <a:rPr lang="en-US" sz="3200" b="1" dirty="0">
                <a:ln w="12700">
                  <a:solidFill>
                    <a:schemeClr val="bg1">
                      <a:lumMod val="50000"/>
                    </a:schemeClr>
                  </a:solidFill>
                </a:ln>
                <a:solidFill>
                  <a:srgbClr val="000066"/>
                </a:solidFill>
                <a:effectLst>
                  <a:glow rad="228600">
                    <a:schemeClr val="accent3">
                      <a:satMod val="175000"/>
                      <a:alpha val="40000"/>
                    </a:schemeClr>
                  </a:glow>
                </a:effectLst>
                <a:latin typeface="Ringbearer" pitchFamily="18" charset="0"/>
              </a:rPr>
              <a:t>(Anti-Slavery)</a:t>
            </a:r>
          </a:p>
        </p:txBody>
      </p:sp>
      <p:sp>
        <p:nvSpPr>
          <p:cNvPr id="6" name="TextBox 5"/>
          <p:cNvSpPr txBox="1"/>
          <p:nvPr/>
        </p:nvSpPr>
        <p:spPr>
          <a:xfrm>
            <a:off x="4582771" y="5105400"/>
            <a:ext cx="4485029" cy="1077218"/>
          </a:xfrm>
          <a:prstGeom prst="rect">
            <a:avLst/>
          </a:prstGeom>
          <a:noFill/>
        </p:spPr>
        <p:txBody>
          <a:bodyPr>
            <a:spAutoFit/>
            <a:scene3d>
              <a:camera prst="orthographicFront"/>
              <a:lightRig rig="threePt" dir="t"/>
            </a:scene3d>
            <a:sp3d extrusionH="57150">
              <a:bevelT w="38100" h="38100"/>
            </a:sp3d>
          </a:bodyPr>
          <a:lstStyle/>
          <a:p>
            <a:pPr algn="ctr">
              <a:defRPr/>
            </a:pPr>
            <a:r>
              <a:rPr lang="en-US" sz="3200" b="1" dirty="0">
                <a:ln>
                  <a:solidFill>
                    <a:schemeClr val="tx1"/>
                  </a:solidFill>
                </a:ln>
                <a:solidFill>
                  <a:srgbClr val="FF0000"/>
                </a:solidFill>
                <a:effectLst>
                  <a:glow rad="228600">
                    <a:schemeClr val="accent3">
                      <a:satMod val="175000"/>
                      <a:alpha val="40000"/>
                    </a:schemeClr>
                  </a:glow>
                </a:effectLst>
                <a:latin typeface="Ringbearer" pitchFamily="18" charset="0"/>
              </a:rPr>
              <a:t>Border Ruffians</a:t>
            </a:r>
          </a:p>
          <a:p>
            <a:pPr algn="ctr">
              <a:defRPr/>
            </a:pPr>
            <a:r>
              <a:rPr lang="en-US" sz="3200" b="1" dirty="0">
                <a:ln>
                  <a:solidFill>
                    <a:schemeClr val="tx1"/>
                  </a:solidFill>
                </a:ln>
                <a:solidFill>
                  <a:srgbClr val="FF0000"/>
                </a:solidFill>
                <a:effectLst>
                  <a:glow rad="228600">
                    <a:schemeClr val="accent3">
                      <a:satMod val="175000"/>
                      <a:alpha val="40000"/>
                    </a:schemeClr>
                  </a:glow>
                </a:effectLst>
                <a:latin typeface="Ringbearer" pitchFamily="18" charset="0"/>
              </a:rPr>
              <a:t>(Pro-Slavery)</a:t>
            </a:r>
          </a:p>
        </p:txBody>
      </p:sp>
      <p:pic>
        <p:nvPicPr>
          <p:cNvPr id="7" name="Picture 2" descr="http://www.teachushistory.org/files/imagecache/screen/resources/002139-0001.jpg"/>
          <p:cNvPicPr>
            <a:picLocks noChangeAspect="1" noChangeArrowheads="1"/>
          </p:cNvPicPr>
          <p:nvPr/>
        </p:nvPicPr>
        <p:blipFill>
          <a:blip r:embed="rId4" cstate="print">
            <a:duotone>
              <a:prstClr val="black"/>
              <a:srgbClr val="D9C3A5">
                <a:tint val="50000"/>
                <a:satMod val="180000"/>
              </a:srgbClr>
            </a:duotone>
            <a:lum bright="-5000" contrast="4000"/>
          </a:blip>
          <a:srcRect l="3682" t="9139" r="7069" b="20419"/>
          <a:stretch>
            <a:fillRect/>
          </a:stretch>
        </p:blipFill>
        <p:spPr bwMode="auto">
          <a:xfrm>
            <a:off x="0" y="1828800"/>
            <a:ext cx="8995706" cy="5029200"/>
          </a:xfrm>
          <a:prstGeom prst="rect">
            <a:avLst/>
          </a:prstGeom>
          <a:noFill/>
          <a:ln w="123825">
            <a:noFill/>
          </a:ln>
          <a:effectLst>
            <a:softEdge rad="127000"/>
          </a:effectLst>
        </p:spPr>
      </p:pic>
    </p:spTree>
    <p:extLst>
      <p:ext uri="{BB962C8B-B14F-4D97-AF65-F5344CB8AC3E}">
        <p14:creationId xmlns:p14="http://schemas.microsoft.com/office/powerpoint/2010/main" val="1264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8946"/>
                                        </p:tgtEl>
                                        <p:attrNameLst>
                                          <p:attrName>style.visibility</p:attrName>
                                        </p:attrNameLst>
                                      </p:cBhvr>
                                      <p:to>
                                        <p:strVal val="visible"/>
                                      </p:to>
                                    </p:set>
                                    <p:anim calcmode="lin" valueType="num">
                                      <p:cBhvr additive="base">
                                        <p:cTn id="7" dur="500" fill="hold"/>
                                        <p:tgtEl>
                                          <p:spTgt spid="338946"/>
                                        </p:tgtEl>
                                        <p:attrNameLst>
                                          <p:attrName>ppt_x</p:attrName>
                                        </p:attrNameLst>
                                      </p:cBhvr>
                                      <p:tavLst>
                                        <p:tav tm="0">
                                          <p:val>
                                            <p:strVal val="#ppt_x"/>
                                          </p:val>
                                        </p:tav>
                                        <p:tav tm="100000">
                                          <p:val>
                                            <p:strVal val="#ppt_x"/>
                                          </p:val>
                                        </p:tav>
                                      </p:tavLst>
                                    </p:anim>
                                    <p:anim calcmode="lin" valueType="num">
                                      <p:cBhvr additive="base">
                                        <p:cTn id="8" dur="500" fill="hold"/>
                                        <p:tgtEl>
                                          <p:spTgt spid="3389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ppt_x</p:attrName>
                                        </p:attrNameLst>
                                      </p:cBhvr>
                                      <p:tavLst>
                                        <p:tav tm="0">
                                          <p:val>
                                            <p:strVal val="#ppt_x"/>
                                          </p:val>
                                        </p:tav>
                                        <p:tav tm="100000">
                                          <p:val>
                                            <p:strVal val="#ppt_x"/>
                                          </p:val>
                                        </p:tav>
                                      </p:tavLst>
                                    </p:anim>
                                    <p:anim calcmode="lin" valueType="num">
                                      <p:cBhvr>
                                        <p:cTn id="2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ppt_x</p:attrName>
                                        </p:attrNameLst>
                                      </p:cBhvr>
                                      <p:tavLst>
                                        <p:tav tm="0">
                                          <p:val>
                                            <p:strVal val="#ppt_x"/>
                                          </p:val>
                                        </p:tav>
                                        <p:tav tm="100000">
                                          <p:val>
                                            <p:strVal val="#ppt_x"/>
                                          </p:val>
                                        </p:tav>
                                      </p:tavLst>
                                    </p:anim>
                                    <p:anim calcmode="lin" valueType="num">
                                      <p:cBhvr>
                                        <p:cTn id="27" dur="2000" fill="hold"/>
                                        <p:tgtEl>
                                          <p:spTgt spid="6"/>
                                        </p:tgtEl>
                                        <p:attrNameLst>
                                          <p:attrName>ppt_y</p:attrName>
                                        </p:attrNameLst>
                                      </p:cBhvr>
                                      <p:tavLst>
                                        <p:tav tm="0">
                                          <p:val>
                                            <p:strVal val="#ppt_y+.1"/>
                                          </p:val>
                                        </p:tav>
                                        <p:tav tm="100000">
                                          <p:val>
                                            <p:strVal val="#ppt_y"/>
                                          </p:val>
                                        </p:tav>
                                      </p:tavLst>
                                    </p:anim>
                                  </p:childTnLst>
                                </p:cTn>
                              </p:par>
                              <p:par>
                                <p:cTn id="28" presetID="50" presetClass="entr" presetSubtype="0" decel="10000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strVal val="#ppt_w+.3"/>
                                          </p:val>
                                        </p:tav>
                                        <p:tav tm="100000">
                                          <p:val>
                                            <p:strVal val="#ppt_w"/>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animEffect transition="in" filter="fade">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685800" y="1524000"/>
            <a:ext cx="4114800" cy="4267200"/>
          </a:xfrm>
          <a:prstGeom prst="upArrowCallout">
            <a:avLst>
              <a:gd name="adj1" fmla="val 13417"/>
              <a:gd name="adj2" fmla="val 12500"/>
              <a:gd name="adj3" fmla="val 17265"/>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25603" name="Text Box 2"/>
          <p:cNvSpPr txBox="1">
            <a:spLocks noChangeArrowheads="1"/>
          </p:cNvSpPr>
          <p:nvPr/>
        </p:nvSpPr>
        <p:spPr bwMode="auto">
          <a:xfrm>
            <a:off x="5029200" y="1600200"/>
            <a:ext cx="381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200">
                <a:solidFill>
                  <a:schemeClr val="tx1"/>
                </a:solidFill>
                <a:latin typeface="Verdana" pitchFamily="34" charset="0"/>
              </a:defRPr>
            </a:lvl1pPr>
            <a:lvl2pPr marL="292100" indent="-29210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lvl="1" eaLnBrk="1" hangingPunct="1">
              <a:spcAft>
                <a:spcPts val="2200"/>
              </a:spcAft>
              <a:buFont typeface="Verdana" pitchFamily="34" charset="0"/>
              <a:buChar char="•"/>
            </a:pPr>
            <a:r>
              <a:rPr lang="en-US" altLang="en-US" dirty="0" smtClean="0">
                <a:solidFill>
                  <a:srgbClr val="000000"/>
                </a:solidFill>
              </a:rPr>
              <a:t>Brown was arrested, tried, found guilty of treason, and executed.</a:t>
            </a:r>
          </a:p>
          <a:p>
            <a:pPr lvl="1" eaLnBrk="1" hangingPunct="1">
              <a:spcAft>
                <a:spcPts val="2200"/>
              </a:spcAft>
              <a:buFont typeface="Verdana" pitchFamily="34" charset="0"/>
              <a:buChar char="•"/>
            </a:pPr>
            <a:r>
              <a:rPr lang="en-US" altLang="en-US" dirty="0" smtClean="0">
                <a:solidFill>
                  <a:srgbClr val="0033CC"/>
                </a:solidFill>
              </a:rPr>
              <a:t>Abolitionists saw him as a heroic martyr to the antislavery cause.</a:t>
            </a:r>
            <a:endParaRPr lang="en-US" altLang="en-US" dirty="0" smtClean="0">
              <a:solidFill>
                <a:srgbClr val="000000"/>
              </a:solidFill>
            </a:endParaRPr>
          </a:p>
          <a:p>
            <a:pPr lvl="1" eaLnBrk="1" hangingPunct="1">
              <a:spcAft>
                <a:spcPts val="2200"/>
              </a:spcAft>
              <a:buFont typeface="Verdana" pitchFamily="34" charset="0"/>
              <a:buChar char="•"/>
            </a:pPr>
            <a:r>
              <a:rPr lang="en-US" altLang="en-US" dirty="0" smtClean="0">
                <a:solidFill>
                  <a:srgbClr val="000000"/>
                </a:solidFill>
              </a:rPr>
              <a:t>The sympathy he received in the North enraged southerners.</a:t>
            </a:r>
          </a:p>
        </p:txBody>
      </p:sp>
      <p:sp>
        <p:nvSpPr>
          <p:cNvPr id="16388" name="Text Box 5"/>
          <p:cNvSpPr txBox="1">
            <a:spLocks noChangeArrowheads="1"/>
          </p:cNvSpPr>
          <p:nvPr/>
        </p:nvSpPr>
        <p:spPr bwMode="auto">
          <a:xfrm>
            <a:off x="685800" y="2257425"/>
            <a:ext cx="2971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33CC"/>
                </a:solidFill>
              </a:rPr>
              <a:t>Hoping to inspire a slave revolt,</a:t>
            </a:r>
            <a:r>
              <a:rPr lang="en-US" altLang="en-US" dirty="0" smtClean="0">
                <a:solidFill>
                  <a:srgbClr val="000000"/>
                </a:solidFill>
              </a:rPr>
              <a:t> radical white abolitionist </a:t>
            </a:r>
            <a:br>
              <a:rPr lang="en-US" altLang="en-US" dirty="0" smtClean="0">
                <a:solidFill>
                  <a:srgbClr val="000000"/>
                </a:solidFill>
              </a:rPr>
            </a:br>
            <a:r>
              <a:rPr lang="en-US" altLang="en-US" b="1" dirty="0" smtClean="0">
                <a:solidFill>
                  <a:srgbClr val="FF0000"/>
                </a:solidFill>
              </a:rPr>
              <a:t>John Brown</a:t>
            </a:r>
            <a:r>
              <a:rPr lang="en-US" altLang="en-US" dirty="0" smtClean="0">
                <a:solidFill>
                  <a:srgbClr val="000000"/>
                </a:solidFill>
              </a:rPr>
              <a:t> </a:t>
            </a:r>
            <a:br>
              <a:rPr lang="en-US" altLang="en-US" dirty="0" smtClean="0">
                <a:solidFill>
                  <a:srgbClr val="000000"/>
                </a:solidFill>
              </a:rPr>
            </a:br>
            <a:r>
              <a:rPr lang="en-US" altLang="en-US" dirty="0" smtClean="0">
                <a:solidFill>
                  <a:srgbClr val="000000"/>
                </a:solidFill>
              </a:rPr>
              <a:t>in 1859 tried to </a:t>
            </a:r>
            <a:r>
              <a:rPr lang="en-US" altLang="en-US" dirty="0" smtClean="0">
                <a:solidFill>
                  <a:srgbClr val="0033CC"/>
                </a:solidFill>
              </a:rPr>
              <a:t>seize a federal arsenal</a:t>
            </a:r>
            <a:r>
              <a:rPr lang="en-US" altLang="en-US" dirty="0" smtClean="0">
                <a:solidFill>
                  <a:srgbClr val="000000"/>
                </a:solidFill>
              </a:rPr>
              <a:t> in Harper’s Ferry, Virginia.</a:t>
            </a:r>
          </a:p>
        </p:txBody>
      </p:sp>
    </p:spTree>
    <p:extLst>
      <p:ext uri="{BB962C8B-B14F-4D97-AF65-F5344CB8AC3E}">
        <p14:creationId xmlns:p14="http://schemas.microsoft.com/office/powerpoint/2010/main" val="219327570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http://www.alliesforfreedom.org/images/John_Brown_in_Hudson_1856.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29" t="13602" r="16457" b="4900"/>
          <a:stretch>
            <a:fillRect/>
          </a:stretch>
        </p:blipFill>
        <p:spPr bwMode="auto">
          <a:xfrm>
            <a:off x="0" y="0"/>
            <a:ext cx="50292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rot="411546">
            <a:off x="3947091" y="1044978"/>
            <a:ext cx="4981255" cy="1815882"/>
          </a:xfrm>
          <a:prstGeom prst="rect">
            <a:avLst/>
          </a:prstGeom>
          <a:solidFill>
            <a:schemeClr val="tx1"/>
          </a:solidFill>
          <a:ln w="9525">
            <a:noFill/>
            <a:miter lim="800000"/>
            <a:headEnd/>
            <a:tailEnd/>
          </a:ln>
          <a:effectLst>
            <a:glow rad="88900">
              <a:schemeClr val="accent3">
                <a:satMod val="175000"/>
              </a:schemeClr>
            </a:glow>
          </a:effectLst>
          <a:scene3d>
            <a:camera prst="orthographicFront"/>
            <a:lightRig rig="threePt" dir="t"/>
          </a:scene3d>
          <a:sp3d>
            <a:bevelT/>
          </a:sp3d>
        </p:spPr>
        <p:txBody>
          <a:bodyPr wrap="square">
            <a:spAutoFit/>
          </a:bodyPr>
          <a:lstStyle/>
          <a:p>
            <a:pPr algn="ctr">
              <a:defRPr/>
            </a:pPr>
            <a:r>
              <a:rPr lang="en-US" sz="3200" dirty="0">
                <a:solidFill>
                  <a:schemeClr val="bg1"/>
                </a:solidFill>
                <a:latin typeface="Earth's Mightiest"/>
              </a:rPr>
              <a:t>“Here, before God, in the presence of these witnesses, from this time, I consecrate my life to the destruction of slavery!” </a:t>
            </a:r>
          </a:p>
          <a:p>
            <a:pPr algn="r">
              <a:defRPr/>
            </a:pPr>
            <a:r>
              <a:rPr lang="en-US" sz="1600" dirty="0">
                <a:solidFill>
                  <a:schemeClr val="bg1"/>
                </a:solidFill>
                <a:latin typeface="Earth's Mightiest"/>
              </a:rPr>
              <a:t>			          </a:t>
            </a:r>
            <a:r>
              <a:rPr lang="en-US" sz="1600" dirty="0">
                <a:solidFill>
                  <a:schemeClr val="bg1"/>
                </a:solidFill>
                <a:latin typeface="Agency FB" pitchFamily="34" charset="0"/>
              </a:rPr>
              <a:t>—John Brown (1837)</a:t>
            </a:r>
          </a:p>
        </p:txBody>
      </p:sp>
      <p:sp>
        <p:nvSpPr>
          <p:cNvPr id="5" name="TextBox 4"/>
          <p:cNvSpPr txBox="1"/>
          <p:nvPr/>
        </p:nvSpPr>
        <p:spPr>
          <a:xfrm>
            <a:off x="0" y="3352800"/>
            <a:ext cx="9144000" cy="2123658"/>
          </a:xfrm>
          <a:prstGeom prst="rect">
            <a:avLst/>
          </a:prstGeom>
          <a:noFill/>
          <a:scene3d>
            <a:camera prst="perspectiveRelaxed" fov="900000"/>
            <a:lightRig rig="threePt" dir="t"/>
          </a:scene3d>
        </p:spPr>
        <p:txBody>
          <a:bodyPr>
            <a:spAutoFit/>
            <a:scene3d>
              <a:camera prst="orthographicFront"/>
              <a:lightRig rig="threePt" dir="t"/>
            </a:scene3d>
            <a:sp3d extrusionH="57150">
              <a:bevelT w="38100" h="38100"/>
            </a:sp3d>
          </a:bodyPr>
          <a:lstStyle/>
          <a:p>
            <a:pPr algn="ctr">
              <a:defRPr/>
            </a:pPr>
            <a:r>
              <a:rPr lang="en-US" sz="6600" b="1" dirty="0">
                <a:ln w="38100">
                  <a:solidFill>
                    <a:schemeClr val="tx1"/>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584200">
                    <a:schemeClr val="bg1"/>
                  </a:glow>
                </a:effectLst>
                <a:latin typeface="Calaveras" pitchFamily="2" charset="0"/>
              </a:rPr>
              <a:t>Pottawatomie Creek Massacre</a:t>
            </a:r>
          </a:p>
        </p:txBody>
      </p:sp>
      <p:sp>
        <p:nvSpPr>
          <p:cNvPr id="340994" name="Text Box 2"/>
          <p:cNvSpPr txBox="1">
            <a:spLocks noChangeArrowheads="1"/>
          </p:cNvSpPr>
          <p:nvPr/>
        </p:nvSpPr>
        <p:spPr bwMode="auto">
          <a:xfrm>
            <a:off x="914400" y="5059740"/>
            <a:ext cx="73152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12.  (May 1856) John Brown (crazy abolitionist) led his men to Pottawatomie Creek killing 5 pro-slavery people</a:t>
            </a:r>
          </a:p>
        </p:txBody>
      </p:sp>
    </p:spTree>
    <p:extLst>
      <p:ext uri="{BB962C8B-B14F-4D97-AF65-F5344CB8AC3E}">
        <p14:creationId xmlns:p14="http://schemas.microsoft.com/office/powerpoint/2010/main" val="30884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0994"/>
                                        </p:tgtEl>
                                        <p:attrNameLst>
                                          <p:attrName>style.visibility</p:attrName>
                                        </p:attrNameLst>
                                      </p:cBhvr>
                                      <p:to>
                                        <p:strVal val="visible"/>
                                      </p:to>
                                    </p:set>
                                    <p:anim calcmode="lin" valueType="num">
                                      <p:cBhvr additive="base">
                                        <p:cTn id="7" dur="500" fill="hold"/>
                                        <p:tgtEl>
                                          <p:spTgt spid="340994"/>
                                        </p:tgtEl>
                                        <p:attrNameLst>
                                          <p:attrName>ppt_x</p:attrName>
                                        </p:attrNameLst>
                                      </p:cBhvr>
                                      <p:tavLst>
                                        <p:tav tm="0">
                                          <p:val>
                                            <p:strVal val="#ppt_x"/>
                                          </p:val>
                                        </p:tav>
                                        <p:tav tm="100000">
                                          <p:val>
                                            <p:strVal val="#ppt_x"/>
                                          </p:val>
                                        </p:tav>
                                      </p:tavLst>
                                    </p:anim>
                                    <p:anim calcmode="lin" valueType="num">
                                      <p:cBhvr additive="base">
                                        <p:cTn id="8" dur="500" fill="hold"/>
                                        <p:tgtEl>
                                          <p:spTgt spid="3409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10" presetClass="entr" presetSubtype="0" fill="hold" nodeType="after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fade">
                                      <p:cBhvr>
                                        <p:cTn id="18"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hd.housedivided.dickinson.edu/files/images/HD_Kansas18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0454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rgbClr val="FF0000">
              <a:alpha val="75000"/>
            </a:srgbClr>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2018" name="Text Box 2"/>
          <p:cNvSpPr txBox="1">
            <a:spLocks noChangeArrowheads="1"/>
          </p:cNvSpPr>
          <p:nvPr/>
        </p:nvSpPr>
        <p:spPr bwMode="auto">
          <a:xfrm>
            <a:off x="914400" y="4983540"/>
            <a:ext cx="73152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13.  Brown’s violent act shocked even the most dedicated abolitionists bringing swift retaliation from pro-slavery people</a:t>
            </a:r>
          </a:p>
        </p:txBody>
      </p:sp>
      <p:sp>
        <p:nvSpPr>
          <p:cNvPr id="6" name="Rectangle 5"/>
          <p:cNvSpPr/>
          <p:nvPr/>
        </p:nvSpPr>
        <p:spPr>
          <a:xfrm>
            <a:off x="1600200" y="2492276"/>
            <a:ext cx="5943600" cy="2308324"/>
          </a:xfrm>
          <a:prstGeom prst="rect">
            <a:avLst/>
          </a:prstGeom>
          <a:solidFill>
            <a:schemeClr val="tx1"/>
          </a:solidFill>
          <a:ln w="63500">
            <a:solidFill>
              <a:srgbClr val="C00000"/>
            </a:solidFill>
          </a:ln>
          <a:effectLst>
            <a:glow rad="127000">
              <a:schemeClr val="accent4">
                <a:satMod val="175000"/>
              </a:schemeClr>
            </a:glow>
          </a:effectLst>
          <a:scene3d>
            <a:camera prst="perspectiveAbove"/>
            <a:lightRig rig="threePt" dir="t"/>
          </a:scene3d>
          <a:sp3d>
            <a:bevelT/>
          </a:sp3d>
        </p:spPr>
        <p:txBody>
          <a:bodyPr wrap="square">
            <a:spAutoFit/>
          </a:bodyPr>
          <a:lstStyle/>
          <a:p>
            <a:pPr algn="ctr">
              <a:defRPr/>
            </a:pPr>
            <a:r>
              <a:rPr lang="en-US" sz="2400" dirty="0">
                <a:solidFill>
                  <a:schemeClr val="bg1"/>
                </a:solidFill>
                <a:latin typeface="Earth's Mightiest"/>
                <a:cs typeface="Arial" pitchFamily="34" charset="0"/>
              </a:rPr>
              <a:t>“The fifth victim floated nearby as John Brown and his men washed blood from their swords in Pottawatomie Creek. Brown said that the killings had been committed in accordance to "God’s will," and that he wanted to "strike terror in the hearts of the proslavery people." His killings would provoke fear and reprisals -- pushing America one step closer to an all-out civil war.”</a:t>
            </a:r>
          </a:p>
        </p:txBody>
      </p:sp>
      <p:sp>
        <p:nvSpPr>
          <p:cNvPr id="7" name="TextBox 6"/>
          <p:cNvSpPr txBox="1"/>
          <p:nvPr/>
        </p:nvSpPr>
        <p:spPr>
          <a:xfrm>
            <a:off x="0" y="-381000"/>
            <a:ext cx="9144000" cy="3631763"/>
          </a:xfrm>
          <a:prstGeom prst="rect">
            <a:avLst/>
          </a:prstGeom>
          <a:noFill/>
          <a:effectLst>
            <a:glow rad="228600">
              <a:schemeClr val="accent3">
                <a:satMod val="175000"/>
                <a:alpha val="40000"/>
              </a:schemeClr>
            </a:glow>
          </a:effectLst>
          <a:scene3d>
            <a:camera prst="perspectiveRelaxed"/>
            <a:lightRig rig="threePt" dir="t"/>
          </a:scene3d>
        </p:spPr>
        <p:txBody>
          <a:bodyPr>
            <a:spAutoFit/>
            <a:scene3d>
              <a:camera prst="orthographicFront"/>
              <a:lightRig rig="threePt" dir="t"/>
            </a:scene3d>
            <a:sp3d extrusionH="57150">
              <a:bevelT w="57150" h="38100" prst="artDeco"/>
            </a:sp3d>
          </a:bodyPr>
          <a:lstStyle/>
          <a:p>
            <a:pPr algn="ctr">
              <a:defRPr/>
            </a:pPr>
            <a:r>
              <a:rPr lang="en-US" sz="11500" b="1" dirty="0">
                <a:ln w="57150">
                  <a:solidFill>
                    <a:schemeClr val="tx1"/>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228600">
                    <a:schemeClr val="accent3">
                      <a:satMod val="175000"/>
                    </a:schemeClr>
                  </a:glow>
                </a:effectLst>
                <a:latin typeface="GrekoDeco" pitchFamily="2" charset="0"/>
              </a:rPr>
              <a:t>Bleeding Kansas</a:t>
            </a:r>
          </a:p>
        </p:txBody>
      </p:sp>
    </p:spTree>
    <p:extLst>
      <p:ext uri="{BB962C8B-B14F-4D97-AF65-F5344CB8AC3E}">
        <p14:creationId xmlns:p14="http://schemas.microsoft.com/office/powerpoint/2010/main" val="42247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42018"/>
                                        </p:tgtEl>
                                        <p:attrNameLst>
                                          <p:attrName>style.visibility</p:attrName>
                                        </p:attrNameLst>
                                      </p:cBhvr>
                                      <p:to>
                                        <p:strVal val="visible"/>
                                      </p:to>
                                    </p:set>
                                    <p:anim calcmode="lin" valueType="num">
                                      <p:cBhvr additive="base">
                                        <p:cTn id="7" dur="500" fill="hold"/>
                                        <p:tgtEl>
                                          <p:spTgt spid="342018"/>
                                        </p:tgtEl>
                                        <p:attrNameLst>
                                          <p:attrName>ppt_x</p:attrName>
                                        </p:attrNameLst>
                                      </p:cBhvr>
                                      <p:tavLst>
                                        <p:tav tm="0">
                                          <p:val>
                                            <p:strVal val="#ppt_x"/>
                                          </p:val>
                                        </p:tav>
                                        <p:tav tm="100000">
                                          <p:val>
                                            <p:strVal val="#ppt_x"/>
                                          </p:val>
                                        </p:tav>
                                      </p:tavLst>
                                    </p:anim>
                                    <p:anim calcmode="lin" valueType="num">
                                      <p:cBhvr additive="base">
                                        <p:cTn id="8" dur="500" fill="hold"/>
                                        <p:tgtEl>
                                          <p:spTgt spid="3420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par>
                          <p:cTn id="13" fill="hold" nodeType="afterGroup">
                            <p:stCondLst>
                              <p:cond delay="3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ppt_x</p:attrName>
                                        </p:attrNameLst>
                                      </p:cBhvr>
                                      <p:tavLst>
                                        <p:tav tm="0">
                                          <p:val>
                                            <p:strVal val="#ppt_x"/>
                                          </p:val>
                                        </p:tav>
                                        <p:tav tm="100000">
                                          <p:val>
                                            <p:strVal val="#ppt_x"/>
                                          </p:val>
                                        </p:tav>
                                      </p:tavLst>
                                    </p:anim>
                                    <p:anim calcmode="lin" valueType="num">
                                      <p:cBhvr>
                                        <p:cTn id="18" dur="2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0"/>
                                        <p:tgtEl>
                                          <p:spTgt spid="7"/>
                                        </p:tgtEl>
                                      </p:cBhvr>
                                    </p:animEffect>
                                    <p:anim calcmode="lin" valueType="num">
                                      <p:cBhvr>
                                        <p:cTn id="22" dur="5000" fill="hold"/>
                                        <p:tgtEl>
                                          <p:spTgt spid="7"/>
                                        </p:tgtEl>
                                        <p:attrNameLst>
                                          <p:attrName>ppt_x</p:attrName>
                                        </p:attrNameLst>
                                      </p:cBhvr>
                                      <p:tavLst>
                                        <p:tav tm="0">
                                          <p:val>
                                            <p:strVal val="#ppt_x"/>
                                          </p:val>
                                        </p:tav>
                                        <p:tav tm="100000">
                                          <p:val>
                                            <p:strVal val="#ppt_x"/>
                                          </p:val>
                                        </p:tav>
                                      </p:tavLst>
                                    </p:anim>
                                    <p:anim calcmode="lin" valueType="num">
                                      <p:cBhvr>
                                        <p:cTn id="23"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_0zCBrr1hbgY/S9aBGOT2fzI/AAAAAAAAAQc/k1X3VCL7Bbw/s1600/Texas+and+Kanasa+March+2010+597.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1"/>
            <a:ext cx="9144000" cy="684785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3" descr="304690_m_14_03"/>
          <p:cNvPicPr preferRelativeResize="0">
            <a:picLocks noChangeAspect="1" noChangeArrowheads="1"/>
          </p:cNvPicPr>
          <p:nvPr/>
        </p:nvPicPr>
        <p:blipFill>
          <a:blip r:embed="rId3" cstate="print">
            <a:clrChange>
              <a:clrFrom>
                <a:srgbClr val="FFFFFF"/>
              </a:clrFrom>
              <a:clrTo>
                <a:srgbClr val="FFFFFF">
                  <a:alpha val="0"/>
                </a:srgbClr>
              </a:clrTo>
            </a:clrChange>
            <a:lum bright="-6000" contrast="12000"/>
          </a:blip>
          <a:srcRect r="18812"/>
          <a:stretch>
            <a:fillRect/>
          </a:stretch>
        </p:blipFill>
        <p:spPr bwMode="auto">
          <a:xfrm>
            <a:off x="152400" y="194628"/>
            <a:ext cx="8686800" cy="4186960"/>
          </a:xfrm>
          <a:prstGeom prst="rect">
            <a:avLst/>
          </a:prstGeom>
          <a:noFill/>
          <a:ln w="12700">
            <a:solidFill>
              <a:srgbClr val="000066"/>
            </a:solidFill>
            <a:miter lim="800000"/>
            <a:headEnd/>
            <a:tailEnd/>
          </a:ln>
          <a:effectLst>
            <a:glow rad="101600">
              <a:schemeClr val="accent4">
                <a:satMod val="175000"/>
              </a:schemeClr>
            </a:glow>
            <a:reflection blurRad="6350" stA="50000" endA="300" endPos="55500" dist="101600" dir="5400000" sy="-100000" algn="bl" rotWithShape="0"/>
          </a:effectLst>
        </p:spPr>
      </p:pic>
      <p:sp>
        <p:nvSpPr>
          <p:cNvPr id="3" name="Text Box 2"/>
          <p:cNvSpPr txBox="1">
            <a:spLocks noChangeArrowheads="1"/>
          </p:cNvSpPr>
          <p:nvPr/>
        </p:nvSpPr>
        <p:spPr bwMode="auto">
          <a:xfrm>
            <a:off x="228600" y="5105400"/>
            <a:ext cx="8686800" cy="1523494"/>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100" b="1" dirty="0">
                <a:solidFill>
                  <a:schemeClr val="bg1"/>
                </a:solidFill>
                <a:latin typeface="Times New Roman" panose="02020603050405020304" pitchFamily="18" charset="0"/>
                <a:cs typeface="Times New Roman" panose="02020603050405020304" pitchFamily="18" charset="0"/>
              </a:rPr>
              <a:t>14.  (1857) Kansas </a:t>
            </a:r>
            <a:r>
              <a:rPr lang="en-US" sz="3100" b="1" dirty="0" smtClean="0">
                <a:solidFill>
                  <a:schemeClr val="bg1"/>
                </a:solidFill>
                <a:latin typeface="Times New Roman" panose="02020603050405020304" pitchFamily="18" charset="0"/>
                <a:cs typeface="Times New Roman" panose="02020603050405020304" pitchFamily="18" charset="0"/>
              </a:rPr>
              <a:t>was ready </a:t>
            </a:r>
            <a:r>
              <a:rPr lang="en-US" sz="3100" b="1" dirty="0">
                <a:solidFill>
                  <a:schemeClr val="bg1"/>
                </a:solidFill>
                <a:latin typeface="Times New Roman" panose="02020603050405020304" pitchFamily="18" charset="0"/>
                <a:cs typeface="Times New Roman" panose="02020603050405020304" pitchFamily="18" charset="0"/>
              </a:rPr>
              <a:t>to apply for statehood (people allowed to vote for the state constitution “with slavery” or “without slavery”)</a:t>
            </a:r>
          </a:p>
        </p:txBody>
      </p:sp>
    </p:spTree>
    <p:extLst>
      <p:ext uri="{BB962C8B-B14F-4D97-AF65-F5344CB8AC3E}">
        <p14:creationId xmlns:p14="http://schemas.microsoft.com/office/powerpoint/2010/main" val="355120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ttp://upload.wikimedia.org/wikipedia/commons/d/d7/Forcing_Slavery_Freesoilers_Throa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04" y="76200"/>
            <a:ext cx="8521296" cy="548854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4" name="Text Box 2"/>
          <p:cNvSpPr txBox="1">
            <a:spLocks noChangeArrowheads="1"/>
          </p:cNvSpPr>
          <p:nvPr/>
        </p:nvSpPr>
        <p:spPr bwMode="auto">
          <a:xfrm>
            <a:off x="457200" y="5628382"/>
            <a:ext cx="8343900" cy="1077218"/>
          </a:xfrm>
          <a:prstGeom prst="rect">
            <a:avLst/>
          </a:prstGeom>
          <a:solidFill>
            <a:srgbClr val="000000">
              <a:alpha val="92155"/>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15. the Lecompton Constitution “with slavery” passed (Free-</a:t>
            </a:r>
            <a:r>
              <a:rPr lang="en-US" sz="3200" b="1" dirty="0" err="1">
                <a:solidFill>
                  <a:schemeClr val="bg1"/>
                </a:solidFill>
                <a:latin typeface="Times New Roman" panose="02020603050405020304" pitchFamily="18" charset="0"/>
                <a:cs typeface="Times New Roman" panose="02020603050405020304" pitchFamily="18" charset="0"/>
              </a:rPr>
              <a:t>Soilers</a:t>
            </a:r>
            <a:r>
              <a:rPr lang="en-US" sz="3200" b="1" dirty="0">
                <a:solidFill>
                  <a:schemeClr val="bg1"/>
                </a:solidFill>
                <a:latin typeface="Times New Roman" panose="02020603050405020304" pitchFamily="18" charset="0"/>
                <a:cs typeface="Times New Roman" panose="02020603050405020304" pitchFamily="18" charset="0"/>
              </a:rPr>
              <a:t> boycotted the vote)</a:t>
            </a:r>
          </a:p>
        </p:txBody>
      </p:sp>
    </p:spTree>
    <p:extLst>
      <p:ext uri="{BB962C8B-B14F-4D97-AF65-F5344CB8AC3E}">
        <p14:creationId xmlns:p14="http://schemas.microsoft.com/office/powerpoint/2010/main" val="30374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46114"/>
                                        </p:tgtEl>
                                        <p:attrNameLst>
                                          <p:attrName>style.visibility</p:attrName>
                                        </p:attrNameLst>
                                      </p:cBhvr>
                                      <p:to>
                                        <p:strVal val="visible"/>
                                      </p:to>
                                    </p:set>
                                    <p:anim calcmode="lin" valueType="num">
                                      <p:cBhvr additive="base">
                                        <p:cTn id="7" dur="500" fill="hold"/>
                                        <p:tgtEl>
                                          <p:spTgt spid="346114"/>
                                        </p:tgtEl>
                                        <p:attrNameLst>
                                          <p:attrName>ppt_x</p:attrName>
                                        </p:attrNameLst>
                                      </p:cBhvr>
                                      <p:tavLst>
                                        <p:tav tm="0">
                                          <p:val>
                                            <p:strVal val="#ppt_x"/>
                                          </p:val>
                                        </p:tav>
                                        <p:tav tm="100000">
                                          <p:val>
                                            <p:strVal val="#ppt_x"/>
                                          </p:val>
                                        </p:tav>
                                      </p:tavLst>
                                    </p:anim>
                                    <p:anim calcmode="lin" valueType="num">
                                      <p:cBhvr additive="base">
                                        <p:cTn id="8" dur="500" fill="hold"/>
                                        <p:tgtEl>
                                          <p:spTgt spid="346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5552182"/>
            <a:ext cx="8229600" cy="1077218"/>
          </a:xfrm>
          <a:prstGeom prst="rect">
            <a:avLst/>
          </a:prstGeom>
          <a:solidFill>
            <a:srgbClr val="000000">
              <a:alpha val="92155"/>
            </a:srgbClr>
          </a:solidFill>
          <a:ln w="76200">
            <a:solidFill>
              <a:srgbClr val="003300"/>
            </a:solidFill>
            <a:miter lim="800000"/>
            <a:headEnd/>
            <a:tailEnd/>
          </a:ln>
          <a:effectLst>
            <a:glow rad="88900">
              <a:schemeClr val="tx1"/>
            </a:glow>
          </a:effectLst>
          <a:scene3d>
            <a:camera prst="perspectiveAbove" fov="900000"/>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16. Congress rejected Lecompton Constitution (in 1861 Kansas entered US a free state)</a:t>
            </a:r>
          </a:p>
        </p:txBody>
      </p:sp>
      <p:pic>
        <p:nvPicPr>
          <p:cNvPr id="2050" name="Picture 2" descr="File:US Secession map 1861.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11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2362200"/>
            <a:ext cx="1447800" cy="769441"/>
          </a:xfrm>
          <a:prstGeom prst="rect">
            <a:avLst/>
          </a:prstGeom>
          <a:noFill/>
        </p:spPr>
        <p:txBody>
          <a:bodyPr wrap="square" rtlCol="0">
            <a:spAutoFit/>
          </a:bodyPr>
          <a:lstStyle/>
          <a:p>
            <a:pPr algn="ctr"/>
            <a:r>
              <a:rPr lang="en-US" sz="4300" dirty="0">
                <a:effectLst>
                  <a:glow rad="88900">
                    <a:schemeClr val="bg1"/>
                  </a:glow>
                </a:effectLst>
                <a:latin typeface="Earth's Mightiest"/>
              </a:rPr>
              <a:t>Kansas</a:t>
            </a:r>
          </a:p>
        </p:txBody>
      </p:sp>
      <p:grpSp>
        <p:nvGrpSpPr>
          <p:cNvPr id="5" name="Group 4"/>
          <p:cNvGrpSpPr/>
          <p:nvPr/>
        </p:nvGrpSpPr>
        <p:grpSpPr>
          <a:xfrm>
            <a:off x="3898817" y="519942"/>
            <a:ext cx="6096000" cy="4572000"/>
            <a:chOff x="-218440" y="762000"/>
            <a:chExt cx="6096000" cy="4572000"/>
          </a:xfrm>
        </p:grpSpPr>
        <p:sp>
          <p:nvSpPr>
            <p:cNvPr id="6" name="Rectangle 5"/>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psdpsds.com/wp-content/uppsd/20120507/sticky-note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9" name="12-Point Star 8"/>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10" name="TextBox 9"/>
            <p:cNvSpPr txBox="1"/>
            <p:nvPr/>
          </p:nvSpPr>
          <p:spPr>
            <a:xfrm rot="21292382">
              <a:off x="1239224" y="2083985"/>
              <a:ext cx="3276600" cy="2246769"/>
            </a:xfrm>
            <a:prstGeom prst="rect">
              <a:avLst/>
            </a:prstGeom>
            <a:noFill/>
          </p:spPr>
          <p:txBody>
            <a:bodyPr wrap="square" rtlCol="0">
              <a:spAutoFit/>
            </a:bodyPr>
            <a:lstStyle/>
            <a:p>
              <a:pPr algn="ctr"/>
              <a:r>
                <a:rPr lang="en-US" sz="2000" b="1" dirty="0">
                  <a:latin typeface="Perpetua" pitchFamily="18" charset="0"/>
                </a:rPr>
                <a:t>Analyze how western expansion contributed to growing sectional tensions between the North and the South. Confine your answer to the period from 1800 to 1850.</a:t>
              </a:r>
            </a:p>
          </p:txBody>
        </p:sp>
      </p:grpSp>
      <p:grpSp>
        <p:nvGrpSpPr>
          <p:cNvPr id="11" name="Group 10"/>
          <p:cNvGrpSpPr/>
          <p:nvPr/>
        </p:nvGrpSpPr>
        <p:grpSpPr>
          <a:xfrm>
            <a:off x="-1094293" y="-5410"/>
            <a:ext cx="6096000" cy="4572000"/>
            <a:chOff x="-218440" y="762000"/>
            <a:chExt cx="6096000" cy="4572000"/>
          </a:xfrm>
        </p:grpSpPr>
        <p:sp>
          <p:nvSpPr>
            <p:cNvPr id="12" name="Rectangle 11"/>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www.psdpsds.com/wp-content/uppsd/20120507/sticky-note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15" name="12-Point Star 14"/>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16" name="TextBox 15"/>
            <p:cNvSpPr txBox="1"/>
            <p:nvPr/>
          </p:nvSpPr>
          <p:spPr>
            <a:xfrm rot="21292382">
              <a:off x="1239224" y="2075225"/>
              <a:ext cx="3276600" cy="2431435"/>
            </a:xfrm>
            <a:prstGeom prst="rect">
              <a:avLst/>
            </a:prstGeom>
            <a:noFill/>
          </p:spPr>
          <p:txBody>
            <a:bodyPr wrap="square" rtlCol="0">
              <a:spAutoFit/>
            </a:bodyPr>
            <a:lstStyle/>
            <a:p>
              <a:pPr algn="ctr"/>
              <a:r>
                <a:rPr lang="en-US" sz="1900" b="1" dirty="0">
                  <a:latin typeface="Perpetua" pitchFamily="18" charset="0"/>
                </a:rPr>
                <a:t>Analyze the ways in which controversy over the extension of slavery into western territories contributed to the coming of the Civil War. Confine your answer to the</a:t>
              </a:r>
            </a:p>
            <a:p>
              <a:pPr algn="ctr"/>
              <a:r>
                <a:rPr lang="en-US" sz="1900" b="1" dirty="0">
                  <a:latin typeface="Perpetua" pitchFamily="18" charset="0"/>
                </a:rPr>
                <a:t>period 1845–1861.</a:t>
              </a:r>
            </a:p>
          </p:txBody>
        </p:sp>
      </p:grpSp>
      <p:grpSp>
        <p:nvGrpSpPr>
          <p:cNvPr id="17" name="Group 16"/>
          <p:cNvGrpSpPr/>
          <p:nvPr/>
        </p:nvGrpSpPr>
        <p:grpSpPr>
          <a:xfrm>
            <a:off x="3657600" y="2523531"/>
            <a:ext cx="5064972" cy="3681975"/>
            <a:chOff x="-218440" y="762000"/>
            <a:chExt cx="6096000" cy="4572000"/>
          </a:xfrm>
        </p:grpSpPr>
        <p:sp>
          <p:nvSpPr>
            <p:cNvPr id="18" name="Rectangle 17"/>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http://www.psdpsds.com/wp-content/uppsd/20120507/sticky-note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21" name="12-Point Star 20"/>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22" name="TextBox 21"/>
            <p:cNvSpPr txBox="1"/>
            <p:nvPr/>
          </p:nvSpPr>
          <p:spPr>
            <a:xfrm rot="21292382">
              <a:off x="1239224" y="2083987"/>
              <a:ext cx="3276600" cy="2246769"/>
            </a:xfrm>
            <a:prstGeom prst="rect">
              <a:avLst/>
            </a:prstGeom>
            <a:noFill/>
          </p:spPr>
          <p:txBody>
            <a:bodyPr wrap="square" rtlCol="0">
              <a:spAutoFit/>
            </a:bodyPr>
            <a:lstStyle/>
            <a:p>
              <a:pPr algn="ctr"/>
              <a:r>
                <a:rPr lang="en-US" sz="2000" b="1" dirty="0">
                  <a:latin typeface="Perpetua" pitchFamily="18" charset="0"/>
                </a:rPr>
                <a:t>To what extent did the debates about the Mexican War and its aftermath reflect the sectional interests of New Englanders, westerners, and southerners in the period from 1845 to 1855?</a:t>
              </a:r>
            </a:p>
          </p:txBody>
        </p:sp>
      </p:grpSp>
    </p:spTree>
    <p:extLst>
      <p:ext uri="{BB962C8B-B14F-4D97-AF65-F5344CB8AC3E}">
        <p14:creationId xmlns:p14="http://schemas.microsoft.com/office/powerpoint/2010/main" val="23451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par>
                          <p:cTn id="15" fill="hold">
                            <p:stCondLst>
                              <p:cond delay="1500"/>
                            </p:stCondLst>
                            <p:childTnLst>
                              <p:par>
                                <p:cTn id="16" presetID="5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Scale>
                                      <p:cBhvr>
                                        <p:cTn id="1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
                                        </p:tgtEl>
                                        <p:attrNameLst>
                                          <p:attrName>ppt_x</p:attrName>
                                          <p:attrName>ppt_y</p:attrName>
                                        </p:attrNameLst>
                                      </p:cBhvr>
                                    </p:animMotion>
                                    <p:animEffect transition="in" filter="fade">
                                      <p:cBhvr>
                                        <p:cTn id="20"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par>
                          <p:cTn id="21" fill="hold">
                            <p:stCondLst>
                              <p:cond delay="2500"/>
                            </p:stCondLst>
                            <p:childTnLst>
                              <p:par>
                                <p:cTn id="22" presetID="5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istory-map.com/picture/000/pictures/Building-Capitol-United-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3" t="2595" r="18802" b="19403"/>
          <a:stretch/>
        </p:blipFill>
        <p:spPr bwMode="auto">
          <a:xfrm>
            <a:off x="0" y="0"/>
            <a:ext cx="9144000" cy="59182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52258" name="Text Box 2"/>
          <p:cNvSpPr txBox="1">
            <a:spLocks noChangeArrowheads="1"/>
          </p:cNvSpPr>
          <p:nvPr/>
        </p:nvSpPr>
        <p:spPr bwMode="auto">
          <a:xfrm>
            <a:off x="1714500" y="5625152"/>
            <a:ext cx="57150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17.  “Bleeding Kansas” was an issue that spilled into Congress</a:t>
            </a:r>
          </a:p>
        </p:txBody>
      </p:sp>
    </p:spTree>
    <p:extLst>
      <p:ext uri="{BB962C8B-B14F-4D97-AF65-F5344CB8AC3E}">
        <p14:creationId xmlns:p14="http://schemas.microsoft.com/office/powerpoint/2010/main" val="22398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2258"/>
                                        </p:tgtEl>
                                        <p:attrNameLst>
                                          <p:attrName>style.visibility</p:attrName>
                                        </p:attrNameLst>
                                      </p:cBhvr>
                                      <p:to>
                                        <p:strVal val="visible"/>
                                      </p:to>
                                    </p:set>
                                    <p:anim calcmode="lin" valueType="num">
                                      <p:cBhvr additive="base">
                                        <p:cTn id="7" dur="500" fill="hold"/>
                                        <p:tgtEl>
                                          <p:spTgt spid="352258"/>
                                        </p:tgtEl>
                                        <p:attrNameLst>
                                          <p:attrName>ppt_x</p:attrName>
                                        </p:attrNameLst>
                                      </p:cBhvr>
                                      <p:tavLst>
                                        <p:tav tm="0">
                                          <p:val>
                                            <p:strVal val="#ppt_x"/>
                                          </p:val>
                                        </p:tav>
                                        <p:tav tm="100000">
                                          <p:val>
                                            <p:strVal val="#ppt_x"/>
                                          </p:val>
                                        </p:tav>
                                      </p:tavLst>
                                    </p:anim>
                                    <p:anim calcmode="lin" valueType="num">
                                      <p:cBhvr additive="base">
                                        <p:cTn id="8" dur="500" fill="hold"/>
                                        <p:tgtEl>
                                          <p:spTgt spid="352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CSumner.jpg"/>
          <p:cNvPicPr>
            <a:picLocks noChangeAspect="1" noChangeArrowheads="1"/>
          </p:cNvPicPr>
          <p:nvPr/>
        </p:nvPicPr>
        <p:blipFill rotWithShape="1">
          <a:blip r:embed="rId2">
            <a:extLst>
              <a:ext uri="{28A0092B-C50C-407E-A947-70E740481C1C}">
                <a14:useLocalDpi xmlns:a14="http://schemas.microsoft.com/office/drawing/2010/main" val="0"/>
              </a:ext>
            </a:extLst>
          </a:blip>
          <a:srcRect r="9520"/>
          <a:stretch/>
        </p:blipFill>
        <p:spPr bwMode="auto">
          <a:xfrm>
            <a:off x="4047299" y="0"/>
            <a:ext cx="509670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53282" name="Text Box 2"/>
          <p:cNvSpPr txBox="1">
            <a:spLocks noChangeArrowheads="1"/>
          </p:cNvSpPr>
          <p:nvPr/>
        </p:nvSpPr>
        <p:spPr bwMode="auto">
          <a:xfrm>
            <a:off x="457200" y="5029200"/>
            <a:ext cx="81534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18.  Sen. Charles Sumner was vocally anti-slavery and condemned all slavery supporters</a:t>
            </a:r>
          </a:p>
        </p:txBody>
      </p:sp>
      <p:sp>
        <p:nvSpPr>
          <p:cNvPr id="5" name="TextBox 4"/>
          <p:cNvSpPr txBox="1"/>
          <p:nvPr/>
        </p:nvSpPr>
        <p:spPr>
          <a:xfrm>
            <a:off x="360270" y="533400"/>
            <a:ext cx="4897530" cy="2369880"/>
          </a:xfrm>
          <a:prstGeom prst="rect">
            <a:avLst/>
          </a:prstGeom>
          <a:solidFill>
            <a:schemeClr val="tx1"/>
          </a:solidFill>
          <a:effectLst>
            <a:glow rad="88900">
              <a:schemeClr val="accent3">
                <a:satMod val="175000"/>
              </a:schemeClr>
            </a:glow>
          </a:effectLst>
          <a:scene3d>
            <a:camera prst="orthographicFront"/>
            <a:lightRig rig="threePt" dir="t"/>
          </a:scene3d>
          <a:sp3d>
            <a:bevelT/>
          </a:sp3d>
        </p:spPr>
        <p:txBody>
          <a:bodyPr wrap="square">
            <a:spAutoFit/>
          </a:bodyPr>
          <a:lstStyle/>
          <a:p>
            <a:pPr algn="ctr">
              <a:defRPr/>
            </a:pPr>
            <a:r>
              <a:rPr lang="en-US" sz="3700" dirty="0">
                <a:solidFill>
                  <a:schemeClr val="bg1"/>
                </a:solidFill>
                <a:latin typeface="Earth's Mightiest"/>
              </a:rPr>
              <a:t>“The slave power dares anything, and it can be conquered only by the united masses of the people. From Congress to the people, I appeal.”</a:t>
            </a:r>
          </a:p>
        </p:txBody>
      </p:sp>
    </p:spTree>
    <p:extLst>
      <p:ext uri="{BB962C8B-B14F-4D97-AF65-F5344CB8AC3E}">
        <p14:creationId xmlns:p14="http://schemas.microsoft.com/office/powerpoint/2010/main" val="16092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53282"/>
                                        </p:tgtEl>
                                        <p:attrNameLst>
                                          <p:attrName>style.visibility</p:attrName>
                                        </p:attrNameLst>
                                      </p:cBhvr>
                                      <p:to>
                                        <p:strVal val="visible"/>
                                      </p:to>
                                    </p:set>
                                    <p:anim calcmode="lin" valueType="num">
                                      <p:cBhvr additive="base">
                                        <p:cTn id="7" dur="500" fill="hold"/>
                                        <p:tgtEl>
                                          <p:spTgt spid="353282"/>
                                        </p:tgtEl>
                                        <p:attrNameLst>
                                          <p:attrName>ppt_x</p:attrName>
                                        </p:attrNameLst>
                                      </p:cBhvr>
                                      <p:tavLst>
                                        <p:tav tm="0">
                                          <p:val>
                                            <p:strVal val="#ppt_x"/>
                                          </p:val>
                                        </p:tav>
                                        <p:tav tm="100000">
                                          <p:val>
                                            <p:strVal val="#ppt_x"/>
                                          </p:val>
                                        </p:tav>
                                      </p:tavLst>
                                    </p:anim>
                                    <p:anim calcmode="lin" valueType="num">
                                      <p:cBhvr additive="base">
                                        <p:cTn id="8" dur="500" fill="hold"/>
                                        <p:tgtEl>
                                          <p:spTgt spid="353282"/>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PBrooks-SC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574" r="100000">
                        <a14:foregroundMark x1="39962" y1="61167" x2="41300" y2="69333"/>
                      </a14:backgroundRemoval>
                    </a14:imgEffect>
                  </a14:imgLayer>
                </a14:imgProps>
              </a:ext>
              <a:ext uri="{28A0092B-C50C-407E-A947-70E740481C1C}">
                <a14:useLocalDpi xmlns:a14="http://schemas.microsoft.com/office/drawing/2010/main" val="0"/>
              </a:ext>
            </a:extLst>
          </a:blip>
          <a:srcRect t="11504" r="19290" b="8849"/>
          <a:stretch/>
        </p:blipFill>
        <p:spPr bwMode="auto">
          <a:xfrm>
            <a:off x="3086227" y="0"/>
            <a:ext cx="6057773" cy="6858000"/>
          </a:xfrm>
          <a:prstGeom prst="rect">
            <a:avLst/>
          </a:prstGeom>
          <a:noFill/>
          <a:extLst>
            <a:ext uri="{909E8E84-426E-40DD-AFC4-6F175D3DCCD1}">
              <a14:hiddenFill xmlns:a14="http://schemas.microsoft.com/office/drawing/2010/main">
                <a:solidFill>
                  <a:srgbClr val="FFFFFF"/>
                </a:solidFill>
              </a14:hiddenFill>
            </a:ext>
          </a:extLst>
        </p:spPr>
      </p:pic>
      <p:sp>
        <p:nvSpPr>
          <p:cNvPr id="354306" name="Text Box 2"/>
          <p:cNvSpPr txBox="1">
            <a:spLocks noChangeArrowheads="1"/>
          </p:cNvSpPr>
          <p:nvPr/>
        </p:nvSpPr>
        <p:spPr bwMode="auto">
          <a:xfrm>
            <a:off x="685800" y="5486400"/>
            <a:ext cx="77724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19.  Rep. Preston Brooks (a Southerner) couldn’t legally challenge Sumner to a duel</a:t>
            </a:r>
          </a:p>
        </p:txBody>
      </p:sp>
      <p:sp>
        <p:nvSpPr>
          <p:cNvPr id="2" name="TextBox 1"/>
          <p:cNvSpPr txBox="1"/>
          <p:nvPr/>
        </p:nvSpPr>
        <p:spPr>
          <a:xfrm>
            <a:off x="457200" y="685800"/>
            <a:ext cx="4724400" cy="1938992"/>
          </a:xfrm>
          <a:prstGeom prst="rect">
            <a:avLst/>
          </a:prstGeom>
          <a:solidFill>
            <a:schemeClr val="tx1"/>
          </a:solidFill>
          <a:effectLst>
            <a:glow rad="88900">
              <a:schemeClr val="bg1"/>
            </a:glow>
          </a:effectLst>
        </p:spPr>
        <p:txBody>
          <a:bodyPr wrap="square" rtlCol="0">
            <a:spAutoFit/>
          </a:bodyPr>
          <a:lstStyle/>
          <a:p>
            <a:pPr algn="ctr"/>
            <a:r>
              <a:rPr lang="en-US" sz="4000" dirty="0">
                <a:solidFill>
                  <a:schemeClr val="bg1"/>
                </a:solidFill>
                <a:latin typeface="Earth's Mightiest"/>
              </a:rPr>
              <a:t>"Mr. Sumner, I have read your speech twice over carefully. It is a libel on South Carolina…”</a:t>
            </a:r>
          </a:p>
        </p:txBody>
      </p:sp>
    </p:spTree>
    <p:extLst>
      <p:ext uri="{BB962C8B-B14F-4D97-AF65-F5344CB8AC3E}">
        <p14:creationId xmlns:p14="http://schemas.microsoft.com/office/powerpoint/2010/main" val="18642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54306"/>
                                        </p:tgtEl>
                                        <p:attrNameLst>
                                          <p:attrName>style.visibility</p:attrName>
                                        </p:attrNameLst>
                                      </p:cBhvr>
                                      <p:to>
                                        <p:strVal val="visible"/>
                                      </p:to>
                                    </p:set>
                                    <p:anim calcmode="lin" valueType="num">
                                      <p:cBhvr additive="base">
                                        <p:cTn id="7" dur="500" fill="hold"/>
                                        <p:tgtEl>
                                          <p:spTgt spid="354306"/>
                                        </p:tgtEl>
                                        <p:attrNameLst>
                                          <p:attrName>ppt_x</p:attrName>
                                        </p:attrNameLst>
                                      </p:cBhvr>
                                      <p:tavLst>
                                        <p:tav tm="0">
                                          <p:val>
                                            <p:strVal val="#ppt_x"/>
                                          </p:val>
                                        </p:tav>
                                        <p:tav tm="100000">
                                          <p:val>
                                            <p:strVal val="#ppt_x"/>
                                          </p:val>
                                        </p:tav>
                                      </p:tavLst>
                                    </p:anim>
                                    <p:anim calcmode="lin" valueType="num">
                                      <p:cBhvr additive="base">
                                        <p:cTn id="8" dur="500" fill="hold"/>
                                        <p:tgtEl>
                                          <p:spTgt spid="35430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p:cNvSpPr>
            <a:spLocks noChangeArrowheads="1"/>
          </p:cNvSpPr>
          <p:nvPr/>
        </p:nvSpPr>
        <p:spPr bwMode="auto">
          <a:xfrm rot="10792560" flipH="1">
            <a:off x="838200" y="1608138"/>
            <a:ext cx="7464425" cy="1981200"/>
          </a:xfrm>
          <a:prstGeom prst="upArrowCallout">
            <a:avLst>
              <a:gd name="adj1" fmla="val 37914"/>
              <a:gd name="adj2" fmla="val 35116"/>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20483" name="Text Box 129"/>
          <p:cNvSpPr txBox="1">
            <a:spLocks noChangeArrowheads="1"/>
          </p:cNvSpPr>
          <p:nvPr/>
        </p:nvSpPr>
        <p:spPr bwMode="auto">
          <a:xfrm>
            <a:off x="912813" y="3886200"/>
            <a:ext cx="35829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ts val="2200"/>
              </a:spcAft>
              <a:buFont typeface="Verdana" pitchFamily="34" charset="0"/>
              <a:buChar char="•"/>
            </a:pPr>
            <a:r>
              <a:rPr lang="en-US" altLang="en-US" sz="2000" dirty="0" smtClean="0">
                <a:solidFill>
                  <a:srgbClr val="000000"/>
                </a:solidFill>
              </a:rPr>
              <a:t>The failed </a:t>
            </a:r>
            <a:r>
              <a:rPr lang="en-US" altLang="en-US" sz="2000" b="1" dirty="0" smtClean="0">
                <a:solidFill>
                  <a:srgbClr val="FF0000"/>
                </a:solidFill>
              </a:rPr>
              <a:t>Wilmot Proviso</a:t>
            </a:r>
            <a:r>
              <a:rPr lang="en-US" altLang="en-US" sz="2000" dirty="0" smtClean="0">
                <a:solidFill>
                  <a:srgbClr val="000000"/>
                </a:solidFill>
              </a:rPr>
              <a:t> would have </a:t>
            </a:r>
            <a:r>
              <a:rPr lang="en-US" altLang="en-US" sz="2000" dirty="0" smtClean="0">
                <a:solidFill>
                  <a:srgbClr val="0033CC"/>
                </a:solidFill>
              </a:rPr>
              <a:t>prohibited slavery in the new territories, while allowing it to continue in the South</a:t>
            </a:r>
            <a:r>
              <a:rPr lang="en-US" altLang="en-US" sz="2000" dirty="0" smtClean="0">
                <a:solidFill>
                  <a:srgbClr val="000000"/>
                </a:solidFill>
              </a:rPr>
              <a:t>.</a:t>
            </a:r>
          </a:p>
        </p:txBody>
      </p:sp>
      <p:sp>
        <p:nvSpPr>
          <p:cNvPr id="9220" name="Rectangle 4"/>
          <p:cNvSpPr>
            <a:spLocks noChangeArrowheads="1"/>
          </p:cNvSpPr>
          <p:nvPr/>
        </p:nvSpPr>
        <p:spPr bwMode="auto">
          <a:xfrm>
            <a:off x="869950" y="1820863"/>
            <a:ext cx="739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ts val="2200"/>
              </a:spcAft>
            </a:pPr>
            <a:r>
              <a:rPr lang="en-US" altLang="en-US" b="1" dirty="0" smtClean="0">
                <a:solidFill>
                  <a:srgbClr val="000000"/>
                </a:solidFill>
              </a:rPr>
              <a:t>The question of slavery in the West became a major issue after the Mexican-American War.</a:t>
            </a:r>
          </a:p>
        </p:txBody>
      </p:sp>
      <p:sp>
        <p:nvSpPr>
          <p:cNvPr id="20485" name="Rectangle 5"/>
          <p:cNvSpPr>
            <a:spLocks noChangeArrowheads="1"/>
          </p:cNvSpPr>
          <p:nvPr/>
        </p:nvSpPr>
        <p:spPr bwMode="auto">
          <a:xfrm>
            <a:off x="4495800" y="3886200"/>
            <a:ext cx="3810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ts val="2200"/>
              </a:spcAft>
              <a:buFont typeface="Verdana" pitchFamily="34" charset="0"/>
              <a:buChar char="•"/>
            </a:pPr>
            <a:r>
              <a:rPr lang="en-US" altLang="en-US" sz="2000" dirty="0" smtClean="0">
                <a:solidFill>
                  <a:srgbClr val="000000"/>
                </a:solidFill>
              </a:rPr>
              <a:t>In 1848, a new political party called the </a:t>
            </a:r>
            <a:r>
              <a:rPr lang="en-US" altLang="en-US" sz="2000" b="1" dirty="0" smtClean="0">
                <a:solidFill>
                  <a:srgbClr val="FF0000"/>
                </a:solidFill>
              </a:rPr>
              <a:t>Free-Soil Party </a:t>
            </a:r>
            <a:r>
              <a:rPr lang="en-US" altLang="en-US" sz="2000" dirty="0" smtClean="0">
                <a:solidFill>
                  <a:srgbClr val="000000"/>
                </a:solidFill>
              </a:rPr>
              <a:t>called for </a:t>
            </a:r>
            <a:r>
              <a:rPr lang="en-US" altLang="en-US" sz="2000" dirty="0" smtClean="0">
                <a:solidFill>
                  <a:srgbClr val="0033CC"/>
                </a:solidFill>
              </a:rPr>
              <a:t>“free soil, free speech, free labor and free men.” </a:t>
            </a:r>
          </a:p>
        </p:txBody>
      </p:sp>
    </p:spTree>
    <p:extLst>
      <p:ext uri="{BB962C8B-B14F-4D97-AF65-F5344CB8AC3E}">
        <p14:creationId xmlns:p14="http://schemas.microsoft.com/office/powerpoint/2010/main" val="3418663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1000" fill="hold"/>
                                        <p:tgtEl>
                                          <p:spTgt spid="20483"/>
                                        </p:tgtEl>
                                        <p:attrNameLst>
                                          <p:attrName>ppt_x</p:attrName>
                                        </p:attrNameLst>
                                      </p:cBhvr>
                                      <p:tavLst>
                                        <p:tav tm="0">
                                          <p:val>
                                            <p:strVal val="#ppt_x"/>
                                          </p:val>
                                        </p:tav>
                                        <p:tav tm="100000">
                                          <p:val>
                                            <p:strVal val="#ppt_x"/>
                                          </p:val>
                                        </p:tav>
                                      </p:tavLst>
                                    </p:anim>
                                    <p:anim calcmode="lin" valueType="num">
                                      <p:cBhvr additive="base">
                                        <p:cTn id="8" dur="10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1000" fill="hold"/>
                                        <p:tgtEl>
                                          <p:spTgt spid="20485"/>
                                        </p:tgtEl>
                                        <p:attrNameLst>
                                          <p:attrName>ppt_x</p:attrName>
                                        </p:attrNameLst>
                                      </p:cBhvr>
                                      <p:tavLst>
                                        <p:tav tm="0">
                                          <p:val>
                                            <p:strVal val="#ppt_x"/>
                                          </p:val>
                                        </p:tav>
                                        <p:tav tm="100000">
                                          <p:val>
                                            <p:strVal val="#ppt_x"/>
                                          </p:val>
                                        </p:tav>
                                      </p:tavLst>
                                    </p:anim>
                                    <p:anim calcmode="lin" valueType="num">
                                      <p:cBhvr additive="base">
                                        <p:cTn id="14" dur="10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1" name="Picture 11" descr="http://www.senate.gov/artandhistory/history/resources/graphic/xlarge/sumner_caning_xl.jpg"/>
          <p:cNvPicPr>
            <a:picLocks noChangeAspect="1" noChangeArrowheads="1"/>
          </p:cNvPicPr>
          <p:nvPr/>
        </p:nvPicPr>
        <p:blipFill>
          <a:blip r:embed="rId2" cstate="print"/>
          <a:srcRect/>
          <a:stretch>
            <a:fillRect/>
          </a:stretch>
        </p:blipFill>
        <p:spPr bwMode="auto">
          <a:xfrm>
            <a:off x="761999" y="47468"/>
            <a:ext cx="7620001" cy="5134132"/>
          </a:xfrm>
          <a:prstGeom prst="rect">
            <a:avLst/>
          </a:prstGeom>
          <a:noFill/>
          <a:ln>
            <a:solidFill>
              <a:schemeClr val="tx1"/>
            </a:solidFill>
          </a:ln>
          <a:effectLst>
            <a:glow>
              <a:schemeClr val="accent4">
                <a:satMod val="175000"/>
              </a:schemeClr>
            </a:glow>
            <a:softEdge rad="63500"/>
          </a:effectLst>
        </p:spPr>
      </p:pic>
      <p:sp>
        <p:nvSpPr>
          <p:cNvPr id="11" name="Text Box 2"/>
          <p:cNvSpPr txBox="1">
            <a:spLocks noChangeArrowheads="1"/>
          </p:cNvSpPr>
          <p:nvPr/>
        </p:nvSpPr>
        <p:spPr bwMode="auto">
          <a:xfrm>
            <a:off x="609600" y="5181600"/>
            <a:ext cx="7924800" cy="1569660"/>
          </a:xfrm>
          <a:prstGeom prst="rect">
            <a:avLst/>
          </a:prstGeom>
          <a:solidFill>
            <a:srgbClr val="000000"/>
          </a:solidFill>
          <a:ln w="76200">
            <a:solidFill>
              <a:schemeClr val="tx1"/>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20.  Brooks beat Sumner with a cane (until the cane broke) as nearby Senators watched and Southern congressmen cheered</a:t>
            </a:r>
          </a:p>
        </p:txBody>
      </p:sp>
    </p:spTree>
    <p:extLst>
      <p:ext uri="{BB962C8B-B14F-4D97-AF65-F5344CB8AC3E}">
        <p14:creationId xmlns:p14="http://schemas.microsoft.com/office/powerpoint/2010/main" val="365202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CSumner.jpg"/>
          <p:cNvPicPr>
            <a:picLocks noChangeAspect="1" noChangeArrowheads="1"/>
          </p:cNvPicPr>
          <p:nvPr/>
        </p:nvPicPr>
        <p:blipFill rotWithShape="1">
          <a:blip r:embed="rId2">
            <a:extLst>
              <a:ext uri="{28A0092B-C50C-407E-A947-70E740481C1C}">
                <a14:useLocalDpi xmlns:a14="http://schemas.microsoft.com/office/drawing/2010/main" val="0"/>
              </a:ext>
            </a:extLst>
          </a:blip>
          <a:srcRect r="9520"/>
          <a:stretch/>
        </p:blipFill>
        <p:spPr bwMode="auto">
          <a:xfrm>
            <a:off x="4047299" y="0"/>
            <a:ext cx="509670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56354" name="Text Box 2"/>
          <p:cNvSpPr txBox="1">
            <a:spLocks noChangeArrowheads="1"/>
          </p:cNvSpPr>
          <p:nvPr/>
        </p:nvSpPr>
        <p:spPr bwMode="auto">
          <a:xfrm>
            <a:off x="762000" y="5059740"/>
            <a:ext cx="76200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21.  incident further divided US (Sumner’s popular “The Crime Against Kansas” speech made Brooks and South look bad)</a:t>
            </a:r>
          </a:p>
        </p:txBody>
      </p:sp>
      <p:pic>
        <p:nvPicPr>
          <p:cNvPr id="4" name="Picture 11" descr="http://www.senate.gov/artandhistory/history/resources/graphic/xlarge/sumner_caning_xl.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145575" y="2514600"/>
            <a:ext cx="3777457" cy="2545140"/>
          </a:xfrm>
          <a:prstGeom prst="rect">
            <a:avLst/>
          </a:prstGeom>
          <a:noFill/>
          <a:effectLst>
            <a:glow rad="114300">
              <a:schemeClr val="accent4">
                <a:satMod val="175000"/>
              </a:schemeClr>
            </a:glow>
          </a:effectLst>
          <a:scene3d>
            <a:camera prst="orthographicFront"/>
            <a:lightRig rig="threePt" dir="t"/>
          </a:scene3d>
          <a:sp3d>
            <a:bevelT/>
          </a:sp3d>
        </p:spPr>
      </p:pic>
      <p:sp>
        <p:nvSpPr>
          <p:cNvPr id="2" name="TextBox 1"/>
          <p:cNvSpPr txBox="1"/>
          <p:nvPr/>
        </p:nvSpPr>
        <p:spPr>
          <a:xfrm>
            <a:off x="450375" y="267831"/>
            <a:ext cx="4959825" cy="2246769"/>
          </a:xfrm>
          <a:prstGeom prst="rect">
            <a:avLst/>
          </a:prstGeom>
          <a:solidFill>
            <a:schemeClr val="tx1"/>
          </a:solidFill>
          <a:effectLst>
            <a:glow rad="88900">
              <a:schemeClr val="bg1"/>
            </a:glow>
          </a:effectLst>
          <a:scene3d>
            <a:camera prst="perspectiveHeroicExtremeRightFacing">
              <a:rot lat="21128839" lon="20361238" rev="295650"/>
            </a:camera>
            <a:lightRig rig="threePt" dir="t"/>
          </a:scene3d>
          <a:sp3d>
            <a:bevelT/>
          </a:sp3d>
        </p:spPr>
        <p:txBody>
          <a:bodyPr wrap="square" rtlCol="0">
            <a:spAutoFit/>
          </a:bodyPr>
          <a:lstStyle/>
          <a:p>
            <a:pPr algn="ctr"/>
            <a:r>
              <a:rPr lang="en-US" sz="2800" dirty="0">
                <a:solidFill>
                  <a:schemeClr val="bg1"/>
                </a:solidFill>
                <a:latin typeface="Earth's Mightiest"/>
              </a:rPr>
              <a:t>"Good job. We consider the act good in conception, better in execution, and best of all in consequences. These vulgar abolitionists in the Senate must be lashed into submission.“</a:t>
            </a:r>
          </a:p>
          <a:p>
            <a:pPr algn="r"/>
            <a:r>
              <a:rPr lang="en-US" dirty="0">
                <a:solidFill>
                  <a:schemeClr val="bg1"/>
                </a:solidFill>
                <a:latin typeface="Agency FB" pitchFamily="34" charset="0"/>
              </a:rPr>
              <a:t>-The Richmond Enquirer</a:t>
            </a:r>
            <a:endParaRPr lang="en-US" sz="2400" dirty="0">
              <a:solidFill>
                <a:schemeClr val="bg1"/>
              </a:solidFill>
              <a:latin typeface="Earth's Mightiest"/>
            </a:endParaRPr>
          </a:p>
        </p:txBody>
      </p:sp>
    </p:spTree>
    <p:extLst>
      <p:ext uri="{BB962C8B-B14F-4D97-AF65-F5344CB8AC3E}">
        <p14:creationId xmlns:p14="http://schemas.microsoft.com/office/powerpoint/2010/main" val="5826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56354"/>
                                        </p:tgtEl>
                                        <p:attrNameLst>
                                          <p:attrName>style.visibility</p:attrName>
                                        </p:attrNameLst>
                                      </p:cBhvr>
                                      <p:to>
                                        <p:strVal val="visible"/>
                                      </p:to>
                                    </p:set>
                                    <p:anim calcmode="lin" valueType="num">
                                      <p:cBhvr additive="base">
                                        <p:cTn id="7" dur="500" fill="hold"/>
                                        <p:tgtEl>
                                          <p:spTgt spid="356354"/>
                                        </p:tgtEl>
                                        <p:attrNameLst>
                                          <p:attrName>ppt_x</p:attrName>
                                        </p:attrNameLst>
                                      </p:cBhvr>
                                      <p:tavLst>
                                        <p:tav tm="0">
                                          <p:val>
                                            <p:strVal val="#ppt_x"/>
                                          </p:val>
                                        </p:tav>
                                        <p:tav tm="100000">
                                          <p:val>
                                            <p:strVal val="#ppt_x"/>
                                          </p:val>
                                        </p:tav>
                                      </p:tavLst>
                                    </p:anim>
                                    <p:anim calcmode="lin" valueType="num">
                                      <p:cBhvr additive="base">
                                        <p:cTn id="8" dur="500" fill="hold"/>
                                        <p:tgtEl>
                                          <p:spTgt spid="3563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p:cNvSpPr>
            <a:spLocks noChangeArrowheads="1"/>
          </p:cNvSpPr>
          <p:nvPr/>
        </p:nvSpPr>
        <p:spPr bwMode="auto">
          <a:xfrm rot="5400000" flipH="1">
            <a:off x="1409700" y="952500"/>
            <a:ext cx="2286000" cy="3886200"/>
          </a:xfrm>
          <a:prstGeom prst="upArrowCallout">
            <a:avLst>
              <a:gd name="adj1" fmla="val 20843"/>
              <a:gd name="adj2" fmla="val 18875"/>
              <a:gd name="adj3" fmla="val 25327"/>
              <a:gd name="adj4" fmla="val 76542"/>
            </a:avLst>
          </a:prstGeom>
          <a:gradFill rotWithShape="1">
            <a:gsLst>
              <a:gs pos="0">
                <a:srgbClr val="CDCDFF"/>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13315" name="Text Box 3"/>
          <p:cNvSpPr txBox="1">
            <a:spLocks noChangeArrowheads="1"/>
          </p:cNvSpPr>
          <p:nvPr/>
        </p:nvSpPr>
        <p:spPr bwMode="auto">
          <a:xfrm>
            <a:off x="685800" y="2332038"/>
            <a:ext cx="28956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Bef>
                <a:spcPct val="20000"/>
              </a:spcBef>
            </a:pPr>
            <a:r>
              <a:rPr lang="en-US" altLang="en-US" dirty="0" smtClean="0">
                <a:solidFill>
                  <a:srgbClr val="000000"/>
                </a:solidFill>
                <a:cs typeface="Arial" charset="0"/>
              </a:rPr>
              <a:t>In 1856, Democrat </a:t>
            </a:r>
            <a:r>
              <a:rPr lang="en-US" altLang="en-US" dirty="0" smtClean="0">
                <a:solidFill>
                  <a:srgbClr val="0033CC"/>
                </a:solidFill>
                <a:cs typeface="Arial" charset="0"/>
              </a:rPr>
              <a:t>James Buchanan</a:t>
            </a:r>
            <a:r>
              <a:rPr lang="en-US" altLang="en-US" dirty="0" smtClean="0">
                <a:solidFill>
                  <a:srgbClr val="000000"/>
                </a:solidFill>
                <a:cs typeface="Arial" charset="0"/>
              </a:rPr>
              <a:t> ran for President.</a:t>
            </a:r>
          </a:p>
        </p:txBody>
      </p:sp>
      <p:grpSp>
        <p:nvGrpSpPr>
          <p:cNvPr id="2" name="Group 4"/>
          <p:cNvGrpSpPr>
            <a:grpSpLocks/>
          </p:cNvGrpSpPr>
          <p:nvPr/>
        </p:nvGrpSpPr>
        <p:grpSpPr bwMode="auto">
          <a:xfrm>
            <a:off x="4495800" y="1752600"/>
            <a:ext cx="3962400" cy="2286000"/>
            <a:chOff x="2880" y="1104"/>
            <a:chExt cx="2208" cy="1440"/>
          </a:xfrm>
        </p:grpSpPr>
        <p:sp>
          <p:nvSpPr>
            <p:cNvPr id="90117" name="AutoShape 5"/>
            <p:cNvSpPr>
              <a:spLocks noChangeArrowheads="1"/>
            </p:cNvSpPr>
            <p:nvPr/>
          </p:nvSpPr>
          <p:spPr bwMode="auto">
            <a:xfrm rot="16200000" flipH="1">
              <a:off x="3264" y="720"/>
              <a:ext cx="1440" cy="2208"/>
            </a:xfrm>
            <a:prstGeom prst="upArrowCallout">
              <a:avLst>
                <a:gd name="adj1" fmla="val 20843"/>
                <a:gd name="adj2" fmla="val 18875"/>
                <a:gd name="adj3" fmla="val 22844"/>
                <a:gd name="adj4" fmla="val 76542"/>
              </a:avLst>
            </a:prstGeom>
            <a:gradFill rotWithShape="1">
              <a:gsLst>
                <a:gs pos="0">
                  <a:srgbClr val="83D7E5"/>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13319" name="Text Box 6"/>
            <p:cNvSpPr txBox="1">
              <a:spLocks noChangeArrowheads="1"/>
            </p:cNvSpPr>
            <p:nvPr/>
          </p:nvSpPr>
          <p:spPr bwMode="auto">
            <a:xfrm>
              <a:off x="3456" y="1152"/>
              <a:ext cx="1584"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Bef>
                  <a:spcPct val="20000"/>
                </a:spcBef>
              </a:pPr>
              <a:r>
                <a:rPr lang="en-US" altLang="en-US" dirty="0" smtClean="0">
                  <a:solidFill>
                    <a:srgbClr val="000000"/>
                  </a:solidFill>
                  <a:cs typeface="Arial" charset="0"/>
                </a:rPr>
                <a:t>                        His opponent was </a:t>
              </a:r>
              <a:r>
                <a:rPr lang="en-US" altLang="en-US" dirty="0" smtClean="0">
                  <a:solidFill>
                    <a:srgbClr val="0033CC"/>
                  </a:solidFill>
                  <a:cs typeface="Arial" charset="0"/>
                </a:rPr>
                <a:t>John C. Frémont</a:t>
              </a:r>
              <a:r>
                <a:rPr lang="en-US" altLang="en-US" dirty="0" smtClean="0">
                  <a:solidFill>
                    <a:srgbClr val="000000"/>
                  </a:solidFill>
                  <a:cs typeface="Arial" charset="0"/>
                </a:rPr>
                <a:t> of the </a:t>
              </a:r>
              <a:r>
                <a:rPr lang="en-US" altLang="en-US" dirty="0" smtClean="0">
                  <a:solidFill>
                    <a:srgbClr val="0033CC"/>
                  </a:solidFill>
                  <a:cs typeface="Arial" charset="0"/>
                </a:rPr>
                <a:t>new Republican Party.</a:t>
              </a:r>
            </a:p>
          </p:txBody>
        </p:sp>
      </p:grpSp>
      <p:sp>
        <p:nvSpPr>
          <p:cNvPr id="90119" name="Rectangle 29"/>
          <p:cNvSpPr>
            <a:spLocks noChangeArrowheads="1"/>
          </p:cNvSpPr>
          <p:nvPr/>
        </p:nvSpPr>
        <p:spPr bwMode="auto">
          <a:xfrm>
            <a:off x="1752600" y="4511675"/>
            <a:ext cx="5638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60000"/>
              </a:spcAft>
            </a:pPr>
            <a:r>
              <a:rPr lang="en-US" altLang="en-US" dirty="0" smtClean="0">
                <a:solidFill>
                  <a:srgbClr val="000000"/>
                </a:solidFill>
                <a:cs typeface="Arial" charset="0"/>
              </a:rPr>
              <a:t>Although Frémont lost, the Republican Party—</a:t>
            </a:r>
            <a:r>
              <a:rPr lang="en-US" altLang="en-US" dirty="0" smtClean="0">
                <a:solidFill>
                  <a:srgbClr val="0033CC"/>
                </a:solidFill>
                <a:cs typeface="Arial" charset="0"/>
              </a:rPr>
              <a:t>which opposed the extension of slavery into the western territories</a:t>
            </a:r>
            <a:r>
              <a:rPr lang="en-US" altLang="en-US" dirty="0" smtClean="0">
                <a:solidFill>
                  <a:srgbClr val="000000"/>
                </a:solidFill>
                <a:cs typeface="Arial" charset="0"/>
              </a:rPr>
              <a:t>— gained new popularity. </a:t>
            </a:r>
          </a:p>
        </p:txBody>
      </p:sp>
    </p:spTree>
    <p:extLst>
      <p:ext uri="{BB962C8B-B14F-4D97-AF65-F5344CB8AC3E}">
        <p14:creationId xmlns:p14="http://schemas.microsoft.com/office/powerpoint/2010/main" val="179275997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
          <p:cNvSpPr>
            <a:spLocks noChangeArrowheads="1"/>
          </p:cNvSpPr>
          <p:nvPr/>
        </p:nvSpPr>
        <p:spPr bwMode="auto">
          <a:xfrm rot="10792560" flipH="1">
            <a:off x="879475" y="1379538"/>
            <a:ext cx="7391400" cy="2225675"/>
          </a:xfrm>
          <a:prstGeom prst="upArrowCallout">
            <a:avLst>
              <a:gd name="adj1" fmla="val 37914"/>
              <a:gd name="adj2" fmla="val 35116"/>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14339" name="Text Box 129"/>
          <p:cNvSpPr txBox="1">
            <a:spLocks noChangeArrowheads="1"/>
          </p:cNvSpPr>
          <p:nvPr/>
        </p:nvSpPr>
        <p:spPr bwMode="auto">
          <a:xfrm>
            <a:off x="1143000" y="1457325"/>
            <a:ext cx="6858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b="1" dirty="0" smtClean="0">
                <a:solidFill>
                  <a:srgbClr val="000000"/>
                </a:solidFill>
              </a:rPr>
              <a:t>In 1857, the </a:t>
            </a:r>
            <a:r>
              <a:rPr lang="en-US" altLang="en-US" b="1" i="1" dirty="0" smtClean="0">
                <a:solidFill>
                  <a:srgbClr val="FF0000"/>
                </a:solidFill>
              </a:rPr>
              <a:t>Dred Scott </a:t>
            </a:r>
            <a:r>
              <a:rPr lang="en-US" altLang="en-US" b="1" dirty="0" smtClean="0">
                <a:solidFill>
                  <a:srgbClr val="FF0000"/>
                </a:solidFill>
              </a:rPr>
              <a:t>v.</a:t>
            </a:r>
            <a:r>
              <a:rPr lang="en-US" altLang="en-US" b="1" i="1" dirty="0" smtClean="0">
                <a:solidFill>
                  <a:srgbClr val="FF0000"/>
                </a:solidFill>
              </a:rPr>
              <a:t> </a:t>
            </a:r>
            <a:r>
              <a:rPr lang="en-US" altLang="en-US" b="1" i="1" dirty="0" err="1" smtClean="0">
                <a:solidFill>
                  <a:srgbClr val="FF0000"/>
                </a:solidFill>
              </a:rPr>
              <a:t>Sandford</a:t>
            </a:r>
            <a:r>
              <a:rPr lang="en-US" altLang="en-US" b="1" dirty="0" smtClean="0">
                <a:solidFill>
                  <a:srgbClr val="000000"/>
                </a:solidFill>
              </a:rPr>
              <a:t> decision widened divisions between North and South</a:t>
            </a:r>
            <a:r>
              <a:rPr lang="en-US" altLang="en-US" dirty="0" smtClean="0">
                <a:solidFill>
                  <a:srgbClr val="000000"/>
                </a:solidFill>
              </a:rPr>
              <a:t>.</a:t>
            </a:r>
            <a:endParaRPr lang="en-US" altLang="en-US" dirty="0" smtClean="0">
              <a:solidFill>
                <a:srgbClr val="000000"/>
              </a:solidFill>
              <a:latin typeface="Arial" charset="0"/>
            </a:endParaRPr>
          </a:p>
        </p:txBody>
      </p:sp>
      <p:sp>
        <p:nvSpPr>
          <p:cNvPr id="23556" name="Text Box 4"/>
          <p:cNvSpPr txBox="1">
            <a:spLocks noChangeArrowheads="1"/>
          </p:cNvSpPr>
          <p:nvPr/>
        </p:nvSpPr>
        <p:spPr bwMode="auto">
          <a:xfrm>
            <a:off x="1143000" y="3927475"/>
            <a:ext cx="75438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Verdana" pitchFamily="34" charset="0"/>
              </a:defRPr>
            </a:lvl1pPr>
            <a:lvl2pPr marL="292100" indent="-29210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lvl="1" eaLnBrk="1" hangingPunct="1">
              <a:spcAft>
                <a:spcPts val="2200"/>
              </a:spcAft>
              <a:buFont typeface="Verdana" pitchFamily="34" charset="0"/>
              <a:buChar char="•"/>
            </a:pPr>
            <a:r>
              <a:rPr lang="en-US" altLang="en-US" dirty="0" smtClean="0">
                <a:solidFill>
                  <a:srgbClr val="000000"/>
                </a:solidFill>
              </a:rPr>
              <a:t>The Supreme Court ruled against Scott, stating that </a:t>
            </a:r>
            <a:r>
              <a:rPr lang="en-US" altLang="en-US" dirty="0" smtClean="0">
                <a:solidFill>
                  <a:srgbClr val="0033CC"/>
                </a:solidFill>
              </a:rPr>
              <a:t>slaves were property, not citizens.</a:t>
            </a:r>
          </a:p>
          <a:p>
            <a:pPr lvl="1" eaLnBrk="1" hangingPunct="1">
              <a:spcAft>
                <a:spcPts val="2200"/>
              </a:spcAft>
              <a:buClr>
                <a:srgbClr val="000000"/>
              </a:buClr>
              <a:buFont typeface="Verdana" pitchFamily="34" charset="0"/>
              <a:buChar char="•"/>
            </a:pPr>
            <a:r>
              <a:rPr lang="en-US" altLang="en-US" dirty="0" smtClean="0">
                <a:solidFill>
                  <a:srgbClr val="000000"/>
                </a:solidFill>
              </a:rPr>
              <a:t>The Court also said that the</a:t>
            </a:r>
            <a:r>
              <a:rPr lang="en-US" altLang="en-US" dirty="0" smtClean="0">
                <a:solidFill>
                  <a:srgbClr val="0033CC"/>
                </a:solidFill>
              </a:rPr>
              <a:t> federal government could not ban slavery </a:t>
            </a:r>
            <a:r>
              <a:rPr lang="en-US" altLang="en-US" dirty="0" smtClean="0">
                <a:solidFill>
                  <a:srgbClr val="000000"/>
                </a:solidFill>
              </a:rPr>
              <a:t>in any territory.</a:t>
            </a:r>
          </a:p>
        </p:txBody>
      </p:sp>
    </p:spTree>
    <p:extLst>
      <p:ext uri="{BB962C8B-B14F-4D97-AF65-F5344CB8AC3E}">
        <p14:creationId xmlns:p14="http://schemas.microsoft.com/office/powerpoint/2010/main" val="356410610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DredScot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1820" y="0"/>
            <a:ext cx="601218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21890" name="Text Box 2"/>
          <p:cNvSpPr txBox="1">
            <a:spLocks noChangeArrowheads="1"/>
          </p:cNvSpPr>
          <p:nvPr/>
        </p:nvSpPr>
        <p:spPr bwMode="auto">
          <a:xfrm>
            <a:off x="952500" y="4952999"/>
            <a:ext cx="7239000" cy="132343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8000" dirty="0">
                <a:solidFill>
                  <a:schemeClr val="bg1"/>
                </a:solidFill>
                <a:latin typeface="Earth's Mightiest"/>
              </a:rPr>
              <a:t>F. The Dred Scott Case</a:t>
            </a:r>
          </a:p>
        </p:txBody>
      </p:sp>
      <p:grpSp>
        <p:nvGrpSpPr>
          <p:cNvPr id="4" name="Group 3"/>
          <p:cNvGrpSpPr/>
          <p:nvPr/>
        </p:nvGrpSpPr>
        <p:grpSpPr>
          <a:xfrm>
            <a:off x="-609600" y="1044859"/>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6" name="TextBox 5"/>
            <p:cNvSpPr txBox="1"/>
            <p:nvPr/>
          </p:nvSpPr>
          <p:spPr>
            <a:xfrm rot="21421055">
              <a:off x="1478566" y="1333247"/>
              <a:ext cx="26670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Earth's Mightiest" panose="020B0604020202020204"/>
                </a:rPr>
                <a:t>In 1857, the US Supreme Court had a rare opportunity to make a ruling regarding slavery and its outcome pushed the nation further towards disunion and civil war.</a:t>
              </a:r>
            </a:p>
          </p:txBody>
        </p:sp>
      </p:grpSp>
    </p:spTree>
    <p:extLst>
      <p:ext uri="{BB962C8B-B14F-4D97-AF65-F5344CB8AC3E}">
        <p14:creationId xmlns:p14="http://schemas.microsoft.com/office/powerpoint/2010/main" val="21482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1890"/>
                                        </p:tgtEl>
                                        <p:attrNameLst>
                                          <p:attrName>style.visibility</p:attrName>
                                        </p:attrNameLst>
                                      </p:cBhvr>
                                      <p:to>
                                        <p:strVal val="visible"/>
                                      </p:to>
                                    </p:set>
                                    <p:anim calcmode="lin" valueType="num">
                                      <p:cBhvr additive="base">
                                        <p:cTn id="7" dur="500" fill="hold"/>
                                        <p:tgtEl>
                                          <p:spTgt spid="421890"/>
                                        </p:tgtEl>
                                        <p:attrNameLst>
                                          <p:attrName>ppt_x</p:attrName>
                                        </p:attrNameLst>
                                      </p:cBhvr>
                                      <p:tavLst>
                                        <p:tav tm="0">
                                          <p:val>
                                            <p:strVal val="#ppt_x"/>
                                          </p:val>
                                        </p:tav>
                                        <p:tav tm="100000">
                                          <p:val>
                                            <p:strVal val="#ppt_x"/>
                                          </p:val>
                                        </p:tav>
                                      </p:tavLst>
                                    </p:anim>
                                    <p:anim calcmode="lin" valueType="num">
                                      <p:cBhvr additive="base">
                                        <p:cTn id="8" dur="500" fill="hold"/>
                                        <p:tgtEl>
                                          <p:spTgt spid="4218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6937" r="33083"/>
          <a:stretch/>
        </p:blipFill>
        <p:spPr>
          <a:xfrm>
            <a:off x="5907301" y="0"/>
            <a:ext cx="3236699" cy="46482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000" t="7890"/>
          <a:stretch/>
        </p:blipFill>
        <p:spPr>
          <a:xfrm>
            <a:off x="0" y="0"/>
            <a:ext cx="5257800" cy="800621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3" y="0"/>
            <a:ext cx="9143245" cy="6857434"/>
          </a:xfrm>
          <a:prstGeom prst="rect">
            <a:avLst/>
          </a:prstGeom>
        </p:spPr>
      </p:pic>
      <p:sp>
        <p:nvSpPr>
          <p:cNvPr id="28" name="Text Box 2"/>
          <p:cNvSpPr txBox="1">
            <a:spLocks noChangeArrowheads="1"/>
          </p:cNvSpPr>
          <p:nvPr/>
        </p:nvSpPr>
        <p:spPr bwMode="auto">
          <a:xfrm>
            <a:off x="2019300" y="5237328"/>
            <a:ext cx="51054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  (1857) Supreme Court ruled on the Dred Scott case</a:t>
            </a:r>
          </a:p>
        </p:txBody>
      </p:sp>
    </p:spTree>
    <p:extLst>
      <p:ext uri="{BB962C8B-B14F-4D97-AF65-F5344CB8AC3E}">
        <p14:creationId xmlns:p14="http://schemas.microsoft.com/office/powerpoint/2010/main" val="106541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0" presetClass="exit" presetSubtype="0" fill="hold" grpId="1" nodeType="afterEffect">
                                  <p:stCondLst>
                                    <p:cond delay="0"/>
                                  </p:stCondLst>
                                  <p:childTnLst>
                                    <p:animEffect transition="out" filter="fade">
                                      <p:cBhvr>
                                        <p:cTn id="11" dur="2000"/>
                                        <p:tgtEl>
                                          <p:spTgt spid="28"/>
                                        </p:tgtEl>
                                      </p:cBhvr>
                                    </p:animEffect>
                                    <p:set>
                                      <p:cBhvr>
                                        <p:cTn id="12"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5399782"/>
            <a:ext cx="8686800" cy="1077218"/>
          </a:xfrm>
          <a:prstGeom prst="rect">
            <a:avLst/>
          </a:prstGeom>
          <a:solidFill>
            <a:srgbClr val="000000"/>
          </a:solidFill>
          <a:ln w="76200">
            <a:solidFill>
              <a:schemeClr val="tx1"/>
            </a:solidFill>
            <a:miter lim="800000"/>
            <a:headEnd/>
            <a:tailEnd/>
          </a:ln>
          <a:effectLst>
            <a:glow>
              <a:schemeClr val="tx1"/>
            </a:glow>
          </a:effectLst>
          <a:scene3d>
            <a:camera prst="perspectiveAbove" fov="1800000"/>
            <a:lightRig rig="threePt" dir="t"/>
          </a:scene3d>
          <a:sp3d>
            <a:bevelT/>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a:solidFill>
                  <a:schemeClr val="bg1"/>
                </a:solidFill>
                <a:latin typeface="Times New Roman" panose="02020603050405020304" pitchFamily="18" charset="0"/>
                <a:cs typeface="Times New Roman" panose="02020603050405020304" pitchFamily="18" charset="0"/>
              </a:rPr>
              <a:t>2.  Dred Scott a slave whose master took him north into free territory (lived there many years)</a:t>
            </a:r>
          </a:p>
        </p:txBody>
      </p:sp>
      <p:pic>
        <p:nvPicPr>
          <p:cNvPr id="3" name="Picture 2" descr="File:US Secession map 1861.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11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097" r="28653" b="39996"/>
          <a:stretch/>
        </p:blipFill>
        <p:spPr>
          <a:xfrm>
            <a:off x="7328848" y="2134030"/>
            <a:ext cx="586853" cy="868478"/>
          </a:xfrm>
          <a:prstGeom prst="rect">
            <a:avLst/>
          </a:prstGeom>
        </p:spPr>
      </p:pic>
      <p:sp>
        <p:nvSpPr>
          <p:cNvPr id="6" name="TextBox 5"/>
          <p:cNvSpPr txBox="1"/>
          <p:nvPr/>
        </p:nvSpPr>
        <p:spPr>
          <a:xfrm>
            <a:off x="5791200" y="2304871"/>
            <a:ext cx="1994848" cy="1200329"/>
          </a:xfrm>
          <a:prstGeom prst="rect">
            <a:avLst/>
          </a:prstGeom>
          <a:noFill/>
        </p:spPr>
        <p:txBody>
          <a:bodyPr wrap="square" rtlCol="0">
            <a:spAutoFit/>
          </a:bodyPr>
          <a:lstStyle/>
          <a:p>
            <a:pPr algn="ctr"/>
            <a:r>
              <a:rPr lang="en-US" sz="3600" dirty="0">
                <a:effectLst>
                  <a:glow rad="127000">
                    <a:schemeClr val="bg1"/>
                  </a:glow>
                </a:effectLst>
                <a:latin typeface="Earth's Mightiest"/>
              </a:rPr>
              <a:t>Born in Virginia</a:t>
            </a:r>
          </a:p>
        </p:txBody>
      </p:sp>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5097" r="28653" b="39996"/>
          <a:stretch/>
        </p:blipFill>
        <p:spPr>
          <a:xfrm>
            <a:off x="5042848" y="2397428"/>
            <a:ext cx="586853" cy="868478"/>
          </a:xfrm>
          <a:prstGeom prst="rect">
            <a:avLst/>
          </a:prstGeom>
        </p:spPr>
      </p:pic>
      <p:sp>
        <p:nvSpPr>
          <p:cNvPr id="8" name="TextBox 7"/>
          <p:cNvSpPr txBox="1"/>
          <p:nvPr/>
        </p:nvSpPr>
        <p:spPr>
          <a:xfrm>
            <a:off x="3505200" y="2568269"/>
            <a:ext cx="1994848" cy="1200329"/>
          </a:xfrm>
          <a:prstGeom prst="rect">
            <a:avLst/>
          </a:prstGeom>
          <a:noFill/>
        </p:spPr>
        <p:txBody>
          <a:bodyPr wrap="square" rtlCol="0">
            <a:spAutoFit/>
          </a:bodyPr>
          <a:lstStyle/>
          <a:p>
            <a:pPr algn="ctr"/>
            <a:r>
              <a:rPr lang="en-US" sz="3600" dirty="0">
                <a:effectLst>
                  <a:glow rad="127000">
                    <a:schemeClr val="bg1"/>
                  </a:glow>
                </a:effectLst>
                <a:latin typeface="Earth's Mightiest"/>
              </a:rPr>
              <a:t>Moved to Missouri</a:t>
            </a: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5097" r="28653" b="39996"/>
          <a:stretch/>
        </p:blipFill>
        <p:spPr>
          <a:xfrm>
            <a:off x="5576248" y="1905430"/>
            <a:ext cx="586853" cy="868478"/>
          </a:xfrm>
          <a:prstGeom prst="rect">
            <a:avLst/>
          </a:prstGeom>
        </p:spPr>
      </p:pic>
      <p:sp>
        <p:nvSpPr>
          <p:cNvPr id="10" name="TextBox 9"/>
          <p:cNvSpPr txBox="1"/>
          <p:nvPr/>
        </p:nvSpPr>
        <p:spPr>
          <a:xfrm>
            <a:off x="5412475" y="228600"/>
            <a:ext cx="3350525" cy="1754326"/>
          </a:xfrm>
          <a:prstGeom prst="rect">
            <a:avLst/>
          </a:prstGeom>
          <a:noFill/>
        </p:spPr>
        <p:txBody>
          <a:bodyPr wrap="square" rtlCol="0">
            <a:spAutoFit/>
          </a:bodyPr>
          <a:lstStyle/>
          <a:p>
            <a:pPr algn="ctr"/>
            <a:r>
              <a:rPr lang="en-US" sz="3600" dirty="0">
                <a:effectLst>
                  <a:glow rad="127000">
                    <a:schemeClr val="bg1"/>
                  </a:glow>
                </a:effectLst>
                <a:latin typeface="Earth's Mightiest"/>
              </a:rPr>
              <a:t>Moved to Illinois (slavery banned by Northwest Ordinance)</a:t>
            </a:r>
          </a:p>
        </p:txBody>
      </p:sp>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5097" r="28653" b="39996"/>
          <a:stretch/>
        </p:blipFill>
        <p:spPr>
          <a:xfrm>
            <a:off x="5356747" y="1012610"/>
            <a:ext cx="586853" cy="868478"/>
          </a:xfrm>
          <a:prstGeom prst="rect">
            <a:avLst/>
          </a:prstGeom>
        </p:spPr>
      </p:pic>
      <p:sp>
        <p:nvSpPr>
          <p:cNvPr id="12" name="TextBox 11"/>
          <p:cNvSpPr txBox="1"/>
          <p:nvPr/>
        </p:nvSpPr>
        <p:spPr>
          <a:xfrm>
            <a:off x="2286000" y="0"/>
            <a:ext cx="3166281" cy="1754326"/>
          </a:xfrm>
          <a:prstGeom prst="rect">
            <a:avLst/>
          </a:prstGeom>
          <a:noFill/>
        </p:spPr>
        <p:txBody>
          <a:bodyPr wrap="square" rtlCol="0">
            <a:spAutoFit/>
          </a:bodyPr>
          <a:lstStyle/>
          <a:p>
            <a:pPr algn="ctr"/>
            <a:r>
              <a:rPr lang="en-US" sz="3600" dirty="0">
                <a:effectLst>
                  <a:glow rad="127000">
                    <a:schemeClr val="bg1"/>
                  </a:glow>
                </a:effectLst>
                <a:latin typeface="Earth's Mightiest"/>
              </a:rPr>
              <a:t>Moved to Wisconsin (slavery banned by Missouri Compromise)</a:t>
            </a:r>
          </a:p>
        </p:txBody>
      </p:sp>
    </p:spTree>
    <p:extLst>
      <p:ext uri="{BB962C8B-B14F-4D97-AF65-F5344CB8AC3E}">
        <p14:creationId xmlns:p14="http://schemas.microsoft.com/office/powerpoint/2010/main" val="246437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6"/>
                                        </p:tgtEl>
                                        <p:attrNameLst>
                                          <p:attrName>ppt_w</p:attrName>
                                        </p:attrNameLst>
                                      </p:cBhvr>
                                      <p:tavLst>
                                        <p:tav tm="0">
                                          <p:val>
                                            <p:strVal val="ppt_w"/>
                                          </p:val>
                                        </p:tav>
                                        <p:tav tm="100000">
                                          <p:val>
                                            <p:fltVal val="0"/>
                                          </p:val>
                                        </p:tav>
                                      </p:tavLst>
                                    </p:anim>
                                    <p:anim calcmode="lin" valueType="num">
                                      <p:cBhvr>
                                        <p:cTn id="30" dur="500"/>
                                        <p:tgtEl>
                                          <p:spTgt spid="6"/>
                                        </p:tgtEl>
                                        <p:attrNameLst>
                                          <p:attrName>ppt_h</p:attrName>
                                        </p:attrNameLst>
                                      </p:cBhvr>
                                      <p:tavLst>
                                        <p:tav tm="0">
                                          <p:val>
                                            <p:strVal val="ppt_h"/>
                                          </p:val>
                                        </p:tav>
                                        <p:tav tm="100000">
                                          <p:val>
                                            <p:fltVal val="0"/>
                                          </p:val>
                                        </p:tav>
                                      </p:tavLst>
                                    </p:anim>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8"/>
                                        </p:tgtEl>
                                        <p:attrNameLst>
                                          <p:attrName>ppt_w</p:attrName>
                                        </p:attrNameLst>
                                      </p:cBhvr>
                                      <p:tavLst>
                                        <p:tav tm="0">
                                          <p:val>
                                            <p:strVal val="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fltVal val="0"/>
                                          </p:val>
                                        </p:tav>
                                      </p:tavLst>
                                    </p:anim>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9"/>
                                        </p:tgtEl>
                                        <p:attrNameLst>
                                          <p:attrName>ppt_w</p:attrName>
                                        </p:attrNameLst>
                                      </p:cBhvr>
                                      <p:tavLst>
                                        <p:tav tm="0">
                                          <p:val>
                                            <p:strVal val="ppt_w"/>
                                          </p:val>
                                        </p:tav>
                                        <p:tav tm="100000">
                                          <p:val>
                                            <p:fltVal val="0"/>
                                          </p:val>
                                        </p:tav>
                                      </p:tavLst>
                                    </p:anim>
                                    <p:anim calcmode="lin" valueType="num">
                                      <p:cBhvr>
                                        <p:cTn id="73" dur="500"/>
                                        <p:tgtEl>
                                          <p:spTgt spid="9"/>
                                        </p:tgtEl>
                                        <p:attrNameLst>
                                          <p:attrName>ppt_h</p:attrName>
                                        </p:attrNameLst>
                                      </p:cBhvr>
                                      <p:tavLst>
                                        <p:tav tm="0">
                                          <p:val>
                                            <p:strVal val="ppt_h"/>
                                          </p:val>
                                        </p:tav>
                                        <p:tav tm="100000">
                                          <p:val>
                                            <p:fltVal val="0"/>
                                          </p:val>
                                        </p:tav>
                                      </p:tavLst>
                                    </p:anim>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53" presetClass="exit" presetSubtype="32" fill="hold" grpId="1" nodeType="with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animEffect transition="in" filter="fade">
                                      <p:cBhvr>
                                        <p:cTn id="87" dur="500"/>
                                        <p:tgtEl>
                                          <p:spTgt spid="11"/>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fltVal val="0"/>
                                          </p:val>
                                        </p:tav>
                                        <p:tav tm="100000">
                                          <p:val>
                                            <p:strVal val="#ppt_h"/>
                                          </p:val>
                                        </p:tav>
                                      </p:tavLst>
                                    </p:anim>
                                    <p:animEffect transition="in" filter="fade">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xit" presetSubtype="32" fill="hold" nodeType="clickEffect">
                                  <p:stCondLst>
                                    <p:cond delay="0"/>
                                  </p:stCondLst>
                                  <p:childTnLst>
                                    <p:anim calcmode="lin" valueType="num">
                                      <p:cBhvr>
                                        <p:cTn id="96" dur="500"/>
                                        <p:tgtEl>
                                          <p:spTgt spid="11"/>
                                        </p:tgtEl>
                                        <p:attrNameLst>
                                          <p:attrName>ppt_w</p:attrName>
                                        </p:attrNameLst>
                                      </p:cBhvr>
                                      <p:tavLst>
                                        <p:tav tm="0">
                                          <p:val>
                                            <p:strVal val="ppt_w"/>
                                          </p:val>
                                        </p:tav>
                                        <p:tav tm="100000">
                                          <p:val>
                                            <p:fltVal val="0"/>
                                          </p:val>
                                        </p:tav>
                                      </p:tavLst>
                                    </p:anim>
                                    <p:anim calcmode="lin" valueType="num">
                                      <p:cBhvr>
                                        <p:cTn id="97" dur="500"/>
                                        <p:tgtEl>
                                          <p:spTgt spid="11"/>
                                        </p:tgtEl>
                                        <p:attrNameLst>
                                          <p:attrName>ppt_h</p:attrName>
                                        </p:attrNameLst>
                                      </p:cBhvr>
                                      <p:tavLst>
                                        <p:tav tm="0">
                                          <p:val>
                                            <p:strVal val="ppt_h"/>
                                          </p:val>
                                        </p:tav>
                                        <p:tav tm="100000">
                                          <p:val>
                                            <p:fltVal val="0"/>
                                          </p:val>
                                        </p:tav>
                                      </p:tavLst>
                                    </p:anim>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12"/>
                                        </p:tgtEl>
                                        <p:attrNameLst>
                                          <p:attrName>ppt_w</p:attrName>
                                        </p:attrNameLst>
                                      </p:cBhvr>
                                      <p:tavLst>
                                        <p:tav tm="0">
                                          <p:val>
                                            <p:strVal val="ppt_w"/>
                                          </p:val>
                                        </p:tav>
                                        <p:tav tm="100000">
                                          <p:val>
                                            <p:fltVal val="0"/>
                                          </p:val>
                                        </p:tav>
                                      </p:tavLst>
                                    </p:anim>
                                    <p:anim calcmode="lin" valueType="num">
                                      <p:cBhvr>
                                        <p:cTn id="102" dur="500"/>
                                        <p:tgtEl>
                                          <p:spTgt spid="12"/>
                                        </p:tgtEl>
                                        <p:attrNameLst>
                                          <p:attrName>ppt_h</p:attrName>
                                        </p:attrNameLst>
                                      </p:cBhvr>
                                      <p:tavLst>
                                        <p:tav tm="0">
                                          <p:val>
                                            <p:strVal val="ppt_h"/>
                                          </p:val>
                                        </p:tav>
                                        <p:tav tm="100000">
                                          <p:val>
                                            <p:fltVal val="0"/>
                                          </p:val>
                                        </p:tav>
                                      </p:tavLst>
                                    </p:anim>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8" grpId="0"/>
      <p:bldP spid="8" grpId="1"/>
      <p:bldP spid="10" grpId="0"/>
      <p:bldP spid="10" grpId="1"/>
      <p:bldP spid="12" grpId="0"/>
      <p:bldP spid="1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US Secession map 1861.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11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685800" y="4953000"/>
            <a:ext cx="70866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a:t>
            </a:r>
            <a:r>
              <a:rPr lang="en-US" sz="3200" b="1" dirty="0" smtClean="0">
                <a:solidFill>
                  <a:schemeClr val="bg1"/>
                </a:solidFill>
                <a:latin typeface="Times New Roman" panose="02020603050405020304" pitchFamily="18" charset="0"/>
                <a:cs typeface="Times New Roman" panose="02020603050405020304" pitchFamily="18" charset="0"/>
              </a:rPr>
              <a:t>When </a:t>
            </a:r>
            <a:r>
              <a:rPr lang="en-US" sz="3200" b="1" dirty="0">
                <a:solidFill>
                  <a:schemeClr val="bg1"/>
                </a:solidFill>
                <a:latin typeface="Times New Roman" panose="02020603050405020304" pitchFamily="18" charset="0"/>
                <a:cs typeface="Times New Roman" panose="02020603050405020304" pitchFamily="18" charset="0"/>
              </a:rPr>
              <a:t>his master died Dred Scott sued for his freedom from new master (he lived in a free territory)</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097" r="28653" b="39996"/>
          <a:stretch/>
        </p:blipFill>
        <p:spPr>
          <a:xfrm>
            <a:off x="5042848" y="2397428"/>
            <a:ext cx="586853" cy="868478"/>
          </a:xfrm>
          <a:prstGeom prst="rect">
            <a:avLst/>
          </a:prstGeom>
        </p:spPr>
      </p:pic>
      <p:sp>
        <p:nvSpPr>
          <p:cNvPr id="7" name="TextBox 6"/>
          <p:cNvSpPr txBox="1"/>
          <p:nvPr/>
        </p:nvSpPr>
        <p:spPr>
          <a:xfrm>
            <a:off x="3505200" y="2568269"/>
            <a:ext cx="1994848" cy="1200329"/>
          </a:xfrm>
          <a:prstGeom prst="rect">
            <a:avLst/>
          </a:prstGeom>
          <a:noFill/>
        </p:spPr>
        <p:txBody>
          <a:bodyPr wrap="square" rtlCol="0">
            <a:spAutoFit/>
          </a:bodyPr>
          <a:lstStyle/>
          <a:p>
            <a:pPr algn="ctr"/>
            <a:r>
              <a:rPr lang="en-US" sz="3600" dirty="0">
                <a:effectLst>
                  <a:glow rad="127000">
                    <a:schemeClr val="bg1"/>
                  </a:glow>
                </a:effectLst>
                <a:latin typeface="Earth's Mightiest"/>
              </a:rPr>
              <a:t>Moved to Missouri</a:t>
            </a:r>
          </a:p>
        </p:txBody>
      </p:sp>
    </p:spTree>
    <p:extLst>
      <p:ext uri="{BB962C8B-B14F-4D97-AF65-F5344CB8AC3E}">
        <p14:creationId xmlns:p14="http://schemas.microsoft.com/office/powerpoint/2010/main" val="1398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DredScot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24200" y="0"/>
            <a:ext cx="601218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25986" name="Text Box 2"/>
          <p:cNvSpPr txBox="1">
            <a:spLocks noChangeArrowheads="1"/>
          </p:cNvSpPr>
          <p:nvPr/>
        </p:nvSpPr>
        <p:spPr bwMode="auto">
          <a:xfrm>
            <a:off x="533400" y="4946176"/>
            <a:ext cx="8077200" cy="163036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Missouri Supreme Court agreed and freed him but new master appealed to US  Supreme Court which overruled the decision</a:t>
            </a:r>
          </a:p>
        </p:txBody>
      </p:sp>
      <p:pic>
        <p:nvPicPr>
          <p:cNvPr id="48134" name="Picture 6" descr="http://www.locallender.info/images/states/missouri.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 y="304800"/>
            <a:ext cx="3935132" cy="3276600"/>
          </a:xfrm>
          <a:prstGeom prst="rect">
            <a:avLst/>
          </a:prstGeom>
          <a:noFill/>
          <a:effectLst>
            <a:glow rad="381000">
              <a:schemeClr val="accent3">
                <a:satMod val="175000"/>
              </a:schemeClr>
            </a:glow>
          </a:effectLst>
        </p:spPr>
      </p:pic>
    </p:spTree>
    <p:extLst>
      <p:ext uri="{BB962C8B-B14F-4D97-AF65-F5344CB8AC3E}">
        <p14:creationId xmlns:p14="http://schemas.microsoft.com/office/powerpoint/2010/main" val="13087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5986"/>
                                        </p:tgtEl>
                                        <p:attrNameLst>
                                          <p:attrName>style.visibility</p:attrName>
                                        </p:attrNameLst>
                                      </p:cBhvr>
                                      <p:to>
                                        <p:strVal val="visible"/>
                                      </p:to>
                                    </p:set>
                                    <p:anim calcmode="lin" valueType="num">
                                      <p:cBhvr additive="base">
                                        <p:cTn id="7" dur="500" fill="hold"/>
                                        <p:tgtEl>
                                          <p:spTgt spid="425986"/>
                                        </p:tgtEl>
                                        <p:attrNameLst>
                                          <p:attrName>ppt_x</p:attrName>
                                        </p:attrNameLst>
                                      </p:cBhvr>
                                      <p:tavLst>
                                        <p:tav tm="0">
                                          <p:val>
                                            <p:strVal val="#ppt_x"/>
                                          </p:val>
                                        </p:tav>
                                        <p:tav tm="100000">
                                          <p:val>
                                            <p:strVal val="#ppt_x"/>
                                          </p:val>
                                        </p:tav>
                                      </p:tavLst>
                                    </p:anim>
                                    <p:anim calcmode="lin" valueType="num">
                                      <p:cBhvr additive="base">
                                        <p:cTn id="8" dur="500" fill="hold"/>
                                        <p:tgtEl>
                                          <p:spTgt spid="425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www.oyez.org/justices/roger_b_taney/portrait/roger_b_taney_portrait_cropped.jpg"/>
          <p:cNvPicPr>
            <a:picLocks noChangeAspect="1" noChangeArrowheads="1"/>
          </p:cNvPicPr>
          <p:nvPr/>
        </p:nvPicPr>
        <p:blipFill>
          <a:blip r:embed="rId2">
            <a:extLst>
              <a:ext uri="{28A0092B-C50C-407E-A947-70E740481C1C}">
                <a14:useLocalDpi xmlns:a14="http://schemas.microsoft.com/office/drawing/2010/main" val="0"/>
              </a:ext>
            </a:extLst>
          </a:blip>
          <a:srcRect t="7231"/>
          <a:stretch>
            <a:fillRect/>
          </a:stretch>
        </p:blipFill>
        <p:spPr bwMode="auto">
          <a:xfrm>
            <a:off x="0" y="0"/>
            <a:ext cx="59436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0" name="Text Box 2"/>
          <p:cNvSpPr txBox="1">
            <a:spLocks noChangeArrowheads="1"/>
          </p:cNvSpPr>
          <p:nvPr/>
        </p:nvSpPr>
        <p:spPr bwMode="auto">
          <a:xfrm>
            <a:off x="304800" y="5410200"/>
            <a:ext cx="85344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Chief Justice Roger Taney argued slaves not citizens and had no right to sue (case dismissed) </a:t>
            </a:r>
          </a:p>
        </p:txBody>
      </p:sp>
      <p:sp>
        <p:nvSpPr>
          <p:cNvPr id="4" name="Rectangle 3"/>
          <p:cNvSpPr/>
          <p:nvPr/>
        </p:nvSpPr>
        <p:spPr>
          <a:xfrm>
            <a:off x="5029200" y="736461"/>
            <a:ext cx="3810000" cy="3816429"/>
          </a:xfrm>
          <a:prstGeom prst="rect">
            <a:avLst/>
          </a:prstGeom>
          <a:solidFill>
            <a:srgbClr val="000000"/>
          </a:solidFill>
          <a:ln w="63500">
            <a:solidFill>
              <a:schemeClr val="tx1"/>
            </a:solidFill>
          </a:ln>
          <a:effectLst>
            <a:glow rad="88900">
              <a:schemeClr val="bg1"/>
            </a:glow>
          </a:effectLst>
          <a:scene3d>
            <a:camera prst="perspectiveAbove"/>
            <a:lightRig rig="threePt" dir="t"/>
          </a:scene3d>
          <a:sp3d>
            <a:bevelT/>
          </a:sp3d>
        </p:spPr>
        <p:txBody>
          <a:bodyPr wrap="square">
            <a:spAutoFit/>
          </a:bodyPr>
          <a:lstStyle/>
          <a:p>
            <a:pPr algn="ctr">
              <a:defRPr/>
            </a:pPr>
            <a:r>
              <a:rPr lang="en-US" sz="2800" dirty="0">
                <a:solidFill>
                  <a:schemeClr val="bg1"/>
                </a:solidFill>
                <a:latin typeface="Earth's Mightiest"/>
                <a:cs typeface="Arial" pitchFamily="34" charset="0"/>
              </a:rPr>
              <a:t>They (Slaves) had for more than a century before been regarded as beings of an inferior order, and altogether unfit to associate with the white race, either in social or political relations, and so far unfit that they had no rights which the white man was bound to respect." </a:t>
            </a:r>
          </a:p>
          <a:p>
            <a:pPr algn="r">
              <a:defRPr/>
            </a:pPr>
            <a:r>
              <a:rPr lang="en-US" dirty="0">
                <a:solidFill>
                  <a:schemeClr val="bg1"/>
                </a:solidFill>
                <a:latin typeface="Earth's Mightiest"/>
                <a:cs typeface="Arial" pitchFamily="34" charset="0"/>
              </a:rPr>
              <a:t>	           </a:t>
            </a:r>
            <a:r>
              <a:rPr lang="en-US" dirty="0">
                <a:solidFill>
                  <a:schemeClr val="bg1"/>
                </a:solidFill>
                <a:latin typeface="Agency FB" pitchFamily="34" charset="0"/>
                <a:cs typeface="Arial" pitchFamily="34" charset="0"/>
              </a:rPr>
              <a:t>—Justice Roger Taney</a:t>
            </a:r>
          </a:p>
        </p:txBody>
      </p:sp>
    </p:spTree>
    <p:extLst>
      <p:ext uri="{BB962C8B-B14F-4D97-AF65-F5344CB8AC3E}">
        <p14:creationId xmlns:p14="http://schemas.microsoft.com/office/powerpoint/2010/main" val="349867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7010"/>
                                        </p:tgtEl>
                                        <p:attrNameLst>
                                          <p:attrName>style.visibility</p:attrName>
                                        </p:attrNameLst>
                                      </p:cBhvr>
                                      <p:to>
                                        <p:strVal val="visible"/>
                                      </p:to>
                                    </p:set>
                                    <p:anim calcmode="lin" valueType="num">
                                      <p:cBhvr additive="base">
                                        <p:cTn id="7" dur="500" fill="hold"/>
                                        <p:tgtEl>
                                          <p:spTgt spid="427010"/>
                                        </p:tgtEl>
                                        <p:attrNameLst>
                                          <p:attrName>ppt_x</p:attrName>
                                        </p:attrNameLst>
                                      </p:cBhvr>
                                      <p:tavLst>
                                        <p:tav tm="0">
                                          <p:val>
                                            <p:strVal val="#ppt_x"/>
                                          </p:val>
                                        </p:tav>
                                        <p:tav tm="100000">
                                          <p:val>
                                            <p:strVal val="#ppt_x"/>
                                          </p:val>
                                        </p:tav>
                                      </p:tavLst>
                                    </p:anim>
                                    <p:anim calcmode="lin" valueType="num">
                                      <p:cBhvr additive="base">
                                        <p:cTn id="8" dur="500" fill="hold"/>
                                        <p:tgtEl>
                                          <p:spTgt spid="427010"/>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anim calcmode="lin" valueType="num">
                                      <p:cBhvr>
                                        <p:cTn id="13" dur="3000" fill="hold"/>
                                        <p:tgtEl>
                                          <p:spTgt spid="4"/>
                                        </p:tgtEl>
                                        <p:attrNameLst>
                                          <p:attrName>ppt_x</p:attrName>
                                        </p:attrNameLst>
                                      </p:cBhvr>
                                      <p:tavLst>
                                        <p:tav tm="0">
                                          <p:val>
                                            <p:strVal val="#ppt_x"/>
                                          </p:val>
                                        </p:tav>
                                        <p:tav tm="100000">
                                          <p:val>
                                            <p:strVal val="#ppt_x"/>
                                          </p:val>
                                        </p:tav>
                                      </p:tavLst>
                                    </p:anim>
                                    <p:anim calcmode="lin" valueType="num">
                                      <p:cBhvr>
                                        <p:cTn id="14"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489005" y="5312470"/>
            <a:ext cx="8229600" cy="1569660"/>
          </a:xfrm>
          <a:prstGeom prst="rect">
            <a:avLst/>
          </a:prstGeom>
          <a:solidFill>
            <a:srgbClr val="000000">
              <a:alpha val="59999"/>
            </a:srgbClr>
          </a:solidFill>
          <a:ln w="76200">
            <a:solidFill>
              <a:schemeClr val="tx1"/>
            </a:solidFill>
            <a:miter lim="800000"/>
            <a:headEnd/>
            <a:tailEnd/>
          </a:ln>
          <a:effectLst>
            <a:glow rad="127000">
              <a:schemeClr val="tx1"/>
            </a:glow>
          </a:effectLst>
          <a:scene3d>
            <a:camera prst="perspectiveAbove"/>
            <a:lightRig rig="threePt" dir="t"/>
          </a:scene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800" dirty="0">
                <a:solidFill>
                  <a:schemeClr val="bg1"/>
                </a:solidFill>
                <a:latin typeface="Earth's Mightiest"/>
              </a:rPr>
              <a:t>A. The Sovereignty </a:t>
            </a:r>
            <a:r>
              <a:rPr lang="en-US" sz="4800" dirty="0" smtClean="0">
                <a:solidFill>
                  <a:schemeClr val="bg1"/>
                </a:solidFill>
                <a:latin typeface="Earth's Mightiest"/>
              </a:rPr>
              <a:t>Solution to slavery </a:t>
            </a:r>
            <a:r>
              <a:rPr lang="en-US" sz="3600" dirty="0" smtClean="0">
                <a:solidFill>
                  <a:schemeClr val="bg1"/>
                </a:solidFill>
                <a:latin typeface="Earth's Mightiest"/>
              </a:rPr>
              <a:t>&amp; the </a:t>
            </a:r>
            <a:r>
              <a:rPr lang="en-US" sz="4800" dirty="0">
                <a:solidFill>
                  <a:schemeClr val="bg1"/>
                </a:solidFill>
                <a:latin typeface="Earth's Mightiest"/>
              </a:rPr>
              <a:t>Election of 1848</a:t>
            </a:r>
          </a:p>
        </p:txBody>
      </p:sp>
      <p:pic>
        <p:nvPicPr>
          <p:cNvPr id="10"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200400" y="6858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6" name="TextBox 5"/>
            <p:cNvSpPr txBox="1"/>
            <p:nvPr/>
          </p:nvSpPr>
          <p:spPr>
            <a:xfrm rot="21421055">
              <a:off x="1478566" y="1148584"/>
              <a:ext cx="2667000" cy="18466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a:solidFill>
                    <a:schemeClr val="bg1"/>
                  </a:solidFill>
                  <a:latin typeface="Earth's Mightiest" panose="020B0604020202020204"/>
                </a:rPr>
                <a:t>The future of slavery became the key issue in the election of 1848 and the notion of popular sovereignty emerged, an idea many viewed as a possible solution to decades of debate..</a:t>
              </a:r>
            </a:p>
          </p:txBody>
        </p:sp>
      </p:grpSp>
    </p:spTree>
    <p:extLst>
      <p:ext uri="{BB962C8B-B14F-4D97-AF65-F5344CB8AC3E}">
        <p14:creationId xmlns:p14="http://schemas.microsoft.com/office/powerpoint/2010/main" val="16470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ache.eb.com/eb/image?id=91832&amp;rendTypeId=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4" name="Text Box 2"/>
          <p:cNvSpPr txBox="1">
            <a:spLocks noChangeArrowheads="1"/>
          </p:cNvSpPr>
          <p:nvPr/>
        </p:nvSpPr>
        <p:spPr bwMode="auto">
          <a:xfrm>
            <a:off x="631363" y="5475288"/>
            <a:ext cx="7850875" cy="1077912"/>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case angered millions of abolitionists against slavery and the movement grew</a:t>
            </a:r>
          </a:p>
        </p:txBody>
      </p:sp>
    </p:spTree>
    <p:extLst>
      <p:ext uri="{BB962C8B-B14F-4D97-AF65-F5344CB8AC3E}">
        <p14:creationId xmlns:p14="http://schemas.microsoft.com/office/powerpoint/2010/main" val="11011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8034"/>
                                        </p:tgtEl>
                                        <p:attrNameLst>
                                          <p:attrName>style.visibility</p:attrName>
                                        </p:attrNameLst>
                                      </p:cBhvr>
                                      <p:to>
                                        <p:strVal val="visible"/>
                                      </p:to>
                                    </p:set>
                                    <p:anim calcmode="lin" valueType="num">
                                      <p:cBhvr additive="base">
                                        <p:cTn id="7" dur="500" fill="hold"/>
                                        <p:tgtEl>
                                          <p:spTgt spid="428034"/>
                                        </p:tgtEl>
                                        <p:attrNameLst>
                                          <p:attrName>ppt_x</p:attrName>
                                        </p:attrNameLst>
                                      </p:cBhvr>
                                      <p:tavLst>
                                        <p:tav tm="0">
                                          <p:val>
                                            <p:strVal val="#ppt_x"/>
                                          </p:val>
                                        </p:tav>
                                        <p:tav tm="100000">
                                          <p:val>
                                            <p:strVal val="#ppt_x"/>
                                          </p:val>
                                        </p:tav>
                                      </p:tavLst>
                                    </p:anim>
                                    <p:anim calcmode="lin" valueType="num">
                                      <p:cBhvr additive="base">
                                        <p:cTn id="8" dur="500" fill="hold"/>
                                        <p:tgtEl>
                                          <p:spTgt spid="428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faculty.umf.maine.edu/~walters/web%20jacksonian%20277_07/missouri%20compromise%20map%2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4762"/>
          <a:stretch>
            <a:fillRect/>
          </a:stretch>
        </p:blipFill>
        <p:spPr bwMode="auto">
          <a:xfrm>
            <a:off x="0" y="0"/>
            <a:ext cx="9144000" cy="51816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8" name="Text Box 2"/>
          <p:cNvSpPr txBox="1">
            <a:spLocks noChangeArrowheads="1"/>
          </p:cNvSpPr>
          <p:nvPr/>
        </p:nvSpPr>
        <p:spPr bwMode="auto">
          <a:xfrm>
            <a:off x="152400" y="5029200"/>
            <a:ext cx="88392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7. Taney ruled Missouri Compromise and Northwest Ordinance unconstitutional (Congress lacked right to ban slavery in territories)</a:t>
            </a:r>
          </a:p>
        </p:txBody>
      </p:sp>
    </p:spTree>
    <p:extLst>
      <p:ext uri="{BB962C8B-B14F-4D97-AF65-F5344CB8AC3E}">
        <p14:creationId xmlns:p14="http://schemas.microsoft.com/office/powerpoint/2010/main" val="339566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9058"/>
                                        </p:tgtEl>
                                        <p:attrNameLst>
                                          <p:attrName>style.visibility</p:attrName>
                                        </p:attrNameLst>
                                      </p:cBhvr>
                                      <p:to>
                                        <p:strVal val="visible"/>
                                      </p:to>
                                    </p:set>
                                    <p:anim calcmode="lin" valueType="num">
                                      <p:cBhvr additive="base">
                                        <p:cTn id="7" dur="500" fill="hold"/>
                                        <p:tgtEl>
                                          <p:spTgt spid="429058"/>
                                        </p:tgtEl>
                                        <p:attrNameLst>
                                          <p:attrName>ppt_x</p:attrName>
                                        </p:attrNameLst>
                                      </p:cBhvr>
                                      <p:tavLst>
                                        <p:tav tm="0">
                                          <p:val>
                                            <p:strVal val="#ppt_x"/>
                                          </p:val>
                                        </p:tav>
                                        <p:tav tm="100000">
                                          <p:val>
                                            <p:strVal val="#ppt_x"/>
                                          </p:val>
                                        </p:tav>
                                      </p:tavLst>
                                    </p:anim>
                                    <p:anim calcmode="lin" valueType="num">
                                      <p:cBhvr additive="base">
                                        <p:cTn id="8" dur="500" fill="hold"/>
                                        <p:tgtEl>
                                          <p:spTgt spid="429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k to Zoom Ou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839" b="8295"/>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30082" name="Text Box 2"/>
          <p:cNvSpPr txBox="1">
            <a:spLocks noChangeArrowheads="1"/>
          </p:cNvSpPr>
          <p:nvPr/>
        </p:nvSpPr>
        <p:spPr bwMode="auto">
          <a:xfrm>
            <a:off x="304800" y="5212140"/>
            <a:ext cx="8610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8.  Northerners complained about ruling, the South was angered by Northern defiance (tensions rose)</a:t>
            </a:r>
          </a:p>
        </p:txBody>
      </p:sp>
    </p:spTree>
    <p:extLst>
      <p:ext uri="{BB962C8B-B14F-4D97-AF65-F5344CB8AC3E}">
        <p14:creationId xmlns:p14="http://schemas.microsoft.com/office/powerpoint/2010/main" val="278338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30082"/>
                                        </p:tgtEl>
                                        <p:attrNameLst>
                                          <p:attrName>style.visibility</p:attrName>
                                        </p:attrNameLst>
                                      </p:cBhvr>
                                      <p:to>
                                        <p:strVal val="visible"/>
                                      </p:to>
                                    </p:set>
                                    <p:anim calcmode="lin" valueType="num">
                                      <p:cBhvr additive="base">
                                        <p:cTn id="7" dur="500" fill="hold"/>
                                        <p:tgtEl>
                                          <p:spTgt spid="430082"/>
                                        </p:tgtEl>
                                        <p:attrNameLst>
                                          <p:attrName>ppt_x</p:attrName>
                                        </p:attrNameLst>
                                      </p:cBhvr>
                                      <p:tavLst>
                                        <p:tav tm="0">
                                          <p:val>
                                            <p:strVal val="#ppt_x"/>
                                          </p:val>
                                        </p:tav>
                                        <p:tav tm="100000">
                                          <p:val>
                                            <p:strVal val="#ppt_x"/>
                                          </p:val>
                                        </p:tav>
                                      </p:tavLst>
                                    </p:anim>
                                    <p:anim calcmode="lin" valueType="num">
                                      <p:cBhvr additive="base">
                                        <p:cTn id="8" dur="500" fill="hold"/>
                                        <p:tgtEl>
                                          <p:spTgt spid="430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3785304752"/>
              </p:ext>
            </p:extLst>
          </p:nvPr>
        </p:nvGraphicFramePr>
        <p:xfrm>
          <a:off x="0" y="685800"/>
          <a:ext cx="9144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76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jb-hdnp.org/Sarver/Maps/compromise_18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6008"/>
          <a:stretch/>
        </p:blipFill>
        <p:spPr bwMode="auto">
          <a:xfrm>
            <a:off x="0" y="0"/>
            <a:ext cx="9144000" cy="5253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990600" y="5059740"/>
            <a:ext cx="7162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  Southerners sought to extend slavery into territories won from Mexico and Northerners clung to Wilmot Proviso</a:t>
            </a:r>
          </a:p>
        </p:txBody>
      </p:sp>
      <p:sp>
        <p:nvSpPr>
          <p:cNvPr id="3" name="TextBox 2"/>
          <p:cNvSpPr txBox="1"/>
          <p:nvPr/>
        </p:nvSpPr>
        <p:spPr>
          <a:xfrm>
            <a:off x="4648200" y="1091118"/>
            <a:ext cx="4191000" cy="1877437"/>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a:solidFill>
                  <a:schemeClr val="bg1"/>
                </a:solidFill>
                <a:latin typeface="Earth's Mightiest"/>
              </a:rPr>
              <a:t>“The madmen of the North…have, we fear, cast the die and numbered the days of this glorious Union.”</a:t>
            </a:r>
          </a:p>
          <a:p>
            <a:pPr algn="r"/>
            <a:r>
              <a:rPr lang="en-US" sz="2000" dirty="0">
                <a:solidFill>
                  <a:schemeClr val="bg1"/>
                </a:solidFill>
                <a:latin typeface="Agency FB" pitchFamily="34" charset="0"/>
              </a:rPr>
              <a:t>-</a:t>
            </a:r>
            <a:r>
              <a:rPr lang="en-US" sz="1600" i="1" dirty="0">
                <a:solidFill>
                  <a:schemeClr val="bg1"/>
                </a:solidFill>
                <a:latin typeface="Agency FB" pitchFamily="34" charset="0"/>
              </a:rPr>
              <a:t>Richmond Enquirer</a:t>
            </a:r>
            <a:r>
              <a:rPr lang="en-US" sz="1600" dirty="0">
                <a:solidFill>
                  <a:schemeClr val="bg1"/>
                </a:solidFill>
                <a:latin typeface="Agency FB" pitchFamily="34" charset="0"/>
              </a:rPr>
              <a:t>, regarding Wilmot Proviso</a:t>
            </a:r>
            <a:endParaRPr lang="en-US" sz="2000" i="1" dirty="0">
              <a:solidFill>
                <a:schemeClr val="bg1"/>
              </a:solidFill>
              <a:latin typeface="Agency FB" pitchFamily="34" charset="0"/>
            </a:endParaRPr>
          </a:p>
        </p:txBody>
      </p:sp>
    </p:spTree>
    <p:extLst>
      <p:ext uri="{BB962C8B-B14F-4D97-AF65-F5344CB8AC3E}">
        <p14:creationId xmlns:p14="http://schemas.microsoft.com/office/powerpoint/2010/main" val="281578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20288</TotalTime>
  <Words>2940</Words>
  <Application>Microsoft Office PowerPoint</Application>
  <PresentationFormat>On-screen Show (4:3)</PresentationFormat>
  <Paragraphs>219</Paragraphs>
  <Slides>83</Slides>
  <Notes>12</Notes>
  <HiddenSlides>0</HiddenSlides>
  <MMClips>2</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83</vt:i4>
      </vt:variant>
    </vt:vector>
  </HeadingPairs>
  <TitlesOfParts>
    <vt:vector size="108" baseType="lpstr">
      <vt:lpstr>Arial</vt:lpstr>
      <vt:lpstr>Times New Roman</vt:lpstr>
      <vt:lpstr>calame</vt:lpstr>
      <vt:lpstr>Ringbearer</vt:lpstr>
      <vt:lpstr>Shermlock</vt:lpstr>
      <vt:lpstr>Verdana</vt:lpstr>
      <vt:lpstr>Rockwell Light</vt:lpstr>
      <vt:lpstr>vin's dojo</vt:lpstr>
      <vt:lpstr>GrekoDeco</vt:lpstr>
      <vt:lpstr>Calibri</vt:lpstr>
      <vt:lpstr>Caslon Antique</vt:lpstr>
      <vt:lpstr>Sex Pistols</vt:lpstr>
      <vt:lpstr>Agency FB</vt:lpstr>
      <vt:lpstr>Mixed up</vt:lpstr>
      <vt:lpstr>ヒラギノ角ゴ ProN W3</vt:lpstr>
      <vt:lpstr>Northern Territories</vt:lpstr>
      <vt:lpstr>Chronicles of a Hero</vt:lpstr>
      <vt:lpstr>Earth's Mightiest</vt:lpstr>
      <vt:lpstr>Calaveras</vt:lpstr>
      <vt:lpstr>Corbel</vt:lpstr>
      <vt:lpstr>Perpetua</vt:lpstr>
      <vt:lpstr>Default Design</vt:lpstr>
      <vt:lpstr>Start</vt:lpstr>
      <vt:lpstr>Content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Jeffry Smith</dc:creator>
  <cp:lastModifiedBy>Alison Mc Lin</cp:lastModifiedBy>
  <cp:revision>745</cp:revision>
  <dcterms:created xsi:type="dcterms:W3CDTF">2007-10-26T21:11:03Z</dcterms:created>
  <dcterms:modified xsi:type="dcterms:W3CDTF">2018-09-26T15:29:53Z</dcterms:modified>
</cp:coreProperties>
</file>