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1603" r:id="rId3"/>
    <p:sldId id="1604" r:id="rId4"/>
    <p:sldId id="1605" r:id="rId5"/>
    <p:sldId id="1606" r:id="rId6"/>
    <p:sldId id="1607" r:id="rId7"/>
    <p:sldId id="1608" r:id="rId8"/>
    <p:sldId id="1609" r:id="rId9"/>
    <p:sldId id="1610" r:id="rId10"/>
    <p:sldId id="1613" r:id="rId11"/>
    <p:sldId id="1620" r:id="rId12"/>
    <p:sldId id="1615" r:id="rId13"/>
    <p:sldId id="1621" r:id="rId14"/>
    <p:sldId id="1622" r:id="rId15"/>
    <p:sldId id="1619" r:id="rId16"/>
    <p:sldId id="1617" r:id="rId17"/>
    <p:sldId id="1618" r:id="rId18"/>
    <p:sldId id="1616" r:id="rId19"/>
  </p:sldIdLst>
  <p:sldSz cx="9144000" cy="6858000" type="screen4x3"/>
  <p:notesSz cx="6858000" cy="9144000"/>
  <p:embeddedFontLst>
    <p:embeddedFont>
      <p:font typeface="Times" panose="0202060305040502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0000"/>
    <a:srgbClr val="B08600"/>
    <a:srgbClr val="FFC000"/>
    <a:srgbClr val="336600"/>
    <a:srgbClr val="FFCC99"/>
    <a:srgbClr val="3399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2" autoAdjust="0"/>
    <p:restoredTop sz="92613" autoAdjust="0"/>
  </p:normalViewPr>
  <p:slideViewPr>
    <p:cSldViewPr>
      <p:cViewPr varScale="1">
        <p:scale>
          <a:sx n="92" d="100"/>
          <a:sy n="92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D5943E9-C717-4FA7-8D17-363E76639B40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31686FB-514E-4E3C-A782-5180C060D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4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6477AD-1E3A-478B-9B2D-10B26425CC32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6A3E1-9A91-4ABB-B223-D4B94C304F1E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C2D81A-4667-43BE-9DB2-772044B6C4B6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8279B3-F238-411F-90A4-8ED4EC192FD9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694446-9A2E-4C65-9471-F683BF58CBE4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50727" y="4659691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E4616C-7AD5-4BB3-9633-6CE5E59F5E28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50727" y="4659691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B75571-9D02-4ED0-80A6-7EDAA4240E07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C27B70-296C-431F-B61F-27997C89F649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3421559" y="5080000"/>
            <a:ext cx="183058" cy="30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C4758F-7E4B-49F4-A60D-E2343D4386C0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37FD01-8D60-4840-8B88-427E8006FA3C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7638E6-3975-4430-8DE3-2AA533387D64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A05B43-4428-4377-877A-62FF4EB237A3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6CDC6-CF83-4014-83D8-BBF12EBC5491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02819D-F94D-47D5-8683-D5EB46BA06D6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FB033D-5E6B-49F9-A2B5-78C80FD27550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54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56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15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9008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34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3738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90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4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23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47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9045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9075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 smtClean="0">
                <a:solidFill>
                  <a:srgbClr val="003CB4"/>
                </a:solidFill>
                <a:latin typeface="Arial" charset="0"/>
              </a:rPr>
              <a:t>Chapter </a:t>
            </a:r>
            <a:r>
              <a:rPr lang="en-US" altLang="en-US" sz="1600" b="1" smtClean="0">
                <a:solidFill>
                  <a:srgbClr val="003CB4"/>
                </a:solidFill>
                <a:latin typeface="Arial" charset="0"/>
              </a:rPr>
              <a:t>25 </a:t>
            </a:r>
            <a:r>
              <a:rPr lang="en-US" altLang="en-US" sz="1000" b="1" smtClean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altLang="en-US" sz="1600" b="1" smtClean="0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  <p:sp>
        <p:nvSpPr>
          <p:cNvPr id="2055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solidFill>
                  <a:srgbClr val="B3F1FF"/>
                </a:solidFill>
                <a:latin typeface="Arial" charset="0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200" b="1" smtClean="0">
                <a:solidFill>
                  <a:srgbClr val="B3F1FF"/>
                </a:solidFill>
                <a:latin typeface="Arial" charset="0"/>
              </a:rPr>
              <a:t>The Reconstruction Era</a:t>
            </a:r>
          </a:p>
        </p:txBody>
      </p:sp>
      <p:pic>
        <p:nvPicPr>
          <p:cNvPr id="2059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 smtClean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altLang="en-US" sz="1600" b="1" smtClean="0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3562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 smtClean="0">
                <a:solidFill>
                  <a:srgbClr val="003CB4"/>
                </a:solidFill>
                <a:latin typeface="Arial" charset="0"/>
              </a:rPr>
              <a:t>Chapter </a:t>
            </a:r>
            <a:r>
              <a:rPr lang="en-US" altLang="en-US" sz="1600" b="1" smtClean="0">
                <a:solidFill>
                  <a:srgbClr val="003CB4"/>
                </a:solidFill>
                <a:latin typeface="Arial" charset="0"/>
              </a:rPr>
              <a:t>25 </a:t>
            </a:r>
            <a:r>
              <a:rPr lang="en-US" altLang="en-US" sz="1000" b="1" smtClean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altLang="en-US" sz="1600" b="1" smtClean="0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  <p:sp>
        <p:nvSpPr>
          <p:cNvPr id="1031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solidFill>
                  <a:srgbClr val="B3F1FF"/>
                </a:solidFill>
                <a:latin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200" b="1" smtClean="0">
                <a:solidFill>
                  <a:srgbClr val="B3F1FF"/>
                </a:solidFill>
                <a:latin typeface="Arial" charset="0"/>
              </a:rPr>
              <a:t>The Reconstruction Era</a:t>
            </a:r>
          </a:p>
        </p:txBody>
      </p:sp>
      <p:pic>
        <p:nvPicPr>
          <p:cNvPr id="1035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 smtClean="0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altLang="en-US" sz="1600" b="1" smtClean="0">
                <a:solidFill>
                  <a:srgbClr val="003CB4"/>
                </a:solidFill>
                <a:latin typeface="Arial" charset="0"/>
                <a:cs typeface="Arial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631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914400" y="1981200"/>
            <a:ext cx="6873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Explore how Congress and the President clashed over Reconstruction.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ea typeface="ヒラギノ角ゴ ProN W3" pitchFamily="1" charset="-128"/>
              </a:rPr>
              <a:t>Describe the impact of Reconstruction on </a:t>
            </a:r>
            <a:br>
              <a:rPr lang="en-US" altLang="en-US" dirty="0" smtClean="0">
                <a:solidFill>
                  <a:srgbClr val="000000"/>
                </a:solidFill>
                <a:ea typeface="ヒラギノ角ゴ ProN W3" pitchFamily="1" charset="-128"/>
              </a:rPr>
            </a:br>
            <a:r>
              <a:rPr lang="en-US" altLang="en-US" dirty="0" smtClean="0">
                <a:solidFill>
                  <a:srgbClr val="000000"/>
                </a:solidFill>
                <a:ea typeface="ヒラギノ角ゴ ProN W3" pitchFamily="1" charset="-128"/>
              </a:rPr>
              <a:t>the South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Explain how Reconstruction came to an end.</a:t>
            </a:r>
          </a:p>
          <a:p>
            <a:pPr>
              <a:buFontTx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5334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 smtClean="0">
                <a:solidFill>
                  <a:srgbClr val="000000"/>
                </a:solidFill>
              </a:rPr>
              <a:t>Objectives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auto">
          <a:xfrm>
            <a:off x="809625" y="2936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809625" y="280988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9"/>
          <p:cNvSpPr>
            <a:spLocks noChangeArrowheads="1"/>
          </p:cNvSpPr>
          <p:nvPr/>
        </p:nvSpPr>
        <p:spPr bwMode="auto">
          <a:xfrm>
            <a:off x="4572000" y="1889125"/>
            <a:ext cx="3581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220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Southern whites 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found ways to resist Reconstruction.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284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9"/>
          <p:cNvSpPr>
            <a:spLocks noChangeArrowheads="1"/>
          </p:cNvSpPr>
          <p:nvPr/>
        </p:nvSpPr>
        <p:spPr bwMode="auto">
          <a:xfrm>
            <a:off x="4572000" y="3581400"/>
            <a:ext cx="3733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220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Secret societies such as the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Ku Klux Klan</a:t>
            </a:r>
            <a:r>
              <a:rPr lang="en-US" altLang="en-US" sz="2000" dirty="0" smtClean="0">
                <a:solidFill>
                  <a:srgbClr val="000000"/>
                </a:solidFill>
              </a:rPr>
              <a:t> used</a:t>
            </a:r>
            <a:r>
              <a:rPr lang="en-US" altLang="en-US" sz="2000" dirty="0" smtClean="0">
                <a:solidFill>
                  <a:srgbClr val="0033CC"/>
                </a:solidFill>
              </a:rPr>
              <a:t> terror and violence against African Americans, primarily to keep them from voting</a:t>
            </a:r>
            <a:r>
              <a:rPr lang="en-US" altLang="en-US" sz="20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1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 rot="10792560" flipH="1">
            <a:off x="862013" y="1379538"/>
            <a:ext cx="7391400" cy="2125662"/>
          </a:xfrm>
          <a:prstGeom prst="upArrowCallout">
            <a:avLst>
              <a:gd name="adj1" fmla="val 39698"/>
              <a:gd name="adj2" fmla="val 36768"/>
              <a:gd name="adj3" fmla="val 24505"/>
              <a:gd name="adj4" fmla="val 55588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" name="Text Box 129"/>
          <p:cNvSpPr txBox="1">
            <a:spLocks noChangeArrowheads="1"/>
          </p:cNvSpPr>
          <p:nvPr/>
        </p:nvSpPr>
        <p:spPr bwMode="auto">
          <a:xfrm>
            <a:off x="1631950" y="3703638"/>
            <a:ext cx="58689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The Senate narrowly voted against removing Johnson from office, but during the process Congress gained control of Reconstruction.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143000" y="1379538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Johnson and the Radicals in Congress clashed repeatedly, and </a:t>
            </a:r>
            <a:r>
              <a:rPr lang="en-US" altLang="en-US" dirty="0" smtClean="0">
                <a:solidFill>
                  <a:srgbClr val="0033CC"/>
                </a:solidFill>
              </a:rPr>
              <a:t>in 1868 Congress voted to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impeach </a:t>
            </a:r>
            <a:r>
              <a:rPr lang="en-US" altLang="en-US" dirty="0" smtClean="0">
                <a:solidFill>
                  <a:srgbClr val="0033CC"/>
                </a:solidFill>
              </a:rPr>
              <a:t>Johnson.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663700" y="5410200"/>
            <a:ext cx="580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A few months later, Civil War hero </a:t>
            </a:r>
            <a:r>
              <a:rPr lang="en-US" altLang="en-US" dirty="0" smtClean="0">
                <a:solidFill>
                  <a:srgbClr val="0033CC"/>
                </a:solidFill>
              </a:rPr>
              <a:t>Ulysses S. Grant</a:t>
            </a:r>
            <a:r>
              <a:rPr lang="en-US" altLang="en-US" dirty="0" smtClean="0">
                <a:solidFill>
                  <a:srgbClr val="000000"/>
                </a:solidFill>
              </a:rPr>
              <a:t> was elected President.</a:t>
            </a:r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5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38200" y="2514600"/>
            <a:ext cx="74676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/>
        </p:nvGraphicFramePr>
        <p:xfrm>
          <a:off x="838200" y="1752600"/>
          <a:ext cx="7467600" cy="53340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Radical Reconstruction Arrives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315" name="Group 35"/>
          <p:cNvGraphicFramePr>
            <a:graphicFrameLocks noGrp="1"/>
          </p:cNvGraphicFramePr>
          <p:nvPr/>
        </p:nvGraphicFramePr>
        <p:xfrm>
          <a:off x="936625" y="2590800"/>
          <a:ext cx="7270750" cy="3078266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002">
                <a:tc>
                  <a:txBody>
                    <a:bodyPr/>
                    <a:lstStyle/>
                    <a:p>
                      <a:pPr marL="1698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Military Districts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South was divided into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five military districts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under the command of Union generals.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161">
                <a:tc>
                  <a:txBody>
                    <a:bodyPr/>
                    <a:lstStyle/>
                    <a:p>
                      <a:pPr marL="1698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Rights for African Americans</a:t>
                      </a: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Southern states had to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grant the vote to African American men.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Congress passed the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Fourteenth Amendment,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which made African Americans full citizens.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6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20763" y="12192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By 1868, many southern states had African American elected officials and were dominated by a strong Republican Party.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295400" y="2438400"/>
            <a:ext cx="3914775" cy="3733800"/>
            <a:chOff x="816" y="1536"/>
            <a:chExt cx="2466" cy="2352"/>
          </a:xfrm>
        </p:grpSpPr>
        <p:pic>
          <p:nvPicPr>
            <p:cNvPr id="15365" name="Picture 9" descr="Parchment2"/>
            <p:cNvPicPr>
              <a:picLocks noChangeAspect="1" noChangeArrowheads="1"/>
            </p:cNvPicPr>
            <p:nvPr/>
          </p:nvPicPr>
          <p:blipFill>
            <a:blip r:embed="rId3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536"/>
              <a:ext cx="2466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296" y="1910"/>
              <a:ext cx="1584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ts val="2200"/>
                </a:spcAft>
              </a:pPr>
              <a:r>
                <a:rPr lang="en-US" altLang="en-US" sz="2000" dirty="0" smtClean="0">
                  <a:solidFill>
                    <a:srgbClr val="000000"/>
                  </a:solidFill>
                </a:rPr>
                <a:t>Ratified in 1870, the </a:t>
              </a:r>
              <a:r>
                <a:rPr lang="en-US" altLang="en-US" sz="2000" b="1" dirty="0" smtClean="0">
                  <a:solidFill>
                    <a:srgbClr val="FF0000"/>
                  </a:solidFill>
                </a:rPr>
                <a:t>Fifteenth Amendment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ensured </a:t>
              </a:r>
              <a:r>
                <a:rPr lang="en-US" altLang="en-US" sz="2000" dirty="0" smtClean="0">
                  <a:solidFill>
                    <a:srgbClr val="000000"/>
                  </a:solidFill>
                </a:rPr>
                <a:t>that African Americans could vote in</a:t>
              </a:r>
              <a:br>
                <a:rPr lang="en-US" altLang="en-US" sz="2000" dirty="0" smtClean="0">
                  <a:solidFill>
                    <a:srgbClr val="000000"/>
                  </a:solidFill>
                </a:rPr>
              </a:br>
              <a:r>
                <a:rPr lang="en-US" altLang="en-US" sz="2000" dirty="0" smtClean="0">
                  <a:solidFill>
                    <a:srgbClr val="000000"/>
                  </a:solidFill>
                </a:rPr>
                <a:t>every state.</a:t>
              </a:r>
            </a:p>
          </p:txBody>
        </p:sp>
      </p:grp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181600" y="2667000"/>
            <a:ext cx="2971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200"/>
              </a:spcAft>
            </a:pPr>
            <a:r>
              <a:rPr lang="en-US" altLang="en-US" dirty="0" smtClean="0">
                <a:solidFill>
                  <a:srgbClr val="0033CC"/>
                </a:solidFill>
              </a:rPr>
              <a:t>It guaranteed</a:t>
            </a:r>
            <a:br>
              <a:rPr lang="en-US" altLang="en-US" dirty="0" smtClean="0">
                <a:solidFill>
                  <a:srgbClr val="0033CC"/>
                </a:solidFill>
              </a:rPr>
            </a:br>
            <a:r>
              <a:rPr lang="en-US" altLang="en-US" dirty="0" smtClean="0">
                <a:solidFill>
                  <a:srgbClr val="0033CC"/>
                </a:solidFill>
              </a:rPr>
              <a:t>the right to vote regardless of “race, color, or previous condition of servitude.”</a:t>
            </a:r>
          </a:p>
        </p:txBody>
      </p:sp>
    </p:spTree>
    <p:extLst>
      <p:ext uri="{BB962C8B-B14F-4D97-AF65-F5344CB8AC3E}">
        <p14:creationId xmlns:p14="http://schemas.microsoft.com/office/powerpoint/2010/main" val="216929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3"/>
          <p:cNvSpPr>
            <a:spLocks noChangeArrowheads="1"/>
          </p:cNvSpPr>
          <p:nvPr/>
        </p:nvSpPr>
        <p:spPr bwMode="auto">
          <a:xfrm>
            <a:off x="1524000" y="2133600"/>
            <a:ext cx="6096000" cy="365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22"/>
          <p:cNvSpPr>
            <a:spLocks noChangeArrowheads="1"/>
          </p:cNvSpPr>
          <p:nvPr/>
        </p:nvSpPr>
        <p:spPr bwMode="auto">
          <a:xfrm>
            <a:off x="1524000" y="1219200"/>
            <a:ext cx="609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</a:rPr>
              <a:t>Southern white Democrats devised a strategy to regain political power. </a:t>
            </a:r>
            <a:endParaRPr lang="en-US" altLang="en-US" dirty="0" smtClean="0">
              <a:solidFill>
                <a:srgbClr val="333399"/>
              </a:solidFill>
            </a:endParaRPr>
          </a:p>
        </p:txBody>
      </p:sp>
      <p:graphicFrame>
        <p:nvGraphicFramePr>
          <p:cNvPr id="32782" name="Group 14"/>
          <p:cNvGraphicFramePr>
            <a:graphicFrameLocks noGrp="1"/>
          </p:cNvGraphicFramePr>
          <p:nvPr/>
        </p:nvGraphicFramePr>
        <p:xfrm>
          <a:off x="2057400" y="2286000"/>
          <a:ext cx="5257800" cy="3352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They criticized Republican programs  for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raising taxes.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They portrayed African American office holders as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corrupt and incompetent.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Threats and violence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prevented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many African Americans from voting.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Southern states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elected white men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as governors and congressmen.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333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ChangeArrowheads="1"/>
          </p:cNvSpPr>
          <p:nvPr/>
        </p:nvSpPr>
        <p:spPr bwMode="auto">
          <a:xfrm>
            <a:off x="533400" y="1474788"/>
            <a:ext cx="807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The 1876 election officially ended Reconstruction. 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838200" y="2459038"/>
            <a:ext cx="3657600" cy="3200400"/>
            <a:chOff x="528" y="1549"/>
            <a:chExt cx="2304" cy="2016"/>
          </a:xfrm>
        </p:grpSpPr>
        <p:sp>
          <p:nvSpPr>
            <p:cNvPr id="20486" name="AutoShape 4"/>
            <p:cNvSpPr>
              <a:spLocks noChangeArrowheads="1"/>
            </p:cNvSpPr>
            <p:nvPr/>
          </p:nvSpPr>
          <p:spPr bwMode="auto">
            <a:xfrm rot="5400000" flipH="1">
              <a:off x="672" y="1405"/>
              <a:ext cx="2016" cy="2304"/>
            </a:xfrm>
            <a:prstGeom prst="upArrowCallout">
              <a:avLst>
                <a:gd name="adj1" fmla="val 13417"/>
                <a:gd name="adj2" fmla="val 12500"/>
                <a:gd name="adj3" fmla="val 16958"/>
                <a:gd name="adj4" fmla="val 78079"/>
              </a:avLst>
            </a:prstGeom>
            <a:gradFill rotWithShape="1">
              <a:gsLst>
                <a:gs pos="0">
                  <a:srgbClr val="00B0F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487" name="Text Box 4"/>
            <p:cNvSpPr txBox="1">
              <a:spLocks noChangeArrowheads="1"/>
            </p:cNvSpPr>
            <p:nvPr/>
          </p:nvSpPr>
          <p:spPr bwMode="auto">
            <a:xfrm>
              <a:off x="720" y="1644"/>
              <a:ext cx="1488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ts val="2200"/>
                </a:spcAft>
              </a:pPr>
              <a:r>
                <a:rPr lang="en-US" altLang="en-US" dirty="0" smtClean="0">
                  <a:solidFill>
                    <a:srgbClr val="0033CC"/>
                  </a:solidFill>
                </a:rPr>
                <a:t>Democrat Samuel Tilden won the popular vote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, but there was a dispute over the electoral votes.</a:t>
              </a:r>
            </a:p>
          </p:txBody>
        </p:sp>
      </p:grp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72000" y="2362200"/>
            <a:ext cx="29718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 congressional committee</a:t>
            </a:r>
            <a:r>
              <a:rPr lang="en-US" altLang="en-US" dirty="0" smtClean="0">
                <a:solidFill>
                  <a:srgbClr val="0033CC"/>
                </a:solidFill>
              </a:rPr>
              <a:t> declared Republican Rutherford B. Hayes the winner</a:t>
            </a:r>
            <a:r>
              <a:rPr lang="en-US" altLang="en-US" dirty="0" smtClean="0">
                <a:solidFill>
                  <a:srgbClr val="000000"/>
                </a:solidFill>
              </a:rPr>
              <a:t> after he promised to pull the remaining troops from the South.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 smtClean="0">
              <a:solidFill>
                <a:srgbClr val="333399"/>
              </a:solidFill>
            </a:endParaRPr>
          </a:p>
        </p:txBody>
      </p:sp>
      <p:pic>
        <p:nvPicPr>
          <p:cNvPr id="20485" name="Picture 7" descr="C:\Documents and Settings\Shelly\Local Settings\Temporary Internet Files\Content.IE5\W0T3L9CB\MCj015143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2985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0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38200" y="2057400"/>
            <a:ext cx="7467600" cy="388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/>
        </p:nvGraphicFramePr>
        <p:xfrm>
          <a:off x="838200" y="1371600"/>
          <a:ext cx="7467600" cy="53340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End of Reconstruction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358" name="Group 30"/>
          <p:cNvGraphicFramePr>
            <a:graphicFrameLocks noGrp="1"/>
          </p:cNvGraphicFramePr>
          <p:nvPr/>
        </p:nvGraphicFramePr>
        <p:xfrm>
          <a:off x="936625" y="2133600"/>
          <a:ext cx="7270750" cy="3718500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8963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The North Focuses on Other Problems</a:t>
                      </a:r>
                    </a:p>
                  </a:txBody>
                  <a:tcPr marT="45705" marB="4570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series of bank failures sparked a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severe economic downturn.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series of political scandals in the Grant administration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damaged the Radical Republicans.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963">
                <a:tc>
                  <a:txBody>
                    <a:bodyPr/>
                    <a:lstStyle/>
                    <a:p>
                      <a:pPr marL="1698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</a:rPr>
                        <a:t>Effects on  the South</a:t>
                      </a:r>
                    </a:p>
                  </a:txBody>
                  <a:tcPr marT="45705" marB="4570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Beginning in 1871, the federal government quietly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withdrew troops from the South.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 1872, Congress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</a:rPr>
                        <a:t>dissolved the Freedmen’s Bureau. 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828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 rot="5400000" flipH="1">
            <a:off x="533400" y="2057400"/>
            <a:ext cx="4191000" cy="3733800"/>
          </a:xfrm>
          <a:prstGeom prst="upArrowCallout">
            <a:avLst>
              <a:gd name="adj1" fmla="val 15060"/>
              <a:gd name="adj2" fmla="val 14031"/>
              <a:gd name="adj3" fmla="val 16958"/>
              <a:gd name="adj4" fmla="val 75042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 rot="16200000" flipH="1">
            <a:off x="4419600" y="1905000"/>
            <a:ext cx="4191000" cy="4038600"/>
          </a:xfrm>
          <a:prstGeom prst="upArrowCallout">
            <a:avLst>
              <a:gd name="adj1" fmla="val 13615"/>
              <a:gd name="adj2" fmla="val 12683"/>
              <a:gd name="adj3" fmla="val 16954"/>
              <a:gd name="adj4" fmla="val 75120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914400" y="1219200"/>
            <a:ext cx="723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0000"/>
                </a:solidFill>
              </a:rPr>
              <a:t>Was Reconstruction a… 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91200" y="1905000"/>
            <a:ext cx="2590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failure?</a:t>
            </a:r>
            <a:endParaRPr lang="en-US" altLang="en-US" sz="2000" dirty="0" smtClean="0">
              <a:solidFill>
                <a:srgbClr val="0033CC"/>
              </a:solidFill>
            </a:endParaRPr>
          </a:p>
          <a:p>
            <a:pPr eaLnBrk="1" hangingPunct="1">
              <a:spcAft>
                <a:spcPts val="1700"/>
              </a:spcAft>
              <a:buClr>
                <a:srgbClr val="000000"/>
              </a:buClr>
              <a:buSzPct val="80000"/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African Americans </a:t>
            </a:r>
            <a:r>
              <a:rPr lang="en-US" altLang="en-US" sz="2000" dirty="0" smtClean="0">
                <a:solidFill>
                  <a:srgbClr val="0033CC"/>
                </a:solidFill>
              </a:rPr>
              <a:t>lost </a:t>
            </a:r>
            <a:br>
              <a:rPr lang="en-US" altLang="en-US" sz="2000" dirty="0" smtClean="0">
                <a:solidFill>
                  <a:srgbClr val="0033CC"/>
                </a:solidFill>
              </a:rPr>
            </a:br>
            <a:r>
              <a:rPr lang="en-US" altLang="en-US" sz="2000" dirty="0" smtClean="0">
                <a:solidFill>
                  <a:srgbClr val="0033CC"/>
                </a:solidFill>
              </a:rPr>
              <a:t>many rights,</a:t>
            </a:r>
            <a:r>
              <a:rPr lang="en-US" altLang="en-US" sz="2000" dirty="0" smtClean="0">
                <a:solidFill>
                  <a:srgbClr val="000000"/>
                </a:solidFill>
              </a:rPr>
              <a:t> including voting rights. </a:t>
            </a:r>
          </a:p>
          <a:p>
            <a:pPr eaLnBrk="1" hangingPunct="1">
              <a:spcAft>
                <a:spcPts val="1700"/>
              </a:spcAft>
              <a:buClr>
                <a:srgbClr val="000000"/>
              </a:buClr>
              <a:buSzPct val="80000"/>
              <a:buFontTx/>
              <a:buChar char="•"/>
            </a:pPr>
            <a:r>
              <a:rPr lang="en-US" altLang="en-US" sz="2000" b="1" dirty="0" smtClean="0">
                <a:solidFill>
                  <a:srgbClr val="FF0000"/>
                </a:solidFill>
              </a:rPr>
              <a:t>De jure segregation</a:t>
            </a:r>
            <a:r>
              <a:rPr lang="en-US" altLang="en-US" sz="2000" dirty="0" smtClean="0">
                <a:solidFill>
                  <a:srgbClr val="000000"/>
                </a:solidFill>
              </a:rPr>
              <a:t> became the law in all southern states.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76300" y="1905000"/>
            <a:ext cx="27051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success?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2200"/>
              </a:spcAft>
              <a:buSzPct val="80000"/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 smtClean="0">
                <a:solidFill>
                  <a:srgbClr val="0033CC"/>
                </a:solidFill>
              </a:rPr>
              <a:t>rebuilding of the South</a:t>
            </a:r>
            <a:r>
              <a:rPr lang="en-US" altLang="en-US" sz="2000" dirty="0" smtClean="0">
                <a:solidFill>
                  <a:srgbClr val="000000"/>
                </a:solidFill>
              </a:rPr>
              <a:t> began. </a:t>
            </a:r>
          </a:p>
          <a:p>
            <a:pPr eaLnBrk="1" hangingPunct="1">
              <a:spcAft>
                <a:spcPts val="2200"/>
              </a:spcAft>
              <a:buClr>
                <a:srgbClr val="000000"/>
              </a:buClr>
              <a:buSzPct val="80000"/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The U.S. was</a:t>
            </a:r>
            <a:r>
              <a:rPr lang="en-US" altLang="en-US" sz="2000" dirty="0" smtClean="0">
                <a:solidFill>
                  <a:srgbClr val="0033CC"/>
                </a:solidFill>
              </a:rPr>
              <a:t>  permanently united.</a:t>
            </a:r>
          </a:p>
          <a:p>
            <a:pPr eaLnBrk="1" hangingPunct="1">
              <a:spcAft>
                <a:spcPts val="2200"/>
              </a:spcAft>
              <a:buClr>
                <a:srgbClr val="000000"/>
              </a:buClr>
              <a:buSzPct val="80000"/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Constitutional amendments</a:t>
            </a:r>
            <a:r>
              <a:rPr lang="en-US" altLang="en-US" sz="2000" dirty="0" smtClean="0">
                <a:solidFill>
                  <a:srgbClr val="0033CC"/>
                </a:solidFill>
              </a:rPr>
              <a:t> aided a later civil rights movement.</a:t>
            </a:r>
          </a:p>
        </p:txBody>
      </p:sp>
    </p:spTree>
    <p:extLst>
      <p:ext uri="{BB962C8B-B14F-4D97-AF65-F5344CB8AC3E}">
        <p14:creationId xmlns:p14="http://schemas.microsoft.com/office/powerpoint/2010/main" val="325372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28625" y="1252538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 smtClean="0">
                <a:solidFill>
                  <a:srgbClr val="000000"/>
                </a:solidFill>
              </a:rPr>
              <a:t>Terms and People</a:t>
            </a:r>
            <a:r>
              <a:rPr lang="en-US" altLang="en-US" sz="24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895475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Reconstruction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−</a:t>
            </a:r>
            <a:r>
              <a:rPr lang="en-US" altLang="en-US" smtClean="0">
                <a:solidFill>
                  <a:srgbClr val="000000"/>
                </a:solidFill>
              </a:rPr>
              <a:t> program implemented by the federal government between 1865 and 1877 to repair damage to the South caused by the Civil War and restore the southern states to the Union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Freedmen’s Bureau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−</a:t>
            </a:r>
            <a:r>
              <a:rPr lang="en-US" altLang="en-US" smtClean="0">
                <a:solidFill>
                  <a:srgbClr val="000000"/>
                </a:solidFill>
              </a:rPr>
              <a:t> federal agency designed to aid freed slaves in the South after the Civil War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Andrew Johnson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−</a:t>
            </a:r>
            <a:r>
              <a:rPr lang="en-US" altLang="en-US" smtClean="0">
                <a:solidFill>
                  <a:srgbClr val="000000"/>
                </a:solidFill>
              </a:rPr>
              <a:t> Lincoln’s Vice President; became President after Lincoln was assassinated; was impeached and nearly removed from office</a:t>
            </a:r>
          </a:p>
        </p:txBody>
      </p:sp>
    </p:spTree>
    <p:extLst>
      <p:ext uri="{BB962C8B-B14F-4D97-AF65-F5344CB8AC3E}">
        <p14:creationId xmlns:p14="http://schemas.microsoft.com/office/powerpoint/2010/main" val="269913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 smtClean="0">
                <a:solidFill>
                  <a:srgbClr val="000000"/>
                </a:solidFill>
              </a:rPr>
              <a:t>Terms and People</a:t>
            </a:r>
            <a:r>
              <a:rPr lang="en-US" altLang="en-US" sz="2400" b="1" smtClean="0">
                <a:solidFill>
                  <a:srgbClr val="000000"/>
                </a:solidFill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</a:rPr>
              <a:t>(continued)</a:t>
            </a:r>
            <a:r>
              <a:rPr lang="en-US" altLang="en-US" sz="24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762000" y="1828800"/>
            <a:ext cx="7848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Thirteenth Amendment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–</a:t>
            </a:r>
            <a:r>
              <a:rPr lang="en-US" altLang="en-US" smtClean="0">
                <a:solidFill>
                  <a:srgbClr val="000000"/>
                </a:solidFill>
              </a:rPr>
              <a:t> 1865 constitutional amendment that abolished slavery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Radical Republicans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–</a:t>
            </a:r>
            <a:r>
              <a:rPr lang="en-US" altLang="en-US" smtClean="0">
                <a:solidFill>
                  <a:srgbClr val="000000"/>
                </a:solidFill>
              </a:rPr>
              <a:t> congressmen who advocated full citizenship rights for African Americans along with a harsh Reconstruction policy toward the South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impeachment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–</a:t>
            </a:r>
            <a:r>
              <a:rPr lang="en-US" altLang="en-US" smtClean="0">
                <a:solidFill>
                  <a:srgbClr val="000000"/>
                </a:solidFill>
              </a:rPr>
              <a:t> accusation against a public official of wrong-doing in office</a:t>
            </a:r>
          </a:p>
        </p:txBody>
      </p:sp>
    </p:spTree>
    <p:extLst>
      <p:ext uri="{BB962C8B-B14F-4D97-AF65-F5344CB8AC3E}">
        <p14:creationId xmlns:p14="http://schemas.microsoft.com/office/powerpoint/2010/main" val="412618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u="sng" smtClean="0">
                <a:solidFill>
                  <a:srgbClr val="000000"/>
                </a:solidFill>
              </a:rPr>
              <a:t>Terms and People</a:t>
            </a:r>
            <a:r>
              <a:rPr lang="en-US" altLang="en-US" sz="2400" b="1" smtClean="0">
                <a:solidFill>
                  <a:srgbClr val="000000"/>
                </a:solidFill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</a:rPr>
              <a:t>(continued)</a:t>
            </a:r>
            <a:r>
              <a:rPr lang="en-US" altLang="en-US" sz="24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762000" y="18288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Fourteenth Amendment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−</a:t>
            </a:r>
            <a:r>
              <a:rPr lang="en-US" altLang="en-US" smtClean="0">
                <a:solidFill>
                  <a:srgbClr val="000000"/>
                </a:solidFill>
              </a:rPr>
              <a:t> 1868 constitutional amendment which defined citizenship and guaranteed citizens equal protection under the law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Fifteenth Amendment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−</a:t>
            </a:r>
            <a:r>
              <a:rPr lang="en-US" altLang="en-US" smtClean="0">
                <a:solidFill>
                  <a:srgbClr val="000000"/>
                </a:solidFill>
              </a:rPr>
              <a:t> 1870 constitutional amendment that guaranteed voting rights regardless of race or previous condition of servitude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Ku Klux Klan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−</a:t>
            </a:r>
            <a:r>
              <a:rPr lang="en-US" altLang="en-US" smtClean="0">
                <a:solidFill>
                  <a:srgbClr val="000000"/>
                </a:solidFill>
              </a:rPr>
              <a:t> secret organization that terrorized African Americans in the South after the Civil War</a:t>
            </a:r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de jure segregation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−</a:t>
            </a:r>
            <a:r>
              <a:rPr lang="en-US" altLang="en-US" smtClean="0">
                <a:solidFill>
                  <a:srgbClr val="000000"/>
                </a:solidFill>
              </a:rPr>
              <a:t> legal separation of the races</a:t>
            </a:r>
          </a:p>
        </p:txBody>
      </p:sp>
    </p:spTree>
    <p:extLst>
      <p:ext uri="{BB962C8B-B14F-4D97-AF65-F5344CB8AC3E}">
        <p14:creationId xmlns:p14="http://schemas.microsoft.com/office/powerpoint/2010/main" val="414944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19200" y="1706563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</a:rPr>
              <a:t>What were the immediate and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long-term effects of Reconstruction?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1219200" y="3168650"/>
            <a:ext cx="7162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Reconstruction helped </a:t>
            </a:r>
            <a:r>
              <a:rPr lang="en-US" altLang="en-US" dirty="0" smtClean="0">
                <a:solidFill>
                  <a:srgbClr val="0033CC"/>
                </a:solidFill>
              </a:rPr>
              <a:t>reunite the nation,</a:t>
            </a:r>
            <a:r>
              <a:rPr lang="en-US" altLang="en-US" dirty="0" smtClean="0">
                <a:solidFill>
                  <a:srgbClr val="000000"/>
                </a:solidFill>
              </a:rPr>
              <a:t> and political decisions made during its brief existence </a:t>
            </a:r>
            <a:r>
              <a:rPr lang="en-US" altLang="en-US" dirty="0" smtClean="0">
                <a:solidFill>
                  <a:srgbClr val="0033CC"/>
                </a:solidFill>
              </a:rPr>
              <a:t>helped shape the modern South.</a:t>
            </a:r>
            <a:r>
              <a:rPr lang="en-US" altLang="en-US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8196" name="Picture 7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1219200" y="4906963"/>
            <a:ext cx="7162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Constitutional amendments ratified during Reconstruction </a:t>
            </a:r>
            <a:r>
              <a:rPr lang="en-US" altLang="en-US" dirty="0" smtClean="0">
                <a:solidFill>
                  <a:srgbClr val="0033CC"/>
                </a:solidFill>
              </a:rPr>
              <a:t>redefined American notions of citizenship and civil rights.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67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 rot="5400000" flipH="1">
            <a:off x="1181100" y="1943100"/>
            <a:ext cx="3200400" cy="3581400"/>
          </a:xfrm>
          <a:prstGeom prst="upArrowCallout">
            <a:avLst>
              <a:gd name="adj1" fmla="val 13417"/>
              <a:gd name="adj2" fmla="val 12500"/>
              <a:gd name="adj3" fmla="val 17713"/>
              <a:gd name="adj4" fmla="val 79083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066800" y="2514600"/>
            <a:ext cx="25828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Lincoln favored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Reconstruction </a:t>
            </a:r>
            <a:r>
              <a:rPr lang="en-US" altLang="en-US" dirty="0" smtClean="0">
                <a:solidFill>
                  <a:srgbClr val="000000"/>
                </a:solidFill>
              </a:rPr>
              <a:t>policies which would </a:t>
            </a:r>
            <a:r>
              <a:rPr lang="en-US" altLang="en-US" dirty="0" smtClean="0">
                <a:solidFill>
                  <a:srgbClr val="0033CC"/>
                </a:solidFill>
              </a:rPr>
              <a:t>“bind up the nation’s wounds.”</a:t>
            </a:r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572000" y="2133600"/>
            <a:ext cx="3352800" cy="3200400"/>
            <a:chOff x="2880" y="1344"/>
            <a:chExt cx="2112" cy="2016"/>
          </a:xfrm>
        </p:grpSpPr>
        <p:sp>
          <p:nvSpPr>
            <p:cNvPr id="9222" name="AutoShape 4"/>
            <p:cNvSpPr>
              <a:spLocks noChangeArrowheads="1"/>
            </p:cNvSpPr>
            <p:nvPr/>
          </p:nvSpPr>
          <p:spPr bwMode="auto">
            <a:xfrm rot="16200000" flipH="1">
              <a:off x="2928" y="1296"/>
              <a:ext cx="2016" cy="2112"/>
            </a:xfrm>
            <a:prstGeom prst="upArrowCallout">
              <a:avLst>
                <a:gd name="adj1" fmla="val 13417"/>
                <a:gd name="adj2" fmla="val 12500"/>
                <a:gd name="adj3" fmla="val 16956"/>
                <a:gd name="adj4" fmla="val 78745"/>
              </a:avLst>
            </a:prstGeom>
            <a:gradFill rotWithShape="1">
              <a:gsLst>
                <a:gs pos="0">
                  <a:srgbClr val="FFC00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vert="eaVert"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3509" y="1584"/>
              <a:ext cx="1344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ts val="2200"/>
                </a:spcAft>
              </a:pPr>
              <a:r>
                <a:rPr lang="en-US" altLang="en-US" b="1" dirty="0" smtClean="0">
                  <a:solidFill>
                    <a:srgbClr val="000000"/>
                  </a:solidFill>
                </a:rPr>
                <a:t>Radical Republicans favored harsh terms and sought to punish the South.</a:t>
              </a:r>
            </a:p>
          </p:txBody>
        </p:sp>
      </p:grp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371600" y="1398588"/>
            <a:ext cx="6400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b="1" smtClean="0">
                <a:solidFill>
                  <a:srgbClr val="000000"/>
                </a:solidFill>
              </a:rPr>
              <a:t>Forgiveness vs. Punishment</a:t>
            </a:r>
          </a:p>
        </p:txBody>
      </p:sp>
    </p:spTree>
    <p:extLst>
      <p:ext uri="{BB962C8B-B14F-4D97-AF65-F5344CB8AC3E}">
        <p14:creationId xmlns:p14="http://schemas.microsoft.com/office/powerpoint/2010/main" val="67101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ounded Rectangle 3"/>
          <p:cNvSpPr>
            <a:spLocks noChangeArrowheads="1"/>
          </p:cNvSpPr>
          <p:nvPr/>
        </p:nvSpPr>
        <p:spPr bwMode="auto">
          <a:xfrm>
            <a:off x="1143000" y="2514600"/>
            <a:ext cx="6858000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01700" y="1439863"/>
            <a:ext cx="731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To assist freed slaves in the South, Congress set up the </a:t>
            </a:r>
            <a:r>
              <a:rPr lang="en-US" altLang="en-US" b="1" dirty="0" smtClean="0">
                <a:solidFill>
                  <a:srgbClr val="FF0000"/>
                </a:solidFill>
              </a:rPr>
              <a:t>Freedmen’s Bureau</a:t>
            </a:r>
            <a:r>
              <a:rPr lang="en-US" altLang="en-US" b="1" dirty="0" smtClean="0">
                <a:solidFill>
                  <a:srgbClr val="000000"/>
                </a:solidFill>
              </a:rPr>
              <a:t>, which:</a:t>
            </a:r>
          </a:p>
        </p:txBody>
      </p:sp>
      <p:graphicFrame>
        <p:nvGraphicFramePr>
          <p:cNvPr id="23579" name="Group 27"/>
          <p:cNvGraphicFramePr>
            <a:graphicFrameLocks noGrp="1"/>
          </p:cNvGraphicFramePr>
          <p:nvPr/>
        </p:nvGraphicFramePr>
        <p:xfrm>
          <a:off x="1600200" y="2667000"/>
          <a:ext cx="6096000" cy="2362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2" name="Text Box 4"/>
          <p:cNvSpPr txBox="1">
            <a:spLocks noChangeArrowheads="1"/>
          </p:cNvSpPr>
          <p:nvPr/>
        </p:nvSpPr>
        <p:spPr bwMode="auto">
          <a:xfrm>
            <a:off x="8305800" y="1447800"/>
            <a:ext cx="685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10253" name="Rectangle 23"/>
          <p:cNvSpPr>
            <a:spLocks noChangeArrowheads="1"/>
          </p:cNvSpPr>
          <p:nvPr/>
        </p:nvSpPr>
        <p:spPr bwMode="auto">
          <a:xfrm>
            <a:off x="1866900" y="2747963"/>
            <a:ext cx="453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458788" indent="-3444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spcAft>
                <a:spcPts val="22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delivered </a:t>
            </a:r>
            <a:r>
              <a:rPr lang="en-US" altLang="en-US" sz="2000" dirty="0" smtClean="0">
                <a:solidFill>
                  <a:srgbClr val="0033CC"/>
                </a:solidFill>
              </a:rPr>
              <a:t>food and healthcare.</a:t>
            </a:r>
          </a:p>
        </p:txBody>
      </p:sp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1890713" y="3386138"/>
            <a:ext cx="501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458788" indent="-3444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spcAft>
                <a:spcPts val="22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developed a </a:t>
            </a:r>
            <a:r>
              <a:rPr lang="en-US" altLang="en-US" sz="2000" dirty="0" smtClean="0">
                <a:solidFill>
                  <a:srgbClr val="0033CC"/>
                </a:solidFill>
              </a:rPr>
              <a:t>public school system.</a:t>
            </a:r>
          </a:p>
        </p:txBody>
      </p:sp>
      <p:sp>
        <p:nvSpPr>
          <p:cNvPr id="10255" name="Rectangle 25"/>
          <p:cNvSpPr>
            <a:spLocks noChangeArrowheads="1"/>
          </p:cNvSpPr>
          <p:nvPr/>
        </p:nvSpPr>
        <p:spPr bwMode="auto">
          <a:xfrm>
            <a:off x="1890713" y="4010025"/>
            <a:ext cx="561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458788" indent="-344488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spcAft>
                <a:spcPts val="22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2000" dirty="0" smtClean="0">
                <a:solidFill>
                  <a:srgbClr val="0033CC"/>
                </a:solidFill>
              </a:rPr>
              <a:t>reunited families</a:t>
            </a:r>
            <a:r>
              <a:rPr lang="en-US" altLang="en-US" sz="2000" dirty="0" smtClean="0">
                <a:solidFill>
                  <a:srgbClr val="000000"/>
                </a:solidFill>
              </a:rPr>
              <a:t> separated by slavery.</a:t>
            </a:r>
          </a:p>
        </p:txBody>
      </p:sp>
      <p:sp>
        <p:nvSpPr>
          <p:cNvPr id="10256" name="Rectangle 26"/>
          <p:cNvSpPr>
            <a:spLocks noChangeArrowheads="1"/>
          </p:cNvSpPr>
          <p:nvPr/>
        </p:nvSpPr>
        <p:spPr bwMode="auto">
          <a:xfrm>
            <a:off x="1952625" y="4633913"/>
            <a:ext cx="5362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284163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22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</a:rPr>
              <a:t>negotiated </a:t>
            </a:r>
            <a:r>
              <a:rPr lang="en-US" altLang="en-US" sz="2000" dirty="0" smtClean="0">
                <a:solidFill>
                  <a:srgbClr val="0033CC"/>
                </a:solidFill>
              </a:rPr>
              <a:t>fair labor contracts</a:t>
            </a:r>
            <a:r>
              <a:rPr lang="en-US" altLang="en-US" sz="2000" dirty="0" smtClean="0">
                <a:solidFill>
                  <a:srgbClr val="000000"/>
                </a:solidFill>
              </a:rPr>
              <a:t> with white landowners on behalf of formerly enslaved African Americans.</a:t>
            </a:r>
          </a:p>
        </p:txBody>
      </p:sp>
    </p:spTree>
    <p:extLst>
      <p:ext uri="{BB962C8B-B14F-4D97-AF65-F5344CB8AC3E}">
        <p14:creationId xmlns:p14="http://schemas.microsoft.com/office/powerpoint/2010/main" val="386007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9"/>
          <p:cNvSpPr txBox="1">
            <a:spLocks noChangeArrowheads="1"/>
          </p:cNvSpPr>
          <p:nvPr/>
        </p:nvSpPr>
        <p:spPr bwMode="auto">
          <a:xfrm>
            <a:off x="1651000" y="1295400"/>
            <a:ext cx="5837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On April 14, 1865, Abraham Lincoln was assassinated.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685800" y="2362200"/>
            <a:ext cx="4191000" cy="3657600"/>
            <a:chOff x="432" y="1488"/>
            <a:chExt cx="2640" cy="2304"/>
          </a:xfrm>
        </p:grpSpPr>
        <p:sp>
          <p:nvSpPr>
            <p:cNvPr id="11269" name="AutoShape 4"/>
            <p:cNvSpPr>
              <a:spLocks noChangeArrowheads="1"/>
            </p:cNvSpPr>
            <p:nvPr/>
          </p:nvSpPr>
          <p:spPr bwMode="auto">
            <a:xfrm rot="5400000" flipH="1">
              <a:off x="600" y="1320"/>
              <a:ext cx="2304" cy="2640"/>
            </a:xfrm>
            <a:prstGeom prst="upArrowCallout">
              <a:avLst>
                <a:gd name="adj1" fmla="val 13417"/>
                <a:gd name="adj2" fmla="val 12500"/>
                <a:gd name="adj3" fmla="val 18137"/>
                <a:gd name="adj4" fmla="val 73338"/>
              </a:avLst>
            </a:prstGeom>
            <a:gradFill rotWithShape="1">
              <a:gsLst>
                <a:gs pos="0">
                  <a:srgbClr val="00B0F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>
              <a:off x="480" y="1680"/>
              <a:ext cx="1824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60000"/>
                </a:spcBef>
              </a:pPr>
              <a:r>
                <a:rPr lang="en-US" altLang="en-US" b="1" dirty="0" smtClean="0">
                  <a:solidFill>
                    <a:srgbClr val="FF0000"/>
                  </a:solidFill>
                </a:rPr>
                <a:t>Andrew Johnson,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/>
              </a:r>
              <a:br>
                <a:rPr lang="en-US" altLang="en-US" dirty="0" smtClean="0">
                  <a:solidFill>
                    <a:srgbClr val="000000"/>
                  </a:solidFill>
                </a:rPr>
              </a:br>
              <a:r>
                <a:rPr lang="en-US" altLang="en-US" dirty="0" smtClean="0">
                  <a:solidFill>
                    <a:srgbClr val="000000"/>
                  </a:solidFill>
                </a:rPr>
                <a:t>his successor, favored a </a:t>
              </a:r>
              <a:r>
                <a:rPr lang="en-US" altLang="en-US" dirty="0" smtClean="0">
                  <a:solidFill>
                    <a:srgbClr val="0033CC"/>
                  </a:solidFill>
                </a:rPr>
                <a:t>moderate Reconstruction plan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 and promised to uphold states’ rights over federal regulations.</a:t>
              </a:r>
            </a:p>
          </p:txBody>
        </p:sp>
      </p:grp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876800" y="2667000"/>
            <a:ext cx="3810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indent="-3429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spcAft>
                <a:spcPts val="22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Southerners had to: </a:t>
            </a:r>
          </a:p>
          <a:p>
            <a:pPr lvl="1"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swear allegiance to the United States. </a:t>
            </a:r>
          </a:p>
          <a:p>
            <a:pPr lvl="1" eaLnBrk="1" hangingPunct="1">
              <a:spcAft>
                <a:spcPts val="2200"/>
              </a:spcAft>
              <a:buFont typeface="Verdana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accept the </a:t>
            </a:r>
            <a:r>
              <a:rPr lang="en-US" altLang="en-US" b="1" dirty="0" smtClean="0">
                <a:solidFill>
                  <a:srgbClr val="FF0000"/>
                </a:solidFill>
              </a:rPr>
              <a:t>Thirteenth Amendment</a:t>
            </a:r>
            <a:r>
              <a:rPr lang="en-US" altLang="en-US" dirty="0" smtClean="0">
                <a:solidFill>
                  <a:srgbClr val="000000"/>
                </a:solidFill>
              </a:rPr>
              <a:t>,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which ended slavery.</a:t>
            </a:r>
          </a:p>
        </p:txBody>
      </p:sp>
    </p:spTree>
    <p:extLst>
      <p:ext uri="{BB962C8B-B14F-4D97-AF65-F5344CB8AC3E}">
        <p14:creationId xmlns:p14="http://schemas.microsoft.com/office/powerpoint/2010/main" val="4059765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 rot="10792560" flipH="1">
            <a:off x="1060450" y="1747838"/>
            <a:ext cx="6934200" cy="1831975"/>
          </a:xfrm>
          <a:prstGeom prst="upArrowCallout">
            <a:avLst>
              <a:gd name="adj1" fmla="val 47068"/>
              <a:gd name="adj2" fmla="val 40024"/>
              <a:gd name="adj3" fmla="val 24014"/>
              <a:gd name="adj4" fmla="val 53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1" name="Text Box 129"/>
          <p:cNvSpPr txBox="1">
            <a:spLocks noChangeArrowheads="1"/>
          </p:cNvSpPr>
          <p:nvPr/>
        </p:nvSpPr>
        <p:spPr bwMode="auto">
          <a:xfrm>
            <a:off x="1143000" y="18288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6000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b="1" dirty="0" smtClean="0">
                <a:solidFill>
                  <a:srgbClr val="FF0000"/>
                </a:solidFill>
              </a:rPr>
              <a:t>Radical Republicans</a:t>
            </a:r>
            <a:r>
              <a:rPr lang="en-US" altLang="en-US" dirty="0" smtClean="0">
                <a:solidFill>
                  <a:srgbClr val="000000"/>
                </a:solidFill>
              </a:rPr>
              <a:t> objected to Johnson’s plan, instead favoring:</a:t>
            </a:r>
          </a:p>
        </p:txBody>
      </p:sp>
      <p:sp>
        <p:nvSpPr>
          <p:cNvPr id="12292" name="Text Box 130"/>
          <p:cNvSpPr txBox="1">
            <a:spLocks noChangeArrowheads="1"/>
          </p:cNvSpPr>
          <p:nvPr/>
        </p:nvSpPr>
        <p:spPr bwMode="auto">
          <a:xfrm>
            <a:off x="1066800" y="3879850"/>
            <a:ext cx="7239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harsh </a:t>
            </a:r>
            <a:r>
              <a:rPr lang="en-US" altLang="en-US" dirty="0" smtClean="0">
                <a:solidFill>
                  <a:srgbClr val="0033CC"/>
                </a:solidFill>
                <a:cs typeface="Arial" charset="0"/>
              </a:rPr>
              <a:t>reorganization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 for the South. </a:t>
            </a: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</a:rPr>
              <a:t>full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33CC"/>
                </a:solidFill>
              </a:rPr>
              <a:t>citizens’ rights</a:t>
            </a:r>
            <a:r>
              <a:rPr lang="en-US" altLang="en-US" dirty="0" smtClean="0">
                <a:solidFill>
                  <a:srgbClr val="000000"/>
                </a:solidFill>
              </a:rPr>
              <a:t> for African Americans.</a:t>
            </a:r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  <a:cs typeface="Arial" charset="0"/>
              </a:rPr>
              <a:t>supremacy of federal law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 over states’ laws.</a:t>
            </a:r>
          </a:p>
        </p:txBody>
      </p:sp>
    </p:spTree>
    <p:extLst>
      <p:ext uri="{BB962C8B-B14F-4D97-AF65-F5344CB8AC3E}">
        <p14:creationId xmlns:p14="http://schemas.microsoft.com/office/powerpoint/2010/main" val="55976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">
  <a:themeElements>
    <a:clrScheme name="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20362</TotalTime>
  <Words>751</Words>
  <Application>Microsoft Office PowerPoint</Application>
  <PresentationFormat>On-screen Show (4:3)</PresentationFormat>
  <Paragraphs>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ヒラギノ角ゴ ProN W3</vt:lpstr>
      <vt:lpstr>Times</vt:lpstr>
      <vt:lpstr>Calibri</vt:lpstr>
      <vt:lpstr>Verdana</vt:lpstr>
      <vt:lpstr>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Jeffry Smith</dc:creator>
  <cp:lastModifiedBy>Alison Mc Lin</cp:lastModifiedBy>
  <cp:revision>746</cp:revision>
  <dcterms:created xsi:type="dcterms:W3CDTF">2007-10-26T21:11:03Z</dcterms:created>
  <dcterms:modified xsi:type="dcterms:W3CDTF">2019-08-19T21:23:21Z</dcterms:modified>
</cp:coreProperties>
</file>