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2" r:id="rId3"/>
    <p:sldId id="272" r:id="rId4"/>
    <p:sldId id="263" r:id="rId5"/>
    <p:sldId id="264" r:id="rId6"/>
    <p:sldId id="265" r:id="rId7"/>
    <p:sldId id="266" r:id="rId8"/>
    <p:sldId id="267" r:id="rId9"/>
    <p:sldId id="269" r:id="rId10"/>
    <p:sldId id="268" r:id="rId11"/>
    <p:sldId id="270" r:id="rId12"/>
    <p:sldId id="271"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1D4CE"/>
    <a:srgbClr val="D9D9D9"/>
    <a:srgbClr val="828282"/>
    <a:srgbClr val="B1B1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66D51E-2D9A-6F4C-AD4A-9ACD7628A6A5}"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158048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6D51E-2D9A-6F4C-AD4A-9ACD7628A6A5}"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378739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6D51E-2D9A-6F4C-AD4A-9ACD7628A6A5}"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361316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6D51E-2D9A-6F4C-AD4A-9ACD7628A6A5}"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38557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66D51E-2D9A-6F4C-AD4A-9ACD7628A6A5}"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201040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66D51E-2D9A-6F4C-AD4A-9ACD7628A6A5}"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23550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66D51E-2D9A-6F4C-AD4A-9ACD7628A6A5}"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42068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66D51E-2D9A-6F4C-AD4A-9ACD7628A6A5}"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362989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6D51E-2D9A-6F4C-AD4A-9ACD7628A6A5}"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83171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6D51E-2D9A-6F4C-AD4A-9ACD7628A6A5}"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296238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6D51E-2D9A-6F4C-AD4A-9ACD7628A6A5}"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204329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6D51E-2D9A-6F4C-AD4A-9ACD7628A6A5}" type="datetimeFigureOut">
              <a:rPr lang="en-US" smtClean="0"/>
              <a:t>10/24/2018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41A09-9BE6-E041-B043-EE30D262CC33}" type="slidenum">
              <a:rPr lang="en-US" smtClean="0"/>
              <a:t>‹#›</a:t>
            </a:fld>
            <a:endParaRPr lang="en-US"/>
          </a:p>
        </p:txBody>
      </p:sp>
    </p:spTree>
    <p:extLst>
      <p:ext uri="{BB962C8B-B14F-4D97-AF65-F5344CB8AC3E}">
        <p14:creationId xmlns:p14="http://schemas.microsoft.com/office/powerpoint/2010/main" val="21608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39.gif"/><Relationship Id="rId10" Type="http://schemas.openxmlformats.org/officeDocument/2006/relationships/image" Target="../media/image13.png"/><Relationship Id="rId4" Type="http://schemas.openxmlformats.org/officeDocument/2006/relationships/image" Target="../media/image54.emf"/><Relationship Id="rId9"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image" Target="../media/image13.png"/><Relationship Id="rId2" Type="http://schemas.openxmlformats.org/officeDocument/2006/relationships/image" Target="../media/image58.jp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gif"/></Relationships>
</file>

<file path=ppt/slides/_rels/slide12.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13.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emf"/><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R7oHh-fXUw" TargetMode="External"/><Relationship Id="rId2" Type="http://schemas.openxmlformats.org/officeDocument/2006/relationships/hyperlink" Target="https://www.youtube.com/watch?v=DdmeyzzUesM" TargetMode="External"/><Relationship Id="rId1" Type="http://schemas.openxmlformats.org/officeDocument/2006/relationships/slideLayout" Target="../slideLayouts/slideLayout2.xml"/><Relationship Id="rId5" Type="http://schemas.openxmlformats.org/officeDocument/2006/relationships/hyperlink" Target="https://www.youtube.com/watch?v=nyt7uZ63vMU" TargetMode="External"/><Relationship Id="rId4" Type="http://schemas.openxmlformats.org/officeDocument/2006/relationships/hyperlink" Target="https://www.youtube.com/watch?v=ymEa24r0xX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gif"/><Relationship Id="rId11" Type="http://schemas.openxmlformats.org/officeDocument/2006/relationships/image" Target="../media/image13.png"/><Relationship Id="rId5" Type="http://schemas.openxmlformats.org/officeDocument/2006/relationships/image" Target="../media/image7.gi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8.gif"/><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20.emf"/><Relationship Id="rId4" Type="http://schemas.openxmlformats.org/officeDocument/2006/relationships/image" Target="../media/image19.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13.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3.gif"/><Relationship Id="rId4" Type="http://schemas.openxmlformats.org/officeDocument/2006/relationships/image" Target="../media/image32.emf"/></Relationships>
</file>

<file path=ppt/slides/_rels/slide8.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5.emf"/><Relationship Id="rId7" Type="http://schemas.openxmlformats.org/officeDocument/2006/relationships/image" Target="../media/image39.gif"/><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1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4.emf"/><Relationship Id="rId7" Type="http://schemas.openxmlformats.org/officeDocument/2006/relationships/image" Target="../media/image45.emf"/><Relationship Id="rId12" Type="http://schemas.openxmlformats.org/officeDocument/2006/relationships/image" Target="../media/image50.gif"/><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49.png"/><Relationship Id="rId5" Type="http://schemas.openxmlformats.org/officeDocument/2006/relationships/image" Target="../media/image42.png"/><Relationship Id="rId10" Type="http://schemas.openxmlformats.org/officeDocument/2006/relationships/image" Target="../media/image48.png"/><Relationship Id="rId4" Type="http://schemas.openxmlformats.org/officeDocument/2006/relationships/image" Target="../media/image41.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9871"/>
            <a:ext cx="9144000" cy="1470025"/>
          </a:xfrm>
        </p:spPr>
        <p:txBody>
          <a:bodyPr/>
          <a:lstStyle/>
          <a:p>
            <a:r>
              <a:rPr lang="en-US" dirty="0" smtClean="0"/>
              <a:t>Emergence of Modern America</a:t>
            </a:r>
            <a:endParaRPr lang="en-US" dirty="0"/>
          </a:p>
        </p:txBody>
      </p:sp>
      <p:pic>
        <p:nvPicPr>
          <p:cNvPr id="6" name="Picture 5" descr="pencil2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38255"/>
            <a:ext cx="836592" cy="627444"/>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836592" y="1919368"/>
            <a:ext cx="8041997" cy="646331"/>
          </a:xfrm>
          <a:prstGeom prst="rect">
            <a:avLst/>
          </a:prstGeom>
          <a:noFill/>
        </p:spPr>
        <p:txBody>
          <a:bodyPr wrap="square" rtlCol="0">
            <a:spAutoFit/>
          </a:bodyPr>
          <a:lstStyle/>
          <a:p>
            <a:pPr algn="ctr"/>
            <a:r>
              <a:rPr lang="en-US" dirty="0" smtClean="0">
                <a:solidFill>
                  <a:srgbClr val="FF0000"/>
                </a:solidFill>
                <a:latin typeface="Chalkboard"/>
                <a:cs typeface="Chalkboard"/>
              </a:rPr>
              <a:t>When you see the pencil appear, fill in the information in red on your info-graphic guided notes page.</a:t>
            </a:r>
            <a:endParaRPr lang="en-US" dirty="0">
              <a:solidFill>
                <a:srgbClr val="FF0000"/>
              </a:solidFill>
              <a:latin typeface="Chalkboard"/>
              <a:cs typeface="Chalkboard"/>
            </a:endParaRPr>
          </a:p>
        </p:txBody>
      </p:sp>
      <p:sp>
        <p:nvSpPr>
          <p:cNvPr id="8" name="Footer Placeholder 30"/>
          <p:cNvSpPr>
            <a:spLocks noGrp="1"/>
          </p:cNvSpPr>
          <p:nvPr>
            <p:ph type="ftr" sz="quarter" idx="11"/>
          </p:nvPr>
        </p:nvSpPr>
        <p:spPr>
          <a:xfrm>
            <a:off x="7539083" y="6537623"/>
            <a:ext cx="1611139" cy="395711"/>
          </a:xfrm>
        </p:spPr>
        <p:txBody>
          <a:bodyPr/>
          <a:lstStyle/>
          <a:p>
            <a:pPr algn="r"/>
            <a:r>
              <a:rPr lang="tr-TR" sz="1000" dirty="0" smtClean="0">
                <a:solidFill>
                  <a:schemeClr val="tx1">
                    <a:lumMod val="65000"/>
                    <a:lumOff val="35000"/>
                  </a:schemeClr>
                </a:solidFill>
                <a:latin typeface="Noteworthy Bold"/>
                <a:cs typeface="Noteworthy Bold"/>
              </a:rPr>
              <a:t>© Karalynn Tyler 2016</a:t>
            </a:r>
            <a:endParaRPr lang="en-US" sz="1000" dirty="0">
              <a:solidFill>
                <a:schemeClr val="tx1">
                  <a:lumMod val="65000"/>
                  <a:lumOff val="35000"/>
                </a:schemeClr>
              </a:solidFill>
              <a:latin typeface="Noteworthy Bold"/>
              <a:cs typeface="Noteworthy Bold"/>
            </a:endParaRPr>
          </a:p>
        </p:txBody>
      </p:sp>
      <p:grpSp>
        <p:nvGrpSpPr>
          <p:cNvPr id="4" name="Group 3"/>
          <p:cNvGrpSpPr/>
          <p:nvPr/>
        </p:nvGrpSpPr>
        <p:grpSpPr>
          <a:xfrm>
            <a:off x="-191979" y="717962"/>
            <a:ext cx="9342201" cy="1507168"/>
            <a:chOff x="-198201" y="1600864"/>
            <a:chExt cx="9342201" cy="1507168"/>
          </a:xfrm>
        </p:grpSpPr>
        <p:pic>
          <p:nvPicPr>
            <p:cNvPr id="9" name="Picture 8"/>
            <p:cNvPicPr>
              <a:picLocks noChangeAspect="1"/>
            </p:cNvPicPr>
            <p:nvPr/>
          </p:nvPicPr>
          <p:blipFill>
            <a:blip r:embed="rId3"/>
            <a:stretch>
              <a:fillRect/>
            </a:stretch>
          </p:blipFill>
          <p:spPr>
            <a:xfrm>
              <a:off x="611138" y="1600864"/>
              <a:ext cx="8532862" cy="1507168"/>
            </a:xfrm>
            <a:prstGeom prst="rect">
              <a:avLst/>
            </a:prstGeom>
            <a:effectLst>
              <a:glow rad="76200">
                <a:schemeClr val="bg1">
                  <a:lumMod val="85000"/>
                  <a:alpha val="75000"/>
                </a:schemeClr>
              </a:glow>
              <a:outerShdw blurRad="50800" dist="38100" dir="2700000" algn="tl" rotWithShape="0">
                <a:prstClr val="black">
                  <a:alpha val="40000"/>
                </a:prstClr>
              </a:outerShdw>
            </a:effectLst>
          </p:spPr>
        </p:pic>
        <p:pic>
          <p:nvPicPr>
            <p:cNvPr id="10" name="Picture 9" descr="k13374239.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7405999">
              <a:off x="-198201" y="1684462"/>
              <a:ext cx="1069483" cy="1069483"/>
            </a:xfrm>
            <a:prstGeom prst="rect">
              <a:avLst/>
            </a:prstGeom>
            <a:effectLst>
              <a:glow rad="76200">
                <a:schemeClr val="bg1">
                  <a:lumMod val="85000"/>
                  <a:alpha val="75000"/>
                </a:schemeClr>
              </a:glow>
              <a:outerShdw blurRad="50800" dist="38100" dir="2700000" algn="tl" rotWithShape="0">
                <a:prstClr val="black">
                  <a:alpha val="40000"/>
                </a:prstClr>
              </a:outerShdw>
            </a:effectLst>
          </p:spPr>
        </p:pic>
      </p:grpSp>
      <p:pic>
        <p:nvPicPr>
          <p:cNvPr id="3" name="Picture 2" descr="Industrial-Revolution-ore.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45618" y="2650685"/>
            <a:ext cx="6108269" cy="4072178"/>
          </a:xfrm>
          <a:prstGeom prst="rect">
            <a:avLst/>
          </a:prstGeom>
        </p:spPr>
      </p:pic>
      <p:sp>
        <p:nvSpPr>
          <p:cNvPr id="5" name="Rectangle 4"/>
          <p:cNvSpPr/>
          <p:nvPr/>
        </p:nvSpPr>
        <p:spPr>
          <a:xfrm>
            <a:off x="7663123" y="6613236"/>
            <a:ext cx="1471641" cy="2447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022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john_rockefellerBE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0866" y="2860715"/>
            <a:ext cx="6124872" cy="3997285"/>
          </a:xfrm>
          <a:prstGeom prst="rect">
            <a:avLst/>
          </a:prstGeom>
          <a:effectLst>
            <a:outerShdw blurRad="50800" dist="38100" dir="2700000" sx="102000" sy="102000" algn="tl" rotWithShape="0">
              <a:prstClr val="black">
                <a:alpha val="40000"/>
              </a:prstClr>
            </a:outerShdw>
          </a:effectLst>
        </p:spPr>
      </p:pic>
      <p:sp>
        <p:nvSpPr>
          <p:cNvPr id="3" name="Footer Placeholder 30"/>
          <p:cNvSpPr>
            <a:spLocks noGrp="1"/>
          </p:cNvSpPr>
          <p:nvPr>
            <p:ph type="ftr" sz="quarter" idx="11"/>
          </p:nvPr>
        </p:nvSpPr>
        <p:spPr>
          <a:xfrm>
            <a:off x="7539083" y="6537623"/>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pic>
        <p:nvPicPr>
          <p:cNvPr id="4" name="Picture 3"/>
          <p:cNvPicPr>
            <a:picLocks noChangeAspect="1"/>
          </p:cNvPicPr>
          <p:nvPr/>
        </p:nvPicPr>
        <p:blipFill>
          <a:blip r:embed="rId4"/>
          <a:stretch>
            <a:fillRect/>
          </a:stretch>
        </p:blipFill>
        <p:spPr>
          <a:xfrm>
            <a:off x="1066534" y="-88348"/>
            <a:ext cx="7189303" cy="1391478"/>
          </a:xfrm>
          <a:prstGeom prst="rect">
            <a:avLst/>
          </a:prstGeom>
          <a:effectLst>
            <a:glow rad="101600">
              <a:schemeClr val="bg1">
                <a:alpha val="75000"/>
              </a:schemeClr>
            </a:glow>
            <a:outerShdw blurRad="50800" dist="38100" dir="2700000" algn="tl" rotWithShape="0">
              <a:prstClr val="black">
                <a:alpha val="40000"/>
              </a:prstClr>
            </a:outerShdw>
          </a:effectLst>
        </p:spPr>
      </p:pic>
      <p:sp>
        <p:nvSpPr>
          <p:cNvPr id="5" name="Rounded Rectangle 4"/>
          <p:cNvSpPr/>
          <p:nvPr/>
        </p:nvSpPr>
        <p:spPr>
          <a:xfrm>
            <a:off x="489125" y="1303130"/>
            <a:ext cx="3089545" cy="830466"/>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1765" y="1303130"/>
            <a:ext cx="3056905" cy="277000"/>
          </a:xfrm>
          <a:prstGeom prst="rect">
            <a:avLst/>
          </a:prstGeom>
          <a:noFill/>
        </p:spPr>
        <p:txBody>
          <a:bodyPr wrap="square" rtlCol="0">
            <a:spAutoFit/>
          </a:bodyPr>
          <a:lstStyle/>
          <a:p>
            <a:pPr algn="ctr"/>
            <a:r>
              <a:rPr lang="en-US" sz="1200" dirty="0" smtClean="0">
                <a:latin typeface="Noteworthy Bold"/>
                <a:cs typeface="Noteworthy Bold"/>
              </a:rPr>
              <a:t>John D. Rockefeller</a:t>
            </a:r>
            <a:endParaRPr lang="en-US" sz="1200" dirty="0">
              <a:latin typeface="Noteworthy Bold"/>
              <a:cs typeface="Noteworthy Bold"/>
            </a:endParaRPr>
          </a:p>
        </p:txBody>
      </p:sp>
      <p:pic>
        <p:nvPicPr>
          <p:cNvPr id="7" name="Picture 6" descr="Rockefeller_John-EE39709301999161208.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119409"/>
            <a:ext cx="745596" cy="1266417"/>
          </a:xfrm>
          <a:prstGeom prst="rect">
            <a:avLst/>
          </a:prstGeom>
          <a:effectLst>
            <a:outerShdw blurRad="50800" dist="38100" dir="2700000" algn="tl" rotWithShape="0">
              <a:prstClr val="black">
                <a:alpha val="40000"/>
              </a:prstClr>
            </a:outerShdw>
          </a:effectLst>
        </p:spPr>
      </p:pic>
      <p:pic>
        <p:nvPicPr>
          <p:cNvPr id="8" name="Picture 7" descr="55781Q.G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3473549" y="1095625"/>
            <a:ext cx="384866" cy="1037971"/>
          </a:xfrm>
          <a:prstGeom prst="rect">
            <a:avLst/>
          </a:prstGeom>
        </p:spPr>
      </p:pic>
      <p:sp>
        <p:nvSpPr>
          <p:cNvPr id="9" name="TextBox 8"/>
          <p:cNvSpPr txBox="1"/>
          <p:nvPr/>
        </p:nvSpPr>
        <p:spPr>
          <a:xfrm>
            <a:off x="745596" y="1539159"/>
            <a:ext cx="2659996" cy="584776"/>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Became the leader of the oil industry.</a:t>
            </a:r>
            <a:endParaRPr lang="en-US" sz="1600" dirty="0">
              <a:solidFill>
                <a:srgbClr val="FF0000"/>
              </a:solidFill>
              <a:latin typeface="Noteworthy Bold"/>
              <a:cs typeface="Noteworthy Bold"/>
            </a:endParaRPr>
          </a:p>
        </p:txBody>
      </p:sp>
      <p:pic>
        <p:nvPicPr>
          <p:cNvPr id="10" name="Picture 9" descr="Screen Shot 2016-01-16 at 4.22.03 PM.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435" y="6064961"/>
            <a:ext cx="1006788" cy="793039"/>
          </a:xfrm>
          <a:prstGeom prst="rect">
            <a:avLst/>
          </a:prstGeom>
        </p:spPr>
      </p:pic>
      <p:pic>
        <p:nvPicPr>
          <p:cNvPr id="11" name="Picture 10" descr="OILSTOCK.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95424" y="5455478"/>
            <a:ext cx="1936975" cy="1181652"/>
          </a:xfrm>
          <a:prstGeom prst="rect">
            <a:avLst/>
          </a:prstGeom>
          <a:effectLst>
            <a:outerShdw blurRad="50800" dist="38100" dir="2700000" algn="tl" rotWithShape="0">
              <a:prstClr val="black">
                <a:alpha val="40000"/>
              </a:prstClr>
            </a:outerShdw>
          </a:effectLst>
        </p:spPr>
      </p:pic>
      <p:pic>
        <p:nvPicPr>
          <p:cNvPr id="12" name="Picture 11" descr="business-ascensions_standard-oil.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41520" y="5976120"/>
            <a:ext cx="1307807" cy="915465"/>
          </a:xfrm>
          <a:prstGeom prst="rect">
            <a:avLst/>
          </a:prstGeom>
          <a:effectLst>
            <a:outerShdw blurRad="50800" dist="38100" dir="2700000" algn="tl" rotWithShape="0">
              <a:prstClr val="black">
                <a:alpha val="40000"/>
              </a:prstClr>
            </a:outerShdw>
          </a:effectLst>
        </p:spPr>
      </p:pic>
      <p:sp>
        <p:nvSpPr>
          <p:cNvPr id="13" name="Rectangle 12"/>
          <p:cNvSpPr/>
          <p:nvPr/>
        </p:nvSpPr>
        <p:spPr>
          <a:xfrm>
            <a:off x="4332399" y="1091788"/>
            <a:ext cx="4807988" cy="5986254"/>
          </a:xfrm>
          <a:prstGeom prst="rect">
            <a:avLst/>
          </a:prstGeom>
        </p:spPr>
        <p:txBody>
          <a:bodyPr wrap="square">
            <a:spAutoFit/>
          </a:bodyPr>
          <a:lstStyle/>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John D. Rockefeller learned to be frugal with money growing up in a poor family in upstate New York. He avoided unnecessary spending.</a:t>
            </a:r>
          </a:p>
          <a:p>
            <a:endParaRPr lang="en-US" sz="9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Rockefeller invested in his first oil refinery in 1862 when he was 23. At this time, oil was used to light homes and provided energy.</a:t>
            </a:r>
          </a:p>
          <a:p>
            <a:endParaRPr lang="en-US" sz="105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Like Carnegie, Rockefeller took control of every step of his business. He bought oil fields, railroads, ships, and pipelines.</a:t>
            </a: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To manage his businesses, he combined them into the Standard Oil Trust and was able to wipe out competitors.</a:t>
            </a:r>
          </a:p>
        </p:txBody>
      </p:sp>
      <p:pic>
        <p:nvPicPr>
          <p:cNvPr id="14" name="Picture 13" descr="pencil22.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328641">
            <a:off x="2905323" y="740244"/>
            <a:ext cx="1136451" cy="852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261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dissolv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dissolv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dissolve">
                                      <p:cBhvr>
                                        <p:cTn id="22" dur="500"/>
                                        <p:tgtEl>
                                          <p:spTgt spid="1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Footer Placeholder 30"/>
          <p:cNvSpPr>
            <a:spLocks noGrp="1"/>
          </p:cNvSpPr>
          <p:nvPr>
            <p:ph type="ftr" sz="quarter" idx="11"/>
          </p:nvPr>
        </p:nvSpPr>
        <p:spPr>
          <a:xfrm>
            <a:off x="5927944" y="6537772"/>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pic>
        <p:nvPicPr>
          <p:cNvPr id="5" name="Picture 4"/>
          <p:cNvPicPr>
            <a:picLocks noChangeAspect="1"/>
          </p:cNvPicPr>
          <p:nvPr/>
        </p:nvPicPr>
        <p:blipFill>
          <a:blip r:embed="rId3"/>
          <a:stretch>
            <a:fillRect/>
          </a:stretch>
        </p:blipFill>
        <p:spPr>
          <a:xfrm>
            <a:off x="1319143" y="-89453"/>
            <a:ext cx="6340696" cy="1536148"/>
          </a:xfrm>
          <a:prstGeom prst="rect">
            <a:avLst/>
          </a:prstGeom>
          <a:effectLst>
            <a:glow rad="101600">
              <a:schemeClr val="bg1">
                <a:alpha val="75000"/>
              </a:schemeClr>
            </a:glow>
            <a:outerShdw blurRad="50800" dist="38100" dir="2700000" algn="tl" rotWithShape="0">
              <a:prstClr val="black">
                <a:alpha val="40000"/>
              </a:prstClr>
            </a:outerShdw>
          </a:effectLst>
        </p:spPr>
      </p:pic>
      <p:sp>
        <p:nvSpPr>
          <p:cNvPr id="10" name="Rounded Rectangle 9"/>
          <p:cNvSpPr/>
          <p:nvPr/>
        </p:nvSpPr>
        <p:spPr>
          <a:xfrm>
            <a:off x="5716944" y="1201033"/>
            <a:ext cx="3370902" cy="1239712"/>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749582" y="1201034"/>
            <a:ext cx="3105867" cy="277000"/>
          </a:xfrm>
          <a:prstGeom prst="rect">
            <a:avLst/>
          </a:prstGeom>
          <a:noFill/>
        </p:spPr>
        <p:txBody>
          <a:bodyPr wrap="square" rtlCol="0">
            <a:spAutoFit/>
          </a:bodyPr>
          <a:lstStyle/>
          <a:p>
            <a:pPr algn="ctr"/>
            <a:r>
              <a:rPr lang="en-US" sz="1200" dirty="0" smtClean="0">
                <a:latin typeface="Noteworthy Bold"/>
                <a:cs typeface="Noteworthy Bold"/>
              </a:rPr>
              <a:t>The Gilded Age</a:t>
            </a:r>
            <a:endParaRPr lang="en-US" sz="1200" dirty="0">
              <a:latin typeface="Noteworthy Bold"/>
              <a:cs typeface="Noteworthy Bold"/>
            </a:endParaRPr>
          </a:p>
        </p:txBody>
      </p:sp>
      <p:pic>
        <p:nvPicPr>
          <p:cNvPr id="12" name="Picture 11" descr="71763_chand_lier_md.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5726" y="1196456"/>
            <a:ext cx="1191796" cy="1244289"/>
          </a:xfrm>
          <a:prstGeom prst="rect">
            <a:avLst/>
          </a:prstGeom>
        </p:spPr>
      </p:pic>
      <p:sp>
        <p:nvSpPr>
          <p:cNvPr id="13" name="TextBox 12"/>
          <p:cNvSpPr txBox="1"/>
          <p:nvPr/>
        </p:nvSpPr>
        <p:spPr>
          <a:xfrm>
            <a:off x="5749582" y="2243470"/>
            <a:ext cx="3285373" cy="230832"/>
          </a:xfrm>
          <a:prstGeom prst="rect">
            <a:avLst/>
          </a:prstGeom>
          <a:noFill/>
        </p:spPr>
        <p:txBody>
          <a:bodyPr wrap="square" rtlCol="0">
            <a:spAutoFit/>
          </a:bodyPr>
          <a:lstStyle/>
          <a:p>
            <a:pPr algn="ctr"/>
            <a:r>
              <a:rPr lang="en-US" sz="900" b="1" i="1" dirty="0" smtClean="0"/>
              <a:t>Gilded</a:t>
            </a:r>
            <a:r>
              <a:rPr lang="en-US" sz="900" i="1" dirty="0" smtClean="0"/>
              <a:t> means overlaid in gold.</a:t>
            </a:r>
            <a:endParaRPr lang="en-US" sz="900" i="1" dirty="0"/>
          </a:p>
        </p:txBody>
      </p:sp>
      <p:sp>
        <p:nvSpPr>
          <p:cNvPr id="14" name="TextBox 13"/>
          <p:cNvSpPr txBox="1"/>
          <p:nvPr/>
        </p:nvSpPr>
        <p:spPr>
          <a:xfrm>
            <a:off x="6419819" y="1391667"/>
            <a:ext cx="2724181" cy="830997"/>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Nickname for the age where the number of millionaires grew as businesses grew.</a:t>
            </a:r>
            <a:endParaRPr lang="en-US" sz="1600" dirty="0">
              <a:solidFill>
                <a:srgbClr val="FF0000"/>
              </a:solidFill>
              <a:latin typeface="Noteworthy Bold"/>
              <a:cs typeface="Noteworthy Bold"/>
            </a:endParaRPr>
          </a:p>
        </p:txBody>
      </p:sp>
      <p:sp>
        <p:nvSpPr>
          <p:cNvPr id="15" name="Rectangle 14"/>
          <p:cNvSpPr/>
          <p:nvPr/>
        </p:nvSpPr>
        <p:spPr>
          <a:xfrm>
            <a:off x="22086" y="1209206"/>
            <a:ext cx="4639053" cy="5909311"/>
          </a:xfrm>
          <a:prstGeom prst="rect">
            <a:avLst/>
          </a:prstGeom>
        </p:spPr>
        <p:txBody>
          <a:bodyPr wrap="square">
            <a:spAutoFit/>
          </a:bodyPr>
          <a:lstStyle/>
          <a:p>
            <a:r>
              <a:rPr lang="en-US" sz="21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Rockefeller and Carnegie both had “Rags to Riches” stories. They went from poor beginnings to a life of magnificent wealth.</a:t>
            </a:r>
          </a:p>
          <a:p>
            <a:endParaRPr lang="en-US" sz="105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1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Their success inspired many to try and achieve the “American Dream” through hard work. However, these stories hid an important reality- most people who were millionaires in this era didn’t start out poor.</a:t>
            </a:r>
          </a:p>
          <a:p>
            <a:endParaRPr lang="en-US" sz="105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1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While the number of millionaires increased during this era, the reality was that most people who worked for their companies in the factories were living in extreme poverty. </a:t>
            </a:r>
          </a:p>
          <a:p>
            <a:endParaRPr lang="en-US" sz="1050" b="1" dirty="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p:txBody>
      </p:sp>
      <p:pic>
        <p:nvPicPr>
          <p:cNvPr id="16" name="Picture 15" descr="6274563000_8130c58c80_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53633">
            <a:off x="4806860" y="2643098"/>
            <a:ext cx="3473078" cy="2315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Jacob-Riis-Five-Cents-Lodging-Bayard-Street-c.-1889-.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43439">
            <a:off x="5992512" y="4431622"/>
            <a:ext cx="3093144" cy="2319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rot="21305868">
            <a:off x="4689892" y="2653925"/>
            <a:ext cx="3633251" cy="400110"/>
          </a:xfrm>
          <a:prstGeom prst="rect">
            <a:avLst/>
          </a:prstGeom>
          <a:noFill/>
        </p:spPr>
        <p:txBody>
          <a:bodyPr wrap="square" rtlCol="0">
            <a:spAutoFit/>
          </a:bodyPr>
          <a:lstStyle/>
          <a:p>
            <a:pPr algn="ctr"/>
            <a:r>
              <a:rPr lang="en-US" sz="2000" dirty="0" smtClean="0">
                <a:solidFill>
                  <a:schemeClr val="bg1"/>
                </a:solidFill>
                <a:effectLst>
                  <a:glow rad="101600">
                    <a:schemeClr val="accent6">
                      <a:lumMod val="60000"/>
                      <a:lumOff val="40000"/>
                      <a:alpha val="75000"/>
                    </a:schemeClr>
                  </a:glow>
                </a:effectLst>
                <a:latin typeface="2Peas High 5"/>
                <a:cs typeface="2Peas High 5"/>
              </a:rPr>
              <a:t>John D, Rockefeller’s Living Room</a:t>
            </a:r>
            <a:endParaRPr lang="en-US" sz="2000" dirty="0">
              <a:solidFill>
                <a:schemeClr val="bg1"/>
              </a:solidFill>
              <a:effectLst>
                <a:glow rad="101600">
                  <a:schemeClr val="accent6">
                    <a:lumMod val="60000"/>
                    <a:lumOff val="40000"/>
                    <a:alpha val="75000"/>
                  </a:schemeClr>
                </a:glow>
              </a:effectLst>
              <a:latin typeface="2Peas High 5"/>
              <a:cs typeface="2Peas High 5"/>
            </a:endParaRPr>
          </a:p>
        </p:txBody>
      </p:sp>
      <p:sp>
        <p:nvSpPr>
          <p:cNvPr id="20" name="TextBox 19"/>
          <p:cNvSpPr txBox="1"/>
          <p:nvPr/>
        </p:nvSpPr>
        <p:spPr>
          <a:xfrm rot="208023">
            <a:off x="6106224" y="4396604"/>
            <a:ext cx="3107227" cy="400110"/>
          </a:xfrm>
          <a:prstGeom prst="rect">
            <a:avLst/>
          </a:prstGeom>
          <a:noFill/>
        </p:spPr>
        <p:txBody>
          <a:bodyPr wrap="square" rtlCol="0">
            <a:spAutoFit/>
          </a:bodyPr>
          <a:lstStyle/>
          <a:p>
            <a:pPr algn="ctr"/>
            <a:r>
              <a:rPr lang="en-US" sz="2000" dirty="0" smtClean="0">
                <a:solidFill>
                  <a:schemeClr val="bg1"/>
                </a:solidFill>
                <a:effectLst>
                  <a:glow rad="101600">
                    <a:schemeClr val="accent6">
                      <a:lumMod val="60000"/>
                      <a:lumOff val="40000"/>
                      <a:alpha val="75000"/>
                    </a:schemeClr>
                  </a:glow>
                </a:effectLst>
                <a:latin typeface="2Peas High 5"/>
                <a:cs typeface="2Peas High 5"/>
              </a:rPr>
              <a:t>Poor immigrant living conditions</a:t>
            </a:r>
            <a:endParaRPr lang="en-US" sz="2000" dirty="0">
              <a:solidFill>
                <a:schemeClr val="bg1"/>
              </a:solidFill>
              <a:effectLst>
                <a:glow rad="101600">
                  <a:schemeClr val="accent6">
                    <a:lumMod val="60000"/>
                    <a:lumOff val="40000"/>
                    <a:alpha val="75000"/>
                  </a:schemeClr>
                </a:glow>
              </a:effectLst>
              <a:latin typeface="2Peas High 5"/>
              <a:cs typeface="2Peas High 5"/>
            </a:endParaRPr>
          </a:p>
        </p:txBody>
      </p:sp>
      <p:pic>
        <p:nvPicPr>
          <p:cNvPr id="21" name="Picture 20" descr="pencil2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271359" flipH="1">
            <a:off x="5489157" y="874256"/>
            <a:ext cx="1136451" cy="852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65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dissolv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dissolv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icture 7" descr="menonabea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41870">
            <a:off x="201932" y="2027783"/>
            <a:ext cx="3765826" cy="2953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Footer Placeholder 30"/>
          <p:cNvSpPr>
            <a:spLocks noGrp="1"/>
          </p:cNvSpPr>
          <p:nvPr>
            <p:ph type="ftr" sz="quarter" idx="11"/>
          </p:nvPr>
        </p:nvSpPr>
        <p:spPr>
          <a:xfrm>
            <a:off x="-136699" y="-75440"/>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sp>
        <p:nvSpPr>
          <p:cNvPr id="3" name="Rounded Rectangle 2"/>
          <p:cNvSpPr/>
          <p:nvPr/>
        </p:nvSpPr>
        <p:spPr>
          <a:xfrm>
            <a:off x="201932" y="1103765"/>
            <a:ext cx="3370902" cy="1239712"/>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4570" y="1103766"/>
            <a:ext cx="3338263" cy="277000"/>
          </a:xfrm>
          <a:prstGeom prst="rect">
            <a:avLst/>
          </a:prstGeom>
          <a:noFill/>
        </p:spPr>
        <p:txBody>
          <a:bodyPr wrap="square" rtlCol="0">
            <a:spAutoFit/>
          </a:bodyPr>
          <a:lstStyle/>
          <a:p>
            <a:pPr algn="ctr"/>
            <a:r>
              <a:rPr lang="en-US" sz="1200" dirty="0" smtClean="0">
                <a:latin typeface="Noteworthy Bold"/>
                <a:cs typeface="Noteworthy Bold"/>
              </a:rPr>
              <a:t>Urbanization</a:t>
            </a:r>
            <a:endParaRPr lang="en-US" sz="1200" dirty="0">
              <a:latin typeface="Noteworthy Bold"/>
              <a:cs typeface="Noteworthy Bold"/>
            </a:endParaRPr>
          </a:p>
        </p:txBody>
      </p:sp>
      <p:pic>
        <p:nvPicPr>
          <p:cNvPr id="5" name="Picture 4" descr="Screen Shot 2016-01-05 at 10.00.28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643" y="1120045"/>
            <a:ext cx="1154742" cy="142519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1848678" y="-136952"/>
            <a:ext cx="5473148" cy="1736987"/>
          </a:xfrm>
          <a:prstGeom prst="rect">
            <a:avLst/>
          </a:prstGeom>
          <a:effectLst>
            <a:glow rad="101600">
              <a:schemeClr val="bg1">
                <a:alpha val="75000"/>
              </a:schemeClr>
            </a:glow>
            <a:outerShdw blurRad="50800" dist="38100" dir="2700000" algn="tl" rotWithShape="0">
              <a:prstClr val="black">
                <a:alpha val="40000"/>
              </a:prstClr>
            </a:outerShdw>
          </a:effectLst>
        </p:spPr>
      </p:pic>
      <p:sp>
        <p:nvSpPr>
          <p:cNvPr id="7" name="Rectangle 6"/>
          <p:cNvSpPr/>
          <p:nvPr/>
        </p:nvSpPr>
        <p:spPr>
          <a:xfrm>
            <a:off x="4509087" y="1015589"/>
            <a:ext cx="4807988" cy="5809282"/>
          </a:xfrm>
          <a:prstGeom prst="rect">
            <a:avLst/>
          </a:prstGeom>
        </p:spPr>
        <p:txBody>
          <a:bodyPr wrap="square">
            <a:spAutoFit/>
          </a:bodyPr>
          <a:lstStyle/>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The growth of industries and increase in factories and manufacturing created millions of jobs in urban cities.</a:t>
            </a:r>
          </a:p>
          <a:p>
            <a:endParaRPr lang="en-US" sz="9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People flooded from rural areas and immigrants fleeing poverty flooded to America’s growing cities to look for jobs.</a:t>
            </a:r>
          </a:p>
          <a:p>
            <a:endParaRPr lang="en-US" sz="105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The new technologies were used to build cities. Electricity and steel changed the structure of cities. Elevators allowed for cities to grow upward into skyscrapers. Tenement buildings housed as many families as it could hold when housing became scarce.</a:t>
            </a:r>
          </a:p>
        </p:txBody>
      </p:sp>
      <p:pic>
        <p:nvPicPr>
          <p:cNvPr id="9" name="Picture 8" descr="4a18586u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7463">
            <a:off x="878449" y="4474817"/>
            <a:ext cx="3349801" cy="2260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819337" y="1266259"/>
            <a:ext cx="2678670" cy="1077218"/>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Rural Americans flocked to urban cities looking for jobs.  Skyscrapers helped cities grow upwards. </a:t>
            </a:r>
            <a:endParaRPr lang="en-US" sz="1600" dirty="0">
              <a:solidFill>
                <a:srgbClr val="FF0000"/>
              </a:solidFill>
              <a:latin typeface="Noteworthy Bold"/>
              <a:cs typeface="Noteworthy Bold"/>
            </a:endParaRPr>
          </a:p>
        </p:txBody>
      </p:sp>
      <p:pic>
        <p:nvPicPr>
          <p:cNvPr id="11" name="Picture 10" descr="pencil2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271359" flipH="1">
            <a:off x="38084" y="589419"/>
            <a:ext cx="1136451" cy="852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337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dissolv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Online Video Resources</a:t>
            </a:r>
            <a:endParaRPr lang="en-US" dirty="0"/>
          </a:p>
        </p:txBody>
      </p:sp>
      <p:sp>
        <p:nvSpPr>
          <p:cNvPr id="3" name="Content Placeholder 2"/>
          <p:cNvSpPr>
            <a:spLocks noGrp="1"/>
          </p:cNvSpPr>
          <p:nvPr>
            <p:ph idx="1"/>
          </p:nvPr>
        </p:nvSpPr>
        <p:spPr>
          <a:xfrm>
            <a:off x="254000" y="1600201"/>
            <a:ext cx="8696960" cy="4525963"/>
          </a:xfrm>
        </p:spPr>
        <p:txBody>
          <a:bodyPr>
            <a:normAutofit fontScale="92500"/>
          </a:bodyPr>
          <a:lstStyle/>
          <a:p>
            <a:r>
              <a:rPr lang="en-US" dirty="0" smtClean="0"/>
              <a:t>America Story of Us: Cities</a:t>
            </a:r>
          </a:p>
          <a:p>
            <a:pPr marL="0" indent="0">
              <a:buNone/>
            </a:pPr>
            <a:r>
              <a:rPr lang="en-US" dirty="0">
                <a:hlinkClick r:id="rId2"/>
              </a:rPr>
              <a:t>https://www.youtube.com/watch?v=</a:t>
            </a:r>
            <a:r>
              <a:rPr lang="en-US" dirty="0" smtClean="0">
                <a:hlinkClick r:id="rId2"/>
              </a:rPr>
              <a:t>DdmeyzzUesM</a:t>
            </a:r>
            <a:endParaRPr lang="en-US" dirty="0" smtClean="0"/>
          </a:p>
          <a:p>
            <a:r>
              <a:rPr lang="en-US" dirty="0" smtClean="0"/>
              <a:t>Men Who Built America: Traits of a Titan</a:t>
            </a:r>
          </a:p>
          <a:p>
            <a:pPr marL="0" indent="0">
              <a:buNone/>
            </a:pPr>
            <a:r>
              <a:rPr lang="en-US" dirty="0">
                <a:hlinkClick r:id="rId3"/>
              </a:rPr>
              <a:t>https://www.youtube.com/watch?v=gR7oHh-</a:t>
            </a:r>
            <a:r>
              <a:rPr lang="en-US" dirty="0" smtClean="0">
                <a:hlinkClick r:id="rId3"/>
              </a:rPr>
              <a:t>fXUw</a:t>
            </a:r>
            <a:endParaRPr lang="en-US" dirty="0" smtClean="0"/>
          </a:p>
          <a:p>
            <a:r>
              <a:rPr lang="en-US" dirty="0" smtClean="0"/>
              <a:t>Men Who Built America: The Every Man</a:t>
            </a:r>
          </a:p>
          <a:p>
            <a:pPr marL="0" indent="0">
              <a:buNone/>
            </a:pPr>
            <a:r>
              <a:rPr lang="en-US" dirty="0">
                <a:hlinkClick r:id="rId4"/>
              </a:rPr>
              <a:t>https://www.youtube.com/watch?v=</a:t>
            </a:r>
            <a:r>
              <a:rPr lang="en-US" dirty="0" smtClean="0">
                <a:hlinkClick r:id="rId4"/>
              </a:rPr>
              <a:t>ymEa24r0xXk</a:t>
            </a:r>
            <a:endParaRPr lang="en-US" dirty="0" smtClean="0"/>
          </a:p>
          <a:p>
            <a:r>
              <a:rPr lang="en-US" dirty="0" smtClean="0"/>
              <a:t>What is a Monopoly?</a:t>
            </a:r>
          </a:p>
          <a:p>
            <a:pPr marL="0" indent="0">
              <a:buNone/>
            </a:pPr>
            <a:r>
              <a:rPr lang="en-US" dirty="0">
                <a:hlinkClick r:id="rId5"/>
              </a:rPr>
              <a:t>https://www.youtube.com/watch?v=</a:t>
            </a:r>
            <a:r>
              <a:rPr lang="en-US" dirty="0" smtClean="0">
                <a:hlinkClick r:id="rId5"/>
              </a:rPr>
              <a:t>nyt7uZ63vMU</a:t>
            </a: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0989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895825" y="981560"/>
            <a:ext cx="4248175" cy="3233280"/>
            <a:chOff x="4849359" y="706356"/>
            <a:chExt cx="4248175" cy="3233280"/>
          </a:xfrm>
        </p:grpSpPr>
        <p:sp>
          <p:nvSpPr>
            <p:cNvPr id="3" name="Rounded Rectangle 2"/>
            <p:cNvSpPr/>
            <p:nvPr/>
          </p:nvSpPr>
          <p:spPr>
            <a:xfrm>
              <a:off x="5039621" y="846819"/>
              <a:ext cx="3877203" cy="3092817"/>
            </a:xfrm>
            <a:prstGeom prst="roundRect">
              <a:avLst/>
            </a:prstGeom>
            <a:solidFill>
              <a:srgbClr val="D9D9D9"/>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185307" y="846552"/>
              <a:ext cx="3912227" cy="338554"/>
            </a:xfrm>
            <a:prstGeom prst="rect">
              <a:avLst/>
            </a:prstGeom>
            <a:noFill/>
          </p:spPr>
          <p:txBody>
            <a:bodyPr wrap="square" rtlCol="0">
              <a:spAutoFit/>
            </a:bodyPr>
            <a:lstStyle/>
            <a:p>
              <a:pPr algn="ctr"/>
              <a:r>
                <a:rPr lang="en-US" sz="1600" dirty="0" smtClean="0">
                  <a:latin typeface="Noteworthy Bold"/>
                  <a:cs typeface="Noteworthy Bold"/>
                </a:rPr>
                <a:t>Industrialization</a:t>
              </a:r>
              <a:endParaRPr lang="en-US" sz="1600" dirty="0">
                <a:latin typeface="Noteworthy Bold"/>
                <a:cs typeface="Noteworthy Bold"/>
              </a:endParaRPr>
            </a:p>
          </p:txBody>
        </p:sp>
        <p:sp>
          <p:nvSpPr>
            <p:cNvPr id="5" name="Rounded Rectangle 4"/>
            <p:cNvSpPr/>
            <p:nvPr/>
          </p:nvSpPr>
          <p:spPr>
            <a:xfrm>
              <a:off x="5436202" y="2030766"/>
              <a:ext cx="3089545" cy="830466"/>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468841" y="2030499"/>
              <a:ext cx="3056905" cy="277000"/>
            </a:xfrm>
            <a:prstGeom prst="rect">
              <a:avLst/>
            </a:prstGeom>
            <a:noFill/>
          </p:spPr>
          <p:txBody>
            <a:bodyPr wrap="square" rtlCol="0">
              <a:spAutoFit/>
            </a:bodyPr>
            <a:lstStyle/>
            <a:p>
              <a:pPr algn="ctr"/>
              <a:r>
                <a:rPr lang="en-US" sz="1200" dirty="0" smtClean="0">
                  <a:latin typeface="Noteworthy Bold"/>
                  <a:cs typeface="Noteworthy Bold"/>
                </a:rPr>
                <a:t>Thomas Edison</a:t>
              </a:r>
              <a:endParaRPr lang="en-US" sz="1200" dirty="0">
                <a:latin typeface="Noteworthy Bold"/>
                <a:cs typeface="Noteworthy Bold"/>
              </a:endParaRPr>
            </a:p>
          </p:txBody>
        </p:sp>
        <p:pic>
          <p:nvPicPr>
            <p:cNvPr id="7" name="Picture 6" descr="k13374239.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1153232">
              <a:off x="4849359" y="706356"/>
              <a:ext cx="1262970" cy="1262970"/>
            </a:xfrm>
            <a:prstGeom prst="rect">
              <a:avLst/>
            </a:prstGeom>
            <a:effectLst>
              <a:outerShdw blurRad="50800" dist="38100" dir="2700000" algn="tl" rotWithShape="0">
                <a:prstClr val="black">
                  <a:alpha val="40000"/>
                </a:prstClr>
              </a:outerShdw>
            </a:effectLst>
          </p:spPr>
        </p:pic>
        <p:sp>
          <p:nvSpPr>
            <p:cNvPr id="8" name="Rounded Rectangle 7"/>
            <p:cNvSpPr/>
            <p:nvPr/>
          </p:nvSpPr>
          <p:spPr>
            <a:xfrm>
              <a:off x="5460972" y="3013519"/>
              <a:ext cx="3089545" cy="830466"/>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493611" y="3013252"/>
              <a:ext cx="3056905" cy="277000"/>
            </a:xfrm>
            <a:prstGeom prst="rect">
              <a:avLst/>
            </a:prstGeom>
            <a:noFill/>
          </p:spPr>
          <p:txBody>
            <a:bodyPr wrap="square" rtlCol="0">
              <a:spAutoFit/>
            </a:bodyPr>
            <a:lstStyle/>
            <a:p>
              <a:pPr algn="ctr"/>
              <a:r>
                <a:rPr lang="en-US" sz="1200" dirty="0" smtClean="0">
                  <a:latin typeface="Noteworthy Bold"/>
                  <a:cs typeface="Noteworthy Bold"/>
                </a:rPr>
                <a:t>Alexander Graham Bell</a:t>
              </a:r>
              <a:endParaRPr lang="en-US" sz="1200" dirty="0">
                <a:latin typeface="Noteworthy Bold"/>
                <a:cs typeface="Noteworthy Bold"/>
              </a:endParaRPr>
            </a:p>
          </p:txBody>
        </p:sp>
        <p:pic>
          <p:nvPicPr>
            <p:cNvPr id="10" name="Picture 9" descr="Screen Shot 2015-12-31 at 1.34.32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9010" y="3008232"/>
              <a:ext cx="992874" cy="835753"/>
            </a:xfrm>
            <a:prstGeom prst="rect">
              <a:avLst/>
            </a:prstGeom>
            <a:effectLst>
              <a:outerShdw blurRad="50800" dist="38100" dir="2700000" algn="tl" rotWithShape="0">
                <a:prstClr val="black">
                  <a:alpha val="40000"/>
                </a:prstClr>
              </a:outerShdw>
            </a:effectLst>
          </p:spPr>
        </p:pic>
        <p:pic>
          <p:nvPicPr>
            <p:cNvPr id="11" name="Picture 10" descr="thom_35629_lg.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2058" y="1867683"/>
              <a:ext cx="855622" cy="1043044"/>
            </a:xfrm>
            <a:prstGeom prst="rect">
              <a:avLst/>
            </a:prstGeom>
          </p:spPr>
        </p:pic>
        <p:pic>
          <p:nvPicPr>
            <p:cNvPr id="12" name="Picture 11" descr="72912_edison_bulb_md.g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309" y="2070705"/>
              <a:ext cx="468901" cy="842968"/>
            </a:xfrm>
            <a:prstGeom prst="rect">
              <a:avLst/>
            </a:prstGeom>
          </p:spPr>
        </p:pic>
      </p:grpSp>
      <p:sp>
        <p:nvSpPr>
          <p:cNvPr id="13" name="TextBox 12"/>
          <p:cNvSpPr txBox="1"/>
          <p:nvPr/>
        </p:nvSpPr>
        <p:spPr>
          <a:xfrm>
            <a:off x="5969324" y="1415170"/>
            <a:ext cx="2993966" cy="830997"/>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The shift from making products by hand to using new innovations and machines for production.</a:t>
            </a:r>
            <a:endParaRPr lang="en-US" sz="1600" dirty="0">
              <a:solidFill>
                <a:srgbClr val="FF0000"/>
              </a:solidFill>
              <a:latin typeface="Noteworthy Bold"/>
              <a:cs typeface="Noteworthy Bold"/>
            </a:endParaRPr>
          </a:p>
        </p:txBody>
      </p:sp>
      <p:pic>
        <p:nvPicPr>
          <p:cNvPr id="14" name="Picture 13" descr="4482734462_f28e93e47b.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93936" y="3240772"/>
            <a:ext cx="669354" cy="878417"/>
          </a:xfrm>
          <a:prstGeom prst="rect">
            <a:avLst/>
          </a:prstGeom>
        </p:spPr>
      </p:pic>
      <p:pic>
        <p:nvPicPr>
          <p:cNvPr id="15" name="Picture 14"/>
          <p:cNvPicPr>
            <a:picLocks noChangeAspect="1"/>
          </p:cNvPicPr>
          <p:nvPr/>
        </p:nvPicPr>
        <p:blipFill>
          <a:blip r:embed="rId8"/>
          <a:stretch>
            <a:fillRect/>
          </a:stretch>
        </p:blipFill>
        <p:spPr>
          <a:xfrm>
            <a:off x="1699294" y="-54812"/>
            <a:ext cx="5789428" cy="1567970"/>
          </a:xfrm>
          <a:prstGeom prst="rect">
            <a:avLst/>
          </a:prstGeom>
          <a:effectLst>
            <a:glow rad="101600">
              <a:schemeClr val="bg1">
                <a:alpha val="75000"/>
              </a:schemeClr>
            </a:glow>
            <a:outerShdw blurRad="50800" dist="38100" dir="2700000" sx="101000" sy="101000" algn="tl" rotWithShape="0">
              <a:prstClr val="black">
                <a:alpha val="40000"/>
              </a:prstClr>
            </a:outerShdw>
          </a:effectLst>
        </p:spPr>
      </p:pic>
      <p:pic>
        <p:nvPicPr>
          <p:cNvPr id="16" name="Picture 15" descr="antique_spinning_wheel_by_subliminal2012-d50q56p.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10670" y="4245517"/>
            <a:ext cx="2156788" cy="2633677"/>
          </a:xfrm>
          <a:prstGeom prst="rect">
            <a:avLst/>
          </a:prstGeom>
          <a:effectLst>
            <a:glow rad="101600">
              <a:schemeClr val="bg1">
                <a:alpha val="75000"/>
              </a:schemeClr>
            </a:glow>
            <a:outerShdw blurRad="50800" dist="38100" dir="2700000" sx="102000" sy="102000" algn="tl" rotWithShape="0">
              <a:prstClr val="black">
                <a:alpha val="40000"/>
              </a:prstClr>
            </a:outerShdw>
          </a:effectLst>
        </p:spPr>
      </p:pic>
      <p:pic>
        <p:nvPicPr>
          <p:cNvPr id="17" name="Picture 16" descr="Spinning Jenny.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59793" y="4363934"/>
            <a:ext cx="2587787" cy="2494065"/>
          </a:xfrm>
          <a:prstGeom prst="rect">
            <a:avLst/>
          </a:prstGeom>
          <a:effectLst>
            <a:glow rad="101600">
              <a:schemeClr val="bg1">
                <a:alpha val="75000"/>
              </a:schemeClr>
            </a:glow>
            <a:outerShdw blurRad="50800" dist="38100" dir="2700000" sx="102000" sy="102000" algn="tl" rotWithShape="0">
              <a:prstClr val="black">
                <a:alpha val="40000"/>
              </a:prstClr>
            </a:outerShdw>
          </a:effectLst>
        </p:spPr>
      </p:pic>
      <p:sp>
        <p:nvSpPr>
          <p:cNvPr id="18" name="Curved Down Arrow 17"/>
          <p:cNvSpPr/>
          <p:nvPr/>
        </p:nvSpPr>
        <p:spPr>
          <a:xfrm>
            <a:off x="5833643" y="4363934"/>
            <a:ext cx="2120044" cy="713746"/>
          </a:xfrm>
          <a:prstGeom prst="curvedDownArrow">
            <a:avLst>
              <a:gd name="adj1" fmla="val 25000"/>
              <a:gd name="adj2" fmla="val 75198"/>
              <a:gd name="adj3" fmla="val 33823"/>
            </a:avLst>
          </a:prstGeom>
          <a:solidFill>
            <a:srgbClr val="FF0000"/>
          </a:solidFill>
          <a:ln>
            <a:solidFill>
              <a:schemeClr val="tx1"/>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ffectLst>
                <a:outerShdw blurRad="50800" dist="38100" dir="2700000" sx="102000" sy="102000" algn="tl" rotWithShape="0">
                  <a:prstClr val="black">
                    <a:alpha val="40000"/>
                  </a:prstClr>
                </a:outerShdw>
              </a:effectLst>
            </a:endParaRPr>
          </a:p>
        </p:txBody>
      </p:sp>
      <p:sp>
        <p:nvSpPr>
          <p:cNvPr id="19" name="Rectangle 18"/>
          <p:cNvSpPr/>
          <p:nvPr/>
        </p:nvSpPr>
        <p:spPr>
          <a:xfrm>
            <a:off x="42772" y="1121756"/>
            <a:ext cx="4693335" cy="5386089"/>
          </a:xfrm>
          <a:prstGeom prst="rect">
            <a:avLst/>
          </a:prstGeom>
        </p:spPr>
        <p:txBody>
          <a:bodyPr wrap="square">
            <a:spAutoFit/>
          </a:bodyPr>
          <a:lstStyle/>
          <a:p>
            <a:r>
              <a:rPr lang="en-US" sz="24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By the 1860’s machines had taken over much of the work once done by hand.  Work had moved from homes and into factories. </a:t>
            </a:r>
          </a:p>
          <a:p>
            <a:endParaRPr lang="en-US" sz="1200" b="1" dirty="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4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After the Civil War, new inventions and improved technologies brought growth to businesses.  </a:t>
            </a:r>
          </a:p>
          <a:p>
            <a:endParaRPr lang="en-US" sz="1050" b="1" dirty="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4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Many new inventions and manufacturing methods would change the future and impact how goods would be made.</a:t>
            </a:r>
          </a:p>
        </p:txBody>
      </p:sp>
      <p:sp>
        <p:nvSpPr>
          <p:cNvPr id="20" name="Footer Placeholder 30"/>
          <p:cNvSpPr>
            <a:spLocks noGrp="1"/>
          </p:cNvSpPr>
          <p:nvPr>
            <p:ph type="ftr" sz="quarter" idx="11"/>
          </p:nvPr>
        </p:nvSpPr>
        <p:spPr>
          <a:xfrm>
            <a:off x="-61442" y="6548550"/>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pic>
        <p:nvPicPr>
          <p:cNvPr id="21" name="Picture 20" descr="pencil22.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5027596" y="1290549"/>
            <a:ext cx="1136451" cy="852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327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par>
                                <p:cTn id="18" presetID="9"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animEffect transition="in" filter="dissolve">
                                      <p:cBhvr>
                                        <p:cTn id="33" dur="500"/>
                                        <p:tgtEl>
                                          <p:spTgt spid="1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Effect transition="in" filter="dissolve">
                                      <p:cBhvr>
                                        <p:cTn id="38"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descr="68242-050-1AE3643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5575" y="1697050"/>
            <a:ext cx="4758316" cy="6435593"/>
          </a:xfrm>
          <a:prstGeom prst="rect">
            <a:avLst/>
          </a:prstGeom>
          <a:effectLst>
            <a:outerShdw blurRad="50800" dist="38100" dir="2700000" sx="102000" sy="102000" algn="tl" rotWithShape="0">
              <a:prstClr val="black">
                <a:alpha val="40000"/>
              </a:prstClr>
            </a:outerShdw>
          </a:effectLst>
        </p:spPr>
      </p:pic>
      <p:sp>
        <p:nvSpPr>
          <p:cNvPr id="4" name="Footer Placeholder 30"/>
          <p:cNvSpPr>
            <a:spLocks noGrp="1"/>
          </p:cNvSpPr>
          <p:nvPr>
            <p:ph type="ftr" sz="quarter" idx="11"/>
          </p:nvPr>
        </p:nvSpPr>
        <p:spPr>
          <a:xfrm>
            <a:off x="7539083" y="6537623"/>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pic>
        <p:nvPicPr>
          <p:cNvPr id="5" name="Picture 4"/>
          <p:cNvPicPr>
            <a:picLocks noChangeAspect="1"/>
          </p:cNvPicPr>
          <p:nvPr/>
        </p:nvPicPr>
        <p:blipFill>
          <a:blip r:embed="rId4"/>
          <a:stretch>
            <a:fillRect/>
          </a:stretch>
        </p:blipFill>
        <p:spPr>
          <a:xfrm>
            <a:off x="0" y="-54812"/>
            <a:ext cx="5789428" cy="1567970"/>
          </a:xfrm>
          <a:prstGeom prst="rect">
            <a:avLst/>
          </a:prstGeom>
          <a:effectLst>
            <a:glow rad="101600">
              <a:schemeClr val="bg1">
                <a:alpha val="75000"/>
              </a:schemeClr>
            </a:glow>
            <a:outerShdw blurRad="50800" dist="38100" dir="2700000" sx="101000" sy="101000" algn="tl" rotWithShape="0">
              <a:prstClr val="black">
                <a:alpha val="40000"/>
              </a:prstClr>
            </a:outerShdw>
          </a:effectLst>
        </p:spPr>
      </p:pic>
      <p:sp>
        <p:nvSpPr>
          <p:cNvPr id="6" name="Rectangle 5"/>
          <p:cNvSpPr/>
          <p:nvPr/>
        </p:nvSpPr>
        <p:spPr>
          <a:xfrm>
            <a:off x="0" y="1274644"/>
            <a:ext cx="5062405" cy="5632310"/>
          </a:xfrm>
          <a:prstGeom prst="rect">
            <a:avLst/>
          </a:prstGeom>
        </p:spPr>
        <p:txBody>
          <a:bodyPr wrap="square">
            <a:spAutoFit/>
          </a:bodyPr>
          <a:lstStyle/>
          <a:p>
            <a:r>
              <a:rPr lang="en-US" sz="24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In the United States and England, inventers were working on improving the process to make steel.  Steel is lighter weight but stronger than iron.  </a:t>
            </a:r>
          </a:p>
          <a:p>
            <a:endParaRPr lang="en-US" sz="14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4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The result was the Bessemer Process that used less coal and increased the production of steel to 500 times what it had been.</a:t>
            </a:r>
          </a:p>
          <a:p>
            <a:r>
              <a:rPr lang="en-US" sz="24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This process ushers in the age of steel.  Plows, railroad track, building beams, wire, nails, and even needles were being made out of steel.</a:t>
            </a:r>
          </a:p>
        </p:txBody>
      </p:sp>
      <p:pic>
        <p:nvPicPr>
          <p:cNvPr id="8" name="Picture 7" descr="Screen Shot 2016-01-16 at 11.31.28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93668">
            <a:off x="7466077" y="4512726"/>
            <a:ext cx="708123" cy="557847"/>
          </a:xfrm>
          <a:prstGeom prst="rect">
            <a:avLst/>
          </a:prstGeom>
        </p:spPr>
      </p:pic>
    </p:spTree>
    <p:extLst>
      <p:ext uri="{BB962C8B-B14F-4D97-AF65-F5344CB8AC3E}">
        <p14:creationId xmlns:p14="http://schemas.microsoft.com/office/powerpoint/2010/main" val="9691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3f3f0b1e7570676e4b3e686e5460832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7963" y="2255336"/>
            <a:ext cx="3996037" cy="4602664"/>
          </a:xfrm>
          <a:prstGeom prst="rect">
            <a:avLst/>
          </a:prstGeom>
          <a:effectLst>
            <a:outerShdw blurRad="50800" dist="38100" dir="2700000" sx="102000" sy="102000" algn="tl" rotWithShape="0">
              <a:prstClr val="black">
                <a:alpha val="40000"/>
              </a:prstClr>
            </a:outerShdw>
          </a:effectLst>
        </p:spPr>
      </p:pic>
      <p:sp>
        <p:nvSpPr>
          <p:cNvPr id="6" name="Footer Placeholder 30"/>
          <p:cNvSpPr>
            <a:spLocks noGrp="1"/>
          </p:cNvSpPr>
          <p:nvPr>
            <p:ph type="ftr" sz="quarter" idx="11"/>
          </p:nvPr>
        </p:nvSpPr>
        <p:spPr>
          <a:xfrm>
            <a:off x="7532861" y="6561913"/>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pic>
        <p:nvPicPr>
          <p:cNvPr id="5" name="Picture 4" descr="697cd9ca1b94f0cbe8d1620cab2867a9.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2468999" cy="2468999"/>
          </a:xfrm>
          <a:prstGeom prst="rect">
            <a:avLst/>
          </a:prstGeom>
          <a:effectLst>
            <a:outerShdw blurRad="50800" dist="38100" dir="2700000" sx="102000" sy="102000" algn="tl" rotWithShape="0">
              <a:prstClr val="black">
                <a:alpha val="40000"/>
              </a:prstClr>
            </a:outerShdw>
          </a:effectLst>
        </p:spPr>
      </p:pic>
      <p:pic>
        <p:nvPicPr>
          <p:cNvPr id="3" name="Picture 2"/>
          <p:cNvPicPr>
            <a:picLocks noChangeAspect="1"/>
          </p:cNvPicPr>
          <p:nvPr/>
        </p:nvPicPr>
        <p:blipFill>
          <a:blip r:embed="rId5"/>
          <a:stretch>
            <a:fillRect/>
          </a:stretch>
        </p:blipFill>
        <p:spPr>
          <a:xfrm>
            <a:off x="1428381" y="-88349"/>
            <a:ext cx="6203871" cy="1800087"/>
          </a:xfrm>
          <a:prstGeom prst="rect">
            <a:avLst/>
          </a:prstGeom>
          <a:effectLst>
            <a:glow rad="101600">
              <a:schemeClr val="bg1">
                <a:alpha val="75000"/>
              </a:schemeClr>
            </a:glow>
            <a:outerShdw blurRad="50800" dist="38100" dir="2700000" algn="tl" rotWithShape="0">
              <a:prstClr val="black">
                <a:alpha val="40000"/>
              </a:prstClr>
            </a:outerShdw>
          </a:effectLst>
        </p:spPr>
      </p:pic>
      <p:sp>
        <p:nvSpPr>
          <p:cNvPr id="7" name="Rounded Rectangle 6"/>
          <p:cNvSpPr/>
          <p:nvPr/>
        </p:nvSpPr>
        <p:spPr>
          <a:xfrm>
            <a:off x="5661800" y="1333498"/>
            <a:ext cx="3089545" cy="830466"/>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694439" y="1333231"/>
            <a:ext cx="3056905" cy="277000"/>
          </a:xfrm>
          <a:prstGeom prst="rect">
            <a:avLst/>
          </a:prstGeom>
          <a:noFill/>
        </p:spPr>
        <p:txBody>
          <a:bodyPr wrap="square" rtlCol="0">
            <a:spAutoFit/>
          </a:bodyPr>
          <a:lstStyle/>
          <a:p>
            <a:pPr algn="ctr"/>
            <a:r>
              <a:rPr lang="en-US" sz="1200" dirty="0" smtClean="0">
                <a:latin typeface="Noteworthy Bold"/>
                <a:cs typeface="Noteworthy Bold"/>
              </a:rPr>
              <a:t>Thomas Edison</a:t>
            </a:r>
            <a:endParaRPr lang="en-US" sz="1200" dirty="0">
              <a:latin typeface="Noteworthy Bold"/>
              <a:cs typeface="Noteworthy Bold"/>
            </a:endParaRPr>
          </a:p>
        </p:txBody>
      </p:sp>
      <p:pic>
        <p:nvPicPr>
          <p:cNvPr id="9" name="Picture 8" descr="thom_35629_lg.g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47962" y="1170415"/>
            <a:ext cx="855622" cy="1043044"/>
          </a:xfrm>
          <a:prstGeom prst="rect">
            <a:avLst/>
          </a:prstGeom>
        </p:spPr>
      </p:pic>
      <p:pic>
        <p:nvPicPr>
          <p:cNvPr id="10" name="Picture 9" descr="72912_edison_bulb_md.g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42519" y="1441302"/>
            <a:ext cx="468901" cy="842968"/>
          </a:xfrm>
          <a:prstGeom prst="rect">
            <a:avLst/>
          </a:prstGeom>
        </p:spPr>
      </p:pic>
      <p:pic>
        <p:nvPicPr>
          <p:cNvPr id="11" name="Picture 10" descr="pencil2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74969" y="744246"/>
            <a:ext cx="1136451" cy="852338"/>
          </a:xfrm>
          <a:prstGeom prst="rect">
            <a:avLst/>
          </a:prstGeom>
          <a:effectLst>
            <a:outerShdw blurRad="50800" dist="38100" dir="2700000" algn="tl" rotWithShape="0">
              <a:prstClr val="black">
                <a:alpha val="40000"/>
              </a:prstClr>
            </a:outerShdw>
          </a:effectLst>
        </p:spPr>
      </p:pic>
      <p:sp>
        <p:nvSpPr>
          <p:cNvPr id="12" name="Rectangle 11"/>
          <p:cNvSpPr/>
          <p:nvPr/>
        </p:nvSpPr>
        <p:spPr>
          <a:xfrm>
            <a:off x="30343" y="1120042"/>
            <a:ext cx="5182181" cy="5786198"/>
          </a:xfrm>
          <a:prstGeom prst="rect">
            <a:avLst/>
          </a:prstGeom>
        </p:spPr>
        <p:txBody>
          <a:bodyPr wrap="square">
            <a:spAutoFit/>
          </a:bodyPr>
          <a:lstStyle/>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The electric power industry grew during the late 1800’s. Thomas Edison found the most ways to use electricity. He opened a laboratory in New Jersey and hired assistants to work in research teams. His laboratory invented so many things Edison received more than 1,000 U.S. patents. </a:t>
            </a:r>
          </a:p>
          <a:p>
            <a:endParaRPr lang="en-US"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His most famous invention was practical electric lighting. He figured out how to make a safe light bulb that burned steadily to work in homes and businesses.  He also invented the electric grid to safely deliver electric currents to buildings and homes.</a:t>
            </a:r>
          </a:p>
        </p:txBody>
      </p:sp>
      <p:pic>
        <p:nvPicPr>
          <p:cNvPr id="13" name="Picture 12" descr="Screen Shot 2016-01-16 at 11.53.37 AM.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28386" y="4240696"/>
            <a:ext cx="607701" cy="468518"/>
          </a:xfrm>
          <a:prstGeom prst="rect">
            <a:avLst/>
          </a:prstGeom>
        </p:spPr>
      </p:pic>
      <p:sp>
        <p:nvSpPr>
          <p:cNvPr id="14" name="TextBox 13"/>
          <p:cNvSpPr txBox="1"/>
          <p:nvPr/>
        </p:nvSpPr>
        <p:spPr>
          <a:xfrm>
            <a:off x="5744627" y="1546030"/>
            <a:ext cx="3116141" cy="584776"/>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Made the practical light bulb and brought in the age of electricity</a:t>
            </a:r>
            <a:endParaRPr lang="en-US" sz="1600" dirty="0">
              <a:solidFill>
                <a:srgbClr val="FF0000"/>
              </a:solidFill>
              <a:latin typeface="Noteworthy Bold"/>
              <a:cs typeface="Noteworthy Bold"/>
            </a:endParaRPr>
          </a:p>
        </p:txBody>
      </p:sp>
    </p:spTree>
    <p:extLst>
      <p:ext uri="{BB962C8B-B14F-4D97-AF65-F5344CB8AC3E}">
        <p14:creationId xmlns:p14="http://schemas.microsoft.com/office/powerpoint/2010/main" val="379720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dissolve">
                                      <p:cBhvr>
                                        <p:cTn id="26" dur="500"/>
                                        <p:tgtEl>
                                          <p:spTgt spid="1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1348" y="-143567"/>
            <a:ext cx="6508356" cy="1888435"/>
          </a:xfrm>
          <a:prstGeom prst="rect">
            <a:avLst/>
          </a:prstGeom>
          <a:effectLst>
            <a:glow rad="101600">
              <a:schemeClr val="bg1">
                <a:alpha val="75000"/>
              </a:schemeClr>
            </a:glow>
            <a:outerShdw blurRad="50800" dist="38100" dir="2700000" algn="tl" rotWithShape="0">
              <a:prstClr val="black">
                <a:alpha val="40000"/>
              </a:prstClr>
            </a:outerShdw>
          </a:effectLst>
        </p:spPr>
      </p:pic>
      <p:pic>
        <p:nvPicPr>
          <p:cNvPr id="4" name="Picture 3" descr="834e09e68c83567d83296fa6868a149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0" y="2193748"/>
            <a:ext cx="3464116" cy="5196174"/>
          </a:xfrm>
          <a:prstGeom prst="rect">
            <a:avLst/>
          </a:prstGeom>
          <a:effectLst>
            <a:outerShdw blurRad="50800" dist="38100" dir="2700000" sx="102000" sy="102000" algn="tl" rotWithShape="0">
              <a:prstClr val="black">
                <a:alpha val="40000"/>
              </a:prstClr>
            </a:outerShdw>
          </a:effectLst>
        </p:spPr>
      </p:pic>
      <p:sp>
        <p:nvSpPr>
          <p:cNvPr id="3" name="Footer Placeholder 30"/>
          <p:cNvSpPr>
            <a:spLocks noGrp="1"/>
          </p:cNvSpPr>
          <p:nvPr>
            <p:ph type="ftr" sz="quarter" idx="11"/>
          </p:nvPr>
        </p:nvSpPr>
        <p:spPr>
          <a:xfrm>
            <a:off x="0" y="6482275"/>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sp>
        <p:nvSpPr>
          <p:cNvPr id="5" name="Rectangle 4"/>
          <p:cNvSpPr/>
          <p:nvPr/>
        </p:nvSpPr>
        <p:spPr>
          <a:xfrm>
            <a:off x="3958206" y="1091788"/>
            <a:ext cx="5182181" cy="5509199"/>
          </a:xfrm>
          <a:prstGeom prst="rect">
            <a:avLst/>
          </a:prstGeom>
        </p:spPr>
        <p:txBody>
          <a:bodyPr wrap="square">
            <a:spAutoFit/>
          </a:bodyPr>
          <a:lstStyle/>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Communication was revolutionized with the telegraph in 1835 and in 1876, it would once again be made more efficient. </a:t>
            </a:r>
            <a:endParaRPr lang="en-US"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Scottish immigrant, Alexander Graham Bell, taught deaf students and wanted a device to transmit human speech using electricity.</a:t>
            </a: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One night, Bell was tinkering with the transmitter in his laboratory and he spilled acid on himself. He called for help from his assistant, Watson, who was in another room with the receiver.  Watson heard Bell’s voice through the receiver and the telephone was born.</a:t>
            </a:r>
          </a:p>
        </p:txBody>
      </p:sp>
      <p:sp>
        <p:nvSpPr>
          <p:cNvPr id="6" name="Rounded Rectangle 5"/>
          <p:cNvSpPr/>
          <p:nvPr/>
        </p:nvSpPr>
        <p:spPr>
          <a:xfrm>
            <a:off x="528387" y="1425286"/>
            <a:ext cx="3089545" cy="830466"/>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61026" y="1425019"/>
            <a:ext cx="3056905" cy="277000"/>
          </a:xfrm>
          <a:prstGeom prst="rect">
            <a:avLst/>
          </a:prstGeom>
          <a:noFill/>
        </p:spPr>
        <p:txBody>
          <a:bodyPr wrap="square" rtlCol="0">
            <a:spAutoFit/>
          </a:bodyPr>
          <a:lstStyle/>
          <a:p>
            <a:pPr algn="ctr"/>
            <a:r>
              <a:rPr lang="en-US" sz="1200" dirty="0" smtClean="0">
                <a:latin typeface="Noteworthy Bold"/>
                <a:cs typeface="Noteworthy Bold"/>
              </a:rPr>
              <a:t>Alexander Graham Bell</a:t>
            </a:r>
            <a:endParaRPr lang="en-US" sz="1200" dirty="0">
              <a:latin typeface="Noteworthy Bold"/>
              <a:cs typeface="Noteworthy Bold"/>
            </a:endParaRPr>
          </a:p>
        </p:txBody>
      </p:sp>
      <p:pic>
        <p:nvPicPr>
          <p:cNvPr id="8" name="Picture 7" descr="Screen Shot 2015-12-31 at 1.34.32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51" y="1419999"/>
            <a:ext cx="992874" cy="835753"/>
          </a:xfrm>
          <a:prstGeom prst="rect">
            <a:avLst/>
          </a:prstGeom>
          <a:effectLst>
            <a:outerShdw blurRad="50800" dist="38100" dir="2700000" algn="tl" rotWithShape="0">
              <a:prstClr val="black">
                <a:alpha val="40000"/>
              </a:prstClr>
            </a:outerShdw>
          </a:effectLst>
        </p:spPr>
      </p:pic>
      <p:pic>
        <p:nvPicPr>
          <p:cNvPr id="9" name="Picture 8" descr="4482734462_f28e93e47b.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1491" y="1472986"/>
            <a:ext cx="669354" cy="878417"/>
          </a:xfrm>
          <a:prstGeom prst="rect">
            <a:avLst/>
          </a:prstGeom>
        </p:spPr>
      </p:pic>
      <p:sp>
        <p:nvSpPr>
          <p:cNvPr id="10" name="TextBox 9"/>
          <p:cNvSpPr txBox="1"/>
          <p:nvPr/>
        </p:nvSpPr>
        <p:spPr>
          <a:xfrm>
            <a:off x="660903" y="1586261"/>
            <a:ext cx="3116141" cy="584776"/>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Invented the telephone, making communication quick &amp; easy.</a:t>
            </a:r>
            <a:endParaRPr lang="en-US" sz="1600" dirty="0">
              <a:solidFill>
                <a:srgbClr val="FF0000"/>
              </a:solidFill>
              <a:latin typeface="Noteworthy Bold"/>
              <a:cs typeface="Noteworthy Bold"/>
            </a:endParaRPr>
          </a:p>
        </p:txBody>
      </p:sp>
      <p:pic>
        <p:nvPicPr>
          <p:cNvPr id="11" name="Picture 10" descr="pencil2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28641">
            <a:off x="2895890" y="892530"/>
            <a:ext cx="1136451" cy="852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3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dissolv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par>
                                <p:cTn id="37" presetID="9"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Henry-Ford-193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2140" y="2284066"/>
            <a:ext cx="3261214" cy="4573934"/>
          </a:xfrm>
          <a:prstGeom prst="rect">
            <a:avLst/>
          </a:prstGeom>
          <a:effectLst>
            <a:outerShdw blurRad="50800" dist="38100" dir="2700000" sx="102000" sy="102000" algn="tl" rotWithShape="0">
              <a:prstClr val="black">
                <a:alpha val="40000"/>
              </a:prstClr>
            </a:outerShdw>
          </a:effectLst>
        </p:spPr>
      </p:pic>
      <p:sp>
        <p:nvSpPr>
          <p:cNvPr id="5" name="Footer Placeholder 30"/>
          <p:cNvSpPr>
            <a:spLocks noGrp="1"/>
          </p:cNvSpPr>
          <p:nvPr>
            <p:ph type="ftr" sz="quarter" idx="11"/>
          </p:nvPr>
        </p:nvSpPr>
        <p:spPr>
          <a:xfrm>
            <a:off x="7539083" y="6537623"/>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pic>
        <p:nvPicPr>
          <p:cNvPr id="2" name="Picture 1"/>
          <p:cNvPicPr>
            <a:picLocks noChangeAspect="1"/>
          </p:cNvPicPr>
          <p:nvPr/>
        </p:nvPicPr>
        <p:blipFill>
          <a:blip r:embed="rId4"/>
          <a:stretch>
            <a:fillRect/>
          </a:stretch>
        </p:blipFill>
        <p:spPr>
          <a:xfrm>
            <a:off x="1683845" y="-128259"/>
            <a:ext cx="6025802" cy="1322737"/>
          </a:xfrm>
          <a:prstGeom prst="rect">
            <a:avLst/>
          </a:prstGeom>
          <a:effectLst>
            <a:glow rad="101600">
              <a:schemeClr val="bg1">
                <a:alpha val="75000"/>
              </a:schemeClr>
            </a:glow>
            <a:outerShdw blurRad="50800" dist="38100" dir="2700000" algn="tl" rotWithShape="0">
              <a:prstClr val="black">
                <a:alpha val="40000"/>
              </a:prstClr>
            </a:outerShdw>
          </a:effectLst>
        </p:spPr>
      </p:pic>
      <p:sp>
        <p:nvSpPr>
          <p:cNvPr id="8" name="Rectangle 7"/>
          <p:cNvSpPr/>
          <p:nvPr/>
        </p:nvSpPr>
        <p:spPr>
          <a:xfrm>
            <a:off x="-33923" y="1085580"/>
            <a:ext cx="4539662" cy="5847754"/>
          </a:xfrm>
          <a:prstGeom prst="rect">
            <a:avLst/>
          </a:prstGeom>
        </p:spPr>
        <p:txBody>
          <a:bodyPr wrap="square">
            <a:spAutoFit/>
          </a:bodyPr>
          <a:lstStyle/>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Henry Ford utilized the assembly line to mass produce his Model T cars.  He created a moving assembly line using a conveyor to bring parts to workers. </a:t>
            </a: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Mass production methods like the assembly line made it possible for workers to make more goods in less time at lower costs.</a:t>
            </a: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Since it cost less for Ford to manufacture his Model T, his automobile attracted more customers. Mass production made goods more affordable and more people could buy manufactured products.</a:t>
            </a:r>
          </a:p>
        </p:txBody>
      </p:sp>
      <p:pic>
        <p:nvPicPr>
          <p:cNvPr id="3" name="Picture 2" descr="Screen Shot 2016-01-16 at 12.52.54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458288">
            <a:off x="7636980" y="5602163"/>
            <a:ext cx="750957" cy="579169"/>
          </a:xfrm>
          <a:prstGeom prst="rect">
            <a:avLst/>
          </a:prstGeom>
        </p:spPr>
      </p:pic>
      <p:sp>
        <p:nvSpPr>
          <p:cNvPr id="9" name="Rounded Rectangle 8"/>
          <p:cNvSpPr/>
          <p:nvPr/>
        </p:nvSpPr>
        <p:spPr>
          <a:xfrm>
            <a:off x="5056789" y="1194478"/>
            <a:ext cx="3370902" cy="1239712"/>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89428" y="1157614"/>
            <a:ext cx="3338263" cy="277000"/>
          </a:xfrm>
          <a:prstGeom prst="rect">
            <a:avLst/>
          </a:prstGeom>
          <a:noFill/>
        </p:spPr>
        <p:txBody>
          <a:bodyPr wrap="square" rtlCol="0">
            <a:spAutoFit/>
          </a:bodyPr>
          <a:lstStyle/>
          <a:p>
            <a:pPr algn="ctr"/>
            <a:r>
              <a:rPr lang="en-US" sz="1200" dirty="0" smtClean="0">
                <a:latin typeface="Noteworthy Bold"/>
                <a:cs typeface="Noteworthy Bold"/>
              </a:rPr>
              <a:t>Mass Production &amp; Assembly Line</a:t>
            </a:r>
            <a:endParaRPr lang="en-US" sz="1200" dirty="0">
              <a:latin typeface="Noteworthy Bold"/>
              <a:cs typeface="Noteworthy Bold"/>
            </a:endParaRPr>
          </a:p>
        </p:txBody>
      </p:sp>
      <p:pic>
        <p:nvPicPr>
          <p:cNvPr id="11" name="Picture 10" descr="lowering-the-body-clip-art_f.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96746" y="1413448"/>
            <a:ext cx="1097613" cy="849682"/>
          </a:xfrm>
          <a:prstGeom prst="rect">
            <a:avLst/>
          </a:prstGeom>
        </p:spPr>
      </p:pic>
      <p:sp>
        <p:nvSpPr>
          <p:cNvPr id="12" name="TextBox 11"/>
          <p:cNvSpPr txBox="1"/>
          <p:nvPr/>
        </p:nvSpPr>
        <p:spPr>
          <a:xfrm>
            <a:off x="5683929" y="1322737"/>
            <a:ext cx="2755420" cy="1077218"/>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Henry Ford increased production using the assembly line.  This method produced more goods at lower costs.</a:t>
            </a:r>
            <a:endParaRPr lang="en-US" sz="1600" dirty="0">
              <a:solidFill>
                <a:srgbClr val="FF0000"/>
              </a:solidFill>
              <a:latin typeface="Noteworthy Bold"/>
              <a:cs typeface="Noteworthy Bold"/>
            </a:endParaRPr>
          </a:p>
        </p:txBody>
      </p:sp>
      <p:pic>
        <p:nvPicPr>
          <p:cNvPr id="13" name="Picture 12" descr="pencil2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28641">
            <a:off x="7911651" y="659411"/>
            <a:ext cx="1136451" cy="852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994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par>
                                <p:cTn id="34" presetID="9"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Screen Shot 2016-01-13 at 1.08.3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8609" y="1543297"/>
            <a:ext cx="5301983" cy="6858000"/>
          </a:xfrm>
          <a:prstGeom prst="rect">
            <a:avLst/>
          </a:prstGeom>
          <a:effectLst>
            <a:outerShdw blurRad="50800" dist="38100" dir="2700000" sx="102000" sy="102000" algn="tl" rotWithShape="0">
              <a:prstClr val="black">
                <a:alpha val="40000"/>
              </a:prstClr>
            </a:outerShdw>
          </a:effectLst>
        </p:spPr>
      </p:pic>
      <p:sp>
        <p:nvSpPr>
          <p:cNvPr id="7" name="Footer Placeholder 30"/>
          <p:cNvSpPr>
            <a:spLocks noGrp="1"/>
          </p:cNvSpPr>
          <p:nvPr>
            <p:ph type="ftr" sz="quarter" idx="11"/>
          </p:nvPr>
        </p:nvSpPr>
        <p:spPr>
          <a:xfrm>
            <a:off x="7539083" y="6537623"/>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pic>
        <p:nvPicPr>
          <p:cNvPr id="2" name="Picture 1"/>
          <p:cNvPicPr>
            <a:picLocks noChangeAspect="1"/>
          </p:cNvPicPr>
          <p:nvPr/>
        </p:nvPicPr>
        <p:blipFill>
          <a:blip r:embed="rId4"/>
          <a:stretch>
            <a:fillRect/>
          </a:stretch>
        </p:blipFill>
        <p:spPr>
          <a:xfrm>
            <a:off x="1663651" y="-132522"/>
            <a:ext cx="6540500" cy="1778000"/>
          </a:xfrm>
          <a:prstGeom prst="rect">
            <a:avLst/>
          </a:prstGeom>
          <a:effectLst>
            <a:glow rad="101600">
              <a:schemeClr val="bg1">
                <a:alpha val="75000"/>
              </a:schemeClr>
            </a:glow>
            <a:outerShdw blurRad="50800" dist="38100" dir="2700000" algn="tl" rotWithShape="0">
              <a:prstClr val="black">
                <a:alpha val="40000"/>
              </a:prstClr>
            </a:outerShdw>
          </a:effectLst>
        </p:spPr>
      </p:pic>
      <p:sp>
        <p:nvSpPr>
          <p:cNvPr id="8" name="Rounded Rectangle 7"/>
          <p:cNvSpPr/>
          <p:nvPr/>
        </p:nvSpPr>
        <p:spPr>
          <a:xfrm>
            <a:off x="5694259" y="1025622"/>
            <a:ext cx="3370902" cy="1239712"/>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726897" y="1025623"/>
            <a:ext cx="3338263" cy="277000"/>
          </a:xfrm>
          <a:prstGeom prst="rect">
            <a:avLst/>
          </a:prstGeom>
          <a:noFill/>
        </p:spPr>
        <p:txBody>
          <a:bodyPr wrap="square" rtlCol="0">
            <a:spAutoFit/>
          </a:bodyPr>
          <a:lstStyle/>
          <a:p>
            <a:pPr algn="ctr"/>
            <a:r>
              <a:rPr lang="en-US" sz="1200" dirty="0" smtClean="0">
                <a:latin typeface="Noteworthy Bold"/>
                <a:cs typeface="Noteworthy Bold"/>
              </a:rPr>
              <a:t>Air Transport</a:t>
            </a:r>
            <a:endParaRPr lang="en-US" sz="1200" dirty="0">
              <a:latin typeface="Noteworthy Bold"/>
              <a:cs typeface="Noteworthy Bold"/>
            </a:endParaRPr>
          </a:p>
        </p:txBody>
      </p:sp>
      <p:pic>
        <p:nvPicPr>
          <p:cNvPr id="10" name="Picture 9" descr="51391_wright_aerop_md.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9486" y="1720375"/>
            <a:ext cx="2349108" cy="734096"/>
          </a:xfrm>
          <a:prstGeom prst="rect">
            <a:avLst/>
          </a:prstGeom>
        </p:spPr>
      </p:pic>
      <p:sp>
        <p:nvSpPr>
          <p:cNvPr id="11" name="Rectangle 10"/>
          <p:cNvSpPr/>
          <p:nvPr/>
        </p:nvSpPr>
        <p:spPr>
          <a:xfrm>
            <a:off x="4993374" y="2329051"/>
            <a:ext cx="4235220" cy="4616648"/>
          </a:xfrm>
          <a:prstGeom prst="rect">
            <a:avLst/>
          </a:prstGeom>
        </p:spPr>
        <p:txBody>
          <a:bodyPr wrap="square">
            <a:spAutoFit/>
          </a:bodyPr>
          <a:lstStyle/>
          <a:p>
            <a:r>
              <a:rPr lang="en-US" sz="20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B</a:t>
            </a:r>
            <a:r>
              <a:rPr lang="en-US" sz="21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rothers Orville and Wilber Wright were bicycle mechanics fascinated with the idea of building a flying machine.</a:t>
            </a:r>
          </a:p>
          <a:p>
            <a:r>
              <a:rPr lang="en-US" sz="21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In 1903 the brothers took their gasoline-powered airplane to Kitty Hawk, North Carolina and on December 17, Orville made the first successful flight of a powered aircraft.</a:t>
            </a:r>
          </a:p>
          <a:p>
            <a:r>
              <a:rPr lang="en-US" sz="21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By 1918, the U.S. Postal Service was using air transportation to make it faster and easier to get goods.</a:t>
            </a:r>
          </a:p>
        </p:txBody>
      </p:sp>
      <p:sp>
        <p:nvSpPr>
          <p:cNvPr id="12" name="TextBox 11"/>
          <p:cNvSpPr txBox="1"/>
          <p:nvPr/>
        </p:nvSpPr>
        <p:spPr>
          <a:xfrm>
            <a:off x="5694259" y="1185807"/>
            <a:ext cx="3346130" cy="830997"/>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Orville &amp; Wilbur Wright successfully piloted the first flying machine in 1903.</a:t>
            </a:r>
            <a:endParaRPr lang="en-US" sz="1600" dirty="0">
              <a:solidFill>
                <a:srgbClr val="FF0000"/>
              </a:solidFill>
              <a:latin typeface="Noteworthy Bold"/>
              <a:cs typeface="Noteworthy Bold"/>
            </a:endParaRPr>
          </a:p>
        </p:txBody>
      </p:sp>
      <p:pic>
        <p:nvPicPr>
          <p:cNvPr id="13" name="Picture 12" descr="pencil2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71359" flipH="1">
            <a:off x="4971986" y="1112173"/>
            <a:ext cx="1136451" cy="852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25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dissolve">
                                      <p:cBhvr>
                                        <p:cTn id="2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alphaModFix amt="86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Footer Placeholder 30"/>
          <p:cNvSpPr>
            <a:spLocks noGrp="1"/>
          </p:cNvSpPr>
          <p:nvPr>
            <p:ph type="ftr" sz="quarter" idx="11"/>
          </p:nvPr>
        </p:nvSpPr>
        <p:spPr>
          <a:xfrm>
            <a:off x="7539083" y="6537623"/>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pic>
        <p:nvPicPr>
          <p:cNvPr id="15" name="Picture 14"/>
          <p:cNvPicPr>
            <a:picLocks noChangeAspect="1"/>
          </p:cNvPicPr>
          <p:nvPr/>
        </p:nvPicPr>
        <p:blipFill>
          <a:blip r:embed="rId3"/>
          <a:stretch>
            <a:fillRect/>
          </a:stretch>
        </p:blipFill>
        <p:spPr>
          <a:xfrm>
            <a:off x="1641450" y="-215667"/>
            <a:ext cx="6332252" cy="2098261"/>
          </a:xfrm>
          <a:prstGeom prst="rect">
            <a:avLst/>
          </a:prstGeom>
          <a:effectLst>
            <a:glow rad="101600">
              <a:schemeClr val="bg1">
                <a:alpha val="75000"/>
              </a:schemeClr>
            </a:glow>
            <a:outerShdw blurRad="50800" dist="38100" dir="2700000" algn="tl" rotWithShape="0">
              <a:prstClr val="black">
                <a:alpha val="40000"/>
              </a:prstClr>
            </a:outerShdw>
          </a:effectLst>
        </p:spPr>
      </p:pic>
      <p:sp>
        <p:nvSpPr>
          <p:cNvPr id="17" name="Rectangle 16"/>
          <p:cNvSpPr/>
          <p:nvPr/>
        </p:nvSpPr>
        <p:spPr>
          <a:xfrm>
            <a:off x="4505739" y="1010246"/>
            <a:ext cx="4539662" cy="5693865"/>
          </a:xfrm>
          <a:prstGeom prst="rect">
            <a:avLst/>
          </a:prstGeom>
          <a:solidFill>
            <a:srgbClr val="C1D4CE">
              <a:alpha val="42000"/>
            </a:srgbClr>
          </a:solidFill>
          <a:ln>
            <a:noFill/>
          </a:ln>
        </p:spPr>
        <p:txBody>
          <a:bodyPr wrap="square">
            <a:spAutoFit/>
          </a:bodyPr>
          <a:lstStyle/>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In the late 1800’s, there were very few government laws to regulate businesses and how companies were run.  This led to the growth of a few giant corporations that would dominate American Industry.  </a:t>
            </a:r>
            <a:endParaRPr lang="en-US" sz="2200" b="1" dirty="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endParaRPr lang="en-US" sz="1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2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Monopolies began to form in the industries such as steel, oil, and railroads.  A company becomes a monopoly by wiping out all competing companies that make or sell the same product.  They can set their prices higher because customers have no choice but to buy from them.</a:t>
            </a:r>
          </a:p>
        </p:txBody>
      </p:sp>
      <p:pic>
        <p:nvPicPr>
          <p:cNvPr id="19" name="Picture 18" descr="monopolie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073" y="4267124"/>
            <a:ext cx="2286000" cy="2590876"/>
          </a:xfrm>
          <a:prstGeom prst="rect">
            <a:avLst/>
          </a:prstGeom>
          <a:effectLst>
            <a:outerShdw blurRad="50800" dist="38100" dir="2700000" sx="102000" sy="102000" algn="tl" rotWithShape="0">
              <a:prstClr val="black">
                <a:alpha val="40000"/>
              </a:prstClr>
            </a:outerShdw>
          </a:effectLst>
        </p:spPr>
      </p:pic>
      <p:pic>
        <p:nvPicPr>
          <p:cNvPr id="20" name="Picture 19" descr="money+ppp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68" y="4548998"/>
            <a:ext cx="1644285" cy="1096190"/>
          </a:xfrm>
          <a:prstGeom prst="rect">
            <a:avLst/>
          </a:prstGeom>
          <a:effectLst>
            <a:outerShdw blurRad="50800" dist="38100" dir="2700000" algn="tl" rotWithShape="0">
              <a:prstClr val="black">
                <a:alpha val="40000"/>
              </a:prstClr>
            </a:outerShdw>
          </a:effectLst>
        </p:spPr>
      </p:pic>
      <p:pic>
        <p:nvPicPr>
          <p:cNvPr id="21" name="Picture 20" descr="money+ppp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961" y="3768990"/>
            <a:ext cx="1644285" cy="1096190"/>
          </a:xfrm>
          <a:prstGeom prst="rect">
            <a:avLst/>
          </a:prstGeom>
          <a:effectLst>
            <a:outerShdw blurRad="50800" dist="38100" dir="2700000" algn="tl" rotWithShape="0">
              <a:prstClr val="black">
                <a:alpha val="40000"/>
              </a:prstClr>
            </a:outerShdw>
          </a:effectLst>
        </p:spPr>
      </p:pic>
      <p:pic>
        <p:nvPicPr>
          <p:cNvPr id="22" name="Picture 21" descr="money+ppp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9146" y="4153303"/>
            <a:ext cx="1644285" cy="1096190"/>
          </a:xfrm>
          <a:prstGeom prst="rect">
            <a:avLst/>
          </a:prstGeom>
          <a:effectLst>
            <a:outerShdw blurRad="50800" dist="38100" dir="2700000" algn="tl" rotWithShape="0">
              <a:prstClr val="black">
                <a:alpha val="40000"/>
              </a:prstClr>
            </a:outerShdw>
          </a:effectLst>
        </p:spPr>
      </p:pic>
      <p:pic>
        <p:nvPicPr>
          <p:cNvPr id="23" name="Picture 22" descr="money+ppp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20085" y="4955398"/>
            <a:ext cx="1644285" cy="1096190"/>
          </a:xfrm>
          <a:prstGeom prst="rect">
            <a:avLst/>
          </a:prstGeom>
          <a:effectLst>
            <a:outerShdw blurRad="50800" dist="38100" dir="2700000" algn="tl" rotWithShape="0">
              <a:prstClr val="black">
                <a:alpha val="40000"/>
              </a:prstClr>
            </a:outerShdw>
          </a:effectLst>
        </p:spPr>
      </p:pic>
      <p:pic>
        <p:nvPicPr>
          <p:cNvPr id="24" name="Picture 23" descr="money+ppp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737" y="5441433"/>
            <a:ext cx="1644285" cy="1096190"/>
          </a:xfrm>
          <a:prstGeom prst="rect">
            <a:avLst/>
          </a:prstGeom>
          <a:effectLst>
            <a:outerShdw blurRad="50800" dist="38100" dir="2700000" algn="tl" rotWithShape="0">
              <a:prstClr val="black">
                <a:alpha val="40000"/>
              </a:prstClr>
            </a:outerShdw>
          </a:effectLst>
        </p:spPr>
      </p:pic>
      <p:grpSp>
        <p:nvGrpSpPr>
          <p:cNvPr id="3" name="Group 2"/>
          <p:cNvGrpSpPr/>
          <p:nvPr/>
        </p:nvGrpSpPr>
        <p:grpSpPr>
          <a:xfrm>
            <a:off x="-8768" y="1067422"/>
            <a:ext cx="4280327" cy="3249663"/>
            <a:chOff x="226171" y="931928"/>
            <a:chExt cx="4280327" cy="3249663"/>
          </a:xfrm>
        </p:grpSpPr>
        <p:sp>
          <p:nvSpPr>
            <p:cNvPr id="4" name="Rounded Rectangle 3"/>
            <p:cNvSpPr/>
            <p:nvPr/>
          </p:nvSpPr>
          <p:spPr>
            <a:xfrm>
              <a:off x="314675" y="1025935"/>
              <a:ext cx="3965289" cy="2999077"/>
            </a:xfrm>
            <a:prstGeom prst="roundRect">
              <a:avLst/>
            </a:prstGeom>
            <a:solidFill>
              <a:schemeClr val="bg1">
                <a:lumMod val="85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6476" y="1004591"/>
              <a:ext cx="3973487" cy="338554"/>
            </a:xfrm>
            <a:prstGeom prst="rect">
              <a:avLst/>
            </a:prstGeom>
            <a:noFill/>
          </p:spPr>
          <p:txBody>
            <a:bodyPr wrap="square" rtlCol="0">
              <a:spAutoFit/>
            </a:bodyPr>
            <a:lstStyle/>
            <a:p>
              <a:pPr algn="ctr"/>
              <a:r>
                <a:rPr lang="en-US" sz="1600" dirty="0" smtClean="0">
                  <a:latin typeface="Noteworthy Bold"/>
                  <a:cs typeface="Noteworthy Bold"/>
                </a:rPr>
                <a:t>Monopoly</a:t>
              </a:r>
              <a:endParaRPr lang="en-US" sz="1600" dirty="0">
                <a:latin typeface="Noteworthy Bold"/>
                <a:cs typeface="Noteworthy Bold"/>
              </a:endParaRPr>
            </a:p>
          </p:txBody>
        </p:sp>
        <p:pic>
          <p:nvPicPr>
            <p:cNvPr id="6" name="Picture 5" descr="f39b4e8108ef97d9ce6dbed457d7d294.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16228" y="931928"/>
              <a:ext cx="1390270" cy="1042703"/>
            </a:xfrm>
            <a:prstGeom prst="rect">
              <a:avLst/>
            </a:prstGeom>
            <a:effectLst>
              <a:outerShdw blurRad="50800" dist="38100" dir="2700000" algn="tl" rotWithShape="0">
                <a:prstClr val="black">
                  <a:alpha val="40000"/>
                </a:prstClr>
              </a:outerShdw>
            </a:effectLst>
          </p:spPr>
        </p:pic>
        <p:sp>
          <p:nvSpPr>
            <p:cNvPr id="7" name="Rounded Rectangle 6"/>
            <p:cNvSpPr/>
            <p:nvPr/>
          </p:nvSpPr>
          <p:spPr>
            <a:xfrm>
              <a:off x="732429" y="3098895"/>
              <a:ext cx="3089545" cy="830466"/>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5069" y="3098895"/>
              <a:ext cx="3056905" cy="277000"/>
            </a:xfrm>
            <a:prstGeom prst="rect">
              <a:avLst/>
            </a:prstGeom>
            <a:noFill/>
          </p:spPr>
          <p:txBody>
            <a:bodyPr wrap="square" rtlCol="0">
              <a:spAutoFit/>
            </a:bodyPr>
            <a:lstStyle/>
            <a:p>
              <a:pPr algn="ctr"/>
              <a:r>
                <a:rPr lang="en-US" sz="1200" dirty="0" smtClean="0">
                  <a:latin typeface="Noteworthy Bold"/>
                  <a:cs typeface="Noteworthy Bold"/>
                </a:rPr>
                <a:t>John D. Rockefeller</a:t>
              </a:r>
              <a:endParaRPr lang="en-US" sz="1200" dirty="0">
                <a:latin typeface="Noteworthy Bold"/>
                <a:cs typeface="Noteworthy Bold"/>
              </a:endParaRPr>
            </a:p>
          </p:txBody>
        </p:sp>
        <p:sp>
          <p:nvSpPr>
            <p:cNvPr id="9" name="Rounded Rectangle 8"/>
            <p:cNvSpPr/>
            <p:nvPr/>
          </p:nvSpPr>
          <p:spPr>
            <a:xfrm>
              <a:off x="741706" y="2098238"/>
              <a:ext cx="3089545" cy="830466"/>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74345" y="2097971"/>
              <a:ext cx="3056905" cy="277000"/>
            </a:xfrm>
            <a:prstGeom prst="rect">
              <a:avLst/>
            </a:prstGeom>
            <a:noFill/>
          </p:spPr>
          <p:txBody>
            <a:bodyPr wrap="square" rtlCol="0">
              <a:spAutoFit/>
            </a:bodyPr>
            <a:lstStyle/>
            <a:p>
              <a:pPr algn="ctr"/>
              <a:r>
                <a:rPr lang="en-US" sz="1200" dirty="0" smtClean="0">
                  <a:latin typeface="Noteworthy Bold"/>
                  <a:cs typeface="Noteworthy Bold"/>
                </a:rPr>
                <a:t>Andrew Carnegie</a:t>
              </a:r>
              <a:endParaRPr lang="en-US" sz="1200" dirty="0">
                <a:latin typeface="Noteworthy Bold"/>
                <a:cs typeface="Noteworthy Bold"/>
              </a:endParaRPr>
            </a:p>
          </p:txBody>
        </p:sp>
        <p:pic>
          <p:nvPicPr>
            <p:cNvPr id="11" name="Picture 10" descr="Rockefeller_John-EE39709301999161208.g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3304" y="2915174"/>
              <a:ext cx="745596" cy="1266417"/>
            </a:xfrm>
            <a:prstGeom prst="rect">
              <a:avLst/>
            </a:prstGeom>
            <a:effectLst>
              <a:outerShdw blurRad="50800" dist="38100" dir="2700000" algn="tl" rotWithShape="0">
                <a:prstClr val="black">
                  <a:alpha val="40000"/>
                </a:prstClr>
              </a:outerShdw>
            </a:effectLst>
          </p:spPr>
        </p:pic>
        <p:pic>
          <p:nvPicPr>
            <p:cNvPr id="12" name="Picture 11" descr="55781Q.GI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716853" y="2891390"/>
              <a:ext cx="384866" cy="1037971"/>
            </a:xfrm>
            <a:prstGeom prst="rect">
              <a:avLst/>
            </a:prstGeom>
          </p:spPr>
        </p:pic>
        <p:pic>
          <p:nvPicPr>
            <p:cNvPr id="13" name="Picture 12" descr="Screen Shot 2015-12-31 at 1.32.06 PM.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6171" y="1967970"/>
              <a:ext cx="896094" cy="992449"/>
            </a:xfrm>
            <a:prstGeom prst="rect">
              <a:avLst/>
            </a:prstGeom>
            <a:effectLst>
              <a:outerShdw blurRad="50800" dist="38100" dir="2700000" algn="tl" rotWithShape="0">
                <a:prstClr val="black">
                  <a:alpha val="40000"/>
                </a:prstClr>
              </a:outerShdw>
            </a:effectLst>
          </p:spPr>
        </p:pic>
        <p:pic>
          <p:nvPicPr>
            <p:cNvPr id="14" name="Picture 13" descr="steel-clip-art-680873.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40531" y="1926156"/>
              <a:ext cx="858778" cy="488549"/>
            </a:xfrm>
            <a:prstGeom prst="rect">
              <a:avLst/>
            </a:prstGeom>
          </p:spPr>
        </p:pic>
      </p:grpSp>
      <p:sp>
        <p:nvSpPr>
          <p:cNvPr id="16" name="TextBox 15"/>
          <p:cNvSpPr txBox="1"/>
          <p:nvPr/>
        </p:nvSpPr>
        <p:spPr>
          <a:xfrm>
            <a:off x="144467" y="1397448"/>
            <a:ext cx="2993966" cy="830997"/>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A company that controls all production and sales of a product by eliminating competition.</a:t>
            </a:r>
            <a:endParaRPr lang="en-US" sz="1600" dirty="0">
              <a:solidFill>
                <a:srgbClr val="FF0000"/>
              </a:solidFill>
              <a:latin typeface="Noteworthy Bold"/>
              <a:cs typeface="Noteworthy Bold"/>
            </a:endParaRPr>
          </a:p>
        </p:txBody>
      </p:sp>
      <p:pic>
        <p:nvPicPr>
          <p:cNvPr id="18" name="Picture 17" descr="pencil22.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271359" flipH="1">
            <a:off x="29315" y="641252"/>
            <a:ext cx="1136451" cy="852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144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dissolv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0" dur="1000" fill="hold"/>
                                        <p:tgtEl>
                                          <p:spTgt spid="2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4"/>
                                        </p:tgtEl>
                                      </p:cBhvr>
                                    </p:animEffect>
                                  </p:childTnLst>
                                </p:cTn>
                              </p:par>
                              <p:par>
                                <p:cTn id="25" presetID="25"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
                                        </p:tgtEl>
                                      </p:cBhvr>
                                    </p:animEffect>
                                  </p:childTnLst>
                                </p:cTn>
                              </p:par>
                              <p:par>
                                <p:cTn id="35" presetID="25"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40" dur="1000" fill="hold"/>
                                        <p:tgtEl>
                                          <p:spTgt spid="2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1"/>
                                        </p:tgtEl>
                                      </p:cBhvr>
                                    </p:animEffect>
                                  </p:childTnLst>
                                </p:cTn>
                              </p:par>
                              <p:par>
                                <p:cTn id="45" presetID="25"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50" dur="1000" fill="hold"/>
                                        <p:tgtEl>
                                          <p:spTgt spid="2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2"/>
                                        </p:tgtEl>
                                      </p:cBhvr>
                                    </p:animEffect>
                                  </p:childTnLst>
                                </p:cTn>
                              </p:par>
                              <p:par>
                                <p:cTn id="55" presetID="25"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0" dur="1000" fill="hold"/>
                                        <p:tgtEl>
                                          <p:spTgt spid="2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dissolve">
                                      <p:cBhvr>
                                        <p:cTn id="69" dur="500"/>
                                        <p:tgtEl>
                                          <p:spTgt spid="16"/>
                                        </p:tgtEl>
                                      </p:cBhvr>
                                    </p:animEffect>
                                  </p:childTnLst>
                                </p:cTn>
                              </p:par>
                              <p:par>
                                <p:cTn id="70" presetID="9"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dissolv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30"/>
          <p:cNvSpPr>
            <a:spLocks noGrp="1"/>
          </p:cNvSpPr>
          <p:nvPr>
            <p:ph type="ftr" sz="quarter" idx="11"/>
          </p:nvPr>
        </p:nvSpPr>
        <p:spPr>
          <a:xfrm>
            <a:off x="7539083" y="6537623"/>
            <a:ext cx="1611139" cy="395711"/>
          </a:xfrm>
        </p:spPr>
        <p:txBody>
          <a:bodyPr/>
          <a:lstStyle/>
          <a:p>
            <a:pPr algn="r"/>
            <a:r>
              <a:rPr lang="tr-TR" sz="1000" dirty="0" smtClean="0">
                <a:solidFill>
                  <a:schemeClr val="bg1"/>
                </a:solidFill>
                <a:latin typeface="Noteworthy Bold"/>
                <a:cs typeface="Noteworthy Bold"/>
              </a:rPr>
              <a:t>© Karalynn Tyler 2016</a:t>
            </a:r>
            <a:endParaRPr lang="en-US" sz="1000" dirty="0">
              <a:solidFill>
                <a:schemeClr val="bg1"/>
              </a:solidFill>
              <a:latin typeface="Noteworthy Bold"/>
              <a:cs typeface="Noteworthy Bold"/>
            </a:endParaRPr>
          </a:p>
        </p:txBody>
      </p:sp>
      <p:pic>
        <p:nvPicPr>
          <p:cNvPr id="2" name="Picture 1"/>
          <p:cNvPicPr>
            <a:picLocks noChangeAspect="1"/>
          </p:cNvPicPr>
          <p:nvPr/>
        </p:nvPicPr>
        <p:blipFill>
          <a:blip r:embed="rId3"/>
          <a:stretch>
            <a:fillRect/>
          </a:stretch>
        </p:blipFill>
        <p:spPr>
          <a:xfrm>
            <a:off x="1329082" y="-99387"/>
            <a:ext cx="6668091" cy="1689652"/>
          </a:xfrm>
          <a:prstGeom prst="rect">
            <a:avLst/>
          </a:prstGeom>
          <a:effectLst>
            <a:glow rad="101600">
              <a:schemeClr val="bg1">
                <a:alpha val="75000"/>
              </a:schemeClr>
            </a:glow>
            <a:outerShdw blurRad="50800" dist="38100" dir="2700000" algn="tl" rotWithShape="0">
              <a:prstClr val="black">
                <a:alpha val="40000"/>
              </a:prstClr>
            </a:outerShdw>
          </a:effectLst>
        </p:spPr>
      </p:pic>
      <p:sp>
        <p:nvSpPr>
          <p:cNvPr id="5" name="Rectangle 4"/>
          <p:cNvSpPr/>
          <p:nvPr/>
        </p:nvSpPr>
        <p:spPr>
          <a:xfrm>
            <a:off x="10251" y="1008279"/>
            <a:ext cx="4539662" cy="5963172"/>
          </a:xfrm>
          <a:prstGeom prst="rect">
            <a:avLst/>
          </a:prstGeom>
        </p:spPr>
        <p:txBody>
          <a:bodyPr wrap="square">
            <a:spAutoFit/>
          </a:bodyPr>
          <a:lstStyle/>
          <a:p>
            <a:r>
              <a:rPr lang="en-US" sz="21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When Andrew Carnegie was 12, his family immigrated to the U.S. from Scotland. They settled in Pennsylvania. Andrew got his first job in a textile mill.</a:t>
            </a:r>
          </a:p>
          <a:p>
            <a:endParaRPr lang="en-US" sz="105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1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Carnegie learned about running a big business when he was working as an assistant to a railroad superintendent. </a:t>
            </a:r>
          </a:p>
          <a:p>
            <a:endParaRPr lang="en-US" sz="1050" b="1" dirty="0">
              <a:effectLst>
                <a:glow rad="101600">
                  <a:schemeClr val="bg1">
                    <a:alpha val="75000"/>
                  </a:schemeClr>
                </a:glow>
                <a:outerShdw blurRad="50800" dist="38100" dir="2700000" algn="tl" rotWithShape="0">
                  <a:srgbClr val="000000">
                    <a:alpha val="43000"/>
                  </a:srgbClr>
                </a:outerShdw>
              </a:effectLst>
              <a:latin typeface="Avenir Heavy"/>
              <a:cs typeface="Avenir Heavy"/>
            </a:endParaRPr>
          </a:p>
          <a:p>
            <a:r>
              <a:rPr lang="en-US" sz="2100" b="1" dirty="0" smtClean="0">
                <a:effectLst>
                  <a:glow rad="101600">
                    <a:schemeClr val="bg1">
                      <a:alpha val="75000"/>
                    </a:schemeClr>
                  </a:glow>
                  <a:outerShdw blurRad="50800" dist="38100" dir="2700000" algn="tl" rotWithShape="0">
                    <a:srgbClr val="000000">
                      <a:alpha val="43000"/>
                    </a:srgbClr>
                  </a:outerShdw>
                </a:effectLst>
                <a:latin typeface="Avenir Heavy"/>
                <a:cs typeface="Avenir Heavy"/>
              </a:rPr>
              <a:t>When Carnegie started his steel company, he sought to control every part of the process to make his product. He bought the iron ore mines, the ships and railroads, and the mills that produced his steel.  He eventually created a monopoly in the steel industry.</a:t>
            </a:r>
          </a:p>
        </p:txBody>
      </p:sp>
      <p:sp>
        <p:nvSpPr>
          <p:cNvPr id="6" name="Rounded Rectangle 5"/>
          <p:cNvSpPr/>
          <p:nvPr/>
        </p:nvSpPr>
        <p:spPr>
          <a:xfrm>
            <a:off x="5376941" y="1257662"/>
            <a:ext cx="3089545" cy="830466"/>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409580" y="1257395"/>
            <a:ext cx="3056905" cy="277000"/>
          </a:xfrm>
          <a:prstGeom prst="rect">
            <a:avLst/>
          </a:prstGeom>
          <a:noFill/>
        </p:spPr>
        <p:txBody>
          <a:bodyPr wrap="square" rtlCol="0">
            <a:spAutoFit/>
          </a:bodyPr>
          <a:lstStyle/>
          <a:p>
            <a:pPr algn="ctr"/>
            <a:r>
              <a:rPr lang="en-US" sz="1200" dirty="0" smtClean="0">
                <a:latin typeface="Noteworthy Bold"/>
                <a:cs typeface="Noteworthy Bold"/>
              </a:rPr>
              <a:t>Andrew Carnegie</a:t>
            </a:r>
            <a:endParaRPr lang="en-US" sz="1200" dirty="0">
              <a:latin typeface="Noteworthy Bold"/>
              <a:cs typeface="Noteworthy Bold"/>
            </a:endParaRPr>
          </a:p>
        </p:txBody>
      </p:sp>
      <p:pic>
        <p:nvPicPr>
          <p:cNvPr id="8" name="Picture 7" descr="Screen Shot 2015-12-31 at 1.32.06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406" y="1127394"/>
            <a:ext cx="896094" cy="992449"/>
          </a:xfrm>
          <a:prstGeom prst="rect">
            <a:avLst/>
          </a:prstGeom>
          <a:effectLst>
            <a:outerShdw blurRad="50800" dist="38100" dir="2700000" algn="tl" rotWithShape="0">
              <a:prstClr val="black">
                <a:alpha val="40000"/>
              </a:prstClr>
            </a:outerShdw>
          </a:effectLst>
        </p:spPr>
      </p:pic>
      <p:pic>
        <p:nvPicPr>
          <p:cNvPr id="9" name="Picture 8" descr="steel-clip-art-68087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5766" y="1085580"/>
            <a:ext cx="858778" cy="488549"/>
          </a:xfrm>
          <a:prstGeom prst="rect">
            <a:avLst/>
          </a:prstGeom>
        </p:spPr>
      </p:pic>
      <p:sp>
        <p:nvSpPr>
          <p:cNvPr id="10" name="TextBox 9"/>
          <p:cNvSpPr txBox="1"/>
          <p:nvPr/>
        </p:nvSpPr>
        <p:spPr>
          <a:xfrm>
            <a:off x="5757500" y="1480637"/>
            <a:ext cx="2659996" cy="584776"/>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Became the leader of the steel industry.</a:t>
            </a:r>
            <a:endParaRPr lang="en-US" sz="1600" dirty="0">
              <a:solidFill>
                <a:srgbClr val="FF0000"/>
              </a:solidFill>
              <a:latin typeface="Noteworthy Bold"/>
              <a:cs typeface="Noteworthy Bold"/>
            </a:endParaRPr>
          </a:p>
        </p:txBody>
      </p:sp>
      <p:pic>
        <p:nvPicPr>
          <p:cNvPr id="11" name="Picture 10" descr="pencil2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28641">
            <a:off x="7760008" y="615240"/>
            <a:ext cx="1136451" cy="852338"/>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7"/>
          <a:stretch>
            <a:fillRect/>
          </a:stretch>
        </p:blipFill>
        <p:spPr>
          <a:xfrm>
            <a:off x="4306955" y="2848112"/>
            <a:ext cx="2951847" cy="1988931"/>
          </a:xfrm>
          <a:prstGeom prst="rect">
            <a:avLst/>
          </a:prstGeom>
        </p:spPr>
      </p:pic>
      <p:pic>
        <p:nvPicPr>
          <p:cNvPr id="4" name="Picture 3" descr="carnegiepic1.png"/>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6161378" y="2065412"/>
            <a:ext cx="4115905" cy="4792588"/>
          </a:xfrm>
          <a:prstGeom prst="rect">
            <a:avLst/>
          </a:prstGeom>
          <a:effectLst>
            <a:outerShdw blurRad="50800" dist="38100" dir="2700000" sx="102000" sy="102000" algn="tl" rotWithShape="0">
              <a:prstClr val="black">
                <a:alpha val="40000"/>
              </a:prstClr>
            </a:outerShdw>
          </a:effectLst>
        </p:spPr>
      </p:pic>
      <p:pic>
        <p:nvPicPr>
          <p:cNvPr id="15" name="Picture 14" descr="HematitaEZ.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61406" y="3078370"/>
            <a:ext cx="694506" cy="361722"/>
          </a:xfrm>
          <a:prstGeom prst="rect">
            <a:avLst/>
          </a:prstGeom>
          <a:effectLst>
            <a:outerShdw blurRad="50800" dist="38100" dir="2700000" algn="tl" rotWithShape="0">
              <a:prstClr val="black">
                <a:alpha val="40000"/>
              </a:prstClr>
            </a:outerShdw>
          </a:effectLst>
        </p:spPr>
      </p:pic>
      <p:pic>
        <p:nvPicPr>
          <p:cNvPr id="16" name="Picture 15" descr="bf81d64a0363803f07217a3bc2158373.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69903" y="3455078"/>
            <a:ext cx="1175194" cy="345507"/>
          </a:xfrm>
          <a:prstGeom prst="rect">
            <a:avLst/>
          </a:prstGeom>
        </p:spPr>
      </p:pic>
      <p:pic>
        <p:nvPicPr>
          <p:cNvPr id="17" name="Picture 16" descr="A1004.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18213" y="3998071"/>
            <a:ext cx="1426884" cy="588811"/>
          </a:xfrm>
          <a:prstGeom prst="rect">
            <a:avLst/>
          </a:prstGeom>
        </p:spPr>
      </p:pic>
      <p:pic>
        <p:nvPicPr>
          <p:cNvPr id="18" name="Picture 17" descr="4TbK8g7Ac.gif"/>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86829" y="3482577"/>
            <a:ext cx="749153" cy="636016"/>
          </a:xfrm>
          <a:prstGeom prst="rect">
            <a:avLst/>
          </a:prstGeom>
        </p:spPr>
      </p:pic>
      <p:pic>
        <p:nvPicPr>
          <p:cNvPr id="19" name="Picture 18" descr="Screen Shot 2016-01-16 at 4.21.37 PM.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21923" y="4118593"/>
            <a:ext cx="588754" cy="452451"/>
          </a:xfrm>
          <a:prstGeom prst="rect">
            <a:avLst/>
          </a:prstGeom>
        </p:spPr>
      </p:pic>
    </p:spTree>
    <p:extLst>
      <p:ext uri="{BB962C8B-B14F-4D97-AF65-F5344CB8AC3E}">
        <p14:creationId xmlns:p14="http://schemas.microsoft.com/office/powerpoint/2010/main" val="20094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par>
                                <p:cTn id="48" presetID="9"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2873</TotalTime>
  <Words>1241</Words>
  <Application>Microsoft Office PowerPoint</Application>
  <PresentationFormat>On-screen Show (4:3)</PresentationFormat>
  <Paragraphs>96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Emergence of Modern America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Online Video Resources</vt:lpstr>
    </vt:vector>
  </TitlesOfParts>
  <Company>Anoka Hennepin ISD 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Emergence of Modern America Notes 1:</dc:title>
  <dc:creator>Karalynn Tyler</dc:creator>
  <cp:lastModifiedBy>Alison Mc Lin</cp:lastModifiedBy>
  <cp:revision>147</cp:revision>
  <cp:lastPrinted>2016-01-17T21:26:05Z</cp:lastPrinted>
  <dcterms:created xsi:type="dcterms:W3CDTF">2015-12-31T00:56:45Z</dcterms:created>
  <dcterms:modified xsi:type="dcterms:W3CDTF">2018-10-24T16:34:57Z</dcterms:modified>
</cp:coreProperties>
</file>