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4" r:id="rId3"/>
    <p:sldId id="265" r:id="rId4"/>
    <p:sldId id="266" r:id="rId5"/>
    <p:sldId id="273" r:id="rId6"/>
    <p:sldId id="267" r:id="rId7"/>
    <p:sldId id="268" r:id="rId8"/>
    <p:sldId id="269" r:id="rId9"/>
    <p:sldId id="271" r:id="rId10"/>
    <p:sldId id="270" r:id="rId11"/>
    <p:sldId id="272" r:id="rId12"/>
    <p:sldId id="27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854"/>
    <a:srgbClr val="645C57"/>
    <a:srgbClr val="FFF4A3"/>
    <a:srgbClr val="D9D9D9"/>
    <a:srgbClr val="828282"/>
    <a:srgbClr val="B1B1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115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66D51E-2D9A-6F4C-AD4A-9ACD7628A6A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1580485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66D51E-2D9A-6F4C-AD4A-9ACD7628A6A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378739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66D51E-2D9A-6F4C-AD4A-9ACD7628A6A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361316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66D51E-2D9A-6F4C-AD4A-9ACD7628A6A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38557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66D51E-2D9A-6F4C-AD4A-9ACD7628A6A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201040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66D51E-2D9A-6F4C-AD4A-9ACD7628A6A5}"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23550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66D51E-2D9A-6F4C-AD4A-9ACD7628A6A5}"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420687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66D51E-2D9A-6F4C-AD4A-9ACD7628A6A5}"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362989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6D51E-2D9A-6F4C-AD4A-9ACD7628A6A5}"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831716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6D51E-2D9A-6F4C-AD4A-9ACD7628A6A5}"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296238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6D51E-2D9A-6F4C-AD4A-9ACD7628A6A5}"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41A09-9BE6-E041-B043-EE30D262CC33}" type="slidenum">
              <a:rPr lang="en-US" smtClean="0"/>
              <a:t>‹#›</a:t>
            </a:fld>
            <a:endParaRPr lang="en-US"/>
          </a:p>
        </p:txBody>
      </p:sp>
    </p:spTree>
    <p:extLst>
      <p:ext uri="{BB962C8B-B14F-4D97-AF65-F5344CB8AC3E}">
        <p14:creationId xmlns:p14="http://schemas.microsoft.com/office/powerpoint/2010/main" val="2043295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6D51E-2D9A-6F4C-AD4A-9ACD7628A6A5}" type="datetimeFigureOut">
              <a:rPr lang="en-US" smtClean="0"/>
              <a:t>11/1/2018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41A09-9BE6-E041-B043-EE30D262CC33}" type="slidenum">
              <a:rPr lang="en-US" smtClean="0"/>
              <a:t>‹#›</a:t>
            </a:fld>
            <a:endParaRPr lang="en-US"/>
          </a:p>
        </p:txBody>
      </p:sp>
    </p:spTree>
    <p:extLst>
      <p:ext uri="{BB962C8B-B14F-4D97-AF65-F5344CB8AC3E}">
        <p14:creationId xmlns:p14="http://schemas.microsoft.com/office/powerpoint/2010/main" val="216082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6.png"/><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5.jpeg"/><Relationship Id="rId4" Type="http://schemas.openxmlformats.org/officeDocument/2006/relationships/image" Target="../media/image44.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7.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uPZr68T_fg" TargetMode="External"/><Relationship Id="rId7" Type="http://schemas.openxmlformats.org/officeDocument/2006/relationships/hyperlink" Target="https://www.youtube.com/watch?v=Hhc-om3SXKw" TargetMode="External"/><Relationship Id="rId2" Type="http://schemas.openxmlformats.org/officeDocument/2006/relationships/hyperlink" Target="https://www.youtube.com/watch?v=8X4CypTaOQs" TargetMode="External"/><Relationship Id="rId1" Type="http://schemas.openxmlformats.org/officeDocument/2006/relationships/slideLayout" Target="../slideLayouts/slideLayout2.xml"/><Relationship Id="rId6" Type="http://schemas.openxmlformats.org/officeDocument/2006/relationships/hyperlink" Target="https://www.youtube.com/watch?v=ZnpgiUY5ip4" TargetMode="External"/><Relationship Id="rId5" Type="http://schemas.openxmlformats.org/officeDocument/2006/relationships/hyperlink" Target="https://www.youtube.com/watch?v=f_EQY-0ThOM" TargetMode="External"/><Relationship Id="rId4" Type="http://schemas.openxmlformats.org/officeDocument/2006/relationships/hyperlink" Target="https://www.youtube.com/watch?v=eH2hllmZd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3.jpg"/><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5.png"/><Relationship Id="rId7" Type="http://schemas.openxmlformats.org/officeDocument/2006/relationships/image" Target="../media/image27.jpe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5.png"/><Relationship Id="rId7" Type="http://schemas.openxmlformats.org/officeDocument/2006/relationships/image" Target="../media/image30.jp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image" Target="../media/image35.pn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33.jp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14.pn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2" y="-381518"/>
            <a:ext cx="9144000" cy="1470025"/>
          </a:xfrm>
        </p:spPr>
        <p:txBody>
          <a:bodyPr/>
          <a:lstStyle/>
          <a:p>
            <a:r>
              <a:rPr lang="en-US" dirty="0" smtClean="0"/>
              <a:t>Emergence of Modern America</a:t>
            </a:r>
            <a:endParaRPr lang="en-US" dirty="0"/>
          </a:p>
        </p:txBody>
      </p:sp>
      <p:pic>
        <p:nvPicPr>
          <p:cNvPr id="6" name="Picture 5" descr="pencil2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2" y="2151652"/>
            <a:ext cx="836592" cy="627444"/>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842814" y="2132765"/>
            <a:ext cx="8041997" cy="646331"/>
          </a:xfrm>
          <a:prstGeom prst="rect">
            <a:avLst/>
          </a:prstGeom>
          <a:noFill/>
        </p:spPr>
        <p:txBody>
          <a:bodyPr wrap="square" rtlCol="0">
            <a:spAutoFit/>
          </a:bodyPr>
          <a:lstStyle/>
          <a:p>
            <a:pPr algn="ctr"/>
            <a:r>
              <a:rPr lang="en-US" dirty="0" smtClean="0">
                <a:solidFill>
                  <a:srgbClr val="FF0000"/>
                </a:solidFill>
                <a:latin typeface="Chalkboard"/>
                <a:cs typeface="Chalkboard"/>
              </a:rPr>
              <a:t>When you see the pencil appear, fill in the information in red on your info-graphic guided notes page.</a:t>
            </a:r>
            <a:endParaRPr lang="en-US" dirty="0">
              <a:solidFill>
                <a:srgbClr val="FF0000"/>
              </a:solidFill>
              <a:latin typeface="Chalkboard"/>
              <a:cs typeface="Chalkboard"/>
            </a:endParaRPr>
          </a:p>
        </p:txBody>
      </p:sp>
      <p:pic>
        <p:nvPicPr>
          <p:cNvPr id="9" name="Picture 8"/>
          <p:cNvPicPr>
            <a:picLocks noChangeAspect="1"/>
          </p:cNvPicPr>
          <p:nvPr/>
        </p:nvPicPr>
        <p:blipFill>
          <a:blip r:embed="rId3"/>
          <a:stretch>
            <a:fillRect/>
          </a:stretch>
        </p:blipFill>
        <p:spPr>
          <a:xfrm>
            <a:off x="-76633" y="836409"/>
            <a:ext cx="9305856" cy="1408077"/>
          </a:xfrm>
          <a:prstGeom prst="rect">
            <a:avLst/>
          </a:prstGeom>
        </p:spPr>
      </p:pic>
      <p:pic>
        <p:nvPicPr>
          <p:cNvPr id="4" name="Picture 3" descr="article-0-1F180FC400000578-220_964x639.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82990" y="2898364"/>
            <a:ext cx="5387417" cy="3747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6022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1000"/>
          </a:blip>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19100" y="116246"/>
            <a:ext cx="8305800" cy="1193800"/>
          </a:xfrm>
          <a:prstGeom prst="rect">
            <a:avLst/>
          </a:prstGeom>
        </p:spPr>
      </p:pic>
      <p:sp>
        <p:nvSpPr>
          <p:cNvPr id="6" name="TextBox 5"/>
          <p:cNvSpPr txBox="1"/>
          <p:nvPr/>
        </p:nvSpPr>
        <p:spPr>
          <a:xfrm>
            <a:off x="3556000" y="996766"/>
            <a:ext cx="5588001" cy="5893920"/>
          </a:xfrm>
          <a:prstGeom prst="rect">
            <a:avLst/>
          </a:prstGeom>
          <a:pattFill prst="pct50">
            <a:fgClr>
              <a:schemeClr val="accent1"/>
            </a:fgClr>
            <a:bgClr>
              <a:schemeClr val="bg1"/>
            </a:bgClr>
          </a:pattFill>
          <a:ln w="28575" cmpd="sng">
            <a:noFill/>
          </a:ln>
          <a:effectLst/>
          <a:scene3d>
            <a:camera prst="perspectiveFront"/>
            <a:lightRig rig="threePt" dir="t"/>
          </a:scene3d>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rPr>
              <a:t>Immigrant groups were not always welcome in their new communities.  To many U.S. citizens, the seemingly endless wave of newcomers meant competition for jobs.</a:t>
            </a:r>
          </a:p>
          <a:p>
            <a:endParaRPr lang="en-US" sz="1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endParaRPr>
          </a:p>
          <a:p>
            <a:r>
              <a:rPr lang="en-US"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rPr>
              <a:t>Immigrants were usually eager to try and assimilate, or fit in, by adopting American culture, </a:t>
            </a:r>
            <a:r>
              <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rPr>
              <a:t>l</a:t>
            </a:r>
            <a:r>
              <a:rPr lang="en-US"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rPr>
              <a:t>earning to speak English and sending their children to school when it was possible.</a:t>
            </a:r>
          </a:p>
          <a:p>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endParaRPr>
          </a:p>
          <a:p>
            <a:r>
              <a:rPr lang="en-US"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rPr>
              <a:t>Still the differences in their cultures often made them targets of discrimination.  Some employers advertised jobs for “Christians only”. In 1882 Congress passed the Chinese Exclusion Act to limit Asian immigrants.</a:t>
            </a:r>
            <a:endPar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endParaRPr>
          </a:p>
        </p:txBody>
      </p:sp>
      <p:pic>
        <p:nvPicPr>
          <p:cNvPr id="7" name="Picture 6" descr="Chinese_0.jpg"/>
          <p:cNvPicPr>
            <a:picLocks noChangeAspect="1"/>
          </p:cNvPicPr>
          <p:nvPr/>
        </p:nvPicPr>
        <p:blipFill>
          <a:blip r:embed="rId4">
            <a:extLst>
              <a:ext uri="{28A0092B-C50C-407E-A947-70E740481C1C}">
                <a14:useLocalDpi xmlns:a14="http://schemas.microsoft.com/office/drawing/2010/main"/>
              </a:ext>
            </a:extLst>
          </a:blip>
          <a:stretch>
            <a:fillRect/>
          </a:stretch>
        </p:blipFill>
        <p:spPr>
          <a:xfrm rot="21399126">
            <a:off x="198303" y="3925956"/>
            <a:ext cx="2063593" cy="2772094"/>
          </a:xfrm>
          <a:prstGeom prst="rect">
            <a:avLst/>
          </a:prstGeom>
          <a:effectLst>
            <a:outerShdw blurRad="50800" dist="38100" dir="2700000" algn="tl" rotWithShape="0">
              <a:prstClr val="black">
                <a:alpha val="40000"/>
              </a:prstClr>
            </a:outerShdw>
          </a:effectLst>
        </p:spPr>
      </p:pic>
      <p:pic>
        <p:nvPicPr>
          <p:cNvPr id="9" name="Picture 8" descr="7d88702a69d9588bfc8d523b7853d646.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5015">
            <a:off x="1770594" y="5133523"/>
            <a:ext cx="1917065" cy="1571993"/>
          </a:xfrm>
          <a:prstGeom prst="rect">
            <a:avLst/>
          </a:prstGeom>
          <a:effectLst>
            <a:outerShdw blurRad="50800" dist="38100" dir="2700000" algn="tl" rotWithShape="0">
              <a:prstClr val="black">
                <a:alpha val="40000"/>
              </a:prstClr>
            </a:outerShdw>
          </a:effectLst>
        </p:spPr>
      </p:pic>
      <p:sp>
        <p:nvSpPr>
          <p:cNvPr id="10" name="Up Ribbon 9"/>
          <p:cNvSpPr/>
          <p:nvPr/>
        </p:nvSpPr>
        <p:spPr>
          <a:xfrm>
            <a:off x="474805" y="1173170"/>
            <a:ext cx="2849858" cy="880481"/>
          </a:xfrm>
          <a:prstGeom prst="ribbon2">
            <a:avLst>
              <a:gd name="adj1" fmla="val 16667"/>
              <a:gd name="adj2" fmla="val 75000"/>
            </a:avLst>
          </a:prstGeom>
          <a:solidFill>
            <a:srgbClr val="FFFFFF">
              <a:alpha val="92000"/>
            </a:srgbClr>
          </a:solidFill>
          <a:ln w="19050" cmpd="sng">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83514" y="1161308"/>
            <a:ext cx="2849858" cy="276999"/>
          </a:xfrm>
          <a:prstGeom prst="rect">
            <a:avLst/>
          </a:prstGeom>
          <a:noFill/>
        </p:spPr>
        <p:txBody>
          <a:bodyPr wrap="square" rtlCol="0">
            <a:spAutoFit/>
          </a:bodyPr>
          <a:lstStyle/>
          <a:p>
            <a:pPr algn="ctr"/>
            <a:r>
              <a:rPr lang="en-US" sz="1200" dirty="0" smtClean="0">
                <a:latin typeface="Noteworthy Bold"/>
                <a:cs typeface="Noteworthy Bold"/>
              </a:rPr>
              <a:t>Assimilation:</a:t>
            </a:r>
            <a:endParaRPr lang="en-US" sz="1200" dirty="0">
              <a:latin typeface="Noteworthy Bold"/>
              <a:cs typeface="Noteworthy Bold"/>
            </a:endParaRPr>
          </a:p>
        </p:txBody>
      </p:sp>
      <p:sp>
        <p:nvSpPr>
          <p:cNvPr id="12" name="TextBox 11"/>
          <p:cNvSpPr txBox="1"/>
          <p:nvPr/>
        </p:nvSpPr>
        <p:spPr>
          <a:xfrm>
            <a:off x="836418" y="1343466"/>
            <a:ext cx="2115956" cy="584776"/>
          </a:xfrm>
          <a:prstGeom prst="rect">
            <a:avLst/>
          </a:prstGeom>
          <a:noFill/>
        </p:spPr>
        <p:txBody>
          <a:bodyPr wrap="square" rtlCol="0">
            <a:spAutoFit/>
          </a:bodyPr>
          <a:lstStyle/>
          <a:p>
            <a:pPr algn="ctr"/>
            <a:r>
              <a:rPr lang="en-US" sz="1600" dirty="0" smtClean="0">
                <a:solidFill>
                  <a:srgbClr val="FF0000"/>
                </a:solidFill>
                <a:latin typeface="Noteworthy Bold"/>
                <a:cs typeface="Noteworthy Bold"/>
              </a:rPr>
              <a:t>Becoming part of another culture.</a:t>
            </a:r>
            <a:endParaRPr lang="en-US" sz="1600" dirty="0">
              <a:solidFill>
                <a:srgbClr val="FF0000"/>
              </a:solidFill>
              <a:latin typeface="Noteworthy Bold"/>
              <a:cs typeface="Noteworthy Bold"/>
            </a:endParaRPr>
          </a:p>
        </p:txBody>
      </p:sp>
      <p:pic>
        <p:nvPicPr>
          <p:cNvPr id="13" name="Picture 12" descr="pencil2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0" y="909223"/>
            <a:ext cx="1157980" cy="868485"/>
          </a:xfrm>
          <a:prstGeom prst="rect">
            <a:avLst/>
          </a:prstGeom>
          <a:effectLst>
            <a:outerShdw blurRad="50800" dist="38100" dir="2700000" algn="tl" rotWithShape="0">
              <a:prstClr val="black">
                <a:alpha val="40000"/>
              </a:prstClr>
            </a:outerShdw>
          </a:effectLst>
        </p:spPr>
      </p:pic>
      <p:sp>
        <p:nvSpPr>
          <p:cNvPr id="14" name="Rounded Rectangle 13"/>
          <p:cNvSpPr/>
          <p:nvPr/>
        </p:nvSpPr>
        <p:spPr>
          <a:xfrm>
            <a:off x="617336" y="2927833"/>
            <a:ext cx="3089545" cy="830466"/>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53058" y="2916015"/>
            <a:ext cx="3056905" cy="277000"/>
          </a:xfrm>
          <a:prstGeom prst="rect">
            <a:avLst/>
          </a:prstGeom>
          <a:noFill/>
        </p:spPr>
        <p:txBody>
          <a:bodyPr wrap="square" rtlCol="0">
            <a:spAutoFit/>
          </a:bodyPr>
          <a:lstStyle/>
          <a:p>
            <a:pPr algn="ctr"/>
            <a:r>
              <a:rPr lang="en-US" sz="1200" dirty="0" smtClean="0">
                <a:latin typeface="Noteworthy Bold"/>
                <a:cs typeface="Noteworthy Bold"/>
              </a:rPr>
              <a:t>Chinese Exclusion Act</a:t>
            </a:r>
            <a:endParaRPr lang="en-US" sz="1200" dirty="0">
              <a:latin typeface="Noteworthy Bold"/>
              <a:cs typeface="Noteworthy Bold"/>
            </a:endParaRPr>
          </a:p>
        </p:txBody>
      </p:sp>
      <p:pic>
        <p:nvPicPr>
          <p:cNvPr id="16" name="Picture 15" descr="thumbnailImage.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2360662"/>
            <a:ext cx="1330696" cy="743624"/>
          </a:xfrm>
          <a:prstGeom prst="rect">
            <a:avLst/>
          </a:prstGeom>
          <a:effectLst>
            <a:outerShdw blurRad="50800" dist="38100" dir="2700000" algn="tl" rotWithShape="0">
              <a:prstClr val="black">
                <a:alpha val="40000"/>
              </a:prstClr>
            </a:outerShdw>
          </a:effectLst>
        </p:spPr>
      </p:pic>
      <p:sp>
        <p:nvSpPr>
          <p:cNvPr id="17" name="TextBox 16"/>
          <p:cNvSpPr txBox="1"/>
          <p:nvPr/>
        </p:nvSpPr>
        <p:spPr>
          <a:xfrm>
            <a:off x="617336" y="3127901"/>
            <a:ext cx="3077334" cy="584776"/>
          </a:xfrm>
          <a:prstGeom prst="rect">
            <a:avLst/>
          </a:prstGeom>
          <a:noFill/>
        </p:spPr>
        <p:txBody>
          <a:bodyPr wrap="square" rtlCol="0">
            <a:spAutoFit/>
          </a:bodyPr>
          <a:lstStyle/>
          <a:p>
            <a:pPr algn="ctr"/>
            <a:r>
              <a:rPr lang="en-US" sz="1600" dirty="0">
                <a:solidFill>
                  <a:srgbClr val="FF0000"/>
                </a:solidFill>
                <a:latin typeface="Noteworthy Bold"/>
                <a:cs typeface="Noteworthy Bold"/>
              </a:rPr>
              <a:t>1882-</a:t>
            </a:r>
            <a:r>
              <a:rPr lang="en-US" sz="1600" dirty="0" smtClean="0">
                <a:solidFill>
                  <a:srgbClr val="FF0000"/>
                </a:solidFill>
                <a:latin typeface="Noteworthy Bold"/>
                <a:cs typeface="Noteworthy Bold"/>
              </a:rPr>
              <a:t>1943 Banned Chinese laborers from U.S. immigration.</a:t>
            </a:r>
            <a:endParaRPr lang="en-US" sz="1600" dirty="0">
              <a:solidFill>
                <a:srgbClr val="FF0000"/>
              </a:solidFill>
              <a:latin typeface="Noteworthy Bold"/>
              <a:cs typeface="Noteworthy Bold"/>
            </a:endParaRPr>
          </a:p>
        </p:txBody>
      </p:sp>
      <p:sp>
        <p:nvSpPr>
          <p:cNvPr id="18" name="Footer Placeholder 30"/>
          <p:cNvSpPr>
            <a:spLocks noGrp="1"/>
          </p:cNvSpPr>
          <p:nvPr>
            <p:ph type="ftr" sz="quarter" idx="11"/>
          </p:nvPr>
        </p:nvSpPr>
        <p:spPr>
          <a:xfrm>
            <a:off x="-102327" y="6523175"/>
            <a:ext cx="1611139" cy="395711"/>
          </a:xfrm>
        </p:spPr>
        <p:txBody>
          <a:bodyPr/>
          <a:lstStyle/>
          <a:p>
            <a:pPr algn="r"/>
            <a:r>
              <a:rPr lang="tr-TR" sz="1000" dirty="0" smtClean="0">
                <a:solidFill>
                  <a:schemeClr val="bg1"/>
                </a:solidFill>
                <a:latin typeface="Noteworthy Bold"/>
                <a:cs typeface="Noteworthy Bold"/>
              </a:rPr>
              <a:t>© Karalynn Tyler </a:t>
            </a:r>
            <a:r>
              <a:rPr lang="tr-TR" sz="1000" dirty="0" smtClean="0">
                <a:solidFill>
                  <a:srgbClr val="FFFFFF"/>
                </a:solidFill>
                <a:latin typeface="Noteworthy Bold"/>
                <a:cs typeface="Noteworthy Bold"/>
              </a:rPr>
              <a:t>2016</a:t>
            </a:r>
            <a:endParaRPr lang="en-US" sz="1000" dirty="0">
              <a:solidFill>
                <a:srgbClr val="FFFFFF"/>
              </a:solidFill>
              <a:latin typeface="Noteworthy Bold"/>
              <a:cs typeface="Noteworthy Bold"/>
            </a:endParaRPr>
          </a:p>
        </p:txBody>
      </p:sp>
    </p:spTree>
    <p:extLst>
      <p:ext uri="{BB962C8B-B14F-4D97-AF65-F5344CB8AC3E}">
        <p14:creationId xmlns:p14="http://schemas.microsoft.com/office/powerpoint/2010/main" val="243827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dissolve">
                                      <p:cBhvr>
                                        <p:cTn id="31" dur="500"/>
                                        <p:tgtEl>
                                          <p:spTgt spid="6">
                                            <p:txEl>
                                              <p:pRg st="4" end="4"/>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par>
                                <p:cTn id="35" presetID="9"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dissolv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dissolve">
                                      <p:cBhvr>
                                        <p:cTn id="50" dur="500"/>
                                        <p:tgtEl>
                                          <p:spTgt spid="9"/>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dissolv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4" grpId="0" animBg="1"/>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3000"/>
          </a:blip>
          <a:stretch>
            <a:fillRect/>
          </a:stretch>
        </a:blipFill>
        <a:effectLst/>
      </p:bgPr>
    </p:bg>
    <p:spTree>
      <p:nvGrpSpPr>
        <p:cNvPr id="1" name=""/>
        <p:cNvGrpSpPr/>
        <p:nvPr/>
      </p:nvGrpSpPr>
      <p:grpSpPr>
        <a:xfrm>
          <a:off x="0" y="0"/>
          <a:ext cx="0" cy="0"/>
          <a:chOff x="0" y="0"/>
          <a:chExt cx="0" cy="0"/>
        </a:xfrm>
      </p:grpSpPr>
      <p:pic>
        <p:nvPicPr>
          <p:cNvPr id="4" name="Picture 3" descr="4T97R57TE.png"/>
          <p:cNvPicPr>
            <a:picLocks noChangeAspect="1"/>
          </p:cNvPicPr>
          <p:nvPr/>
        </p:nvPicPr>
        <p:blipFill>
          <a:blip r:embed="rId3">
            <a:duotone>
              <a:prstClr val="black"/>
              <a:srgbClr val="D9D9D9">
                <a:tint val="45000"/>
                <a:satMod val="400000"/>
              </a:srgbClr>
            </a:duotone>
            <a:alphaModFix amt="74000"/>
            <a:extLst>
              <a:ext uri="{28A0092B-C50C-407E-A947-70E740481C1C}">
                <a14:useLocalDpi xmlns:a14="http://schemas.microsoft.com/office/drawing/2010/main"/>
              </a:ext>
            </a:extLst>
          </a:blip>
          <a:stretch>
            <a:fillRect/>
          </a:stretch>
        </p:blipFill>
        <p:spPr>
          <a:xfrm>
            <a:off x="1459865" y="171121"/>
            <a:ext cx="6359116" cy="3943398"/>
          </a:xfrm>
          <a:prstGeom prst="rect">
            <a:avLst/>
          </a:prstGeom>
          <a:effectLst>
            <a:outerShdw blurRad="50800" dist="38100" dir="2700000" algn="tl" rotWithShape="0">
              <a:prstClr val="black">
                <a:alpha val="40000"/>
              </a:prstClr>
            </a:outerShdw>
          </a:effectLst>
        </p:spPr>
      </p:pic>
      <p:graphicFrame>
        <p:nvGraphicFramePr>
          <p:cNvPr id="6" name="Table 5"/>
          <p:cNvGraphicFramePr>
            <a:graphicFrameLocks noGrp="1"/>
          </p:cNvGraphicFramePr>
          <p:nvPr>
            <p:extLst>
              <p:ext uri="{D42A27DB-BD31-4B8C-83A1-F6EECF244321}">
                <p14:modId xmlns:p14="http://schemas.microsoft.com/office/powerpoint/2010/main" val="3943605428"/>
              </p:ext>
            </p:extLst>
          </p:nvPr>
        </p:nvGraphicFramePr>
        <p:xfrm>
          <a:off x="2113021" y="1494994"/>
          <a:ext cx="4767854" cy="2320178"/>
        </p:xfrm>
        <a:graphic>
          <a:graphicData uri="http://schemas.openxmlformats.org/drawingml/2006/table">
            <a:tbl>
              <a:tblPr firstRow="1" bandRow="1">
                <a:tableStyleId>{2D5ABB26-0587-4C30-8999-92F81FD0307C}</a:tableStyleId>
              </a:tblPr>
              <a:tblGrid>
                <a:gridCol w="2383927"/>
                <a:gridCol w="2383927"/>
              </a:tblGrid>
              <a:tr h="398992">
                <a:tc>
                  <a:txBody>
                    <a:bodyPr/>
                    <a:lstStyle/>
                    <a:p>
                      <a:pPr algn="ctr"/>
                      <a:r>
                        <a:rPr lang="en-US" sz="1600" b="1" dirty="0" smtClean="0">
                          <a:latin typeface="2Peas High 5"/>
                          <a:cs typeface="2Peas High 5"/>
                        </a:rPr>
                        <a:t>Positive Impact of Immigration</a:t>
                      </a:r>
                      <a:endParaRPr lang="en-US" sz="1600" b="1" dirty="0">
                        <a:latin typeface="2Peas High 5"/>
                        <a:cs typeface="2Peas High 5"/>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latin typeface="2Peas High 5"/>
                          <a:cs typeface="2Peas High 5"/>
                        </a:rPr>
                        <a:t>Negative Impact</a:t>
                      </a:r>
                      <a:r>
                        <a:rPr lang="en-US" sz="1600" b="1" baseline="0" dirty="0" smtClean="0">
                          <a:latin typeface="2Peas High 5"/>
                          <a:cs typeface="2Peas High 5"/>
                        </a:rPr>
                        <a:t> of Immigration</a:t>
                      </a:r>
                      <a:endParaRPr lang="en-US" sz="1600" b="1" dirty="0" smtClean="0">
                        <a:latin typeface="2Peas High 5"/>
                        <a:cs typeface="2Peas High 5"/>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r>
              <a:tr h="1741058">
                <a:tc>
                  <a:txBody>
                    <a:bodyPr/>
                    <a:lstStyle/>
                    <a:p>
                      <a:endParaRPr lang="en-US" dirty="0" smtClean="0"/>
                    </a:p>
                    <a:p>
                      <a:endParaRPr lang="en-US" dirty="0" smtClean="0"/>
                    </a:p>
                    <a:p>
                      <a:endParaRPr lang="en-US" dirty="0" smtClean="0"/>
                    </a:p>
                    <a:p>
                      <a:endParaRPr lang="en-US" dirty="0" smtClean="0"/>
                    </a:p>
                    <a:p>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r>
            </a:tbl>
          </a:graphicData>
        </a:graphic>
      </p:graphicFrame>
      <p:pic>
        <p:nvPicPr>
          <p:cNvPr id="2" name="Picture 1"/>
          <p:cNvPicPr>
            <a:picLocks noChangeAspect="1"/>
          </p:cNvPicPr>
          <p:nvPr/>
        </p:nvPicPr>
        <p:blipFill>
          <a:blip r:embed="rId4"/>
          <a:stretch>
            <a:fillRect/>
          </a:stretch>
        </p:blipFill>
        <p:spPr>
          <a:xfrm>
            <a:off x="0" y="171121"/>
            <a:ext cx="9144000" cy="1039342"/>
          </a:xfrm>
          <a:prstGeom prst="rect">
            <a:avLst/>
          </a:prstGeom>
        </p:spPr>
      </p:pic>
      <p:sp>
        <p:nvSpPr>
          <p:cNvPr id="7" name="TextBox 6"/>
          <p:cNvSpPr txBox="1"/>
          <p:nvPr/>
        </p:nvSpPr>
        <p:spPr>
          <a:xfrm>
            <a:off x="0" y="3809976"/>
            <a:ext cx="9144000" cy="3054682"/>
          </a:xfrm>
          <a:prstGeom prst="rect">
            <a:avLst/>
          </a:prstGeom>
          <a:noFill/>
          <a:ln w="28575" cmpd="sng">
            <a:noFill/>
          </a:ln>
          <a:effectLst/>
          <a:scene3d>
            <a:camera prst="perspectiveFront"/>
            <a:lightRig rig="threePt" dir="t"/>
          </a:scene3d>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rPr>
              <a:t>In the </a:t>
            </a: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rPr>
              <a:t>1920’s there was a rise in “nativism” as Americans became less welcoming to the streams of immigrants. Congress limited immigration quotas and the great wave of immigration to the U.S. had ended.</a:t>
            </a:r>
          </a:p>
          <a:p>
            <a:pPr algn="ctr"/>
            <a:endParaRPr lang="en-US" sz="105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endParaRP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rPr>
              <a:t>But by then America had already been impacted by the diverse cultures brought here by the millions of newcomers.  Even while assimilating, immigrants changed America with their foods, beliefs, languages, and music. The hard working men and women with strong values and new ideas started businesses and became important to the economic landscape of the nation.</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endParaRPr>
          </a:p>
        </p:txBody>
      </p:sp>
      <p:sp>
        <p:nvSpPr>
          <p:cNvPr id="8" name="TextBox 7"/>
          <p:cNvSpPr txBox="1"/>
          <p:nvPr/>
        </p:nvSpPr>
        <p:spPr>
          <a:xfrm>
            <a:off x="2318395" y="2012969"/>
            <a:ext cx="2162626" cy="1077218"/>
          </a:xfrm>
          <a:prstGeom prst="rect">
            <a:avLst/>
          </a:prstGeom>
          <a:noFill/>
        </p:spPr>
        <p:txBody>
          <a:bodyPr wrap="square" rtlCol="0">
            <a:spAutoFit/>
          </a:bodyPr>
          <a:lstStyle/>
          <a:p>
            <a:pPr marL="285750" indent="-285750">
              <a:buFont typeface="Arial"/>
              <a:buChar char="•"/>
            </a:pPr>
            <a:r>
              <a:rPr lang="en-US" sz="1600" dirty="0" smtClean="0">
                <a:solidFill>
                  <a:srgbClr val="FF0000"/>
                </a:solidFill>
                <a:latin typeface="Noteworthy Bold"/>
                <a:cs typeface="Noteworthy Bold"/>
              </a:rPr>
              <a:t>Added diversity</a:t>
            </a:r>
          </a:p>
          <a:p>
            <a:pPr marL="285750" indent="-285750">
              <a:buFont typeface="Arial"/>
              <a:buChar char="•"/>
            </a:pPr>
            <a:r>
              <a:rPr lang="en-US" sz="1600" dirty="0" smtClean="0">
                <a:solidFill>
                  <a:srgbClr val="FF0000"/>
                </a:solidFill>
                <a:latin typeface="Noteworthy Bold"/>
                <a:cs typeface="Noteworthy Bold"/>
              </a:rPr>
              <a:t>Helped grow the economy by providing workers</a:t>
            </a:r>
          </a:p>
        </p:txBody>
      </p:sp>
      <p:sp>
        <p:nvSpPr>
          <p:cNvPr id="9" name="TextBox 8"/>
          <p:cNvSpPr txBox="1"/>
          <p:nvPr/>
        </p:nvSpPr>
        <p:spPr>
          <a:xfrm>
            <a:off x="4481021" y="2012969"/>
            <a:ext cx="2299009" cy="1169551"/>
          </a:xfrm>
          <a:prstGeom prst="rect">
            <a:avLst/>
          </a:prstGeom>
          <a:noFill/>
        </p:spPr>
        <p:txBody>
          <a:bodyPr wrap="square" rtlCol="0">
            <a:spAutoFit/>
          </a:bodyPr>
          <a:lstStyle/>
          <a:p>
            <a:pPr marL="285750" indent="-285750">
              <a:buFont typeface="Arial"/>
              <a:buChar char="•"/>
            </a:pPr>
            <a:r>
              <a:rPr lang="en-US" sz="1400" dirty="0" smtClean="0">
                <a:solidFill>
                  <a:srgbClr val="FF0000"/>
                </a:solidFill>
                <a:latin typeface="Noteworthy Bold"/>
                <a:cs typeface="Noteworthy Bold"/>
              </a:rPr>
              <a:t>Overcrowded cities</a:t>
            </a:r>
          </a:p>
          <a:p>
            <a:pPr marL="285750" indent="-285750">
              <a:buFont typeface="Arial"/>
              <a:buChar char="•"/>
            </a:pPr>
            <a:r>
              <a:rPr lang="en-US" sz="1400" dirty="0" smtClean="0">
                <a:solidFill>
                  <a:srgbClr val="FF0000"/>
                </a:solidFill>
                <a:latin typeface="Noteworthy Bold"/>
                <a:cs typeface="Noteworthy Bold"/>
              </a:rPr>
              <a:t>Immigrants competed with Americans for jobs and were willing to work for lower wages</a:t>
            </a:r>
          </a:p>
        </p:txBody>
      </p:sp>
      <p:pic>
        <p:nvPicPr>
          <p:cNvPr id="10" name="Picture 9" descr="pencil22.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1001" y="1430189"/>
            <a:ext cx="1157980" cy="8684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194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par>
                                <p:cTn id="21" presetID="9"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dissolve">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Online Video Resources</a:t>
            </a:r>
            <a:endParaRPr lang="en-US" dirty="0"/>
          </a:p>
        </p:txBody>
      </p:sp>
      <p:sp>
        <p:nvSpPr>
          <p:cNvPr id="3" name="Content Placeholder 2"/>
          <p:cNvSpPr>
            <a:spLocks noGrp="1"/>
          </p:cNvSpPr>
          <p:nvPr>
            <p:ph idx="1"/>
          </p:nvPr>
        </p:nvSpPr>
        <p:spPr>
          <a:xfrm>
            <a:off x="254000" y="1249842"/>
            <a:ext cx="8696960" cy="5297488"/>
          </a:xfrm>
        </p:spPr>
        <p:txBody>
          <a:bodyPr>
            <a:normAutofit fontScale="85000" lnSpcReduction="20000"/>
          </a:bodyPr>
          <a:lstStyle/>
          <a:p>
            <a:r>
              <a:rPr lang="en-US" dirty="0" smtClean="0"/>
              <a:t>Ellis Island- A New Hope</a:t>
            </a:r>
          </a:p>
          <a:p>
            <a:pPr marL="0" indent="0">
              <a:buNone/>
            </a:pPr>
            <a:r>
              <a:rPr lang="en-US" dirty="0">
                <a:hlinkClick r:id="rId2"/>
              </a:rPr>
              <a:t>https://www.youtube.com/watch?v=</a:t>
            </a:r>
            <a:r>
              <a:rPr lang="en-US" dirty="0" smtClean="0">
                <a:hlinkClick r:id="rId2"/>
              </a:rPr>
              <a:t>8X4CypTaOQs</a:t>
            </a:r>
            <a:endParaRPr lang="en-US" dirty="0" smtClean="0"/>
          </a:p>
          <a:p>
            <a:r>
              <a:rPr lang="en-US" dirty="0" smtClean="0"/>
              <a:t>Forgotten Ellis Island</a:t>
            </a:r>
          </a:p>
          <a:p>
            <a:pPr marL="0" indent="0">
              <a:buNone/>
            </a:pPr>
            <a:r>
              <a:rPr lang="en-US" dirty="0">
                <a:hlinkClick r:id="rId3"/>
              </a:rPr>
              <a:t>https://www.youtube.com/watch?v=</a:t>
            </a:r>
            <a:r>
              <a:rPr lang="en-US" dirty="0" smtClean="0">
                <a:hlinkClick r:id="rId3"/>
              </a:rPr>
              <a:t>AuPZr68T_fg</a:t>
            </a:r>
            <a:endParaRPr lang="en-US" dirty="0" smtClean="0"/>
          </a:p>
          <a:p>
            <a:r>
              <a:rPr lang="en-US" dirty="0" smtClean="0"/>
              <a:t>Ellis Island- Endless Archive</a:t>
            </a:r>
          </a:p>
          <a:p>
            <a:pPr marL="0" indent="0">
              <a:buNone/>
            </a:pPr>
            <a:r>
              <a:rPr lang="en-US" dirty="0">
                <a:hlinkClick r:id="rId4"/>
              </a:rPr>
              <a:t>https://www.youtube.com/watch?v=</a:t>
            </a:r>
            <a:r>
              <a:rPr lang="en-US" dirty="0" smtClean="0">
                <a:hlinkClick r:id="rId4"/>
              </a:rPr>
              <a:t>eH2hllmZdRg</a:t>
            </a:r>
            <a:endParaRPr lang="en-US" dirty="0" smtClean="0"/>
          </a:p>
          <a:p>
            <a:r>
              <a:rPr lang="en-US" dirty="0" smtClean="0"/>
              <a:t>Discovering Angel Island: The Story Behind the Poems</a:t>
            </a:r>
          </a:p>
          <a:p>
            <a:pPr marL="0" indent="0">
              <a:buNone/>
            </a:pPr>
            <a:r>
              <a:rPr lang="en-US" dirty="0">
                <a:hlinkClick r:id="rId5"/>
              </a:rPr>
              <a:t>https://www.youtube.com/watch?v=f_EQY-</a:t>
            </a:r>
            <a:r>
              <a:rPr lang="en-US" dirty="0" smtClean="0">
                <a:hlinkClick r:id="rId5"/>
              </a:rPr>
              <a:t>0ThOM</a:t>
            </a:r>
            <a:endParaRPr lang="en-US" dirty="0" smtClean="0"/>
          </a:p>
          <a:p>
            <a:r>
              <a:rPr lang="en-US" dirty="0" smtClean="0"/>
              <a:t>Angel Island Immigration Station Tour</a:t>
            </a:r>
          </a:p>
          <a:p>
            <a:pPr marL="0" indent="0">
              <a:buNone/>
            </a:pPr>
            <a:r>
              <a:rPr lang="en-US" dirty="0">
                <a:hlinkClick r:id="rId6"/>
              </a:rPr>
              <a:t>https://www.youtube.com/watch?v=</a:t>
            </a:r>
            <a:r>
              <a:rPr lang="en-US" dirty="0" smtClean="0">
                <a:hlinkClick r:id="rId6"/>
              </a:rPr>
              <a:t>ZnpgiUY5ip4</a:t>
            </a:r>
            <a:endParaRPr lang="en-US" dirty="0" smtClean="0"/>
          </a:p>
          <a:p>
            <a:r>
              <a:rPr lang="en-US" dirty="0" smtClean="0"/>
              <a:t>Paper Sons: Chinese Illegal Immigrants</a:t>
            </a:r>
          </a:p>
          <a:p>
            <a:pPr marL="0" indent="0">
              <a:buNone/>
            </a:pPr>
            <a:r>
              <a:rPr lang="en-US" dirty="0">
                <a:hlinkClick r:id="rId7"/>
              </a:rPr>
              <a:t>https://www.youtube.com/watch?v=Hhc-</a:t>
            </a:r>
            <a:r>
              <a:rPr lang="en-US" dirty="0" smtClean="0">
                <a:hlinkClick r:id="rId7"/>
              </a:rPr>
              <a:t>om3SXKw</a:t>
            </a: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182108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87000"/>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0947" y="1426952"/>
            <a:ext cx="5265805" cy="5509199"/>
          </a:xfrm>
          <a:prstGeom prst="rect">
            <a:avLst/>
          </a:prstGeom>
          <a:noFill/>
          <a:ln w="28575" cmpd="sng">
            <a:noFill/>
          </a:ln>
          <a:effectLst/>
          <a:scene3d>
            <a:camera prst="perspectiveFront"/>
            <a:lightRig rig="threePt" dir="t"/>
          </a:scene3d>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rPr>
              <a:t>Between 1880 and 1920 more than 23 million immigrants arrived in America.  They came from all over the world for a variety of reasons.  Many came to escape poverty, political violence, and religious persecution. Others came seeking opportunities that their home countries could not provide.</a:t>
            </a:r>
          </a:p>
          <a:p>
            <a:endParaRPr lang="en-US" sz="1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endParaRPr>
          </a:p>
          <a:p>
            <a:r>
              <a:rPr lang="en-US"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rPr>
              <a:t>Immigration impacted the growth of the United States in incredible ways. Not only did these immigrants become more “American”, America became more diverse with the contributions from new members of the population.</a:t>
            </a:r>
            <a:endPar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endParaRPr>
          </a:p>
        </p:txBody>
      </p:sp>
      <p:pic>
        <p:nvPicPr>
          <p:cNvPr id="8" name="Picture 7" descr="Luggage-13+-Piece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4643" y="3437897"/>
            <a:ext cx="3325102" cy="3420104"/>
          </a:xfrm>
          <a:prstGeom prst="rect">
            <a:avLst/>
          </a:prstGeom>
          <a:effectLst>
            <a:outerShdw blurRad="50800" dist="38100" dir="2700000" sx="102000" sy="102000" algn="tl" rotWithShape="0">
              <a:prstClr val="black">
                <a:alpha val="40000"/>
              </a:prstClr>
            </a:outerShdw>
          </a:effectLst>
        </p:spPr>
      </p:pic>
      <p:pic>
        <p:nvPicPr>
          <p:cNvPr id="9" name="Picture 8" descr="e45d6468446b24ff1e2e0b1b8176322e.png"/>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6028501" y="2343025"/>
            <a:ext cx="3115499" cy="4514975"/>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5"/>
          <a:stretch>
            <a:fillRect/>
          </a:stretch>
        </p:blipFill>
        <p:spPr>
          <a:xfrm>
            <a:off x="1003366" y="109489"/>
            <a:ext cx="6845620" cy="1565665"/>
          </a:xfrm>
          <a:prstGeom prst="rect">
            <a:avLst/>
          </a:prstGeom>
        </p:spPr>
      </p:pic>
    </p:spTree>
    <p:extLst>
      <p:ext uri="{BB962C8B-B14F-4D97-AF65-F5344CB8AC3E}">
        <p14:creationId xmlns:p14="http://schemas.microsoft.com/office/powerpoint/2010/main" val="418897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dissolve">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alphaModFix amt="87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6715" y="123667"/>
            <a:ext cx="8737600" cy="1193800"/>
          </a:xfrm>
          <a:prstGeom prst="rect">
            <a:avLst/>
          </a:prstGeom>
        </p:spPr>
      </p:pic>
      <p:pic>
        <p:nvPicPr>
          <p:cNvPr id="7" name="Picture 6" descr="Screen Shot 2015-06-25 at 11.49.11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8200" y="1652714"/>
            <a:ext cx="1156635" cy="746561"/>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5758200" y="1317467"/>
            <a:ext cx="1156635" cy="385545"/>
          </a:xfrm>
          <a:prstGeom prst="rect">
            <a:avLst/>
          </a:prstGeom>
        </p:spPr>
      </p:pic>
      <p:sp>
        <p:nvSpPr>
          <p:cNvPr id="11" name="Freeform 10"/>
          <p:cNvSpPr/>
          <p:nvPr/>
        </p:nvSpPr>
        <p:spPr>
          <a:xfrm>
            <a:off x="6752005" y="1317467"/>
            <a:ext cx="1598849" cy="974157"/>
          </a:xfrm>
          <a:custGeom>
            <a:avLst/>
            <a:gdLst>
              <a:gd name="connsiteX0" fmla="*/ 0 w 1236079"/>
              <a:gd name="connsiteY0" fmla="*/ 0 h 494431"/>
              <a:gd name="connsiteX1" fmla="*/ 988864 w 1236079"/>
              <a:gd name="connsiteY1" fmla="*/ 0 h 494431"/>
              <a:gd name="connsiteX2" fmla="*/ 1236079 w 1236079"/>
              <a:gd name="connsiteY2" fmla="*/ 247216 h 494431"/>
              <a:gd name="connsiteX3" fmla="*/ 988864 w 1236079"/>
              <a:gd name="connsiteY3" fmla="*/ 494431 h 494431"/>
              <a:gd name="connsiteX4" fmla="*/ 0 w 1236079"/>
              <a:gd name="connsiteY4" fmla="*/ 494431 h 494431"/>
              <a:gd name="connsiteX5" fmla="*/ 247216 w 1236079"/>
              <a:gd name="connsiteY5" fmla="*/ 247216 h 494431"/>
              <a:gd name="connsiteX6" fmla="*/ 0 w 1236079"/>
              <a:gd name="connsiteY6" fmla="*/ 0 h 49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6079" h="494431">
                <a:moveTo>
                  <a:pt x="0" y="0"/>
                </a:moveTo>
                <a:lnTo>
                  <a:pt x="988864" y="0"/>
                </a:lnTo>
                <a:lnTo>
                  <a:pt x="1236079" y="247216"/>
                </a:lnTo>
                <a:lnTo>
                  <a:pt x="988864" y="494431"/>
                </a:lnTo>
                <a:lnTo>
                  <a:pt x="0" y="494431"/>
                </a:lnTo>
                <a:lnTo>
                  <a:pt x="247216" y="247216"/>
                </a:lnTo>
                <a:lnTo>
                  <a:pt x="0" y="0"/>
                </a:lnTo>
                <a:close/>
              </a:path>
            </a:pathLst>
          </a:custGeom>
          <a:effectLst>
            <a:outerShdw blurRad="50800" dist="38100" dir="2700000" algn="tl" rotWithShape="0">
              <a:prstClr val="black">
                <a:alpha val="40000"/>
              </a:prstClr>
            </a:outerShdw>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91222" tIns="14669" rIns="261884" bIns="14669" numCol="1" spcCol="1270" anchor="ctr" anchorCtr="0">
            <a:noAutofit/>
          </a:bodyPr>
          <a:lstStyle/>
          <a:p>
            <a:pPr lvl="0" algn="ctr" defTabSz="466725">
              <a:lnSpc>
                <a:spcPct val="90000"/>
              </a:lnSpc>
              <a:spcBef>
                <a:spcPct val="0"/>
              </a:spcBef>
              <a:spcAft>
                <a:spcPct val="35000"/>
              </a:spcAft>
            </a:pPr>
            <a:r>
              <a:rPr lang="en-US" sz="1600" kern="1200" dirty="0" smtClean="0">
                <a:latin typeface="Noteworthy Bold"/>
                <a:cs typeface="Noteworthy Bold"/>
              </a:rPr>
              <a:t>1892</a:t>
            </a:r>
          </a:p>
          <a:p>
            <a:pPr lvl="0" algn="ctr" defTabSz="466725">
              <a:lnSpc>
                <a:spcPct val="90000"/>
              </a:lnSpc>
              <a:spcBef>
                <a:spcPct val="0"/>
              </a:spcBef>
              <a:spcAft>
                <a:spcPct val="35000"/>
              </a:spcAft>
            </a:pPr>
            <a:endParaRPr lang="en-US" sz="1600" dirty="0">
              <a:latin typeface="Noteworthy Bold"/>
              <a:cs typeface="Noteworthy Bold"/>
            </a:endParaRPr>
          </a:p>
          <a:p>
            <a:pPr lvl="0" algn="ctr" defTabSz="466725">
              <a:lnSpc>
                <a:spcPct val="90000"/>
              </a:lnSpc>
              <a:spcBef>
                <a:spcPct val="0"/>
              </a:spcBef>
              <a:spcAft>
                <a:spcPct val="35000"/>
              </a:spcAft>
            </a:pPr>
            <a:r>
              <a:rPr lang="en-US" sz="1050" kern="1200" dirty="0" smtClean="0">
                <a:latin typeface="Noteworthy Bold"/>
                <a:cs typeface="Noteworthy Bold"/>
              </a:rPr>
              <a:t/>
            </a:r>
            <a:br>
              <a:rPr lang="en-US" sz="1050" kern="1200" dirty="0" smtClean="0">
                <a:latin typeface="Noteworthy Bold"/>
                <a:cs typeface="Noteworthy Bold"/>
              </a:rPr>
            </a:br>
            <a:endParaRPr lang="en-US" sz="300" kern="1200" dirty="0">
              <a:latin typeface="+mj-lt"/>
              <a:cs typeface="Noteworthy Bold"/>
            </a:endParaRPr>
          </a:p>
        </p:txBody>
      </p:sp>
      <p:sp>
        <p:nvSpPr>
          <p:cNvPr id="12" name="TextBox 11"/>
          <p:cNvSpPr txBox="1"/>
          <p:nvPr/>
        </p:nvSpPr>
        <p:spPr>
          <a:xfrm>
            <a:off x="7009406" y="1548197"/>
            <a:ext cx="1285742" cy="646331"/>
          </a:xfrm>
          <a:prstGeom prst="rect">
            <a:avLst/>
          </a:prstGeom>
          <a:noFill/>
        </p:spPr>
        <p:txBody>
          <a:bodyPr wrap="square" rtlCol="0">
            <a:spAutoFit/>
          </a:bodyPr>
          <a:lstStyle/>
          <a:p>
            <a:pPr algn="ctr"/>
            <a:r>
              <a:rPr lang="en-US" dirty="0" smtClean="0">
                <a:solidFill>
                  <a:srgbClr val="FF0000"/>
                </a:solidFill>
                <a:latin typeface="Noteworthy Bold"/>
                <a:cs typeface="Noteworthy Bold"/>
              </a:rPr>
              <a:t>Ellis Island opened</a:t>
            </a:r>
            <a:endParaRPr lang="en-US" dirty="0">
              <a:solidFill>
                <a:srgbClr val="FF0000"/>
              </a:solidFill>
              <a:latin typeface="Noteworthy Bold"/>
              <a:cs typeface="Noteworthy Bold"/>
            </a:endParaRPr>
          </a:p>
        </p:txBody>
      </p:sp>
      <p:pic>
        <p:nvPicPr>
          <p:cNvPr id="13" name="Picture 12" descr="4T97R57TE.png"/>
          <p:cNvPicPr>
            <a:picLocks noChangeAspect="1"/>
          </p:cNvPicPr>
          <p:nvPr/>
        </p:nvPicPr>
        <p:blipFill>
          <a:blip r:embed="rId6">
            <a:duotone>
              <a:prstClr val="black"/>
              <a:srgbClr val="D9D9D9">
                <a:tint val="45000"/>
                <a:satMod val="400000"/>
              </a:srgbClr>
            </a:duotone>
            <a:alphaModFix amt="69000"/>
            <a:extLst>
              <a:ext uri="{28A0092B-C50C-407E-A947-70E740481C1C}">
                <a14:useLocalDpi xmlns:a14="http://schemas.microsoft.com/office/drawing/2010/main"/>
              </a:ext>
            </a:extLst>
          </a:blip>
          <a:stretch>
            <a:fillRect/>
          </a:stretch>
        </p:blipFill>
        <p:spPr>
          <a:xfrm>
            <a:off x="1789998" y="2399275"/>
            <a:ext cx="6359116" cy="3943398"/>
          </a:xfrm>
          <a:prstGeom prst="rect">
            <a:avLst/>
          </a:prstGeom>
          <a:effectLst>
            <a:outerShdw blurRad="50800" dist="38100" dir="2700000" algn="tl" rotWithShape="0">
              <a:prstClr val="black">
                <a:alpha val="40000"/>
              </a:prstClr>
            </a:outerShdw>
          </a:effectLst>
        </p:spPr>
      </p:pic>
      <p:sp>
        <p:nvSpPr>
          <p:cNvPr id="14" name="Rectangle 13"/>
          <p:cNvSpPr/>
          <p:nvPr/>
        </p:nvSpPr>
        <p:spPr>
          <a:xfrm>
            <a:off x="7635745" y="3175714"/>
            <a:ext cx="1407698" cy="278931"/>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1195428129898623692johnny_automatic_ocean_liner.svg.med.png"/>
          <p:cNvPicPr>
            <a:picLocks noChangeAspect="1"/>
          </p:cNvPicPr>
          <p:nvPr/>
        </p:nvPicPr>
        <p:blipFill>
          <a:blip r:embed="rId7" cstate="screen">
            <a:alphaModFix amt="69000"/>
            <a:extLst>
              <a:ext uri="{28A0092B-C50C-407E-A947-70E740481C1C}">
                <a14:useLocalDpi xmlns:a14="http://schemas.microsoft.com/office/drawing/2010/main"/>
              </a:ext>
            </a:extLst>
          </a:blip>
          <a:stretch>
            <a:fillRect/>
          </a:stretch>
        </p:blipFill>
        <p:spPr>
          <a:xfrm>
            <a:off x="7242554" y="3583521"/>
            <a:ext cx="547357" cy="381325"/>
          </a:xfrm>
          <a:prstGeom prst="rect">
            <a:avLst/>
          </a:prstGeom>
          <a:effectLst>
            <a:glow rad="63500">
              <a:srgbClr val="FFF854">
                <a:alpha val="40000"/>
              </a:srgbClr>
            </a:glow>
            <a:outerShdw blurRad="50800" dist="38100" dir="2700000" algn="tl" rotWithShape="0">
              <a:prstClr val="black">
                <a:alpha val="40000"/>
              </a:prstClr>
            </a:outerShdw>
          </a:effectLst>
        </p:spPr>
      </p:pic>
      <p:sp>
        <p:nvSpPr>
          <p:cNvPr id="5" name="TextBox 4"/>
          <p:cNvSpPr txBox="1"/>
          <p:nvPr/>
        </p:nvSpPr>
        <p:spPr>
          <a:xfrm>
            <a:off x="32843" y="1160202"/>
            <a:ext cx="5265805" cy="5678477"/>
          </a:xfrm>
          <a:prstGeom prst="rect">
            <a:avLst/>
          </a:prstGeom>
          <a:noFill/>
          <a:ln w="28575" cmpd="sng">
            <a:noFill/>
          </a:ln>
          <a:effectLst/>
          <a:scene3d>
            <a:camera prst="perspectiveFront"/>
            <a:lightRig rig="threePt" dir="t"/>
          </a:scene3d>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200" dirty="0" smtClean="0">
                <a:ln w="18415" cmpd="sng">
                  <a:noFill/>
                  <a:prstDash val="solid"/>
                </a:ln>
                <a:solidFill>
                  <a:schemeClr val="tx2"/>
                </a:solidFill>
                <a:effectLst>
                  <a:glow rad="101600">
                    <a:schemeClr val="bg1">
                      <a:alpha val="75000"/>
                    </a:schemeClr>
                  </a:glow>
                  <a:outerShdw blurRad="63500" dir="3600000" algn="tl" rotWithShape="0">
                    <a:srgbClr val="000000">
                      <a:alpha val="70000"/>
                    </a:srgbClr>
                  </a:outerShdw>
                </a:effectLst>
                <a:latin typeface="Avenir Heavy"/>
                <a:cs typeface="Avenir Heavy"/>
              </a:rPr>
              <a:t>Before the 1890’s, most immigrants coming from Europe came from northern and western Europe from countries like England, Germany, and Norway.  After 1900, more immigrants were coming from southern and eastern Europe. Italians, Poles, and Russians were among the great wave of new immigrants coming from Europe. </a:t>
            </a:r>
          </a:p>
          <a:p>
            <a:endParaRPr lang="en-US" sz="1100" dirty="0">
              <a:ln w="18415" cmpd="sng">
                <a:noFill/>
                <a:prstDash val="solid"/>
              </a:ln>
              <a:solidFill>
                <a:schemeClr val="tx2"/>
              </a:solidFill>
              <a:effectLst>
                <a:glow rad="101600">
                  <a:schemeClr val="bg1">
                    <a:alpha val="75000"/>
                  </a:schemeClr>
                </a:glow>
                <a:outerShdw blurRad="63500" dir="3600000" algn="tl" rotWithShape="0">
                  <a:srgbClr val="000000">
                    <a:alpha val="70000"/>
                  </a:srgbClr>
                </a:outerShdw>
              </a:effectLst>
              <a:latin typeface="Avenir Heavy"/>
              <a:cs typeface="Avenir Heavy"/>
            </a:endParaRPr>
          </a:p>
          <a:p>
            <a:r>
              <a:rPr lang="en-US" sz="2200" dirty="0" smtClean="0">
                <a:ln w="18415" cmpd="sng">
                  <a:noFill/>
                  <a:prstDash val="solid"/>
                </a:ln>
                <a:solidFill>
                  <a:schemeClr val="tx2"/>
                </a:solidFill>
                <a:effectLst>
                  <a:glow rad="101600">
                    <a:schemeClr val="bg1">
                      <a:alpha val="75000"/>
                    </a:schemeClr>
                  </a:glow>
                  <a:outerShdw blurRad="63500" dir="3600000" algn="tl" rotWithShape="0">
                    <a:srgbClr val="000000">
                      <a:alpha val="70000"/>
                    </a:srgbClr>
                  </a:outerShdw>
                </a:effectLst>
                <a:latin typeface="Avenir Heavy"/>
                <a:cs typeface="Avenir Heavy"/>
              </a:rPr>
              <a:t>In 1892, the United States opened a new site for processing the growing number of immigrants coming from Europe.  Ellis Island became the first stop for European immigrants where they were questioned and registered.</a:t>
            </a:r>
            <a:endParaRPr lang="en-US" sz="2200" dirty="0">
              <a:ln w="18415" cmpd="sng">
                <a:noFill/>
                <a:prstDash val="solid"/>
              </a:ln>
              <a:solidFill>
                <a:schemeClr val="tx2"/>
              </a:solidFill>
              <a:effectLst>
                <a:glow rad="101600">
                  <a:schemeClr val="bg1">
                    <a:alpha val="75000"/>
                  </a:schemeClr>
                </a:glow>
                <a:outerShdw blurRad="63500" dir="3600000" algn="tl" rotWithShape="0">
                  <a:srgbClr val="000000">
                    <a:alpha val="70000"/>
                  </a:srgbClr>
                </a:outerShdw>
              </a:effectLst>
              <a:latin typeface="Avenir Heavy"/>
              <a:cs typeface="Avenir Heavy"/>
            </a:endParaRPr>
          </a:p>
        </p:txBody>
      </p:sp>
      <p:sp>
        <p:nvSpPr>
          <p:cNvPr id="16" name="TextBox 15"/>
          <p:cNvSpPr txBox="1"/>
          <p:nvPr/>
        </p:nvSpPr>
        <p:spPr>
          <a:xfrm>
            <a:off x="7593975" y="3140058"/>
            <a:ext cx="1449468" cy="369332"/>
          </a:xfrm>
          <a:prstGeom prst="rect">
            <a:avLst/>
          </a:prstGeom>
          <a:noFill/>
        </p:spPr>
        <p:txBody>
          <a:bodyPr wrap="square" rtlCol="0">
            <a:spAutoFit/>
          </a:bodyPr>
          <a:lstStyle/>
          <a:p>
            <a:pPr algn="ctr"/>
            <a:r>
              <a:rPr lang="en-US" dirty="0" smtClean="0">
                <a:solidFill>
                  <a:srgbClr val="FF0000"/>
                </a:solidFill>
                <a:latin typeface="Noteworthy Bold"/>
                <a:cs typeface="Noteworthy Bold"/>
              </a:rPr>
              <a:t>Ellis Island</a:t>
            </a:r>
            <a:endParaRPr lang="en-US" dirty="0">
              <a:solidFill>
                <a:srgbClr val="FF0000"/>
              </a:solidFill>
              <a:latin typeface="Noteworthy Bold"/>
              <a:cs typeface="Noteworthy Bold"/>
            </a:endParaRPr>
          </a:p>
        </p:txBody>
      </p:sp>
      <p:pic>
        <p:nvPicPr>
          <p:cNvPr id="17" name="Picture 16" descr="pencil22.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57449" y="834527"/>
            <a:ext cx="1157980" cy="868485"/>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55541" y="1652714"/>
            <a:ext cx="4507730" cy="4463428"/>
          </a:xfrm>
          <a:prstGeom prst="rect">
            <a:avLst/>
          </a:prstGeom>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229868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dissolv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par>
                                <p:cTn id="37" presetID="9"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ssolve">
                                      <p:cBhvr>
                                        <p:cTn id="49" dur="500"/>
                                        <p:tgtEl>
                                          <p:spTgt spid="14"/>
                                        </p:tgtEl>
                                      </p:cBhvr>
                                    </p:animEffect>
                                  </p:childTnLst>
                                </p:cTn>
                              </p:par>
                              <p:par>
                                <p:cTn id="50" presetID="9"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alphaModFix amt="77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6715" y="123667"/>
            <a:ext cx="8737600" cy="1193800"/>
          </a:xfrm>
          <a:prstGeom prst="rect">
            <a:avLst/>
          </a:prstGeom>
        </p:spPr>
      </p:pic>
      <p:sp>
        <p:nvSpPr>
          <p:cNvPr id="5" name="TextBox 4"/>
          <p:cNvSpPr txBox="1"/>
          <p:nvPr/>
        </p:nvSpPr>
        <p:spPr>
          <a:xfrm>
            <a:off x="32843" y="1083561"/>
            <a:ext cx="5265805" cy="5678477"/>
          </a:xfrm>
          <a:prstGeom prst="rect">
            <a:avLst/>
          </a:prstGeom>
          <a:solidFill>
            <a:srgbClr val="FFFFFF">
              <a:alpha val="50000"/>
            </a:srgbClr>
          </a:solidFill>
          <a:ln w="28575" cmpd="sng">
            <a:noFill/>
          </a:ln>
          <a:effectLst/>
          <a:scene3d>
            <a:camera prst="perspectiveFront"/>
            <a:lightRig rig="threePt" dir="t"/>
          </a:scene3d>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200" dirty="0" smtClean="0">
                <a:ln w="18415" cmpd="sng">
                  <a:noFill/>
                  <a:prstDash val="solid"/>
                </a:ln>
                <a:solidFill>
                  <a:schemeClr val="tx2"/>
                </a:solidFill>
                <a:effectLst>
                  <a:glow rad="101600">
                    <a:schemeClr val="bg1">
                      <a:alpha val="75000"/>
                    </a:schemeClr>
                  </a:glow>
                  <a:outerShdw blurRad="63500" dir="3600000" algn="tl" rotWithShape="0">
                    <a:srgbClr val="000000">
                      <a:alpha val="70000"/>
                    </a:srgbClr>
                  </a:outerShdw>
                </a:effectLst>
                <a:latin typeface="Avenir Heavy"/>
                <a:cs typeface="Avenir Heavy"/>
              </a:rPr>
              <a:t>Some immigrants came as refugees from countries facing war.  Others came during times of economic depressions when jobs, farmland, and food were scarce. Many came because the Homestead Act promised 160 acres of farmland to families willing to settle the frontier.</a:t>
            </a:r>
          </a:p>
          <a:p>
            <a:endParaRPr lang="en-US" sz="1100" dirty="0">
              <a:ln w="18415" cmpd="sng">
                <a:noFill/>
                <a:prstDash val="solid"/>
              </a:ln>
              <a:solidFill>
                <a:schemeClr val="tx2"/>
              </a:solidFill>
              <a:effectLst>
                <a:glow rad="101600">
                  <a:schemeClr val="bg1">
                    <a:alpha val="75000"/>
                  </a:schemeClr>
                </a:glow>
                <a:outerShdw blurRad="63500" dir="3600000" algn="tl" rotWithShape="0">
                  <a:srgbClr val="000000">
                    <a:alpha val="70000"/>
                  </a:srgbClr>
                </a:outerShdw>
              </a:effectLst>
              <a:latin typeface="Avenir Heavy"/>
              <a:cs typeface="Avenir Heavy"/>
            </a:endParaRPr>
          </a:p>
          <a:p>
            <a:r>
              <a:rPr lang="en-US" sz="2200" dirty="0" smtClean="0">
                <a:ln w="18415" cmpd="sng">
                  <a:noFill/>
                  <a:prstDash val="solid"/>
                </a:ln>
                <a:solidFill>
                  <a:schemeClr val="tx2"/>
                </a:solidFill>
                <a:effectLst>
                  <a:glow rad="101600">
                    <a:schemeClr val="bg1">
                      <a:alpha val="75000"/>
                    </a:schemeClr>
                  </a:glow>
                  <a:outerShdw blurRad="63500" dir="3600000" algn="tl" rotWithShape="0">
                    <a:srgbClr val="000000">
                      <a:alpha val="70000"/>
                    </a:srgbClr>
                  </a:outerShdw>
                </a:effectLst>
                <a:latin typeface="Avenir Heavy"/>
                <a:cs typeface="Avenir Heavy"/>
              </a:rPr>
              <a:t>However, most European immigrants settled where factory jobs were abundant. Cities grew and faced the challenge of meeting the needs of so many new residents coming in so rapidly.  Many immigrants settled in ethnic neighborhoods with others who had come from the same country.   </a:t>
            </a:r>
            <a:endParaRPr lang="en-US" sz="2200" dirty="0">
              <a:ln w="18415" cmpd="sng">
                <a:noFill/>
                <a:prstDash val="solid"/>
              </a:ln>
              <a:solidFill>
                <a:schemeClr val="tx2"/>
              </a:solidFill>
              <a:effectLst>
                <a:glow rad="101600">
                  <a:schemeClr val="bg1">
                    <a:alpha val="75000"/>
                  </a:schemeClr>
                </a:glow>
                <a:outerShdw blurRad="63500" dir="3600000" algn="tl" rotWithShape="0">
                  <a:srgbClr val="000000">
                    <a:alpha val="70000"/>
                  </a:srgbClr>
                </a:outerShdw>
              </a:effectLst>
              <a:latin typeface="Avenir Heavy"/>
              <a:cs typeface="Avenir Heavy"/>
            </a:endParaRPr>
          </a:p>
        </p:txBody>
      </p:sp>
      <p:pic>
        <p:nvPicPr>
          <p:cNvPr id="4" name="Picture 3" descr="Polish_berry_pickers_colo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16329">
            <a:off x="6215853" y="2755635"/>
            <a:ext cx="2764101" cy="1956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ounded Rectangle 17"/>
          <p:cNvSpPr/>
          <p:nvPr/>
        </p:nvSpPr>
        <p:spPr>
          <a:xfrm>
            <a:off x="5543640" y="1275901"/>
            <a:ext cx="3089545" cy="1283952"/>
          </a:xfrm>
          <a:prstGeom prst="roundRect">
            <a:avLst/>
          </a:prstGeom>
          <a:solidFill>
            <a:srgbClr val="FFFFFF">
              <a:alpha val="95000"/>
            </a:srgb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605400" y="1275901"/>
            <a:ext cx="3056905" cy="277000"/>
          </a:xfrm>
          <a:prstGeom prst="rect">
            <a:avLst/>
          </a:prstGeom>
          <a:noFill/>
        </p:spPr>
        <p:txBody>
          <a:bodyPr wrap="square" rtlCol="0">
            <a:spAutoFit/>
          </a:bodyPr>
          <a:lstStyle/>
          <a:p>
            <a:pPr algn="ctr"/>
            <a:r>
              <a:rPr lang="en-US" sz="1200" dirty="0" smtClean="0">
                <a:latin typeface="Noteworthy Bold"/>
                <a:cs typeface="Noteworthy Bold"/>
              </a:rPr>
              <a:t>European Immigrants</a:t>
            </a:r>
            <a:endParaRPr lang="en-US" sz="1200" dirty="0">
              <a:latin typeface="Noteworthy Bold"/>
              <a:cs typeface="Noteworthy Bold"/>
            </a:endParaRPr>
          </a:p>
        </p:txBody>
      </p:sp>
      <p:pic>
        <p:nvPicPr>
          <p:cNvPr id="20" name="Picture 19" descr="9780439546485-013_p01_286x316.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98649" y="2249064"/>
            <a:ext cx="1083814" cy="1144448"/>
          </a:xfrm>
          <a:prstGeom prst="rect">
            <a:avLst/>
          </a:prstGeom>
          <a:effectLst>
            <a:outerShdw blurRad="50800" dist="38100" dir="2700000" algn="tl" rotWithShape="0">
              <a:prstClr val="black">
                <a:alpha val="40000"/>
              </a:prstClr>
            </a:outerShdw>
          </a:effectLst>
        </p:spPr>
      </p:pic>
      <p:sp>
        <p:nvSpPr>
          <p:cNvPr id="21" name="TextBox 20"/>
          <p:cNvSpPr txBox="1"/>
          <p:nvPr/>
        </p:nvSpPr>
        <p:spPr>
          <a:xfrm>
            <a:off x="5600528" y="1433009"/>
            <a:ext cx="2993966" cy="1077218"/>
          </a:xfrm>
          <a:prstGeom prst="rect">
            <a:avLst/>
          </a:prstGeom>
          <a:noFill/>
        </p:spPr>
        <p:txBody>
          <a:bodyPr wrap="square" rtlCol="0">
            <a:spAutoFit/>
          </a:bodyPr>
          <a:lstStyle/>
          <a:p>
            <a:pPr algn="ctr"/>
            <a:r>
              <a:rPr lang="en-US" sz="1600" dirty="0" smtClean="0">
                <a:solidFill>
                  <a:srgbClr val="FF0000"/>
                </a:solidFill>
                <a:latin typeface="Noteworthy Bold"/>
                <a:cs typeface="Noteworthy Bold"/>
              </a:rPr>
              <a:t>Millions came to escape poverty.</a:t>
            </a:r>
          </a:p>
          <a:p>
            <a:pPr algn="ctr"/>
            <a:r>
              <a:rPr lang="en-US" sz="1600" dirty="0" smtClean="0">
                <a:solidFill>
                  <a:srgbClr val="FF0000"/>
                </a:solidFill>
                <a:latin typeface="Noteworthy Bold"/>
                <a:cs typeface="Noteworthy Bold"/>
              </a:rPr>
              <a:t>Most crossed the Atlantic Ocean and settled in cities along the East Coast. </a:t>
            </a:r>
            <a:endParaRPr lang="en-US" sz="1600" dirty="0">
              <a:solidFill>
                <a:srgbClr val="FF0000"/>
              </a:solidFill>
              <a:latin typeface="Noteworthy Bold"/>
              <a:cs typeface="Noteworthy Bold"/>
            </a:endParaRPr>
          </a:p>
        </p:txBody>
      </p:sp>
      <p:pic>
        <p:nvPicPr>
          <p:cNvPr id="17" name="Picture 16" descr="pencil2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15504" y="684416"/>
            <a:ext cx="1157980" cy="868485"/>
          </a:xfrm>
          <a:prstGeom prst="rect">
            <a:avLst/>
          </a:prstGeom>
          <a:effectLst>
            <a:outerShdw blurRad="50800" dist="38100" dir="2700000" algn="tl" rotWithShape="0">
              <a:prstClr val="black">
                <a:alpha val="40000"/>
              </a:prstClr>
            </a:outerShdw>
          </a:effectLst>
        </p:spPr>
      </p:pic>
      <p:pic>
        <p:nvPicPr>
          <p:cNvPr id="6" name="Picture 5" descr="article-0-194173B400000578-856_964x574.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367478">
            <a:off x="6009442" y="4604232"/>
            <a:ext cx="2735807" cy="20677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4969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dissolv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77000"/>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2843" y="1083561"/>
            <a:ext cx="5403979" cy="5678477"/>
          </a:xfrm>
          <a:prstGeom prst="rect">
            <a:avLst/>
          </a:prstGeom>
          <a:noFill/>
          <a:ln w="28575" cmpd="sng">
            <a:noFill/>
          </a:ln>
          <a:effectLst/>
          <a:scene3d>
            <a:camera prst="perspectiveFront"/>
            <a:lightRig rig="threePt" dir="t"/>
          </a:scene3d>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200" dirty="0" smtClean="0">
                <a:ln w="18415" cmpd="sng">
                  <a:noFill/>
                  <a:prstDash val="solid"/>
                </a:ln>
                <a:solidFill>
                  <a:schemeClr val="tx2"/>
                </a:solidFill>
                <a:effectLst>
                  <a:glow rad="101600">
                    <a:schemeClr val="bg1">
                      <a:alpha val="75000"/>
                    </a:schemeClr>
                  </a:glow>
                  <a:outerShdw blurRad="63500" dir="3600000" algn="tl" rotWithShape="0">
                    <a:srgbClr val="000000">
                      <a:alpha val="70000"/>
                    </a:srgbClr>
                  </a:outerShdw>
                </a:effectLst>
                <a:latin typeface="Avenir Heavy"/>
                <a:cs typeface="Avenir Heavy"/>
              </a:rPr>
              <a:t>Between 1881 and 1924 around 2.5 million Jewish immigrants came to the U.S. from Russia and neighboring Eastern European countries.  This was to escape religious persecution.</a:t>
            </a:r>
          </a:p>
          <a:p>
            <a:endParaRPr lang="en-US" sz="1100" dirty="0">
              <a:ln w="18415" cmpd="sng">
                <a:noFill/>
                <a:prstDash val="solid"/>
              </a:ln>
              <a:solidFill>
                <a:schemeClr val="tx2"/>
              </a:solidFill>
              <a:effectLst>
                <a:glow rad="101600">
                  <a:schemeClr val="bg1">
                    <a:alpha val="75000"/>
                  </a:schemeClr>
                </a:glow>
                <a:outerShdw blurRad="63500" dir="3600000" algn="tl" rotWithShape="0">
                  <a:srgbClr val="000000">
                    <a:alpha val="70000"/>
                  </a:srgbClr>
                </a:outerShdw>
              </a:effectLst>
              <a:latin typeface="Avenir Heavy"/>
              <a:cs typeface="Avenir Heavy"/>
            </a:endParaRPr>
          </a:p>
          <a:p>
            <a:r>
              <a:rPr lang="en-US" sz="2200" dirty="0" smtClean="0">
                <a:ln w="18415" cmpd="sng">
                  <a:noFill/>
                  <a:prstDash val="solid"/>
                </a:ln>
                <a:solidFill>
                  <a:schemeClr val="tx2"/>
                </a:solidFill>
                <a:effectLst>
                  <a:glow rad="101600">
                    <a:schemeClr val="bg1">
                      <a:alpha val="75000"/>
                    </a:schemeClr>
                  </a:glow>
                  <a:outerShdw blurRad="63500" dir="3600000" algn="tl" rotWithShape="0">
                    <a:srgbClr val="000000">
                      <a:alpha val="70000"/>
                    </a:srgbClr>
                  </a:outerShdw>
                </a:effectLst>
                <a:latin typeface="Avenir Heavy"/>
                <a:cs typeface="Avenir Heavy"/>
              </a:rPr>
              <a:t>In the 1880’s Russians had passed many anti-Jewish laws and discriminated against Jews because their religious beliefs required them to worship, dress, and even eat differently. Laws prevented Jews from being allowed to own land or live in big cities. Their children were banned from schools.  America promised free education and opportunities to live in communities and even own land and businesses.</a:t>
            </a:r>
            <a:endParaRPr lang="en-US" sz="2200" dirty="0">
              <a:ln w="18415" cmpd="sng">
                <a:noFill/>
                <a:prstDash val="solid"/>
              </a:ln>
              <a:solidFill>
                <a:schemeClr val="tx2"/>
              </a:solidFill>
              <a:effectLst>
                <a:glow rad="101600">
                  <a:schemeClr val="bg1">
                    <a:alpha val="75000"/>
                  </a:schemeClr>
                </a:glow>
                <a:outerShdw blurRad="63500" dir="3600000" algn="tl" rotWithShape="0">
                  <a:srgbClr val="000000">
                    <a:alpha val="70000"/>
                  </a:srgbClr>
                </a:outerShdw>
              </a:effectLst>
              <a:latin typeface="Avenir Heavy"/>
              <a:cs typeface="Avenir Heavy"/>
            </a:endParaRPr>
          </a:p>
        </p:txBody>
      </p:sp>
      <p:pic>
        <p:nvPicPr>
          <p:cNvPr id="3" name="Picture 2" descr="ec83ebaba483670598b82c7ed4156cc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3555">
            <a:off x="5725242" y="921222"/>
            <a:ext cx="3163893" cy="2368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dajewpray.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41740" y="2736785"/>
            <a:ext cx="3142400" cy="2435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198.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419967">
            <a:off x="5985560" y="4762909"/>
            <a:ext cx="2916164" cy="1924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6"/>
          <a:stretch>
            <a:fillRect/>
          </a:stretch>
        </p:blipFill>
        <p:spPr>
          <a:xfrm>
            <a:off x="216715" y="123667"/>
            <a:ext cx="8737600" cy="1193800"/>
          </a:xfrm>
          <a:prstGeom prst="rect">
            <a:avLst/>
          </a:prstGeom>
        </p:spPr>
      </p:pic>
    </p:spTree>
    <p:extLst>
      <p:ext uri="{BB962C8B-B14F-4D97-AF65-F5344CB8AC3E}">
        <p14:creationId xmlns:p14="http://schemas.microsoft.com/office/powerpoint/2010/main" val="283145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82000"/>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50900" y="149666"/>
            <a:ext cx="7442200" cy="1193800"/>
          </a:xfrm>
          <a:prstGeom prst="rect">
            <a:avLst/>
          </a:prstGeom>
        </p:spPr>
      </p:pic>
      <p:sp>
        <p:nvSpPr>
          <p:cNvPr id="8" name="Curved Right Arrow 7"/>
          <p:cNvSpPr/>
          <p:nvPr/>
        </p:nvSpPr>
        <p:spPr>
          <a:xfrm>
            <a:off x="11279" y="1929402"/>
            <a:ext cx="892216" cy="1673388"/>
          </a:xfrm>
          <a:prstGeom prst="curvedRightArrow">
            <a:avLst>
              <a:gd name="adj1" fmla="val 25000"/>
              <a:gd name="adj2" fmla="val 69314"/>
              <a:gd name="adj3" fmla="val 24970"/>
            </a:avLst>
          </a:prstGeom>
          <a:solidFill>
            <a:srgbClr val="FFF4A3"/>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Rounded Rectangle 8"/>
          <p:cNvSpPr/>
          <p:nvPr/>
        </p:nvSpPr>
        <p:spPr>
          <a:xfrm>
            <a:off x="8709" y="1016658"/>
            <a:ext cx="3089545" cy="1435830"/>
          </a:xfrm>
          <a:prstGeom prst="roundRect">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4T97R57TE.png"/>
          <p:cNvPicPr>
            <a:picLocks noChangeAspect="1"/>
          </p:cNvPicPr>
          <p:nvPr/>
        </p:nvPicPr>
        <p:blipFill>
          <a:blip r:embed="rId4">
            <a:duotone>
              <a:prstClr val="black"/>
              <a:srgbClr val="D9D9D9">
                <a:tint val="45000"/>
                <a:satMod val="400000"/>
              </a:srgbClr>
            </a:duotone>
            <a:alphaModFix amt="87000"/>
            <a:extLst>
              <a:ext uri="{28A0092B-C50C-407E-A947-70E740481C1C}">
                <a14:useLocalDpi xmlns:a14="http://schemas.microsoft.com/office/drawing/2010/main"/>
              </a:ext>
            </a:extLst>
          </a:blip>
          <a:stretch>
            <a:fillRect/>
          </a:stretch>
        </p:blipFill>
        <p:spPr>
          <a:xfrm>
            <a:off x="806709" y="1397118"/>
            <a:ext cx="6359116" cy="3943398"/>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41349" y="1016659"/>
            <a:ext cx="3056905" cy="277000"/>
          </a:xfrm>
          <a:prstGeom prst="rect">
            <a:avLst/>
          </a:prstGeom>
          <a:noFill/>
        </p:spPr>
        <p:txBody>
          <a:bodyPr wrap="square" rtlCol="0">
            <a:spAutoFit/>
          </a:bodyPr>
          <a:lstStyle/>
          <a:p>
            <a:pPr algn="ctr"/>
            <a:r>
              <a:rPr lang="en-US" sz="1200" dirty="0" smtClean="0">
                <a:latin typeface="Noteworthy Bold"/>
                <a:cs typeface="Noteworthy Bold"/>
              </a:rPr>
              <a:t>Asian Immigrants</a:t>
            </a:r>
            <a:endParaRPr lang="en-US" sz="1200" dirty="0">
              <a:latin typeface="Noteworthy Bold"/>
              <a:cs typeface="Noteworthy Bold"/>
            </a:endParaRPr>
          </a:p>
        </p:txBody>
      </p:sp>
      <p:pic>
        <p:nvPicPr>
          <p:cNvPr id="12" name="Picture 11" descr="9780439546485-016_p01_428x473.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25960" y="1921284"/>
            <a:ext cx="1217923" cy="1089870"/>
          </a:xfrm>
          <a:prstGeom prst="rect">
            <a:avLst/>
          </a:prstGeom>
          <a:effectLst>
            <a:outerShdw blurRad="50800" dist="38100" dir="2700000" algn="tl" rotWithShape="0">
              <a:prstClr val="black">
                <a:alpha val="40000"/>
              </a:prstClr>
            </a:outerShdw>
          </a:effectLst>
        </p:spPr>
      </p:pic>
      <p:pic>
        <p:nvPicPr>
          <p:cNvPr id="13" name="Picture 12" descr="1195428129898623692johnny_automatic_ocean_liner.svg.me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41281" y="3106608"/>
            <a:ext cx="547357" cy="381325"/>
          </a:xfrm>
          <a:prstGeom prst="rect">
            <a:avLst/>
          </a:prstGeom>
          <a:effectLst>
            <a:glow rad="101600">
              <a:srgbClr val="FFF4A3">
                <a:alpha val="75000"/>
              </a:srgbClr>
            </a:glow>
            <a:outerShdw blurRad="50800" dist="38100" dir="2700000" algn="tl" rotWithShape="0">
              <a:prstClr val="black">
                <a:alpha val="40000"/>
              </a:prstClr>
            </a:outerShdw>
          </a:effectLst>
        </p:spPr>
      </p:pic>
      <p:sp>
        <p:nvSpPr>
          <p:cNvPr id="14" name="Rectangle 13"/>
          <p:cNvSpPr/>
          <p:nvPr/>
        </p:nvSpPr>
        <p:spPr>
          <a:xfrm>
            <a:off x="199646" y="2581364"/>
            <a:ext cx="1407698" cy="278931"/>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028105" y="1083197"/>
            <a:ext cx="5181584" cy="5847754"/>
          </a:xfrm>
          <a:prstGeom prst="rect">
            <a:avLst/>
          </a:prstGeom>
          <a:noFill/>
          <a:ln w="28575" cmpd="sng">
            <a:noFill/>
          </a:ln>
          <a:effectLst/>
          <a:scene3d>
            <a:camera prst="perspectiveFront"/>
            <a:lightRig rig="threePt" dir="t"/>
          </a:scene3d>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200" dirty="0" smtClean="0">
                <a:ln w="18415" cmpd="sng">
                  <a:noFill/>
                  <a:prstDash val="solid"/>
                </a:ln>
                <a:solidFill>
                  <a:schemeClr val="bg2">
                    <a:lumMod val="50000"/>
                  </a:schemeClr>
                </a:solidFill>
                <a:effectLst>
                  <a:glow rad="101600">
                    <a:schemeClr val="bg1">
                      <a:alpha val="75000"/>
                    </a:schemeClr>
                  </a:glow>
                  <a:outerShdw blurRad="63500" dir="3600000" algn="tl" rotWithShape="0">
                    <a:srgbClr val="000000">
                      <a:alpha val="70000"/>
                    </a:srgbClr>
                  </a:outerShdw>
                </a:effectLst>
                <a:latin typeface="Avenir Heavy"/>
                <a:cs typeface="Avenir Heavy"/>
              </a:rPr>
              <a:t>On the other side of the country, outside of San Francisco, immigrants from Asia were coming to the United States to find jobs and a new life.  </a:t>
            </a:r>
          </a:p>
          <a:p>
            <a:endParaRPr lang="en-US" sz="1100" dirty="0">
              <a:ln w="18415" cmpd="sng">
                <a:noFill/>
                <a:prstDash val="solid"/>
              </a:ln>
              <a:solidFill>
                <a:schemeClr val="bg2">
                  <a:lumMod val="50000"/>
                </a:schemeClr>
              </a:solidFill>
              <a:effectLst>
                <a:glow rad="101600">
                  <a:schemeClr val="bg1">
                    <a:alpha val="75000"/>
                  </a:schemeClr>
                </a:glow>
                <a:outerShdw blurRad="63500" dir="3600000" algn="tl" rotWithShape="0">
                  <a:srgbClr val="000000">
                    <a:alpha val="70000"/>
                  </a:srgbClr>
                </a:outerShdw>
              </a:effectLst>
              <a:latin typeface="Avenir Heavy"/>
              <a:cs typeface="Avenir Heavy"/>
            </a:endParaRPr>
          </a:p>
          <a:p>
            <a:r>
              <a:rPr lang="en-US" sz="2200" dirty="0" smtClean="0">
                <a:ln w="18415" cmpd="sng">
                  <a:noFill/>
                  <a:prstDash val="solid"/>
                </a:ln>
                <a:solidFill>
                  <a:schemeClr val="bg2">
                    <a:lumMod val="50000"/>
                  </a:schemeClr>
                </a:solidFill>
                <a:effectLst>
                  <a:glow rad="101600">
                    <a:schemeClr val="bg1">
                      <a:alpha val="75000"/>
                    </a:schemeClr>
                  </a:glow>
                  <a:outerShdw blurRad="63500" dir="3600000" algn="tl" rotWithShape="0">
                    <a:srgbClr val="000000">
                      <a:alpha val="70000"/>
                    </a:srgbClr>
                  </a:outerShdw>
                </a:effectLst>
                <a:latin typeface="Avenir Heavy"/>
                <a:cs typeface="Avenir Heavy"/>
              </a:rPr>
              <a:t>Some of the first Chinese immigrants had come during the Gold Rush to mine for their fortunes. Many Chinese laborers had been recruited to work for the Central Pacific Railroad.</a:t>
            </a:r>
          </a:p>
          <a:p>
            <a:endParaRPr lang="en-US" sz="1100" dirty="0">
              <a:ln w="18415" cmpd="sng">
                <a:noFill/>
                <a:prstDash val="solid"/>
              </a:ln>
              <a:solidFill>
                <a:schemeClr val="bg2">
                  <a:lumMod val="50000"/>
                </a:schemeClr>
              </a:solidFill>
              <a:effectLst>
                <a:glow rad="101600">
                  <a:schemeClr val="bg1">
                    <a:alpha val="75000"/>
                  </a:schemeClr>
                </a:glow>
                <a:outerShdw blurRad="63500" dir="3600000" algn="tl" rotWithShape="0">
                  <a:srgbClr val="000000">
                    <a:alpha val="70000"/>
                  </a:srgbClr>
                </a:outerShdw>
              </a:effectLst>
              <a:latin typeface="Avenir Heavy"/>
              <a:cs typeface="Avenir Heavy"/>
            </a:endParaRPr>
          </a:p>
          <a:p>
            <a:r>
              <a:rPr lang="en-US" sz="2200" dirty="0" smtClean="0">
                <a:ln w="18415" cmpd="sng">
                  <a:noFill/>
                  <a:prstDash val="solid"/>
                </a:ln>
                <a:solidFill>
                  <a:schemeClr val="bg2">
                    <a:lumMod val="50000"/>
                  </a:schemeClr>
                </a:solidFill>
                <a:effectLst>
                  <a:glow rad="101600">
                    <a:schemeClr val="bg1">
                      <a:alpha val="75000"/>
                    </a:schemeClr>
                  </a:glow>
                  <a:outerShdw blurRad="63500" dir="3600000" algn="tl" rotWithShape="0">
                    <a:srgbClr val="000000">
                      <a:alpha val="70000"/>
                    </a:srgbClr>
                  </a:outerShdw>
                </a:effectLst>
                <a:latin typeface="Avenir Heavy"/>
                <a:cs typeface="Avenir Heavy"/>
              </a:rPr>
              <a:t>Chinese immigrants were met with more overt racism as they tried to become established in the United States.  Most chose to live in ethnic neighborhoods (Chinatown) where they started laundry businesses, restaurants and stores.</a:t>
            </a:r>
            <a:endParaRPr lang="en-US" sz="2200" dirty="0">
              <a:ln w="18415" cmpd="sng">
                <a:noFill/>
                <a:prstDash val="solid"/>
              </a:ln>
              <a:solidFill>
                <a:schemeClr val="bg2">
                  <a:lumMod val="50000"/>
                </a:schemeClr>
              </a:solidFill>
              <a:effectLst>
                <a:glow rad="101600">
                  <a:schemeClr val="bg1">
                    <a:alpha val="75000"/>
                  </a:schemeClr>
                </a:glow>
                <a:outerShdw blurRad="63500" dir="3600000" algn="tl" rotWithShape="0">
                  <a:srgbClr val="000000">
                    <a:alpha val="70000"/>
                  </a:srgbClr>
                </a:outerShdw>
              </a:effectLst>
              <a:latin typeface="Avenir Heavy"/>
              <a:cs typeface="Avenir Heavy"/>
            </a:endParaRPr>
          </a:p>
        </p:txBody>
      </p:sp>
      <p:pic>
        <p:nvPicPr>
          <p:cNvPr id="6" name="Picture 5" descr="Geopolitical - Map - Asia, French 19th C.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347315">
            <a:off x="-29885" y="4236641"/>
            <a:ext cx="3505975" cy="2594668"/>
          </a:xfrm>
          <a:prstGeom prst="rect">
            <a:avLst/>
          </a:prstGeom>
        </p:spPr>
      </p:pic>
      <p:sp>
        <p:nvSpPr>
          <p:cNvPr id="15" name="TextBox 14"/>
          <p:cNvSpPr txBox="1"/>
          <p:nvPr/>
        </p:nvSpPr>
        <p:spPr>
          <a:xfrm>
            <a:off x="8709" y="1183281"/>
            <a:ext cx="3048196" cy="1323439"/>
          </a:xfrm>
          <a:prstGeom prst="rect">
            <a:avLst/>
          </a:prstGeom>
          <a:noFill/>
        </p:spPr>
        <p:txBody>
          <a:bodyPr wrap="square" rtlCol="0">
            <a:spAutoFit/>
          </a:bodyPr>
          <a:lstStyle/>
          <a:p>
            <a:pPr algn="ctr"/>
            <a:r>
              <a:rPr lang="en-US" sz="1600" dirty="0" smtClean="0">
                <a:solidFill>
                  <a:srgbClr val="FF0000"/>
                </a:solidFill>
                <a:latin typeface="Noteworthy Bold"/>
                <a:cs typeface="Noteworthy Bold"/>
              </a:rPr>
              <a:t>Crossed the Pacific Ocean to the West Coast. </a:t>
            </a:r>
            <a:r>
              <a:rPr lang="en-US" sz="1600" dirty="0">
                <a:solidFill>
                  <a:srgbClr val="FF0000"/>
                </a:solidFill>
                <a:latin typeface="Noteworthy Bold"/>
                <a:cs typeface="Noteworthy Bold"/>
              </a:rPr>
              <a:t> </a:t>
            </a:r>
            <a:r>
              <a:rPr lang="en-US" sz="1600" dirty="0" smtClean="0">
                <a:solidFill>
                  <a:srgbClr val="FF0000"/>
                </a:solidFill>
                <a:latin typeface="Noteworthy Bold"/>
                <a:cs typeface="Noteworthy Bold"/>
              </a:rPr>
              <a:t>Many came to be miners, work on the railroad, or start their own businesses.  Most came from China.</a:t>
            </a:r>
            <a:endParaRPr lang="en-US" sz="1600" dirty="0">
              <a:solidFill>
                <a:srgbClr val="FF0000"/>
              </a:solidFill>
              <a:latin typeface="Noteworthy Bold"/>
              <a:cs typeface="Noteworthy Bold"/>
            </a:endParaRPr>
          </a:p>
        </p:txBody>
      </p:sp>
      <p:pic>
        <p:nvPicPr>
          <p:cNvPr id="17" name="Picture 16" descr="pencil22.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04436" y="859416"/>
            <a:ext cx="1157980" cy="8684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4341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dissolv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dissolv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500"/>
                                        <p:tgtEl>
                                          <p:spTgt spid="14"/>
                                        </p:tgtEl>
                                      </p:cBhvr>
                                    </p:animEffect>
                                  </p:childTnLst>
                                </p:cTn>
                              </p:par>
                              <p:par>
                                <p:cTn id="37" presetID="9"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par>
                                <p:cTn id="40" presetID="9"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500"/>
                                        <p:tgtEl>
                                          <p:spTgt spid="11"/>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ssolv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dissolve">
                                      <p:cBhvr>
                                        <p:cTn id="53" dur="500"/>
                                        <p:tgtEl>
                                          <p:spTgt spid="15"/>
                                        </p:tgtEl>
                                      </p:cBhvr>
                                    </p:animEffect>
                                  </p:childTnLst>
                                </p:cTn>
                              </p:par>
                              <p:par>
                                <p:cTn id="54" presetID="9"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dissolv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1000"/>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50900" y="149666"/>
            <a:ext cx="7442200" cy="1193800"/>
          </a:xfrm>
          <a:prstGeom prst="rect">
            <a:avLst/>
          </a:prstGeom>
        </p:spPr>
      </p:pic>
      <p:pic>
        <p:nvPicPr>
          <p:cNvPr id="3" name="Picture 2" descr="4T97R57TE.png"/>
          <p:cNvPicPr>
            <a:picLocks noChangeAspect="1"/>
          </p:cNvPicPr>
          <p:nvPr/>
        </p:nvPicPr>
        <p:blipFill>
          <a:blip r:embed="rId4">
            <a:duotone>
              <a:prstClr val="black"/>
              <a:srgbClr val="D9D9D9">
                <a:tint val="45000"/>
                <a:satMod val="400000"/>
              </a:srgbClr>
            </a:duotone>
            <a:alphaModFix amt="76000"/>
            <a:extLst>
              <a:ext uri="{28A0092B-C50C-407E-A947-70E740481C1C}">
                <a14:useLocalDpi xmlns:a14="http://schemas.microsoft.com/office/drawing/2010/main"/>
              </a:ext>
            </a:extLst>
          </a:blip>
          <a:stretch>
            <a:fillRect/>
          </a:stretch>
        </p:blipFill>
        <p:spPr>
          <a:xfrm>
            <a:off x="708177" y="1397118"/>
            <a:ext cx="6359116" cy="3943398"/>
          </a:xfrm>
          <a:prstGeom prst="rect">
            <a:avLst/>
          </a:prstGeom>
          <a:effectLst>
            <a:outerShdw blurRad="50800" dist="38100" dir="2700000" algn="tl" rotWithShape="0">
              <a:prstClr val="black">
                <a:alpha val="40000"/>
              </a:prstClr>
            </a:outerShdw>
          </a:effectLst>
        </p:spPr>
      </p:pic>
      <p:pic>
        <p:nvPicPr>
          <p:cNvPr id="5" name="Picture 4" descr="1195428129898623692johnny_automatic_ocean_liner.svg.med.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42749" y="3106608"/>
            <a:ext cx="547357" cy="381325"/>
          </a:xfrm>
          <a:prstGeom prst="rect">
            <a:avLst/>
          </a:prstGeom>
          <a:effectLst>
            <a:glow rad="101600">
              <a:srgbClr val="FFF4A3">
                <a:alpha val="75000"/>
              </a:srgbClr>
            </a:glow>
            <a:outerShdw blurRad="50800" dist="38100" dir="2700000" algn="tl" rotWithShape="0">
              <a:prstClr val="black">
                <a:alpha val="40000"/>
              </a:prstClr>
            </a:outerShdw>
          </a:effectLst>
        </p:spPr>
      </p:pic>
      <p:sp>
        <p:nvSpPr>
          <p:cNvPr id="6" name="Rectangle 5"/>
          <p:cNvSpPr/>
          <p:nvPr/>
        </p:nvSpPr>
        <p:spPr>
          <a:xfrm>
            <a:off x="101114" y="2581364"/>
            <a:ext cx="1407698" cy="278931"/>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028105" y="1050350"/>
            <a:ext cx="5181584" cy="5847754"/>
          </a:xfrm>
          <a:prstGeom prst="rect">
            <a:avLst/>
          </a:prstGeom>
          <a:noFill/>
          <a:ln w="28575" cmpd="sng">
            <a:noFill/>
          </a:ln>
          <a:effectLst/>
          <a:scene3d>
            <a:camera prst="perspectiveFront"/>
            <a:lightRig rig="threePt" dir="t"/>
          </a:scene3d>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200" dirty="0" smtClean="0">
                <a:ln w="18415" cmpd="sng">
                  <a:noFill/>
                  <a:prstDash val="solid"/>
                </a:ln>
                <a:solidFill>
                  <a:schemeClr val="bg2">
                    <a:lumMod val="50000"/>
                  </a:schemeClr>
                </a:solidFill>
                <a:effectLst>
                  <a:glow rad="101600">
                    <a:schemeClr val="bg1">
                      <a:alpha val="75000"/>
                    </a:schemeClr>
                  </a:glow>
                  <a:outerShdw blurRad="63500" dir="3600000" algn="tl" rotWithShape="0">
                    <a:srgbClr val="000000">
                      <a:alpha val="70000"/>
                    </a:srgbClr>
                  </a:outerShdw>
                </a:effectLst>
                <a:latin typeface="Avenir Heavy"/>
                <a:cs typeface="Avenir Heavy"/>
              </a:rPr>
              <a:t>The first stop for Immigrants coming from Asia was Angel Island on the Pacific Coast of California.</a:t>
            </a:r>
          </a:p>
          <a:p>
            <a:endParaRPr lang="en-US" sz="1100" dirty="0">
              <a:ln w="18415" cmpd="sng">
                <a:noFill/>
                <a:prstDash val="solid"/>
              </a:ln>
              <a:solidFill>
                <a:schemeClr val="bg2">
                  <a:lumMod val="50000"/>
                </a:schemeClr>
              </a:solidFill>
              <a:effectLst>
                <a:glow rad="101600">
                  <a:schemeClr val="bg1">
                    <a:alpha val="75000"/>
                  </a:schemeClr>
                </a:glow>
                <a:outerShdw blurRad="63500" dir="3600000" algn="tl" rotWithShape="0">
                  <a:srgbClr val="000000">
                    <a:alpha val="70000"/>
                  </a:srgbClr>
                </a:outerShdw>
              </a:effectLst>
              <a:latin typeface="Avenir Heavy"/>
              <a:cs typeface="Avenir Heavy"/>
            </a:endParaRPr>
          </a:p>
          <a:p>
            <a:r>
              <a:rPr lang="en-US" sz="2200" dirty="0" smtClean="0">
                <a:ln w="18415" cmpd="sng">
                  <a:noFill/>
                  <a:prstDash val="solid"/>
                </a:ln>
                <a:solidFill>
                  <a:schemeClr val="bg2">
                    <a:lumMod val="50000"/>
                  </a:schemeClr>
                </a:solidFill>
                <a:effectLst>
                  <a:glow rad="101600">
                    <a:schemeClr val="bg1">
                      <a:alpha val="75000"/>
                    </a:schemeClr>
                  </a:glow>
                  <a:outerShdw blurRad="63500" dir="3600000" algn="tl" rotWithShape="0">
                    <a:srgbClr val="000000">
                      <a:alpha val="70000"/>
                    </a:srgbClr>
                  </a:outerShdw>
                </a:effectLst>
                <a:latin typeface="Avenir Heavy"/>
                <a:cs typeface="Avenir Heavy"/>
              </a:rPr>
              <a:t>In Angel Island’s filthy buildings, most Chinese immigrants were held for several weeks.  They faced lengthy interviews and tests to determine if they were fit to stay in the U.S.</a:t>
            </a:r>
          </a:p>
          <a:p>
            <a:endParaRPr lang="en-US" sz="1100" dirty="0">
              <a:ln w="18415" cmpd="sng">
                <a:noFill/>
                <a:prstDash val="solid"/>
              </a:ln>
              <a:solidFill>
                <a:schemeClr val="bg2">
                  <a:lumMod val="50000"/>
                </a:schemeClr>
              </a:solidFill>
              <a:effectLst>
                <a:glow rad="101600">
                  <a:schemeClr val="bg1">
                    <a:alpha val="75000"/>
                  </a:schemeClr>
                </a:glow>
                <a:outerShdw blurRad="63500" dir="3600000" algn="tl" rotWithShape="0">
                  <a:srgbClr val="000000">
                    <a:alpha val="70000"/>
                  </a:srgbClr>
                </a:outerShdw>
              </a:effectLst>
              <a:latin typeface="Avenir Heavy"/>
              <a:cs typeface="Avenir Heavy"/>
            </a:endParaRPr>
          </a:p>
          <a:p>
            <a:r>
              <a:rPr lang="en-US" sz="2200" dirty="0" smtClean="0">
                <a:ln w="18415" cmpd="sng">
                  <a:noFill/>
                  <a:prstDash val="solid"/>
                </a:ln>
                <a:solidFill>
                  <a:schemeClr val="bg2">
                    <a:lumMod val="50000"/>
                  </a:schemeClr>
                </a:solidFill>
                <a:effectLst>
                  <a:glow rad="101600">
                    <a:schemeClr val="bg1">
                      <a:alpha val="75000"/>
                    </a:schemeClr>
                  </a:glow>
                  <a:outerShdw blurRad="63500" dir="3600000" algn="tl" rotWithShape="0">
                    <a:srgbClr val="000000">
                      <a:alpha val="70000"/>
                    </a:srgbClr>
                  </a:outerShdw>
                </a:effectLst>
                <a:latin typeface="Avenir Heavy"/>
                <a:cs typeface="Avenir Heavy"/>
              </a:rPr>
              <a:t>Asian immigrants often had to prove they were related to current citizens here in the U.S. before they would be released to start their new American lives.  They were often nicknamed “paper relatives”. Nearly one in ten Chinese immigrants was refused entrance and sent back to China.</a:t>
            </a:r>
            <a:endParaRPr lang="en-US" sz="2200" dirty="0">
              <a:ln w="18415" cmpd="sng">
                <a:noFill/>
                <a:prstDash val="solid"/>
              </a:ln>
              <a:solidFill>
                <a:schemeClr val="bg2">
                  <a:lumMod val="50000"/>
                </a:schemeClr>
              </a:solidFill>
              <a:effectLst>
                <a:glow rad="101600">
                  <a:schemeClr val="bg1">
                    <a:alpha val="75000"/>
                  </a:schemeClr>
                </a:glow>
                <a:outerShdw blurRad="63500" dir="3600000" algn="tl" rotWithShape="0">
                  <a:srgbClr val="000000">
                    <a:alpha val="70000"/>
                  </a:srgbClr>
                </a:outerShdw>
              </a:effectLst>
              <a:latin typeface="Avenir Heavy"/>
              <a:cs typeface="Avenir Heavy"/>
            </a:endParaRPr>
          </a:p>
        </p:txBody>
      </p:sp>
      <p:sp>
        <p:nvSpPr>
          <p:cNvPr id="8" name="TextBox 7"/>
          <p:cNvSpPr txBox="1"/>
          <p:nvPr/>
        </p:nvSpPr>
        <p:spPr>
          <a:xfrm>
            <a:off x="145917" y="2537048"/>
            <a:ext cx="1449468" cy="369332"/>
          </a:xfrm>
          <a:prstGeom prst="rect">
            <a:avLst/>
          </a:prstGeom>
          <a:noFill/>
        </p:spPr>
        <p:txBody>
          <a:bodyPr wrap="square" rtlCol="0">
            <a:spAutoFit/>
          </a:bodyPr>
          <a:lstStyle/>
          <a:p>
            <a:pPr algn="ctr"/>
            <a:r>
              <a:rPr lang="en-US" dirty="0" smtClean="0">
                <a:solidFill>
                  <a:srgbClr val="FF0000"/>
                </a:solidFill>
                <a:latin typeface="Noteworthy Bold"/>
                <a:cs typeface="Noteworthy Bold"/>
              </a:rPr>
              <a:t>Angel Island</a:t>
            </a:r>
            <a:endParaRPr lang="en-US" dirty="0">
              <a:solidFill>
                <a:srgbClr val="FF0000"/>
              </a:solidFill>
              <a:latin typeface="Noteworthy Bold"/>
              <a:cs typeface="Noteworthy Bold"/>
            </a:endParaRPr>
          </a:p>
        </p:txBody>
      </p:sp>
      <p:pic>
        <p:nvPicPr>
          <p:cNvPr id="2" name="Picture 1" descr="Outofsf$angel-island-english-class.jpg"/>
          <p:cNvPicPr>
            <a:picLocks noChangeAspect="1"/>
          </p:cNvPicPr>
          <p:nvPr/>
        </p:nvPicPr>
        <p:blipFill>
          <a:blip r:embed="rId6">
            <a:extLst>
              <a:ext uri="{28A0092B-C50C-407E-A947-70E740481C1C}">
                <a14:useLocalDpi xmlns:a14="http://schemas.microsoft.com/office/drawing/2010/main"/>
              </a:ext>
            </a:extLst>
          </a:blip>
          <a:stretch>
            <a:fillRect/>
          </a:stretch>
        </p:blipFill>
        <p:spPr>
          <a:xfrm rot="21396472">
            <a:off x="170871" y="4018176"/>
            <a:ext cx="3704784" cy="2467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4df3e6ac5b928.preview-300.jpg"/>
          <p:cNvPicPr>
            <a:picLocks noChangeAspect="1"/>
          </p:cNvPicPr>
          <p:nvPr/>
        </p:nvPicPr>
        <p:blipFill>
          <a:blip r:embed="rId7">
            <a:extLst>
              <a:ext uri="{28A0092B-C50C-407E-A947-70E740481C1C}">
                <a14:useLocalDpi xmlns:a14="http://schemas.microsoft.com/office/drawing/2010/main"/>
              </a:ext>
            </a:extLst>
          </a:blip>
          <a:stretch>
            <a:fillRect/>
          </a:stretch>
        </p:blipFill>
        <p:spPr>
          <a:xfrm rot="189215">
            <a:off x="1788351" y="1229051"/>
            <a:ext cx="1950451" cy="2704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pencil22.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36443" y="1857398"/>
            <a:ext cx="1157980" cy="8684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32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dissolv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9"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par>
                                <p:cTn id="32" presetID="9"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ssolv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par>
                                <p:cTn id="45" presetID="9"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3000"/>
          </a:blip>
          <a:stretch>
            <a:fillRect/>
          </a:stretch>
        </a:blipFill>
        <a:effectLst/>
      </p:bgPr>
    </p:bg>
    <p:spTree>
      <p:nvGrpSpPr>
        <p:cNvPr id="1" name=""/>
        <p:cNvGrpSpPr/>
        <p:nvPr/>
      </p:nvGrpSpPr>
      <p:grpSpPr>
        <a:xfrm>
          <a:off x="0" y="0"/>
          <a:ext cx="0" cy="0"/>
          <a:chOff x="0" y="0"/>
          <a:chExt cx="0" cy="0"/>
        </a:xfrm>
      </p:grpSpPr>
      <p:pic>
        <p:nvPicPr>
          <p:cNvPr id="16" name="Picture 15" descr="20101220-1910_Arrival_of_immigrants_at_Union_Statio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76212">
            <a:off x="1827743" y="4790158"/>
            <a:ext cx="2185545" cy="1722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Immigration Family 00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71378">
            <a:off x="266164" y="4254526"/>
            <a:ext cx="2034001" cy="24866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4T97R57TE.png"/>
          <p:cNvPicPr>
            <a:picLocks noChangeAspect="1"/>
          </p:cNvPicPr>
          <p:nvPr/>
        </p:nvPicPr>
        <p:blipFill>
          <a:blip r:embed="rId5">
            <a:duotone>
              <a:prstClr val="black"/>
              <a:srgbClr val="D9D9D9">
                <a:tint val="45000"/>
                <a:satMod val="400000"/>
              </a:srgbClr>
            </a:duotone>
            <a:alphaModFix amt="82000"/>
            <a:extLst>
              <a:ext uri="{28A0092B-C50C-407E-A947-70E740481C1C}">
                <a14:useLocalDpi xmlns:a14="http://schemas.microsoft.com/office/drawing/2010/main"/>
              </a:ext>
            </a:extLst>
          </a:blip>
          <a:stretch>
            <a:fillRect/>
          </a:stretch>
        </p:blipFill>
        <p:spPr>
          <a:xfrm>
            <a:off x="866082" y="-173302"/>
            <a:ext cx="6359116" cy="3943398"/>
          </a:xfrm>
          <a:prstGeom prst="rect">
            <a:avLst/>
          </a:prstGeom>
          <a:effectLst>
            <a:outerShdw blurRad="50800" dist="38100" dir="2700000" algn="tl" rotWithShape="0">
              <a:prstClr val="black">
                <a:alpha val="40000"/>
              </a:prstClr>
            </a:outerShdw>
          </a:effectLst>
        </p:spPr>
      </p:pic>
      <p:sp>
        <p:nvSpPr>
          <p:cNvPr id="6" name="Curved Right Arrow 5"/>
          <p:cNvSpPr/>
          <p:nvPr/>
        </p:nvSpPr>
        <p:spPr>
          <a:xfrm flipV="1">
            <a:off x="236738" y="2252405"/>
            <a:ext cx="1595120" cy="1100531"/>
          </a:xfrm>
          <a:prstGeom prst="curvedRightArrow">
            <a:avLst>
              <a:gd name="adj1" fmla="val 19826"/>
              <a:gd name="adj2" fmla="val 38823"/>
              <a:gd name="adj3" fmla="val 23597"/>
            </a:avLst>
          </a:prstGeom>
          <a:solidFill>
            <a:schemeClr val="accent3"/>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n-US" b="1">
              <a:ln/>
              <a:solidFill>
                <a:schemeClr val="accent3"/>
              </a:solidFill>
            </a:endParaRPr>
          </a:p>
        </p:txBody>
      </p:sp>
      <p:sp>
        <p:nvSpPr>
          <p:cNvPr id="7" name="Rounded Rectangle 6"/>
          <p:cNvSpPr/>
          <p:nvPr/>
        </p:nvSpPr>
        <p:spPr>
          <a:xfrm>
            <a:off x="61554" y="3068269"/>
            <a:ext cx="3089545" cy="1157481"/>
          </a:xfrm>
          <a:prstGeom prst="roundRect">
            <a:avLst/>
          </a:prstGeom>
          <a:solidFill>
            <a:srgbClr val="FFFFFF">
              <a:alpha val="99000"/>
            </a:srgb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9373" y="3022772"/>
            <a:ext cx="3056905" cy="277000"/>
          </a:xfrm>
          <a:prstGeom prst="rect">
            <a:avLst/>
          </a:prstGeom>
          <a:noFill/>
        </p:spPr>
        <p:txBody>
          <a:bodyPr wrap="square" rtlCol="0">
            <a:spAutoFit/>
          </a:bodyPr>
          <a:lstStyle/>
          <a:p>
            <a:pPr algn="ctr"/>
            <a:r>
              <a:rPr lang="en-US" sz="1200" dirty="0" smtClean="0">
                <a:latin typeface="Noteworthy Bold"/>
                <a:cs typeface="Noteworthy Bold"/>
              </a:rPr>
              <a:t>Mexican Immigrants</a:t>
            </a:r>
            <a:endParaRPr lang="en-US" sz="1200" dirty="0">
              <a:latin typeface="Noteworthy Bold"/>
              <a:cs typeface="Noteworthy Bold"/>
            </a:endParaRPr>
          </a:p>
        </p:txBody>
      </p:sp>
      <p:pic>
        <p:nvPicPr>
          <p:cNvPr id="9" name="Picture 8" descr="Screen Shot 2016-01-07 at 11.11.58 A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08272" y="3735338"/>
            <a:ext cx="1240565" cy="889830"/>
          </a:xfrm>
          <a:prstGeom prst="rect">
            <a:avLst/>
          </a:prstGeom>
          <a:effectLst>
            <a:outerShdw blurRad="50800" dist="38100" dir="2700000" algn="tl" rotWithShape="0">
              <a:prstClr val="black">
                <a:alpha val="40000"/>
              </a:prstClr>
            </a:outerShdw>
          </a:effectLst>
        </p:spPr>
      </p:pic>
      <p:pic>
        <p:nvPicPr>
          <p:cNvPr id="10" name="Picture 2" descr="Description: Macintosh HD:Users:karalynn_tyler:Desktop:57928_locomotive_md.gif"/>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flipH="1">
            <a:off x="1550784" y="2418614"/>
            <a:ext cx="753532" cy="604158"/>
          </a:xfrm>
          <a:prstGeom prst="rect">
            <a:avLst/>
          </a:prstGeom>
          <a:noFill/>
          <a:ln>
            <a:noFill/>
          </a:ln>
          <a:effectLst>
            <a:glow rad="63500">
              <a:schemeClr val="accent3">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9373" y="3148532"/>
            <a:ext cx="3178409" cy="1077218"/>
          </a:xfrm>
          <a:prstGeom prst="rect">
            <a:avLst/>
          </a:prstGeom>
          <a:noFill/>
        </p:spPr>
        <p:txBody>
          <a:bodyPr wrap="square" rtlCol="0">
            <a:spAutoFit/>
          </a:bodyPr>
          <a:lstStyle/>
          <a:p>
            <a:pPr algn="ctr"/>
            <a:r>
              <a:rPr lang="en-US" sz="1600" dirty="0" smtClean="0">
                <a:solidFill>
                  <a:srgbClr val="FF0000"/>
                </a:solidFill>
                <a:latin typeface="Noteworthy Bold"/>
                <a:cs typeface="Noteworthy Bold"/>
              </a:rPr>
              <a:t>Many came to escape violence during the Mexican Revolution and </a:t>
            </a:r>
            <a:r>
              <a:rPr lang="en-US" sz="1600" dirty="0">
                <a:solidFill>
                  <a:srgbClr val="FF0000"/>
                </a:solidFill>
                <a:latin typeface="Noteworthy Bold"/>
                <a:cs typeface="Noteworthy Bold"/>
              </a:rPr>
              <a:t>f</a:t>
            </a:r>
            <a:r>
              <a:rPr lang="en-US" sz="1600" dirty="0" smtClean="0">
                <a:solidFill>
                  <a:srgbClr val="FF0000"/>
                </a:solidFill>
                <a:latin typeface="Noteworthy Bold"/>
                <a:cs typeface="Noteworthy Bold"/>
              </a:rPr>
              <a:t>ound jobs in agriculture, ranching, and the railroad.</a:t>
            </a:r>
            <a:endParaRPr lang="en-US" sz="1600" dirty="0">
              <a:solidFill>
                <a:srgbClr val="FF0000"/>
              </a:solidFill>
              <a:latin typeface="Noteworthy Bold"/>
              <a:cs typeface="Noteworthy Bold"/>
            </a:endParaRPr>
          </a:p>
        </p:txBody>
      </p:sp>
      <p:sp>
        <p:nvSpPr>
          <p:cNvPr id="12" name="TextBox 11"/>
          <p:cNvSpPr txBox="1"/>
          <p:nvPr/>
        </p:nvSpPr>
        <p:spPr>
          <a:xfrm>
            <a:off x="4028105" y="929911"/>
            <a:ext cx="5181584" cy="6032420"/>
          </a:xfrm>
          <a:prstGeom prst="rect">
            <a:avLst/>
          </a:prstGeom>
          <a:noFill/>
          <a:ln w="28575" cmpd="sng">
            <a:noFill/>
          </a:ln>
          <a:effectLst/>
          <a:scene3d>
            <a:camera prst="perspectiveFront"/>
            <a:lightRig rig="threePt" dir="t"/>
          </a:scene3d>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200" dirty="0" smtClean="0">
                <a:ln w="18415" cmpd="sng">
                  <a:noFill/>
                  <a:prstDash val="solid"/>
                </a:ln>
                <a:solidFill>
                  <a:srgbClr val="008000"/>
                </a:solidFill>
                <a:effectLst>
                  <a:glow rad="101600">
                    <a:schemeClr val="bg1">
                      <a:alpha val="75000"/>
                    </a:schemeClr>
                  </a:glow>
                  <a:outerShdw blurRad="63500" dir="3600000" algn="tl" rotWithShape="0">
                    <a:srgbClr val="000000">
                      <a:alpha val="70000"/>
                    </a:srgbClr>
                  </a:outerShdw>
                </a:effectLst>
                <a:latin typeface="Avenir Heavy"/>
                <a:cs typeface="Avenir Heavy"/>
              </a:rPr>
              <a:t>In 1910 Mexico was caught in the middle of a bloody civil war. Mexico’s president had allowed wealthy landowners to take over the lands of nearly 15 million farmers and Indians.</a:t>
            </a:r>
          </a:p>
          <a:p>
            <a:endParaRPr lang="en-US" sz="1100" dirty="0">
              <a:ln w="18415" cmpd="sng">
                <a:noFill/>
                <a:prstDash val="solid"/>
              </a:ln>
              <a:solidFill>
                <a:srgbClr val="008000"/>
              </a:solidFill>
              <a:effectLst>
                <a:glow rad="101600">
                  <a:schemeClr val="bg1">
                    <a:alpha val="75000"/>
                  </a:schemeClr>
                </a:glow>
                <a:outerShdw blurRad="63500" dir="3600000" algn="tl" rotWithShape="0">
                  <a:srgbClr val="000000">
                    <a:alpha val="70000"/>
                  </a:srgbClr>
                </a:outerShdw>
              </a:effectLst>
              <a:latin typeface="Avenir Heavy"/>
              <a:cs typeface="Avenir Heavy"/>
            </a:endParaRPr>
          </a:p>
          <a:p>
            <a:r>
              <a:rPr lang="en-US" sz="2200" dirty="0" smtClean="0">
                <a:ln w="18415" cmpd="sng">
                  <a:noFill/>
                  <a:prstDash val="solid"/>
                </a:ln>
                <a:solidFill>
                  <a:srgbClr val="008000"/>
                </a:solidFill>
                <a:effectLst>
                  <a:glow rad="101600">
                    <a:schemeClr val="bg1">
                      <a:alpha val="75000"/>
                    </a:schemeClr>
                  </a:glow>
                  <a:outerShdw blurRad="63500" dir="3600000" algn="tl" rotWithShape="0">
                    <a:srgbClr val="000000">
                      <a:alpha val="70000"/>
                    </a:srgbClr>
                  </a:outerShdw>
                </a:effectLst>
                <a:latin typeface="Avenir Heavy"/>
                <a:cs typeface="Avenir Heavy"/>
              </a:rPr>
              <a:t>A rebellion took place when the landless farmers started an uprising and the violence lasted for a decade.</a:t>
            </a:r>
          </a:p>
          <a:p>
            <a:endParaRPr lang="en-US" sz="1100" dirty="0">
              <a:ln w="18415" cmpd="sng">
                <a:noFill/>
                <a:prstDash val="solid"/>
              </a:ln>
              <a:solidFill>
                <a:srgbClr val="008000"/>
              </a:solidFill>
              <a:effectLst>
                <a:glow rad="101600">
                  <a:schemeClr val="bg1">
                    <a:alpha val="75000"/>
                  </a:schemeClr>
                </a:glow>
                <a:outerShdw blurRad="63500" dir="3600000" algn="tl" rotWithShape="0">
                  <a:srgbClr val="000000">
                    <a:alpha val="70000"/>
                  </a:srgbClr>
                </a:outerShdw>
              </a:effectLst>
              <a:latin typeface="Avenir Heavy"/>
              <a:cs typeface="Avenir Heavy"/>
            </a:endParaRPr>
          </a:p>
          <a:p>
            <a:r>
              <a:rPr lang="en-US" sz="2200" dirty="0" smtClean="0">
                <a:ln w="18415" cmpd="sng">
                  <a:noFill/>
                  <a:prstDash val="solid"/>
                </a:ln>
                <a:solidFill>
                  <a:srgbClr val="008000"/>
                </a:solidFill>
                <a:effectLst>
                  <a:glow rad="101600">
                    <a:schemeClr val="bg1">
                      <a:alpha val="75000"/>
                    </a:schemeClr>
                  </a:glow>
                  <a:outerShdw blurRad="63500" dir="3600000" algn="tl" rotWithShape="0">
                    <a:srgbClr val="000000">
                      <a:alpha val="70000"/>
                    </a:srgbClr>
                  </a:outerShdw>
                </a:effectLst>
                <a:latin typeface="Avenir Heavy"/>
                <a:cs typeface="Avenir Heavy"/>
              </a:rPr>
              <a:t>During this time, nearly half a million Mexicans entered the United States. They came freely with no required passports, many on trains and even more on foot.</a:t>
            </a:r>
          </a:p>
          <a:p>
            <a:endParaRPr lang="en-US" sz="1200" dirty="0">
              <a:ln w="18415" cmpd="sng">
                <a:noFill/>
                <a:prstDash val="solid"/>
              </a:ln>
              <a:solidFill>
                <a:srgbClr val="008000"/>
              </a:solidFill>
              <a:effectLst>
                <a:glow rad="101600">
                  <a:schemeClr val="bg1">
                    <a:alpha val="75000"/>
                  </a:schemeClr>
                </a:glow>
                <a:outerShdw blurRad="63500" dir="3600000" algn="tl" rotWithShape="0">
                  <a:srgbClr val="000000">
                    <a:alpha val="70000"/>
                  </a:srgbClr>
                </a:outerShdw>
              </a:effectLst>
              <a:latin typeface="Avenir Heavy"/>
              <a:cs typeface="Avenir Heavy"/>
            </a:endParaRPr>
          </a:p>
          <a:p>
            <a:r>
              <a:rPr lang="en-US" sz="2200" dirty="0" smtClean="0">
                <a:ln w="18415" cmpd="sng">
                  <a:noFill/>
                  <a:prstDash val="solid"/>
                </a:ln>
                <a:solidFill>
                  <a:srgbClr val="008000"/>
                </a:solidFill>
                <a:effectLst>
                  <a:glow rad="101600">
                    <a:schemeClr val="bg1">
                      <a:alpha val="75000"/>
                    </a:schemeClr>
                  </a:glow>
                  <a:outerShdw blurRad="63500" dir="3600000" algn="tl" rotWithShape="0">
                    <a:srgbClr val="000000">
                      <a:alpha val="70000"/>
                    </a:srgbClr>
                  </a:outerShdw>
                </a:effectLst>
                <a:latin typeface="Avenir Heavy"/>
                <a:cs typeface="Avenir Heavy"/>
              </a:rPr>
              <a:t>Mexican immigrants found jobs as farmers, cattle ranchers, and as laborers for the railroad companies.</a:t>
            </a:r>
            <a:endParaRPr lang="en-US" sz="2200" dirty="0">
              <a:ln w="18415" cmpd="sng">
                <a:noFill/>
                <a:prstDash val="solid"/>
              </a:ln>
              <a:solidFill>
                <a:srgbClr val="008000"/>
              </a:solidFill>
              <a:effectLst>
                <a:glow rad="101600">
                  <a:schemeClr val="bg1">
                    <a:alpha val="75000"/>
                  </a:schemeClr>
                </a:glow>
                <a:outerShdw blurRad="63500" dir="3600000" algn="tl" rotWithShape="0">
                  <a:srgbClr val="000000">
                    <a:alpha val="70000"/>
                  </a:srgbClr>
                </a:outerShdw>
              </a:effectLst>
              <a:latin typeface="Avenir Heavy"/>
              <a:cs typeface="Avenir Heavy"/>
            </a:endParaRPr>
          </a:p>
        </p:txBody>
      </p:sp>
      <p:pic>
        <p:nvPicPr>
          <p:cNvPr id="14" name="Picture 13" descr="per_sugarbeet_081813_11306649_8col.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4580">
            <a:off x="604534" y="712655"/>
            <a:ext cx="2773599" cy="1621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9"/>
          <a:stretch>
            <a:fillRect/>
          </a:stretch>
        </p:blipFill>
        <p:spPr>
          <a:xfrm>
            <a:off x="406400" y="29232"/>
            <a:ext cx="8331200" cy="1193800"/>
          </a:xfrm>
          <a:prstGeom prst="rect">
            <a:avLst/>
          </a:prstGeom>
        </p:spPr>
      </p:pic>
      <p:pic>
        <p:nvPicPr>
          <p:cNvPr id="15" name="Picture 14" descr="pencil22.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855307" y="2418614"/>
            <a:ext cx="1157980" cy="8684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7165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dissolv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dissolv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par>
                                <p:cTn id="26" presetID="9"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par>
                                <p:cTn id="38" presetID="9"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animEffect transition="in" filter="dissolve">
                                      <p:cBhvr>
                                        <p:cTn id="45" dur="500"/>
                                        <p:tgtEl>
                                          <p:spTgt spid="12">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dissolv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dissolv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1"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dissolve">
                                      <p:cBhvr>
                                        <p:cTn id="60" dur="500"/>
                                        <p:tgtEl>
                                          <p:spTgt spid="11"/>
                                        </p:tgtEl>
                                      </p:cBhvr>
                                    </p:animEffect>
                                  </p:childTnLst>
                                </p:cTn>
                              </p:par>
                              <p:par>
                                <p:cTn id="61" presetID="9"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dissolv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stretch>
            <a:fillRect/>
          </a:stretch>
        </a:blipFill>
        <a:effectLst/>
      </p:bgPr>
    </p:bg>
    <p:spTree>
      <p:nvGrpSpPr>
        <p:cNvPr id="1" name=""/>
        <p:cNvGrpSpPr/>
        <p:nvPr/>
      </p:nvGrpSpPr>
      <p:grpSpPr>
        <a:xfrm>
          <a:off x="0" y="0"/>
          <a:ext cx="0" cy="0"/>
          <a:chOff x="0" y="0"/>
          <a:chExt cx="0" cy="0"/>
        </a:xfrm>
      </p:grpSpPr>
      <p:pic>
        <p:nvPicPr>
          <p:cNvPr id="2" name="Picture 1" descr="hqdefault.jpg"/>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200304">
            <a:off x="536487" y="2880808"/>
            <a:ext cx="2925448" cy="2194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17965969ff85efee7734b9bdbabf64d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7121">
            <a:off x="90671" y="4848258"/>
            <a:ext cx="3074362" cy="18504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a:stretch>
            <a:fillRect/>
          </a:stretch>
        </p:blipFill>
        <p:spPr>
          <a:xfrm>
            <a:off x="419100" y="149666"/>
            <a:ext cx="8305800" cy="1193800"/>
          </a:xfrm>
          <a:prstGeom prst="rect">
            <a:avLst/>
          </a:prstGeom>
        </p:spPr>
      </p:pic>
      <p:sp>
        <p:nvSpPr>
          <p:cNvPr id="3" name="Alternate Process 2"/>
          <p:cNvSpPr/>
          <p:nvPr/>
        </p:nvSpPr>
        <p:spPr>
          <a:xfrm>
            <a:off x="192970" y="1293394"/>
            <a:ext cx="2555114" cy="1837396"/>
          </a:xfrm>
          <a:prstGeom prst="flowChartAlternateProcess">
            <a:avLst/>
          </a:prstGeom>
          <a:solidFill>
            <a:srgbClr val="FFFFFF"/>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pic>
        <p:nvPicPr>
          <p:cNvPr id="4" name="Picture 3" descr="13.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92412" y="1004592"/>
            <a:ext cx="655672" cy="81496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04839" y="1343466"/>
            <a:ext cx="2345475" cy="277000"/>
          </a:xfrm>
          <a:prstGeom prst="rect">
            <a:avLst/>
          </a:prstGeom>
          <a:noFill/>
        </p:spPr>
        <p:txBody>
          <a:bodyPr wrap="square" rtlCol="0">
            <a:spAutoFit/>
          </a:bodyPr>
          <a:lstStyle/>
          <a:p>
            <a:pPr algn="ctr"/>
            <a:r>
              <a:rPr lang="en-US" sz="1200" dirty="0" smtClean="0">
                <a:latin typeface="Noteworthy Bold"/>
                <a:cs typeface="Noteworthy Bold"/>
              </a:rPr>
              <a:t>Tenements</a:t>
            </a:r>
            <a:endParaRPr lang="en-US" sz="1200" dirty="0">
              <a:latin typeface="Noteworthy Bold"/>
              <a:cs typeface="Noteworthy Bold"/>
            </a:endParaRPr>
          </a:p>
        </p:txBody>
      </p:sp>
      <p:sp>
        <p:nvSpPr>
          <p:cNvPr id="7" name="TextBox 6"/>
          <p:cNvSpPr txBox="1"/>
          <p:nvPr/>
        </p:nvSpPr>
        <p:spPr>
          <a:xfrm>
            <a:off x="181796" y="1819552"/>
            <a:ext cx="2555114" cy="1077218"/>
          </a:xfrm>
          <a:prstGeom prst="rect">
            <a:avLst/>
          </a:prstGeom>
          <a:noFill/>
        </p:spPr>
        <p:txBody>
          <a:bodyPr wrap="square" rtlCol="0">
            <a:spAutoFit/>
          </a:bodyPr>
          <a:lstStyle/>
          <a:p>
            <a:pPr algn="ctr"/>
            <a:r>
              <a:rPr lang="en-US" sz="1600" dirty="0" smtClean="0">
                <a:solidFill>
                  <a:srgbClr val="FF0000"/>
                </a:solidFill>
                <a:latin typeface="Noteworthy Bold"/>
                <a:cs typeface="Noteworthy Bold"/>
              </a:rPr>
              <a:t>Run-down buildings divided into tiny apartments to house as many immigrant families as possible. </a:t>
            </a:r>
            <a:endParaRPr lang="en-US" sz="1600" dirty="0">
              <a:solidFill>
                <a:srgbClr val="FF0000"/>
              </a:solidFill>
              <a:latin typeface="Noteworthy Bold"/>
              <a:cs typeface="Noteworthy Bold"/>
            </a:endParaRPr>
          </a:p>
        </p:txBody>
      </p:sp>
      <p:pic>
        <p:nvPicPr>
          <p:cNvPr id="10" name="Picture 9" descr="pencil22.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0" y="951067"/>
            <a:ext cx="1157980" cy="868485"/>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3709963" y="996766"/>
            <a:ext cx="5434038" cy="532453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28575" cmpd="sng">
            <a:noFill/>
          </a:ln>
          <a:effectLst/>
          <a:scene3d>
            <a:camera prst="perspectiveFront"/>
            <a:lightRig rig="threePt" dir="t"/>
          </a:scene3d>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rPr>
              <a:t>Cities struggled to absorb the rapid population growth that waves of immigrant ships brought them. </a:t>
            </a:r>
          </a:p>
          <a:p>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endParaRPr>
          </a:p>
          <a:p>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rPr>
              <a:t>Many immigrants struggled to find resources like housing and jobs as they arrived.  Ethnic neighborhoods like Little Italy and China Town made it easier for new immigrants to connect with others from their country of origin. </a:t>
            </a:r>
          </a:p>
          <a:p>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endParaRPr>
          </a:p>
          <a:p>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rPr>
              <a:t>The demand for housing meant immigrant families crowded into run-down tenement buildings.  The competition for jobs meant immigrants often were willing to work for lower wages in sweat shops and factories and could be easily replaced.</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75000"/>
                  </a:schemeClr>
                </a:glow>
                <a:outerShdw blurRad="50800" dist="39000" dir="5460000" algn="tl">
                  <a:srgbClr val="000000">
                    <a:alpha val="38000"/>
                  </a:srgbClr>
                </a:outerShdw>
              </a:effectLst>
              <a:latin typeface="Avenir Heavy"/>
              <a:cs typeface="Avenir Heavy"/>
            </a:endParaRPr>
          </a:p>
        </p:txBody>
      </p:sp>
      <p:sp>
        <p:nvSpPr>
          <p:cNvPr id="12" name="Footer Placeholder 30"/>
          <p:cNvSpPr>
            <a:spLocks noGrp="1"/>
          </p:cNvSpPr>
          <p:nvPr>
            <p:ph type="ftr" sz="quarter" idx="11"/>
          </p:nvPr>
        </p:nvSpPr>
        <p:spPr>
          <a:xfrm>
            <a:off x="-202596" y="6562929"/>
            <a:ext cx="1611139" cy="395711"/>
          </a:xfrm>
        </p:spPr>
        <p:txBody>
          <a:bodyPr/>
          <a:lstStyle/>
          <a:p>
            <a:pPr algn="r"/>
            <a:r>
              <a:rPr lang="tr-TR" sz="1000" dirty="0" smtClean="0">
                <a:solidFill>
                  <a:schemeClr val="bg1"/>
                </a:solidFill>
                <a:latin typeface="Noteworthy Bold"/>
                <a:cs typeface="Noteworthy Bold"/>
              </a:rPr>
              <a:t>© Karalynn Tyler </a:t>
            </a:r>
            <a:r>
              <a:rPr lang="tr-TR" sz="1000" dirty="0" smtClean="0">
                <a:solidFill>
                  <a:srgbClr val="FFFFFF"/>
                </a:solidFill>
                <a:latin typeface="Noteworthy Bold"/>
                <a:cs typeface="Noteworthy Bold"/>
              </a:rPr>
              <a:t>2016</a:t>
            </a:r>
            <a:endParaRPr lang="en-US" sz="1000" dirty="0">
              <a:solidFill>
                <a:srgbClr val="FFFFFF"/>
              </a:solidFill>
              <a:latin typeface="Noteworthy Bold"/>
              <a:cs typeface="Noteworthy Bold"/>
            </a:endParaRPr>
          </a:p>
        </p:txBody>
      </p:sp>
    </p:spTree>
    <p:extLst>
      <p:ext uri="{BB962C8B-B14F-4D97-AF65-F5344CB8AC3E}">
        <p14:creationId xmlns:p14="http://schemas.microsoft.com/office/powerpoint/2010/main" val="208723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dissolv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dissolve">
                                      <p:cBhvr>
                                        <p:cTn id="17" dur="500"/>
                                        <p:tgtEl>
                                          <p:spTgt spid="11">
                                            <p:txEl>
                                              <p:pRg st="4" end="4"/>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par>
                                <p:cTn id="24" presetID="9"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9"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1997</TotalTime>
  <Words>1207</Words>
  <Application>Microsoft Office PowerPoint</Application>
  <PresentationFormat>On-screen Show (4:3)</PresentationFormat>
  <Paragraphs>89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Emergence of Modern America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Optional Online Video Resources</vt:lpstr>
    </vt:vector>
  </TitlesOfParts>
  <Company>Anoka Hennepin ISD 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Emergence of Modern America Notes 1:</dc:title>
  <dc:creator>Karalynn Tyler</dc:creator>
  <cp:lastModifiedBy>Alison Mc Lin</cp:lastModifiedBy>
  <cp:revision>141</cp:revision>
  <cp:lastPrinted>2016-01-19T05:21:22Z</cp:lastPrinted>
  <dcterms:created xsi:type="dcterms:W3CDTF">2015-12-31T00:56:45Z</dcterms:created>
  <dcterms:modified xsi:type="dcterms:W3CDTF">2018-11-01T16:11:48Z</dcterms:modified>
</cp:coreProperties>
</file>