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22"/>
  </p:notesMasterIdLst>
  <p:handoutMasterIdLst>
    <p:handoutMasterId r:id="rId23"/>
  </p:handoutMasterIdLst>
  <p:sldIdLst>
    <p:sldId id="763" r:id="rId3"/>
    <p:sldId id="713" r:id="rId4"/>
    <p:sldId id="730" r:id="rId5"/>
    <p:sldId id="760" r:id="rId6"/>
    <p:sldId id="761" r:id="rId7"/>
    <p:sldId id="728" r:id="rId8"/>
    <p:sldId id="729" r:id="rId9"/>
    <p:sldId id="739" r:id="rId10"/>
    <p:sldId id="762" r:id="rId11"/>
    <p:sldId id="741" r:id="rId12"/>
    <p:sldId id="743" r:id="rId13"/>
    <p:sldId id="747" r:id="rId14"/>
    <p:sldId id="745" r:id="rId15"/>
    <p:sldId id="749" r:id="rId16"/>
    <p:sldId id="752" r:id="rId17"/>
    <p:sldId id="754" r:id="rId18"/>
    <p:sldId id="755" r:id="rId19"/>
    <p:sldId id="756" r:id="rId20"/>
    <p:sldId id="75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66CC"/>
    <a:srgbClr val="0033CC"/>
    <a:srgbClr val="FF0000"/>
    <a:srgbClr val="B3F1FF"/>
    <a:srgbClr val="0000FF"/>
    <a:srgbClr val="F8F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87141" autoAdjust="0"/>
  </p:normalViewPr>
  <p:slideViewPr>
    <p:cSldViewPr>
      <p:cViewPr varScale="1">
        <p:scale>
          <a:sx n="91" d="100"/>
          <a:sy n="91" d="100"/>
        </p:scale>
        <p:origin x="-696" y="-102"/>
      </p:cViewPr>
      <p:guideLst>
        <p:guide orient="horz" pos="2304"/>
        <p:guide orient="horz" pos="960"/>
        <p:guide pos="2880"/>
        <p:guide pos="4656"/>
        <p:guide pos="4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notesViewPr>
    <p:cSldViewPr>
      <p:cViewPr varScale="1">
        <p:scale>
          <a:sx n="85" d="100"/>
          <a:sy n="85" d="100"/>
        </p:scale>
        <p:origin x="-202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819534EB-2811-42A6-8A58-229C40320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E1351E7D-240F-44AE-9633-EB9F5FEF3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72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2416DD03-E4EB-416E-A452-9E183A033BE1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10FCF1B1-C5DE-4D2B-A940-42602798F6D9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B35F5BAD-A0B1-4C74-ADA2-7B8A78BD6D0A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1A19DB90-ABBB-477B-8188-615E2E836884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DD6ADE0C-CC82-4364-A142-22C85ED040DB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AD2D0F31-9DE6-4ACA-AD7A-CE153F98CE97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A60C6EC6-7E69-412C-BC8C-2FA2B8C5559F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72299D1C-898E-42B1-8253-1A31B5A231B9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2A14F4AD-810C-4C76-A3C5-AFA4E42FBD2B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7061F4D7-C584-4C71-8271-EF6E98254004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2EF5E5F2-25F3-4DA1-ADF9-08BFE1920863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9B831A47-8B20-4615-AB1B-E673FD0A5030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89E1EDC3-45AB-4D99-88FB-8FCBEB76141A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7713AB02-B052-4ED8-B7A0-21B91C8FDA53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27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064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729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93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526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2684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95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33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46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308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1727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7522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6961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974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21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6686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6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0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57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2371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211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1414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  <a:cs typeface="Arial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latin typeface="Arial" charset="0"/>
                <a:cs typeface="Arial" charset="0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Arial" charset="0"/>
              </a:rPr>
              <a:t>The Drive for Reform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The Drive for Reform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9" name="Rectangle 17"/>
          <p:cNvSpPr>
            <a:spLocks noChangeArrowheads="1"/>
          </p:cNvSpPr>
          <p:nvPr/>
        </p:nvSpPr>
        <p:spPr bwMode="auto">
          <a:xfrm>
            <a:off x="1143000" y="1371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Chapter Introduction</a:t>
            </a: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1143000" y="1905000"/>
            <a:ext cx="7239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000"/>
              <a:t>This chapter will focus on how reformers sought to solve the problems caused by industrialization, urbanization and immigration in the early 1900s.</a:t>
            </a:r>
            <a:r>
              <a:rPr lang="en-US" altLang="en-US"/>
              <a:t> </a:t>
            </a: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1149350" y="3413125"/>
            <a:ext cx="71278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1:</a:t>
            </a:r>
            <a:r>
              <a:rPr lang="en-US" altLang="en-US"/>
              <a:t> The Drive for Reform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2:</a:t>
            </a:r>
            <a:r>
              <a:rPr lang="en-US" altLang="en-US"/>
              <a:t> Women Make Progress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3:</a:t>
            </a:r>
            <a:r>
              <a:rPr lang="en-US" altLang="en-US"/>
              <a:t> The Struggle Against Discrimination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4:</a:t>
            </a:r>
            <a:r>
              <a:rPr lang="en-US" altLang="en-US"/>
              <a:t> Roosevelt’s Square Deal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5:</a:t>
            </a:r>
            <a:r>
              <a:rPr lang="en-US" altLang="en-US"/>
              <a:t> Wilson’s New Freedom</a:t>
            </a:r>
          </a:p>
        </p:txBody>
      </p:sp>
    </p:spTree>
    <p:extLst>
      <p:ext uri="{BB962C8B-B14F-4D97-AF65-F5344CB8AC3E}">
        <p14:creationId xmlns:p14="http://schemas.microsoft.com/office/powerpoint/2010/main" val="132492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1"/>
          <p:cNvSpPr txBox="1">
            <a:spLocks noChangeArrowheads="1"/>
          </p:cNvSpPr>
          <p:nvPr/>
        </p:nvSpPr>
        <p:spPr bwMode="auto">
          <a:xfrm>
            <a:off x="1371600" y="1619250"/>
            <a:ext cx="6553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Muckrakers</a:t>
            </a:r>
            <a:r>
              <a:rPr lang="en-US" altLang="en-US" b="1" dirty="0"/>
              <a:t> used investigative reporting to uncover and dramatize societal ills.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371600" y="2667000"/>
            <a:ext cx="44196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Lincoln Steffens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i="1" dirty="0">
                <a:solidFill>
                  <a:srgbClr val="0033CC"/>
                </a:solidFill>
              </a:rPr>
              <a:t>The Shame of the Cities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</a:p>
          <a:p>
            <a:pPr eaLnBrk="1" hangingPunct="1">
              <a:spcAft>
                <a:spcPts val="2200"/>
              </a:spcAft>
            </a:pPr>
            <a:r>
              <a:rPr lang="en-US" altLang="en-US" b="1" dirty="0"/>
              <a:t>John </a:t>
            </a:r>
            <a:r>
              <a:rPr lang="en-US" altLang="en-US" b="1" dirty="0" err="1"/>
              <a:t>Spargo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i="1" dirty="0">
                <a:solidFill>
                  <a:srgbClr val="0033CC"/>
                </a:solidFill>
              </a:rPr>
              <a:t>The Bitter Cry of the Children</a:t>
            </a:r>
          </a:p>
          <a:p>
            <a:pPr eaLnBrk="1" hangingPunct="1">
              <a:spcAft>
                <a:spcPts val="2200"/>
              </a:spcAft>
            </a:pPr>
            <a:r>
              <a:rPr lang="en-US" altLang="en-US" b="1" dirty="0"/>
              <a:t>Ida Tarbell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i="1" dirty="0">
                <a:solidFill>
                  <a:srgbClr val="0033CC"/>
                </a:solidFill>
              </a:rPr>
              <a:t>The History of Standard Oil</a:t>
            </a:r>
            <a:endParaRPr lang="en-US" altLang="en-US" dirty="0">
              <a:solidFill>
                <a:srgbClr val="0033CC"/>
              </a:solidFill>
            </a:endParaRPr>
          </a:p>
        </p:txBody>
      </p:sp>
      <p:pic>
        <p:nvPicPr>
          <p:cNvPr id="10" name="Picture 9" descr="hsus_ch_017_s.1_standardoil_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1" y="2514600"/>
            <a:ext cx="2291118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sus_ch_017_s.1_jacobriisbook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213"/>
            <a:ext cx="91440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0" y="1187450"/>
            <a:ext cx="3962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Jacob Riis</a:t>
            </a:r>
            <a:r>
              <a:rPr lang="en-US" altLang="en-US" dirty="0"/>
              <a:t> exposed the deplorable conditions poor people were forced to live under in </a:t>
            </a:r>
            <a:r>
              <a:rPr lang="en-US" altLang="en-US" i="1" dirty="0"/>
              <a:t>How the Other Half Lives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 rot="10800000" flipH="1">
            <a:off x="1547813" y="1828800"/>
            <a:ext cx="6019800" cy="2057400"/>
          </a:xfrm>
          <a:prstGeom prst="upArrowCallout">
            <a:avLst>
              <a:gd name="adj1" fmla="val 51301"/>
              <a:gd name="adj2" fmla="val 46536"/>
              <a:gd name="adj3" fmla="val 24505"/>
              <a:gd name="adj4" fmla="val 6572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38200" y="4343400"/>
            <a:ext cx="5972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Upton Sinclair’s</a:t>
            </a:r>
            <a:r>
              <a:rPr lang="en-US" altLang="en-US" dirty="0"/>
              <a:t> novel, </a:t>
            </a:r>
            <a:r>
              <a:rPr lang="en-US" altLang="en-US" i="1" dirty="0">
                <a:solidFill>
                  <a:srgbClr val="0033CC"/>
                </a:solidFill>
              </a:rPr>
              <a:t>The Jungle</a:t>
            </a:r>
            <a:r>
              <a:rPr lang="en-US" altLang="en-US" dirty="0">
                <a:solidFill>
                  <a:srgbClr val="0033CC"/>
                </a:solidFill>
              </a:rPr>
              <a:t>,</a:t>
            </a:r>
            <a:r>
              <a:rPr lang="en-US" altLang="en-US" dirty="0"/>
              <a:t> provided a shocking look at </a:t>
            </a:r>
          </a:p>
          <a:p>
            <a:pPr eaLnBrk="1" hangingPunct="1"/>
            <a:r>
              <a:rPr lang="en-US" altLang="en-US" dirty="0"/>
              <a:t>meatpacking in Chicago’s </a:t>
            </a:r>
          </a:p>
          <a:p>
            <a:pPr eaLnBrk="1" hangingPunct="1"/>
            <a:r>
              <a:rPr lang="en-US" altLang="en-US" dirty="0"/>
              <a:t>stockyards.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11811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943100" y="20574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The naturalist novel portrayed the </a:t>
            </a:r>
            <a:r>
              <a:rPr lang="en-US" altLang="en-US" dirty="0">
                <a:solidFill>
                  <a:srgbClr val="0033CC"/>
                </a:solidFill>
              </a:rPr>
              <a:t>struggle of common people.</a:t>
            </a:r>
          </a:p>
        </p:txBody>
      </p:sp>
      <p:pic>
        <p:nvPicPr>
          <p:cNvPr id="14342" name="Picture 8" descr="C:\Documents and Settings\Darrell\Local Settings\Temporary Internet Files\Content.IE5\PLRDY1ZN\MCj0435233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3168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066800" y="1828800"/>
            <a:ext cx="3657600" cy="3200400"/>
          </a:xfrm>
          <a:prstGeom prst="upArrowCallout">
            <a:avLst>
              <a:gd name="adj1" fmla="val 20021"/>
              <a:gd name="adj2" fmla="val 18180"/>
              <a:gd name="adj3" fmla="val 16958"/>
              <a:gd name="adj4" fmla="val 78435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363" name="Text Box 21"/>
          <p:cNvSpPr txBox="1">
            <a:spLocks noChangeArrowheads="1"/>
          </p:cNvSpPr>
          <p:nvPr/>
        </p:nvSpPr>
        <p:spPr bwMode="auto">
          <a:xfrm>
            <a:off x="1524000" y="2635250"/>
            <a:ext cx="2286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dirty="0"/>
              <a:t>Progressive novelists covered a wide range of topics.</a:t>
            </a:r>
            <a:endParaRPr lang="en-US" alt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419600" y="1447800"/>
            <a:ext cx="34290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Theodore Dreiser’s, </a:t>
            </a:r>
            <a:r>
              <a:rPr lang="en-US" altLang="en-US" sz="2000" i="1" dirty="0"/>
              <a:t>Sister Carrie</a:t>
            </a:r>
            <a:r>
              <a:rPr lang="en-US" altLang="en-US" sz="2000" dirty="0"/>
              <a:t>,</a:t>
            </a:r>
            <a:r>
              <a:rPr lang="en-US" altLang="en-US" sz="2000" i="1" dirty="0">
                <a:solidFill>
                  <a:srgbClr val="0000FF"/>
                </a:solidFill>
              </a:rPr>
              <a:t> </a:t>
            </a:r>
            <a:r>
              <a:rPr lang="en-US" altLang="en-US" sz="2000" dirty="0"/>
              <a:t>discussed </a:t>
            </a:r>
            <a:r>
              <a:rPr lang="en-US" altLang="en-US" sz="2000" dirty="0">
                <a:solidFill>
                  <a:srgbClr val="0033CC"/>
                </a:solidFill>
              </a:rPr>
              <a:t>factory conditions for working women.</a:t>
            </a:r>
            <a:endParaRPr lang="en-US" altLang="en-US" sz="2000" i="1" dirty="0">
              <a:solidFill>
                <a:srgbClr val="0033CC"/>
              </a:solidFill>
            </a:endParaRPr>
          </a:p>
          <a:p>
            <a:pPr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Francis Ellen Watkins’s, </a:t>
            </a:r>
            <a:r>
              <a:rPr lang="en-US" altLang="en-US" sz="2000" i="1" dirty="0"/>
              <a:t>Iola Leroy,</a:t>
            </a:r>
            <a:r>
              <a:rPr lang="en-US" altLang="en-US" sz="2000" dirty="0"/>
              <a:t> focused on </a:t>
            </a:r>
            <a:r>
              <a:rPr lang="en-US" altLang="en-US" sz="2000" dirty="0">
                <a:solidFill>
                  <a:srgbClr val="0033CC"/>
                </a:solidFill>
              </a:rPr>
              <a:t>racial issues.</a:t>
            </a:r>
            <a:endParaRPr lang="en-US" altLang="en-US" sz="2000" i="1" dirty="0">
              <a:solidFill>
                <a:srgbClr val="0033CC"/>
              </a:solidFill>
            </a:endParaRPr>
          </a:p>
          <a:p>
            <a:pPr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Frank Norris’s, </a:t>
            </a:r>
            <a:r>
              <a:rPr lang="en-US" altLang="en-US" sz="2000" i="1" dirty="0"/>
              <a:t>The Octopus</a:t>
            </a:r>
            <a:r>
              <a:rPr lang="en-US" altLang="en-US" sz="2000" dirty="0"/>
              <a:t>,</a:t>
            </a:r>
            <a:r>
              <a:rPr lang="en-US" altLang="en-US" sz="2000" i="1" dirty="0"/>
              <a:t> </a:t>
            </a:r>
            <a:r>
              <a:rPr lang="en-US" altLang="en-US" sz="2000" dirty="0"/>
              <a:t>centered on the </a:t>
            </a:r>
            <a:r>
              <a:rPr lang="en-US" altLang="en-US" sz="2000" dirty="0">
                <a:solidFill>
                  <a:srgbClr val="0033CC"/>
                </a:solidFill>
              </a:rPr>
              <a:t>tensions between farmers and the railroads.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/>
          <p:cNvSpPr>
            <a:spLocks noChangeArrowheads="1"/>
          </p:cNvSpPr>
          <p:nvPr/>
        </p:nvSpPr>
        <p:spPr bwMode="auto">
          <a:xfrm rot="10792560" flipH="1">
            <a:off x="712788" y="1227138"/>
            <a:ext cx="7697787" cy="1516062"/>
          </a:xfrm>
          <a:prstGeom prst="upArrowCallout">
            <a:avLst>
              <a:gd name="adj1" fmla="val 47625"/>
              <a:gd name="adj2" fmla="val 44122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5400000" flipH="1">
            <a:off x="3571875" y="3162300"/>
            <a:ext cx="1981200" cy="3429000"/>
          </a:xfrm>
          <a:prstGeom prst="rect">
            <a:avLst/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3030538" y="3962400"/>
            <a:ext cx="3048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Christian reformers’</a:t>
            </a:r>
            <a:r>
              <a:rPr lang="en-US" altLang="en-US" b="1" dirty="0">
                <a:solidFill>
                  <a:srgbClr val="FF0000"/>
                </a:solidFill>
              </a:rPr>
              <a:t> Social Gospel</a:t>
            </a:r>
            <a:r>
              <a:rPr lang="en-US" altLang="en-US" dirty="0"/>
              <a:t> demanded a shorter work day and the end of child labor.</a:t>
            </a:r>
          </a:p>
        </p:txBody>
      </p:sp>
      <p:sp>
        <p:nvSpPr>
          <p:cNvPr id="16389" name="Text Box 21"/>
          <p:cNvSpPr txBox="1">
            <a:spLocks noChangeArrowheads="1"/>
          </p:cNvSpPr>
          <p:nvPr/>
        </p:nvSpPr>
        <p:spPr bwMode="auto">
          <a:xfrm>
            <a:off x="838200" y="1447800"/>
            <a:ext cx="7391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dirty="0"/>
              <a:t>Jane Addams led the settlement house movement. 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66838" y="27432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Her urban community centers provided social services for immigrants and the poor.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old country sch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7" y="3694113"/>
            <a:ext cx="1219200" cy="1604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19138" y="1509713"/>
            <a:ext cx="37338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dirty="0"/>
              <a:t>Progressives succeeded in reducing child labor and improving school enrollment. </a:t>
            </a:r>
          </a:p>
        </p:txBody>
      </p:sp>
      <p:pic>
        <p:nvPicPr>
          <p:cNvPr id="17412" name="Picture 8" descr="ch17_charts_hsus_se_p055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524250"/>
            <a:ext cx="2989262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ch17_charts_hsus_se_p055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333500"/>
            <a:ext cx="2924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286000" y="4192588"/>
            <a:ext cx="2667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0033CC"/>
                </a:solidFill>
              </a:rPr>
              <a:t>United States Children’s Bureau </a:t>
            </a:r>
            <a:r>
              <a:rPr lang="en-US" altLang="en-US" dirty="0"/>
              <a:t>was created in 1912.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057400" y="2209800"/>
            <a:ext cx="48768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362200" y="2667000"/>
            <a:ext cx="4419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In 1911, 156 workers died in the </a:t>
            </a:r>
            <a:r>
              <a:rPr lang="en-US" altLang="en-US" dirty="0">
                <a:solidFill>
                  <a:srgbClr val="0033CC"/>
                </a:solidFill>
              </a:rPr>
              <a:t>Triangle Shirtwaist Fire</a:t>
            </a:r>
            <a:r>
              <a:rPr lang="en-US" altLang="en-US" dirty="0"/>
              <a:t>. Many young women</a:t>
            </a:r>
            <a:br>
              <a:rPr lang="en-US" altLang="en-US" dirty="0"/>
            </a:br>
            <a:r>
              <a:rPr lang="en-US" altLang="en-US" dirty="0"/>
              <a:t>jumped to their deaths</a:t>
            </a:r>
            <a:br>
              <a:rPr lang="en-US" altLang="en-US" dirty="0"/>
            </a:br>
            <a:r>
              <a:rPr lang="en-US" altLang="en-US" dirty="0"/>
              <a:t>or burned.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In the 1900s, the U.S. had the world’s worst rate of industrial accidents.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676400" y="5097463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Worker safety was an important issue for Progressives.</a:t>
            </a:r>
          </a:p>
        </p:txBody>
      </p:sp>
      <p:pic>
        <p:nvPicPr>
          <p:cNvPr id="18438" name="Picture 6" descr="C:\Documents and Settings\Darrell\Local Settings\Temporary Internet Files\Content.IE5\PLRDY1ZN\MCj0431590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 rot="5400000" flipH="1">
            <a:off x="1476375" y="1714500"/>
            <a:ext cx="3200400" cy="3733800"/>
          </a:xfrm>
          <a:prstGeom prst="upArrowCallout">
            <a:avLst>
              <a:gd name="adj1" fmla="val 19967"/>
              <a:gd name="adj2" fmla="val 18453"/>
              <a:gd name="adj3" fmla="val 16958"/>
              <a:gd name="adj4" fmla="val 79971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90675" y="2362200"/>
            <a:ext cx="22860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To reform society, Progressives realized they must also reform government.</a:t>
            </a:r>
            <a:endParaRPr lang="en-US" altLang="en-US" dirty="0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5029200" y="2181225"/>
            <a:ext cx="3276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Government could</a:t>
            </a:r>
            <a:br>
              <a:rPr lang="en-US" altLang="en-US" sz="2000" dirty="0"/>
            </a:br>
            <a:r>
              <a:rPr lang="en-US" altLang="en-US" sz="2000" dirty="0">
                <a:solidFill>
                  <a:srgbClr val="0033CC"/>
                </a:solidFill>
              </a:rPr>
              <a:t>not be controlled by political bosses</a:t>
            </a:r>
            <a:r>
              <a:rPr lang="en-US" altLang="en-US" sz="2000" dirty="0"/>
              <a:t> and business interests.</a:t>
            </a:r>
          </a:p>
          <a:p>
            <a:pPr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Government needed to </a:t>
            </a:r>
            <a:r>
              <a:rPr lang="en-US" altLang="en-US" sz="2000" dirty="0">
                <a:solidFill>
                  <a:srgbClr val="0033CC"/>
                </a:solidFill>
              </a:rPr>
              <a:t>be more efficient and more accountable</a:t>
            </a:r>
            <a:r>
              <a:rPr lang="en-US" altLang="en-US" sz="2000" dirty="0"/>
              <a:t> to the people.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066800" y="2590800"/>
            <a:ext cx="6781800" cy="3200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10792560" flipH="1">
            <a:off x="1066800" y="1387475"/>
            <a:ext cx="6781800" cy="1235075"/>
          </a:xfrm>
          <a:prstGeom prst="upArrowCallout">
            <a:avLst>
              <a:gd name="adj1" fmla="val 59513"/>
              <a:gd name="adj2" fmla="val 55496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704975" y="137160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dirty="0"/>
              <a:t>Cities and states experimented with new methods of governing.</a:t>
            </a:r>
          </a:p>
        </p:txBody>
      </p:sp>
      <p:graphicFrame>
        <p:nvGraphicFramePr>
          <p:cNvPr id="2049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795050"/>
              </p:ext>
            </p:extLst>
          </p:nvPr>
        </p:nvGraphicFramePr>
        <p:xfrm>
          <a:off x="1219200" y="2514600"/>
          <a:ext cx="6477000" cy="3330575"/>
        </p:xfrm>
        <a:graphic>
          <a:graphicData uri="http://schemas.openxmlformats.org/drawingml/2006/table">
            <a:tbl>
              <a:tblPr/>
              <a:tblGrid>
                <a:gridCol w="6477000"/>
              </a:tblGrid>
              <a:tr h="1295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In Wisconsin, Governor Robert M. La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Follette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 and other Progressives reformed state government to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restore political control to the people.</a:t>
                      </a:r>
                    </a:p>
                  </a:txBody>
                  <a:tcPr marL="137160" marR="137160" marT="13716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27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5715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itchFamily="1" charset="0"/>
                        <a:buChar char="•"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direct primaries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  <a:cs typeface="Arial" charset="0"/>
                      </a:endParaRPr>
                    </a:p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itchFamily="1" charset="0"/>
                        <a:buChar char="•"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initiatives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  <a:cs typeface="Arial" charset="0"/>
                      </a:endParaRPr>
                    </a:p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itchFamily="1" charset="0"/>
                        <a:buChar char="•"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referendums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  <a:cs typeface="Arial" charset="0"/>
                      </a:endParaRPr>
                    </a:p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itchFamily="1" charset="0"/>
                        <a:buChar char="•"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recalls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  <a:cs typeface="Arial" charset="0"/>
                      </a:endParaRPr>
                    </a:p>
                  </a:txBody>
                  <a:tcPr marL="137160" marR="137160" marT="137160" marB="914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10" name="Picture 6" descr="C:\Documents and Settings\Darrell\Local Settings\Temporary Internet Files\Content.IE5\3TYYJDU4\MCj030133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495800"/>
            <a:ext cx="2057400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066800" y="4953000"/>
            <a:ext cx="69342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1507" name="Picture 21" descr="Train_steamt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5334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2"/>
          <p:cNvSpPr txBox="1">
            <a:spLocks noChangeArrowheads="1"/>
          </p:cNvSpPr>
          <p:nvPr/>
        </p:nvSpPr>
        <p:spPr bwMode="auto">
          <a:xfrm>
            <a:off x="609600" y="12954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Progressive governors achieved state-level reforms of the railroads and taxes. </a:t>
            </a: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1323975" y="4972050"/>
            <a:ext cx="647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dirty="0"/>
              <a:t>On the national level, in 1913, Progressives</a:t>
            </a:r>
            <a:br>
              <a:rPr lang="en-US" altLang="en-US" sz="2000" dirty="0"/>
            </a:br>
            <a:r>
              <a:rPr lang="en-US" altLang="en-US" sz="2000" dirty="0"/>
              <a:t>helped pass the </a:t>
            </a:r>
            <a:r>
              <a:rPr lang="en-US" altLang="en-US" sz="2000" b="1" dirty="0">
                <a:solidFill>
                  <a:srgbClr val="FF0000"/>
                </a:solidFill>
              </a:rPr>
              <a:t>17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altLang="en-US" sz="2000" b="1" dirty="0">
                <a:solidFill>
                  <a:srgbClr val="FF0000"/>
                </a:solidFill>
              </a:rPr>
              <a:t> Amendment, </a:t>
            </a:r>
            <a:r>
              <a:rPr lang="en-US" altLang="en-US" sz="2000" dirty="0"/>
              <a:t>providing for the </a:t>
            </a:r>
            <a:r>
              <a:rPr lang="en-US" altLang="en-US" sz="2000" dirty="0">
                <a:solidFill>
                  <a:srgbClr val="0033CC"/>
                </a:solidFill>
              </a:rPr>
              <a:t>direct election of United States Senators.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867400" y="2133600"/>
            <a:ext cx="2743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dirty="0"/>
              <a:t>Two Progressive Governors, </a:t>
            </a:r>
            <a:r>
              <a:rPr lang="en-US" altLang="en-US" sz="2000" dirty="0">
                <a:solidFill>
                  <a:srgbClr val="0033CC"/>
                </a:solidFill>
              </a:rPr>
              <a:t>Theodore Roosevelt </a:t>
            </a:r>
            <a:r>
              <a:rPr lang="en-US" altLang="en-US" sz="2000" dirty="0"/>
              <a:t>of New York and </a:t>
            </a:r>
            <a:r>
              <a:rPr lang="en-US" altLang="en-US" sz="2000" dirty="0">
                <a:solidFill>
                  <a:srgbClr val="0033CC"/>
                </a:solidFill>
              </a:rPr>
              <a:t>Woodrow Wilson</a:t>
            </a:r>
            <a:r>
              <a:rPr lang="en-US" altLang="en-US" sz="2000" dirty="0">
                <a:solidFill>
                  <a:srgbClr val="0066CC"/>
                </a:solidFill>
              </a:rPr>
              <a:t> </a:t>
            </a:r>
            <a:r>
              <a:rPr lang="en-US" altLang="en-US" sz="2000" dirty="0"/>
              <a:t>of New Jersey, would become Progressive Presidents.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143000" y="2057400"/>
            <a:ext cx="72024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60000"/>
              </a:spcBef>
              <a:buSzPct val="80000"/>
              <a:buFontTx/>
              <a:buChar char="•"/>
            </a:pPr>
            <a:r>
              <a:rPr lang="en-US" altLang="en-US"/>
              <a:t>Identify the causes of Progressivism and compare it to Populism.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SzPct val="80000"/>
              <a:buFontTx/>
              <a:buChar char="•"/>
            </a:pPr>
            <a:r>
              <a:rPr lang="en-US" altLang="en-US"/>
              <a:t>Analyze the role that journalists played in the Progressive Movement.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SzPct val="80000"/>
              <a:buFontTx/>
              <a:buChar char="•"/>
            </a:pPr>
            <a:r>
              <a:rPr lang="en-US" altLang="en-US"/>
              <a:t>Evaluate some of the social reforms that Progressives tackled. 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SzPct val="80000"/>
              <a:buFontTx/>
              <a:buChar char="•"/>
            </a:pPr>
            <a:r>
              <a:rPr lang="en-US" altLang="en-US"/>
              <a:t>Explain what Progressives hoped to achieve through political reforms.</a:t>
            </a:r>
            <a:endParaRPr lang="en-US" altLang="en-US" b="1"/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5613" y="1370013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370013"/>
            <a:ext cx="752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14400" y="1752600"/>
            <a:ext cx="7772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Progressivism</a:t>
            </a:r>
            <a:r>
              <a:rPr lang="en-US" altLang="en-US" b="1"/>
              <a:t> – </a:t>
            </a:r>
            <a:r>
              <a:rPr lang="en-US" altLang="en-US"/>
              <a:t>movement that believed honest and efficient government could bring about social justice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muckrakers</a:t>
            </a:r>
            <a:r>
              <a:rPr lang="en-US" altLang="en-US" b="1"/>
              <a:t> – </a:t>
            </a:r>
            <a:r>
              <a:rPr lang="en-US" altLang="en-US"/>
              <a:t>socially conscious journalists and writers who dramatized the need for reform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Lincoln Steffens</a:t>
            </a:r>
            <a:r>
              <a:rPr lang="en-US" altLang="en-US" b="1"/>
              <a:t> –</a:t>
            </a:r>
            <a:r>
              <a:rPr lang="en-US" altLang="en-US"/>
              <a:t> muckraking author of </a:t>
            </a:r>
            <a:r>
              <a:rPr lang="en-US" altLang="en-US" i="1"/>
              <a:t>Shame of the Cities,</a:t>
            </a:r>
            <a:r>
              <a:rPr lang="en-US" altLang="en-US"/>
              <a:t> exposed corruption in urban government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Jacob Riis</a:t>
            </a:r>
            <a:r>
              <a:rPr lang="en-US" altLang="en-US" b="1"/>
              <a:t> –</a:t>
            </a:r>
            <a:r>
              <a:rPr lang="en-US" altLang="en-US"/>
              <a:t> muckraking photographer and author of </a:t>
            </a:r>
            <a:r>
              <a:rPr lang="en-US" altLang="en-US" i="1"/>
              <a:t>How The Other Half Lives,</a:t>
            </a:r>
            <a:r>
              <a:rPr lang="en-US" altLang="en-US"/>
              <a:t> exposed the condition of the urban poor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33400" y="1370013"/>
            <a:ext cx="752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762000" y="1981200"/>
            <a:ext cx="76200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Social Gospel</a:t>
            </a:r>
            <a:r>
              <a:rPr lang="en-US" altLang="en-US" b="1"/>
              <a:t> – </a:t>
            </a:r>
            <a:r>
              <a:rPr lang="en-US" altLang="en-US"/>
              <a:t>belief that following Christian principles could bring about social justice</a:t>
            </a:r>
            <a:r>
              <a:rPr lang="en-US" altLang="en-US" b="1"/>
              <a:t>   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settlement house</a:t>
            </a:r>
            <a:r>
              <a:rPr lang="en-US" altLang="en-US" b="1"/>
              <a:t> –</a:t>
            </a:r>
            <a:r>
              <a:rPr lang="en-US" altLang="en-US"/>
              <a:t> community center that provided services for the urban poor</a:t>
            </a:r>
            <a:endParaRPr lang="en-US" altLang="en-US" b="1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Jane Addams</a:t>
            </a:r>
            <a:r>
              <a:rPr lang="en-US" altLang="en-US" b="1"/>
              <a:t> – </a:t>
            </a:r>
            <a:r>
              <a:rPr lang="en-US" altLang="en-US"/>
              <a:t>leader in the settlement house movement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direct primary</a:t>
            </a:r>
            <a:r>
              <a:rPr lang="en-US" altLang="en-US" b="1"/>
              <a:t> – </a:t>
            </a:r>
            <a:r>
              <a:rPr lang="en-US" altLang="en-US"/>
              <a:t>allowed voters to select candidates rather than having them selected by party leaders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455613" y="1370013"/>
            <a:ext cx="7526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762000" y="2133600"/>
            <a:ext cx="76200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initiative</a:t>
            </a:r>
            <a:r>
              <a:rPr lang="en-US" altLang="en-US" b="1"/>
              <a:t> –</a:t>
            </a:r>
            <a:r>
              <a:rPr lang="en-US" altLang="en-US"/>
              <a:t> gave citizens the power to propose laws 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referendum</a:t>
            </a:r>
            <a:r>
              <a:rPr lang="en-US" altLang="en-US" b="1"/>
              <a:t> – </a:t>
            </a:r>
            <a:r>
              <a:rPr lang="en-US" altLang="en-US"/>
              <a:t>allowed citizens to reject or accept laws passed by their legislature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recall</a:t>
            </a:r>
            <a:r>
              <a:rPr lang="en-US" altLang="en-US" b="1"/>
              <a:t> – </a:t>
            </a:r>
            <a:r>
              <a:rPr lang="en-US" altLang="en-US"/>
              <a:t>gave voters the power to remove legislators before their term is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1295400" y="1676400"/>
            <a:ext cx="7467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 b="1"/>
              <a:t>What areas did Progressives think were in need of the greatest reform?</a:t>
            </a:r>
            <a:r>
              <a:rPr lang="en-US" altLang="en-US" b="1"/>
              <a:t> 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1295400" y="2743200"/>
            <a:ext cx="723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b="1">
                <a:solidFill>
                  <a:srgbClr val="FF0000"/>
                </a:solidFill>
              </a:rPr>
              <a:t>Progressivism</a:t>
            </a:r>
            <a:r>
              <a:rPr lang="en-US" altLang="en-US"/>
              <a:t> was a movement that believed the social challenges caused by industrialization, urbanization, and immigration in the 1890s and 1900s could be addressed. </a:t>
            </a:r>
          </a:p>
          <a:p>
            <a:pPr>
              <a:lnSpc>
                <a:spcPct val="110000"/>
              </a:lnSpc>
            </a:pPr>
            <a:endParaRPr lang="en-US" altLang="en-US"/>
          </a:p>
          <a:p>
            <a:pPr>
              <a:lnSpc>
                <a:spcPct val="110000"/>
              </a:lnSpc>
            </a:pPr>
            <a:r>
              <a:rPr lang="en-US" altLang="en-US"/>
              <a:t>Progressives believed that honest and efficient government could bring about social justice. </a:t>
            </a:r>
          </a:p>
        </p:txBody>
      </p:sp>
      <p:pic>
        <p:nvPicPr>
          <p:cNvPr id="819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5763"/>
            <a:ext cx="523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 flipH="1">
            <a:off x="1257300" y="1600200"/>
            <a:ext cx="3124200" cy="3124200"/>
          </a:xfrm>
          <a:prstGeom prst="upArrowCallout">
            <a:avLst>
              <a:gd name="adj1" fmla="val 13419"/>
              <a:gd name="adj2" fmla="val 12501"/>
              <a:gd name="adj3" fmla="val 16958"/>
              <a:gd name="adj4" fmla="val 78826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222" name="Picture 6" descr="old_factory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1219200" y="4876800"/>
            <a:ext cx="6629400" cy="1295400"/>
          </a:xfrm>
          <a:prstGeom prst="rect">
            <a:avLst/>
          </a:prstGeom>
          <a:noFill/>
        </p:spPr>
      </p:pic>
      <p:sp>
        <p:nvSpPr>
          <p:cNvPr id="9219" name="Text Box 129"/>
          <p:cNvSpPr txBox="1">
            <a:spLocks noChangeArrowheads="1"/>
          </p:cNvSpPr>
          <p:nvPr/>
        </p:nvSpPr>
        <p:spPr bwMode="auto">
          <a:xfrm>
            <a:off x="4305300" y="1524000"/>
            <a:ext cx="40005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dirty="0"/>
              <a:t>believed </a:t>
            </a:r>
            <a:r>
              <a:rPr lang="en-US" altLang="en-US" dirty="0">
                <a:solidFill>
                  <a:srgbClr val="0033CC"/>
                </a:solidFill>
              </a:rPr>
              <a:t>industrialization and urbanization had created social and political problems.</a:t>
            </a:r>
          </a:p>
          <a:p>
            <a:pPr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dirty="0"/>
              <a:t>were mainly from the emerging </a:t>
            </a:r>
            <a:r>
              <a:rPr lang="en-US" altLang="en-US" dirty="0">
                <a:solidFill>
                  <a:srgbClr val="0033CC"/>
                </a:solidFill>
              </a:rPr>
              <a:t>middle class.</a:t>
            </a:r>
          </a:p>
          <a:p>
            <a:pPr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dirty="0"/>
              <a:t>wanted to reform by using </a:t>
            </a:r>
            <a:r>
              <a:rPr lang="en-US" altLang="en-US" dirty="0">
                <a:solidFill>
                  <a:srgbClr val="0033CC"/>
                </a:solidFill>
              </a:rPr>
              <a:t>logic and reason.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419225" y="2362200"/>
            <a:ext cx="22098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Progressives were reformers who: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9"/>
          <p:cNvSpPr>
            <a:spLocks noChangeArrowheads="1"/>
          </p:cNvSpPr>
          <p:nvPr/>
        </p:nvSpPr>
        <p:spPr bwMode="auto">
          <a:xfrm>
            <a:off x="914400" y="1457325"/>
            <a:ext cx="65532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b="1" dirty="0"/>
              <a:t>Progressives believed honest and efficient government could bring about social justice. 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914400" y="3057525"/>
            <a:ext cx="75438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sz="2000" dirty="0"/>
              <a:t>They wanted to </a:t>
            </a:r>
            <a:r>
              <a:rPr lang="en-US" altLang="en-US" sz="2000" dirty="0">
                <a:solidFill>
                  <a:srgbClr val="0033CC"/>
                </a:solidFill>
              </a:rPr>
              <a:t>end corruption</a:t>
            </a:r>
            <a:r>
              <a:rPr lang="en-US" altLang="en-US" sz="2000" dirty="0"/>
              <a:t>.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000" dirty="0"/>
              <a:t>They tried to </a:t>
            </a:r>
            <a:r>
              <a:rPr lang="en-US" altLang="en-US" sz="2000" dirty="0">
                <a:solidFill>
                  <a:srgbClr val="0033CC"/>
                </a:solidFill>
              </a:rPr>
              <a:t>make government</a:t>
            </a:r>
            <a:br>
              <a:rPr lang="en-US" altLang="en-US" sz="2000" dirty="0">
                <a:solidFill>
                  <a:srgbClr val="0033CC"/>
                </a:solidFill>
              </a:rPr>
            </a:br>
            <a:r>
              <a:rPr lang="en-US" altLang="en-US" sz="2000" dirty="0">
                <a:solidFill>
                  <a:srgbClr val="0033CC"/>
                </a:solidFill>
              </a:rPr>
              <a:t>more responsive to people’s needs</a:t>
            </a:r>
            <a:r>
              <a:rPr lang="en-US" altLang="en-US" sz="2000" dirty="0"/>
              <a:t>.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000" dirty="0"/>
              <a:t>They believed that educated leaders </a:t>
            </a:r>
            <a:br>
              <a:rPr lang="en-US" altLang="en-US" sz="2000" dirty="0"/>
            </a:br>
            <a:r>
              <a:rPr lang="en-US" altLang="en-US" sz="2000" dirty="0"/>
              <a:t>should </a:t>
            </a:r>
            <a:r>
              <a:rPr lang="en-US" altLang="en-US" sz="2000" dirty="0">
                <a:solidFill>
                  <a:srgbClr val="0033CC"/>
                </a:solidFill>
              </a:rPr>
              <a:t>use</a:t>
            </a:r>
            <a:r>
              <a:rPr lang="en-US" altLang="en-US" sz="2000" i="1" dirty="0">
                <a:solidFill>
                  <a:srgbClr val="0033CC"/>
                </a:solidFill>
              </a:rPr>
              <a:t> </a:t>
            </a:r>
            <a:r>
              <a:rPr lang="en-US" altLang="en-US" sz="2000" dirty="0">
                <a:solidFill>
                  <a:srgbClr val="0033CC"/>
                </a:solidFill>
              </a:rPr>
              <a:t>modern ideas and scientific techniques</a:t>
            </a:r>
            <a:br>
              <a:rPr lang="en-US" altLang="en-US" sz="2000" dirty="0">
                <a:solidFill>
                  <a:srgbClr val="0033CC"/>
                </a:solidFill>
              </a:rPr>
            </a:br>
            <a:r>
              <a:rPr lang="en-US" altLang="en-US" sz="2000" dirty="0">
                <a:solidFill>
                  <a:srgbClr val="0033CC"/>
                </a:solidFill>
              </a:rPr>
              <a:t>to improve society</a:t>
            </a:r>
            <a:r>
              <a:rPr lang="en-US" altLang="en-US" sz="2000" dirty="0"/>
              <a:t>.</a:t>
            </a:r>
          </a:p>
        </p:txBody>
      </p:sp>
      <p:pic>
        <p:nvPicPr>
          <p:cNvPr id="10244" name="Picture 10" descr="C:\Documents and Settings\Darrell\Local Settings\Temporary Internet Files\Content.IE5\PLRDY1ZN\MCj0379897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76500"/>
            <a:ext cx="2667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295400" y="1295400"/>
            <a:ext cx="5791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en-US" altLang="en-US" b="1" dirty="0"/>
              <a:t>Progressives targeted a variety</a:t>
            </a:r>
            <a:br>
              <a:rPr lang="en-US" altLang="en-US" b="1" dirty="0"/>
            </a:br>
            <a:r>
              <a:rPr lang="en-US" altLang="en-US" b="1" dirty="0"/>
              <a:t>of issues and problems.</a:t>
            </a:r>
            <a:endParaRPr lang="en-US" altLang="en-US" dirty="0"/>
          </a:p>
        </p:txBody>
      </p:sp>
      <p:sp>
        <p:nvSpPr>
          <p:cNvPr id="11267" name="TextBox 21"/>
          <p:cNvSpPr txBox="1">
            <a:spLocks noChangeArrowheads="1"/>
          </p:cNvSpPr>
          <p:nvPr/>
        </p:nvSpPr>
        <p:spPr bwMode="auto">
          <a:xfrm>
            <a:off x="5210175" y="2209800"/>
            <a:ext cx="29718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700"/>
              </a:spcAft>
              <a:buFont typeface="Verdana" pitchFamily="1" charset="0"/>
              <a:buChar char="•"/>
            </a:pPr>
            <a:r>
              <a:rPr lang="en-US" altLang="en-US" sz="2000" dirty="0"/>
              <a:t>corrupt political</a:t>
            </a:r>
            <a:br>
              <a:rPr lang="en-US" altLang="en-US" sz="2000" dirty="0"/>
            </a:br>
            <a:r>
              <a:rPr lang="en-US" altLang="en-US" sz="2000" dirty="0"/>
              <a:t>machines</a:t>
            </a:r>
          </a:p>
          <a:p>
            <a:pPr eaLnBrk="1" hangingPunct="1">
              <a:spcAft>
                <a:spcPts val="1700"/>
              </a:spcAft>
              <a:buFont typeface="Verdana" pitchFamily="1" charset="0"/>
              <a:buChar char="•"/>
            </a:pPr>
            <a:r>
              <a:rPr lang="en-US" altLang="en-US" sz="2000" dirty="0"/>
              <a:t>trusts and</a:t>
            </a:r>
            <a:br>
              <a:rPr lang="en-US" altLang="en-US" sz="2000" dirty="0"/>
            </a:br>
            <a:r>
              <a:rPr lang="en-US" altLang="en-US" sz="2000" dirty="0"/>
              <a:t>monopolies</a:t>
            </a:r>
          </a:p>
          <a:p>
            <a:pPr eaLnBrk="1" hangingPunct="1">
              <a:spcAft>
                <a:spcPts val="1700"/>
              </a:spcAft>
              <a:buFont typeface="Verdana" pitchFamily="1" charset="0"/>
              <a:buChar char="•"/>
            </a:pPr>
            <a:r>
              <a:rPr lang="en-US" altLang="en-US" sz="2000" dirty="0"/>
              <a:t>inequities</a:t>
            </a:r>
          </a:p>
          <a:p>
            <a:pPr eaLnBrk="1" hangingPunct="1">
              <a:spcAft>
                <a:spcPts val="1700"/>
              </a:spcAft>
              <a:buFont typeface="Verdana" pitchFamily="1" charset="0"/>
              <a:buChar char="•"/>
            </a:pPr>
            <a:r>
              <a:rPr lang="en-US" altLang="en-US" sz="2000" dirty="0"/>
              <a:t>safety</a:t>
            </a:r>
          </a:p>
          <a:p>
            <a:pPr eaLnBrk="1" hangingPunct="1">
              <a:spcAft>
                <a:spcPts val="1700"/>
              </a:spcAft>
              <a:buFont typeface="Verdana" pitchFamily="1" charset="0"/>
              <a:buChar char="•"/>
            </a:pPr>
            <a:r>
              <a:rPr lang="en-US" altLang="en-US" sz="2000" dirty="0"/>
              <a:t>city services </a:t>
            </a:r>
          </a:p>
          <a:p>
            <a:pPr eaLnBrk="1" hangingPunct="1">
              <a:spcAft>
                <a:spcPts val="1700"/>
              </a:spcAft>
              <a:buFont typeface="Verdana" pitchFamily="1" charset="0"/>
              <a:buChar char="•"/>
            </a:pPr>
            <a:r>
              <a:rPr lang="en-US" altLang="en-US" sz="2000" dirty="0"/>
              <a:t>women’s suffrage</a:t>
            </a:r>
          </a:p>
        </p:txBody>
      </p:sp>
      <p:pic>
        <p:nvPicPr>
          <p:cNvPr id="11268" name="Picture 6" descr="ch17_images_hsus_se_p05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347913"/>
            <a:ext cx="38385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5701</TotalTime>
  <Words>696</Words>
  <Application>Microsoft Office PowerPoint</Application>
  <PresentationFormat>On-screen Show (4:3)</PresentationFormat>
  <Paragraphs>92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277</cp:revision>
  <cp:lastPrinted>2008-05-21T18:42:16Z</cp:lastPrinted>
  <dcterms:created xsi:type="dcterms:W3CDTF">2008-06-11T20:35:12Z</dcterms:created>
  <dcterms:modified xsi:type="dcterms:W3CDTF">2019-04-02T16:35:24Z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