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757" r:id="rId3"/>
    <p:sldId id="713" r:id="rId4"/>
    <p:sldId id="730" r:id="rId5"/>
    <p:sldId id="756" r:id="rId6"/>
    <p:sldId id="728" r:id="rId7"/>
    <p:sldId id="729" r:id="rId8"/>
    <p:sldId id="743" r:id="rId9"/>
    <p:sldId id="744" r:id="rId10"/>
    <p:sldId id="748" r:id="rId11"/>
    <p:sldId id="745" r:id="rId12"/>
    <p:sldId id="746" r:id="rId13"/>
    <p:sldId id="749" r:id="rId14"/>
    <p:sldId id="715" r:id="rId15"/>
    <p:sldId id="752" r:id="rId16"/>
    <p:sldId id="739" r:id="rId17"/>
    <p:sldId id="755" r:id="rId18"/>
    <p:sldId id="750" r:id="rId19"/>
    <p:sldId id="75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FF0000"/>
    <a:srgbClr val="B3F1FF"/>
    <a:srgbClr val="0000FF"/>
    <a:srgbClr val="F8F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85385" autoAdjust="0"/>
  </p:normalViewPr>
  <p:slideViewPr>
    <p:cSldViewPr>
      <p:cViewPr varScale="1">
        <p:scale>
          <a:sx n="89" d="100"/>
          <a:sy n="89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fld id="{DBDDC14E-EDC9-4AE0-8B14-C9F68A094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46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fld id="{9904402C-1CDD-4A32-8482-77792BCF7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2416DD03-E4EB-416E-A452-9E183A033BE1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A0099E97-F854-41AF-9F0D-CFAB9D974269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BBD81B65-6282-4674-8D22-777D4076041F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7C293443-317F-402E-835C-BFAB7C4BA59B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EBD88CFD-3BBE-40C3-999E-497FC19DC099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2CFC9C59-3D4D-4F1C-9028-B682C43C9E7D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26CF12EB-E24D-4A70-97B0-7D9642FFB45F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794BADE7-4541-4C71-B132-649F49DBA1D5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B4923F0F-48AC-4940-AF09-92808A322193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5B424079-AD88-457A-A629-870A71B65D0B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648B3073-BAA6-42C1-B9B2-193325B72013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5FFD66B9-6741-48EF-BE23-C8E11F18CFC3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C1CCDE52-545E-479F-80FD-F816F5855279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38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36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79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37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0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6843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30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31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289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6621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07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1726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645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18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278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585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74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95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7851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7022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0270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0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032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Arial" charset="0"/>
              </a:rPr>
              <a:t>Women Make Progress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0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032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2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Women Make Progress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17"/>
          <p:cNvSpPr>
            <a:spLocks noChangeArrowheads="1"/>
          </p:cNvSpPr>
          <p:nvPr/>
        </p:nvSpPr>
        <p:spPr bwMode="auto">
          <a:xfrm>
            <a:off x="1143000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Chapter Introduction</a:t>
            </a: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1143000" y="1905000"/>
            <a:ext cx="7239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/>
              <a:t>This chapter will focus on how reformers sought to solve the problems caused by industrialization, urbanization and immigration in the early 1900s.</a:t>
            </a:r>
            <a:r>
              <a:rPr lang="en-US" altLang="en-US"/>
              <a:t> 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149350" y="3413125"/>
            <a:ext cx="71278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1:</a:t>
            </a:r>
            <a:r>
              <a:rPr lang="en-US" altLang="en-US"/>
              <a:t> The Drive for Reform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2:</a:t>
            </a:r>
            <a:r>
              <a:rPr lang="en-US" altLang="en-US"/>
              <a:t> Women Make Progress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3:</a:t>
            </a:r>
            <a:r>
              <a:rPr lang="en-US" altLang="en-US"/>
              <a:t> The Struggle Against Discrimination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4:</a:t>
            </a:r>
            <a:r>
              <a:rPr lang="en-US" altLang="en-US"/>
              <a:t> Roosevelt’s Square Deal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5:</a:t>
            </a:r>
            <a:r>
              <a:rPr lang="en-US" altLang="en-US"/>
              <a:t> Wilson’s New Freedom</a:t>
            </a:r>
          </a:p>
        </p:txBody>
      </p:sp>
    </p:spTree>
    <p:extLst>
      <p:ext uri="{BB962C8B-B14F-4D97-AF65-F5344CB8AC3E}">
        <p14:creationId xmlns:p14="http://schemas.microsoft.com/office/powerpoint/2010/main" val="2030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hsus_ch_017_s.2_liquorban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178050"/>
            <a:ext cx="2274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" descr="C:\Documents and Settings\Darrell\Local Settings\Temporary Internet Files\Content.IE5\HS216N01\MCj030367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87650"/>
            <a:ext cx="168116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990600" y="1263650"/>
            <a:ext cx="7086600" cy="946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44625" y="4800600"/>
            <a:ext cx="6629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0033CC"/>
                </a:solidFill>
              </a:rPr>
              <a:t>Woman’s Christian Temperance Union </a:t>
            </a:r>
            <a:r>
              <a:rPr lang="en-US" altLang="en-US" sz="2000" dirty="0"/>
              <a:t>grew steadily until the passage of the 18th Amendment which banned the sale and production of alcohol in 1919.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371600" y="12954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b="1" dirty="0"/>
              <a:t>Progressives supported the</a:t>
            </a:r>
            <a:r>
              <a:rPr lang="en-US" altLang="en-US" sz="2200" b="1" dirty="0">
                <a:solidFill>
                  <a:srgbClr val="FF0000"/>
                </a:solidFill>
              </a:rPr>
              <a:t> temperance movement.</a:t>
            </a:r>
            <a:endParaRPr lang="en-US" altLang="en-US" sz="2200" b="1" dirty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505200" y="2803525"/>
            <a:ext cx="449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/>
              <a:t>They felt that alcohol often led men to spend their earnings on liquor, neglect their families, and abuse their wives.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48400" y="1752600"/>
            <a:ext cx="2438400" cy="3794125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Verdan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 flipH="1">
            <a:off x="2981325" y="2124075"/>
            <a:ext cx="3790950" cy="3048000"/>
          </a:xfrm>
          <a:prstGeom prst="upArrowCallout">
            <a:avLst>
              <a:gd name="adj1" fmla="val 25836"/>
              <a:gd name="adj2" fmla="val 25002"/>
              <a:gd name="adj3" fmla="val 16750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>
              <a:latin typeface="Verdana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5400000" flipH="1">
            <a:off x="84137" y="2125663"/>
            <a:ext cx="3794125" cy="3048000"/>
          </a:xfrm>
          <a:prstGeom prst="upArrowCallout">
            <a:avLst>
              <a:gd name="adj1" fmla="val 25008"/>
              <a:gd name="adj2" fmla="val 24012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324600" y="2066925"/>
            <a:ext cx="22860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en-US" altLang="en-US" sz="2000" dirty="0"/>
              <a:t>In 1921, Sanger founded the </a:t>
            </a:r>
            <a:r>
              <a:rPr lang="en-US" altLang="en-US" sz="2000" dirty="0">
                <a:solidFill>
                  <a:srgbClr val="0033CC"/>
                </a:solidFill>
              </a:rPr>
              <a:t>American Birth Control League </a:t>
            </a:r>
            <a:r>
              <a:rPr lang="en-US" altLang="en-US" sz="2000" dirty="0"/>
              <a:t>to make information available to women.  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76250" y="1885950"/>
            <a:ext cx="23622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 sz="2000" dirty="0"/>
              <a:t>In 1916, </a:t>
            </a:r>
            <a:r>
              <a:rPr lang="en-US" altLang="en-US" sz="2000" b="1" dirty="0">
                <a:solidFill>
                  <a:srgbClr val="FF0000"/>
                </a:solidFill>
              </a:rPr>
              <a:t>Margaret Sanger</a:t>
            </a:r>
            <a:r>
              <a:rPr lang="en-US" altLang="en-US" sz="2000" dirty="0"/>
              <a:t> opened the first birth control clinic. She believed that </a:t>
            </a:r>
            <a:r>
              <a:rPr lang="en-US" altLang="en-US" sz="2000" dirty="0">
                <a:solidFill>
                  <a:srgbClr val="0033CC"/>
                </a:solidFill>
              </a:rPr>
              <a:t>having fewer children would lead to healthier women.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3352800" y="2395538"/>
            <a:ext cx="24384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en-US" altLang="en-US" sz="2000" dirty="0"/>
              <a:t>She was jailed. The courts eventually ruled that doctors could give out family planning information.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 rot="10792560" flipH="1">
            <a:off x="1266825" y="1500188"/>
            <a:ext cx="6553200" cy="1624012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09650" y="3200400"/>
            <a:ext cx="70866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</a:rPr>
              <a:t>Ida B. Wells</a:t>
            </a:r>
            <a:r>
              <a:rPr lang="en-US" altLang="en-US" sz="2000" b="1" dirty="0"/>
              <a:t> </a:t>
            </a:r>
            <a:r>
              <a:rPr lang="en-US" altLang="en-US" sz="2000" dirty="0"/>
              <a:t>founded the </a:t>
            </a:r>
            <a:r>
              <a:rPr lang="en-US" altLang="en-US" sz="2000" dirty="0">
                <a:solidFill>
                  <a:srgbClr val="0033CC"/>
                </a:solidFill>
              </a:rPr>
              <a:t>National Association of Colored Women</a:t>
            </a:r>
            <a:r>
              <a:rPr lang="en-US" altLang="en-US" sz="2000" dirty="0"/>
              <a:t> or NACW in 1896.</a:t>
            </a:r>
          </a:p>
          <a:p>
            <a:pPr eaLnBrk="1" hangingPunct="1"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 dirty="0"/>
              <a:t>The NACW</a:t>
            </a:r>
            <a:r>
              <a:rPr lang="en-US" altLang="en-US" sz="2000" b="1" dirty="0"/>
              <a:t> </a:t>
            </a:r>
            <a:r>
              <a:rPr lang="en-US" altLang="en-US" sz="2000" dirty="0"/>
              <a:t>supported day care centers for the children of working parents.</a:t>
            </a:r>
          </a:p>
          <a:p>
            <a:pPr eaLnBrk="1" hangingPunct="1"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 dirty="0"/>
              <a:t>Wells also worked for suffrage, to end lynchings, and to stop segregation in the Chicago schools. 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906588" y="1600200"/>
            <a:ext cx="5305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/>
              <a:t>African Americans also worked for women’s rights.</a:t>
            </a:r>
            <a:endParaRPr lang="en-US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838200" y="1295400"/>
            <a:ext cx="74676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63" name="Text Box 198"/>
          <p:cNvSpPr txBox="1">
            <a:spLocks noChangeArrowheads="1"/>
          </p:cNvSpPr>
          <p:nvPr/>
        </p:nvSpPr>
        <p:spPr bwMode="auto">
          <a:xfrm>
            <a:off x="1143000" y="1447800"/>
            <a:ext cx="6858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spcAft>
                <a:spcPts val="2200"/>
              </a:spcAft>
            </a:pPr>
            <a:r>
              <a:rPr lang="en-US" altLang="en-US" sz="2200" dirty="0"/>
              <a:t>Ultimately </a:t>
            </a:r>
            <a:r>
              <a:rPr lang="en-US" altLang="en-US" sz="2200" b="1" dirty="0">
                <a:solidFill>
                  <a:srgbClr val="FF0000"/>
                </a:solidFill>
              </a:rPr>
              <a:t>suffrage</a:t>
            </a:r>
            <a:r>
              <a:rPr lang="en-US" altLang="en-US" sz="2200" dirty="0"/>
              <a:t> was seen as the only way to ensure that government protected children, fostered education, and supported family life.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974975" y="3376613"/>
            <a:ext cx="61722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sz="2200" dirty="0"/>
              <a:t>Since the 1860s, </a:t>
            </a:r>
            <a:r>
              <a:rPr lang="en-US" altLang="en-US" sz="2200" dirty="0">
                <a:solidFill>
                  <a:srgbClr val="0033CC"/>
                </a:solidFill>
              </a:rPr>
              <a:t>Susan B. Anthony</a:t>
            </a:r>
            <a:r>
              <a:rPr lang="en-US" altLang="en-US" sz="2200" dirty="0">
                <a:solidFill>
                  <a:srgbClr val="0066CC"/>
                </a:solidFill>
              </a:rPr>
              <a:t/>
            </a:r>
            <a:br>
              <a:rPr lang="en-US" altLang="en-US" sz="2200" dirty="0">
                <a:solidFill>
                  <a:srgbClr val="0066CC"/>
                </a:solidFill>
              </a:rPr>
            </a:br>
            <a:r>
              <a:rPr lang="en-US" altLang="en-US" sz="2200" dirty="0"/>
              <a:t>and </a:t>
            </a:r>
            <a:r>
              <a:rPr lang="en-US" altLang="en-US" sz="2200" dirty="0">
                <a:solidFill>
                  <a:srgbClr val="0033CC"/>
                </a:solidFill>
              </a:rPr>
              <a:t>Elizabeth Cady Stanton</a:t>
            </a:r>
            <a:r>
              <a:rPr lang="en-US" altLang="en-US" sz="2200" dirty="0"/>
              <a:t/>
            </a:r>
            <a:br>
              <a:rPr lang="en-US" altLang="en-US" sz="2200" dirty="0"/>
            </a:br>
            <a:r>
              <a:rPr lang="en-US" altLang="en-US" sz="2200" dirty="0"/>
              <a:t>worked relentlessly for </a:t>
            </a:r>
            <a:br>
              <a:rPr lang="en-US" altLang="en-US" sz="2200" dirty="0"/>
            </a:br>
            <a:r>
              <a:rPr lang="en-US" altLang="en-US" sz="2200" dirty="0"/>
              <a:t>women’s suffrage.</a:t>
            </a:r>
            <a:br>
              <a:rPr lang="en-US" altLang="en-US" sz="2200" dirty="0"/>
            </a:br>
            <a:r>
              <a:rPr lang="en-US" altLang="en-US" sz="2200" dirty="0"/>
              <a:t/>
            </a:r>
            <a:br>
              <a:rPr lang="en-US" altLang="en-US" sz="2200" dirty="0"/>
            </a:br>
            <a:r>
              <a:rPr lang="en-US" altLang="en-US" sz="2200" dirty="0"/>
              <a:t>Still, by the 1890s, only Wyoming</a:t>
            </a:r>
            <a:br>
              <a:rPr lang="en-US" altLang="en-US" sz="2200" dirty="0"/>
            </a:br>
            <a:r>
              <a:rPr lang="en-US" altLang="en-US" sz="2200" dirty="0"/>
              <a:t>and Colorado allowed women to vote.</a:t>
            </a:r>
          </a:p>
        </p:txBody>
      </p:sp>
      <p:pic>
        <p:nvPicPr>
          <p:cNvPr id="15365" name="Picture 9" descr="hsus_ch16_s1_SusanBAnth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006725"/>
            <a:ext cx="21002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993775" y="5749925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/>
              <a:t>Susan B. Anthony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sus_ch_017_s.2_alicepaul_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2559498"/>
            <a:ext cx="4286250" cy="277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29"/>
          <p:cNvSpPr>
            <a:spLocks noChangeArrowheads="1"/>
          </p:cNvSpPr>
          <p:nvPr/>
        </p:nvSpPr>
        <p:spPr bwMode="auto">
          <a:xfrm>
            <a:off x="990600" y="1492250"/>
            <a:ext cx="7315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200" dirty="0"/>
              <a:t>In 1917, social activists led by </a:t>
            </a:r>
            <a:r>
              <a:rPr lang="en-US" altLang="en-US" sz="2200" b="1" dirty="0">
                <a:solidFill>
                  <a:srgbClr val="FF0000"/>
                </a:solidFill>
              </a:rPr>
              <a:t>Alice Paul</a:t>
            </a:r>
            <a:r>
              <a:rPr lang="en-US" altLang="en-US" sz="2200" dirty="0"/>
              <a:t> formed the </a:t>
            </a:r>
            <a:r>
              <a:rPr lang="en-US" altLang="en-US" sz="2200" dirty="0">
                <a:solidFill>
                  <a:srgbClr val="0033CC"/>
                </a:solidFill>
              </a:rPr>
              <a:t>National Woman’s Party.</a:t>
            </a:r>
            <a:r>
              <a:rPr lang="en-US" altLang="en-US" sz="2200" dirty="0"/>
              <a:t> Their radical actions made the suffrage movement’s goals seem less</a:t>
            </a:r>
            <a:br>
              <a:rPr lang="en-US" altLang="en-US" sz="2200" dirty="0"/>
            </a:br>
            <a:r>
              <a:rPr lang="en-US" altLang="en-US" sz="2200" dirty="0"/>
              <a:t>dramatic by comparison.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219200" y="3352800"/>
            <a:ext cx="274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 dirty="0"/>
              <a:t>The NWP picketed the White House.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 dirty="0"/>
              <a:t>Hundreds of suffragettes were arrested and jailed.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836613" y="1447800"/>
            <a:ext cx="7469187" cy="2057400"/>
          </a:xfrm>
          <a:prstGeom prst="upArrowCallout">
            <a:avLst>
              <a:gd name="adj1" fmla="val 39373"/>
              <a:gd name="adj2" fmla="val 43328"/>
              <a:gd name="adj3" fmla="val 27056"/>
              <a:gd name="adj4" fmla="val 67438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7411" name="Rectangle 29"/>
          <p:cNvSpPr>
            <a:spLocks noChangeArrowheads="1"/>
          </p:cNvSpPr>
          <p:nvPr/>
        </p:nvSpPr>
        <p:spPr bwMode="auto">
          <a:xfrm>
            <a:off x="1057275" y="1558925"/>
            <a:ext cx="7010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200" dirty="0"/>
              <a:t>President of the </a:t>
            </a:r>
            <a:r>
              <a:rPr lang="en-US" altLang="en-US" sz="2200" dirty="0">
                <a:solidFill>
                  <a:srgbClr val="0033CC"/>
                </a:solidFill>
              </a:rPr>
              <a:t>National American Suffrage Association</a:t>
            </a:r>
            <a:r>
              <a:rPr lang="en-US" altLang="en-US" sz="2200" dirty="0"/>
              <a:t>, </a:t>
            </a:r>
            <a:r>
              <a:rPr lang="en-US" altLang="en-US" sz="2200" b="1" dirty="0">
                <a:solidFill>
                  <a:srgbClr val="FF0000"/>
                </a:solidFill>
              </a:rPr>
              <a:t>Carrie Chapman Catt,</a:t>
            </a:r>
            <a:r>
              <a:rPr lang="en-US" altLang="en-US" sz="2200" dirty="0"/>
              <a:t> promoted a two-part strategy to gain the vote for women.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0" y="3478213"/>
            <a:ext cx="52578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marL="0" lvl="1" eaLnBrk="1" hangingPunct="1">
              <a:spcAft>
                <a:spcPts val="220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rgbClr val="FF0000"/>
                </a:solidFill>
              </a:rPr>
              <a:t>NAWSA</a:t>
            </a:r>
            <a:r>
              <a:rPr lang="en-US" altLang="en-US" sz="2200" dirty="0"/>
              <a:t> lobbied Congress for a constitutional amendment.</a:t>
            </a:r>
          </a:p>
          <a:p>
            <a:pPr marL="0" lvl="1" eaLnBrk="1" hangingPunct="1">
              <a:spcAft>
                <a:spcPts val="2200"/>
              </a:spcAft>
              <a:buClr>
                <a:schemeClr val="tx1"/>
              </a:buClr>
            </a:pPr>
            <a:r>
              <a:rPr lang="en-US" altLang="en-US" sz="2200" dirty="0"/>
              <a:t>Supporters, called </a:t>
            </a:r>
            <a:r>
              <a:rPr lang="en-US" altLang="en-US" sz="2200" dirty="0">
                <a:solidFill>
                  <a:srgbClr val="0033CC"/>
                </a:solidFill>
              </a:rPr>
              <a:t>suffragettes</a:t>
            </a:r>
            <a:r>
              <a:rPr lang="en-US" altLang="en-US" sz="2200" dirty="0"/>
              <a:t>, used the referendum process to pass state laws.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600200" y="33051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1143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algn="ctr">
              <a:lnSpc>
                <a:spcPct val="110000"/>
              </a:lnSpc>
            </a:pPr>
            <a:r>
              <a:rPr lang="en-US" altLang="en-US" sz="4000" b="1">
                <a:solidFill>
                  <a:srgbClr val="FFCC66"/>
                </a:solidFill>
                <a:latin typeface="Century" pitchFamily="1" charset="0"/>
              </a:rPr>
              <a:t>1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600200" y="426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1143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algn="ctr">
              <a:lnSpc>
                <a:spcPct val="110000"/>
              </a:lnSpc>
            </a:pPr>
            <a:r>
              <a:rPr lang="en-US" altLang="en-US" sz="4000" b="1">
                <a:solidFill>
                  <a:srgbClr val="FFCC66"/>
                </a:solidFill>
                <a:latin typeface="Century" pitchFamily="1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1028700" y="1866900"/>
            <a:ext cx="2895600" cy="3124200"/>
          </a:xfrm>
          <a:prstGeom prst="upArrowCallout">
            <a:avLst>
              <a:gd name="adj1" fmla="val 19340"/>
              <a:gd name="adj2" fmla="val 18422"/>
              <a:gd name="adj3" fmla="val 16958"/>
              <a:gd name="adj4" fmla="val 77301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33400" y="1516063"/>
            <a:ext cx="655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962400" y="1905000"/>
            <a:ext cx="44196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0033CC"/>
                </a:solidFill>
              </a:rPr>
              <a:t>National Association Opposed to Woman’s Suffrage </a:t>
            </a:r>
            <a:r>
              <a:rPr lang="en-US" altLang="en-US" sz="2000" dirty="0"/>
              <a:t>feared voting would distract women from their family roles.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rgbClr val="0033CC"/>
                </a:solidFill>
              </a:rPr>
              <a:t>Many men and women were offended by Paul’s protests</a:t>
            </a:r>
            <a:r>
              <a:rPr lang="en-US" altLang="en-US" sz="2000" dirty="0"/>
              <a:t> in front of the White House. A mob shredded her signs and pickets.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276350" y="2716213"/>
            <a:ext cx="1981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/>
              <a:t>Not all women supported suffrage.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h17_maps_hsus_se_p0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6850"/>
            <a:ext cx="60658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2057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States gradually granted suffrage to women, starting in the western states.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sus_ch_017_s.2_19amendment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1767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9"/>
          <p:cNvSpPr>
            <a:spLocks noChangeArrowheads="1"/>
          </p:cNvSpPr>
          <p:nvPr/>
        </p:nvSpPr>
        <p:spPr bwMode="auto">
          <a:xfrm>
            <a:off x="762000" y="1447800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b="1" dirty="0"/>
              <a:t>In June 1919, the </a:t>
            </a:r>
            <a:r>
              <a:rPr lang="en-US" altLang="en-US" sz="2200" b="1" dirty="0">
                <a:solidFill>
                  <a:srgbClr val="FF0000"/>
                </a:solidFill>
              </a:rPr>
              <a:t>Nineteenth Amendment </a:t>
            </a:r>
            <a:r>
              <a:rPr lang="en-US" altLang="en-US" sz="2200" b="1" dirty="0"/>
              <a:t>was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/>
              <a:t>passed by Congress. The amendment stated that the vote </a:t>
            </a:r>
            <a:r>
              <a:rPr lang="en-US" altLang="en-US" sz="2200" b="1" dirty="0">
                <a:solidFill>
                  <a:srgbClr val="0033CC"/>
                </a:solidFill>
              </a:rPr>
              <a:t>“shall not be denied or abridged on account of sex.”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00200" y="3581400"/>
            <a:ext cx="2514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/>
              <a:t>In November 1920, women nationwide voted in a presidential election for the first 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135063" y="2133600"/>
            <a:ext cx="6873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/>
              <a:t>Analyze the impact of changes in women’s education on women’s roles in society.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/>
              <a:t>Explain what women did to win workers’ rights and to improve family life.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/>
              <a:t>Evaluate the tactics women used to win passage of the Nineteenth Amendment.</a:t>
            </a:r>
            <a:endParaRPr lang="en-US" altLang="en-US" sz="2200" b="1"/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5613" y="137001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  <a:endParaRPr lang="en-US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5613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143000" y="1828800"/>
            <a:ext cx="7620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Florence Kelley</a:t>
            </a:r>
            <a:r>
              <a:rPr lang="en-US" altLang="en-US" sz="2200" b="1"/>
              <a:t> –</a:t>
            </a:r>
            <a:r>
              <a:rPr lang="en-US" altLang="en-US" sz="2200"/>
              <a:t> founded the National Consumer’s League known as the NCL</a:t>
            </a:r>
            <a:endParaRPr lang="en-US" altLang="en-US" sz="2200" b="1"/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National Consumer’s League (NCL)</a:t>
            </a:r>
            <a:r>
              <a:rPr lang="en-US" altLang="en-US" sz="2200" b="1"/>
              <a:t> –</a:t>
            </a:r>
            <a:r>
              <a:rPr lang="en-US" altLang="en-US" sz="2200"/>
              <a:t> labeled and publicized “goods produced under fair, safe, and healthy working conditions”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temperance movement</a:t>
            </a:r>
            <a:r>
              <a:rPr lang="en-US" altLang="en-US" sz="2200" b="1"/>
              <a:t> – </a:t>
            </a:r>
            <a:r>
              <a:rPr lang="en-US" altLang="en-US" sz="2200"/>
              <a:t>campaign to end the production, sale, and use of alcohol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Margaret Sanger</a:t>
            </a:r>
            <a:r>
              <a:rPr lang="en-US" altLang="en-US" sz="2200" b="1"/>
              <a:t> –</a:t>
            </a:r>
            <a:r>
              <a:rPr lang="en-US" altLang="en-US" sz="2200"/>
              <a:t> opened the first birth control clinic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Ida B. Wells </a:t>
            </a:r>
            <a:r>
              <a:rPr lang="en-US" altLang="en-US" sz="2200" b="1"/>
              <a:t>–</a:t>
            </a:r>
            <a:r>
              <a:rPr lang="en-US" altLang="en-US" sz="2200"/>
              <a:t> helped to found the National Association of Colored Women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5613" y="13716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066800" y="1981200"/>
            <a:ext cx="7620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suffrage</a:t>
            </a:r>
            <a:r>
              <a:rPr lang="en-US" altLang="en-US" sz="2200" b="1"/>
              <a:t> –</a:t>
            </a:r>
            <a:r>
              <a:rPr lang="en-US" altLang="en-US" sz="2200"/>
              <a:t> the right to vote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Carrie Chapman Catt</a:t>
            </a:r>
            <a:r>
              <a:rPr lang="en-US" altLang="en-US" sz="2200" b="1"/>
              <a:t> –</a:t>
            </a:r>
            <a:r>
              <a:rPr lang="en-US" altLang="en-US" sz="2200"/>
              <a:t> president of the NAWSA, campaigned to pass women’s suffrage at both the state and national levels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NAWSA</a:t>
            </a:r>
            <a:r>
              <a:rPr lang="en-US" altLang="en-US" sz="2200" b="1"/>
              <a:t> –</a:t>
            </a:r>
            <a:r>
              <a:rPr lang="en-US" altLang="en-US" sz="2200"/>
              <a:t> National American Woman Suffrage Association  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Alice Paul</a:t>
            </a:r>
            <a:r>
              <a:rPr lang="en-US" altLang="en-US" sz="2200" b="1"/>
              <a:t> –</a:t>
            </a:r>
            <a:r>
              <a:rPr lang="en-US" altLang="en-US" sz="2200"/>
              <a:t> social activist, led women to picket at the White House</a:t>
            </a:r>
            <a:endParaRPr lang="en-US" altLang="en-US" sz="2200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Nineteenth Amendment</a:t>
            </a:r>
            <a:r>
              <a:rPr lang="en-US" altLang="en-US" sz="2200" b="1"/>
              <a:t> –</a:t>
            </a:r>
            <a:r>
              <a:rPr lang="en-US" altLang="en-US" sz="2200"/>
              <a:t> 1919, granted women the right to vote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1476375" y="2971800"/>
            <a:ext cx="678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/>
              <a:t>In the early 1900s, many women were no longer content playing a limited role in society. Activists helped bring about Progressive reforms including women’s suffrage. </a:t>
            </a:r>
          </a:p>
          <a:p>
            <a:pPr>
              <a:lnSpc>
                <a:spcPct val="60000"/>
              </a:lnSpc>
            </a:pPr>
            <a:endParaRPr lang="en-US" altLang="en-US" sz="2200"/>
          </a:p>
          <a:p>
            <a:pPr>
              <a:lnSpc>
                <a:spcPct val="110000"/>
              </a:lnSpc>
            </a:pPr>
            <a:r>
              <a:rPr lang="en-US" altLang="en-US" sz="2200"/>
              <a:t>Women would continue the struggle to expand their roles and rights in the future.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447800" y="1524000"/>
            <a:ext cx="6705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/>
              <a:t>How did women of the Progressive Era make progress and win the right to vote?</a:t>
            </a:r>
          </a:p>
        </p:txBody>
      </p:sp>
      <p:pic>
        <p:nvPicPr>
          <p:cNvPr id="7172" name="Picture 9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C:\Documents and Settings\Darrell\Local Settings\Temporary Internet Files\Content.IE5\5FN5GNY1\MCj0382577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29"/>
          <p:cNvSpPr txBox="1">
            <a:spLocks noChangeArrowheads="1"/>
          </p:cNvSpPr>
          <p:nvPr/>
        </p:nvSpPr>
        <p:spPr bwMode="auto">
          <a:xfrm>
            <a:off x="3962400" y="48006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/>
              <a:t>However, most </a:t>
            </a:r>
            <a:r>
              <a:rPr lang="en-US" altLang="en-US" sz="2000" dirty="0">
                <a:solidFill>
                  <a:srgbClr val="0033CC"/>
                </a:solidFill>
              </a:rPr>
              <a:t>poor women continued to labor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/>
              <a:t>long hours, often under dangerous or dirty conditions.</a:t>
            </a:r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1028700" y="1371600"/>
            <a:ext cx="72009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/>
              <a:t>By the early 1900s, a growing number of middle-class women wanted to do more than stay at home as wives and mothers.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66800" y="2819400"/>
            <a:ext cx="4114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/>
              <a:t>Colleges like Pennsylvania’s Bryn </a:t>
            </a:r>
            <a:r>
              <a:rPr lang="en-US" altLang="en-US" sz="2000" dirty="0" err="1"/>
              <a:t>Mawr</a:t>
            </a:r>
            <a:r>
              <a:rPr lang="en-US" altLang="en-US" sz="2000" dirty="0"/>
              <a:t> and New York’s School of Social Work </a:t>
            </a:r>
            <a:r>
              <a:rPr lang="en-US" altLang="en-US" sz="2000" dirty="0">
                <a:solidFill>
                  <a:srgbClr val="0033CC"/>
                </a:solidFill>
              </a:rPr>
              <a:t>armed middle-class women with education and modern ideas</a:t>
            </a:r>
            <a:r>
              <a:rPr lang="en-US" altLang="en-US" sz="20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181100" y="2019300"/>
            <a:ext cx="3200400" cy="3124200"/>
          </a:xfrm>
          <a:prstGeom prst="upArrowCallout">
            <a:avLst>
              <a:gd name="adj1" fmla="val 18297"/>
              <a:gd name="adj2" fmla="val 16464"/>
              <a:gd name="adj3" fmla="val 16958"/>
              <a:gd name="adj4" fmla="val 77911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9219" name="Text Box 129"/>
          <p:cNvSpPr txBox="1">
            <a:spLocks noChangeArrowheads="1"/>
          </p:cNvSpPr>
          <p:nvPr/>
        </p:nvSpPr>
        <p:spPr bwMode="auto">
          <a:xfrm>
            <a:off x="1428750" y="2457450"/>
            <a:ext cx="2057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 sz="2200" b="1" dirty="0"/>
              <a:t>Progressive reforms addressed working women’s conditions:</a:t>
            </a:r>
            <a:endParaRPr lang="en-US" altLang="en-US" sz="2200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343400" y="1905000"/>
            <a:ext cx="38100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2286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They </a:t>
            </a:r>
            <a:r>
              <a:rPr lang="en-US" altLang="en-US" sz="2000" dirty="0">
                <a:solidFill>
                  <a:srgbClr val="0033CC"/>
                </a:solidFill>
              </a:rPr>
              <a:t>worked long hours </a:t>
            </a:r>
            <a:r>
              <a:rPr lang="en-US" altLang="en-US" sz="2000" dirty="0"/>
              <a:t>in factories and sweatshops, or as maids, laundresses or servants. </a:t>
            </a:r>
          </a:p>
          <a:p>
            <a:pPr lvl="1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They were </a:t>
            </a:r>
            <a:r>
              <a:rPr lang="en-US" altLang="en-US" sz="2000" dirty="0">
                <a:solidFill>
                  <a:srgbClr val="0033CC"/>
                </a:solidFill>
              </a:rPr>
              <a:t>paid less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/>
              <a:t>and often didn’t get to keep their wages.</a:t>
            </a:r>
          </a:p>
          <a:p>
            <a:pPr lvl="1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They were </a:t>
            </a:r>
            <a:r>
              <a:rPr lang="en-US" altLang="en-US" sz="2000" dirty="0">
                <a:solidFill>
                  <a:srgbClr val="0033CC"/>
                </a:solidFill>
              </a:rPr>
              <a:t>intimidated and bullied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/>
              <a:t>by employers.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sus_ch_017_s.2_supremecourt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743200"/>
            <a:ext cx="3648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10800000">
            <a:off x="762000" y="1428750"/>
            <a:ext cx="7620000" cy="1295400"/>
          </a:xfrm>
          <a:prstGeom prst="rect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>
              <a:latin typeface="Verdana" pitchFamily="34" charset="0"/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1038225" y="3276600"/>
            <a:ext cx="48291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 dirty="0"/>
              <a:t>In </a:t>
            </a:r>
            <a:r>
              <a:rPr lang="en-US" altLang="en-US" sz="2000" i="1" dirty="0"/>
              <a:t>Muller </a:t>
            </a:r>
            <a:r>
              <a:rPr lang="en-US" altLang="en-US" sz="2000" dirty="0"/>
              <a:t>v</a:t>
            </a:r>
            <a:r>
              <a:rPr lang="en-US" altLang="en-US" sz="2000" i="1" dirty="0"/>
              <a:t>.</a:t>
            </a:r>
            <a:r>
              <a:rPr lang="en-US" altLang="en-US" sz="2000" dirty="0"/>
              <a:t> </a:t>
            </a:r>
            <a:r>
              <a:rPr lang="en-US" altLang="en-US" sz="2000" i="1" dirty="0"/>
              <a:t>Oregon, </a:t>
            </a:r>
            <a:r>
              <a:rPr lang="en-US" altLang="en-US" sz="2000" dirty="0"/>
              <a:t> the</a:t>
            </a:r>
            <a:br>
              <a:rPr lang="en-US" altLang="en-US" sz="2000" dirty="0"/>
            </a:br>
            <a:r>
              <a:rPr lang="en-US" altLang="en-US" sz="2000" dirty="0">
                <a:solidFill>
                  <a:srgbClr val="0033CC"/>
                </a:solidFill>
              </a:rPr>
              <a:t>Supreme Court ruled that states could legally limit a women’s </a:t>
            </a:r>
            <a:br>
              <a:rPr lang="en-US" altLang="en-US" sz="2000" dirty="0">
                <a:solidFill>
                  <a:srgbClr val="0033CC"/>
                </a:solidFill>
              </a:rPr>
            </a:br>
            <a:r>
              <a:rPr lang="en-US" altLang="en-US" sz="2000" dirty="0">
                <a:solidFill>
                  <a:srgbClr val="0033CC"/>
                </a:solidFill>
              </a:rPr>
              <a:t>work day.</a:t>
            </a:r>
            <a:r>
              <a:rPr lang="en-US" altLang="en-US" sz="2000" dirty="0"/>
              <a:t> 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 dirty="0"/>
              <a:t>This ruling recognized the </a:t>
            </a:r>
            <a:br>
              <a:rPr lang="en-US" altLang="en-US" sz="2000" dirty="0"/>
            </a:br>
            <a:r>
              <a:rPr lang="en-US" altLang="en-US" sz="2000" dirty="0"/>
              <a:t>unique role of women as </a:t>
            </a:r>
            <a:br>
              <a:rPr lang="en-US" altLang="en-US" sz="2000" dirty="0"/>
            </a:br>
            <a:r>
              <a:rPr lang="en-US" altLang="en-US" sz="2000" dirty="0"/>
              <a:t>mothers.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192213" y="1504950"/>
            <a:ext cx="6705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 sz="2200" b="1" dirty="0"/>
              <a:t>Reformers saw limiting the length of a woman’s work day as an important goal and succeeded in several states.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669925" y="1524000"/>
            <a:ext cx="78486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74725" y="1676400"/>
            <a:ext cx="7620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en-US" sz="2200" dirty="0"/>
              <a:t>In 1899, </a:t>
            </a:r>
            <a:r>
              <a:rPr lang="en-US" altLang="en-US" sz="2200" b="1" dirty="0">
                <a:solidFill>
                  <a:srgbClr val="FF0000"/>
                </a:solidFill>
              </a:rPr>
              <a:t>Florence Kelley</a:t>
            </a:r>
            <a:r>
              <a:rPr lang="en-US" altLang="en-US" sz="2200" dirty="0"/>
              <a:t> founded the Women’s Trade Union League which </a:t>
            </a:r>
            <a:r>
              <a:rPr lang="en-US" altLang="en-US" sz="2200" dirty="0">
                <a:solidFill>
                  <a:srgbClr val="0033CC"/>
                </a:solidFill>
              </a:rPr>
              <a:t>worked for a federal minimum wage and a national eight-hour workday.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810000" y="3490913"/>
            <a:ext cx="44196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dirty="0"/>
              <a:t>The WTUL also created the first workers’ strike fund, which helped support families who refused to work in unsafe or unfair conditions.</a:t>
            </a:r>
          </a:p>
        </p:txBody>
      </p:sp>
      <p:pic>
        <p:nvPicPr>
          <p:cNvPr id="12299" name="Picture 11" descr="C:\Documents and Settings\Darrell\Local Settings\Temporary Internet Files\Content.IE5\HS216N01\MCj035326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1981200" cy="246380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5355</TotalTime>
  <Words>894</Words>
  <Application>Microsoft Office PowerPoint</Application>
  <PresentationFormat>On-screen Show (4:3)</PresentationFormat>
  <Paragraphs>80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269</cp:revision>
  <cp:lastPrinted>2008-05-21T18:42:16Z</cp:lastPrinted>
  <dcterms:created xsi:type="dcterms:W3CDTF">2008-06-11T20:35:12Z</dcterms:created>
  <dcterms:modified xsi:type="dcterms:W3CDTF">2019-04-16T19:04:01Z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