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3"/>
  </p:notesMasterIdLst>
  <p:handoutMasterIdLst>
    <p:handoutMasterId r:id="rId24"/>
  </p:handoutMasterIdLst>
  <p:sldIdLst>
    <p:sldId id="768" r:id="rId3"/>
    <p:sldId id="713" r:id="rId4"/>
    <p:sldId id="730" r:id="rId5"/>
    <p:sldId id="765" r:id="rId6"/>
    <p:sldId id="766" r:id="rId7"/>
    <p:sldId id="751" r:id="rId8"/>
    <p:sldId id="756" r:id="rId9"/>
    <p:sldId id="757" r:id="rId10"/>
    <p:sldId id="758" r:id="rId11"/>
    <p:sldId id="754" r:id="rId12"/>
    <p:sldId id="760" r:id="rId13"/>
    <p:sldId id="745" r:id="rId14"/>
    <p:sldId id="753" r:id="rId15"/>
    <p:sldId id="746" r:id="rId16"/>
    <p:sldId id="749" r:id="rId17"/>
    <p:sldId id="761" r:id="rId18"/>
    <p:sldId id="767" r:id="rId19"/>
    <p:sldId id="762" r:id="rId20"/>
    <p:sldId id="763" r:id="rId21"/>
    <p:sldId id="7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33CC"/>
    <a:srgbClr val="0066CC"/>
    <a:srgbClr val="E24D42"/>
    <a:srgbClr val="0000FF"/>
    <a:srgbClr val="B3F1FF"/>
    <a:srgbClr val="F8F64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 autoAdjust="0"/>
    <p:restoredTop sz="83857" autoAdjust="0"/>
  </p:normalViewPr>
  <p:slideViewPr>
    <p:cSldViewPr>
      <p:cViewPr varScale="1">
        <p:scale>
          <a:sx n="106" d="100"/>
          <a:sy n="106" d="100"/>
        </p:scale>
        <p:origin x="-2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828"/>
    </p:cViewPr>
  </p:sorterViewPr>
  <p:notesViewPr>
    <p:cSldViewPr>
      <p:cViewPr varScale="1">
        <p:scale>
          <a:sx n="89" d="100"/>
          <a:sy n="89" d="100"/>
        </p:scale>
        <p:origin x="-204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BE9D10C6-EE1B-4790-A978-9B7A15B06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68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E4F36117-A471-44B7-B019-2BDAA207D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04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2416DD03-E4EB-416E-A452-9E183A033BE1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FF3C793D-0921-4C28-93BE-7C3EC7873B39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31E80681-9E3D-4E19-81E9-045B1835EFEC}" type="slidenum">
              <a:rPr lang="en-US" altLang="en-US" sz="1200"/>
              <a:pPr algn="r" eaLnBrk="1" hangingPunct="1"/>
              <a:t>15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B1EA0B06-F45D-4716-B5FC-E96ECC28FF63}" type="slidenum">
              <a:rPr lang="en-US" altLang="en-US" sz="1200"/>
              <a:pPr algn="r" eaLnBrk="1" hangingPunct="1"/>
              <a:t>16</a:t>
            </a:fld>
            <a:endParaRPr lang="en-US" alt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A1117D68-F6C7-43AE-BD28-C42A6DAA8C87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7864FA73-6ED2-409A-AEE0-3B1150649C3F}" type="slidenum">
              <a:rPr lang="en-US" altLang="en-US" sz="1200"/>
              <a:pPr algn="r" eaLnBrk="1" hangingPunct="1"/>
              <a:t>18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369C4313-A95C-46A6-A19C-AB514F4D2A30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F2E4057A-D967-4347-9443-75056C00472A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27C8678A-B046-4765-AB84-2A379406B80D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2033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4D3BB9BC-0C7C-496C-B6B5-C840419A1AF0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930DA454-82FB-4C18-A559-5EAD8574219A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0EF129E4-C49B-4DDF-9A35-D3CBC2830D99}" type="slidenum">
              <a:rPr lang="en-US" altLang="en-US" sz="1200"/>
              <a:pPr algn="r" eaLnBrk="1" hangingPunct="1"/>
              <a:t>5</a:t>
            </a:fld>
            <a:endParaRPr lang="en-US" alt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1657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975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98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6708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1641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777423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024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7089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8078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53489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5922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9784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456911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2188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656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7392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717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101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7690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62583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754171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787197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0" descr="USH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032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  <a:cs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  <a:cs typeface="Arial" charset="0"/>
              </a:rPr>
              <a:t> 3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  <a:cs typeface="Arial" charset="0"/>
              </a:rPr>
              <a:t>The Struggle Against Discrimination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0" descr="USH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032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3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</a:rPr>
              <a:t>The Struggle Against Discrimination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099" name="Rectangle 17"/>
          <p:cNvSpPr>
            <a:spLocks noChangeArrowheads="1"/>
          </p:cNvSpPr>
          <p:nvPr/>
        </p:nvSpPr>
        <p:spPr bwMode="auto">
          <a:xfrm>
            <a:off x="1143000" y="1371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Chapter Introduction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1143000" y="1905000"/>
            <a:ext cx="7239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000"/>
              <a:t>This chapter will focus on how reformers sought to solve the problems caused by industrialization, urbanization and immigration in the early 1900s.</a:t>
            </a:r>
            <a:r>
              <a:rPr lang="en-US" altLang="en-US"/>
              <a:t> 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1149350" y="3413125"/>
            <a:ext cx="7127875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1:</a:t>
            </a:r>
            <a:r>
              <a:rPr lang="en-US" altLang="en-US"/>
              <a:t> The Drive for Reform</a:t>
            </a:r>
          </a:p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2:</a:t>
            </a:r>
            <a:r>
              <a:rPr lang="en-US" altLang="en-US"/>
              <a:t> Women Make Progress</a:t>
            </a:r>
          </a:p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3:</a:t>
            </a:r>
            <a:r>
              <a:rPr lang="en-US" altLang="en-US"/>
              <a:t> The Struggle Against Discrimination</a:t>
            </a:r>
          </a:p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4:</a:t>
            </a:r>
            <a:r>
              <a:rPr lang="en-US" altLang="en-US"/>
              <a:t> Roosevelt’s Square Deal</a:t>
            </a:r>
          </a:p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5:</a:t>
            </a:r>
            <a:r>
              <a:rPr lang="en-US" altLang="en-US"/>
              <a:t> Wilson’s New Freedom</a:t>
            </a:r>
          </a:p>
        </p:txBody>
      </p:sp>
    </p:spTree>
    <p:extLst>
      <p:ext uri="{BB962C8B-B14F-4D97-AF65-F5344CB8AC3E}">
        <p14:creationId xmlns:p14="http://schemas.microsoft.com/office/powerpoint/2010/main" val="20305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85800" y="1600200"/>
            <a:ext cx="7772400" cy="4038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9C9FF"/>
              </a:gs>
            </a:gsLst>
            <a:lin ang="5400000" scaled="1"/>
          </a:gradFill>
          <a:ln w="19050">
            <a:solidFill>
              <a:srgbClr val="666699"/>
            </a:solidFill>
            <a:miter lim="800000"/>
            <a:headEnd/>
            <a:tailEnd/>
          </a:ln>
          <a:effectLst>
            <a:outerShdw dist="4579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219200" y="3200400"/>
            <a:ext cx="68580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000"/>
              </a:spcAft>
              <a:buFontTx/>
              <a:buChar char="•"/>
            </a:pPr>
            <a:r>
              <a:rPr lang="en-US" altLang="en-US" sz="2000"/>
              <a:t>The </a:t>
            </a:r>
            <a:r>
              <a:rPr lang="en-US" altLang="en-US" sz="2000" i="1">
                <a:solidFill>
                  <a:srgbClr val="0033CC"/>
                </a:solidFill>
              </a:rPr>
              <a:t>Plessy </a:t>
            </a:r>
            <a:r>
              <a:rPr lang="en-US" altLang="en-US" sz="2000">
                <a:solidFill>
                  <a:srgbClr val="0033CC"/>
                </a:solidFill>
              </a:rPr>
              <a:t>v.</a:t>
            </a:r>
            <a:r>
              <a:rPr lang="en-US" altLang="en-US" sz="2000" i="1">
                <a:solidFill>
                  <a:srgbClr val="0033CC"/>
                </a:solidFill>
              </a:rPr>
              <a:t> Ferguson</a:t>
            </a:r>
            <a:r>
              <a:rPr lang="en-US" altLang="en-US" sz="2000">
                <a:solidFill>
                  <a:srgbClr val="0033CC"/>
                </a:solidFill>
              </a:rPr>
              <a:t> decision furthered discrimination</a:t>
            </a:r>
            <a:r>
              <a:rPr lang="en-US" altLang="en-US" sz="2000">
                <a:solidFill>
                  <a:srgbClr val="0066CC"/>
                </a:solidFill>
              </a:rPr>
              <a:t> </a:t>
            </a:r>
            <a:r>
              <a:rPr lang="en-US" altLang="en-US" sz="2000"/>
              <a:t>in the North as well as the South.</a:t>
            </a:r>
          </a:p>
          <a:p>
            <a:pPr eaLnBrk="1" hangingPunct="1">
              <a:spcAft>
                <a:spcPts val="2000"/>
              </a:spcAft>
              <a:buFontTx/>
              <a:buChar char="•"/>
            </a:pPr>
            <a:r>
              <a:rPr lang="en-US" altLang="en-US" sz="2000"/>
              <a:t>By 1910, </a:t>
            </a:r>
            <a:r>
              <a:rPr lang="en-US" altLang="en-US" sz="2000">
                <a:solidFill>
                  <a:srgbClr val="0033CC"/>
                </a:solidFill>
              </a:rPr>
              <a:t>segregation was the norm</a:t>
            </a:r>
            <a:r>
              <a:rPr lang="en-US" altLang="en-US" sz="2000">
                <a:solidFill>
                  <a:srgbClr val="0066CC"/>
                </a:solidFill>
              </a:rPr>
              <a:t> </a:t>
            </a:r>
            <a:r>
              <a:rPr lang="en-US" altLang="en-US" sz="2000"/>
              <a:t>nationwide. </a:t>
            </a:r>
          </a:p>
          <a:p>
            <a:pPr eaLnBrk="1" hangingPunct="1">
              <a:spcAft>
                <a:spcPts val="2000"/>
              </a:spcAft>
              <a:buFontTx/>
              <a:buChar char="•"/>
            </a:pPr>
            <a:r>
              <a:rPr lang="en-US" altLang="en-US" sz="2000"/>
              <a:t>In 1914, even </a:t>
            </a:r>
            <a:r>
              <a:rPr lang="en-US" altLang="en-US" sz="2000">
                <a:solidFill>
                  <a:srgbClr val="0033CC"/>
                </a:solidFill>
              </a:rPr>
              <a:t>federal offices were segregated</a:t>
            </a:r>
            <a:r>
              <a:rPr lang="en-US" altLang="en-US" sz="2000">
                <a:solidFill>
                  <a:srgbClr val="0066CC"/>
                </a:solidFill>
              </a:rPr>
              <a:t> </a:t>
            </a:r>
            <a:r>
              <a:rPr lang="en-US" altLang="en-US" sz="2000"/>
              <a:t>by Progressive President Woodrow Wilson.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1143000" y="1676400"/>
            <a:ext cx="6858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/>
              <a:t>Racial theories were also used to justify laws that kept blacks from voting. Many Progressives supported racial prejudices.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2895600"/>
            <a:ext cx="7162800" cy="1588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 rot="5400000" flipH="1">
            <a:off x="1238250" y="1866900"/>
            <a:ext cx="3200400" cy="3581400"/>
          </a:xfrm>
          <a:prstGeom prst="upArrowCallout">
            <a:avLst>
              <a:gd name="adj1" fmla="val 13417"/>
              <a:gd name="adj2" fmla="val 17500"/>
              <a:gd name="adj3" fmla="val 16959"/>
              <a:gd name="adj4" fmla="val 80182"/>
            </a:avLst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6200000" flipH="1">
            <a:off x="4743450" y="1943100"/>
            <a:ext cx="3200400" cy="3429000"/>
          </a:xfrm>
          <a:prstGeom prst="upArrowCallout">
            <a:avLst>
              <a:gd name="adj1" fmla="val 13417"/>
              <a:gd name="adj2" fmla="val 17500"/>
              <a:gd name="adj3" fmla="val 16956"/>
              <a:gd name="adj4" fmla="val 79855"/>
            </a:avLst>
          </a:prstGeom>
          <a:gradFill rotWithShape="1">
            <a:gsLst>
              <a:gs pos="0">
                <a:srgbClr val="FFC00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1514475" y="1219200"/>
            <a:ext cx="61436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/>
            <a:r>
              <a:rPr lang="en-US" altLang="en-US" b="1"/>
              <a:t>African Americans were split over how to end racial discrimination.</a:t>
            </a:r>
            <a:r>
              <a:rPr lang="en-US" altLang="en-US"/>
              <a:t> </a:t>
            </a:r>
          </a:p>
          <a:p>
            <a:pPr algn="ctr" eaLnBrk="1" hangingPunct="1"/>
            <a:endParaRPr lang="en-US" altLang="en-US" b="1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257300" y="2243138"/>
            <a:ext cx="25146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Booker T. Washington</a:t>
            </a:r>
            <a:r>
              <a:rPr lang="en-US" altLang="en-US" sz="2000"/>
              <a:t> urged a patient, </a:t>
            </a:r>
            <a:r>
              <a:rPr lang="en-US" altLang="en-US" sz="2000">
                <a:solidFill>
                  <a:srgbClr val="0033CC"/>
                </a:solidFill>
              </a:rPr>
              <a:t>gradual effort</a:t>
            </a:r>
            <a:r>
              <a:rPr lang="en-US" altLang="en-US" sz="2000"/>
              <a:t> based on earning equality through training and work in the skilled trades.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521325" y="2422525"/>
            <a:ext cx="25717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</a:rPr>
              <a:t>W.E.B. DuBois</a:t>
            </a:r>
            <a:r>
              <a:rPr lang="en-US" altLang="en-US" sz="2000"/>
              <a:t> demanded that African Americans receive all constitutional rights </a:t>
            </a:r>
            <a:r>
              <a:rPr lang="en-US" altLang="en-US" sz="2000">
                <a:solidFill>
                  <a:srgbClr val="0033CC"/>
                </a:solidFill>
              </a:rPr>
              <a:t>immediately.</a:t>
            </a:r>
          </a:p>
        </p:txBody>
      </p:sp>
      <p:pic>
        <p:nvPicPr>
          <p:cNvPr id="14" name="Picture 13" descr="hsus_ch_017_s.3_booker_debois_d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54"/>
          <a:stretch>
            <a:fillRect/>
          </a:stretch>
        </p:blipFill>
        <p:spPr bwMode="auto">
          <a:xfrm>
            <a:off x="3200400" y="4108450"/>
            <a:ext cx="14478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3" descr="hsus_ch_017_s.3_booker_debois_d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46"/>
          <a:stretch>
            <a:fillRect/>
          </a:stretch>
        </p:blipFill>
        <p:spPr bwMode="auto">
          <a:xfrm>
            <a:off x="4556125" y="4111625"/>
            <a:ext cx="12763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0"/>
          <p:cNvSpPr>
            <a:spLocks noChangeArrowheads="1"/>
          </p:cNvSpPr>
          <p:nvPr/>
        </p:nvSpPr>
        <p:spPr bwMode="auto">
          <a:xfrm rot="10800000" flipH="1">
            <a:off x="836613" y="1447800"/>
            <a:ext cx="7391400" cy="2286000"/>
          </a:xfrm>
          <a:prstGeom prst="upArrowCallout">
            <a:avLst>
              <a:gd name="adj1" fmla="val 42847"/>
              <a:gd name="adj2" fmla="val 42996"/>
              <a:gd name="adj3" fmla="val 27056"/>
              <a:gd name="adj4" fmla="val 61144"/>
            </a:avLst>
          </a:prstGeom>
          <a:gradFill rotWithShape="1">
            <a:gsLst>
              <a:gs pos="0">
                <a:srgbClr val="FFCC66">
                  <a:alpha val="97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1295400" y="3748088"/>
            <a:ext cx="64770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/>
              <a:t>Their </a:t>
            </a:r>
            <a:r>
              <a:rPr lang="en-US" altLang="en-US" sz="2000" b="1">
                <a:solidFill>
                  <a:srgbClr val="FF0000"/>
                </a:solidFill>
              </a:rPr>
              <a:t>Niagara Movement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0033CC"/>
                </a:solidFill>
              </a:rPr>
              <a:t>rejected the gradualist approach</a:t>
            </a:r>
            <a:r>
              <a:rPr lang="en-US" altLang="en-US" sz="2000"/>
              <a:t> stating that trade skills “create workers, but cannot make men.”</a:t>
            </a:r>
          </a:p>
          <a:p>
            <a:pPr eaLnBrk="1" hangingPunct="1">
              <a:spcAft>
                <a:spcPts val="2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/>
              <a:t>They also believed </a:t>
            </a:r>
            <a:r>
              <a:rPr lang="en-US" altLang="en-US" sz="2000">
                <a:solidFill>
                  <a:srgbClr val="0033CC"/>
                </a:solidFill>
              </a:rPr>
              <a:t>African Americans should learn how to think for themselves</a:t>
            </a:r>
            <a:r>
              <a:rPr lang="en-US" altLang="en-US" sz="2000">
                <a:solidFill>
                  <a:srgbClr val="0066CC"/>
                </a:solidFill>
              </a:rPr>
              <a:t> </a:t>
            </a:r>
            <a:r>
              <a:rPr lang="en-US" altLang="en-US" sz="2000"/>
              <a:t>through the study of history, literature, and philosophy.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143000" y="1600200"/>
            <a:ext cx="6858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/>
              <a:t>In 1905, DuBois and William Monroe Trotter </a:t>
            </a:r>
            <a:br>
              <a:rPr lang="en-US" altLang="en-US"/>
            </a:br>
            <a:r>
              <a:rPr lang="en-US" altLang="en-US"/>
              <a:t>were concerned that all across the South, black men could not vote.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sus_ch_017_s.3_niagara_d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38100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4953000" y="1998663"/>
            <a:ext cx="3505200" cy="310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After a 1908 riot against African Americans in Springfield, Illinois, a number of white </a:t>
            </a:r>
            <a:r>
              <a:rPr lang="en-US" altLang="en-US" dirty="0">
                <a:solidFill>
                  <a:srgbClr val="0033CC"/>
                </a:solidFill>
              </a:rPr>
              <a:t>Progressives joined together with the Niagara Movement to help form the NAACP.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5238750" y="2057400"/>
            <a:ext cx="3276600" cy="319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30000"/>
              </a:spcAft>
            </a:pPr>
            <a:r>
              <a:rPr lang="en-US" altLang="en-US" sz="2000"/>
              <a:t>The NAACP aimed to help African Americans become </a:t>
            </a:r>
            <a:r>
              <a:rPr lang="en-US" altLang="en-US" sz="2000" i="1">
                <a:solidFill>
                  <a:srgbClr val="0033CC"/>
                </a:solidFill>
              </a:rPr>
              <a:t>“physically free from peonage, mentally free from ignorance, politically free from disfranchisement, and socially free from insult.”</a:t>
            </a:r>
            <a:endParaRPr lang="en-US" altLang="en-US" sz="2000">
              <a:solidFill>
                <a:srgbClr val="0033CC"/>
              </a:solidFill>
            </a:endParaRPr>
          </a:p>
        </p:txBody>
      </p:sp>
      <p:sp>
        <p:nvSpPr>
          <p:cNvPr id="4" name="AutoShape 1035"/>
          <p:cNvSpPr>
            <a:spLocks noChangeArrowheads="1"/>
          </p:cNvSpPr>
          <p:nvPr/>
        </p:nvSpPr>
        <p:spPr bwMode="auto">
          <a:xfrm rot="5400000" flipH="1">
            <a:off x="1047750" y="1371600"/>
            <a:ext cx="3810000" cy="4419600"/>
          </a:xfrm>
          <a:prstGeom prst="upArrowCallout">
            <a:avLst>
              <a:gd name="adj1" fmla="val 20832"/>
              <a:gd name="adj2" fmla="val 18875"/>
              <a:gd name="adj3" fmla="val 17620"/>
              <a:gd name="adj4" fmla="val 80340"/>
            </a:avLst>
          </a:prstGeom>
          <a:gradFill rotWithShape="1">
            <a:gsLst>
              <a:gs pos="0">
                <a:srgbClr val="CDCD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971550" y="2209800"/>
            <a:ext cx="3200400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en-US" altLang="en-US"/>
              <a:t>The</a:t>
            </a: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 b="1">
                <a:solidFill>
                  <a:srgbClr val="FF0000"/>
                </a:solidFill>
              </a:rPr>
              <a:t>NAACP</a:t>
            </a: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/>
              <a:t>or</a:t>
            </a: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/>
              <a:t>National Association for the Advancement of Colored People was founded to demand </a:t>
            </a:r>
            <a:r>
              <a:rPr lang="en-US" altLang="en-US">
                <a:solidFill>
                  <a:srgbClr val="0033CC"/>
                </a:solidFill>
              </a:rPr>
              <a:t>voting and civil rights for African Americans.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44550" y="2133600"/>
            <a:ext cx="7453313" cy="3657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66">
                  <a:alpha val="66000"/>
                </a:srgbClr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1828800" y="1295400"/>
            <a:ext cx="5486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b="1"/>
              <a:t>The NAACP attracted prominent</a:t>
            </a:r>
            <a:br>
              <a:rPr lang="en-US" altLang="en-US" b="1"/>
            </a:br>
            <a:r>
              <a:rPr lang="en-US" altLang="en-US" b="1"/>
              <a:t>Progressives to their cause.</a:t>
            </a:r>
          </a:p>
        </p:txBody>
      </p:sp>
      <p:graphicFrame>
        <p:nvGraphicFramePr>
          <p:cNvPr id="17421" name="Group 13"/>
          <p:cNvGraphicFramePr>
            <a:graphicFrameLocks noGrp="1"/>
          </p:cNvGraphicFramePr>
          <p:nvPr/>
        </p:nvGraphicFramePr>
        <p:xfrm>
          <a:off x="914400" y="2209800"/>
          <a:ext cx="7315200" cy="3489325"/>
        </p:xfrm>
        <a:graphic>
          <a:graphicData uri="http://schemas.openxmlformats.org/drawingml/2006/table">
            <a:tbl>
              <a:tblPr/>
              <a:tblGrid>
                <a:gridCol w="3048000"/>
                <a:gridCol w="4267200"/>
              </a:tblGrid>
              <a:tr h="5857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Supporters: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6538" marR="0" lvl="0" indent="-236538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0000"/>
                        </a:spcAft>
                        <a:buClrTx/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Their tactics: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3578">
                <a:tc>
                  <a:txBody>
                    <a:bodyPr/>
                    <a:lstStyle/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Jane Addams</a:t>
                      </a:r>
                    </a:p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Ray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Stannard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Baker</a:t>
                      </a:r>
                    </a:p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Florence Kelley</a:t>
                      </a:r>
                    </a:p>
                    <a:p>
                      <a:pPr marL="2286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Ida B. Wells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0"/>
                        </a:spcAft>
                        <a:buClrTx/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used their newspapers to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publicize the horrors of race 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riots and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lynchings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.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2286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0"/>
                        </a:spcAft>
                        <a:buClrTx/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used the courts to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challenge unfair housing laws.</a:t>
                      </a:r>
                    </a:p>
                    <a:p>
                      <a:pPr marL="228600" marR="0" lvl="1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promoted professional careers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for African Americans.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219200" y="1533525"/>
            <a:ext cx="6858000" cy="1676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64868" name="Picture 4" descr="small house 01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62600" y="3134142"/>
            <a:ext cx="1905000" cy="19917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1508125" y="1609725"/>
            <a:ext cx="60960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60000"/>
              </a:spcAft>
            </a:pPr>
            <a:r>
              <a:rPr lang="en-US" altLang="en-US" dirty="0"/>
              <a:t>In 1911, the </a:t>
            </a:r>
            <a:r>
              <a:rPr lang="en-US" altLang="en-US" b="1" dirty="0">
                <a:solidFill>
                  <a:srgbClr val="FF0000"/>
                </a:solidFill>
              </a:rPr>
              <a:t>Urban League</a:t>
            </a:r>
            <a:r>
              <a:rPr lang="en-US" altLang="en-US" dirty="0"/>
              <a:t> was formed to create a network of local clubs and churches to assist African Americans migrating to northern cities.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1524000" y="3349625"/>
            <a:ext cx="381000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60000"/>
              </a:spcAft>
            </a:pPr>
            <a:r>
              <a:rPr lang="en-US" altLang="en-US" dirty="0"/>
              <a:t>While the NAACP focused on political justice, the</a:t>
            </a:r>
            <a:r>
              <a:rPr lang="en-US" altLang="en-US" dirty="0">
                <a:solidFill>
                  <a:srgbClr val="0033CC"/>
                </a:solidFill>
              </a:rPr>
              <a:t> Urban League helped the poor find jobs, housing, clothing, and schools for their children.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00200" y="2667000"/>
            <a:ext cx="6172200" cy="2971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9C9FF"/>
              </a:gs>
            </a:gsLst>
            <a:lin ang="0" scaled="1"/>
          </a:gradFill>
          <a:ln w="19050">
            <a:solidFill>
              <a:srgbClr val="666699"/>
            </a:solidFill>
            <a:miter lim="800000"/>
            <a:headEnd/>
            <a:tailEnd/>
          </a:ln>
          <a:effectLst>
            <a:outerShdw dist="4579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782763" y="1447800"/>
            <a:ext cx="5562600" cy="1096963"/>
          </a:xfrm>
          <a:prstGeom prst="rect">
            <a:avLst/>
          </a:prstGeom>
          <a:solidFill>
            <a:schemeClr val="bg1">
              <a:alpha val="4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marL="0" lvl="1" eaLnBrk="1" hangingPunct="1"/>
            <a:r>
              <a:rPr lang="en-US" altLang="en-US" b="1"/>
              <a:t>Many ethnic groups formed self-help organizations to combat prejudice and protect their rights.</a:t>
            </a:r>
          </a:p>
        </p:txBody>
      </p:sp>
      <p:graphicFrame>
        <p:nvGraphicFramePr>
          <p:cNvPr id="19475" name="Group 19"/>
          <p:cNvGraphicFramePr>
            <a:graphicFrameLocks noGrp="1"/>
          </p:cNvGraphicFramePr>
          <p:nvPr/>
        </p:nvGraphicFramePr>
        <p:xfrm>
          <a:off x="1765300" y="2913063"/>
          <a:ext cx="5867400" cy="2498090"/>
        </p:xfrm>
        <a:graphic>
          <a:graphicData uri="http://schemas.openxmlformats.org/drawingml/2006/table">
            <a:tbl>
              <a:tblPr/>
              <a:tblGrid>
                <a:gridCol w="2667000"/>
                <a:gridCol w="3200400"/>
              </a:tblGrid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" charset="0"/>
                          <a:cs typeface="Arial" charset="0"/>
                        </a:rPr>
                        <a:t>African Americans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1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" charset="0"/>
                          <a:cs typeface="Arial" charset="0"/>
                        </a:rPr>
                        <a:t>NAACP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" charset="0"/>
                          <a:cs typeface="Arial" charset="0"/>
                        </a:rPr>
                        <a:t>Jews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1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" charset="0"/>
                          <a:cs typeface="Arial" charset="0"/>
                        </a:rPr>
                        <a:t>B’nai Brith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" charset="0"/>
                          <a:cs typeface="Arial" charset="0"/>
                        </a:rPr>
                        <a:t>Mexican Americans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1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" charset="0"/>
                          <a:cs typeface="Arial" charset="0"/>
                        </a:rPr>
                        <a:t>Mutualistas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" charset="0"/>
                          <a:cs typeface="Arial" charset="0"/>
                        </a:rPr>
                        <a:t>Native Americans</a:t>
                      </a: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Verdana" pitchFamily="1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228600" marR="0" lvl="0" indent="-228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1" charset="0"/>
                          <a:cs typeface="Arial" charset="0"/>
                        </a:rPr>
                        <a:t>Society of American Indians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743200" y="1905000"/>
            <a:ext cx="5791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lvl="1" eaLnBrk="1" hangingPunct="1"/>
            <a:r>
              <a:rPr lang="en-US" altLang="en-US" sz="2000" dirty="0"/>
              <a:t>In 1843, Jewish families formed the </a:t>
            </a:r>
          </a:p>
          <a:p>
            <a:pPr lvl="1" eaLnBrk="1" hangingPunct="1"/>
            <a:r>
              <a:rPr lang="en-US" altLang="en-US" sz="2000" dirty="0"/>
              <a:t>B’nai B’rith to </a:t>
            </a:r>
            <a:r>
              <a:rPr lang="en-US" altLang="en-US" sz="2000" dirty="0">
                <a:solidFill>
                  <a:srgbClr val="0033CC"/>
                </a:solidFill>
              </a:rPr>
              <a:t>provide religious education and self-help.</a:t>
            </a:r>
          </a:p>
          <a:p>
            <a:pPr lvl="1" eaLnBrk="1" hangingPunct="1"/>
            <a:endParaRPr lang="en-US" altLang="en-US" sz="2000" dirty="0">
              <a:solidFill>
                <a:srgbClr val="0033CC"/>
              </a:solidFill>
            </a:endParaRPr>
          </a:p>
          <a:p>
            <a:pPr lvl="1" eaLnBrk="1" hangingPunct="1"/>
            <a:r>
              <a:rPr lang="en-US" altLang="en-US" sz="2000" dirty="0"/>
              <a:t>In 1913, the</a:t>
            </a:r>
            <a:r>
              <a:rPr lang="en-US" altLang="en-US" sz="2000" b="1" dirty="0">
                <a:solidFill>
                  <a:srgbClr val="FF0000"/>
                </a:solidFill>
              </a:rPr>
              <a:t> Anti-Defamation League </a:t>
            </a:r>
            <a:r>
              <a:rPr lang="en-US" altLang="en-US" sz="2000" dirty="0"/>
              <a:t>was formed to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defend against physical and verbal attacks, false statements, and to </a:t>
            </a:r>
            <a:r>
              <a:rPr lang="en-US" altLang="en-US" sz="2000" i="1" dirty="0">
                <a:solidFill>
                  <a:srgbClr val="0033CC"/>
                </a:solidFill>
              </a:rPr>
              <a:t>“secure justice</a:t>
            </a:r>
            <a:br>
              <a:rPr lang="en-US" altLang="en-US" sz="2000" i="1" dirty="0">
                <a:solidFill>
                  <a:srgbClr val="0033CC"/>
                </a:solidFill>
              </a:rPr>
            </a:br>
            <a:r>
              <a:rPr lang="en-US" altLang="en-US" sz="2000" i="1" dirty="0">
                <a:solidFill>
                  <a:srgbClr val="0033CC"/>
                </a:solidFill>
              </a:rPr>
              <a:t>and fair treatment for all citizens alike.”</a:t>
            </a:r>
            <a:endParaRPr lang="en-US" altLang="en-US" sz="2000" dirty="0">
              <a:solidFill>
                <a:srgbClr val="0033CC"/>
              </a:solidFill>
            </a:endParaRPr>
          </a:p>
        </p:txBody>
      </p:sp>
      <p:pic>
        <p:nvPicPr>
          <p:cNvPr id="20485" name="Picture 5" descr="C:\Documents and Settings\Darrell\Local Settings\Temporary Internet Files\Content.IE5\HS216N01\MPj0440330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957388"/>
            <a:ext cx="2054225" cy="2690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1219200" y="1447800"/>
            <a:ext cx="6858000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554163" y="1482725"/>
            <a:ext cx="60198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000"/>
              </a:spcAft>
            </a:pPr>
            <a:r>
              <a:rPr lang="en-US" altLang="en-US">
                <a:solidFill>
                  <a:srgbClr val="0033CC"/>
                </a:solidFill>
              </a:rPr>
              <a:t>Mexican Americans</a:t>
            </a:r>
            <a:r>
              <a:rPr lang="en-US" altLang="en-US">
                <a:solidFill>
                  <a:srgbClr val="0066CC"/>
                </a:solidFill>
              </a:rPr>
              <a:t> </a:t>
            </a:r>
            <a:r>
              <a:rPr lang="en-US" altLang="en-US"/>
              <a:t>formed </a:t>
            </a:r>
            <a:r>
              <a:rPr lang="en-US" altLang="en-US" b="1">
                <a:solidFill>
                  <a:srgbClr val="FF0000"/>
                </a:solidFill>
              </a:rPr>
              <a:t>mutualistas</a:t>
            </a:r>
            <a:r>
              <a:rPr lang="en-US" altLang="en-US">
                <a:solidFill>
                  <a:srgbClr val="FF0000"/>
                </a:solidFill>
              </a:rPr>
              <a:t>, </a:t>
            </a:r>
            <a:r>
              <a:rPr lang="en-US" altLang="en-US"/>
              <a:t>groups that provided legal assistance </a:t>
            </a:r>
            <a:br>
              <a:rPr lang="en-US" altLang="en-US"/>
            </a:br>
            <a:r>
              <a:rPr lang="en-US" altLang="en-US"/>
              <a:t>and disability insurance.</a:t>
            </a:r>
          </a:p>
        </p:txBody>
      </p:sp>
      <p:pic>
        <p:nvPicPr>
          <p:cNvPr id="21508" name="Picture 8" descr="C:\Documents and Settings\Darrell\Local Settings\Temporary Internet Files\Content.IE5\BFAIWSTG\MCj037989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71800"/>
            <a:ext cx="27432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4648200" y="2819400"/>
            <a:ext cx="35814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000"/>
              </a:spcAft>
            </a:pPr>
            <a:r>
              <a:rPr lang="en-US" altLang="en-US" sz="2000"/>
              <a:t>The Partido Liberal Mexicano in Arizona served a role similar to the Urban League for Mexican Americans.</a:t>
            </a:r>
          </a:p>
          <a:p>
            <a:pPr eaLnBrk="1" hangingPunct="1">
              <a:spcAft>
                <a:spcPts val="2000"/>
              </a:spcAft>
            </a:pPr>
            <a:r>
              <a:rPr lang="en-US" altLang="en-US" sz="2000">
                <a:solidFill>
                  <a:srgbClr val="0033CC"/>
                </a:solidFill>
              </a:rPr>
              <a:t>Many Latinos were subject to unfair labor contracts</a:t>
            </a:r>
            <a:r>
              <a:rPr lang="en-US" altLang="en-US" sz="2000"/>
              <a:t>, </a:t>
            </a:r>
            <a:r>
              <a:rPr lang="en-US" altLang="en-US" sz="2000">
                <a:solidFill>
                  <a:srgbClr val="0033CC"/>
                </a:solidFill>
              </a:rPr>
              <a:t>which the mutualistas helped to defeat.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099" name="Rectangle 20"/>
          <p:cNvSpPr>
            <a:spLocks noChangeArrowheads="1"/>
          </p:cNvSpPr>
          <p:nvPr/>
        </p:nvSpPr>
        <p:spPr bwMode="auto">
          <a:xfrm>
            <a:off x="455613" y="1370013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Objectives</a:t>
            </a:r>
            <a:endParaRPr lang="en-US" altLang="en-US" sz="2400" b="1"/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1135063" y="2133600"/>
            <a:ext cx="68738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  <a:buSzPct val="80000"/>
              <a:buFontTx/>
              <a:buChar char="•"/>
            </a:pPr>
            <a:r>
              <a:rPr lang="en-US" altLang="en-US"/>
              <a:t>Analyze Progressives’ attitudes toward minority rights.</a:t>
            </a:r>
          </a:p>
          <a:p>
            <a:pPr eaLnBrk="1" hangingPunct="1">
              <a:lnSpc>
                <a:spcPct val="110000"/>
              </a:lnSpc>
              <a:buSzPct val="80000"/>
              <a:buFontTx/>
              <a:buChar char="•"/>
            </a:pPr>
            <a:endParaRPr lang="en-US" altLang="en-US"/>
          </a:p>
          <a:p>
            <a:pPr>
              <a:lnSpc>
                <a:spcPct val="110000"/>
              </a:lnSpc>
              <a:buSzPct val="80000"/>
              <a:buFontTx/>
              <a:buChar char="•"/>
            </a:pPr>
            <a:r>
              <a:rPr lang="en-US" altLang="en-US"/>
              <a:t>Explain why African Americans organized.</a:t>
            </a:r>
          </a:p>
          <a:p>
            <a:pPr>
              <a:lnSpc>
                <a:spcPct val="110000"/>
              </a:lnSpc>
              <a:buSzPct val="80000"/>
              <a:buFontTx/>
              <a:buChar char="•"/>
            </a:pPr>
            <a:endParaRPr lang="en-US" altLang="en-US"/>
          </a:p>
          <a:p>
            <a:pPr>
              <a:lnSpc>
                <a:spcPct val="110000"/>
              </a:lnSpc>
              <a:buSzPct val="80000"/>
              <a:buFontTx/>
              <a:buChar char="•"/>
            </a:pPr>
            <a:r>
              <a:rPr lang="en-US" altLang="en-US"/>
              <a:t>Examine the strategies used by members of other minority groups to defend their rights.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914400" y="1143000"/>
            <a:ext cx="7239000" cy="990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 rot="10800000">
            <a:off x="4724400" y="2362200"/>
            <a:ext cx="3429000" cy="3733800"/>
          </a:xfrm>
          <a:prstGeom prst="rect">
            <a:avLst/>
          </a:prstGeom>
          <a:gradFill rotWithShape="1">
            <a:gsLst>
              <a:gs pos="0">
                <a:srgbClr val="FFCC66">
                  <a:alpha val="75000"/>
                </a:srgbClr>
              </a:gs>
              <a:gs pos="100000">
                <a:schemeClr val="bg1"/>
              </a:gs>
            </a:gsLst>
            <a:lin ang="27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 rot="10800000">
            <a:off x="990600" y="2362200"/>
            <a:ext cx="3429000" cy="3733800"/>
          </a:xfrm>
          <a:prstGeom prst="rect">
            <a:avLst/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 algn="ctr">
              <a:defRPr/>
            </a:pPr>
            <a:endParaRPr lang="en-US" u="sng">
              <a:latin typeface="Verdana" pitchFamily="34" charset="0"/>
            </a:endParaRPr>
          </a:p>
        </p:txBody>
      </p:sp>
      <p:sp>
        <p:nvSpPr>
          <p:cNvPr id="22532" name="Text Box 198"/>
          <p:cNvSpPr txBox="1">
            <a:spLocks noChangeArrowheads="1"/>
          </p:cNvSpPr>
          <p:nvPr/>
        </p:nvSpPr>
        <p:spPr bwMode="auto">
          <a:xfrm>
            <a:off x="1219200" y="2819400"/>
            <a:ext cx="30480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800"/>
              <a:t>In 1911, Carlos Montezuma helped form the Society of American Indians to protest federal policy.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/>
              <a:t>Nevertheless, by 1932, </a:t>
            </a:r>
            <a:r>
              <a:rPr lang="en-US" altLang="en-US" sz="1800">
                <a:solidFill>
                  <a:srgbClr val="0033CC"/>
                </a:solidFill>
              </a:rPr>
              <a:t>two-thirds of all tribal lands had been sold off.</a:t>
            </a:r>
          </a:p>
        </p:txBody>
      </p:sp>
      <p:sp>
        <p:nvSpPr>
          <p:cNvPr id="22534" name="TextBox 2"/>
          <p:cNvSpPr txBox="1">
            <a:spLocks noChangeArrowheads="1"/>
          </p:cNvSpPr>
          <p:nvPr/>
        </p:nvSpPr>
        <p:spPr bwMode="auto">
          <a:xfrm>
            <a:off x="914400" y="126365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/>
            <a:r>
              <a:rPr lang="en-US" altLang="en-US"/>
              <a:t>Despite organized protests, Native Americans </a:t>
            </a:r>
            <a:br>
              <a:rPr lang="en-US" altLang="en-US"/>
            </a:br>
            <a:r>
              <a:rPr lang="en-US" altLang="en-US"/>
              <a:t>and Japanese lost their ownership of land.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5029200" y="2500313"/>
            <a:ext cx="28956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1800"/>
              <a:t>In 1913, California restricted </a:t>
            </a:r>
            <a:r>
              <a:rPr lang="en-US" altLang="en-US" sz="1800">
                <a:solidFill>
                  <a:srgbClr val="0033CC"/>
                </a:solidFill>
              </a:rPr>
              <a:t>land ownership </a:t>
            </a:r>
            <a:r>
              <a:rPr lang="en-US" altLang="en-US" sz="1800"/>
              <a:t>to American citizens only, which </a:t>
            </a:r>
            <a:r>
              <a:rPr lang="en-US" altLang="en-US" sz="1800">
                <a:solidFill>
                  <a:srgbClr val="0033CC"/>
                </a:solidFill>
              </a:rPr>
              <a:t>excluded the Japanese, who were not allowed to become citizens.</a:t>
            </a:r>
          </a:p>
          <a:p>
            <a:pPr eaLnBrk="1" hangingPunct="1">
              <a:lnSpc>
                <a:spcPct val="110000"/>
              </a:lnSpc>
            </a:pPr>
            <a:endParaRPr lang="en-US" altLang="en-US" sz="1800"/>
          </a:p>
          <a:p>
            <a:pPr eaLnBrk="1" hangingPunct="1">
              <a:lnSpc>
                <a:spcPct val="110000"/>
              </a:lnSpc>
            </a:pPr>
            <a:r>
              <a:rPr lang="en-US" altLang="en-US" sz="1800"/>
              <a:t>In a 1922 decision, the Supreme Court allowed the limitation.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455613" y="1370013"/>
            <a:ext cx="785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endParaRPr lang="en-US" altLang="en-US" sz="2400" b="1"/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990600" y="2057400"/>
            <a:ext cx="7620000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Americanization</a:t>
            </a:r>
            <a:r>
              <a:rPr lang="en-US" altLang="en-US" b="1"/>
              <a:t> –</a:t>
            </a:r>
            <a:r>
              <a:rPr lang="en-US" altLang="en-US"/>
              <a:t> effort to replace immigrant customs with white, Protestant, middle-class practices and values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Booker T. Washington</a:t>
            </a:r>
            <a:r>
              <a:rPr lang="en-US" altLang="en-US" b="1"/>
              <a:t> –</a:t>
            </a:r>
            <a:r>
              <a:rPr lang="en-US" altLang="en-US"/>
              <a:t> favored a gradualist approach for blacks to earn rights through economic progress and employment in the    skilled trades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W.E.B. Du Bois</a:t>
            </a:r>
            <a:r>
              <a:rPr lang="en-US" altLang="en-US" b="1"/>
              <a:t> –</a:t>
            </a:r>
            <a:r>
              <a:rPr lang="en-US" altLang="en-US"/>
              <a:t> demanded immediate and full rights for blacks as guaranteed by the Constitution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457200" y="1370013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</a:t>
            </a:r>
          </a:p>
        </p:txBody>
      </p:sp>
      <p:sp>
        <p:nvSpPr>
          <p:cNvPr id="6147" name="Rectangle 13"/>
          <p:cNvSpPr>
            <a:spLocks noChangeArrowheads="1"/>
          </p:cNvSpPr>
          <p:nvPr/>
        </p:nvSpPr>
        <p:spPr bwMode="auto">
          <a:xfrm>
            <a:off x="990600" y="2057400"/>
            <a:ext cx="7620000" cy="407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Niagara Movement</a:t>
            </a:r>
            <a:r>
              <a:rPr lang="en-US" altLang="en-US" b="1"/>
              <a:t> –</a:t>
            </a:r>
            <a:r>
              <a:rPr lang="en-US" altLang="en-US"/>
              <a:t> opposed Washington’s approach; favored education in history,    literature, and philosophy, not just in the trades</a:t>
            </a:r>
            <a:endParaRPr lang="en-US" altLang="en-US" b="1">
              <a:solidFill>
                <a:srgbClr val="FF0000"/>
              </a:solidFill>
            </a:endParaRP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NAACP</a:t>
            </a:r>
            <a:r>
              <a:rPr lang="en-US" altLang="en-US" b="1"/>
              <a:t> –</a:t>
            </a:r>
            <a:r>
              <a:rPr lang="en-US" altLang="en-US"/>
              <a:t> National Association for the Advancement of Colored People, viewed full     legal rights as the only solution to racial discrimination</a:t>
            </a:r>
            <a:endParaRPr lang="en-US" altLang="en-US" b="1"/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Urban League</a:t>
            </a:r>
            <a:r>
              <a:rPr lang="en-US" altLang="en-US" b="1"/>
              <a:t> –</a:t>
            </a:r>
            <a:r>
              <a:rPr lang="en-US" altLang="en-US"/>
              <a:t> organization to assist       working class African Americans with relief, jobs, clothing, and schools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ChangeArrowheads="1"/>
          </p:cNvSpPr>
          <p:nvPr/>
        </p:nvSpPr>
        <p:spPr bwMode="auto">
          <a:xfrm>
            <a:off x="990600" y="2057400"/>
            <a:ext cx="76200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Anti-Defamation League</a:t>
            </a:r>
            <a:r>
              <a:rPr lang="en-US" altLang="en-US" b="1"/>
              <a:t> –</a:t>
            </a:r>
            <a:r>
              <a:rPr lang="en-US" altLang="en-US"/>
              <a:t> organization to defend Jews and others from false statements,    and verbal or physical attacks </a:t>
            </a:r>
            <a:endParaRPr lang="en-US" altLang="en-US" b="1"/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mutualistas</a:t>
            </a:r>
            <a:r>
              <a:rPr lang="en-US" altLang="en-US" b="1"/>
              <a:t> – </a:t>
            </a:r>
            <a:r>
              <a:rPr lang="en-US" altLang="en-US"/>
              <a:t>Mexican American groups that provided loans, legal assistance, and disability insurance for members</a:t>
            </a:r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endParaRPr lang="en-US" altLang="en-US"/>
          </a:p>
          <a:p>
            <a:pPr eaLnBrk="1" hangingPunct="1">
              <a:lnSpc>
                <a:spcPct val="110000"/>
              </a:lnSpc>
              <a:spcAft>
                <a:spcPct val="30000"/>
              </a:spcAft>
              <a:buFontTx/>
              <a:buChar char="•"/>
            </a:pPr>
            <a:endParaRPr lang="en-US" altLang="en-US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457200" y="1370013"/>
            <a:ext cx="785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12"/>
          <p:cNvSpPr>
            <a:spLocks noChangeArrowheads="1"/>
          </p:cNvSpPr>
          <p:nvPr/>
        </p:nvSpPr>
        <p:spPr bwMode="auto">
          <a:xfrm>
            <a:off x="1524000" y="2819400"/>
            <a:ext cx="63246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r>
              <a:rPr lang="en-US" altLang="en-US"/>
              <a:t>Prejudice and discrimination continued even during the Progressive era. Minorities, including African Americans, Latinos, Catholics, Jews, and Native Americans, worked to help themselves. </a:t>
            </a:r>
          </a:p>
          <a:p>
            <a:endParaRPr lang="en-US" altLang="en-US"/>
          </a:p>
          <a:p>
            <a:r>
              <a:rPr lang="en-US" altLang="en-US"/>
              <a:t>Their efforts paved the way for the era of civil rights several decades later.</a:t>
            </a:r>
          </a:p>
        </p:txBody>
      </p:sp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1482725" y="16764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b="1"/>
              <a:t>What steps did minorities take to combat social problems and discrimination? </a:t>
            </a:r>
          </a:p>
        </p:txBody>
      </p:sp>
      <p:pic>
        <p:nvPicPr>
          <p:cNvPr id="8196" name="Picture 7" descr="HSUS09_EQ_logo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752600"/>
            <a:ext cx="558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257800" y="3657600"/>
            <a:ext cx="2895600" cy="2057400"/>
          </a:xfrm>
          <a:prstGeom prst="rect">
            <a:avLst/>
          </a:prstGeom>
          <a:gradFill rotWithShape="1">
            <a:gsLst>
              <a:gs pos="0">
                <a:srgbClr val="FFCC66">
                  <a:alpha val="75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 rot="5400000" flipH="1">
            <a:off x="2209800" y="2514600"/>
            <a:ext cx="2057400" cy="4343400"/>
          </a:xfrm>
          <a:prstGeom prst="upArrowCallout">
            <a:avLst>
              <a:gd name="adj1" fmla="val 19815"/>
              <a:gd name="adj2" fmla="val 20972"/>
              <a:gd name="adj3" fmla="val 30126"/>
              <a:gd name="adj4" fmla="val 81504"/>
            </a:avLst>
          </a:prstGeom>
          <a:gradFill rotWithShape="1">
            <a:gsLst>
              <a:gs pos="0">
                <a:srgbClr val="83D7E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 rot="10792560" flipH="1">
            <a:off x="1069975" y="1447800"/>
            <a:ext cx="5154613" cy="2286000"/>
          </a:xfrm>
          <a:prstGeom prst="upArrowCallout">
            <a:avLst>
              <a:gd name="adj1" fmla="val 25850"/>
              <a:gd name="adj2" fmla="val 23940"/>
              <a:gd name="adj3" fmla="val 24505"/>
              <a:gd name="adj4" fmla="val 68825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334000" y="4648200"/>
            <a:ext cx="2743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</a:pPr>
            <a:endParaRPr lang="en-US" altLang="en-US" sz="2000"/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1295400" y="1524000"/>
            <a:ext cx="4724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r>
              <a:rPr lang="en-US" altLang="en-US" sz="2000" b="1"/>
              <a:t>Most Progressives were white, middle-class Protestants who held the racial and ethnic prejudices common in that era.</a:t>
            </a:r>
          </a:p>
        </p:txBody>
      </p: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1295400" y="3854450"/>
            <a:ext cx="3276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r>
              <a:rPr lang="en-US" altLang="en-US" sz="2000"/>
              <a:t>They envisioned a </a:t>
            </a:r>
            <a:r>
              <a:rPr lang="en-US" altLang="en-US" sz="2000">
                <a:solidFill>
                  <a:srgbClr val="0033CC"/>
                </a:solidFill>
              </a:rPr>
              <a:t>model America based on Protestant ethics </a:t>
            </a:r>
            <a:r>
              <a:rPr lang="en-US" altLang="en-US" sz="2000"/>
              <a:t>and a white middle-class lifestyle.</a:t>
            </a:r>
          </a:p>
        </p:txBody>
      </p:sp>
      <p:sp>
        <p:nvSpPr>
          <p:cNvPr id="9224" name="Rectangle 14"/>
          <p:cNvSpPr>
            <a:spLocks noChangeArrowheads="1"/>
          </p:cNvSpPr>
          <p:nvPr/>
        </p:nvSpPr>
        <p:spPr bwMode="auto">
          <a:xfrm>
            <a:off x="5486400" y="3854450"/>
            <a:ext cx="2514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r>
              <a:rPr lang="en-US" altLang="en-US" sz="2000"/>
              <a:t>As a result, they were often </a:t>
            </a:r>
            <a:r>
              <a:rPr lang="en-US" altLang="en-US" sz="2000">
                <a:solidFill>
                  <a:srgbClr val="0033CC"/>
                </a:solidFill>
              </a:rPr>
              <a:t>hostile to minority or immigrant cultures.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6"/>
          <p:cNvSpPr>
            <a:spLocks noChangeArrowheads="1"/>
          </p:cNvSpPr>
          <p:nvPr/>
        </p:nvSpPr>
        <p:spPr bwMode="auto">
          <a:xfrm rot="10792560" flipH="1">
            <a:off x="763588" y="1303338"/>
            <a:ext cx="7391400" cy="1844675"/>
          </a:xfrm>
          <a:prstGeom prst="upArrowCallout">
            <a:avLst>
              <a:gd name="adj1" fmla="val 45745"/>
              <a:gd name="adj2" fmla="val 42369"/>
              <a:gd name="adj3" fmla="val 24505"/>
              <a:gd name="adj4" fmla="val 6114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58963" y="1371600"/>
            <a:ext cx="5410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000" b="1"/>
              <a:t>Progressives believed </a:t>
            </a:r>
            <a:r>
              <a:rPr lang="en-US" altLang="en-US" sz="2000" b="1">
                <a:solidFill>
                  <a:srgbClr val="0033CC"/>
                </a:solidFill>
              </a:rPr>
              <a:t>assimilation</a:t>
            </a:r>
            <a:r>
              <a:rPr lang="en-US" altLang="en-US" sz="2000" b="1"/>
              <a:t> would turn immigrants into loyal and moral citizens.</a:t>
            </a:r>
            <a:endParaRPr lang="en-US" altLang="en-US" sz="2000"/>
          </a:p>
        </p:txBody>
      </p:sp>
      <p:sp>
        <p:nvSpPr>
          <p:cNvPr id="10244" name="Rectangle 10"/>
          <p:cNvSpPr>
            <a:spLocks noChangeArrowheads="1"/>
          </p:cNvSpPr>
          <p:nvPr/>
        </p:nvSpPr>
        <p:spPr bwMode="auto">
          <a:xfrm>
            <a:off x="762000" y="3200400"/>
            <a:ext cx="73152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/>
              <a:t>The results were well-intentioned, but often insensitive or racist </a:t>
            </a:r>
            <a:r>
              <a:rPr lang="en-US" altLang="en-US" sz="2000">
                <a:solidFill>
                  <a:srgbClr val="0033CC"/>
                </a:solidFill>
              </a:rPr>
              <a:t>efforts to change the immigrants.</a:t>
            </a:r>
          </a:p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/>
              <a:t>While teaching English they also advised immigrants </a:t>
            </a:r>
            <a:r>
              <a:rPr lang="en-US" altLang="en-US" sz="2000">
                <a:solidFill>
                  <a:srgbClr val="0033CC"/>
                </a:solidFill>
              </a:rPr>
              <a:t>to replace their customs with middle-class practices and Protestant values</a:t>
            </a:r>
            <a:r>
              <a:rPr lang="en-US" altLang="en-US" sz="2000"/>
              <a:t>.</a:t>
            </a:r>
          </a:p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/>
              <a:t>Settlement houses and other civic groups played a prominent role in </a:t>
            </a:r>
            <a:r>
              <a:rPr lang="en-US" altLang="en-US" sz="2000" b="1">
                <a:solidFill>
                  <a:srgbClr val="FF0000"/>
                </a:solidFill>
              </a:rPr>
              <a:t>Americanization</a:t>
            </a:r>
            <a:r>
              <a:rPr lang="en-US" altLang="en-US" sz="2000" b="1"/>
              <a:t> </a:t>
            </a:r>
            <a:r>
              <a:rPr lang="en-US" altLang="en-US" sz="2000"/>
              <a:t>efforts.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129"/>
          <p:cNvSpPr txBox="1">
            <a:spLocks noChangeArrowheads="1"/>
          </p:cNvSpPr>
          <p:nvPr/>
        </p:nvSpPr>
        <p:spPr bwMode="auto">
          <a:xfrm>
            <a:off x="5257800" y="2643188"/>
            <a:ext cx="2971800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/>
              <a:t>This prejudice against immigrant customs and culture gave strength to the </a:t>
            </a:r>
            <a:r>
              <a:rPr lang="en-US" altLang="en-US">
                <a:solidFill>
                  <a:srgbClr val="0033CC"/>
                </a:solidFill>
              </a:rPr>
              <a:t>temperance movement.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266825" y="1524000"/>
            <a:ext cx="693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b="1"/>
              <a:t>Progressives saw many immigrant customs as moral failures.</a:t>
            </a:r>
          </a:p>
        </p:txBody>
      </p:sp>
      <p:sp>
        <p:nvSpPr>
          <p:cNvPr id="7" name="AutoShape 1035"/>
          <p:cNvSpPr>
            <a:spLocks noChangeArrowheads="1"/>
          </p:cNvSpPr>
          <p:nvPr/>
        </p:nvSpPr>
        <p:spPr bwMode="auto">
          <a:xfrm rot="5400000" flipH="1">
            <a:off x="1866900" y="1943100"/>
            <a:ext cx="2895600" cy="3886200"/>
          </a:xfrm>
          <a:prstGeom prst="upArrowCallout">
            <a:avLst>
              <a:gd name="adj1" fmla="val 26065"/>
              <a:gd name="adj2" fmla="val 18875"/>
              <a:gd name="adj3" fmla="val 17620"/>
              <a:gd name="adj4" fmla="val 77361"/>
            </a:avLst>
          </a:prstGeom>
          <a:gradFill rotWithShape="1">
            <a:gsLst>
              <a:gs pos="0">
                <a:srgbClr val="CDCD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1524000" y="2819400"/>
            <a:ext cx="28194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Immigrant use of alcohol,</a:t>
            </a:r>
            <a:r>
              <a:rPr lang="en-US" altLang="en-US"/>
              <a:t> such as the serving of wine with meals, alarmed some people.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rt">
  <a:themeElements>
    <a:clrScheme name="1_St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rt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">
  <a:themeElements>
    <a:clrScheme name="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e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987</Words>
  <Application>Microsoft Office PowerPoint</Application>
  <PresentationFormat>On-screen Show (4:3)</PresentationFormat>
  <Paragraphs>98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1_Start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 Lewbel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Lewbel</dc:creator>
  <cp:lastModifiedBy>Alison Mc Lin</cp:lastModifiedBy>
  <cp:revision>148</cp:revision>
  <cp:lastPrinted>2008-05-21T18:42:16Z</cp:lastPrinted>
  <dcterms:created xsi:type="dcterms:W3CDTF">2008-12-06T15:26:32Z</dcterms:created>
  <dcterms:modified xsi:type="dcterms:W3CDTF">2019-03-28T19:26:57Z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